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3"/>
  </p:notesMasterIdLst>
  <p:sldIdLst>
    <p:sldId id="261" r:id="rId4"/>
    <p:sldId id="262" r:id="rId5"/>
    <p:sldId id="263" r:id="rId6"/>
    <p:sldId id="264" r:id="rId7"/>
    <p:sldId id="274" r:id="rId8"/>
    <p:sldId id="268" r:id="rId9"/>
    <p:sldId id="275" r:id="rId10"/>
    <p:sldId id="277" r:id="rId11"/>
    <p:sldId id="259" r:id="rId12"/>
    <p:sldId id="286" r:id="rId13"/>
    <p:sldId id="294" r:id="rId14"/>
    <p:sldId id="295" r:id="rId15"/>
    <p:sldId id="299" r:id="rId16"/>
    <p:sldId id="325" r:id="rId17"/>
    <p:sldId id="320" r:id="rId18"/>
    <p:sldId id="301" r:id="rId19"/>
    <p:sldId id="323" r:id="rId20"/>
    <p:sldId id="298" r:id="rId21"/>
    <p:sldId id="315" r:id="rId22"/>
    <p:sldId id="309" r:id="rId23"/>
    <p:sldId id="314" r:id="rId24"/>
    <p:sldId id="316" r:id="rId25"/>
    <p:sldId id="297" r:id="rId26"/>
    <p:sldId id="321" r:id="rId27"/>
    <p:sldId id="319" r:id="rId28"/>
    <p:sldId id="296" r:id="rId29"/>
    <p:sldId id="322" r:id="rId30"/>
    <p:sldId id="289" r:id="rId31"/>
    <p:sldId id="27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8B3F1"/>
    <a:srgbClr val="E97132"/>
    <a:srgbClr val="E7E6E6"/>
    <a:srgbClr val="FDF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4B9713-A2A2-4289-A753-963098874B83}" v="339" dt="2025-06-08T19:57:40.923"/>
    <p1510:client id="{8C940092-1CAC-44D8-A802-95BB0C56ADA1}" v="1096" dt="2025-06-08T20:21:39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5033" autoAdjust="0"/>
  </p:normalViewPr>
  <p:slideViewPr>
    <p:cSldViewPr snapToGrid="0">
      <p:cViewPr>
        <p:scale>
          <a:sx n="66" d="100"/>
          <a:sy n="66" d="100"/>
        </p:scale>
        <p:origin x="254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hesis.polimi\microhardness%20results\microhardness-c4.4.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hesis.polimi\microhardness%20results\microhardness-c4.4.2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hesis.polimi\microhardness%20results\microhardness-c4.4.25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Shrinkage vs Wall Thickness</a:t>
            </a:r>
          </a:p>
        </c:rich>
      </c:tx>
      <c:layout>
        <c:manualLayout>
          <c:xMode val="edge"/>
          <c:yMode val="edge"/>
          <c:x val="0.33574562803128521"/>
          <c:y val="4.43730472753473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890859057670063"/>
          <c:y val="0.14010762336500771"/>
          <c:w val="0.74688445256695202"/>
          <c:h val="0.58951906801504406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Sheet1!$J$17:$J$19</c:f>
              <c:numCache>
                <c:formatCode>General</c:formatCode>
                <c:ptCount val="3"/>
                <c:pt idx="0">
                  <c:v>1.55</c:v>
                </c:pt>
                <c:pt idx="1">
                  <c:v>2.2999999999999998</c:v>
                </c:pt>
                <c:pt idx="2">
                  <c:v>2.75</c:v>
                </c:pt>
              </c:numCache>
            </c:numRef>
          </c:cat>
          <c:val>
            <c:numRef>
              <c:f>Sheet1!$K$17:$K$19</c:f>
              <c:numCache>
                <c:formatCode>General</c:formatCode>
                <c:ptCount val="3"/>
                <c:pt idx="0">
                  <c:v>0.19354838709677422</c:v>
                </c:pt>
                <c:pt idx="1">
                  <c:v>0.17391304347826084</c:v>
                </c:pt>
                <c:pt idx="2">
                  <c:v>0.16363636363636369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98-4B22-BB97-003139EE73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8785408"/>
        <c:axId val="1408776768"/>
      </c:lineChart>
      <c:catAx>
        <c:axId val="1408785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Wall Thickness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8776768"/>
        <c:crosses val="autoZero"/>
        <c:auto val="1"/>
        <c:lblAlgn val="ctr"/>
        <c:lblOffset val="100"/>
        <c:noMultiLvlLbl val="0"/>
      </c:catAx>
      <c:valAx>
        <c:axId val="1408776768"/>
        <c:scaling>
          <c:orientation val="minMax"/>
          <c:min val="0.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Shrinkage</a:t>
                </a:r>
              </a:p>
            </c:rich>
          </c:tx>
          <c:layout>
            <c:manualLayout>
              <c:xMode val="edge"/>
              <c:yMode val="edge"/>
              <c:x val="3.5498443332698214E-2"/>
              <c:y val="0.299134900275167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8785408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27512121709566"/>
          <c:y val="0.14722315215254198"/>
          <c:w val="0.76108868092945792"/>
          <c:h val="0.68974601894932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Sheet1!$C$119</c:f>
              <c:strCache>
                <c:ptCount val="1"/>
                <c:pt idx="0">
                  <c:v>Regolith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51.5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62E-4E9F-AA09-FEF06FBAC3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Sheet1!$D$119</c:f>
              <c:numCache>
                <c:formatCode>General</c:formatCode>
                <c:ptCount val="1"/>
                <c:pt idx="0">
                  <c:v>51.533333329999998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2E-4E9F-AA09-FEF06FBAC3AA}"/>
            </c:ext>
          </c:extLst>
        </c:ser>
        <c:ser>
          <c:idx val="1"/>
          <c:order val="1"/>
          <c:tx>
            <c:strRef>
              <c:f>Sheet1!$C$120</c:f>
              <c:strCache>
                <c:ptCount val="1"/>
                <c:pt idx="0">
                  <c:v>Regolith Shells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64.3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62E-4E9F-AA09-FEF06FBAC3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Sheet1!$D$120</c:f>
              <c:numCache>
                <c:formatCode>General</c:formatCode>
                <c:ptCount val="1"/>
                <c:pt idx="0">
                  <c:v>64.307870370000003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2E-4E9F-AA09-FEF06FBAC3AA}"/>
            </c:ext>
          </c:extLst>
        </c:ser>
        <c:ser>
          <c:idx val="2"/>
          <c:order val="2"/>
          <c:tx>
            <c:strRef>
              <c:f>Sheet1!$C$121</c:f>
              <c:strCache>
                <c:ptCount val="1"/>
                <c:pt idx="0">
                  <c:v>Sand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62.1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E62E-4E9F-AA09-FEF06FBAC3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Sheet1!$D$121</c:f>
              <c:numCache>
                <c:formatCode>General</c:formatCode>
                <c:ptCount val="1"/>
                <c:pt idx="0">
                  <c:v>62.146666670000002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62E-4E9F-AA09-FEF06FBAC3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3186975"/>
        <c:axId val="63191295"/>
      </c:barChart>
      <c:catAx>
        <c:axId val="6318697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191295"/>
        <c:crosses val="autoZero"/>
        <c:auto val="1"/>
        <c:lblAlgn val="ctr"/>
        <c:lblOffset val="100"/>
        <c:noMultiLvlLbl val="0"/>
      </c:catAx>
      <c:valAx>
        <c:axId val="63191295"/>
        <c:scaling>
          <c:orientation val="minMax"/>
          <c:max val="70"/>
          <c:min val="4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Microhardness (VHN)</a:t>
                </a:r>
              </a:p>
            </c:rich>
          </c:tx>
          <c:layout>
            <c:manualLayout>
              <c:xMode val="edge"/>
              <c:yMode val="edge"/>
              <c:x val="1.0983164411845226E-2"/>
              <c:y val="0.190607248294431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86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782674472987772"/>
          <c:y val="0.83217490584929965"/>
          <c:w val="0.59107235255991719"/>
          <c:h val="0.16782496755644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SDAS (</a:t>
            </a:r>
            <a:r>
              <a:rPr lang="el-GR"/>
              <a:t>μ</a:t>
            </a:r>
            <a:r>
              <a:rPr lang="en-US"/>
              <a:t>m) for Shells of Different Thickness</a:t>
            </a:r>
          </a:p>
        </c:rich>
      </c:tx>
      <c:layout>
        <c:manualLayout>
          <c:xMode val="edge"/>
          <c:yMode val="edge"/>
          <c:x val="0.19932408910953175"/>
          <c:y val="5.18852315020978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61730816217538"/>
          <c:y val="0.29977853139910737"/>
          <c:w val="0.80566848365467569"/>
          <c:h val="0.42397216544889266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0743706192355806"/>
                  <c:y val="3.30645133003257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37.4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B06-4ABB-87CE-740D64056E69}"/>
                </c:ext>
              </c:extLst>
            </c:dLbl>
            <c:dLbl>
              <c:idx val="1"/>
              <c:layout>
                <c:manualLayout>
                  <c:x val="-2.1968262984960227E-2"/>
                  <c:y val="4.98368808415423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34.7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B06-4ABB-87CE-740D64056E6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36.2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B06-4ABB-87CE-740D64056E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Sheet1!$H$226:$H$228</c:f>
              <c:numCache>
                <c:formatCode>General</c:formatCode>
                <c:ptCount val="3"/>
                <c:pt idx="0">
                  <c:v>1.25</c:v>
                </c:pt>
                <c:pt idx="1">
                  <c:v>1.9</c:v>
                </c:pt>
                <c:pt idx="2">
                  <c:v>2.2999999999999998</c:v>
                </c:pt>
              </c:numCache>
            </c:numRef>
          </c:cat>
          <c:val>
            <c:numRef>
              <c:f>Sheet1!$G$226:$G$228</c:f>
              <c:numCache>
                <c:formatCode>General</c:formatCode>
                <c:ptCount val="3"/>
                <c:pt idx="0">
                  <c:v>37.43741103</c:v>
                </c:pt>
                <c:pt idx="1">
                  <c:v>34.739979259999998</c:v>
                </c:pt>
                <c:pt idx="2">
                  <c:v>36.221566670000001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B06-4ABB-87CE-740D64056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0704528"/>
        <c:axId val="1600688208"/>
      </c:lineChart>
      <c:catAx>
        <c:axId val="16007045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Wall Thickness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688208"/>
        <c:crosses val="autoZero"/>
        <c:auto val="1"/>
        <c:lblAlgn val="ctr"/>
        <c:lblOffset val="100"/>
        <c:noMultiLvlLbl val="0"/>
      </c:catAx>
      <c:valAx>
        <c:axId val="16006882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SDAS (</a:t>
                </a:r>
                <a:r>
                  <a:rPr lang="el-GR"/>
                  <a:t>μ</a:t>
                </a:r>
                <a:r>
                  <a:rPr lang="en-US"/>
                  <a:t>m)</a:t>
                </a:r>
              </a:p>
            </c:rich>
          </c:tx>
          <c:layout>
            <c:manualLayout>
              <c:xMode val="edge"/>
              <c:yMode val="edge"/>
              <c:x val="5.8422350920264484E-3"/>
              <c:y val="0.344980996801391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7045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Hardness vs Distance From Edge </a:t>
            </a:r>
          </a:p>
        </c:rich>
      </c:tx>
      <c:layout>
        <c:manualLayout>
          <c:xMode val="edge"/>
          <c:yMode val="edge"/>
          <c:x val="0.28626165099438433"/>
          <c:y val="0.111496632212242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956313276790897"/>
          <c:y val="0.18795177927429363"/>
          <c:w val="0.79055196368631253"/>
          <c:h val="0.57292212104470719"/>
        </c:manualLayout>
      </c:layout>
      <c:lineChart>
        <c:grouping val="standard"/>
        <c:varyColors val="0"/>
        <c:ser>
          <c:idx val="0"/>
          <c:order val="0"/>
          <c:tx>
            <c:strRef>
              <c:f>Sheet1!$C$139</c:f>
              <c:strCache>
                <c:ptCount val="1"/>
                <c:pt idx="0">
                  <c:v>S1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Sheet1!$D$138:$F$138</c:f>
              <c:strCache>
                <c:ptCount val="3"/>
                <c:pt idx="0">
                  <c:v>core</c:v>
                </c:pt>
                <c:pt idx="1">
                  <c:v>mid-thickness</c:v>
                </c:pt>
                <c:pt idx="2">
                  <c:v>outer</c:v>
                </c:pt>
              </c:strCache>
            </c:strRef>
          </c:cat>
          <c:val>
            <c:numRef>
              <c:f>Sheet1!$D$139:$F$139</c:f>
              <c:numCache>
                <c:formatCode>General</c:formatCode>
                <c:ptCount val="3"/>
                <c:pt idx="0">
                  <c:v>64.974999999999994</c:v>
                </c:pt>
                <c:pt idx="1">
                  <c:v>60.3</c:v>
                </c:pt>
                <c:pt idx="2">
                  <c:v>65.075000000000003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08-4642-9818-D9BE12164286}"/>
            </c:ext>
          </c:extLst>
        </c:ser>
        <c:ser>
          <c:idx val="1"/>
          <c:order val="1"/>
          <c:tx>
            <c:strRef>
              <c:f>Sheet1!$C$140</c:f>
              <c:strCache>
                <c:ptCount val="1"/>
                <c:pt idx="0">
                  <c:v>S2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Sheet1!$D$138:$F$138</c:f>
              <c:strCache>
                <c:ptCount val="3"/>
                <c:pt idx="0">
                  <c:v>core</c:v>
                </c:pt>
                <c:pt idx="1">
                  <c:v>mid-thickness</c:v>
                </c:pt>
                <c:pt idx="2">
                  <c:v>outer</c:v>
                </c:pt>
              </c:strCache>
            </c:strRef>
          </c:cat>
          <c:val>
            <c:numRef>
              <c:f>Sheet1!$D$140:$F$140</c:f>
              <c:numCache>
                <c:formatCode>General</c:formatCode>
                <c:ptCount val="3"/>
                <c:pt idx="0">
                  <c:v>67.400000000000006</c:v>
                </c:pt>
                <c:pt idx="1">
                  <c:v>64.387500000000003</c:v>
                </c:pt>
                <c:pt idx="2">
                  <c:v>66.849999999999994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08-4642-9818-D9BE12164286}"/>
            </c:ext>
          </c:extLst>
        </c:ser>
        <c:ser>
          <c:idx val="2"/>
          <c:order val="2"/>
          <c:tx>
            <c:strRef>
              <c:f>Sheet1!$C$141</c:f>
              <c:strCache>
                <c:ptCount val="1"/>
                <c:pt idx="0">
                  <c:v>S3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Sheet1!$D$138:$F$138</c:f>
              <c:strCache>
                <c:ptCount val="3"/>
                <c:pt idx="0">
                  <c:v>core</c:v>
                </c:pt>
                <c:pt idx="1">
                  <c:v>mid-thickness</c:v>
                </c:pt>
                <c:pt idx="2">
                  <c:v>outer</c:v>
                </c:pt>
              </c:strCache>
            </c:strRef>
          </c:cat>
          <c:val>
            <c:numRef>
              <c:f>Sheet1!$D$141:$F$141</c:f>
              <c:numCache>
                <c:formatCode>General</c:formatCode>
                <c:ptCount val="3"/>
                <c:pt idx="0">
                  <c:v>63.716666670000002</c:v>
                </c:pt>
                <c:pt idx="1">
                  <c:v>61.666666669999998</c:v>
                </c:pt>
                <c:pt idx="2">
                  <c:v>64.400000000000006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808-4642-9818-D9BE12164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080895"/>
        <c:axId val="63081375"/>
      </c:lineChart>
      <c:catAx>
        <c:axId val="6308089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sample</a:t>
                </a:r>
              </a:p>
            </c:rich>
          </c:tx>
          <c:layout>
            <c:manualLayout>
              <c:xMode val="edge"/>
              <c:yMode val="edge"/>
              <c:x val="0.22401316086373338"/>
              <c:y val="0.885701100688230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81375"/>
        <c:crosses val="autoZero"/>
        <c:auto val="1"/>
        <c:lblAlgn val="ctr"/>
        <c:lblOffset val="100"/>
        <c:noMultiLvlLbl val="0"/>
      </c:catAx>
      <c:valAx>
        <c:axId val="63081375"/>
        <c:scaling>
          <c:orientation val="minMax"/>
          <c:min val="5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Microhardness (VHN)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80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674231646123612"/>
          <c:y val="0.8926139887526916"/>
          <c:w val="0.34204327042288951"/>
          <c:h val="8.96857861617689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UTS (MPa) vs Wall Thickness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18-40B9-A6FC-91F31B56600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618-40B9-A6FC-91F31B56600A}"/>
              </c:ext>
            </c:extLst>
          </c:dPt>
          <c:dLbls>
            <c:dLbl>
              <c:idx val="0"/>
              <c:layout>
                <c:manualLayout>
                  <c:x val="-7.1786010728334515E-2"/>
                  <c:y val="4.5377206064681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18-40B9-A6FC-91F31B56600A}"/>
                </c:ext>
              </c:extLst>
            </c:dLbl>
            <c:dLbl>
              <c:idx val="1"/>
              <c:layout>
                <c:manualLayout>
                  <c:x val="-4.1415006189423759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188.9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618-40B9-A6FC-91F31B56600A}"/>
                </c:ext>
              </c:extLst>
            </c:dLbl>
            <c:dLbl>
              <c:idx val="2"/>
              <c:layout>
                <c:manualLayout>
                  <c:x val="-8.0069011966219267E-2"/>
                  <c:y val="-4.53772060646818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18-40B9-A6FC-91F31B5660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Sheet1!$AH$166:$AH$168</c:f>
              <c:numCache>
                <c:formatCode>General</c:formatCode>
                <c:ptCount val="3"/>
                <c:pt idx="0">
                  <c:v>1.25</c:v>
                </c:pt>
                <c:pt idx="1">
                  <c:v>1.9</c:v>
                </c:pt>
                <c:pt idx="2">
                  <c:v>2.2999999999999998</c:v>
                </c:pt>
              </c:numCache>
            </c:numRef>
          </c:cat>
          <c:val>
            <c:numRef>
              <c:f>Sheet1!$AG$166:$AG$168</c:f>
              <c:numCache>
                <c:formatCode>General</c:formatCode>
                <c:ptCount val="3"/>
                <c:pt idx="0">
                  <c:v>166.5</c:v>
                </c:pt>
                <c:pt idx="1">
                  <c:v>188.85</c:v>
                </c:pt>
                <c:pt idx="2">
                  <c:v>191.8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18-40B9-A6FC-91F31B5660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9166831"/>
        <c:axId val="379166351"/>
      </c:barChart>
      <c:catAx>
        <c:axId val="3791668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Wall Thickness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166351"/>
        <c:crosses val="autoZero"/>
        <c:auto val="1"/>
        <c:lblAlgn val="ctr"/>
        <c:lblOffset val="100"/>
        <c:noMultiLvlLbl val="0"/>
      </c:catAx>
      <c:valAx>
        <c:axId val="379166351"/>
        <c:scaling>
          <c:orientation val="minMax"/>
          <c:max val="210"/>
          <c:min val="1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UTS (MPa)</a:t>
                </a:r>
              </a:p>
            </c:rich>
          </c:tx>
          <c:layout>
            <c:manualLayout>
              <c:xMode val="edge"/>
              <c:yMode val="edge"/>
              <c:x val="2.7610004126282506E-2"/>
              <c:y val="0.354751493696141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1668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Micro hardness vs Wall thickness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1E-4B90-8A15-E33C38483E4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F1E-4B90-8A15-E33C38483E4A}"/>
              </c:ext>
            </c:extLst>
          </c:dPt>
          <c:dLbls>
            <c:dLbl>
              <c:idx val="0"/>
              <c:layout>
                <c:manualLayout>
                  <c:x val="-6.1111111111111137E-2"/>
                  <c:y val="-2.3148148148148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1E-4B90-8A15-E33C38483E4A}"/>
                </c:ext>
              </c:extLst>
            </c:dLbl>
            <c:dLbl>
              <c:idx val="1"/>
              <c:layout>
                <c:manualLayout>
                  <c:x val="-6.388888888888888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1E-4B90-8A15-E33C38483E4A}"/>
                </c:ext>
              </c:extLst>
            </c:dLbl>
            <c:dLbl>
              <c:idx val="2"/>
              <c:layout>
                <c:manualLayout>
                  <c:x val="-8.611111111111111E-2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1E-4B90-8A15-E33C38483E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2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Sheet1!$AP$177:$AP$179</c:f>
              <c:numCache>
                <c:formatCode>General</c:formatCode>
                <c:ptCount val="3"/>
                <c:pt idx="0">
                  <c:v>1.25</c:v>
                </c:pt>
                <c:pt idx="1">
                  <c:v>1.9</c:v>
                </c:pt>
                <c:pt idx="2">
                  <c:v>2.2999999999999998</c:v>
                </c:pt>
              </c:numCache>
            </c:numRef>
          </c:cat>
          <c:val>
            <c:numRef>
              <c:f>Sheet1!$AQ$177:$AQ$179</c:f>
              <c:numCache>
                <c:formatCode>General</c:formatCode>
                <c:ptCount val="3"/>
                <c:pt idx="0">
                  <c:v>63.5</c:v>
                </c:pt>
                <c:pt idx="1">
                  <c:v>66.2</c:v>
                </c:pt>
                <c:pt idx="2">
                  <c:v>63.3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1E-4B90-8A15-E33C38483E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9104431"/>
        <c:axId val="379129391"/>
      </c:barChart>
      <c:catAx>
        <c:axId val="3791044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Wall Thickness</a:t>
                </a:r>
              </a:p>
            </c:rich>
          </c:tx>
          <c:layout>
            <c:manualLayout>
              <c:xMode val="edge"/>
              <c:yMode val="edge"/>
              <c:x val="0.38818635170603677"/>
              <c:y val="0.858101851851851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129391"/>
        <c:crosses val="autoZero"/>
        <c:auto val="1"/>
        <c:lblAlgn val="ctr"/>
        <c:lblOffset val="100"/>
        <c:noMultiLvlLbl val="0"/>
      </c:catAx>
      <c:valAx>
        <c:axId val="37912939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Microhardness (VHN)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10443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1630E-0026-40AD-A5B5-EA90AEF08CFF}" type="datetimeFigureOut">
              <a:rPr lang="en-GB" smtClean="0"/>
              <a:t>08/06/2025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C2552-5130-4D79-B4DB-8884B3AF6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6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C2552-5130-4D79-B4DB-8884B3AF630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44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0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43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3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98C4F-784D-4FD4-BD5E-56C9AB31039C}" type="datetime1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67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3A596-1CD4-457D-AD21-388F14E7156E}" type="datetime1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57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D884-3EC0-452D-BDF4-954919980279}" type="datetime1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92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B574A-DA10-4887-BE59-80A8F06EB7E4}" type="datetime1">
              <a:rPr lang="en-US" smtClean="0"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09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51BD-82AC-49C1-A08F-0CA835CBF7AB}" type="datetime1">
              <a:rPr lang="en-US" smtClean="0"/>
              <a:t>6/8/2025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65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95CF-1813-41FD-AA17-C4D79208AE6B}" type="datetime1">
              <a:rPr lang="en-US" smtClean="0"/>
              <a:t>6/8/2025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01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AB17-2444-4961-B3F0-453A90B56396}" type="datetime1">
              <a:rPr lang="en-US" smtClean="0"/>
              <a:t>6/8/2025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26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84AEA-6114-4A3F-BDDB-FC6828771D39}" type="datetime1">
              <a:rPr lang="en-US" smtClean="0"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28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73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F673-1611-4D14-9A17-BB70C3890BE9}" type="datetime1">
              <a:rPr lang="en-US" smtClean="0"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21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D17D-8804-4DF5-B085-F921123B464F}" type="datetime1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73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42DB-A9FC-4519-ADF7-3D442FC1F627}" type="datetime1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0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0B8AF-74A7-544D-8B1A-5FCD48AF7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300" y="235099"/>
            <a:ext cx="5600700" cy="965051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Here is the place for the chapter name (2-3 lines)</a:t>
            </a:r>
            <a:endParaRPr lang="x-none"/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292CF16-4A72-104B-95CD-EB49AB8DEF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228601"/>
            <a:ext cx="1714501" cy="971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9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01</a:t>
            </a:r>
            <a:endParaRPr lang="x-none"/>
          </a:p>
        </p:txBody>
      </p:sp>
      <p:sp>
        <p:nvSpPr>
          <p:cNvPr id="24" name="object 7">
            <a:extLst>
              <a:ext uri="{FF2B5EF4-FFF2-40B4-BE49-F238E27FC236}">
                <a16:creationId xmlns:a16="http://schemas.microsoft.com/office/drawing/2014/main" id="{34205F2C-74DC-D149-A7F9-A605E7EB5D58}"/>
              </a:ext>
            </a:extLst>
          </p:cNvPr>
          <p:cNvSpPr/>
          <p:nvPr userDrawn="1"/>
        </p:nvSpPr>
        <p:spPr>
          <a:xfrm>
            <a:off x="381000" y="8059"/>
            <a:ext cx="5829300" cy="6564191"/>
          </a:xfrm>
          <a:custGeom>
            <a:avLst/>
            <a:gdLst>
              <a:gd name="connsiteX0" fmla="*/ 3017532 w 7499522"/>
              <a:gd name="connsiteY0" fmla="*/ 5669280 h 8686800"/>
              <a:gd name="connsiteX1" fmla="*/ 12 w 7499522"/>
              <a:gd name="connsiteY1" fmla="*/ 5669280 h 8686800"/>
              <a:gd name="connsiteX2" fmla="*/ 0 w 7499522"/>
              <a:gd name="connsiteY2" fmla="*/ 8686800 h 8686800"/>
              <a:gd name="connsiteX3" fmla="*/ 3017532 w 7499522"/>
              <a:gd name="connsiteY3" fmla="*/ 8686800 h 8686800"/>
              <a:gd name="connsiteX4" fmla="*/ 3017532 w 7499522"/>
              <a:gd name="connsiteY4" fmla="*/ 5669280 h 8686800"/>
              <a:gd name="connsiteX0" fmla="*/ 7499522 w 7499522"/>
              <a:gd name="connsiteY0" fmla="*/ 12357 h 8686800"/>
              <a:gd name="connsiteX1" fmla="*/ 3492500 w 7499522"/>
              <a:gd name="connsiteY1" fmla="*/ 0 h 8686800"/>
              <a:gd name="connsiteX2" fmla="*/ 12 w 7499522"/>
              <a:gd name="connsiteY2" fmla="*/ 5669280 h 8686800"/>
              <a:gd name="connsiteX3" fmla="*/ 7499522 w 7499522"/>
              <a:gd name="connsiteY3" fmla="*/ 12357 h 8686800"/>
              <a:gd name="connsiteX0" fmla="*/ 3017532 w 7499522"/>
              <a:gd name="connsiteY0" fmla="*/ 5656923 h 8674443"/>
              <a:gd name="connsiteX1" fmla="*/ 12 w 7499522"/>
              <a:gd name="connsiteY1" fmla="*/ 5656923 h 8674443"/>
              <a:gd name="connsiteX2" fmla="*/ 0 w 7499522"/>
              <a:gd name="connsiteY2" fmla="*/ 8674443 h 8674443"/>
              <a:gd name="connsiteX3" fmla="*/ 3017532 w 7499522"/>
              <a:gd name="connsiteY3" fmla="*/ 8674443 h 8674443"/>
              <a:gd name="connsiteX4" fmla="*/ 3017532 w 7499522"/>
              <a:gd name="connsiteY4" fmla="*/ 5656923 h 8674443"/>
              <a:gd name="connsiteX0" fmla="*/ 7499522 w 7499522"/>
              <a:gd name="connsiteY0" fmla="*/ 0 h 8674443"/>
              <a:gd name="connsiteX1" fmla="*/ 1997332 w 7499522"/>
              <a:gd name="connsiteY1" fmla="*/ 0 h 8674443"/>
              <a:gd name="connsiteX2" fmla="*/ 12 w 7499522"/>
              <a:gd name="connsiteY2" fmla="*/ 5656923 h 8674443"/>
              <a:gd name="connsiteX3" fmla="*/ 7499522 w 7499522"/>
              <a:gd name="connsiteY3" fmla="*/ 0 h 8674443"/>
              <a:gd name="connsiteX0" fmla="*/ 3017532 w 7499522"/>
              <a:gd name="connsiteY0" fmla="*/ 8290495 h 11308015"/>
              <a:gd name="connsiteX1" fmla="*/ 12 w 7499522"/>
              <a:gd name="connsiteY1" fmla="*/ 8290495 h 11308015"/>
              <a:gd name="connsiteX2" fmla="*/ 0 w 7499522"/>
              <a:gd name="connsiteY2" fmla="*/ 11308015 h 11308015"/>
              <a:gd name="connsiteX3" fmla="*/ 3017532 w 7499522"/>
              <a:gd name="connsiteY3" fmla="*/ 11308015 h 11308015"/>
              <a:gd name="connsiteX4" fmla="*/ 3017532 w 7499522"/>
              <a:gd name="connsiteY4" fmla="*/ 8290495 h 11308015"/>
              <a:gd name="connsiteX0" fmla="*/ 7499522 w 7499522"/>
              <a:gd name="connsiteY0" fmla="*/ 2633572 h 11308015"/>
              <a:gd name="connsiteX1" fmla="*/ 3159758 w 7499522"/>
              <a:gd name="connsiteY1" fmla="*/ 0 h 11308015"/>
              <a:gd name="connsiteX2" fmla="*/ 12 w 7499522"/>
              <a:gd name="connsiteY2" fmla="*/ 8290495 h 11308015"/>
              <a:gd name="connsiteX3" fmla="*/ 7499522 w 7499522"/>
              <a:gd name="connsiteY3" fmla="*/ 2633572 h 11308015"/>
              <a:gd name="connsiteX0" fmla="*/ 3017532 w 10199350"/>
              <a:gd name="connsiteY0" fmla="*/ 8290495 h 11308015"/>
              <a:gd name="connsiteX1" fmla="*/ 12 w 10199350"/>
              <a:gd name="connsiteY1" fmla="*/ 8290495 h 11308015"/>
              <a:gd name="connsiteX2" fmla="*/ 0 w 10199350"/>
              <a:gd name="connsiteY2" fmla="*/ 11308015 h 11308015"/>
              <a:gd name="connsiteX3" fmla="*/ 3017532 w 10199350"/>
              <a:gd name="connsiteY3" fmla="*/ 11308015 h 11308015"/>
              <a:gd name="connsiteX4" fmla="*/ 3017532 w 10199350"/>
              <a:gd name="connsiteY4" fmla="*/ 8290495 h 11308015"/>
              <a:gd name="connsiteX0" fmla="*/ 10199350 w 10199350"/>
              <a:gd name="connsiteY0" fmla="*/ 24613 h 11308015"/>
              <a:gd name="connsiteX1" fmla="*/ 3159758 w 10199350"/>
              <a:gd name="connsiteY1" fmla="*/ 0 h 11308015"/>
              <a:gd name="connsiteX2" fmla="*/ 12 w 10199350"/>
              <a:gd name="connsiteY2" fmla="*/ 8290495 h 11308015"/>
              <a:gd name="connsiteX3" fmla="*/ 10199350 w 10199350"/>
              <a:gd name="connsiteY3" fmla="*/ 24613 h 113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99350" h="11308015">
                <a:moveTo>
                  <a:pt x="3017532" y="8290495"/>
                </a:moveTo>
                <a:lnTo>
                  <a:pt x="12" y="8290495"/>
                </a:lnTo>
                <a:lnTo>
                  <a:pt x="0" y="11308015"/>
                </a:lnTo>
                <a:lnTo>
                  <a:pt x="3017532" y="11308015"/>
                </a:lnTo>
                <a:lnTo>
                  <a:pt x="3017532" y="8290495"/>
                </a:lnTo>
                <a:close/>
              </a:path>
              <a:path w="10199350" h="11308015">
                <a:moveTo>
                  <a:pt x="10199350" y="24613"/>
                </a:moveTo>
                <a:lnTo>
                  <a:pt x="3159758" y="0"/>
                </a:lnTo>
                <a:lnTo>
                  <a:pt x="12" y="8290495"/>
                </a:lnTo>
                <a:lnTo>
                  <a:pt x="10199350" y="2461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1350" b="0" i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538423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75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03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90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22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44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4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59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04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36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65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46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755A1-EA3D-D54A-AE76-83C33BC43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This is the message of this slide</a:t>
            </a:r>
            <a:br>
              <a:rPr lang="en-US"/>
            </a:br>
            <a:r>
              <a:rPr lang="en-US"/>
              <a:t>You can write it in one or two lines </a:t>
            </a: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58B5-2C9D-4841-9AEE-D7F71A46AB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1F453-8F69-8C43-AD24-04213CEC60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0D83E-88D0-C440-9F2A-EBA669C92F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196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6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0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5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8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6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2BED6-BEDA-4F82-A745-4783744D35BF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2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4F53D-C07D-4498-9F01-A0992B0A86CC}" type="datetime1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0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8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jpeg"/><Relationship Id="rId11" Type="http://schemas.openxmlformats.org/officeDocument/2006/relationships/image" Target="../media/image44.jpg"/><Relationship Id="rId5" Type="http://schemas.openxmlformats.org/officeDocument/2006/relationships/image" Target="../media/image38.jpeg"/><Relationship Id="rId10" Type="http://schemas.openxmlformats.org/officeDocument/2006/relationships/image" Target="../media/image43.jp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0.jpe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3.xml"/><Relationship Id="rId5" Type="http://schemas.openxmlformats.org/officeDocument/2006/relationships/chart" Target="../charts/chart1.xml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10" Type="http://schemas.microsoft.com/office/2007/relationships/hdphoto" Target="../media/hdphoto9.wdp"/><Relationship Id="rId4" Type="http://schemas.openxmlformats.org/officeDocument/2006/relationships/image" Target="../media/image96.jpeg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Relationship Id="rId9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svg"/><Relationship Id="rId3" Type="http://schemas.openxmlformats.org/officeDocument/2006/relationships/image" Target="../media/image112.jpeg"/><Relationship Id="rId7" Type="http://schemas.openxmlformats.org/officeDocument/2006/relationships/image" Target="../media/image116.sv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5.png"/><Relationship Id="rId11" Type="http://schemas.openxmlformats.org/officeDocument/2006/relationships/image" Target="../media/image120.svg"/><Relationship Id="rId5" Type="http://schemas.openxmlformats.org/officeDocument/2006/relationships/image" Target="../media/image114.svg"/><Relationship Id="rId15" Type="http://schemas.openxmlformats.org/officeDocument/2006/relationships/image" Target="../media/image124.sv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svg"/><Relationship Id="rId14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4.gif"/><Relationship Id="rId5" Type="http://schemas.openxmlformats.org/officeDocument/2006/relationships/image" Target="../media/image133.gif"/><Relationship Id="rId4" Type="http://schemas.openxmlformats.org/officeDocument/2006/relationships/image" Target="../media/image1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4" Type="http://schemas.openxmlformats.org/officeDocument/2006/relationships/image" Target="../media/image1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24.svg"/><Relationship Id="rId17" Type="http://schemas.openxmlformats.org/officeDocument/2006/relationships/image" Target="../media/image28.png"/><Relationship Id="rId2" Type="http://schemas.openxmlformats.org/officeDocument/2006/relationships/image" Target="../media/image17.png"/><Relationship Id="rId16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6.jp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149736"/>
            <a:ext cx="10571584" cy="1655762"/>
          </a:xfrm>
        </p:spPr>
        <p:txBody>
          <a:bodyPr>
            <a:normAutofit/>
          </a:bodyPr>
          <a:lstStyle/>
          <a:p>
            <a:r>
              <a:rPr lang="en-GB" sz="2800" b="1" dirty="0"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ADVANCING METAL CASTING FOR ISRU: </a:t>
            </a:r>
          </a:p>
          <a:p>
            <a:r>
              <a:rPr lang="en-GB" sz="2800" b="1" dirty="0"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ADDITIVE MANUFACTURING OF REGOLITH-BASED CERAMIC MOLDS</a:t>
            </a:r>
            <a:endParaRPr lang="en-US" sz="2800" b="1" dirty="0">
              <a:latin typeface="Helvetica" panose="020B0604020202020204" pitchFamily="34" charset="0"/>
              <a:ea typeface="PMingLiU"/>
              <a:cs typeface="Helvetica" panose="020B060402020202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829782" y="6250784"/>
            <a:ext cx="9144000" cy="373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Torino, June 2025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156EB8-AECE-AAF5-312F-3DA286E0F7F5}"/>
              </a:ext>
            </a:extLst>
          </p:cNvPr>
          <p:cNvSpPr txBox="1">
            <a:spLocks/>
          </p:cNvSpPr>
          <p:nvPr/>
        </p:nvSpPr>
        <p:spPr>
          <a:xfrm>
            <a:off x="2123226" y="4943815"/>
            <a:ext cx="8594676" cy="1658656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Maxim Isachenkov</a:t>
            </a:r>
            <a:r>
              <a:rPr lang="it-IT" sz="1800" baseline="30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*a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GB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Masoud </a:t>
            </a:r>
            <a:r>
              <a:rPr lang="en-GB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Sadeghi</a:t>
            </a:r>
            <a:r>
              <a:rPr lang="en-GB" sz="1800" baseline="300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en-GB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GB" sz="1800" baseline="30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Antonio M.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Grande</a:t>
            </a:r>
            <a:r>
              <a:rPr kumimoji="0" lang="it-IT" sz="18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, Giuseppe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Sala</a:t>
            </a:r>
            <a:r>
              <a:rPr kumimoji="0" lang="it-IT" sz="18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805820-6F5D-1050-42A4-BD23506A3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920" y="356076"/>
            <a:ext cx="2098796" cy="15424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05" y="392833"/>
            <a:ext cx="2475718" cy="15424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978704"/>
            <a:ext cx="9836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b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 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Department of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Aerospace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 Science and Technology, Politecnico di Milano, Milano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,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Italy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PMingLiU"/>
              <a:cs typeface="Helvetica" panose="020B0604020202020204" pitchFamily="34" charset="0"/>
            </a:endParaRPr>
          </a:p>
          <a:p>
            <a:pPr marL="0" marR="0" lvl="0" indent="1803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* Presenter: </a:t>
            </a:r>
            <a:r>
              <a:rPr kumimoji="0" lang="en-GB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maxim.isachenkov@polimi.it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PMingLiU"/>
              <a:cs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2757E-631A-D239-766B-9ABA559E1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875" y="130725"/>
            <a:ext cx="2780522" cy="184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CF5DA-7657-A773-E4F9-6CB2F8E08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rown square objects&#10;&#10;Description automatically generated">
            <a:extLst>
              <a:ext uri="{FF2B5EF4-FFF2-40B4-BE49-F238E27FC236}">
                <a16:creationId xmlns:a16="http://schemas.microsoft.com/office/drawing/2014/main" id="{F206A536-3B40-839F-60BD-AEC5ABD91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25646" r="10013" b="9583"/>
          <a:stretch/>
        </p:blipFill>
        <p:spPr>
          <a:xfrm>
            <a:off x="7900629" y="1141360"/>
            <a:ext cx="4165362" cy="237614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13162AC5-3F78-A94F-E908-015F21DEE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16" y="34221"/>
            <a:ext cx="11758359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Neue"/>
              </a:rPr>
              <a:t>Printed to perform: Functional applications of lunar regolith ceramics</a:t>
            </a:r>
            <a:endParaRPr lang="ru-RU" sz="2400" b="1" dirty="0">
              <a:latin typeface="HelveticaNeue"/>
            </a:endParaRPr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50021715-B891-4E75-F09C-5D1F3B4E599C}"/>
              </a:ext>
            </a:extLst>
          </p:cNvPr>
          <p:cNvSpPr txBox="1">
            <a:spLocks/>
          </p:cNvSpPr>
          <p:nvPr/>
        </p:nvSpPr>
        <p:spPr>
          <a:xfrm>
            <a:off x="10718437" y="6627549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"/>
                <a:ea typeface="+mn-ea"/>
                <a:cs typeface="Arial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B073B0-E0E7-835D-E49D-B8229CE20E8A}"/>
              </a:ext>
            </a:extLst>
          </p:cNvPr>
          <p:cNvSpPr txBox="1"/>
          <p:nvPr/>
        </p:nvSpPr>
        <p:spPr>
          <a:xfrm>
            <a:off x="183925" y="1310355"/>
            <a:ext cx="482361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DLP printing of LR </a:t>
            </a:r>
            <a:r>
              <a:rPr lang="en-US" sz="2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can deliver precise, rapid production of various mission-critical components—perfect for small-batch parts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entire setup (printer, mill, furnace) </a:t>
            </a:r>
            <a:r>
              <a:rPr lang="en-US" sz="2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 compact, crew-maintainable, and habitat-ready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Anorthite-rich LR-derived ceramics </a:t>
            </a:r>
            <a:r>
              <a:rPr lang="en-US" sz="2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are essential where most of the metals fail: high temperatures (up to 1500 °C), thermal cycling, and extreme dimensional stability needs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0" name="Picture 29" descr="A machine on a table&#10;&#10;Description automatically generated">
            <a:extLst>
              <a:ext uri="{FF2B5EF4-FFF2-40B4-BE49-F238E27FC236}">
                <a16:creationId xmlns:a16="http://schemas.microsoft.com/office/drawing/2014/main" id="{3EB197CF-733B-9D02-F7D2-50BCE657AA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10412" r="6592" b="11404"/>
          <a:stretch/>
        </p:blipFill>
        <p:spPr>
          <a:xfrm>
            <a:off x="5694529" y="1137925"/>
            <a:ext cx="2175135" cy="238887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4DBA3C8-B826-841B-5FD1-7E58B0BED832}"/>
              </a:ext>
            </a:extLst>
          </p:cNvPr>
          <p:cNvGrpSpPr/>
          <p:nvPr/>
        </p:nvGrpSpPr>
        <p:grpSpPr>
          <a:xfrm>
            <a:off x="5694529" y="3624526"/>
            <a:ext cx="6554816" cy="2788974"/>
            <a:chOff x="5682325" y="1703176"/>
            <a:chExt cx="7374962" cy="313793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C08836D-8F20-3E04-BFCE-2987D62FD0DE}"/>
                </a:ext>
              </a:extLst>
            </p:cNvPr>
            <p:cNvGrpSpPr/>
            <p:nvPr/>
          </p:nvGrpSpPr>
          <p:grpSpPr>
            <a:xfrm>
              <a:off x="5682325" y="1708511"/>
              <a:ext cx="3024689" cy="3132599"/>
              <a:chOff x="6668092" y="1348744"/>
              <a:chExt cx="3024689" cy="3132599"/>
            </a:xfrm>
          </p:grpSpPr>
          <p:pic>
            <p:nvPicPr>
              <p:cNvPr id="46" name="Picture 45" descr="A measuring tool with a small circle and square shapes&#10;&#10;AI-generated content may be incorrect.">
                <a:extLst>
                  <a:ext uri="{FF2B5EF4-FFF2-40B4-BE49-F238E27FC236}">
                    <a16:creationId xmlns:a16="http://schemas.microsoft.com/office/drawing/2014/main" id="{A76BCBCE-69E2-B910-1A59-2A06F3840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210" t="25344" r="22101" b="4710"/>
              <a:stretch/>
            </p:blipFill>
            <p:spPr>
              <a:xfrm>
                <a:off x="6668092" y="1348744"/>
                <a:ext cx="2907502" cy="3132599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46CA527-2896-81EA-E544-4FCEB17DD0FD}"/>
                  </a:ext>
                </a:extLst>
              </p:cNvPr>
              <p:cNvSpPr/>
              <p:nvPr/>
            </p:nvSpPr>
            <p:spPr>
              <a:xfrm>
                <a:off x="8584033" y="4320471"/>
                <a:ext cx="792480" cy="8319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9DE0FBA-F610-8BA6-77F4-CAF5174781EF}"/>
                  </a:ext>
                </a:extLst>
              </p:cNvPr>
              <p:cNvSpPr txBox="1"/>
              <p:nvPr/>
            </p:nvSpPr>
            <p:spPr>
              <a:xfrm>
                <a:off x="8551389" y="3968604"/>
                <a:ext cx="1141392" cy="415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20 mm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D885FF4-46BB-28C5-B6AC-821C521CEC08}"/>
                </a:ext>
              </a:extLst>
            </p:cNvPr>
            <p:cNvGrpSpPr/>
            <p:nvPr/>
          </p:nvGrpSpPr>
          <p:grpSpPr>
            <a:xfrm>
              <a:off x="8655867" y="1708511"/>
              <a:ext cx="4401420" cy="3132599"/>
              <a:chOff x="1442719" y="659064"/>
              <a:chExt cx="7139468" cy="5081336"/>
            </a:xfrm>
          </p:grpSpPr>
          <p:pic>
            <p:nvPicPr>
              <p:cNvPr id="37" name="Picture 36" descr="Close-up of a white object with a grid&#10;&#10;Description automatically generated">
                <a:extLst>
                  <a:ext uri="{FF2B5EF4-FFF2-40B4-BE49-F238E27FC236}">
                    <a16:creationId xmlns:a16="http://schemas.microsoft.com/office/drawing/2014/main" id="{69F447FF-2B87-1435-0E61-1437B05ED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108"/>
              <a:stretch/>
            </p:blipFill>
            <p:spPr>
              <a:xfrm>
                <a:off x="1442720" y="659065"/>
                <a:ext cx="6804837" cy="5081335"/>
              </a:xfrm>
              <a:prstGeom prst="rect">
                <a:avLst/>
              </a:prstGeom>
            </p:spPr>
          </p:pic>
          <p:pic>
            <p:nvPicPr>
              <p:cNvPr id="38" name="Picture 37" descr="A close-up of a grey and white photo&#10;&#10;Description automatically generated">
                <a:extLst>
                  <a:ext uri="{FF2B5EF4-FFF2-40B4-BE49-F238E27FC236}">
                    <a16:creationId xmlns:a16="http://schemas.microsoft.com/office/drawing/2014/main" id="{E2D5A9B8-B2CC-31CC-9F2A-F1C289BC9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2000" contrast="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744"/>
              <a:stretch/>
            </p:blipFill>
            <p:spPr>
              <a:xfrm>
                <a:off x="1442719" y="659066"/>
                <a:ext cx="3368351" cy="2525781"/>
              </a:xfrm>
              <a:prstGeom prst="rect">
                <a:avLst/>
              </a:prstGeom>
              <a:ln w="19050">
                <a:solidFill>
                  <a:schemeClr val="bg2">
                    <a:lumMod val="10000"/>
                  </a:schemeClr>
                </a:solidFill>
              </a:ln>
            </p:spPr>
          </p:pic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6D173C6-836B-C709-FC46-188D6EE55565}"/>
                  </a:ext>
                </a:extLst>
              </p:cNvPr>
              <p:cNvCxnSpPr/>
              <p:nvPr/>
            </p:nvCxnSpPr>
            <p:spPr>
              <a:xfrm>
                <a:off x="3868679" y="3103569"/>
                <a:ext cx="90507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53B890F-2267-07CC-7055-6C6248B9C5A4}"/>
                  </a:ext>
                </a:extLst>
              </p:cNvPr>
              <p:cNvSpPr txBox="1"/>
              <p:nvPr/>
            </p:nvSpPr>
            <p:spPr>
              <a:xfrm>
                <a:off x="3502588" y="2510599"/>
                <a:ext cx="1339625" cy="549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/>
                  <a:t>250 µm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B5E05E6-AA1C-FC20-8F5E-0ED868A015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29381" y="5481009"/>
                <a:ext cx="1457193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BCF5156-6F5D-6B13-B75C-889981EEB8AC}"/>
                  </a:ext>
                </a:extLst>
              </p:cNvPr>
              <p:cNvSpPr txBox="1"/>
              <p:nvPr/>
            </p:nvSpPr>
            <p:spPr>
              <a:xfrm>
                <a:off x="6809033" y="4805406"/>
                <a:ext cx="1773154" cy="674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1 mm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C1E55DA-3C94-94DC-49FC-1C189982B264}"/>
                  </a:ext>
                </a:extLst>
              </p:cNvPr>
              <p:cNvSpPr/>
              <p:nvPr/>
            </p:nvSpPr>
            <p:spPr>
              <a:xfrm>
                <a:off x="4618030" y="3358987"/>
                <a:ext cx="1477970" cy="1103636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49124DC-4C9F-13C1-9FB2-A45C00A7FB6B}"/>
                  </a:ext>
                </a:extLst>
              </p:cNvPr>
              <p:cNvCxnSpPr/>
              <p:nvPr/>
            </p:nvCxnSpPr>
            <p:spPr>
              <a:xfrm>
                <a:off x="1442719" y="3184847"/>
                <a:ext cx="3175311" cy="1277776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FDB57FD-8AB3-9BC3-8395-292CD58D78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7270" y="659064"/>
                <a:ext cx="1268730" cy="2699922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8FF6E34-46C8-B31B-DE5B-5BA3EC718BBF}"/>
                </a:ext>
              </a:extLst>
            </p:cNvPr>
            <p:cNvSpPr txBox="1"/>
            <p:nvPr/>
          </p:nvSpPr>
          <p:spPr>
            <a:xfrm>
              <a:off x="8645804" y="1703176"/>
              <a:ext cx="279930" cy="41554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65FDA85-3583-C8FE-09EE-16E98C8096A7}"/>
                </a:ext>
              </a:extLst>
            </p:cNvPr>
            <p:cNvSpPr/>
            <p:nvPr/>
          </p:nvSpPr>
          <p:spPr>
            <a:xfrm>
              <a:off x="5870247" y="3094894"/>
              <a:ext cx="167640" cy="132080"/>
            </a:xfrm>
            <a:prstGeom prst="rect">
              <a:avLst/>
            </a:prstGeom>
            <a:noFill/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4B212C-523A-30FB-1380-79288D663854}"/>
                </a:ext>
              </a:extLst>
            </p:cNvPr>
            <p:cNvSpPr txBox="1"/>
            <p:nvPr/>
          </p:nvSpPr>
          <p:spPr>
            <a:xfrm>
              <a:off x="5857421" y="3279754"/>
              <a:ext cx="180466" cy="25971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chemeClr val="bg1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5115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CF5DA-7657-A773-E4F9-6CB2F8E08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50021715-B891-4E75-F09C-5D1F3B4E599C}"/>
              </a:ext>
            </a:extLst>
          </p:cNvPr>
          <p:cNvSpPr txBox="1">
            <a:spLocks/>
          </p:cNvSpPr>
          <p:nvPr/>
        </p:nvSpPr>
        <p:spPr>
          <a:xfrm>
            <a:off x="10490200" y="6535420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"/>
                <a:ea typeface="+mn-ea"/>
                <a:cs typeface="Arial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902441"/>
              </p:ext>
            </p:extLst>
          </p:nvPr>
        </p:nvGraphicFramePr>
        <p:xfrm>
          <a:off x="426720" y="111629"/>
          <a:ext cx="7069519" cy="6341948"/>
        </p:xfrm>
        <a:graphic>
          <a:graphicData uri="http://schemas.openxmlformats.org/drawingml/2006/table">
            <a:tbl>
              <a:tblPr/>
              <a:tblGrid>
                <a:gridCol w="3340388">
                  <a:extLst>
                    <a:ext uri="{9D8B030D-6E8A-4147-A177-3AD203B41FA5}">
                      <a16:colId xmlns:a16="http://schemas.microsoft.com/office/drawing/2014/main" val="995697504"/>
                    </a:ext>
                  </a:extLst>
                </a:gridCol>
                <a:gridCol w="3729131">
                  <a:extLst>
                    <a:ext uri="{9D8B030D-6E8A-4147-A177-3AD203B41FA5}">
                      <a16:colId xmlns:a16="http://schemas.microsoft.com/office/drawing/2014/main" val="620741169"/>
                    </a:ext>
                  </a:extLst>
                </a:gridCol>
              </a:tblGrid>
              <a:tr h="549661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Application</a:t>
                      </a:r>
                      <a:endParaRPr lang="en-US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Why Regolith ceramics?</a:t>
                      </a:r>
                      <a:endParaRPr lang="en-US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04239"/>
                  </a:ext>
                </a:extLst>
              </a:tr>
              <a:tr h="137071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Life support filters</a:t>
                      </a:r>
                      <a:endParaRPr lang="en-US" sz="1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Chemically inert, withstands high temperatures and vacuum; fine porosity control via DLP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649571"/>
                  </a:ext>
                </a:extLst>
              </a:tr>
              <a:tr h="117374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Catalysis substrates</a:t>
                      </a:r>
                      <a:endParaRPr lang="en-US" sz="1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High surface area with tunable porosity; excellent thermal shock resistance and</a:t>
                      </a:r>
                      <a:r>
                        <a:rPr lang="en-US" sz="1600" b="1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high melting T</a:t>
                      </a:r>
                      <a:endParaRPr lang="en-US" sz="16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620845"/>
                  </a:ext>
                </a:extLst>
              </a:tr>
              <a:tr h="112496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Optomechanical</a:t>
                      </a:r>
                      <a:r>
                        <a:rPr lang="en-US" sz="1800" b="1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parts</a:t>
                      </a:r>
                      <a:endParaRPr lang="en-US" sz="1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Low CTE ensures dimensional stability; radiation- and dust-resistant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2031155"/>
                  </a:ext>
                </a:extLst>
              </a:tr>
              <a:tr h="1258577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Metal casting molds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Withstands molten metal (up to 1500°C); low wettability,</a:t>
                      </a:r>
                      <a:r>
                        <a:rPr lang="en-US" sz="1600" b="1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printable into complex geometries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668170"/>
                  </a:ext>
                </a:extLst>
              </a:tr>
              <a:tr h="86430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Thermal</a:t>
                      </a:r>
                      <a:r>
                        <a:rPr lang="en-US" sz="1800" b="1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shielding</a:t>
                      </a:r>
                      <a:endParaRPr lang="en-US" sz="1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High compressive strength; </a:t>
                      </a:r>
                      <a:r>
                        <a:rPr lang="en-US" sz="1600" b="1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insulative</a:t>
                      </a:r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; printable into custom-fit shields or tiles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277846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r="27407"/>
          <a:stretch/>
        </p:blipFill>
        <p:spPr>
          <a:xfrm rot="5400000">
            <a:off x="8051853" y="3970978"/>
            <a:ext cx="1247732" cy="20795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2" t="35578" r="51098" b="27221"/>
          <a:stretch/>
        </p:blipFill>
        <p:spPr>
          <a:xfrm rot="5400000">
            <a:off x="8180422" y="1573846"/>
            <a:ext cx="990597" cy="2079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8" t="865" r="21059" b="5308"/>
          <a:stretch/>
        </p:blipFill>
        <p:spPr>
          <a:xfrm rot="5400000">
            <a:off x="8212169" y="5151386"/>
            <a:ext cx="927100" cy="2079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8" t="59560" r="23704" b="4351"/>
          <a:stretch/>
        </p:blipFill>
        <p:spPr>
          <a:xfrm rot="5400000">
            <a:off x="8156412" y="2734814"/>
            <a:ext cx="1038614" cy="20795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t="38333" r="30555" b="23642"/>
          <a:stretch/>
        </p:blipFill>
        <p:spPr>
          <a:xfrm>
            <a:off x="7635943" y="812699"/>
            <a:ext cx="2079552" cy="11356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38402" r="5641" b="13334"/>
          <a:stretch/>
        </p:blipFill>
        <p:spPr>
          <a:xfrm>
            <a:off x="9855197" y="4419600"/>
            <a:ext cx="1752601" cy="12150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3" t="-2104" b="53736"/>
          <a:stretch/>
        </p:blipFill>
        <p:spPr>
          <a:xfrm>
            <a:off x="9855198" y="3234513"/>
            <a:ext cx="1752601" cy="10257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9563" r="3048" b="38189"/>
          <a:stretch/>
        </p:blipFill>
        <p:spPr>
          <a:xfrm>
            <a:off x="9855198" y="2096436"/>
            <a:ext cx="1752601" cy="10067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9" r="40533" b="48586"/>
          <a:stretch/>
        </p:blipFill>
        <p:spPr>
          <a:xfrm>
            <a:off x="9855198" y="848240"/>
            <a:ext cx="1752601" cy="11000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8" t="23148" r="9791" b="38704"/>
          <a:stretch/>
        </p:blipFill>
        <p:spPr>
          <a:xfrm>
            <a:off x="9880594" y="5727611"/>
            <a:ext cx="1752601" cy="981075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>
            <a:off x="3146209" y="1151585"/>
            <a:ext cx="460591" cy="4058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3146209" y="2379497"/>
            <a:ext cx="460591" cy="4058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3146208" y="3527065"/>
            <a:ext cx="460591" cy="4058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3171607" y="4754977"/>
            <a:ext cx="460591" cy="4058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3146207" y="5812324"/>
            <a:ext cx="460591" cy="4058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0C8146-0356-4298-A805-3D0D9A1AF687}"/>
              </a:ext>
            </a:extLst>
          </p:cNvPr>
          <p:cNvSpPr/>
          <p:nvPr/>
        </p:nvSpPr>
        <p:spPr>
          <a:xfrm>
            <a:off x="75783" y="4353214"/>
            <a:ext cx="11689497" cy="1281407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81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CF5DA-7657-A773-E4F9-6CB2F8E08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1">
            <a:extLst>
              <a:ext uri="{FF2B5EF4-FFF2-40B4-BE49-F238E27FC236}">
                <a16:creationId xmlns:a16="http://schemas.microsoft.com/office/drawing/2014/main" id="{13162AC5-3F78-A94F-E908-015F21DEE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8" y="-112043"/>
            <a:ext cx="9904742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Neue"/>
              </a:rPr>
              <a:t>Where to find metals for casting on the Moon?</a:t>
            </a:r>
            <a:endParaRPr lang="ru-RU" sz="2400" b="1" dirty="0">
              <a:latin typeface="Helvetica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6920E7-C828-CB4E-DCDD-3271D75EE222}"/>
              </a:ext>
            </a:extLst>
          </p:cNvPr>
          <p:cNvSpPr txBox="1"/>
          <p:nvPr/>
        </p:nvSpPr>
        <p:spPr>
          <a:xfrm>
            <a:off x="1943150" y="890544"/>
            <a:ext cx="2737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ISRU Al production</a:t>
            </a:r>
            <a:endParaRPr lang="en-US" sz="28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0B2CFD-3C2B-B69C-5D3F-BB13F16ACA91}"/>
              </a:ext>
            </a:extLst>
          </p:cNvPr>
          <p:cNvSpPr txBox="1"/>
          <p:nvPr/>
        </p:nvSpPr>
        <p:spPr>
          <a:xfrm>
            <a:off x="6096000" y="4842173"/>
            <a:ext cx="49652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Old rocket upper stages (up to 2.5 tons of Al in Arian 5’s upper stage) transferred from LEO to the lunar surface</a:t>
            </a:r>
          </a:p>
          <a:p>
            <a:pPr lvl="0"/>
            <a:r>
              <a:rPr lang="en-GB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	+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the future: lunar landers and out-of-use hardware on the surface</a:t>
            </a:r>
            <a:endParaRPr lang="en-US" sz="2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ABA09C-29F8-89C2-88E9-1ECB375FCCEF}"/>
              </a:ext>
            </a:extLst>
          </p:cNvPr>
          <p:cNvSpPr txBox="1"/>
          <p:nvPr/>
        </p:nvSpPr>
        <p:spPr>
          <a:xfrm>
            <a:off x="7913901" y="875155"/>
            <a:ext cx="30657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On-orbit recycling</a:t>
            </a:r>
            <a:endParaRPr lang="en-US" sz="20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 descr="A satellite in space above earth">
            <a:extLst>
              <a:ext uri="{FF2B5EF4-FFF2-40B4-BE49-F238E27FC236}">
                <a16:creationId xmlns:a16="http://schemas.microsoft.com/office/drawing/2014/main" id="{1E9C6B62-FBE4-6237-F4B1-FD8825C0E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86468"/>
            <a:ext cx="5785332" cy="32590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E55D4B-B7ED-3B4F-20C2-1FFC6C395DA3}"/>
              </a:ext>
            </a:extLst>
          </p:cNvPr>
          <p:cNvSpPr txBox="1"/>
          <p:nvPr/>
        </p:nvSpPr>
        <p:spPr>
          <a:xfrm>
            <a:off x="648926" y="4842173"/>
            <a:ext cx="40312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FFC/ Molten salt electrolysis of in-situ excavated regolith with O</a:t>
            </a:r>
            <a:r>
              <a:rPr lang="en-US" b="1" baseline="-25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Si as the by-products</a:t>
            </a:r>
            <a:endParaRPr lang="en-GB" dirty="0"/>
          </a:p>
        </p:txBody>
      </p:sp>
      <p:pic>
        <p:nvPicPr>
          <p:cNvPr id="12" name="Picture 11" descr="A space rover on the moon&#10;&#10;AI-generated content may be incorrect.">
            <a:extLst>
              <a:ext uri="{FF2B5EF4-FFF2-40B4-BE49-F238E27FC236}">
                <a16:creationId xmlns:a16="http://schemas.microsoft.com/office/drawing/2014/main" id="{04470976-A030-7B15-057F-B74399F28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6" y="1386469"/>
            <a:ext cx="5106643" cy="325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0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CF5DA-7657-A773-E4F9-6CB2F8E08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50021715-B891-4E75-F09C-5D1F3B4E599C}"/>
              </a:ext>
            </a:extLst>
          </p:cNvPr>
          <p:cNvSpPr txBox="1">
            <a:spLocks/>
          </p:cNvSpPr>
          <p:nvPr/>
        </p:nvSpPr>
        <p:spPr>
          <a:xfrm>
            <a:off x="10502900" y="6505841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Title 11">
            <a:extLst>
              <a:ext uri="{FF2B5EF4-FFF2-40B4-BE49-F238E27FC236}">
                <a16:creationId xmlns:a16="http://schemas.microsoft.com/office/drawing/2014/main" id="{13162AC5-3F78-A94F-E908-015F21DEE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8" y="-112043"/>
            <a:ext cx="9904742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Neue"/>
              </a:rPr>
              <a:t>Rapid casting at a glance: from ceramic AM to casted metal parts</a:t>
            </a:r>
            <a:endParaRPr lang="ru-RU" sz="2400" b="1" dirty="0">
              <a:latin typeface="HelveticaNeue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934568" y="908314"/>
            <a:ext cx="5614796" cy="2643288"/>
            <a:chOff x="170740" y="896788"/>
            <a:chExt cx="6026494" cy="283710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33AB524-5D28-595C-F227-A883C0ED7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740" y="896788"/>
              <a:ext cx="2519448" cy="10320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1238BBB-8B0E-ACC4-A2F5-F928421FE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740" y="2265286"/>
              <a:ext cx="2519448" cy="107513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94" t="13370" r="37697" b="12603"/>
            <a:stretch/>
          </p:blipFill>
          <p:spPr>
            <a:xfrm rot="5400000">
              <a:off x="3294073" y="437262"/>
              <a:ext cx="2442348" cy="336397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300991A-DE5B-2B0B-C0BD-55B1C80F55AB}"/>
                </a:ext>
              </a:extLst>
            </p:cNvPr>
            <p:cNvSpPr txBox="1"/>
            <p:nvPr/>
          </p:nvSpPr>
          <p:spPr>
            <a:xfrm>
              <a:off x="919203" y="3403547"/>
              <a:ext cx="2340695" cy="330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en-GB" sz="1400" b="1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Mold</a:t>
              </a:r>
              <a:r>
                <a:rPr lang="en-GB" sz="14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 CAD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300991A-DE5B-2B0B-C0BD-55B1C80F55AB}"/>
                </a:ext>
              </a:extLst>
            </p:cNvPr>
            <p:cNvSpPr txBox="1"/>
            <p:nvPr/>
          </p:nvSpPr>
          <p:spPr>
            <a:xfrm>
              <a:off x="3676037" y="3403547"/>
              <a:ext cx="2340695" cy="330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DLP-printed </a:t>
              </a:r>
              <a:r>
                <a:rPr lang="en-GB" sz="1400" b="1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mold</a:t>
              </a:r>
              <a:r>
                <a:rPr lang="en-GB" sz="14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787292" y="3642368"/>
            <a:ext cx="2820227" cy="3022064"/>
            <a:chOff x="6136221" y="894354"/>
            <a:chExt cx="2820227" cy="30220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11" t="12408" r="26944" b="32903"/>
            <a:stretch/>
          </p:blipFill>
          <p:spPr>
            <a:xfrm>
              <a:off x="6247839" y="894354"/>
              <a:ext cx="2650455" cy="244607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300991A-DE5B-2B0B-C0BD-55B1C80F55AB}"/>
                </a:ext>
              </a:extLst>
            </p:cNvPr>
            <p:cNvSpPr txBox="1"/>
            <p:nvPr/>
          </p:nvSpPr>
          <p:spPr>
            <a:xfrm>
              <a:off x="6136221" y="3393198"/>
              <a:ext cx="28202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Sintered DLP-printed </a:t>
              </a:r>
              <a:r>
                <a:rPr lang="en-GB" sz="1400" b="1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mold</a:t>
              </a:r>
              <a:r>
                <a:rPr lang="en-GB" sz="14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 and as-casted Al-parts </a:t>
              </a:r>
            </a:p>
          </p:txBody>
        </p:sp>
      </p:grpSp>
      <p:pic>
        <p:nvPicPr>
          <p:cNvPr id="58" name="Casting liv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006.3333"/>
                </p14:media>
              </p:ext>
            </p:extLst>
          </p:nvPr>
        </p:nvPicPr>
        <p:blipFill rotWithShape="1">
          <a:blip r:embed="rId8"/>
          <a:srcRect l="6209" t="15251" r="-694" b="29007"/>
          <a:stretch>
            <a:fillRect/>
          </a:stretch>
        </p:blipFill>
        <p:spPr>
          <a:xfrm>
            <a:off x="5902744" y="3658897"/>
            <a:ext cx="2762037" cy="2896770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248292" y="1458294"/>
            <a:ext cx="555297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In-situ Fabrication of complex metal parts</a:t>
            </a:r>
            <a:b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Casting of mission-critical components, which can’t be produced from LR ceramics itself</a:t>
            </a: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Only minimal machining required</a:t>
            </a:r>
            <a:b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Molds with intricate internal features, reducing or eliminating the need for post-processing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Reusable or recyclable molds</a:t>
            </a:r>
            <a:b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Molds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can be reused or broken down and reprocessed, supporting circular material flows</a:t>
            </a:r>
          </a:p>
        </p:txBody>
      </p:sp>
      <p:sp>
        <p:nvSpPr>
          <p:cNvPr id="60" name="Right Arrow 59"/>
          <p:cNvSpPr/>
          <p:nvPr/>
        </p:nvSpPr>
        <p:spPr>
          <a:xfrm>
            <a:off x="8099209" y="1782070"/>
            <a:ext cx="498681" cy="47388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1" name="Right Arrow 60"/>
          <p:cNvSpPr/>
          <p:nvPr/>
        </p:nvSpPr>
        <p:spPr>
          <a:xfrm rot="5400000">
            <a:off x="10878937" y="3098938"/>
            <a:ext cx="756654" cy="58420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46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DC4830-29A8-CA42-7F2B-E278BF48F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1">
            <a:extLst>
              <a:ext uri="{FF2B5EF4-FFF2-40B4-BE49-F238E27FC236}">
                <a16:creationId xmlns:a16="http://schemas.microsoft.com/office/drawing/2014/main" id="{6890982B-DD8D-0556-7F6B-A3BE35716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29" y="185026"/>
            <a:ext cx="9904742" cy="965051"/>
          </a:xfrm>
        </p:spPr>
        <p:txBody>
          <a:bodyPr>
            <a:normAutofit/>
          </a:bodyPr>
          <a:lstStyle/>
          <a:p>
            <a:r>
              <a:rPr lang="en-GB" sz="2400" b="1" dirty="0">
                <a:latin typeface="HelveticaNeue"/>
              </a:rPr>
              <a:t>State-of-the-Art: </a:t>
            </a:r>
            <a:r>
              <a:rPr lang="en-GB" sz="2400" b="1" dirty="0" err="1">
                <a:latin typeface="HelveticaNeue"/>
              </a:rPr>
              <a:t>Regolith</a:t>
            </a:r>
            <a:r>
              <a:rPr lang="en-GB" sz="2400" b="1" dirty="0">
                <a:latin typeface="HelveticaNeue"/>
              </a:rPr>
              <a:t> casting methods</a:t>
            </a:r>
            <a:br>
              <a:rPr lang="en-GB" sz="2400" b="1" dirty="0">
                <a:latin typeface="HelveticaNeue"/>
              </a:rPr>
            </a:br>
            <a:endParaRPr lang="ru-RU" sz="2400" b="1" dirty="0">
              <a:latin typeface="Helvetica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FBB08-DAFD-2C7B-C940-2AAD8D6B2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347"/>
          <a:stretch>
            <a:fillRect/>
          </a:stretch>
        </p:blipFill>
        <p:spPr>
          <a:xfrm>
            <a:off x="5591990" y="1489148"/>
            <a:ext cx="1735446" cy="1499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14159B-BA92-C4D5-746D-983391783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89" b="10377"/>
          <a:stretch>
            <a:fillRect/>
          </a:stretch>
        </p:blipFill>
        <p:spPr>
          <a:xfrm>
            <a:off x="5638966" y="3169807"/>
            <a:ext cx="1585733" cy="1442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16AE45-E8DB-A939-5F76-59DFF5FD8CDA}"/>
              </a:ext>
            </a:extLst>
          </p:cNvPr>
          <p:cNvSpPr txBox="1"/>
          <p:nvPr/>
        </p:nvSpPr>
        <p:spPr>
          <a:xfrm>
            <a:off x="5166135" y="4701372"/>
            <a:ext cx="3870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/>
              <a:t>Pattern is still required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/>
              <a:t>Hard to produce complex shapes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/>
              <a:t>Improved mold stability,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/>
              <a:t>Better wetting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3FC2E3-AD9E-1D46-4217-A5928248E5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3027" b="14456"/>
          <a:stretch>
            <a:fillRect/>
          </a:stretch>
        </p:blipFill>
        <p:spPr>
          <a:xfrm>
            <a:off x="2531535" y="3169807"/>
            <a:ext cx="1735445" cy="14385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E84FE8-491E-A2A5-D8F7-B94848CC4F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361" r="48377"/>
          <a:stretch>
            <a:fillRect/>
          </a:stretch>
        </p:blipFill>
        <p:spPr>
          <a:xfrm>
            <a:off x="592937" y="1495435"/>
            <a:ext cx="1735445" cy="15878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2E3E34-C8EC-86E4-EE04-A08B07AAF1A3}"/>
              </a:ext>
            </a:extLst>
          </p:cNvPr>
          <p:cNvSpPr txBox="1"/>
          <p:nvPr/>
        </p:nvSpPr>
        <p:spPr>
          <a:xfrm>
            <a:off x="390196" y="4746673"/>
            <a:ext cx="4305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/>
              <a:t>Requires a physical pattern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/>
              <a:t>Impossible to produce complex shapes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/>
              <a:t>Poor mold stability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/>
              <a:t>Complex multi-part mold assembly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/>
              <a:t>Surface repellency ("lotus effect") reduces mold filling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8125C1-0042-F109-76EA-F09FAFC722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94" r="23486" b="19913"/>
          <a:stretch>
            <a:fillRect/>
          </a:stretch>
        </p:blipFill>
        <p:spPr>
          <a:xfrm>
            <a:off x="553395" y="3206443"/>
            <a:ext cx="1814530" cy="13497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125E15-3600-BCF6-F1C6-99F4A5EAA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535" y="1454344"/>
            <a:ext cx="1735446" cy="15477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96A95A-0611-1C5C-54B3-0145E888A5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186" b="-1165"/>
          <a:stretch>
            <a:fillRect/>
          </a:stretch>
        </p:blipFill>
        <p:spPr>
          <a:xfrm>
            <a:off x="9383548" y="3367696"/>
            <a:ext cx="1585733" cy="138588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AF3E20-4B56-E013-D655-FDF2102035CA}"/>
              </a:ext>
            </a:extLst>
          </p:cNvPr>
          <p:cNvSpPr/>
          <p:nvPr/>
        </p:nvSpPr>
        <p:spPr>
          <a:xfrm>
            <a:off x="390196" y="798507"/>
            <a:ext cx="4091470" cy="4538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Casting in Compressed Regolith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F40972-997D-7DF6-B895-9BE14C5A1D9A}"/>
              </a:ext>
            </a:extLst>
          </p:cNvPr>
          <p:cNvSpPr/>
          <p:nvPr/>
        </p:nvSpPr>
        <p:spPr>
          <a:xfrm>
            <a:off x="5011837" y="798507"/>
            <a:ext cx="3453449" cy="46657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Casting in Sintered Regolith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468BBF-592D-3BA0-6A64-21E8F11D35C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963" t="18737" r="40816" b="20697"/>
          <a:stretch>
            <a:fillRect/>
          </a:stretch>
        </p:blipFill>
        <p:spPr>
          <a:xfrm>
            <a:off x="9339926" y="1423136"/>
            <a:ext cx="1585733" cy="1799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DA8AC2-9A51-81D0-B892-BD5A6A5AAA9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4202" t="20160" r="13175" b="20254"/>
          <a:stretch>
            <a:fillRect/>
          </a:stretch>
        </p:blipFill>
        <p:spPr>
          <a:xfrm>
            <a:off x="9339926" y="4847524"/>
            <a:ext cx="1689099" cy="138588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38A2C-CF26-B72F-CE5A-3B3DA5FAFCCD}"/>
              </a:ext>
            </a:extLst>
          </p:cNvPr>
          <p:cNvSpPr/>
          <p:nvPr/>
        </p:nvSpPr>
        <p:spPr>
          <a:xfrm>
            <a:off x="9339925" y="814657"/>
            <a:ext cx="1585733" cy="46657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Lotus Effect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9A8C7696-08E5-3CA9-6D5C-5CD517F7D790}"/>
              </a:ext>
            </a:extLst>
          </p:cNvPr>
          <p:cNvSpPr/>
          <p:nvPr/>
        </p:nvSpPr>
        <p:spPr>
          <a:xfrm>
            <a:off x="1215342" y="2999806"/>
            <a:ext cx="381964" cy="32655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F50CBC21-333D-65F1-5F86-03AAE2D7C00D}"/>
              </a:ext>
            </a:extLst>
          </p:cNvPr>
          <p:cNvSpPr/>
          <p:nvPr/>
        </p:nvSpPr>
        <p:spPr>
          <a:xfrm>
            <a:off x="3347016" y="2967008"/>
            <a:ext cx="381964" cy="32655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2557AC79-DB12-80E2-DB11-AB363078C551}"/>
              </a:ext>
            </a:extLst>
          </p:cNvPr>
          <p:cNvSpPr/>
          <p:nvPr/>
        </p:nvSpPr>
        <p:spPr>
          <a:xfrm>
            <a:off x="6288911" y="2945786"/>
            <a:ext cx="381964" cy="32655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55F45-43EA-DBCD-FFC1-6AE76907EBA8}"/>
              </a:ext>
            </a:extLst>
          </p:cNvPr>
          <p:cNvSpPr txBox="1"/>
          <p:nvPr/>
        </p:nvSpPr>
        <p:spPr>
          <a:xfrm>
            <a:off x="0" y="6601051"/>
            <a:ext cx="1293550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Helvetica" panose="020B0604020202020204" pitchFamily="34" charset="0"/>
                <a:cs typeface="Helvetica" panose="020B0604020202020204" pitchFamily="34" charset="0"/>
              </a:rPr>
              <a:t>[1] Baasch, J., Windisch, L., Koch, F., Linke, S., Stoll, E., &amp; </a:t>
            </a:r>
            <a:r>
              <a:rPr lang="en-GB" sz="900" dirty="0" err="1">
                <a:latin typeface="Helvetica" panose="020B0604020202020204" pitchFamily="34" charset="0"/>
                <a:cs typeface="Helvetica" panose="020B0604020202020204" pitchFamily="34" charset="0"/>
              </a:rPr>
              <a:t>Schilde</a:t>
            </a:r>
            <a:r>
              <a:rPr lang="en-GB" sz="900" dirty="0">
                <a:latin typeface="Helvetica" panose="020B0604020202020204" pitchFamily="34" charset="0"/>
                <a:cs typeface="Helvetica" panose="020B0604020202020204" pitchFamily="34" charset="0"/>
              </a:rPr>
              <a:t>, C. (2021). </a:t>
            </a:r>
            <a:r>
              <a:rPr lang="en-GB" sz="900" dirty="0" err="1">
                <a:latin typeface="Helvetica" panose="020B0604020202020204" pitchFamily="34" charset="0"/>
                <a:cs typeface="Helvetica" panose="020B0604020202020204" pitchFamily="34" charset="0"/>
              </a:rPr>
              <a:t>Regolith</a:t>
            </a:r>
            <a:r>
              <a:rPr lang="en-GB" sz="900" dirty="0">
                <a:latin typeface="Helvetica" panose="020B0604020202020204" pitchFamily="34" charset="0"/>
                <a:cs typeface="Helvetica" panose="020B0604020202020204" pitchFamily="34" charset="0"/>
              </a:rPr>
              <a:t> as substitute </a:t>
            </a:r>
            <a:r>
              <a:rPr lang="en-GB" sz="900" dirty="0" err="1">
                <a:latin typeface="Helvetica" panose="020B0604020202020204" pitchFamily="34" charset="0"/>
                <a:cs typeface="Helvetica" panose="020B0604020202020204" pitchFamily="34" charset="0"/>
              </a:rPr>
              <a:t>mold</a:t>
            </a:r>
            <a:r>
              <a:rPr lang="en-GB" sz="900" dirty="0">
                <a:latin typeface="Helvetica" panose="020B0604020202020204" pitchFamily="34" charset="0"/>
                <a:cs typeface="Helvetica" panose="020B0604020202020204" pitchFamily="34" charset="0"/>
              </a:rPr>
              <a:t> material for </a:t>
            </a:r>
            <a:r>
              <a:rPr lang="en-GB" sz="900" dirty="0" err="1">
                <a:latin typeface="Helvetica" panose="020B0604020202020204" pitchFamily="34" charset="0"/>
                <a:cs typeface="Helvetica" panose="020B0604020202020204" pitchFamily="34" charset="0"/>
              </a:rPr>
              <a:t>aluminum</a:t>
            </a:r>
            <a:r>
              <a:rPr lang="en-GB" sz="900" dirty="0">
                <a:latin typeface="Helvetica" panose="020B0604020202020204" pitchFamily="34" charset="0"/>
                <a:cs typeface="Helvetica" panose="020B0604020202020204" pitchFamily="34" charset="0"/>
              </a:rPr>
              <a:t> casting on the Moon. Acta </a:t>
            </a:r>
            <a:r>
              <a:rPr lang="en-GB" sz="900" dirty="0" err="1">
                <a:latin typeface="Helvetica" panose="020B0604020202020204" pitchFamily="34" charset="0"/>
                <a:cs typeface="Helvetica" panose="020B0604020202020204" pitchFamily="34" charset="0"/>
              </a:rPr>
              <a:t>Astronautica</a:t>
            </a:r>
            <a:r>
              <a:rPr lang="en-GB" sz="900" dirty="0">
                <a:latin typeface="Helvetica" panose="020B0604020202020204" pitchFamily="34" charset="0"/>
                <a:cs typeface="Helvetica" panose="020B0604020202020204" pitchFamily="34" charset="0"/>
              </a:rPr>
              <a:t>, 182(January), 1–12. https://doi.org/10.1016/j.actaastro.2021.01.045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4E8CCC-E704-C43C-4DD6-279F27871581}"/>
              </a:ext>
            </a:extLst>
          </p:cNvPr>
          <p:cNvSpPr txBox="1"/>
          <p:nvPr/>
        </p:nvSpPr>
        <p:spPr>
          <a:xfrm>
            <a:off x="4382669" y="1464945"/>
            <a:ext cx="373909" cy="235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Helvetica" panose="020B0604020202020204" pitchFamily="34" charset="0"/>
                <a:cs typeface="Helvetica" panose="020B0604020202020204" pitchFamily="34" charset="0"/>
              </a:rPr>
              <a:t>[1]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5EA869-9B8A-61E0-BF7C-B91D01F5584F}"/>
              </a:ext>
            </a:extLst>
          </p:cNvPr>
          <p:cNvSpPr txBox="1"/>
          <p:nvPr/>
        </p:nvSpPr>
        <p:spPr>
          <a:xfrm>
            <a:off x="7380964" y="1453225"/>
            <a:ext cx="373909" cy="235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Helvetica" panose="020B0604020202020204" pitchFamily="34" charset="0"/>
                <a:cs typeface="Helvetica" panose="020B0604020202020204" pitchFamily="34" charset="0"/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2739607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FDFEA2-DD3F-5D45-ABD8-E102A6164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1">
            <a:extLst>
              <a:ext uri="{FF2B5EF4-FFF2-40B4-BE49-F238E27FC236}">
                <a16:creationId xmlns:a16="http://schemas.microsoft.com/office/drawing/2014/main" id="{A39F9F25-6916-2602-06C7-F930ECC90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26" y="101968"/>
            <a:ext cx="9904742" cy="965051"/>
          </a:xfrm>
        </p:spPr>
        <p:txBody>
          <a:bodyPr>
            <a:normAutofit/>
          </a:bodyPr>
          <a:lstStyle/>
          <a:p>
            <a: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Casting Technologies: state of the art</a:t>
            </a:r>
            <a:b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ru-RU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70D138-69BA-D546-24FF-FCF3E4D44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297" y="762583"/>
            <a:ext cx="1678900" cy="13214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4CDCBD-A744-C09B-8A92-400FAA07B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438" y="744290"/>
            <a:ext cx="1633561" cy="13132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662DC7-2A0B-65E5-49AC-CE77A6E7E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151" y="764338"/>
            <a:ext cx="1583852" cy="13050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35FC91-E9FE-AF01-1C84-EA9743FE9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8486" y="733140"/>
            <a:ext cx="1485710" cy="13050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BBAFD5-1102-771C-F00A-DF7A2CADE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3029" y="708902"/>
            <a:ext cx="1446316" cy="13132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6E30A4-31AF-CD1C-4114-E05B3A5FA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7011" y="708902"/>
            <a:ext cx="1341099" cy="13072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07A2F24-A423-FDC7-8A4C-E6DB7EBEF7DA}"/>
              </a:ext>
            </a:extLst>
          </p:cNvPr>
          <p:cNvSpPr txBox="1"/>
          <p:nvPr/>
        </p:nvSpPr>
        <p:spPr>
          <a:xfrm>
            <a:off x="405693" y="909053"/>
            <a:ext cx="16335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Traditional Sand Casting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9EA194-4E63-11E9-4B42-E9E8931B6A21}"/>
              </a:ext>
            </a:extLst>
          </p:cNvPr>
          <p:cNvSpPr txBox="1"/>
          <p:nvPr/>
        </p:nvSpPr>
        <p:spPr>
          <a:xfrm>
            <a:off x="423381" y="2897645"/>
            <a:ext cx="1978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Helvetica" panose="020B0604020202020204" pitchFamily="34" charset="0"/>
                <a:cs typeface="Helvetica" panose="020B0604020202020204" pitchFamily="34" charset="0"/>
              </a:rPr>
              <a:t>Rapid Casting</a:t>
            </a:r>
          </a:p>
          <a:p>
            <a:r>
              <a:rPr lang="en-US" b="1">
                <a:latin typeface="Helvetica" panose="020B0604020202020204" pitchFamily="34" charset="0"/>
                <a:cs typeface="Helvetica" panose="020B0604020202020204" pitchFamily="34" charset="0"/>
              </a:rPr>
              <a:t>Pattern Production</a:t>
            </a:r>
          </a:p>
          <a:p>
            <a:r>
              <a:rPr lang="en-US" sz="1000" b="1">
                <a:latin typeface="Helvetica" panose="020B0604020202020204" pitchFamily="34" charset="0"/>
                <a:cs typeface="Helvetica" panose="020B0604020202020204" pitchFamily="34" charset="0"/>
              </a:rPr>
              <a:t>[1]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30C55D-9E8C-F90B-9F28-6CFDEC9522AE}"/>
              </a:ext>
            </a:extLst>
          </p:cNvPr>
          <p:cNvSpPr txBox="1"/>
          <p:nvPr/>
        </p:nvSpPr>
        <p:spPr>
          <a:xfrm>
            <a:off x="455718" y="4706572"/>
            <a:ext cx="2281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Direct Rapid Casting</a:t>
            </a:r>
          </a:p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Shell Production</a:t>
            </a:r>
          </a:p>
          <a:p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[2]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7D9933D-61F2-45ED-DE75-B9F0D8376583}"/>
              </a:ext>
            </a:extLst>
          </p:cNvPr>
          <p:cNvGrpSpPr/>
          <p:nvPr/>
        </p:nvGrpSpPr>
        <p:grpSpPr>
          <a:xfrm>
            <a:off x="2919941" y="4328761"/>
            <a:ext cx="1421972" cy="1862038"/>
            <a:chOff x="2949918" y="4721485"/>
            <a:chExt cx="1310108" cy="172441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32F8130-1784-0DDD-3FAE-A112F6520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49918" y="4721485"/>
              <a:ext cx="1310108" cy="172441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15E242B-8936-9E42-5800-057AE007B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49918" y="6250510"/>
              <a:ext cx="823429" cy="195389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8E154D7-071D-D947-8AD4-81F7C4911C68}"/>
              </a:ext>
            </a:extLst>
          </p:cNvPr>
          <p:cNvGrpSpPr/>
          <p:nvPr/>
        </p:nvGrpSpPr>
        <p:grpSpPr>
          <a:xfrm>
            <a:off x="4708700" y="4324005"/>
            <a:ext cx="1506983" cy="1842352"/>
            <a:chOff x="4589017" y="4680206"/>
            <a:chExt cx="1506983" cy="184235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19BF97-8A4C-6F5E-EAC4-79F9583D6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89017" y="4680206"/>
              <a:ext cx="1506983" cy="1842352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9AA5C6E-AD8B-02F4-CA81-01AEE3600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681" y="6351975"/>
              <a:ext cx="825622" cy="170583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3E58A1E-A43A-C511-1BCF-D79148E0BB65}"/>
              </a:ext>
            </a:extLst>
          </p:cNvPr>
          <p:cNvGrpSpPr/>
          <p:nvPr/>
        </p:nvGrpSpPr>
        <p:grpSpPr>
          <a:xfrm>
            <a:off x="6600661" y="4324005"/>
            <a:ext cx="1421972" cy="1862039"/>
            <a:chOff x="6424991" y="4694405"/>
            <a:chExt cx="1421972" cy="192419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2564B90-6D02-0386-7275-5CB15444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24991" y="4694405"/>
              <a:ext cx="1421972" cy="1751496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892D3B2-B0DF-9862-F71D-428FD27B6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24991" y="6433127"/>
              <a:ext cx="1421972" cy="185475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F5E1C35-4312-E941-E394-670567A06F88}"/>
              </a:ext>
            </a:extLst>
          </p:cNvPr>
          <p:cNvGrpSpPr/>
          <p:nvPr/>
        </p:nvGrpSpPr>
        <p:grpSpPr>
          <a:xfrm>
            <a:off x="8407611" y="4304358"/>
            <a:ext cx="1542016" cy="1887243"/>
            <a:chOff x="8674984" y="4696280"/>
            <a:chExt cx="1542016" cy="188724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F259723-0A1A-6786-43A8-53152DCB7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74984" y="4696280"/>
              <a:ext cx="1542016" cy="188724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12B4AF0F-CBAF-AF8B-4463-BA9533959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3995" y="6401813"/>
              <a:ext cx="509223" cy="15515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030FA12-73E1-8751-9E55-E85CE04E3194}"/>
              </a:ext>
            </a:extLst>
          </p:cNvPr>
          <p:cNvGrpSpPr/>
          <p:nvPr/>
        </p:nvGrpSpPr>
        <p:grpSpPr>
          <a:xfrm>
            <a:off x="2910039" y="2312012"/>
            <a:ext cx="9082824" cy="1890812"/>
            <a:chOff x="2910039" y="2312012"/>
            <a:chExt cx="9082824" cy="1890812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CAAA24F-5B53-A64A-3D02-4BF474022F43}"/>
                </a:ext>
              </a:extLst>
            </p:cNvPr>
            <p:cNvGrpSpPr/>
            <p:nvPr/>
          </p:nvGrpSpPr>
          <p:grpSpPr>
            <a:xfrm>
              <a:off x="2910039" y="2336603"/>
              <a:ext cx="2054179" cy="1848010"/>
              <a:chOff x="2426000" y="2799153"/>
              <a:chExt cx="1945080" cy="1651542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66F6C66-757A-23D8-2526-5DEFD43E0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 l="3453"/>
              <a:stretch>
                <a:fillRect/>
              </a:stretch>
            </p:blipFill>
            <p:spPr>
              <a:xfrm>
                <a:off x="2426000" y="2799153"/>
                <a:ext cx="1684895" cy="1430240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1BC12A3-4ECC-35C0-C073-DE0586D801F3}"/>
                  </a:ext>
                </a:extLst>
              </p:cNvPr>
              <p:cNvSpPr txBox="1"/>
              <p:nvPr/>
            </p:nvSpPr>
            <p:spPr>
              <a:xfrm>
                <a:off x="2686185" y="4175639"/>
                <a:ext cx="1684895" cy="275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Pattern CAD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B8B567A-6DF4-420D-205C-68722CA54CD9}"/>
                </a:ext>
              </a:extLst>
            </p:cNvPr>
            <p:cNvGrpSpPr/>
            <p:nvPr/>
          </p:nvGrpSpPr>
          <p:grpSpPr>
            <a:xfrm>
              <a:off x="4765792" y="2342130"/>
              <a:ext cx="2173993" cy="1854092"/>
              <a:chOff x="4274421" y="2852110"/>
              <a:chExt cx="2009679" cy="1668499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46C69293-0AF2-1D67-1C39-E90E51CB2C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35733" y="2852110"/>
                <a:ext cx="1506984" cy="1430240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4A7D1FD-B70F-AA14-5B9F-0BA93CA3637A}"/>
                  </a:ext>
                </a:extLst>
              </p:cNvPr>
              <p:cNvSpPr txBox="1"/>
              <p:nvPr/>
            </p:nvSpPr>
            <p:spPr>
              <a:xfrm>
                <a:off x="4274421" y="4243640"/>
                <a:ext cx="2009679" cy="276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3D printing of the Pattern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713FC40-B079-CAFD-4BF9-F231FCCE25F6}"/>
                </a:ext>
              </a:extLst>
            </p:cNvPr>
            <p:cNvGrpSpPr/>
            <p:nvPr/>
          </p:nvGrpSpPr>
          <p:grpSpPr>
            <a:xfrm>
              <a:off x="7085140" y="2345281"/>
              <a:ext cx="1732095" cy="1857543"/>
              <a:chOff x="6553298" y="2846302"/>
              <a:chExt cx="1642483" cy="1692406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17BE8EC0-C190-7D12-1493-279EFBBFB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553298" y="2846302"/>
                <a:ext cx="1421972" cy="1435325"/>
              </a:xfrm>
              <a:prstGeom prst="rect">
                <a:avLst/>
              </a:prstGeom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25EB6DA-95DA-D4B9-77AB-BE39E396CEE6}"/>
                  </a:ext>
                </a:extLst>
              </p:cNvPr>
              <p:cNvSpPr txBox="1"/>
              <p:nvPr/>
            </p:nvSpPr>
            <p:spPr>
              <a:xfrm>
                <a:off x="6688798" y="4258293"/>
                <a:ext cx="1506983" cy="280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Silicone Mold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9828F94-5B09-47F5-8048-4140E1EE2830}"/>
                </a:ext>
              </a:extLst>
            </p:cNvPr>
            <p:cNvGrpSpPr/>
            <p:nvPr/>
          </p:nvGrpSpPr>
          <p:grpSpPr>
            <a:xfrm>
              <a:off x="8827136" y="2312012"/>
              <a:ext cx="3165727" cy="1807527"/>
              <a:chOff x="8128050" y="2820453"/>
              <a:chExt cx="3165727" cy="1807527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D47913BE-B519-9D11-F814-F24FA9093C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28050" y="2820453"/>
                <a:ext cx="2093091" cy="1512984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0709C00-F253-1977-8EA9-4BB9302A7723}"/>
                  </a:ext>
                </a:extLst>
              </p:cNvPr>
              <p:cNvSpPr txBox="1"/>
              <p:nvPr/>
            </p:nvSpPr>
            <p:spPr>
              <a:xfrm>
                <a:off x="8128050" y="4320203"/>
                <a:ext cx="3165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>
                    <a:latin typeface="Helvetica" panose="020B0604020202020204" pitchFamily="34" charset="0"/>
                    <a:cs typeface="Helvetica" panose="020B0604020202020204" pitchFamily="34" charset="0"/>
                  </a:rPr>
                  <a:t>Wax pattern for shell Casting</a:t>
                </a:r>
              </a:p>
            </p:txBody>
          </p:sp>
        </p:grp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21BDD7D5-3F2D-9991-95A5-73BC317C4D56}"/>
              </a:ext>
            </a:extLst>
          </p:cNvPr>
          <p:cNvSpPr/>
          <p:nvPr/>
        </p:nvSpPr>
        <p:spPr>
          <a:xfrm>
            <a:off x="248982" y="4237771"/>
            <a:ext cx="11487300" cy="2016786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BF7A5F4-919F-7D21-E705-14487E2CC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DB9989-CB1C-5CFC-7074-8F260285A75C}"/>
              </a:ext>
            </a:extLst>
          </p:cNvPr>
          <p:cNvSpPr txBox="1"/>
          <p:nvPr/>
        </p:nvSpPr>
        <p:spPr>
          <a:xfrm>
            <a:off x="331373" y="6413839"/>
            <a:ext cx="11768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Helvetica" panose="020B0604020202020204" pitchFamily="34" charset="0"/>
                <a:cs typeface="Helvetica" panose="020B0604020202020204" pitchFamily="34" charset="0"/>
              </a:rPr>
              <a:t>[1] D. Pal and B. Ravi, 2007, “Rapid tooling route selection and evaluation for sand and investment casting,” Virtual Phys Prototyp, vol. 2, no. 4, pp. 197–207., DOI: 10.1080/17452750701747088</a:t>
            </a:r>
          </a:p>
          <a:p>
            <a:r>
              <a:rPr lang="en-US" sz="1000">
                <a:latin typeface="Helvetica" panose="020B0604020202020204" pitchFamily="34" charset="0"/>
                <a:cs typeface="Helvetica" panose="020B0604020202020204" pitchFamily="34" charset="0"/>
              </a:rPr>
              <a:t>[2] Rodríguez-González, 2020, “Feasibility of Calcium Sulfate Moulds Made by Inkjet 3D Printing for Rapid Casting of Aluminium Alloys,” Metals, 10(6), 802., DOI: 10.3390/met10060802</a:t>
            </a:r>
          </a:p>
        </p:txBody>
      </p:sp>
    </p:spTree>
    <p:extLst>
      <p:ext uri="{BB962C8B-B14F-4D97-AF65-F5344CB8AC3E}">
        <p14:creationId xmlns:p14="http://schemas.microsoft.com/office/powerpoint/2010/main" val="320843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D93060-1049-3BA5-0993-3FEBD2EE4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466300-6743-93F3-E8B3-7099FF6056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933"/>
          <a:stretch>
            <a:fillRect/>
          </a:stretch>
        </p:blipFill>
        <p:spPr>
          <a:xfrm>
            <a:off x="3839417" y="3940168"/>
            <a:ext cx="3337224" cy="2344978"/>
          </a:xfrm>
          <a:prstGeom prst="rect">
            <a:avLst/>
          </a:prstGeom>
        </p:spPr>
      </p:pic>
      <p:sp>
        <p:nvSpPr>
          <p:cNvPr id="38" name="Title 11">
            <a:extLst>
              <a:ext uri="{FF2B5EF4-FFF2-40B4-BE49-F238E27FC236}">
                <a16:creationId xmlns:a16="http://schemas.microsoft.com/office/drawing/2014/main" id="{09678CEE-6FD4-8CFD-4C30-187DCB46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38" y="-112043"/>
            <a:ext cx="9904742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Neue"/>
              </a:rPr>
              <a:t>DLP-printing of shell cylinder regolith ceramics molds</a:t>
            </a:r>
            <a:endParaRPr lang="ru-RU" sz="2400" b="1" dirty="0">
              <a:latin typeface="Helvetica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A9954A-5214-C740-E97D-B6EBD9FFAC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4" t="25414" r="19620" b="17540"/>
          <a:stretch>
            <a:fillRect/>
          </a:stretch>
        </p:blipFill>
        <p:spPr bwMode="auto">
          <a:xfrm>
            <a:off x="300042" y="1238523"/>
            <a:ext cx="3232055" cy="5210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C127F-D7D8-EF5D-E6FD-DAFF513790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14" t="10061" r="4503"/>
          <a:stretch>
            <a:fillRect/>
          </a:stretch>
        </p:blipFill>
        <p:spPr>
          <a:xfrm>
            <a:off x="3839418" y="1238522"/>
            <a:ext cx="3337223" cy="2255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DBD7A1-FD41-2725-2C49-A72E9A9E7536}"/>
              </a:ext>
            </a:extLst>
          </p:cNvPr>
          <p:cNvSpPr txBox="1"/>
          <p:nvPr/>
        </p:nvSpPr>
        <p:spPr>
          <a:xfrm>
            <a:off x="1004625" y="930746"/>
            <a:ext cx="2180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As-printed shell </a:t>
            </a:r>
            <a:r>
              <a:rPr lang="en-GB" sz="1600" b="1" dirty="0" err="1"/>
              <a:t>molds</a:t>
            </a:r>
            <a:r>
              <a:rPr lang="en-GB" sz="16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9639F8-6D6C-E4FF-D596-14EA5B483B96}"/>
              </a:ext>
            </a:extLst>
          </p:cNvPr>
          <p:cNvSpPr txBox="1"/>
          <p:nvPr/>
        </p:nvSpPr>
        <p:spPr>
          <a:xfrm>
            <a:off x="4101252" y="930314"/>
            <a:ext cx="3075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“Green” </a:t>
            </a:r>
            <a:r>
              <a:rPr lang="en-GB" sz="1600" b="1" dirty="0" err="1"/>
              <a:t>molds</a:t>
            </a:r>
            <a:r>
              <a:rPr lang="en-GB" sz="1600" b="1" dirty="0"/>
              <a:t> before sintering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5E106-29F7-3B4D-F62C-09085FD720EE}"/>
              </a:ext>
            </a:extLst>
          </p:cNvPr>
          <p:cNvSpPr txBox="1"/>
          <p:nvPr/>
        </p:nvSpPr>
        <p:spPr>
          <a:xfrm>
            <a:off x="3913951" y="6313075"/>
            <a:ext cx="344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Sintered </a:t>
            </a:r>
            <a:r>
              <a:rPr lang="en-GB" sz="1600" b="1" dirty="0" err="1"/>
              <a:t>regolith</a:t>
            </a:r>
            <a:r>
              <a:rPr lang="en-GB" sz="1600" b="1" dirty="0"/>
              <a:t> ceramic shell </a:t>
            </a:r>
            <a:r>
              <a:rPr lang="en-GB" sz="1600" b="1" dirty="0" err="1"/>
              <a:t>molds</a:t>
            </a:r>
            <a:endParaRPr lang="en-GB" sz="1600" b="1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9D57760-C977-86BE-6C85-95A6DB68E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193361"/>
              </p:ext>
            </p:extLst>
          </p:nvPr>
        </p:nvGraphicFramePr>
        <p:xfrm>
          <a:off x="7671379" y="1523300"/>
          <a:ext cx="4195501" cy="1330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8201">
                  <a:extLst>
                    <a:ext uri="{9D8B030D-6E8A-4147-A177-3AD203B41FA5}">
                      <a16:colId xmlns:a16="http://schemas.microsoft.com/office/drawing/2014/main" val="3373594245"/>
                    </a:ext>
                  </a:extLst>
                </a:gridCol>
                <a:gridCol w="1398650">
                  <a:extLst>
                    <a:ext uri="{9D8B030D-6E8A-4147-A177-3AD203B41FA5}">
                      <a16:colId xmlns:a16="http://schemas.microsoft.com/office/drawing/2014/main" val="343095472"/>
                    </a:ext>
                  </a:extLst>
                </a:gridCol>
                <a:gridCol w="1398650">
                  <a:extLst>
                    <a:ext uri="{9D8B030D-6E8A-4147-A177-3AD203B41FA5}">
                      <a16:colId xmlns:a16="http://schemas.microsoft.com/office/drawing/2014/main" val="26352058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Wall Thickness</a:t>
                      </a:r>
                      <a:endParaRPr lang="en-US" sz="14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9955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</a:rPr>
                        <a:t>Shell</a:t>
                      </a:r>
                      <a:endParaRPr lang="en-US" sz="14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</a:rPr>
                        <a:t>As Printed</a:t>
                      </a:r>
                      <a:endParaRPr lang="en-US" sz="14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Ceramics</a:t>
                      </a:r>
                      <a:endParaRPr lang="en-US" sz="14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2458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S1</a:t>
                      </a:r>
                      <a:endParaRPr lang="en-US" sz="14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2.75</a:t>
                      </a:r>
                      <a:endParaRPr lang="en-US" sz="14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</a:rPr>
                        <a:t>2.3</a:t>
                      </a:r>
                      <a:endParaRPr lang="en-US" sz="14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6747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</a:rPr>
                        <a:t>S2</a:t>
                      </a:r>
                      <a:endParaRPr lang="en-US" sz="14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2.3</a:t>
                      </a:r>
                      <a:endParaRPr lang="en-US" sz="14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1.9</a:t>
                      </a:r>
                      <a:endParaRPr lang="en-US" sz="14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9908849"/>
                  </a:ext>
                </a:extLst>
              </a:tr>
              <a:tr h="90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S3</a:t>
                      </a:r>
                      <a:endParaRPr lang="en-US" sz="14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</a:rPr>
                        <a:t>1.55</a:t>
                      </a:r>
                      <a:endParaRPr lang="en-US" sz="14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1.25</a:t>
                      </a:r>
                      <a:endParaRPr lang="en-US" sz="14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989931"/>
                  </a:ext>
                </a:extLst>
              </a:tr>
            </a:tbl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41F8295-1C74-B976-918B-2D572FAB31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7827742"/>
              </p:ext>
            </p:extLst>
          </p:nvPr>
        </p:nvGraphicFramePr>
        <p:xfrm>
          <a:off x="7562395" y="3224747"/>
          <a:ext cx="4293146" cy="257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9E42C2F-2CD3-1D52-F268-54267238F1ED}"/>
              </a:ext>
            </a:extLst>
          </p:cNvPr>
          <p:cNvSpPr txBox="1"/>
          <p:nvPr/>
        </p:nvSpPr>
        <p:spPr>
          <a:xfrm>
            <a:off x="3673129" y="360056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Sintering, 1ºC/min, 1250 ºC, 4h dwell time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99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A894B9-4448-2BD8-2118-147F7707E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1">
            <a:extLst>
              <a:ext uri="{FF2B5EF4-FFF2-40B4-BE49-F238E27FC236}">
                <a16:creationId xmlns:a16="http://schemas.microsoft.com/office/drawing/2014/main" id="{A6C47E36-14BB-363A-AEFF-500202411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7" y="13656"/>
            <a:ext cx="9904742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Neue"/>
              </a:rPr>
              <a:t>Mold configurations used in our study</a:t>
            </a:r>
            <a:endParaRPr lang="ru-RU" sz="2400" b="1" dirty="0">
              <a:latin typeface="Helvetica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BB43E7-49F4-65EA-4246-CAC20698205A}"/>
              </a:ext>
            </a:extLst>
          </p:cNvPr>
          <p:cNvSpPr txBox="1"/>
          <p:nvPr/>
        </p:nvSpPr>
        <p:spPr>
          <a:xfrm>
            <a:off x="166357" y="1740802"/>
            <a:ext cx="347966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Arial" panose="020B0604020202020204" pitchFamily="34" charset="0"/>
              </a:rPr>
              <a:t>1- </a:t>
            </a:r>
            <a:r>
              <a:rPr lang="en-US" altLang="en-US" sz="2000" b="1" dirty="0" err="1">
                <a:latin typeface="Arial" panose="020B0604020202020204" pitchFamily="34" charset="0"/>
              </a:rPr>
              <a:t>Petrobond</a:t>
            </a:r>
            <a:r>
              <a:rPr lang="en-US" altLang="en-US" sz="2000" b="1" dirty="0">
                <a:latin typeface="Arial" panose="020B0604020202020204" pitchFamily="34" charset="0"/>
              </a:rPr>
              <a:t> sand mold</a:t>
            </a:r>
            <a:r>
              <a:rPr lang="en-US" altLang="en-US" sz="2000" dirty="0">
                <a:latin typeface="Arial" panose="020B0604020202020204" pitchFamily="34" charset="0"/>
              </a:rPr>
              <a:t> (traditional baseline)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Arial" panose="020B0604020202020204" pitchFamily="34" charset="0"/>
              </a:rPr>
              <a:t>2- Compressed LHS-1D regolith mold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Arial" panose="020B0604020202020204" pitchFamily="34" charset="0"/>
              </a:rPr>
              <a:t>3- DLP-printed ceramic shell mold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2" name="Picture 1" descr="A close up of a round object&#10;&#10;AI-generated content may be incorrect.">
            <a:extLst>
              <a:ext uri="{FF2B5EF4-FFF2-40B4-BE49-F238E27FC236}">
                <a16:creationId xmlns:a16="http://schemas.microsoft.com/office/drawing/2014/main" id="{4CA85F27-EDE4-C341-C461-9704A0C14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8" t="22083" r="15703"/>
          <a:stretch>
            <a:fillRect/>
          </a:stretch>
        </p:blipFill>
        <p:spPr>
          <a:xfrm rot="5400000">
            <a:off x="3517084" y="3243194"/>
            <a:ext cx="1502242" cy="1438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188662-A367-C04D-B066-1FBD9C1252BA}"/>
              </a:ext>
            </a:extLst>
          </p:cNvPr>
          <p:cNvSpPr txBox="1"/>
          <p:nvPr/>
        </p:nvSpPr>
        <p:spPr>
          <a:xfrm>
            <a:off x="6012700" y="1776337"/>
            <a:ext cx="365328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Complete filling but rough surface</a:t>
            </a: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Failed filling (didn’t reach cavity)</a:t>
            </a: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Excellent surface finish </a:t>
            </a: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and precise filling</a:t>
            </a: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Arrow 27">
            <a:extLst>
              <a:ext uri="{FF2B5EF4-FFF2-40B4-BE49-F238E27FC236}">
                <a16:creationId xmlns:a16="http://schemas.microsoft.com/office/drawing/2014/main" id="{61205E49-3938-2D39-BF1E-D5EF8B394425}"/>
              </a:ext>
            </a:extLst>
          </p:cNvPr>
          <p:cNvSpPr/>
          <p:nvPr/>
        </p:nvSpPr>
        <p:spPr>
          <a:xfrm>
            <a:off x="5244580" y="1792507"/>
            <a:ext cx="460591" cy="4058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27">
            <a:extLst>
              <a:ext uri="{FF2B5EF4-FFF2-40B4-BE49-F238E27FC236}">
                <a16:creationId xmlns:a16="http://schemas.microsoft.com/office/drawing/2014/main" id="{71844703-60ED-D0D2-4454-D836485BBB3D}"/>
              </a:ext>
            </a:extLst>
          </p:cNvPr>
          <p:cNvSpPr/>
          <p:nvPr/>
        </p:nvSpPr>
        <p:spPr>
          <a:xfrm>
            <a:off x="5244580" y="3678068"/>
            <a:ext cx="460591" cy="4058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27">
            <a:extLst>
              <a:ext uri="{FF2B5EF4-FFF2-40B4-BE49-F238E27FC236}">
                <a16:creationId xmlns:a16="http://schemas.microsoft.com/office/drawing/2014/main" id="{54154994-B44B-83E3-F27A-BE59B555876F}"/>
              </a:ext>
            </a:extLst>
          </p:cNvPr>
          <p:cNvSpPr/>
          <p:nvPr/>
        </p:nvSpPr>
        <p:spPr>
          <a:xfrm>
            <a:off x="5244580" y="5395623"/>
            <a:ext cx="460591" cy="4058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brown objects on a white surface&#10;&#10;AI-generated content may be incorrect.">
            <a:extLst>
              <a:ext uri="{FF2B5EF4-FFF2-40B4-BE49-F238E27FC236}">
                <a16:creationId xmlns:a16="http://schemas.microsoft.com/office/drawing/2014/main" id="{7FF55B8F-BAEA-2FD5-E86D-6C87BE97C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63" y="5066679"/>
            <a:ext cx="1400192" cy="1400192"/>
          </a:xfrm>
          <a:prstGeom prst="rect">
            <a:avLst/>
          </a:prstGeom>
        </p:spPr>
      </p:pic>
      <p:pic>
        <p:nvPicPr>
          <p:cNvPr id="13" name="Picture 12" descr="A square object with a hole in it&#10;&#10;AI-generated content may be incorrect.">
            <a:extLst>
              <a:ext uri="{FF2B5EF4-FFF2-40B4-BE49-F238E27FC236}">
                <a16:creationId xmlns:a16="http://schemas.microsoft.com/office/drawing/2014/main" id="{D87D8696-8959-361B-C5DE-5E1D661B5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10089"/>
          <a:stretch>
            <a:fillRect/>
          </a:stretch>
        </p:blipFill>
        <p:spPr>
          <a:xfrm rot="5400000">
            <a:off x="3505974" y="1449586"/>
            <a:ext cx="1524462" cy="1438284"/>
          </a:xfrm>
          <a:prstGeom prst="rect">
            <a:avLst/>
          </a:prstGeom>
        </p:spPr>
      </p:pic>
      <p:pic>
        <p:nvPicPr>
          <p:cNvPr id="14" name="Picture 13" descr="A silver object on a white surface&#10;&#10;AI-generated content may be incorrect.">
            <a:extLst>
              <a:ext uri="{FF2B5EF4-FFF2-40B4-BE49-F238E27FC236}">
                <a16:creationId xmlns:a16="http://schemas.microsoft.com/office/drawing/2014/main" id="{7FA7BF99-BFEE-5C0B-FC6F-D235F61249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620" y="3206638"/>
            <a:ext cx="1469535" cy="1469535"/>
          </a:xfrm>
          <a:prstGeom prst="rect">
            <a:avLst/>
          </a:prstGeom>
        </p:spPr>
      </p:pic>
      <p:pic>
        <p:nvPicPr>
          <p:cNvPr id="15" name="Picture 14" descr="A close up of a metal object&#10;&#10;AI-generated content may be incorrect.">
            <a:extLst>
              <a:ext uri="{FF2B5EF4-FFF2-40B4-BE49-F238E27FC236}">
                <a16:creationId xmlns:a16="http://schemas.microsoft.com/office/drawing/2014/main" id="{93ADA17D-1F89-3AAE-2C8A-AF7C3499DD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620" y="5066679"/>
            <a:ext cx="1469535" cy="1469535"/>
          </a:xfrm>
          <a:prstGeom prst="rect">
            <a:avLst/>
          </a:prstGeom>
        </p:spPr>
      </p:pic>
      <p:pic>
        <p:nvPicPr>
          <p:cNvPr id="17" name="Picture 16" descr="A silver object with black spots&#10;&#10;AI-generated content may be incorrect.">
            <a:extLst>
              <a:ext uri="{FF2B5EF4-FFF2-40B4-BE49-F238E27FC236}">
                <a16:creationId xmlns:a16="http://schemas.microsoft.com/office/drawing/2014/main" id="{D7A40626-D949-8974-2B2A-0DCCA20346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620" y="1507965"/>
            <a:ext cx="1469536" cy="146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3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22FACA-8CA2-2954-7A01-FD7E15F9E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1">
            <a:extLst>
              <a:ext uri="{FF2B5EF4-FFF2-40B4-BE49-F238E27FC236}">
                <a16:creationId xmlns:a16="http://schemas.microsoft.com/office/drawing/2014/main" id="{7FFC6425-3C29-E0D2-262B-256F1821E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8" y="-112043"/>
            <a:ext cx="9904742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Neue"/>
              </a:rPr>
              <a:t>Casting process with DLP-printed LR ceramic molds</a:t>
            </a:r>
            <a:endParaRPr lang="ru-RU" sz="2400" b="1" dirty="0">
              <a:latin typeface="HelveticaNeue"/>
            </a:endParaRPr>
          </a:p>
        </p:txBody>
      </p:sp>
      <p:pic>
        <p:nvPicPr>
          <p:cNvPr id="2" name="Picture 1" descr="A group of square boxes with holes in them&#10;&#10;AI-generated content may be incorrect.">
            <a:extLst>
              <a:ext uri="{FF2B5EF4-FFF2-40B4-BE49-F238E27FC236}">
                <a16:creationId xmlns:a16="http://schemas.microsoft.com/office/drawing/2014/main" id="{A6E9CCA3-B84B-F9B5-1172-EEF0EF7A7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03" r="8500" b="7308"/>
          <a:stretch>
            <a:fillRect/>
          </a:stretch>
        </p:blipFill>
        <p:spPr bwMode="auto">
          <a:xfrm>
            <a:off x="338156" y="4554146"/>
            <a:ext cx="3466969" cy="2221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CF7D1E-CB55-23A1-3A57-3F30C98E28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36" r="15649"/>
          <a:stretch>
            <a:fillRect/>
          </a:stretch>
        </p:blipFill>
        <p:spPr>
          <a:xfrm>
            <a:off x="3965635" y="927751"/>
            <a:ext cx="3209472" cy="5778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EB2EE5-F299-2EE9-2C44-77713066B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814" y="927751"/>
            <a:ext cx="4787752" cy="1809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16A0C-B2CE-F01A-0672-2DD7BFB715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6" t="21762" r="3589" b="5871"/>
          <a:stretch/>
        </p:blipFill>
        <p:spPr bwMode="auto">
          <a:xfrm>
            <a:off x="7358812" y="3645678"/>
            <a:ext cx="3117612" cy="24234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DC8328-C157-5399-27EA-54AD174214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53" t="2040" r="19163"/>
          <a:stretch/>
        </p:blipFill>
        <p:spPr bwMode="auto">
          <a:xfrm>
            <a:off x="10566288" y="3645678"/>
            <a:ext cx="1580278" cy="24234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F4ACD4-C8AF-3D53-0290-50CE37431515}"/>
              </a:ext>
            </a:extLst>
          </p:cNvPr>
          <p:cNvSpPr txBox="1"/>
          <p:nvPr/>
        </p:nvSpPr>
        <p:spPr>
          <a:xfrm>
            <a:off x="10566286" y="6112356"/>
            <a:ext cx="1580278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Intact </a:t>
            </a:r>
            <a:r>
              <a:rPr lang="en-GB" sz="1600" b="1" dirty="0" err="1">
                <a:solidFill>
                  <a:schemeClr val="bg1"/>
                </a:solidFill>
              </a:rPr>
              <a:t>mold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38C9D4-7E56-BCFC-EABC-587D7F68B330}"/>
              </a:ext>
            </a:extLst>
          </p:cNvPr>
          <p:cNvSpPr txBox="1"/>
          <p:nvPr/>
        </p:nvSpPr>
        <p:spPr>
          <a:xfrm>
            <a:off x="3965635" y="927751"/>
            <a:ext cx="320947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Melt pouring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3150E-42B3-0197-CC63-CE0EF3C33B85}"/>
              </a:ext>
            </a:extLst>
          </p:cNvPr>
          <p:cNvSpPr txBox="1"/>
          <p:nvPr/>
        </p:nvSpPr>
        <p:spPr>
          <a:xfrm>
            <a:off x="7358812" y="929374"/>
            <a:ext cx="478775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Flasks after casting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3C2DF8-BFB0-22B7-B7EA-E04619B8602E}"/>
              </a:ext>
            </a:extLst>
          </p:cNvPr>
          <p:cNvGrpSpPr/>
          <p:nvPr/>
        </p:nvGrpSpPr>
        <p:grpSpPr>
          <a:xfrm>
            <a:off x="338156" y="1260818"/>
            <a:ext cx="3466969" cy="3509997"/>
            <a:chOff x="338156" y="927751"/>
            <a:chExt cx="3466969" cy="350999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834EEA-1FE2-E9CC-B4DF-F9B55A3407E1}"/>
                </a:ext>
              </a:extLst>
            </p:cNvPr>
            <p:cNvGrpSpPr/>
            <p:nvPr/>
          </p:nvGrpSpPr>
          <p:grpSpPr>
            <a:xfrm>
              <a:off x="338156" y="927751"/>
              <a:ext cx="3466969" cy="3509997"/>
              <a:chOff x="-3109861" y="0"/>
              <a:chExt cx="3466969" cy="3509997"/>
            </a:xfrm>
          </p:grpSpPr>
          <p:pic>
            <p:nvPicPr>
              <p:cNvPr id="3" name="Picture 2" descr="A diagram of a structure&#10;&#10;AI-generated content may be incorrect.">
                <a:extLst>
                  <a:ext uri="{FF2B5EF4-FFF2-40B4-BE49-F238E27FC236}">
                    <a16:creationId xmlns:a16="http://schemas.microsoft.com/office/drawing/2014/main" id="{2AB19BE9-C48E-506E-D0E6-D46D1E683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109861" y="1120083"/>
                <a:ext cx="3466969" cy="2389914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9916A46-17C4-C9BA-2985-82676D626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1422" t="30684" r="6527" b="15124"/>
              <a:stretch>
                <a:fillRect/>
              </a:stretch>
            </p:blipFill>
            <p:spPr bwMode="auto">
              <a:xfrm>
                <a:off x="-3109861" y="0"/>
                <a:ext cx="3448017" cy="112008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E19FCD91-ED56-87A1-3703-C3704BED02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1666140" y="692180"/>
                <a:ext cx="391885" cy="1315616"/>
              </a:xfrm>
              <a:prstGeom prst="straightConnector1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D3540C6-0C9F-CB03-9E33-C2157FE4FB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1877" y="1604589"/>
              <a:ext cx="391885" cy="13309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B9B4BDC-727A-C960-F03D-DD059384A797}"/>
              </a:ext>
            </a:extLst>
          </p:cNvPr>
          <p:cNvSpPr txBox="1"/>
          <p:nvPr/>
        </p:nvSpPr>
        <p:spPr>
          <a:xfrm>
            <a:off x="344351" y="927751"/>
            <a:ext cx="344182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LR ceramic shells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88A7743-6667-86E6-1B50-523D4694E1FD}"/>
              </a:ext>
            </a:extLst>
          </p:cNvPr>
          <p:cNvCxnSpPr>
            <a:cxnSpLocks/>
          </p:cNvCxnSpPr>
          <p:nvPr/>
        </p:nvCxnSpPr>
        <p:spPr>
          <a:xfrm flipH="1">
            <a:off x="1882140" y="3972350"/>
            <a:ext cx="882200" cy="1576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707965D-EBAA-D1E6-0272-8118DCA6BCDC}"/>
              </a:ext>
            </a:extLst>
          </p:cNvPr>
          <p:cNvSpPr txBox="1"/>
          <p:nvPr/>
        </p:nvSpPr>
        <p:spPr>
          <a:xfrm>
            <a:off x="7354569" y="3017692"/>
            <a:ext cx="3145051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Retrieved </a:t>
            </a:r>
            <a:r>
              <a:rPr lang="en-GB" sz="1600" b="1" dirty="0" err="1">
                <a:solidFill>
                  <a:schemeClr val="bg1"/>
                </a:solidFill>
              </a:rPr>
              <a:t>molds</a:t>
            </a:r>
            <a:endParaRPr lang="en-GB" sz="1600" b="1" dirty="0">
              <a:solidFill>
                <a:schemeClr val="bg1"/>
              </a:solidFill>
            </a:endParaRPr>
          </a:p>
          <a:p>
            <a:pPr algn="ctr"/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7930A5-411C-C461-5928-BA2E383A323B}"/>
              </a:ext>
            </a:extLst>
          </p:cNvPr>
          <p:cNvSpPr txBox="1"/>
          <p:nvPr/>
        </p:nvSpPr>
        <p:spPr>
          <a:xfrm>
            <a:off x="10566288" y="3017692"/>
            <a:ext cx="1580278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Casted Al cylinder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38673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9CD72B-172E-38F7-F077-A44F42C3B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1">
            <a:extLst>
              <a:ext uri="{FF2B5EF4-FFF2-40B4-BE49-F238E27FC236}">
                <a16:creationId xmlns:a16="http://schemas.microsoft.com/office/drawing/2014/main" id="{A618B447-3CC8-DF72-3B53-A5F13E78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32" y="-32359"/>
            <a:ext cx="11251217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Neue"/>
              </a:rPr>
              <a:t>Rapid casting vs traditional casting</a:t>
            </a:r>
            <a:endParaRPr lang="ru-RU" sz="2400" b="1" dirty="0">
              <a:latin typeface="HelveticaNeue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7F06E41-0C6D-41BB-0F1F-6B2952866F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8653298"/>
              </p:ext>
            </p:extLst>
          </p:nvPr>
        </p:nvGraphicFramePr>
        <p:xfrm>
          <a:off x="615910" y="765089"/>
          <a:ext cx="5610496" cy="2634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267DC8AD-23E5-61FE-7CB2-F28E2752BC4F}"/>
              </a:ext>
            </a:extLst>
          </p:cNvPr>
          <p:cNvGrpSpPr/>
          <p:nvPr/>
        </p:nvGrpSpPr>
        <p:grpSpPr>
          <a:xfrm>
            <a:off x="9022735" y="449898"/>
            <a:ext cx="2425614" cy="6002565"/>
            <a:chOff x="9022735" y="769938"/>
            <a:chExt cx="2425614" cy="6002565"/>
          </a:xfrm>
        </p:grpSpPr>
        <p:pic>
          <p:nvPicPr>
            <p:cNvPr id="6" name="Picture 5" descr="A close-up of a cracked surface&#10;&#10;AI-generated content may be incorrect.">
              <a:extLst>
                <a:ext uri="{FF2B5EF4-FFF2-40B4-BE49-F238E27FC236}">
                  <a16:creationId xmlns:a16="http://schemas.microsoft.com/office/drawing/2014/main" id="{ED94F139-6F76-D837-C701-EF28CAAB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365" y="4857933"/>
              <a:ext cx="2423984" cy="19145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 descr="A close-up of a white surface&#10;&#10;AI-generated content may be incorrect.">
              <a:extLst>
                <a:ext uri="{FF2B5EF4-FFF2-40B4-BE49-F238E27FC236}">
                  <a16:creationId xmlns:a16="http://schemas.microsoft.com/office/drawing/2014/main" id="{ED8A1412-114D-A23D-7027-FD5A9C06B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2735" y="770051"/>
              <a:ext cx="2425614" cy="19171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 descr="A close-up of a white surface&#10;&#10;AI-generated content may be incorrect.">
              <a:extLst>
                <a:ext uri="{FF2B5EF4-FFF2-40B4-BE49-F238E27FC236}">
                  <a16:creationId xmlns:a16="http://schemas.microsoft.com/office/drawing/2014/main" id="{3169EDCC-5D8C-5441-2173-0DB7BECBD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2735" y="2784224"/>
              <a:ext cx="2425614" cy="19404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46192A-F1CC-BE55-566E-E84261C03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22735" y="769938"/>
              <a:ext cx="657317" cy="1905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DCE2F7-D958-4D67-03A5-302BE7EBF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22735" y="2784224"/>
              <a:ext cx="1524213" cy="2095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A1D94E-4D27-D4DE-7D61-AFB58973A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22735" y="4863701"/>
              <a:ext cx="962159" cy="2000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7" name="Rectangle 2">
            <a:extLst>
              <a:ext uri="{FF2B5EF4-FFF2-40B4-BE49-F238E27FC236}">
                <a16:creationId xmlns:a16="http://schemas.microsoft.com/office/drawing/2014/main" id="{DB13D650-C2E3-8ED9-C4B8-95070DEB1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112" y="3687901"/>
            <a:ext cx="815002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~25% increase in hardness 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with shell casting vs. compressed regolith; also higher than sand casting</a:t>
            </a:r>
          </a:p>
          <a:p>
            <a:pPr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Near-zero porosity 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(comparable to sand casting); compressed regolith casting showed 7.87% porosity</a:t>
            </a:r>
          </a:p>
          <a:p>
            <a:pPr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Excellent mold filling </a:t>
            </a:r>
            <a:r>
              <a:rPr lang="en-U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and significantly </a:t>
            </a:r>
            <a:r>
              <a:rPr lang="en-US" alt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smoother surface </a:t>
            </a:r>
            <a:r>
              <a:rPr lang="en-U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than even traditional sand casting 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Direct 3D printing of the shell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(Pattern-less mold production)</a:t>
            </a:r>
            <a:endParaRPr lang="en-US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D1DD0A-205B-7A23-491D-7CE3F29FE2A6}"/>
              </a:ext>
            </a:extLst>
          </p:cNvPr>
          <p:cNvGrpSpPr/>
          <p:nvPr/>
        </p:nvGrpSpPr>
        <p:grpSpPr>
          <a:xfrm>
            <a:off x="6294379" y="449897"/>
            <a:ext cx="2151753" cy="2975309"/>
            <a:chOff x="6815266" y="769938"/>
            <a:chExt cx="1920116" cy="2684678"/>
          </a:xfrm>
        </p:grpSpPr>
        <p:pic>
          <p:nvPicPr>
            <p:cNvPr id="3" name="Picture 2" descr="A hand holding a silver object&#10;&#10;AI-generated content may be incorrect.">
              <a:extLst>
                <a:ext uri="{FF2B5EF4-FFF2-40B4-BE49-F238E27FC236}">
                  <a16:creationId xmlns:a16="http://schemas.microsoft.com/office/drawing/2014/main" id="{37E7E1A1-20C1-052C-EFE1-B163015C6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464"/>
                      </a14:imgEffect>
                      <a14:imgEffect>
                        <a14:saturation sat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4" t="23435" r="14846" b="12972"/>
            <a:stretch>
              <a:fillRect/>
            </a:stretch>
          </p:blipFill>
          <p:spPr>
            <a:xfrm rot="5400000">
              <a:off x="6499500" y="1085704"/>
              <a:ext cx="2551648" cy="192011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8EF907C-AFCA-76A0-7918-AB539F2FB525}"/>
                </a:ext>
              </a:extLst>
            </p:cNvPr>
            <p:cNvSpPr txBox="1"/>
            <p:nvPr/>
          </p:nvSpPr>
          <p:spPr>
            <a:xfrm>
              <a:off x="6815266" y="3146839"/>
              <a:ext cx="1064118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LR ceramics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EE5D0D-08E8-2966-CBE1-C10B1B8265F8}"/>
                </a:ext>
              </a:extLst>
            </p:cNvPr>
            <p:cNvSpPr txBox="1"/>
            <p:nvPr/>
          </p:nvSpPr>
          <p:spPr>
            <a:xfrm>
              <a:off x="7940040" y="3143046"/>
              <a:ext cx="79534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Sand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B762194-FE46-FD50-B516-3CC0151AC522}"/>
              </a:ext>
            </a:extLst>
          </p:cNvPr>
          <p:cNvSpPr/>
          <p:nvPr/>
        </p:nvSpPr>
        <p:spPr>
          <a:xfrm>
            <a:off x="7853680" y="1869440"/>
            <a:ext cx="325120" cy="22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7558DD-672D-AE97-BDD7-FC87F2EAA0E1}"/>
              </a:ext>
            </a:extLst>
          </p:cNvPr>
          <p:cNvSpPr/>
          <p:nvPr/>
        </p:nvSpPr>
        <p:spPr>
          <a:xfrm>
            <a:off x="6890624" y="2345453"/>
            <a:ext cx="325120" cy="22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D07247-6BB6-A0F7-36EB-BAF74AAF3E03}"/>
              </a:ext>
            </a:extLst>
          </p:cNvPr>
          <p:cNvCxnSpPr>
            <a:stCxn id="11" idx="3"/>
            <a:endCxn id="8" idx="1"/>
          </p:cNvCxnSpPr>
          <p:nvPr/>
        </p:nvCxnSpPr>
        <p:spPr>
          <a:xfrm flipV="1">
            <a:off x="8178800" y="1408599"/>
            <a:ext cx="843935" cy="5726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45871A-4C28-1BF2-5056-DC8E26F52896}"/>
              </a:ext>
            </a:extLst>
          </p:cNvPr>
          <p:cNvCxnSpPr>
            <a:cxnSpLocks/>
          </p:cNvCxnSpPr>
          <p:nvPr/>
        </p:nvCxnSpPr>
        <p:spPr>
          <a:xfrm>
            <a:off x="7215744" y="2436436"/>
            <a:ext cx="1806991" cy="5426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852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9" r="9161"/>
            <a:stretch/>
          </p:blipFill>
          <p:spPr>
            <a:xfrm>
              <a:off x="3661009" y="0"/>
              <a:ext cx="5067300" cy="6858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0"/>
              <a:ext cx="3815080" cy="6858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28309" y="0"/>
              <a:ext cx="3463691" cy="6858000"/>
            </a:xfrm>
            <a:prstGeom prst="rect">
              <a:avLst/>
            </a:prstGeom>
            <a:solidFill>
              <a:srgbClr val="000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3F855B-3DFA-BD40-11BC-C3277F634FBB}"/>
              </a:ext>
            </a:extLst>
          </p:cNvPr>
          <p:cNvSpPr txBox="1"/>
          <p:nvPr/>
        </p:nvSpPr>
        <p:spPr>
          <a:xfrm>
            <a:off x="-1" y="-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307431" y="3070961"/>
                </a:moveTo>
                <a:cubicBezTo>
                  <a:pt x="7411741" y="3070961"/>
                  <a:pt x="7500114" y="3108835"/>
                  <a:pt x="7572552" y="3184584"/>
                </a:cubicBezTo>
                <a:cubicBezTo>
                  <a:pt x="7644989" y="3260333"/>
                  <a:pt x="7681208" y="3352432"/>
                  <a:pt x="7681208" y="3460881"/>
                </a:cubicBezTo>
                <a:cubicBezTo>
                  <a:pt x="7681208" y="3569330"/>
                  <a:pt x="7644989" y="3661430"/>
                  <a:pt x="7572552" y="3737178"/>
                </a:cubicBezTo>
                <a:cubicBezTo>
                  <a:pt x="7500114" y="3812927"/>
                  <a:pt x="7411741" y="3850802"/>
                  <a:pt x="7307431" y="3850802"/>
                </a:cubicBezTo>
                <a:cubicBezTo>
                  <a:pt x="7204777" y="3850802"/>
                  <a:pt x="7116817" y="3812720"/>
                  <a:pt x="7043552" y="3736557"/>
                </a:cubicBezTo>
                <a:cubicBezTo>
                  <a:pt x="6970287" y="3660395"/>
                  <a:pt x="6933654" y="3568503"/>
                  <a:pt x="6933654" y="3460881"/>
                </a:cubicBezTo>
                <a:cubicBezTo>
                  <a:pt x="6933654" y="3353260"/>
                  <a:pt x="6970080" y="3261368"/>
                  <a:pt x="7042931" y="3185205"/>
                </a:cubicBezTo>
                <a:cubicBezTo>
                  <a:pt x="7115782" y="3109042"/>
                  <a:pt x="7203949" y="3070961"/>
                  <a:pt x="7307431" y="3070961"/>
                </a:cubicBezTo>
                <a:close/>
                <a:moveTo>
                  <a:pt x="5392906" y="3070961"/>
                </a:moveTo>
                <a:cubicBezTo>
                  <a:pt x="5497216" y="3070961"/>
                  <a:pt x="5585590" y="3108835"/>
                  <a:pt x="5658027" y="3184584"/>
                </a:cubicBezTo>
                <a:cubicBezTo>
                  <a:pt x="5730464" y="3260333"/>
                  <a:pt x="5766684" y="3352432"/>
                  <a:pt x="5766684" y="3460881"/>
                </a:cubicBezTo>
                <a:cubicBezTo>
                  <a:pt x="5766684" y="3569330"/>
                  <a:pt x="5730464" y="3661430"/>
                  <a:pt x="5658027" y="3737178"/>
                </a:cubicBezTo>
                <a:cubicBezTo>
                  <a:pt x="5585590" y="3812927"/>
                  <a:pt x="5497216" y="3850802"/>
                  <a:pt x="5392906" y="3850802"/>
                </a:cubicBezTo>
                <a:cubicBezTo>
                  <a:pt x="5290252" y="3850802"/>
                  <a:pt x="5202292" y="3812720"/>
                  <a:pt x="5129027" y="3736557"/>
                </a:cubicBezTo>
                <a:cubicBezTo>
                  <a:pt x="5055761" y="3660395"/>
                  <a:pt x="5019129" y="3568503"/>
                  <a:pt x="5019129" y="3460881"/>
                </a:cubicBezTo>
                <a:cubicBezTo>
                  <a:pt x="5019129" y="3353260"/>
                  <a:pt x="5055554" y="3261368"/>
                  <a:pt x="5128407" y="3185205"/>
                </a:cubicBezTo>
                <a:cubicBezTo>
                  <a:pt x="5201257" y="3109042"/>
                  <a:pt x="5289424" y="3070961"/>
                  <a:pt x="5392906" y="3070961"/>
                </a:cubicBezTo>
                <a:close/>
                <a:moveTo>
                  <a:pt x="9033204" y="2571764"/>
                </a:moveTo>
                <a:cubicBezTo>
                  <a:pt x="8841142" y="2571764"/>
                  <a:pt x="8687367" y="2629714"/>
                  <a:pt x="8571882" y="2745613"/>
                </a:cubicBezTo>
                <a:cubicBezTo>
                  <a:pt x="8456396" y="2861513"/>
                  <a:pt x="8398652" y="3015908"/>
                  <a:pt x="8398652" y="3208799"/>
                </a:cubicBezTo>
                <a:lnTo>
                  <a:pt x="8398652" y="4309020"/>
                </a:lnTo>
                <a:lnTo>
                  <a:pt x="8902817" y="4309020"/>
                </a:lnTo>
                <a:lnTo>
                  <a:pt x="8902817" y="3226184"/>
                </a:lnTo>
                <a:cubicBezTo>
                  <a:pt x="8902817" y="3122702"/>
                  <a:pt x="8938414" y="3070961"/>
                  <a:pt x="9009610" y="3070961"/>
                </a:cubicBezTo>
                <a:cubicBezTo>
                  <a:pt x="9083290" y="3070961"/>
                  <a:pt x="9120129" y="3122702"/>
                  <a:pt x="9120129" y="3226184"/>
                </a:cubicBezTo>
                <a:lnTo>
                  <a:pt x="9120129" y="4309020"/>
                </a:lnTo>
                <a:lnTo>
                  <a:pt x="9624294" y="4309020"/>
                </a:lnTo>
                <a:lnTo>
                  <a:pt x="9624294" y="3226184"/>
                </a:lnTo>
                <a:cubicBezTo>
                  <a:pt x="9624294" y="3015081"/>
                  <a:pt x="9573588" y="2853235"/>
                  <a:pt x="9472175" y="2740646"/>
                </a:cubicBezTo>
                <a:cubicBezTo>
                  <a:pt x="9370762" y="2628058"/>
                  <a:pt x="9224439" y="2571764"/>
                  <a:pt x="9033204" y="2571764"/>
                </a:cubicBezTo>
                <a:close/>
                <a:moveTo>
                  <a:pt x="7322332" y="2571764"/>
                </a:moveTo>
                <a:cubicBezTo>
                  <a:pt x="7069008" y="2571764"/>
                  <a:pt x="6854801" y="2657861"/>
                  <a:pt x="6679709" y="2830055"/>
                </a:cubicBezTo>
                <a:cubicBezTo>
                  <a:pt x="6504617" y="3002249"/>
                  <a:pt x="6417071" y="3212524"/>
                  <a:pt x="6417071" y="3460881"/>
                </a:cubicBezTo>
                <a:cubicBezTo>
                  <a:pt x="6417071" y="3706755"/>
                  <a:pt x="6503996" y="3916616"/>
                  <a:pt x="6677846" y="4090466"/>
                </a:cubicBezTo>
                <a:cubicBezTo>
                  <a:pt x="6851696" y="4264316"/>
                  <a:pt x="7061558" y="4351241"/>
                  <a:pt x="7307431" y="4351241"/>
                </a:cubicBezTo>
                <a:cubicBezTo>
                  <a:pt x="7554960" y="4351241"/>
                  <a:pt x="7765235" y="4264730"/>
                  <a:pt x="7938257" y="4091708"/>
                </a:cubicBezTo>
                <a:cubicBezTo>
                  <a:pt x="8111279" y="3918686"/>
                  <a:pt x="8197790" y="3708410"/>
                  <a:pt x="8197790" y="3460881"/>
                </a:cubicBezTo>
                <a:cubicBezTo>
                  <a:pt x="8197790" y="3217491"/>
                  <a:pt x="8111900" y="3008458"/>
                  <a:pt x="7940120" y="2833780"/>
                </a:cubicBezTo>
                <a:cubicBezTo>
                  <a:pt x="7768340" y="2659102"/>
                  <a:pt x="7562411" y="2571764"/>
                  <a:pt x="7322332" y="2571764"/>
                </a:cubicBezTo>
                <a:close/>
                <a:moveTo>
                  <a:pt x="5407808" y="2571764"/>
                </a:moveTo>
                <a:cubicBezTo>
                  <a:pt x="5154483" y="2571764"/>
                  <a:pt x="4940275" y="2657861"/>
                  <a:pt x="4765184" y="2830055"/>
                </a:cubicBezTo>
                <a:cubicBezTo>
                  <a:pt x="4590092" y="3002249"/>
                  <a:pt x="4502546" y="3212524"/>
                  <a:pt x="4502546" y="3460881"/>
                </a:cubicBezTo>
                <a:cubicBezTo>
                  <a:pt x="4502546" y="3706755"/>
                  <a:pt x="4589471" y="3916616"/>
                  <a:pt x="4763321" y="4090466"/>
                </a:cubicBezTo>
                <a:cubicBezTo>
                  <a:pt x="4937171" y="4264316"/>
                  <a:pt x="5147033" y="4351241"/>
                  <a:pt x="5392906" y="4351241"/>
                </a:cubicBezTo>
                <a:cubicBezTo>
                  <a:pt x="5640435" y="4351241"/>
                  <a:pt x="5850711" y="4264730"/>
                  <a:pt x="6023733" y="4091708"/>
                </a:cubicBezTo>
                <a:cubicBezTo>
                  <a:pt x="6196755" y="3918686"/>
                  <a:pt x="6283266" y="3708410"/>
                  <a:pt x="6283266" y="3460881"/>
                </a:cubicBezTo>
                <a:cubicBezTo>
                  <a:pt x="6283266" y="3217491"/>
                  <a:pt x="6197375" y="3008458"/>
                  <a:pt x="6025595" y="2833780"/>
                </a:cubicBezTo>
                <a:cubicBezTo>
                  <a:pt x="5853815" y="2659102"/>
                  <a:pt x="5647886" y="2571764"/>
                  <a:pt x="5407808" y="2571764"/>
                </a:cubicBezTo>
                <a:close/>
                <a:moveTo>
                  <a:pt x="2998150" y="2571764"/>
                </a:moveTo>
                <a:cubicBezTo>
                  <a:pt x="2851619" y="2571764"/>
                  <a:pt x="2732408" y="2619779"/>
                  <a:pt x="2640516" y="2715811"/>
                </a:cubicBezTo>
                <a:cubicBezTo>
                  <a:pt x="2548624" y="2811842"/>
                  <a:pt x="2502678" y="2935606"/>
                  <a:pt x="2502678" y="3087104"/>
                </a:cubicBezTo>
                <a:lnTo>
                  <a:pt x="2502678" y="4309020"/>
                </a:lnTo>
                <a:lnTo>
                  <a:pt x="3006843" y="4309020"/>
                </a:lnTo>
                <a:lnTo>
                  <a:pt x="3006843" y="3206315"/>
                </a:lnTo>
                <a:cubicBezTo>
                  <a:pt x="3006843" y="3116079"/>
                  <a:pt x="3031678" y="3070961"/>
                  <a:pt x="3081349" y="3070961"/>
                </a:cubicBezTo>
                <a:cubicBezTo>
                  <a:pt x="3107841" y="3070961"/>
                  <a:pt x="3125640" y="3080067"/>
                  <a:pt x="3134746" y="3098280"/>
                </a:cubicBezTo>
                <a:cubicBezTo>
                  <a:pt x="3143853" y="3116493"/>
                  <a:pt x="3148406" y="3152505"/>
                  <a:pt x="3148406" y="3206315"/>
                </a:cubicBezTo>
                <a:lnTo>
                  <a:pt x="3148406" y="4309020"/>
                </a:lnTo>
                <a:lnTo>
                  <a:pt x="3652571" y="4309020"/>
                </a:lnTo>
                <a:lnTo>
                  <a:pt x="3652571" y="3197623"/>
                </a:lnTo>
                <a:cubicBezTo>
                  <a:pt x="3652571" y="3113182"/>
                  <a:pt x="3677406" y="3070961"/>
                  <a:pt x="3727077" y="3070961"/>
                </a:cubicBezTo>
                <a:cubicBezTo>
                  <a:pt x="3753569" y="3070961"/>
                  <a:pt x="3771161" y="3079860"/>
                  <a:pt x="3779854" y="3097659"/>
                </a:cubicBezTo>
                <a:cubicBezTo>
                  <a:pt x="3788546" y="3115458"/>
                  <a:pt x="3792892" y="3151677"/>
                  <a:pt x="3792892" y="3206315"/>
                </a:cubicBezTo>
                <a:lnTo>
                  <a:pt x="3792892" y="4309020"/>
                </a:lnTo>
                <a:lnTo>
                  <a:pt x="4297057" y="4309020"/>
                </a:lnTo>
                <a:lnTo>
                  <a:pt x="4297057" y="3130567"/>
                </a:lnTo>
                <a:cubicBezTo>
                  <a:pt x="4297057" y="2950094"/>
                  <a:pt x="4256492" y="2811842"/>
                  <a:pt x="4175362" y="2715811"/>
                </a:cubicBezTo>
                <a:cubicBezTo>
                  <a:pt x="4094232" y="2619779"/>
                  <a:pt x="3977504" y="2571764"/>
                  <a:pt x="3825179" y="2571764"/>
                </a:cubicBezTo>
                <a:cubicBezTo>
                  <a:pt x="3729147" y="2571764"/>
                  <a:pt x="3648431" y="2590183"/>
                  <a:pt x="3583031" y="2627023"/>
                </a:cubicBezTo>
                <a:cubicBezTo>
                  <a:pt x="3517630" y="2663862"/>
                  <a:pt x="3456369" y="2725331"/>
                  <a:pt x="3399246" y="2811428"/>
                </a:cubicBezTo>
                <a:cubicBezTo>
                  <a:pt x="3305699" y="2651652"/>
                  <a:pt x="3172000" y="2571764"/>
                  <a:pt x="2998150" y="257176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2525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uhaus 93" panose="04030905020B02020C02" pitchFamily="82" charset="0"/>
              <a:ea typeface="+mn-ea"/>
              <a:cs typeface="Angsana New" panose="020B0502040204020203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98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0ECE4F-68C7-CB1A-91FE-D001887FB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1">
            <a:extLst>
              <a:ext uri="{FF2B5EF4-FFF2-40B4-BE49-F238E27FC236}">
                <a16:creationId xmlns:a16="http://schemas.microsoft.com/office/drawing/2014/main" id="{F4B3FD28-D9CA-B43C-4E8B-7A02C310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82" y="-15415"/>
            <a:ext cx="9904742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Tensile samples preparation and testing</a:t>
            </a:r>
            <a:endParaRPr lang="ru-RU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13FDB5-A362-EE33-CFF5-0FCCBFC4371F}"/>
              </a:ext>
            </a:extLst>
          </p:cNvPr>
          <p:cNvSpPr txBox="1"/>
          <p:nvPr/>
        </p:nvSpPr>
        <p:spPr>
          <a:xfrm>
            <a:off x="523309" y="1470241"/>
            <a:ext cx="312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Lathing of casted Al cylinders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164615-3FA5-D898-8D19-10A626949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61" r="-12"/>
          <a:stretch/>
        </p:blipFill>
        <p:spPr bwMode="auto">
          <a:xfrm>
            <a:off x="671113" y="1818445"/>
            <a:ext cx="2699248" cy="3559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F39D69-12C5-927B-C997-DE5250256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045" y="1818445"/>
            <a:ext cx="3912631" cy="35596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32FDE9-CA60-E225-0EA8-0A8A2C82DC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863"/>
          <a:stretch>
            <a:fillRect/>
          </a:stretch>
        </p:blipFill>
        <p:spPr>
          <a:xfrm>
            <a:off x="8227152" y="3815983"/>
            <a:ext cx="3441539" cy="2743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4FBC5C-D757-3DB5-96BA-17E021F4E8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698" b="11023"/>
          <a:stretch>
            <a:fillRect/>
          </a:stretch>
        </p:blipFill>
        <p:spPr>
          <a:xfrm>
            <a:off x="8227152" y="325859"/>
            <a:ext cx="3441539" cy="29583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1432A7-691E-D21E-4E32-D9730A606075}"/>
              </a:ext>
            </a:extLst>
          </p:cNvPr>
          <p:cNvSpPr txBox="1"/>
          <p:nvPr/>
        </p:nvSpPr>
        <p:spPr>
          <a:xfrm>
            <a:off x="8457955" y="3429000"/>
            <a:ext cx="3441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Specimens after tensile test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674230-20FA-B166-4DB7-48910785534C}"/>
              </a:ext>
            </a:extLst>
          </p:cNvPr>
          <p:cNvSpPr txBox="1"/>
          <p:nvPr/>
        </p:nvSpPr>
        <p:spPr>
          <a:xfrm>
            <a:off x="4284591" y="1460590"/>
            <a:ext cx="3311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Produced tensile specimens</a:t>
            </a:r>
          </a:p>
        </p:txBody>
      </p:sp>
    </p:spTree>
    <p:extLst>
      <p:ext uri="{BB962C8B-B14F-4D97-AF65-F5344CB8AC3E}">
        <p14:creationId xmlns:p14="http://schemas.microsoft.com/office/powerpoint/2010/main" val="1251704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EABC0B-A34B-E47C-F2A6-ED867F864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1">
            <a:extLst>
              <a:ext uri="{FF2B5EF4-FFF2-40B4-BE49-F238E27FC236}">
                <a16:creationId xmlns:a16="http://schemas.microsoft.com/office/drawing/2014/main" id="{75798892-58A8-46C5-81C2-192AFE27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83" y="-82271"/>
            <a:ext cx="9904742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Neue"/>
              </a:rPr>
              <a:t>Wall thickness influence on microstructure</a:t>
            </a:r>
            <a:endParaRPr lang="ru-RU" sz="2400" b="1" dirty="0">
              <a:latin typeface="Helvetica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C08F7-CBB0-0B25-D4F5-BE19EDD90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323" y="3698805"/>
            <a:ext cx="2334970" cy="274953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Picture 13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F89E258C-23AB-1DD8-4170-E774BEF461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603" y="802712"/>
            <a:ext cx="3238107" cy="2590485"/>
          </a:xfrm>
          <a:prstGeom prst="rect">
            <a:avLst/>
          </a:prstGeom>
        </p:spPr>
      </p:pic>
      <p:pic>
        <p:nvPicPr>
          <p:cNvPr id="16" name="Dendritic Solidification">
            <a:hlinkClick r:id="" action="ppaction://media"/>
            <a:extLst>
              <a:ext uri="{FF2B5EF4-FFF2-40B4-BE49-F238E27FC236}">
                <a16:creationId xmlns:a16="http://schemas.microsoft.com/office/drawing/2014/main" id="{E66BBEE0-85C2-89A4-B4EC-FAD88D49CB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33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002" y="1345369"/>
            <a:ext cx="2799155" cy="20836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0ADE8B-B490-C2D2-1ACB-07644EB52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02" y="3754380"/>
            <a:ext cx="2837970" cy="199707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54F5D94-FB0F-3B39-520A-3839BBF93A8C}"/>
              </a:ext>
            </a:extLst>
          </p:cNvPr>
          <p:cNvSpPr/>
          <p:nvPr/>
        </p:nvSpPr>
        <p:spPr>
          <a:xfrm>
            <a:off x="9979260" y="1995549"/>
            <a:ext cx="648929" cy="7977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8422E60-4FB7-912E-0B1C-54183EDF1671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10118808" y="2793279"/>
            <a:ext cx="184917" cy="9055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000-00001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588483"/>
              </p:ext>
            </p:extLst>
          </p:nvPr>
        </p:nvGraphicFramePr>
        <p:xfrm>
          <a:off x="3599379" y="1683567"/>
          <a:ext cx="4380926" cy="3709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0B324DF-5C8E-AD3B-33B9-F6C971422E21}"/>
              </a:ext>
            </a:extLst>
          </p:cNvPr>
          <p:cNvSpPr/>
          <p:nvPr/>
        </p:nvSpPr>
        <p:spPr>
          <a:xfrm>
            <a:off x="8505891" y="800783"/>
            <a:ext cx="3238107" cy="562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Microstructure of the Al cylinder casted in a 1.9 mm-thick shell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8D04DC-ACD9-C665-D63D-05EF92E315B8}"/>
              </a:ext>
            </a:extLst>
          </p:cNvPr>
          <p:cNvSpPr/>
          <p:nvPr/>
        </p:nvSpPr>
        <p:spPr>
          <a:xfrm>
            <a:off x="299694" y="5751455"/>
            <a:ext cx="3238107" cy="562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Dendrite microstructure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6269639-C618-82AA-C874-F1F44A902C7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2201" b="10644"/>
          <a:stretch>
            <a:fillRect/>
          </a:stretch>
        </p:blipFill>
        <p:spPr>
          <a:xfrm>
            <a:off x="398983" y="3698805"/>
            <a:ext cx="2886989" cy="24324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AD34EB-8946-6FFB-9D79-E02E462A59E1}"/>
              </a:ext>
            </a:extLst>
          </p:cNvPr>
          <p:cNvSpPr txBox="1"/>
          <p:nvPr/>
        </p:nvSpPr>
        <p:spPr>
          <a:xfrm>
            <a:off x="4732197" y="5161692"/>
            <a:ext cx="510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</a:t>
            </a:r>
            <a:endParaRPr lang="en-US" sz="1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4DCB35-BBC3-01F8-3934-740A12216F3C}"/>
              </a:ext>
            </a:extLst>
          </p:cNvPr>
          <p:cNvSpPr txBox="1"/>
          <p:nvPr/>
        </p:nvSpPr>
        <p:spPr>
          <a:xfrm>
            <a:off x="5926592" y="5161692"/>
            <a:ext cx="510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S2</a:t>
            </a:r>
            <a:endParaRPr lang="en-US" sz="1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8AFC5E-7064-3C64-5044-B6C648E75D73}"/>
              </a:ext>
            </a:extLst>
          </p:cNvPr>
          <p:cNvSpPr txBox="1"/>
          <p:nvPr/>
        </p:nvSpPr>
        <p:spPr>
          <a:xfrm>
            <a:off x="7120987" y="5161692"/>
            <a:ext cx="510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S3</a:t>
            </a:r>
            <a:endParaRPr lang="en-US" sz="1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91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3AC839-83DB-8A96-D476-AB70B40DC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1">
            <a:extLst>
              <a:ext uri="{FF2B5EF4-FFF2-40B4-BE49-F238E27FC236}">
                <a16:creationId xmlns:a16="http://schemas.microsoft.com/office/drawing/2014/main" id="{3F10C2D2-A5D5-556F-22A8-14D3985D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8" y="-112043"/>
            <a:ext cx="10736994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Neue"/>
              </a:rPr>
              <a:t>Wall thickness influence on microhardness and tensile strength</a:t>
            </a:r>
            <a:endParaRPr lang="ru-RU" sz="2400" b="1" dirty="0">
              <a:latin typeface="HelveticaNeue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94AC0E0-BEC6-0D5F-E865-95F64ACA09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807474"/>
              </p:ext>
            </p:extLst>
          </p:nvPr>
        </p:nvGraphicFramePr>
        <p:xfrm>
          <a:off x="5302375" y="3651770"/>
          <a:ext cx="4323323" cy="2949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45B5B86-F868-9565-FDFE-BCDD3DF60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2146" y="3786164"/>
            <a:ext cx="2324739" cy="2949668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74E3826-904D-50E7-74EE-4419B02037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5365145"/>
              </p:ext>
            </p:extLst>
          </p:nvPr>
        </p:nvGraphicFramePr>
        <p:xfrm>
          <a:off x="6481272" y="853008"/>
          <a:ext cx="4599782" cy="2798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413485F-966C-872A-F356-B2427ACF0A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60005"/>
              </p:ext>
            </p:extLst>
          </p:nvPr>
        </p:nvGraphicFramePr>
        <p:xfrm>
          <a:off x="1051733" y="9136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7DF1EEE-3EFC-D13A-9ADE-68FD2F942642}"/>
              </a:ext>
            </a:extLst>
          </p:cNvPr>
          <p:cNvSpPr txBox="1"/>
          <p:nvPr/>
        </p:nvSpPr>
        <p:spPr>
          <a:xfrm>
            <a:off x="2152154" y="2529189"/>
            <a:ext cx="510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</a:t>
            </a:r>
            <a:endParaRPr lang="en-US" sz="1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36D18-AB70-277C-C55A-F93D851BEC97}"/>
              </a:ext>
            </a:extLst>
          </p:cNvPr>
          <p:cNvSpPr txBox="1"/>
          <p:nvPr/>
        </p:nvSpPr>
        <p:spPr>
          <a:xfrm>
            <a:off x="3411955" y="2529188"/>
            <a:ext cx="510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S2</a:t>
            </a:r>
            <a:endParaRPr lang="en-US" sz="1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7BF276-38A8-04AC-6777-A4BDAF48E8E0}"/>
              </a:ext>
            </a:extLst>
          </p:cNvPr>
          <p:cNvSpPr txBox="1"/>
          <p:nvPr/>
        </p:nvSpPr>
        <p:spPr>
          <a:xfrm>
            <a:off x="4666862" y="2541930"/>
            <a:ext cx="510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S3</a:t>
            </a:r>
            <a:endParaRPr lang="en-US" sz="1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9A4707-05C2-DE70-7314-DDA86A9C10DC}"/>
              </a:ext>
            </a:extLst>
          </p:cNvPr>
          <p:cNvSpPr txBox="1"/>
          <p:nvPr/>
        </p:nvSpPr>
        <p:spPr>
          <a:xfrm>
            <a:off x="7641159" y="2552339"/>
            <a:ext cx="510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</a:t>
            </a:r>
            <a:endParaRPr lang="en-US" sz="1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974CD-0798-7A33-5A67-9771CB965B08}"/>
              </a:ext>
            </a:extLst>
          </p:cNvPr>
          <p:cNvSpPr txBox="1"/>
          <p:nvPr/>
        </p:nvSpPr>
        <p:spPr>
          <a:xfrm>
            <a:off x="8900960" y="2552338"/>
            <a:ext cx="510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S2</a:t>
            </a:r>
            <a:endParaRPr lang="en-US" sz="1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794E40-F1D4-4F64-F538-257DC2ECE2B3}"/>
              </a:ext>
            </a:extLst>
          </p:cNvPr>
          <p:cNvSpPr txBox="1"/>
          <p:nvPr/>
        </p:nvSpPr>
        <p:spPr>
          <a:xfrm>
            <a:off x="10132717" y="2565080"/>
            <a:ext cx="510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S3</a:t>
            </a:r>
            <a:endParaRPr lang="en-US" sz="1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20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FDFEA2-DD3F-5D45-ABD8-E102A6164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1">
            <a:extLst>
              <a:ext uri="{FF2B5EF4-FFF2-40B4-BE49-F238E27FC236}">
                <a16:creationId xmlns:a16="http://schemas.microsoft.com/office/drawing/2014/main" id="{A39F9F25-6916-2602-06C7-F930ECC90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42" y="333647"/>
            <a:ext cx="3593313" cy="965051"/>
          </a:xfrm>
        </p:spPr>
        <p:txBody>
          <a:bodyPr>
            <a:noAutofit/>
          </a:bodyPr>
          <a:lstStyle/>
          <a:p>
            <a: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Why is wall thickness so important?</a:t>
            </a:r>
            <a:b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ru-RU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34107F8-02B1-D0AB-9D00-86390AA153FC}"/>
              </a:ext>
            </a:extLst>
          </p:cNvPr>
          <p:cNvSpPr/>
          <p:nvPr/>
        </p:nvSpPr>
        <p:spPr>
          <a:xfrm rot="5400000">
            <a:off x="9171776" y="1139729"/>
            <a:ext cx="974437" cy="564333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15ABAB6-282A-4DEB-4489-37919D61166F}"/>
              </a:ext>
            </a:extLst>
          </p:cNvPr>
          <p:cNvSpPr/>
          <p:nvPr/>
        </p:nvSpPr>
        <p:spPr>
          <a:xfrm>
            <a:off x="9975080" y="1298698"/>
            <a:ext cx="2013398" cy="3277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Wall Thickness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BA83324-84CA-F7B7-AD02-E19AB325DA8C}"/>
              </a:ext>
            </a:extLst>
          </p:cNvPr>
          <p:cNvSpPr/>
          <p:nvPr/>
        </p:nvSpPr>
        <p:spPr>
          <a:xfrm>
            <a:off x="8032491" y="3242752"/>
            <a:ext cx="1155003" cy="272887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Cooling Rate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0354969-5413-A3D2-40E6-AFE4F88EF623}"/>
              </a:ext>
            </a:extLst>
          </p:cNvPr>
          <p:cNvSpPr/>
          <p:nvPr/>
        </p:nvSpPr>
        <p:spPr>
          <a:xfrm>
            <a:off x="7831779" y="4194969"/>
            <a:ext cx="1588710" cy="33577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Dendrites size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8742D5-0259-C1BD-9A58-6448DDB75ADB}"/>
              </a:ext>
            </a:extLst>
          </p:cNvPr>
          <p:cNvSpPr/>
          <p:nvPr/>
        </p:nvSpPr>
        <p:spPr>
          <a:xfrm>
            <a:off x="7479751" y="5075657"/>
            <a:ext cx="2292766" cy="68108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Mechanical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performance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8129B2E-3B23-873A-3BC0-EA7CF2AF2C51}"/>
              </a:ext>
            </a:extLst>
          </p:cNvPr>
          <p:cNvSpPr/>
          <p:nvPr/>
        </p:nvSpPr>
        <p:spPr>
          <a:xfrm rot="16200000">
            <a:off x="9279157" y="3183501"/>
            <a:ext cx="727392" cy="39138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79C9B14-BA60-1B99-7CE2-E6A0F3823606}"/>
              </a:ext>
            </a:extLst>
          </p:cNvPr>
          <p:cNvSpPr/>
          <p:nvPr/>
        </p:nvSpPr>
        <p:spPr>
          <a:xfrm rot="5400000">
            <a:off x="9295299" y="4254091"/>
            <a:ext cx="727392" cy="39138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BDB92F3-ACF3-F89E-5075-F45E8C64E15A}"/>
              </a:ext>
            </a:extLst>
          </p:cNvPr>
          <p:cNvSpPr/>
          <p:nvPr/>
        </p:nvSpPr>
        <p:spPr>
          <a:xfrm rot="16200000">
            <a:off x="9295299" y="5265758"/>
            <a:ext cx="727392" cy="39138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48F1B0-7338-59D5-993E-AB1277A7E49F}"/>
              </a:ext>
            </a:extLst>
          </p:cNvPr>
          <p:cNvSpPr/>
          <p:nvPr/>
        </p:nvSpPr>
        <p:spPr>
          <a:xfrm>
            <a:off x="6113997" y="2805715"/>
            <a:ext cx="5303520" cy="3236112"/>
          </a:xfrm>
          <a:prstGeom prst="rect">
            <a:avLst/>
          </a:prstGeom>
          <a:noFill/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91E94B-E98C-9906-633D-028445552771}"/>
              </a:ext>
            </a:extLst>
          </p:cNvPr>
          <p:cNvGrpSpPr/>
          <p:nvPr/>
        </p:nvGrpSpPr>
        <p:grpSpPr>
          <a:xfrm>
            <a:off x="516382" y="2805715"/>
            <a:ext cx="5303520" cy="3236112"/>
            <a:chOff x="6746240" y="153254"/>
            <a:chExt cx="5303520" cy="3063869"/>
          </a:xfrm>
        </p:grpSpPr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0FE316AF-433D-1477-7A30-4081067A2305}"/>
                </a:ext>
              </a:extLst>
            </p:cNvPr>
            <p:cNvSpPr/>
            <p:nvPr/>
          </p:nvSpPr>
          <p:spPr>
            <a:xfrm rot="5400000">
              <a:off x="7381011" y="1730685"/>
              <a:ext cx="272887" cy="411683"/>
            </a:xfrm>
            <a:prstGeom prst="righ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6EF90E8C-FECA-54A3-C5C0-E0033A6C7DDF}"/>
                </a:ext>
              </a:extLst>
            </p:cNvPr>
            <p:cNvSpPr/>
            <p:nvPr/>
          </p:nvSpPr>
          <p:spPr>
            <a:xfrm rot="5400000">
              <a:off x="9953950" y="503932"/>
              <a:ext cx="727392" cy="391388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7B08A65-87DD-C92E-593D-4D889EE61140}"/>
                </a:ext>
              </a:extLst>
            </p:cNvPr>
            <p:cNvSpPr/>
            <p:nvPr/>
          </p:nvSpPr>
          <p:spPr>
            <a:xfrm>
              <a:off x="8388125" y="396381"/>
              <a:ext cx="1733827" cy="53531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Material Consumption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7F35CC7-A382-9C41-FAC1-2A9CC77DFF55}"/>
                </a:ext>
              </a:extLst>
            </p:cNvPr>
            <p:cNvSpPr/>
            <p:nvPr/>
          </p:nvSpPr>
          <p:spPr>
            <a:xfrm>
              <a:off x="8480067" y="1375676"/>
              <a:ext cx="1505544" cy="41542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Production Time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09FEAFC-D3C6-C939-5B58-30EC32860514}"/>
                </a:ext>
              </a:extLst>
            </p:cNvPr>
            <p:cNvSpPr/>
            <p:nvPr/>
          </p:nvSpPr>
          <p:spPr>
            <a:xfrm>
              <a:off x="8089978" y="2397320"/>
              <a:ext cx="2292766" cy="43386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Mold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Re-usability</a:t>
              </a:r>
            </a:p>
          </p:txBody>
        </p:sp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58E0477F-15AC-4AE7-9550-06CA6EBE201D}"/>
                </a:ext>
              </a:extLst>
            </p:cNvPr>
            <p:cNvSpPr/>
            <p:nvPr/>
          </p:nvSpPr>
          <p:spPr>
            <a:xfrm rot="5400000">
              <a:off x="9942717" y="1468983"/>
              <a:ext cx="727392" cy="391388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2B4915DD-CE4E-C615-384C-2151CD327DDC}"/>
                </a:ext>
              </a:extLst>
            </p:cNvPr>
            <p:cNvSpPr/>
            <p:nvPr/>
          </p:nvSpPr>
          <p:spPr>
            <a:xfrm rot="5400000">
              <a:off x="9944479" y="2497497"/>
              <a:ext cx="727392" cy="391388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DB2B79-B9B3-24CF-1C30-BD8C91C8DDB9}"/>
                </a:ext>
              </a:extLst>
            </p:cNvPr>
            <p:cNvSpPr/>
            <p:nvPr/>
          </p:nvSpPr>
          <p:spPr>
            <a:xfrm>
              <a:off x="6746240" y="153254"/>
              <a:ext cx="5303520" cy="30638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DA1E14F-19D3-305F-A552-7C85B9066CA3}"/>
              </a:ext>
            </a:extLst>
          </p:cNvPr>
          <p:cNvSpPr/>
          <p:nvPr/>
        </p:nvSpPr>
        <p:spPr>
          <a:xfrm>
            <a:off x="516382" y="2809223"/>
            <a:ext cx="1733827" cy="327701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Production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C588637-F7C2-5135-9194-B63B5BAA812D}"/>
              </a:ext>
            </a:extLst>
          </p:cNvPr>
          <p:cNvSpPr/>
          <p:nvPr/>
        </p:nvSpPr>
        <p:spPr>
          <a:xfrm>
            <a:off x="6113997" y="2792880"/>
            <a:ext cx="1733827" cy="327701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</a:t>
            </a:r>
          </a:p>
        </p:txBody>
      </p:sp>
      <p:pic>
        <p:nvPicPr>
          <p:cNvPr id="42" name="Picture 41" descr="A hand in a glove holding a piece of metal&#10;&#10;AI-generated content may be incorrect.">
            <a:extLst>
              <a:ext uri="{FF2B5EF4-FFF2-40B4-BE49-F238E27FC236}">
                <a16:creationId xmlns:a16="http://schemas.microsoft.com/office/drawing/2014/main" id="{A246DA8A-2DA9-11B3-4099-67E84BDE0D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3" r="6498"/>
          <a:stretch>
            <a:fillRect/>
          </a:stretch>
        </p:blipFill>
        <p:spPr>
          <a:xfrm rot="5400000">
            <a:off x="6059932" y="-344057"/>
            <a:ext cx="2176498" cy="3531906"/>
          </a:xfrm>
          <a:prstGeom prst="rect">
            <a:avLst/>
          </a:prstGeom>
        </p:spPr>
      </p:pic>
      <p:pic>
        <p:nvPicPr>
          <p:cNvPr id="45" name="Graphic 44" descr="Stopwatch 75% with solid fill">
            <a:extLst>
              <a:ext uri="{FF2B5EF4-FFF2-40B4-BE49-F238E27FC236}">
                <a16:creationId xmlns:a16="http://schemas.microsoft.com/office/drawing/2014/main" id="{3418FC8A-345C-2A15-EF27-8F9B3EAD6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9115" y="3949559"/>
            <a:ext cx="913858" cy="913858"/>
          </a:xfrm>
          <a:prstGeom prst="rect">
            <a:avLst/>
          </a:prstGeom>
        </p:spPr>
      </p:pic>
      <p:pic>
        <p:nvPicPr>
          <p:cNvPr id="47" name="Graphic 46" descr="Raw Materials with solid fill">
            <a:extLst>
              <a:ext uri="{FF2B5EF4-FFF2-40B4-BE49-F238E27FC236}">
                <a16:creationId xmlns:a16="http://schemas.microsoft.com/office/drawing/2014/main" id="{1034C473-7B69-8422-581E-EBFB076757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4662" y="2957731"/>
            <a:ext cx="774968" cy="774968"/>
          </a:xfrm>
          <a:prstGeom prst="rect">
            <a:avLst/>
          </a:prstGeom>
        </p:spPr>
      </p:pic>
      <p:pic>
        <p:nvPicPr>
          <p:cNvPr id="49" name="Graphic 48" descr="Recycle with solid fill">
            <a:extLst>
              <a:ext uri="{FF2B5EF4-FFF2-40B4-BE49-F238E27FC236}">
                <a16:creationId xmlns:a16="http://schemas.microsoft.com/office/drawing/2014/main" id="{EC26B200-78F9-8777-7749-7098CFB411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97287" y="4996492"/>
            <a:ext cx="884941" cy="884941"/>
          </a:xfrm>
          <a:prstGeom prst="rect">
            <a:avLst/>
          </a:prstGeom>
        </p:spPr>
      </p:pic>
      <p:pic>
        <p:nvPicPr>
          <p:cNvPr id="51" name="Graphic 50" descr="Low temperature outline">
            <a:extLst>
              <a:ext uri="{FF2B5EF4-FFF2-40B4-BE49-F238E27FC236}">
                <a16:creationId xmlns:a16="http://schemas.microsoft.com/office/drawing/2014/main" id="{F36332BD-7D91-569D-55FE-6D2D9976B3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65976" y="2839789"/>
            <a:ext cx="914400" cy="914400"/>
          </a:xfrm>
          <a:prstGeom prst="rect">
            <a:avLst/>
          </a:prstGeom>
        </p:spPr>
      </p:pic>
      <p:pic>
        <p:nvPicPr>
          <p:cNvPr id="53" name="Graphic 52" descr="Microscope with solid fill">
            <a:extLst>
              <a:ext uri="{FF2B5EF4-FFF2-40B4-BE49-F238E27FC236}">
                <a16:creationId xmlns:a16="http://schemas.microsoft.com/office/drawing/2014/main" id="{F84AF12F-FBAA-F6BD-B453-1B1802D1C9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48784" y="3830039"/>
            <a:ext cx="914400" cy="914400"/>
          </a:xfrm>
          <a:prstGeom prst="rect">
            <a:avLst/>
          </a:prstGeom>
        </p:spPr>
      </p:pic>
      <p:pic>
        <p:nvPicPr>
          <p:cNvPr id="55" name="Graphic 54" descr="Gears with solid fill">
            <a:extLst>
              <a:ext uri="{FF2B5EF4-FFF2-40B4-BE49-F238E27FC236}">
                <a16:creationId xmlns:a16="http://schemas.microsoft.com/office/drawing/2014/main" id="{138E34F7-7400-E5FA-8975-8190E5DDF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48784" y="49964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4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EE56B6-4D0D-6157-BD26-A30281752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1">
            <a:extLst>
              <a:ext uri="{FF2B5EF4-FFF2-40B4-BE49-F238E27FC236}">
                <a16:creationId xmlns:a16="http://schemas.microsoft.com/office/drawing/2014/main" id="{0289DCBF-C738-2E7B-7C12-6708139F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29" y="185026"/>
            <a:ext cx="9904742" cy="965051"/>
          </a:xfrm>
        </p:spPr>
        <p:txBody>
          <a:bodyPr>
            <a:normAutofit/>
          </a:bodyPr>
          <a:lstStyle/>
          <a:p>
            <a:r>
              <a:rPr lang="en-GB" sz="2400" b="1" dirty="0">
                <a:latin typeface="HelveticaNeue"/>
              </a:rPr>
              <a:t>Microstructure and elemental composition of casted parts</a:t>
            </a:r>
            <a:br>
              <a:rPr lang="en-GB" sz="2400" b="1" dirty="0">
                <a:latin typeface="HelveticaNeue"/>
              </a:rPr>
            </a:br>
            <a:endParaRPr lang="ru-RU" sz="2400" b="1" dirty="0">
              <a:latin typeface="HelveticaNeue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A512C58-DA16-A9D8-4DD4-E36945528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01133"/>
              </p:ext>
            </p:extLst>
          </p:nvPr>
        </p:nvGraphicFramePr>
        <p:xfrm>
          <a:off x="684801" y="2873840"/>
          <a:ext cx="2050927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054">
                  <a:extLst>
                    <a:ext uri="{9D8B030D-6E8A-4147-A177-3AD203B41FA5}">
                      <a16:colId xmlns:a16="http://schemas.microsoft.com/office/drawing/2014/main" val="405141527"/>
                    </a:ext>
                  </a:extLst>
                </a:gridCol>
                <a:gridCol w="1053873">
                  <a:extLst>
                    <a:ext uri="{9D8B030D-6E8A-4147-A177-3AD203B41FA5}">
                      <a16:colId xmlns:a16="http://schemas.microsoft.com/office/drawing/2014/main" val="927267723"/>
                    </a:ext>
                  </a:extLst>
                </a:gridCol>
              </a:tblGrid>
              <a:tr h="35448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Element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Wt%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608208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0.992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122855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0.902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919174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Fe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0.413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037128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0.080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6824593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0.858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607882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Zn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0.147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758052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Bal.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415657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76EE980C-BF87-B5FA-879C-F05F8E70C0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10" t="16943" r="18297" b="30792"/>
          <a:stretch>
            <a:fillRect/>
          </a:stretch>
        </p:blipFill>
        <p:spPr>
          <a:xfrm>
            <a:off x="968884" y="1731066"/>
            <a:ext cx="1306287" cy="940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334DB0-FC75-D459-F752-5E5F3F9433DA}"/>
              </a:ext>
            </a:extLst>
          </p:cNvPr>
          <p:cNvSpPr txBox="1"/>
          <p:nvPr/>
        </p:nvSpPr>
        <p:spPr>
          <a:xfrm>
            <a:off x="255071" y="944451"/>
            <a:ext cx="3892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OES (Optical Emission Spectroscopy)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quantitative alloy composition analysis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8D44FD-6C80-C06F-0FFB-3E5F76107A3D}"/>
              </a:ext>
            </a:extLst>
          </p:cNvPr>
          <p:cNvSpPr txBox="1"/>
          <p:nvPr/>
        </p:nvSpPr>
        <p:spPr>
          <a:xfrm>
            <a:off x="4881892" y="939258"/>
            <a:ext cx="3741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EDS Elemental Mapping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Phase identification and 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element distribution in microstructure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0EA433D-A923-4209-3EFC-FC8C5AB2A5AB}"/>
              </a:ext>
            </a:extLst>
          </p:cNvPr>
          <p:cNvGrpSpPr/>
          <p:nvPr/>
        </p:nvGrpSpPr>
        <p:grpSpPr>
          <a:xfrm>
            <a:off x="5015352" y="2262697"/>
            <a:ext cx="1686318" cy="1342287"/>
            <a:chOff x="9617839" y="2099153"/>
            <a:chExt cx="1686318" cy="134228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0EC66E-CDFE-10AB-C268-D647D46A6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17839" y="2099153"/>
              <a:ext cx="1686318" cy="134228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E26BDF4-597E-66D2-EA49-1B55550EA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7839" y="2099153"/>
              <a:ext cx="447739" cy="15242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4B9E5FF-DB33-0173-150D-B778EA2907AA}"/>
              </a:ext>
            </a:extLst>
          </p:cNvPr>
          <p:cNvGrpSpPr/>
          <p:nvPr/>
        </p:nvGrpSpPr>
        <p:grpSpPr>
          <a:xfrm>
            <a:off x="5015352" y="3671462"/>
            <a:ext cx="1652159" cy="1316850"/>
            <a:chOff x="9651998" y="3512855"/>
            <a:chExt cx="1652159" cy="13168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BFD1A8-5EF0-E6E3-1975-0DF902A94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1998" y="3512855"/>
              <a:ext cx="1652159" cy="13168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247C2CF-F615-19FB-9EDC-0DAC477C4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1998" y="3512855"/>
              <a:ext cx="438211" cy="13813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FC3F6E-FFED-D170-06F1-022D3FF05765}"/>
              </a:ext>
            </a:extLst>
          </p:cNvPr>
          <p:cNvGrpSpPr/>
          <p:nvPr/>
        </p:nvGrpSpPr>
        <p:grpSpPr>
          <a:xfrm>
            <a:off x="5035479" y="5075508"/>
            <a:ext cx="1646063" cy="1310754"/>
            <a:chOff x="9673622" y="4901120"/>
            <a:chExt cx="1646063" cy="13107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F5AA6C-59D0-6F7A-075F-5BAA9B56E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3622" y="4901120"/>
              <a:ext cx="1646063" cy="131075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2510EBF-BED7-A456-8BF0-220B6F5D5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76933" y="4901120"/>
              <a:ext cx="518035" cy="174388"/>
            </a:xfrm>
            <a:prstGeom prst="rect">
              <a:avLst/>
            </a:prstGeom>
          </p:spPr>
        </p:pic>
      </p:grp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74C144C-8043-970E-35C1-6DAE49ACA283}"/>
              </a:ext>
            </a:extLst>
          </p:cNvPr>
          <p:cNvSpPr/>
          <p:nvPr/>
        </p:nvSpPr>
        <p:spPr>
          <a:xfrm>
            <a:off x="2932698" y="2496906"/>
            <a:ext cx="484322" cy="179286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159ADF-0702-D765-9F24-C648A5B25893}"/>
              </a:ext>
            </a:extLst>
          </p:cNvPr>
          <p:cNvSpPr/>
          <p:nvPr/>
        </p:nvSpPr>
        <p:spPr>
          <a:xfrm>
            <a:off x="3562506" y="3031367"/>
            <a:ext cx="1264843" cy="76405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AA3004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78ED586-DA56-CB40-29FC-22DC1AE13C23}"/>
              </a:ext>
            </a:extLst>
          </p:cNvPr>
          <p:cNvSpPr/>
          <p:nvPr/>
        </p:nvSpPr>
        <p:spPr>
          <a:xfrm>
            <a:off x="6832700" y="2527355"/>
            <a:ext cx="597948" cy="1832981"/>
          </a:xfrm>
          <a:prstGeom prst="rightArrow">
            <a:avLst>
              <a:gd name="adj1" fmla="val 50000"/>
              <a:gd name="adj2" fmla="val 4459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AF932A3-401A-30DE-3E0D-6C3B735E738D}"/>
              </a:ext>
            </a:extLst>
          </p:cNvPr>
          <p:cNvSpPr/>
          <p:nvPr/>
        </p:nvSpPr>
        <p:spPr>
          <a:xfrm>
            <a:off x="7595837" y="2992771"/>
            <a:ext cx="1913129" cy="96505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Si- and Mg-rich secondary phase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D7832AB-92CB-0F6A-A757-BC781EDCFE4E}"/>
              </a:ext>
            </a:extLst>
          </p:cNvPr>
          <p:cNvSpPr/>
          <p:nvPr/>
        </p:nvSpPr>
        <p:spPr>
          <a:xfrm>
            <a:off x="9938970" y="2286668"/>
            <a:ext cx="2100116" cy="87710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Presence of </a:t>
            </a:r>
            <a:r>
              <a:rPr lang="en-US" sz="1600" b="1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Mg₂Si</a:t>
            </a:r>
            <a:r>
              <a:rPr lang="en-US" sz="16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as the secondary phase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0AE936C-3E42-1792-6B3B-80299B510C33}"/>
              </a:ext>
            </a:extLst>
          </p:cNvPr>
          <p:cNvSpPr/>
          <p:nvPr/>
        </p:nvSpPr>
        <p:spPr>
          <a:xfrm>
            <a:off x="9938970" y="3463763"/>
            <a:ext cx="2100116" cy="54353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Mg₂Si</a:t>
            </a:r>
            <a:r>
              <a:rPr lang="en-US" sz="16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as eutectic phase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B7B55F-304A-BFC7-2900-C3FE3C95A73B}"/>
              </a:ext>
            </a:extLst>
          </p:cNvPr>
          <p:cNvSpPr/>
          <p:nvPr/>
        </p:nvSpPr>
        <p:spPr>
          <a:xfrm>
            <a:off x="9938970" y="4395555"/>
            <a:ext cx="2100116" cy="6382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Expected dendritic primary structure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51B636F-D1C0-15D4-C89D-3D4A8B87D624}"/>
              </a:ext>
            </a:extLst>
          </p:cNvPr>
          <p:cNvCxnSpPr>
            <a:cxnSpLocks/>
          </p:cNvCxnSpPr>
          <p:nvPr/>
        </p:nvCxnSpPr>
        <p:spPr>
          <a:xfrm>
            <a:off x="9542738" y="3490143"/>
            <a:ext cx="1370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C2A50EC-634E-5654-2B8B-5656E8D12177}"/>
              </a:ext>
            </a:extLst>
          </p:cNvPr>
          <p:cNvCxnSpPr>
            <a:cxnSpLocks/>
          </p:cNvCxnSpPr>
          <p:nvPr/>
        </p:nvCxnSpPr>
        <p:spPr>
          <a:xfrm>
            <a:off x="10989028" y="3223191"/>
            <a:ext cx="0" cy="201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CFF3FDE-C166-DBE7-60B5-78079C453E8E}"/>
              </a:ext>
            </a:extLst>
          </p:cNvPr>
          <p:cNvCxnSpPr>
            <a:cxnSpLocks/>
          </p:cNvCxnSpPr>
          <p:nvPr/>
        </p:nvCxnSpPr>
        <p:spPr>
          <a:xfrm>
            <a:off x="10992816" y="4087876"/>
            <a:ext cx="0" cy="201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88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FDFEA2-DD3F-5D45-ABD8-E102A6164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1">
            <a:extLst>
              <a:ext uri="{FF2B5EF4-FFF2-40B4-BE49-F238E27FC236}">
                <a16:creationId xmlns:a16="http://schemas.microsoft.com/office/drawing/2014/main" id="{A39F9F25-6916-2602-06C7-F930ECC90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49" y="144386"/>
            <a:ext cx="9904742" cy="965051"/>
          </a:xfrm>
        </p:spPr>
        <p:txBody>
          <a:bodyPr>
            <a:normAutofit/>
          </a:bodyPr>
          <a:lstStyle/>
          <a:p>
            <a:r>
              <a:rPr lang="en-GB" sz="2400" b="1" dirty="0">
                <a:latin typeface="HelveticaNeue"/>
              </a:rPr>
              <a:t>Casting on Earth and on the Moon: </a:t>
            </a:r>
            <a:r>
              <a:rPr lang="en-GB" sz="2400" b="1" dirty="0" err="1">
                <a:latin typeface="HelveticaNeue"/>
              </a:rPr>
              <a:t>ProCAST</a:t>
            </a:r>
            <a:r>
              <a:rPr lang="en-GB" sz="2400" b="1" dirty="0">
                <a:latin typeface="HelveticaNeue"/>
              </a:rPr>
              <a:t> simulation</a:t>
            </a:r>
            <a:br>
              <a:rPr lang="en-GB" sz="2400" b="1" dirty="0">
                <a:latin typeface="HelveticaNeue"/>
              </a:rPr>
            </a:br>
            <a:endParaRPr lang="ru-RU" sz="2400" b="1" dirty="0">
              <a:latin typeface="HelveticaNeue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7CFEC5-78E2-D7D2-0364-9362E778C504}"/>
              </a:ext>
            </a:extLst>
          </p:cNvPr>
          <p:cNvGrpSpPr/>
          <p:nvPr/>
        </p:nvGrpSpPr>
        <p:grpSpPr>
          <a:xfrm>
            <a:off x="1942812" y="854416"/>
            <a:ext cx="3587647" cy="5520767"/>
            <a:chOff x="540732" y="854416"/>
            <a:chExt cx="3587647" cy="5520767"/>
          </a:xfrm>
        </p:grpSpPr>
        <p:pic>
          <p:nvPicPr>
            <p:cNvPr id="7" name="0b73db17-b273-467f-b953-d935c577eeab 2025-06-05 20_15_34">
              <a:hlinkClick r:id="" action="ppaction://media"/>
              <a:extLst>
                <a:ext uri="{FF2B5EF4-FFF2-40B4-BE49-F238E27FC236}">
                  <a16:creationId xmlns:a16="http://schemas.microsoft.com/office/drawing/2014/main" id="{091F3F50-FE90-53BA-1DD1-38C775457725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1133641" y="2398993"/>
              <a:ext cx="2429623" cy="2060013"/>
            </a:xfrm>
            <a:prstGeom prst="rect">
              <a:avLst/>
            </a:prstGeom>
          </p:spPr>
        </p:pic>
        <p:sp>
          <p:nvSpPr>
            <p:cNvPr id="2" name="Title 11">
              <a:extLst>
                <a:ext uri="{FF2B5EF4-FFF2-40B4-BE49-F238E27FC236}">
                  <a16:creationId xmlns:a16="http://schemas.microsoft.com/office/drawing/2014/main" id="{E7E2F429-064A-7C35-B575-73EEE1D4E424}"/>
                </a:ext>
              </a:extLst>
            </p:cNvPr>
            <p:cNvSpPr txBox="1">
              <a:spLocks/>
            </p:cNvSpPr>
            <p:nvPr/>
          </p:nvSpPr>
          <p:spPr>
            <a:xfrm>
              <a:off x="2162790" y="854416"/>
              <a:ext cx="751114" cy="9650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marR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1G</a:t>
              </a:r>
              <a:br>
                <a:rPr lang="en-GB" sz="1800" b="1" dirty="0"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endParaRPr lang="ru-RU" sz="18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" name="Title 11">
              <a:extLst>
                <a:ext uri="{FF2B5EF4-FFF2-40B4-BE49-F238E27FC236}">
                  <a16:creationId xmlns:a16="http://schemas.microsoft.com/office/drawing/2014/main" id="{48C50417-C9AC-255E-3B1F-AB06BF32FCCC}"/>
                </a:ext>
              </a:extLst>
            </p:cNvPr>
            <p:cNvSpPr txBox="1">
              <a:spLocks/>
            </p:cNvSpPr>
            <p:nvPr/>
          </p:nvSpPr>
          <p:spPr>
            <a:xfrm>
              <a:off x="554031" y="5410132"/>
              <a:ext cx="1536777" cy="9650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marR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0.315 s  for </a:t>
              </a:r>
              <a:r>
                <a:rPr lang="en-GB" sz="1800" b="1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mold</a:t>
              </a:r>
              <a:r>
                <a:rPr lang="en-GB" sz="18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 filling</a:t>
              </a:r>
              <a:br>
                <a:rPr lang="en-GB" sz="1800" b="1" dirty="0"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endParaRPr lang="ru-RU" sz="18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5" name="Picture 4" descr="A screenshot of a computer generated image&#10;&#10;AI-generated content may be incorrect.">
              <a:extLst>
                <a:ext uri="{FF2B5EF4-FFF2-40B4-BE49-F238E27FC236}">
                  <a16:creationId xmlns:a16="http://schemas.microsoft.com/office/drawing/2014/main" id="{5B030BDC-9410-81D9-F9F4-9B73C6A06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32" y="1428446"/>
              <a:ext cx="3533192" cy="390967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4AB385-48C0-DDC3-F5BC-001BF4C67333}"/>
                </a:ext>
              </a:extLst>
            </p:cNvPr>
            <p:cNvSpPr txBox="1"/>
            <p:nvPr/>
          </p:nvSpPr>
          <p:spPr>
            <a:xfrm>
              <a:off x="2416737" y="5429629"/>
              <a:ext cx="17116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29.82 s for Solidification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EF5EA8-A65A-E4A3-A489-C48256A59B72}"/>
              </a:ext>
            </a:extLst>
          </p:cNvPr>
          <p:cNvGrpSpPr/>
          <p:nvPr/>
        </p:nvGrpSpPr>
        <p:grpSpPr>
          <a:xfrm>
            <a:off x="6916046" y="854416"/>
            <a:ext cx="3640194" cy="5494474"/>
            <a:chOff x="7495166" y="854416"/>
            <a:chExt cx="3640194" cy="5494474"/>
          </a:xfrm>
        </p:grpSpPr>
        <p:sp>
          <p:nvSpPr>
            <p:cNvPr id="4" name="Title 11">
              <a:extLst>
                <a:ext uri="{FF2B5EF4-FFF2-40B4-BE49-F238E27FC236}">
                  <a16:creationId xmlns:a16="http://schemas.microsoft.com/office/drawing/2014/main" id="{3AF847FB-9CB4-F3DB-530A-EBC63B01F9FC}"/>
                </a:ext>
              </a:extLst>
            </p:cNvPr>
            <p:cNvSpPr txBox="1">
              <a:spLocks/>
            </p:cNvSpPr>
            <p:nvPr/>
          </p:nvSpPr>
          <p:spPr>
            <a:xfrm>
              <a:off x="8992138" y="854416"/>
              <a:ext cx="1168315" cy="9650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marR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1/6G</a:t>
              </a:r>
              <a:br>
                <a:rPr lang="en-GB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endParaRPr lang="ru-RU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" name="Title 11">
              <a:extLst>
                <a:ext uri="{FF2B5EF4-FFF2-40B4-BE49-F238E27FC236}">
                  <a16:creationId xmlns:a16="http://schemas.microsoft.com/office/drawing/2014/main" id="{BB7F6BDC-D82A-8965-FB24-77C29E83E2DB}"/>
                </a:ext>
              </a:extLst>
            </p:cNvPr>
            <p:cNvSpPr txBox="1">
              <a:spLocks/>
            </p:cNvSpPr>
            <p:nvPr/>
          </p:nvSpPr>
          <p:spPr>
            <a:xfrm>
              <a:off x="7601830" y="5383839"/>
              <a:ext cx="1536777" cy="9650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marR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0.427 s  for </a:t>
              </a:r>
              <a:r>
                <a:rPr lang="en-GB" sz="1800" b="1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mold</a:t>
              </a:r>
              <a:r>
                <a:rPr lang="en-GB" sz="18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 filling</a:t>
              </a:r>
              <a:br>
                <a:rPr lang="en-GB" sz="1800" b="1" dirty="0"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endParaRPr lang="ru-RU" sz="18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8" name="Picture 7" descr="A screenshot of a computer generated image&#10;&#10;AI-generated content may be incorrect.">
              <a:extLst>
                <a:ext uri="{FF2B5EF4-FFF2-40B4-BE49-F238E27FC236}">
                  <a16:creationId xmlns:a16="http://schemas.microsoft.com/office/drawing/2014/main" id="{849DEE8B-B934-EDE2-84F4-0B1A57CB5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5166" y="1474159"/>
              <a:ext cx="3533192" cy="39096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E7A44A-1775-DD6F-8280-8CB1DBC90077}"/>
                </a:ext>
              </a:extLst>
            </p:cNvPr>
            <p:cNvSpPr txBox="1"/>
            <p:nvPr/>
          </p:nvSpPr>
          <p:spPr>
            <a:xfrm>
              <a:off x="9464536" y="5429629"/>
              <a:ext cx="16708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29.91 s for Solidification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655167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8BDF29-F638-C20A-D318-18F63926A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1">
            <a:extLst>
              <a:ext uri="{FF2B5EF4-FFF2-40B4-BE49-F238E27FC236}">
                <a16:creationId xmlns:a16="http://schemas.microsoft.com/office/drawing/2014/main" id="{DFF55601-3BD0-3FB0-B9DF-5E3B2C48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8" y="-112043"/>
            <a:ext cx="9904742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Neue"/>
              </a:rPr>
              <a:t>Rapid casting of complex geometries</a:t>
            </a:r>
            <a:endParaRPr lang="ru-RU" sz="2400" b="1" dirty="0">
              <a:latin typeface="HelveticaNeue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E87748-7071-AFDA-5246-37F301E59E02}"/>
              </a:ext>
            </a:extLst>
          </p:cNvPr>
          <p:cNvGrpSpPr/>
          <p:nvPr/>
        </p:nvGrpSpPr>
        <p:grpSpPr>
          <a:xfrm>
            <a:off x="103564" y="1537575"/>
            <a:ext cx="12362005" cy="3639903"/>
            <a:chOff x="68839" y="1537575"/>
            <a:chExt cx="12362005" cy="363990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9468057-D916-FE62-C7D2-6904D1F742F4}"/>
                </a:ext>
              </a:extLst>
            </p:cNvPr>
            <p:cNvGrpSpPr/>
            <p:nvPr/>
          </p:nvGrpSpPr>
          <p:grpSpPr>
            <a:xfrm>
              <a:off x="68839" y="1537575"/>
              <a:ext cx="11789266" cy="2759011"/>
              <a:chOff x="588062" y="1589141"/>
              <a:chExt cx="9598270" cy="2246258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6FC853A5-BE6F-00F6-589F-6B9EE724A453}"/>
                  </a:ext>
                </a:extLst>
              </p:cNvPr>
              <p:cNvGrpSpPr/>
              <p:nvPr/>
            </p:nvGrpSpPr>
            <p:grpSpPr>
              <a:xfrm>
                <a:off x="588062" y="1589141"/>
                <a:ext cx="9598270" cy="2246258"/>
                <a:chOff x="760782" y="1182741"/>
                <a:chExt cx="9598270" cy="2246258"/>
              </a:xfrm>
            </p:grpSpPr>
            <p:pic>
              <p:nvPicPr>
                <p:cNvPr id="4" name="Picture 3" descr="A ruler and a circular object&#10;&#10;Description automatically generated">
                  <a:extLst>
                    <a:ext uri="{FF2B5EF4-FFF2-40B4-BE49-F238E27FC236}">
                      <a16:creationId xmlns:a16="http://schemas.microsoft.com/office/drawing/2014/main" id="{1ED155D3-E182-C379-6239-7BCB3464B0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695" t="25122" r="38672" b="28126"/>
                <a:stretch/>
              </p:blipFill>
              <p:spPr>
                <a:xfrm rot="5400000">
                  <a:off x="3466672" y="1230831"/>
                  <a:ext cx="2246256" cy="2150079"/>
                </a:xfrm>
                <a:prstGeom prst="rect">
                  <a:avLst/>
                </a:prstGeom>
              </p:spPr>
            </p:pic>
            <p:pic>
              <p:nvPicPr>
                <p:cNvPr id="5" name="Picture 4" descr="A ruler next to a circular object&#10;&#10;Description automatically generated">
                  <a:extLst>
                    <a:ext uri="{FF2B5EF4-FFF2-40B4-BE49-F238E27FC236}">
                      <a16:creationId xmlns:a16="http://schemas.microsoft.com/office/drawing/2014/main" id="{673A9051-D8C4-0944-2B00-3BC6A0D7BB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963" t="23568" r="40675" b="27187"/>
                <a:stretch/>
              </p:blipFill>
              <p:spPr>
                <a:xfrm rot="5400000">
                  <a:off x="5598963" y="1302979"/>
                  <a:ext cx="2246254" cy="2005781"/>
                </a:xfrm>
                <a:prstGeom prst="rect">
                  <a:avLst/>
                </a:prstGeom>
              </p:spPr>
            </p:pic>
            <p:pic>
              <p:nvPicPr>
                <p:cNvPr id="7" name="Picture 6" descr="A ruler and a metal object&#10;&#10;Description automatically generated">
                  <a:extLst>
                    <a:ext uri="{FF2B5EF4-FFF2-40B4-BE49-F238E27FC236}">
                      <a16:creationId xmlns:a16="http://schemas.microsoft.com/office/drawing/2014/main" id="{FA8AF0E4-DA47-CF1B-E9C9-42E0286933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975" t="31448" r="38654" b="-10444"/>
                <a:stretch/>
              </p:blipFill>
              <p:spPr>
                <a:xfrm rot="5400000">
                  <a:off x="7769222" y="839168"/>
                  <a:ext cx="2246256" cy="2933405"/>
                </a:xfrm>
                <a:prstGeom prst="rect">
                  <a:avLst/>
                </a:prstGeom>
              </p:spPr>
            </p:pic>
            <p:pic>
              <p:nvPicPr>
                <p:cNvPr id="8" name="Picture 7" descr="A metal object on a surface&#10;&#10;Description automatically generated">
                  <a:extLst>
                    <a:ext uri="{FF2B5EF4-FFF2-40B4-BE49-F238E27FC236}">
                      <a16:creationId xmlns:a16="http://schemas.microsoft.com/office/drawing/2014/main" id="{056F8695-6832-DE78-C65E-B2729393C8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653" t="35092" r="27631" b="24869"/>
                <a:stretch/>
              </p:blipFill>
              <p:spPr>
                <a:xfrm>
                  <a:off x="7828170" y="1808029"/>
                  <a:ext cx="1087120" cy="995680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6A9B8AC-98C3-3BFB-9B5D-9833DC06CCF6}"/>
                    </a:ext>
                  </a:extLst>
                </p:cNvPr>
                <p:cNvSpPr txBox="1"/>
                <p:nvPr/>
              </p:nvSpPr>
              <p:spPr>
                <a:xfrm>
                  <a:off x="880688" y="1182742"/>
                  <a:ext cx="37542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b="1" dirty="0">
                      <a:solidFill>
                        <a:schemeClr val="bg1"/>
                      </a:solidFill>
                    </a:rPr>
                    <a:t>A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5457282-8B99-6A1E-E455-DB23078FF9FB}"/>
                    </a:ext>
                  </a:extLst>
                </p:cNvPr>
                <p:cNvSpPr txBox="1"/>
                <p:nvPr/>
              </p:nvSpPr>
              <p:spPr>
                <a:xfrm>
                  <a:off x="3526570" y="1182741"/>
                  <a:ext cx="37542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b="1" dirty="0"/>
                    <a:t>B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9A6C39A-C78B-6B3F-433B-52EDD77AFABF}"/>
                    </a:ext>
                  </a:extLst>
                </p:cNvPr>
                <p:cNvSpPr txBox="1"/>
                <p:nvPr/>
              </p:nvSpPr>
              <p:spPr>
                <a:xfrm>
                  <a:off x="5719048" y="1182741"/>
                  <a:ext cx="40267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b="1" dirty="0"/>
                    <a:t>C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E5AE3F3-3C73-2482-7635-4ACCD094055B}"/>
                    </a:ext>
                  </a:extLst>
                </p:cNvPr>
                <p:cNvSpPr txBox="1"/>
                <p:nvPr/>
              </p:nvSpPr>
              <p:spPr>
                <a:xfrm>
                  <a:off x="7828170" y="1182741"/>
                  <a:ext cx="40267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b="1" dirty="0"/>
                    <a:t>D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952BBA4-4DDF-40AD-0CF0-4B38678F5CBF}"/>
                    </a:ext>
                  </a:extLst>
                </p:cNvPr>
                <p:cNvSpPr txBox="1"/>
                <p:nvPr/>
              </p:nvSpPr>
              <p:spPr>
                <a:xfrm>
                  <a:off x="9132095" y="1182741"/>
                  <a:ext cx="36099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b="1" dirty="0"/>
                    <a:t>E</a:t>
                  </a: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F169914-1652-46A6-5F28-9F3E2E01AFDB}"/>
                    </a:ext>
                  </a:extLst>
                </p:cNvPr>
                <p:cNvGrpSpPr/>
                <p:nvPr/>
              </p:nvGrpSpPr>
              <p:grpSpPr>
                <a:xfrm>
                  <a:off x="760782" y="1182743"/>
                  <a:ext cx="2699618" cy="2246254"/>
                  <a:chOff x="760782" y="1182743"/>
                  <a:chExt cx="2699618" cy="2246254"/>
                </a:xfrm>
              </p:grpSpPr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37889221-C250-9FE6-032F-DA2DA9D422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rcRect l="-6371" t="7047" r="1" b="-6840"/>
                  <a:stretch/>
                </p:blipFill>
                <p:spPr>
                  <a:xfrm>
                    <a:off x="760782" y="1182743"/>
                    <a:ext cx="2699618" cy="2246254"/>
                  </a:xfrm>
                  <a:prstGeom prst="rect">
                    <a:avLst/>
                  </a:prstGeom>
                </p:spPr>
              </p:pic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D4BC3FD5-52E2-40FA-3A5C-395D87ECE8F2}"/>
                      </a:ext>
                    </a:extLst>
                  </p:cNvPr>
                  <p:cNvSpPr/>
                  <p:nvPr/>
                </p:nvSpPr>
                <p:spPr>
                  <a:xfrm>
                    <a:off x="923925" y="3126658"/>
                    <a:ext cx="2536475" cy="302339"/>
                  </a:xfrm>
                  <a:prstGeom prst="rect">
                    <a:avLst/>
                  </a:prstGeom>
                  <a:solidFill>
                    <a:srgbClr val="3333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AFAC61-2036-7675-004C-1754E182D919}"/>
                  </a:ext>
                </a:extLst>
              </p:cNvPr>
              <p:cNvSpPr txBox="1"/>
              <p:nvPr/>
            </p:nvSpPr>
            <p:spPr>
              <a:xfrm>
                <a:off x="827874" y="1589141"/>
                <a:ext cx="3706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6C426BE-BD1F-977C-464A-AF0B436F1B2A}"/>
                </a:ext>
              </a:extLst>
            </p:cNvPr>
            <p:cNvSpPr txBox="1"/>
            <p:nvPr/>
          </p:nvSpPr>
          <p:spPr>
            <a:xfrm>
              <a:off x="985358" y="4469592"/>
              <a:ext cx="168320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2000" b="1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STL model</a:t>
              </a:r>
            </a:p>
            <a:p>
              <a:pPr lvl="0"/>
              <a:endParaRPr lang="en-US" sz="2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A14C4F-959F-745F-7B35-BFB3D4CF6A9A}"/>
                </a:ext>
              </a:extLst>
            </p:cNvPr>
            <p:cNvSpPr txBox="1"/>
            <p:nvPr/>
          </p:nvSpPr>
          <p:spPr>
            <a:xfrm>
              <a:off x="3465973" y="4454203"/>
              <a:ext cx="60940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800" b="1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DLP-printed green part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59988E8-1960-3F14-5443-2F749E288A64}"/>
                </a:ext>
              </a:extLst>
            </p:cNvPr>
            <p:cNvSpPr txBox="1"/>
            <p:nvPr/>
          </p:nvSpPr>
          <p:spPr>
            <a:xfrm>
              <a:off x="6336774" y="4454203"/>
              <a:ext cx="60940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b="1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LR</a:t>
              </a:r>
              <a:r>
                <a:rPr lang="en-US" sz="1800" b="1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ceramic mold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24ADA44-25F3-C6F9-3514-6CBAD69865AB}"/>
              </a:ext>
            </a:extLst>
          </p:cNvPr>
          <p:cNvSpPr txBox="1"/>
          <p:nvPr/>
        </p:nvSpPr>
        <p:spPr>
          <a:xfrm>
            <a:off x="8680049" y="4454203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As-casted and polished part</a:t>
            </a:r>
          </a:p>
        </p:txBody>
      </p:sp>
    </p:spTree>
    <p:extLst>
      <p:ext uri="{BB962C8B-B14F-4D97-AF65-F5344CB8AC3E}">
        <p14:creationId xmlns:p14="http://schemas.microsoft.com/office/powerpoint/2010/main" val="1281805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9B0364-414B-4E47-E2D1-AF101AEEB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1">
            <a:extLst>
              <a:ext uri="{FF2B5EF4-FFF2-40B4-BE49-F238E27FC236}">
                <a16:creationId xmlns:a16="http://schemas.microsoft.com/office/drawing/2014/main" id="{B27BF1CA-FF0B-471D-E0BA-13110B19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29" y="185026"/>
            <a:ext cx="9904742" cy="105383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Neue"/>
              </a:rPr>
              <a:t>Validation of Casting Quality and Properties</a:t>
            </a:r>
            <a:br>
              <a:rPr lang="en-GB" sz="2400" b="1" dirty="0">
                <a:latin typeface="HelveticaNeue"/>
              </a:rPr>
            </a:br>
            <a:endParaRPr lang="ru-RU" sz="2400" b="1" dirty="0">
              <a:latin typeface="Helvetica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40C8FC-33F0-F473-2E9E-40EC4D0120DC}"/>
              </a:ext>
            </a:extLst>
          </p:cNvPr>
          <p:cNvSpPr txBox="1"/>
          <p:nvPr/>
        </p:nvSpPr>
        <p:spPr>
          <a:xfrm>
            <a:off x="365878" y="983378"/>
            <a:ext cx="6335864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Density:</a:t>
            </a:r>
          </a:p>
          <a:p>
            <a:pPr lvl="0">
              <a:lnSpc>
                <a:spcPct val="150000"/>
              </a:lnSpc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	2.705 g/cm³ (97.9%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rel. density)</a:t>
            </a:r>
          </a:p>
          <a:p>
            <a:pPr lvl="0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Ultimate Tensile Strength (UTS):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	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192.1 MPa (89%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of 215 MPa for AA3004)</a:t>
            </a:r>
          </a:p>
          <a:p>
            <a:pPr lvl="0"/>
            <a:endParaRPr lang="en-GB" sz="2000" b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Microhardness (Vickers):</a:t>
            </a:r>
          </a:p>
          <a:p>
            <a:pPr lvl="0">
              <a:lnSpc>
                <a:spcPct val="150000"/>
              </a:lnSpc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	66.2 VHN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,  (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93%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of standard 71 VHN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lvl="0"/>
            <a:endParaRPr lang="en-GB" b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Surface Roughness:</a:t>
            </a:r>
          </a:p>
          <a:p>
            <a:pPr lvl="0">
              <a:lnSpc>
                <a:spcPct val="150000"/>
              </a:lnSpc>
            </a:pPr>
            <a:r>
              <a:rPr lang="en-US" b="1" i="1" dirty="0">
                <a:latin typeface="Helvetica" panose="020B0604020202020204" pitchFamily="34" charset="0"/>
                <a:cs typeface="Helvetica" panose="020B0604020202020204" pitchFamily="34" charset="0"/>
              </a:rPr>
              <a:t>	Ra ≈ 3–6 µm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GB" b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Overall Performance:</a:t>
            </a:r>
            <a:b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shell molding method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outperformed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compressed regolith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sand casting</a:t>
            </a:r>
            <a:endParaRPr lang="en-US" sz="20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 descr="A group of silver metal objects&#10;&#10;AI-generated content may be incorrect.">
            <a:extLst>
              <a:ext uri="{FF2B5EF4-FFF2-40B4-BE49-F238E27FC236}">
                <a16:creationId xmlns:a16="http://schemas.microsoft.com/office/drawing/2014/main" id="{0C4B476B-2B00-3161-7179-FBA97BE62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66" y="1238865"/>
            <a:ext cx="4109884" cy="410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352" y="336884"/>
            <a:ext cx="7542998" cy="847023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Outcomes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2889" y="1940058"/>
            <a:ext cx="59402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741363" marR="0" lvl="0" indent="-741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741363" marR="0" lvl="0" indent="-741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Tx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	Up</a:t>
            </a:r>
            <a:r>
              <a:rPr kumimoji="0" lang="en-GB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 1500°C</a:t>
            </a:r>
            <a:r>
              <a:rPr lang="en-GB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operating temperature 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compared to 1150°C reachable with original LHS), expanding the possible scope of applications for rapid casting</a:t>
            </a:r>
          </a:p>
          <a:p>
            <a:pPr marL="741363" marR="0" lvl="0" indent="-741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741363" marR="0" lvl="0" indent="-741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	Mold reusability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coming from low wetting, high strength, and good thermal shock resistance </a:t>
            </a:r>
          </a:p>
          <a:p>
            <a:pPr marL="741363" marR="0" lvl="0" indent="-741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1363" lvl="0" indent="-741363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Intricate geometries and good surface finish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minimizing the need for post-processing, thanks 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DLP technology </a:t>
            </a:r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50021715-B891-4E75-F09C-5D1F3B4E599C}"/>
              </a:ext>
            </a:extLst>
          </p:cNvPr>
          <p:cNvSpPr txBox="1">
            <a:spLocks/>
          </p:cNvSpPr>
          <p:nvPr/>
        </p:nvSpPr>
        <p:spPr>
          <a:xfrm>
            <a:off x="10502900" y="6505841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"/>
                <a:ea typeface="+mn-ea"/>
                <a:cs typeface="Arial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3" y="2834311"/>
            <a:ext cx="555858" cy="5558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3" y="4063983"/>
            <a:ext cx="560787" cy="56078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62889" y="1155760"/>
            <a:ext cx="64649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High-strength complex-shaped ceramic molds can be DLP-printed from beneficiated regolith, helping to increase the redundancy and self-sufficiency of the future lunar outposts</a:t>
            </a:r>
          </a:p>
        </p:txBody>
      </p:sp>
      <p:pic>
        <p:nvPicPr>
          <p:cNvPr id="2" name="Picture 1" descr="A person working in a factory&#10;&#10;AI-generated content may be incorrect.">
            <a:extLst>
              <a:ext uri="{FF2B5EF4-FFF2-40B4-BE49-F238E27FC236}">
                <a16:creationId xmlns:a16="http://schemas.microsoft.com/office/drawing/2014/main" id="{1941F69A-03CA-F38E-70E3-2CA9AAEA68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8329" y="946791"/>
            <a:ext cx="6354650" cy="4765988"/>
          </a:xfrm>
          <a:prstGeom prst="rect">
            <a:avLst/>
          </a:prstGeom>
        </p:spPr>
      </p:pic>
      <p:pic>
        <p:nvPicPr>
          <p:cNvPr id="8" name="Graphic 7" descr="Gears with solid fill">
            <a:extLst>
              <a:ext uri="{FF2B5EF4-FFF2-40B4-BE49-F238E27FC236}">
                <a16:creationId xmlns:a16="http://schemas.microsoft.com/office/drawing/2014/main" id="{93816A70-7EBE-0EDE-DB7F-6BDEF662A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352" y="4894928"/>
            <a:ext cx="807312" cy="80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07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12"/>
          <a:stretch/>
        </p:blipFill>
        <p:spPr>
          <a:xfrm rot="16200000">
            <a:off x="2630823" y="-672034"/>
            <a:ext cx="6997729" cy="80623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AFAC8-B2B6-461F-A046-08C45820B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099977"/>
            <a:ext cx="12192002" cy="118805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Neue"/>
              </a:rPr>
              <a:t>Let’s start building our future in Space —</a:t>
            </a:r>
            <a:br>
              <a:rPr lang="en-US" sz="3200" b="1" dirty="0">
                <a:solidFill>
                  <a:schemeClr val="bg1"/>
                </a:solidFill>
                <a:latin typeface="HelveticaNeue"/>
              </a:rPr>
            </a:br>
            <a:r>
              <a:rPr lang="en-US" sz="3200" b="1" dirty="0">
                <a:solidFill>
                  <a:schemeClr val="bg1"/>
                </a:solidFill>
                <a:latin typeface="HelveticaNeue"/>
              </a:rPr>
              <a:t>one layer of Moon dust at a time!</a:t>
            </a:r>
            <a:endParaRPr lang="ru-RU" sz="3200" b="1" dirty="0">
              <a:solidFill>
                <a:schemeClr val="bg1"/>
              </a:solidFill>
              <a:latin typeface="HelveticaNeue"/>
            </a:endParaRP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0097246E-F64F-CB4F-B85C-DA7A7322B7B1}"/>
              </a:ext>
            </a:extLst>
          </p:cNvPr>
          <p:cNvSpPr txBox="1">
            <a:spLocks/>
          </p:cNvSpPr>
          <p:nvPr/>
        </p:nvSpPr>
        <p:spPr>
          <a:xfrm>
            <a:off x="2468912" y="5903834"/>
            <a:ext cx="7321550" cy="965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"/>
                <a:ea typeface="+mj-ea"/>
                <a:cs typeface="+mj-cs"/>
              </a:rPr>
              <a:t>We are open for any possible collaboration!</a:t>
            </a: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9" y="4415479"/>
            <a:ext cx="1552575" cy="1552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80" y="6154994"/>
            <a:ext cx="1366491" cy="370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61" y="4415479"/>
            <a:ext cx="1552575" cy="1552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51" y="6154994"/>
            <a:ext cx="1822450" cy="2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5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9" r="9161"/>
            <a:stretch/>
          </p:blipFill>
          <p:spPr>
            <a:xfrm>
              <a:off x="3661009" y="0"/>
              <a:ext cx="5067300" cy="6858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0"/>
              <a:ext cx="3815080" cy="6858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28309" y="0"/>
              <a:ext cx="3463691" cy="6858000"/>
            </a:xfrm>
            <a:prstGeom prst="rect">
              <a:avLst/>
            </a:prstGeom>
            <a:solidFill>
              <a:srgbClr val="000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3F855B-3DFA-BD40-11BC-C3277F634FBB}"/>
              </a:ext>
            </a:extLst>
          </p:cNvPr>
          <p:cNvSpPr txBox="1"/>
          <p:nvPr/>
        </p:nvSpPr>
        <p:spPr>
          <a:xfrm>
            <a:off x="-53721000" y="-42129075"/>
            <a:ext cx="151242649" cy="84258149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307431" y="3070961"/>
                </a:moveTo>
                <a:cubicBezTo>
                  <a:pt x="7411741" y="3070961"/>
                  <a:pt x="7500114" y="3108835"/>
                  <a:pt x="7572552" y="3184584"/>
                </a:cubicBezTo>
                <a:cubicBezTo>
                  <a:pt x="7644989" y="3260333"/>
                  <a:pt x="7681208" y="3352432"/>
                  <a:pt x="7681208" y="3460881"/>
                </a:cubicBezTo>
                <a:cubicBezTo>
                  <a:pt x="7681208" y="3569330"/>
                  <a:pt x="7644989" y="3661430"/>
                  <a:pt x="7572552" y="3737178"/>
                </a:cubicBezTo>
                <a:cubicBezTo>
                  <a:pt x="7500114" y="3812927"/>
                  <a:pt x="7411741" y="3850802"/>
                  <a:pt x="7307431" y="3850802"/>
                </a:cubicBezTo>
                <a:cubicBezTo>
                  <a:pt x="7204777" y="3850802"/>
                  <a:pt x="7116817" y="3812720"/>
                  <a:pt x="7043552" y="3736557"/>
                </a:cubicBezTo>
                <a:cubicBezTo>
                  <a:pt x="6970287" y="3660395"/>
                  <a:pt x="6933654" y="3568503"/>
                  <a:pt x="6933654" y="3460881"/>
                </a:cubicBezTo>
                <a:cubicBezTo>
                  <a:pt x="6933654" y="3353260"/>
                  <a:pt x="6970080" y="3261368"/>
                  <a:pt x="7042931" y="3185205"/>
                </a:cubicBezTo>
                <a:cubicBezTo>
                  <a:pt x="7115782" y="3109042"/>
                  <a:pt x="7203949" y="3070961"/>
                  <a:pt x="7307431" y="3070961"/>
                </a:cubicBezTo>
                <a:close/>
                <a:moveTo>
                  <a:pt x="5392906" y="3070961"/>
                </a:moveTo>
                <a:cubicBezTo>
                  <a:pt x="5497216" y="3070961"/>
                  <a:pt x="5585590" y="3108835"/>
                  <a:pt x="5658027" y="3184584"/>
                </a:cubicBezTo>
                <a:cubicBezTo>
                  <a:pt x="5730464" y="3260333"/>
                  <a:pt x="5766684" y="3352432"/>
                  <a:pt x="5766684" y="3460881"/>
                </a:cubicBezTo>
                <a:cubicBezTo>
                  <a:pt x="5766684" y="3569330"/>
                  <a:pt x="5730464" y="3661430"/>
                  <a:pt x="5658027" y="3737178"/>
                </a:cubicBezTo>
                <a:cubicBezTo>
                  <a:pt x="5585590" y="3812927"/>
                  <a:pt x="5497216" y="3850802"/>
                  <a:pt x="5392906" y="3850802"/>
                </a:cubicBezTo>
                <a:cubicBezTo>
                  <a:pt x="5290252" y="3850802"/>
                  <a:pt x="5202292" y="3812720"/>
                  <a:pt x="5129027" y="3736557"/>
                </a:cubicBezTo>
                <a:cubicBezTo>
                  <a:pt x="5055761" y="3660395"/>
                  <a:pt x="5019129" y="3568503"/>
                  <a:pt x="5019129" y="3460881"/>
                </a:cubicBezTo>
                <a:cubicBezTo>
                  <a:pt x="5019129" y="3353260"/>
                  <a:pt x="5055554" y="3261368"/>
                  <a:pt x="5128407" y="3185205"/>
                </a:cubicBezTo>
                <a:cubicBezTo>
                  <a:pt x="5201257" y="3109042"/>
                  <a:pt x="5289424" y="3070961"/>
                  <a:pt x="5392906" y="3070961"/>
                </a:cubicBezTo>
                <a:close/>
                <a:moveTo>
                  <a:pt x="9033204" y="2571764"/>
                </a:moveTo>
                <a:cubicBezTo>
                  <a:pt x="8841142" y="2571764"/>
                  <a:pt x="8687367" y="2629714"/>
                  <a:pt x="8571882" y="2745613"/>
                </a:cubicBezTo>
                <a:cubicBezTo>
                  <a:pt x="8456396" y="2861513"/>
                  <a:pt x="8398652" y="3015908"/>
                  <a:pt x="8398652" y="3208799"/>
                </a:cubicBezTo>
                <a:lnTo>
                  <a:pt x="8398652" y="4309020"/>
                </a:lnTo>
                <a:lnTo>
                  <a:pt x="8902817" y="4309020"/>
                </a:lnTo>
                <a:lnTo>
                  <a:pt x="8902817" y="3226184"/>
                </a:lnTo>
                <a:cubicBezTo>
                  <a:pt x="8902817" y="3122702"/>
                  <a:pt x="8938414" y="3070961"/>
                  <a:pt x="9009610" y="3070961"/>
                </a:cubicBezTo>
                <a:cubicBezTo>
                  <a:pt x="9083290" y="3070961"/>
                  <a:pt x="9120129" y="3122702"/>
                  <a:pt x="9120129" y="3226184"/>
                </a:cubicBezTo>
                <a:lnTo>
                  <a:pt x="9120129" y="4309020"/>
                </a:lnTo>
                <a:lnTo>
                  <a:pt x="9624294" y="4309020"/>
                </a:lnTo>
                <a:lnTo>
                  <a:pt x="9624294" y="3226184"/>
                </a:lnTo>
                <a:cubicBezTo>
                  <a:pt x="9624294" y="3015081"/>
                  <a:pt x="9573588" y="2853235"/>
                  <a:pt x="9472175" y="2740646"/>
                </a:cubicBezTo>
                <a:cubicBezTo>
                  <a:pt x="9370762" y="2628058"/>
                  <a:pt x="9224439" y="2571764"/>
                  <a:pt x="9033204" y="2571764"/>
                </a:cubicBezTo>
                <a:close/>
                <a:moveTo>
                  <a:pt x="7322332" y="2571764"/>
                </a:moveTo>
                <a:cubicBezTo>
                  <a:pt x="7069008" y="2571764"/>
                  <a:pt x="6854801" y="2657861"/>
                  <a:pt x="6679709" y="2830055"/>
                </a:cubicBezTo>
                <a:cubicBezTo>
                  <a:pt x="6504617" y="3002249"/>
                  <a:pt x="6417071" y="3212524"/>
                  <a:pt x="6417071" y="3460881"/>
                </a:cubicBezTo>
                <a:cubicBezTo>
                  <a:pt x="6417071" y="3706755"/>
                  <a:pt x="6503996" y="3916616"/>
                  <a:pt x="6677846" y="4090466"/>
                </a:cubicBezTo>
                <a:cubicBezTo>
                  <a:pt x="6851696" y="4264316"/>
                  <a:pt x="7061558" y="4351241"/>
                  <a:pt x="7307431" y="4351241"/>
                </a:cubicBezTo>
                <a:cubicBezTo>
                  <a:pt x="7554960" y="4351241"/>
                  <a:pt x="7765235" y="4264730"/>
                  <a:pt x="7938257" y="4091708"/>
                </a:cubicBezTo>
                <a:cubicBezTo>
                  <a:pt x="8111279" y="3918686"/>
                  <a:pt x="8197790" y="3708410"/>
                  <a:pt x="8197790" y="3460881"/>
                </a:cubicBezTo>
                <a:cubicBezTo>
                  <a:pt x="8197790" y="3217491"/>
                  <a:pt x="8111900" y="3008458"/>
                  <a:pt x="7940120" y="2833780"/>
                </a:cubicBezTo>
                <a:cubicBezTo>
                  <a:pt x="7768340" y="2659102"/>
                  <a:pt x="7562411" y="2571764"/>
                  <a:pt x="7322332" y="2571764"/>
                </a:cubicBezTo>
                <a:close/>
                <a:moveTo>
                  <a:pt x="5407808" y="2571764"/>
                </a:moveTo>
                <a:cubicBezTo>
                  <a:pt x="5154483" y="2571764"/>
                  <a:pt x="4940275" y="2657861"/>
                  <a:pt x="4765184" y="2830055"/>
                </a:cubicBezTo>
                <a:cubicBezTo>
                  <a:pt x="4590092" y="3002249"/>
                  <a:pt x="4502546" y="3212524"/>
                  <a:pt x="4502546" y="3460881"/>
                </a:cubicBezTo>
                <a:cubicBezTo>
                  <a:pt x="4502546" y="3706755"/>
                  <a:pt x="4589471" y="3916616"/>
                  <a:pt x="4763321" y="4090466"/>
                </a:cubicBezTo>
                <a:cubicBezTo>
                  <a:pt x="4937171" y="4264316"/>
                  <a:pt x="5147033" y="4351241"/>
                  <a:pt x="5392906" y="4351241"/>
                </a:cubicBezTo>
                <a:cubicBezTo>
                  <a:pt x="5640435" y="4351241"/>
                  <a:pt x="5850711" y="4264730"/>
                  <a:pt x="6023733" y="4091708"/>
                </a:cubicBezTo>
                <a:cubicBezTo>
                  <a:pt x="6196755" y="3918686"/>
                  <a:pt x="6283266" y="3708410"/>
                  <a:pt x="6283266" y="3460881"/>
                </a:cubicBezTo>
                <a:cubicBezTo>
                  <a:pt x="6283266" y="3217491"/>
                  <a:pt x="6197375" y="3008458"/>
                  <a:pt x="6025595" y="2833780"/>
                </a:cubicBezTo>
                <a:cubicBezTo>
                  <a:pt x="5853815" y="2659102"/>
                  <a:pt x="5647886" y="2571764"/>
                  <a:pt x="5407808" y="2571764"/>
                </a:cubicBezTo>
                <a:close/>
                <a:moveTo>
                  <a:pt x="2998150" y="2571764"/>
                </a:moveTo>
                <a:cubicBezTo>
                  <a:pt x="2851619" y="2571764"/>
                  <a:pt x="2732408" y="2619779"/>
                  <a:pt x="2640516" y="2715811"/>
                </a:cubicBezTo>
                <a:cubicBezTo>
                  <a:pt x="2548624" y="2811842"/>
                  <a:pt x="2502678" y="2935606"/>
                  <a:pt x="2502678" y="3087104"/>
                </a:cubicBezTo>
                <a:lnTo>
                  <a:pt x="2502678" y="4309020"/>
                </a:lnTo>
                <a:lnTo>
                  <a:pt x="3006843" y="4309020"/>
                </a:lnTo>
                <a:lnTo>
                  <a:pt x="3006843" y="3206315"/>
                </a:lnTo>
                <a:cubicBezTo>
                  <a:pt x="3006843" y="3116079"/>
                  <a:pt x="3031678" y="3070961"/>
                  <a:pt x="3081349" y="3070961"/>
                </a:cubicBezTo>
                <a:cubicBezTo>
                  <a:pt x="3107841" y="3070961"/>
                  <a:pt x="3125640" y="3080067"/>
                  <a:pt x="3134746" y="3098280"/>
                </a:cubicBezTo>
                <a:cubicBezTo>
                  <a:pt x="3143853" y="3116493"/>
                  <a:pt x="3148406" y="3152505"/>
                  <a:pt x="3148406" y="3206315"/>
                </a:cubicBezTo>
                <a:lnTo>
                  <a:pt x="3148406" y="4309020"/>
                </a:lnTo>
                <a:lnTo>
                  <a:pt x="3652571" y="4309020"/>
                </a:lnTo>
                <a:lnTo>
                  <a:pt x="3652571" y="3197623"/>
                </a:lnTo>
                <a:cubicBezTo>
                  <a:pt x="3652571" y="3113182"/>
                  <a:pt x="3677406" y="3070961"/>
                  <a:pt x="3727077" y="3070961"/>
                </a:cubicBezTo>
                <a:cubicBezTo>
                  <a:pt x="3753569" y="3070961"/>
                  <a:pt x="3771161" y="3079860"/>
                  <a:pt x="3779854" y="3097659"/>
                </a:cubicBezTo>
                <a:cubicBezTo>
                  <a:pt x="3788546" y="3115458"/>
                  <a:pt x="3792892" y="3151677"/>
                  <a:pt x="3792892" y="3206315"/>
                </a:cubicBezTo>
                <a:lnTo>
                  <a:pt x="3792892" y="4309020"/>
                </a:lnTo>
                <a:lnTo>
                  <a:pt x="4297057" y="4309020"/>
                </a:lnTo>
                <a:lnTo>
                  <a:pt x="4297057" y="3130567"/>
                </a:lnTo>
                <a:cubicBezTo>
                  <a:pt x="4297057" y="2950094"/>
                  <a:pt x="4256492" y="2811842"/>
                  <a:pt x="4175362" y="2715811"/>
                </a:cubicBezTo>
                <a:cubicBezTo>
                  <a:pt x="4094232" y="2619779"/>
                  <a:pt x="3977504" y="2571764"/>
                  <a:pt x="3825179" y="2571764"/>
                </a:cubicBezTo>
                <a:cubicBezTo>
                  <a:pt x="3729147" y="2571764"/>
                  <a:pt x="3648431" y="2590183"/>
                  <a:pt x="3583031" y="2627023"/>
                </a:cubicBezTo>
                <a:cubicBezTo>
                  <a:pt x="3517630" y="2663862"/>
                  <a:pt x="3456369" y="2725331"/>
                  <a:pt x="3399246" y="2811428"/>
                </a:cubicBezTo>
                <a:cubicBezTo>
                  <a:pt x="3305699" y="2651652"/>
                  <a:pt x="3172000" y="2571764"/>
                  <a:pt x="2998150" y="257176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2525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uhaus 93" panose="04030905020B02020C02" pitchFamily="82" charset="0"/>
              <a:ea typeface="+mn-ea"/>
              <a:cs typeface="Angsana New" panose="020B0502040204020203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5615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258" y="1148739"/>
            <a:ext cx="5810394" cy="4560521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endParaRPr lang="en-US" sz="2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 Relevance</a:t>
            </a:r>
          </a:p>
          <a:p>
            <a:pPr algn="l">
              <a:lnSpc>
                <a:spcPct val="110000"/>
              </a:lnSpc>
            </a:pP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 DLP printing with regolith</a:t>
            </a:r>
          </a:p>
          <a:p>
            <a:pPr algn="l">
              <a:lnSpc>
                <a:spcPct val="110000"/>
              </a:lnSpc>
            </a:pP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3. Applications </a:t>
            </a:r>
          </a:p>
          <a:p>
            <a:pPr algn="l">
              <a:lnSpc>
                <a:spcPct val="110000"/>
              </a:lnSpc>
            </a:pP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 Rapid-casting</a:t>
            </a:r>
          </a:p>
          <a:p>
            <a:pPr algn="l">
              <a:lnSpc>
                <a:spcPct val="110000"/>
              </a:lnSpc>
            </a:pP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5. Results</a:t>
            </a:r>
          </a:p>
          <a:p>
            <a:pPr algn="l">
              <a:lnSpc>
                <a:spcPct val="110000"/>
              </a:lnSpc>
            </a:pP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6. Outcomes</a:t>
            </a:r>
          </a:p>
          <a:p>
            <a:pPr algn="l">
              <a:lnSpc>
                <a:spcPct val="110000"/>
              </a:lnSpc>
            </a:pPr>
            <a:endParaRPr 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>
              <a:lnSpc>
                <a:spcPct val="110000"/>
              </a:lnSpc>
            </a:pPr>
            <a:endParaRPr 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>
              <a:lnSpc>
                <a:spcPct val="110000"/>
              </a:lnSpc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r="9161"/>
          <a:stretch/>
        </p:blipFill>
        <p:spPr>
          <a:xfrm>
            <a:off x="6076950" y="0"/>
            <a:ext cx="50673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F1CE4-5A10-4DFA-84D7-4AD4DC475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17751" y="292585"/>
            <a:ext cx="2002444" cy="656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9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421" y="424614"/>
            <a:ext cx="5625358" cy="847820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Why do we need AM on the Moon?</a:t>
            </a: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421" y="964366"/>
            <a:ext cx="49251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Returning to the Moon won’t be cheap— every kilogram brought from Earth will count, that’s why we need to utilize in-situ mined resources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Lunar regolith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has long been considered the primary stock for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In-situ Fabrication and Repair (ISFR)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operations in future lunar exploration missions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Using lunar regolith for in-situ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additive manufacturing (AM)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helps to ensure redundancy and sustainability for the lunar base, by producing a wide range of infrastructure, machinery, instruments and spare parts on-demand [1]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45" y="3263423"/>
            <a:ext cx="5811573" cy="3361988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545" y="448690"/>
            <a:ext cx="3687830" cy="261500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5"/>
          <p:cNvSpPr/>
          <p:nvPr/>
        </p:nvSpPr>
        <p:spPr>
          <a:xfrm flipH="1">
            <a:off x="8466471" y="424614"/>
            <a:ext cx="779129" cy="2888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74982" y="2771145"/>
            <a:ext cx="7296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© NASA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45600" y="633853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F1CE4-5A10-4DFA-84D7-4AD4DC475EF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8D6F02-0BC8-02A7-380C-C5AF2BBC8720}"/>
              </a:ext>
            </a:extLst>
          </p:cNvPr>
          <p:cNvSpPr/>
          <p:nvPr/>
        </p:nvSpPr>
        <p:spPr>
          <a:xfrm>
            <a:off x="6482654" y="6338534"/>
            <a:ext cx="59824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© ESA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22210B-6A19-FA57-13C3-EA2D3CBE46F4}"/>
              </a:ext>
            </a:extLst>
          </p:cNvPr>
          <p:cNvSpPr/>
          <p:nvPr/>
        </p:nvSpPr>
        <p:spPr>
          <a:xfrm>
            <a:off x="104981" y="6271139"/>
            <a:ext cx="6114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Isachenkov, et al. (2023). Technical evaluation of additive manufacturing technologies for in-situ fabrication with lunar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regolith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Advances in Space Research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71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(6), 2656–2668. https://doi.org/10.1016/j.asr.2022.07.075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 descr="A person holding a metal object&#10;&#10;Description automatically generated">
            <a:extLst>
              <a:ext uri="{FF2B5EF4-FFF2-40B4-BE49-F238E27FC236}">
                <a16:creationId xmlns:a16="http://schemas.microsoft.com/office/drawing/2014/main" id="{DC7AE88F-0417-5855-1499-C166A9EE0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r="29321" b="7659"/>
          <a:stretch/>
        </p:blipFill>
        <p:spPr>
          <a:xfrm>
            <a:off x="10121257" y="309862"/>
            <a:ext cx="1867543" cy="27621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8D6F02-0BC8-02A7-380C-C5AF2BBC8720}"/>
              </a:ext>
            </a:extLst>
          </p:cNvPr>
          <p:cNvSpPr/>
          <p:nvPr/>
        </p:nvSpPr>
        <p:spPr>
          <a:xfrm>
            <a:off x="11432877" y="321732"/>
            <a:ext cx="59824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© ESA</a:t>
            </a:r>
          </a:p>
        </p:txBody>
      </p:sp>
    </p:spTree>
    <p:extLst>
      <p:ext uri="{BB962C8B-B14F-4D97-AF65-F5344CB8AC3E}">
        <p14:creationId xmlns:p14="http://schemas.microsoft.com/office/powerpoint/2010/main" val="4191650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249" y="207849"/>
            <a:ext cx="5625358" cy="847820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AM for Redundancy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45600" y="62395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F1CE4-5A10-4DFA-84D7-4AD4DC475EF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04DBD-957A-E3BF-6F80-45DEC410C2CA}"/>
              </a:ext>
            </a:extLst>
          </p:cNvPr>
          <p:cNvSpPr txBox="1"/>
          <p:nvPr/>
        </p:nvSpPr>
        <p:spPr>
          <a:xfrm>
            <a:off x="3274097" y="3921122"/>
            <a:ext cx="225330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Redundancy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and self-sufficiency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of the future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Lunar base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D0BA3C3-DDE6-38C4-3D85-5D9DDC1F14F2}"/>
              </a:ext>
            </a:extLst>
          </p:cNvPr>
          <p:cNvSpPr/>
          <p:nvPr/>
        </p:nvSpPr>
        <p:spPr>
          <a:xfrm>
            <a:off x="2541026" y="4099339"/>
            <a:ext cx="417508" cy="96700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249" y="3921123"/>
            <a:ext cx="23159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Small-scale AM of precise spare parts and on-demand </a:t>
            </a:r>
            <a:r>
              <a:rPr lang="en-US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items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E19E93-FFE8-9233-BA81-8C8430A79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30"/>
          <a:stretch/>
        </p:blipFill>
        <p:spPr>
          <a:xfrm>
            <a:off x="8699540" y="3487124"/>
            <a:ext cx="3317465" cy="25658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8CDF63-1571-A6C1-0E0F-EAF2C02AEA4B}"/>
              </a:ext>
            </a:extLst>
          </p:cNvPr>
          <p:cNvSpPr txBox="1"/>
          <p:nvPr/>
        </p:nvSpPr>
        <p:spPr>
          <a:xfrm>
            <a:off x="6129184" y="2890840"/>
            <a:ext cx="5669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Apollo-13’s service</a:t>
            </a: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module damaged after 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tank explosion and installation of the improvised </a:t>
            </a:r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</a:t>
            </a:r>
            <a:r>
              <a:rPr lang="en-US" sz="1400" b="1" baseline="-25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scrubber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8CDF63-1571-A6C1-0E0F-EAF2C02AEA4B}"/>
              </a:ext>
            </a:extLst>
          </p:cNvPr>
          <p:cNvSpPr txBox="1"/>
          <p:nvPr/>
        </p:nvSpPr>
        <p:spPr>
          <a:xfrm>
            <a:off x="5758754" y="6108085"/>
            <a:ext cx="60979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Replica of the improvised CO</a:t>
            </a:r>
            <a:r>
              <a:rPr lang="en-US" sz="1400" b="1" baseline="-25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scrubber (left) and modern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FDM-printed </a:t>
            </a:r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version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of it (right)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67" y="172855"/>
            <a:ext cx="3634965" cy="2703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9787" t="60939" r="63707" b="11843"/>
          <a:stretch/>
        </p:blipFill>
        <p:spPr>
          <a:xfrm>
            <a:off x="5842967" y="3501604"/>
            <a:ext cx="2810082" cy="26064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44433" t="20795" r="20035" b="7708"/>
          <a:stretch/>
        </p:blipFill>
        <p:spPr>
          <a:xfrm>
            <a:off x="9586560" y="194733"/>
            <a:ext cx="2356798" cy="266755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72249" y="1274720"/>
            <a:ext cx="49745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Imagine you're an astronaut, 400,000 km from Earth. Your oxygen generator fails after explosion. What do you do? </a:t>
            </a:r>
          </a:p>
          <a:p>
            <a:pPr lvl="0">
              <a:defRPr/>
            </a:pPr>
            <a:endParaRPr lang="en-US" sz="2000" b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defRPr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*That was actually happened on Apollo-13 mission on its way to the Moon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2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097246E-F64F-CB4F-B85C-DA7A7322B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66" y="-148967"/>
            <a:ext cx="5600700" cy="96505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Types of Lunar regolith (LR)</a:t>
            </a:r>
            <a:endParaRPr lang="ru-RU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1220" y="1070480"/>
            <a:ext cx="6888739" cy="46863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627066" y="3683331"/>
            <a:ext cx="21176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Mare regolith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basalts reach in iron and titanium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27066" y="873447"/>
            <a:ext cx="2168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Highland regolith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mainly anorthite, rich in aluminum and calcium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10502900" y="6505841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19844" t="30349" r="20135" b="11342"/>
          <a:stretch/>
        </p:blipFill>
        <p:spPr>
          <a:xfrm>
            <a:off x="5734973" y="2148928"/>
            <a:ext cx="1871017" cy="10224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22223" t="27746" r="17321" b="14738"/>
          <a:stretch/>
        </p:blipFill>
        <p:spPr>
          <a:xfrm>
            <a:off x="5711810" y="4606661"/>
            <a:ext cx="1910572" cy="1022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8034C2-9254-1C90-2307-64B221B4066E}"/>
              </a:ext>
            </a:extLst>
          </p:cNvPr>
          <p:cNvSpPr txBox="1"/>
          <p:nvPr/>
        </p:nvSpPr>
        <p:spPr>
          <a:xfrm>
            <a:off x="11540258" y="417498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[2]</a:t>
            </a:r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6BF0327-AFAE-0F28-9E6C-4BFA1429DE43}"/>
              </a:ext>
            </a:extLst>
          </p:cNvPr>
          <p:cNvSpPr/>
          <p:nvPr/>
        </p:nvSpPr>
        <p:spPr>
          <a:xfrm>
            <a:off x="1474852" y="1938528"/>
            <a:ext cx="2298570" cy="2755392"/>
          </a:xfrm>
          <a:custGeom>
            <a:avLst/>
            <a:gdLst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1207008 w 2042160"/>
              <a:gd name="connsiteY82" fmla="*/ 178612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1207008 w 2042160"/>
              <a:gd name="connsiteY82" fmla="*/ 1786128 h 2749296"/>
              <a:gd name="connsiteX83" fmla="*/ 1200912 w 2042160"/>
              <a:gd name="connsiteY83" fmla="*/ 1767840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1207008 w 2042160"/>
              <a:gd name="connsiteY82" fmla="*/ 1786128 h 2749296"/>
              <a:gd name="connsiteX83" fmla="*/ 457200 w 2042160"/>
              <a:gd name="connsiteY83" fmla="*/ 215188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445008 w 2042160"/>
              <a:gd name="connsiteY84" fmla="*/ 2115312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1219200 w 2042160"/>
              <a:gd name="connsiteY82" fmla="*/ 1792224 h 2749296"/>
              <a:gd name="connsiteX83" fmla="*/ 871728 w 2042160"/>
              <a:gd name="connsiteY83" fmla="*/ 1828800 h 2749296"/>
              <a:gd name="connsiteX84" fmla="*/ 457200 w 2042160"/>
              <a:gd name="connsiteY84" fmla="*/ 2151888 h 2749296"/>
              <a:gd name="connsiteX85" fmla="*/ 518160 w 2042160"/>
              <a:gd name="connsiteY85" fmla="*/ 1932432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713232 w 2042160"/>
              <a:gd name="connsiteY82" fmla="*/ 2621280 h 2749296"/>
              <a:gd name="connsiteX83" fmla="*/ 871728 w 2042160"/>
              <a:gd name="connsiteY83" fmla="*/ 1828800 h 2749296"/>
              <a:gd name="connsiteX84" fmla="*/ 457200 w 2042160"/>
              <a:gd name="connsiteY84" fmla="*/ 2151888 h 2749296"/>
              <a:gd name="connsiteX85" fmla="*/ 518160 w 2042160"/>
              <a:gd name="connsiteY85" fmla="*/ 1932432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505968 w 2042160"/>
              <a:gd name="connsiteY85" fmla="*/ 1926336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341376 w 2042160"/>
              <a:gd name="connsiteY86" fmla="*/ 196900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213360 w 2042160"/>
              <a:gd name="connsiteY87" fmla="*/ 172516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213360 w 2042160"/>
              <a:gd name="connsiteY87" fmla="*/ 1725168 h 2749296"/>
              <a:gd name="connsiteX88" fmla="*/ 213360 w 2042160"/>
              <a:gd name="connsiteY88" fmla="*/ 1712976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213360 w 2042160"/>
              <a:gd name="connsiteY87" fmla="*/ 1725168 h 2749296"/>
              <a:gd name="connsiteX88" fmla="*/ 207264 w 2042160"/>
              <a:gd name="connsiteY88" fmla="*/ 114604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95072 w 2042160"/>
              <a:gd name="connsiteY87" fmla="*/ 1450848 h 2749296"/>
              <a:gd name="connsiteX88" fmla="*/ 207264 w 2042160"/>
              <a:gd name="connsiteY88" fmla="*/ 114604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207264 w 2042160"/>
              <a:gd name="connsiteY88" fmla="*/ 114604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158496 w 2042160"/>
              <a:gd name="connsiteY88" fmla="*/ 1280160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158496 w 2042160"/>
              <a:gd name="connsiteY88" fmla="*/ 1280160 h 2749296"/>
              <a:gd name="connsiteX89" fmla="*/ 158496 w 2042160"/>
              <a:gd name="connsiteY89" fmla="*/ 126796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158496 w 2042160"/>
              <a:gd name="connsiteY88" fmla="*/ 1280160 h 2749296"/>
              <a:gd name="connsiteX89" fmla="*/ 329184 w 2042160"/>
              <a:gd name="connsiteY89" fmla="*/ 1127760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158496 w 2042160"/>
              <a:gd name="connsiteY88" fmla="*/ 1280160 h 2749296"/>
              <a:gd name="connsiteX89" fmla="*/ 329184 w 2042160"/>
              <a:gd name="connsiteY89" fmla="*/ 1127760 h 2749296"/>
              <a:gd name="connsiteX90" fmla="*/ 329184 w 2042160"/>
              <a:gd name="connsiteY90" fmla="*/ 1127760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158496 w 2042160"/>
              <a:gd name="connsiteY88" fmla="*/ 1280160 h 2749296"/>
              <a:gd name="connsiteX89" fmla="*/ 329184 w 2042160"/>
              <a:gd name="connsiteY89" fmla="*/ 1127760 h 2749296"/>
              <a:gd name="connsiteX90" fmla="*/ 60960 w 2042160"/>
              <a:gd name="connsiteY90" fmla="*/ 81076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158496 w 2042160"/>
              <a:gd name="connsiteY88" fmla="*/ 1280160 h 2749296"/>
              <a:gd name="connsiteX89" fmla="*/ 329184 w 2042160"/>
              <a:gd name="connsiteY89" fmla="*/ 1127760 h 2749296"/>
              <a:gd name="connsiteX90" fmla="*/ 60960 w 2042160"/>
              <a:gd name="connsiteY90" fmla="*/ 810768 h 2749296"/>
              <a:gd name="connsiteX0" fmla="*/ 83129 w 2125289"/>
              <a:gd name="connsiteY0" fmla="*/ 0 h 2749296"/>
              <a:gd name="connsiteX1" fmla="*/ 217241 w 2125289"/>
              <a:gd name="connsiteY1" fmla="*/ 24384 h 2749296"/>
              <a:gd name="connsiteX2" fmla="*/ 253817 w 2125289"/>
              <a:gd name="connsiteY2" fmla="*/ 60960 h 2749296"/>
              <a:gd name="connsiteX3" fmla="*/ 363545 w 2125289"/>
              <a:gd name="connsiteY3" fmla="*/ 109728 h 2749296"/>
              <a:gd name="connsiteX4" fmla="*/ 412313 w 2125289"/>
              <a:gd name="connsiteY4" fmla="*/ 170688 h 2749296"/>
              <a:gd name="connsiteX5" fmla="*/ 467177 w 2125289"/>
              <a:gd name="connsiteY5" fmla="*/ 182880 h 2749296"/>
              <a:gd name="connsiteX6" fmla="*/ 540329 w 2125289"/>
              <a:gd name="connsiteY6" fmla="*/ 128016 h 2749296"/>
              <a:gd name="connsiteX7" fmla="*/ 619577 w 2125289"/>
              <a:gd name="connsiteY7" fmla="*/ 115824 h 2749296"/>
              <a:gd name="connsiteX8" fmla="*/ 717113 w 2125289"/>
              <a:gd name="connsiteY8" fmla="*/ 115824 h 2749296"/>
              <a:gd name="connsiteX9" fmla="*/ 784169 w 2125289"/>
              <a:gd name="connsiteY9" fmla="*/ 158496 h 2749296"/>
              <a:gd name="connsiteX10" fmla="*/ 771977 w 2125289"/>
              <a:gd name="connsiteY10" fmla="*/ 231648 h 2749296"/>
              <a:gd name="connsiteX11" fmla="*/ 717113 w 2125289"/>
              <a:gd name="connsiteY11" fmla="*/ 292608 h 2749296"/>
              <a:gd name="connsiteX12" fmla="*/ 747593 w 2125289"/>
              <a:gd name="connsiteY12" fmla="*/ 353568 h 2749296"/>
              <a:gd name="connsiteX13" fmla="*/ 771977 w 2125289"/>
              <a:gd name="connsiteY13" fmla="*/ 390144 h 2749296"/>
              <a:gd name="connsiteX14" fmla="*/ 845129 w 2125289"/>
              <a:gd name="connsiteY14" fmla="*/ 426720 h 2749296"/>
              <a:gd name="connsiteX15" fmla="*/ 820745 w 2125289"/>
              <a:gd name="connsiteY15" fmla="*/ 487680 h 2749296"/>
              <a:gd name="connsiteX16" fmla="*/ 899993 w 2125289"/>
              <a:gd name="connsiteY16" fmla="*/ 542544 h 2749296"/>
              <a:gd name="connsiteX17" fmla="*/ 869513 w 2125289"/>
              <a:gd name="connsiteY17" fmla="*/ 573024 h 2749296"/>
              <a:gd name="connsiteX18" fmla="*/ 802457 w 2125289"/>
              <a:gd name="connsiteY18" fmla="*/ 627888 h 2749296"/>
              <a:gd name="connsiteX19" fmla="*/ 839033 w 2125289"/>
              <a:gd name="connsiteY19" fmla="*/ 707136 h 2749296"/>
              <a:gd name="connsiteX20" fmla="*/ 808553 w 2125289"/>
              <a:gd name="connsiteY20" fmla="*/ 780288 h 2749296"/>
              <a:gd name="connsiteX21" fmla="*/ 802457 w 2125289"/>
              <a:gd name="connsiteY21" fmla="*/ 853440 h 2749296"/>
              <a:gd name="connsiteX22" fmla="*/ 723209 w 2125289"/>
              <a:gd name="connsiteY22" fmla="*/ 908304 h 2749296"/>
              <a:gd name="connsiteX23" fmla="*/ 765881 w 2125289"/>
              <a:gd name="connsiteY23" fmla="*/ 963168 h 2749296"/>
              <a:gd name="connsiteX24" fmla="*/ 826841 w 2125289"/>
              <a:gd name="connsiteY24" fmla="*/ 1005840 h 2749296"/>
              <a:gd name="connsiteX25" fmla="*/ 924377 w 2125289"/>
              <a:gd name="connsiteY25" fmla="*/ 1011936 h 2749296"/>
              <a:gd name="connsiteX26" fmla="*/ 991433 w 2125289"/>
              <a:gd name="connsiteY26" fmla="*/ 1024128 h 2749296"/>
              <a:gd name="connsiteX27" fmla="*/ 1095065 w 2125289"/>
              <a:gd name="connsiteY27" fmla="*/ 963168 h 2749296"/>
              <a:gd name="connsiteX28" fmla="*/ 1210889 w 2125289"/>
              <a:gd name="connsiteY28" fmla="*/ 908304 h 2749296"/>
              <a:gd name="connsiteX29" fmla="*/ 1314521 w 2125289"/>
              <a:gd name="connsiteY29" fmla="*/ 920496 h 2749296"/>
              <a:gd name="connsiteX30" fmla="*/ 1338905 w 2125289"/>
              <a:gd name="connsiteY30" fmla="*/ 981456 h 2749296"/>
              <a:gd name="connsiteX31" fmla="*/ 1393769 w 2125289"/>
              <a:gd name="connsiteY31" fmla="*/ 1042416 h 2749296"/>
              <a:gd name="connsiteX32" fmla="*/ 1503497 w 2125289"/>
              <a:gd name="connsiteY32" fmla="*/ 1109472 h 2749296"/>
              <a:gd name="connsiteX33" fmla="*/ 1564457 w 2125289"/>
              <a:gd name="connsiteY33" fmla="*/ 1182624 h 2749296"/>
              <a:gd name="connsiteX34" fmla="*/ 1533977 w 2125289"/>
              <a:gd name="connsiteY34" fmla="*/ 1292352 h 2749296"/>
              <a:gd name="connsiteX35" fmla="*/ 1491305 w 2125289"/>
              <a:gd name="connsiteY35" fmla="*/ 1359408 h 2749296"/>
              <a:gd name="connsiteX36" fmla="*/ 1387673 w 2125289"/>
              <a:gd name="connsiteY36" fmla="*/ 1395984 h 2749296"/>
              <a:gd name="connsiteX37" fmla="*/ 1351097 w 2125289"/>
              <a:gd name="connsiteY37" fmla="*/ 1438656 h 2749296"/>
              <a:gd name="connsiteX38" fmla="*/ 1302329 w 2125289"/>
              <a:gd name="connsiteY38" fmla="*/ 1536192 h 2749296"/>
              <a:gd name="connsiteX39" fmla="*/ 1363289 w 2125289"/>
              <a:gd name="connsiteY39" fmla="*/ 1542288 h 2749296"/>
              <a:gd name="connsiteX40" fmla="*/ 1466921 w 2125289"/>
              <a:gd name="connsiteY40" fmla="*/ 1511808 h 2749296"/>
              <a:gd name="connsiteX41" fmla="*/ 1521785 w 2125289"/>
              <a:gd name="connsiteY41" fmla="*/ 1469136 h 2749296"/>
              <a:gd name="connsiteX42" fmla="*/ 1607129 w 2125289"/>
              <a:gd name="connsiteY42" fmla="*/ 1499616 h 2749296"/>
              <a:gd name="connsiteX43" fmla="*/ 1674185 w 2125289"/>
              <a:gd name="connsiteY43" fmla="*/ 1530096 h 2749296"/>
              <a:gd name="connsiteX44" fmla="*/ 1716857 w 2125289"/>
              <a:gd name="connsiteY44" fmla="*/ 1645920 h 2749296"/>
              <a:gd name="connsiteX45" fmla="*/ 1783913 w 2125289"/>
              <a:gd name="connsiteY45" fmla="*/ 1670304 h 2749296"/>
              <a:gd name="connsiteX46" fmla="*/ 1863161 w 2125289"/>
              <a:gd name="connsiteY46" fmla="*/ 1749552 h 2749296"/>
              <a:gd name="connsiteX47" fmla="*/ 1942409 w 2125289"/>
              <a:gd name="connsiteY47" fmla="*/ 1798320 h 2749296"/>
              <a:gd name="connsiteX48" fmla="*/ 2033849 w 2125289"/>
              <a:gd name="connsiteY48" fmla="*/ 1804416 h 2749296"/>
              <a:gd name="connsiteX49" fmla="*/ 2107001 w 2125289"/>
              <a:gd name="connsiteY49" fmla="*/ 1853184 h 2749296"/>
              <a:gd name="connsiteX50" fmla="*/ 2113097 w 2125289"/>
              <a:gd name="connsiteY50" fmla="*/ 1932432 h 2749296"/>
              <a:gd name="connsiteX51" fmla="*/ 2125289 w 2125289"/>
              <a:gd name="connsiteY51" fmla="*/ 2023872 h 2749296"/>
              <a:gd name="connsiteX52" fmla="*/ 2076521 w 2125289"/>
              <a:gd name="connsiteY52" fmla="*/ 2133600 h 2749296"/>
              <a:gd name="connsiteX53" fmla="*/ 2033849 w 2125289"/>
              <a:gd name="connsiteY53" fmla="*/ 2164080 h 2749296"/>
              <a:gd name="connsiteX54" fmla="*/ 1948505 w 2125289"/>
              <a:gd name="connsiteY54" fmla="*/ 2182368 h 2749296"/>
              <a:gd name="connsiteX55" fmla="*/ 1875353 w 2125289"/>
              <a:gd name="connsiteY55" fmla="*/ 2279904 h 2749296"/>
              <a:gd name="connsiteX56" fmla="*/ 1936313 w 2125289"/>
              <a:gd name="connsiteY56" fmla="*/ 2340864 h 2749296"/>
              <a:gd name="connsiteX57" fmla="*/ 1954601 w 2125289"/>
              <a:gd name="connsiteY57" fmla="*/ 2426208 h 2749296"/>
              <a:gd name="connsiteX58" fmla="*/ 1918025 w 2125289"/>
              <a:gd name="connsiteY58" fmla="*/ 2572512 h 2749296"/>
              <a:gd name="connsiteX59" fmla="*/ 1857065 w 2125289"/>
              <a:gd name="connsiteY59" fmla="*/ 2724912 h 2749296"/>
              <a:gd name="connsiteX60" fmla="*/ 1790009 w 2125289"/>
              <a:gd name="connsiteY60" fmla="*/ 2749296 h 2749296"/>
              <a:gd name="connsiteX61" fmla="*/ 1674185 w 2125289"/>
              <a:gd name="connsiteY61" fmla="*/ 2670048 h 2749296"/>
              <a:gd name="connsiteX62" fmla="*/ 1655897 w 2125289"/>
              <a:gd name="connsiteY62" fmla="*/ 2584704 h 2749296"/>
              <a:gd name="connsiteX63" fmla="*/ 1661993 w 2125289"/>
              <a:gd name="connsiteY63" fmla="*/ 2474976 h 2749296"/>
              <a:gd name="connsiteX64" fmla="*/ 1558361 w 2125289"/>
              <a:gd name="connsiteY64" fmla="*/ 2481072 h 2749296"/>
              <a:gd name="connsiteX65" fmla="*/ 1527881 w 2125289"/>
              <a:gd name="connsiteY65" fmla="*/ 2481072 h 2749296"/>
              <a:gd name="connsiteX66" fmla="*/ 1473017 w 2125289"/>
              <a:gd name="connsiteY66" fmla="*/ 2426208 h 2749296"/>
              <a:gd name="connsiteX67" fmla="*/ 1491305 w 2125289"/>
              <a:gd name="connsiteY67" fmla="*/ 2365248 h 2749296"/>
              <a:gd name="connsiteX68" fmla="*/ 1473017 w 2125289"/>
              <a:gd name="connsiteY68" fmla="*/ 2310384 h 2749296"/>
              <a:gd name="connsiteX69" fmla="*/ 1405961 w 2125289"/>
              <a:gd name="connsiteY69" fmla="*/ 2310384 h 2749296"/>
              <a:gd name="connsiteX70" fmla="*/ 1326713 w 2125289"/>
              <a:gd name="connsiteY70" fmla="*/ 2261616 h 2749296"/>
              <a:gd name="connsiteX71" fmla="*/ 1296233 w 2125289"/>
              <a:gd name="connsiteY71" fmla="*/ 2170176 h 2749296"/>
              <a:gd name="connsiteX72" fmla="*/ 1345001 w 2125289"/>
              <a:gd name="connsiteY72" fmla="*/ 2127504 h 2749296"/>
              <a:gd name="connsiteX73" fmla="*/ 1381577 w 2125289"/>
              <a:gd name="connsiteY73" fmla="*/ 2066544 h 2749296"/>
              <a:gd name="connsiteX74" fmla="*/ 1320617 w 2125289"/>
              <a:gd name="connsiteY74" fmla="*/ 1962912 h 2749296"/>
              <a:gd name="connsiteX75" fmla="*/ 1363289 w 2125289"/>
              <a:gd name="connsiteY75" fmla="*/ 1914144 h 2749296"/>
              <a:gd name="connsiteX76" fmla="*/ 1381577 w 2125289"/>
              <a:gd name="connsiteY76" fmla="*/ 1865376 h 2749296"/>
              <a:gd name="connsiteX77" fmla="*/ 1424249 w 2125289"/>
              <a:gd name="connsiteY77" fmla="*/ 1859280 h 2749296"/>
              <a:gd name="connsiteX78" fmla="*/ 1454729 w 2125289"/>
              <a:gd name="connsiteY78" fmla="*/ 1792224 h 2749296"/>
              <a:gd name="connsiteX79" fmla="*/ 1454729 w 2125289"/>
              <a:gd name="connsiteY79" fmla="*/ 1792224 h 2749296"/>
              <a:gd name="connsiteX80" fmla="*/ 1393769 w 2125289"/>
              <a:gd name="connsiteY80" fmla="*/ 1719072 h 2749296"/>
              <a:gd name="connsiteX81" fmla="*/ 1302329 w 2125289"/>
              <a:gd name="connsiteY81" fmla="*/ 1810512 h 2749296"/>
              <a:gd name="connsiteX82" fmla="*/ 954857 w 2125289"/>
              <a:gd name="connsiteY82" fmla="*/ 1828800 h 2749296"/>
              <a:gd name="connsiteX83" fmla="*/ 540329 w 2125289"/>
              <a:gd name="connsiteY83" fmla="*/ 2151888 h 2749296"/>
              <a:gd name="connsiteX84" fmla="*/ 601289 w 2125289"/>
              <a:gd name="connsiteY84" fmla="*/ 1932432 h 2749296"/>
              <a:gd name="connsiteX85" fmla="*/ 430601 w 2125289"/>
              <a:gd name="connsiteY85" fmla="*/ 1956816 h 2749296"/>
              <a:gd name="connsiteX86" fmla="*/ 290393 w 2125289"/>
              <a:gd name="connsiteY86" fmla="*/ 1731264 h 2749296"/>
              <a:gd name="connsiteX87" fmla="*/ 247721 w 2125289"/>
              <a:gd name="connsiteY87" fmla="*/ 1517904 h 2749296"/>
              <a:gd name="connsiteX88" fmla="*/ 241625 w 2125289"/>
              <a:gd name="connsiteY88" fmla="*/ 1280160 h 2749296"/>
              <a:gd name="connsiteX89" fmla="*/ 412313 w 2125289"/>
              <a:gd name="connsiteY89" fmla="*/ 1127760 h 2749296"/>
              <a:gd name="connsiteX90" fmla="*/ 34361 w 2125289"/>
              <a:gd name="connsiteY90" fmla="*/ 841248 h 2749296"/>
              <a:gd name="connsiteX0" fmla="*/ 43236 w 2085396"/>
              <a:gd name="connsiteY0" fmla="*/ 0 h 2749296"/>
              <a:gd name="connsiteX1" fmla="*/ 177348 w 2085396"/>
              <a:gd name="connsiteY1" fmla="*/ 24384 h 2749296"/>
              <a:gd name="connsiteX2" fmla="*/ 213924 w 2085396"/>
              <a:gd name="connsiteY2" fmla="*/ 60960 h 2749296"/>
              <a:gd name="connsiteX3" fmla="*/ 323652 w 2085396"/>
              <a:gd name="connsiteY3" fmla="*/ 109728 h 2749296"/>
              <a:gd name="connsiteX4" fmla="*/ 372420 w 2085396"/>
              <a:gd name="connsiteY4" fmla="*/ 170688 h 2749296"/>
              <a:gd name="connsiteX5" fmla="*/ 427284 w 2085396"/>
              <a:gd name="connsiteY5" fmla="*/ 182880 h 2749296"/>
              <a:gd name="connsiteX6" fmla="*/ 500436 w 2085396"/>
              <a:gd name="connsiteY6" fmla="*/ 128016 h 2749296"/>
              <a:gd name="connsiteX7" fmla="*/ 579684 w 2085396"/>
              <a:gd name="connsiteY7" fmla="*/ 115824 h 2749296"/>
              <a:gd name="connsiteX8" fmla="*/ 677220 w 2085396"/>
              <a:gd name="connsiteY8" fmla="*/ 115824 h 2749296"/>
              <a:gd name="connsiteX9" fmla="*/ 744276 w 2085396"/>
              <a:gd name="connsiteY9" fmla="*/ 158496 h 2749296"/>
              <a:gd name="connsiteX10" fmla="*/ 732084 w 2085396"/>
              <a:gd name="connsiteY10" fmla="*/ 231648 h 2749296"/>
              <a:gd name="connsiteX11" fmla="*/ 677220 w 2085396"/>
              <a:gd name="connsiteY11" fmla="*/ 292608 h 2749296"/>
              <a:gd name="connsiteX12" fmla="*/ 707700 w 2085396"/>
              <a:gd name="connsiteY12" fmla="*/ 353568 h 2749296"/>
              <a:gd name="connsiteX13" fmla="*/ 732084 w 2085396"/>
              <a:gd name="connsiteY13" fmla="*/ 390144 h 2749296"/>
              <a:gd name="connsiteX14" fmla="*/ 805236 w 2085396"/>
              <a:gd name="connsiteY14" fmla="*/ 426720 h 2749296"/>
              <a:gd name="connsiteX15" fmla="*/ 780852 w 2085396"/>
              <a:gd name="connsiteY15" fmla="*/ 487680 h 2749296"/>
              <a:gd name="connsiteX16" fmla="*/ 860100 w 2085396"/>
              <a:gd name="connsiteY16" fmla="*/ 542544 h 2749296"/>
              <a:gd name="connsiteX17" fmla="*/ 829620 w 2085396"/>
              <a:gd name="connsiteY17" fmla="*/ 573024 h 2749296"/>
              <a:gd name="connsiteX18" fmla="*/ 762564 w 2085396"/>
              <a:gd name="connsiteY18" fmla="*/ 627888 h 2749296"/>
              <a:gd name="connsiteX19" fmla="*/ 799140 w 2085396"/>
              <a:gd name="connsiteY19" fmla="*/ 707136 h 2749296"/>
              <a:gd name="connsiteX20" fmla="*/ 768660 w 2085396"/>
              <a:gd name="connsiteY20" fmla="*/ 780288 h 2749296"/>
              <a:gd name="connsiteX21" fmla="*/ 762564 w 2085396"/>
              <a:gd name="connsiteY21" fmla="*/ 853440 h 2749296"/>
              <a:gd name="connsiteX22" fmla="*/ 683316 w 2085396"/>
              <a:gd name="connsiteY22" fmla="*/ 908304 h 2749296"/>
              <a:gd name="connsiteX23" fmla="*/ 725988 w 2085396"/>
              <a:gd name="connsiteY23" fmla="*/ 963168 h 2749296"/>
              <a:gd name="connsiteX24" fmla="*/ 786948 w 2085396"/>
              <a:gd name="connsiteY24" fmla="*/ 1005840 h 2749296"/>
              <a:gd name="connsiteX25" fmla="*/ 884484 w 2085396"/>
              <a:gd name="connsiteY25" fmla="*/ 1011936 h 2749296"/>
              <a:gd name="connsiteX26" fmla="*/ 951540 w 2085396"/>
              <a:gd name="connsiteY26" fmla="*/ 1024128 h 2749296"/>
              <a:gd name="connsiteX27" fmla="*/ 1055172 w 2085396"/>
              <a:gd name="connsiteY27" fmla="*/ 963168 h 2749296"/>
              <a:gd name="connsiteX28" fmla="*/ 1170996 w 2085396"/>
              <a:gd name="connsiteY28" fmla="*/ 908304 h 2749296"/>
              <a:gd name="connsiteX29" fmla="*/ 1274628 w 2085396"/>
              <a:gd name="connsiteY29" fmla="*/ 920496 h 2749296"/>
              <a:gd name="connsiteX30" fmla="*/ 1299012 w 2085396"/>
              <a:gd name="connsiteY30" fmla="*/ 981456 h 2749296"/>
              <a:gd name="connsiteX31" fmla="*/ 1353876 w 2085396"/>
              <a:gd name="connsiteY31" fmla="*/ 1042416 h 2749296"/>
              <a:gd name="connsiteX32" fmla="*/ 1463604 w 2085396"/>
              <a:gd name="connsiteY32" fmla="*/ 1109472 h 2749296"/>
              <a:gd name="connsiteX33" fmla="*/ 1524564 w 2085396"/>
              <a:gd name="connsiteY33" fmla="*/ 1182624 h 2749296"/>
              <a:gd name="connsiteX34" fmla="*/ 1494084 w 2085396"/>
              <a:gd name="connsiteY34" fmla="*/ 1292352 h 2749296"/>
              <a:gd name="connsiteX35" fmla="*/ 1451412 w 2085396"/>
              <a:gd name="connsiteY35" fmla="*/ 1359408 h 2749296"/>
              <a:gd name="connsiteX36" fmla="*/ 1347780 w 2085396"/>
              <a:gd name="connsiteY36" fmla="*/ 1395984 h 2749296"/>
              <a:gd name="connsiteX37" fmla="*/ 1311204 w 2085396"/>
              <a:gd name="connsiteY37" fmla="*/ 1438656 h 2749296"/>
              <a:gd name="connsiteX38" fmla="*/ 1262436 w 2085396"/>
              <a:gd name="connsiteY38" fmla="*/ 1536192 h 2749296"/>
              <a:gd name="connsiteX39" fmla="*/ 1323396 w 2085396"/>
              <a:gd name="connsiteY39" fmla="*/ 1542288 h 2749296"/>
              <a:gd name="connsiteX40" fmla="*/ 1427028 w 2085396"/>
              <a:gd name="connsiteY40" fmla="*/ 1511808 h 2749296"/>
              <a:gd name="connsiteX41" fmla="*/ 1481892 w 2085396"/>
              <a:gd name="connsiteY41" fmla="*/ 1469136 h 2749296"/>
              <a:gd name="connsiteX42" fmla="*/ 1567236 w 2085396"/>
              <a:gd name="connsiteY42" fmla="*/ 1499616 h 2749296"/>
              <a:gd name="connsiteX43" fmla="*/ 1634292 w 2085396"/>
              <a:gd name="connsiteY43" fmla="*/ 1530096 h 2749296"/>
              <a:gd name="connsiteX44" fmla="*/ 1676964 w 2085396"/>
              <a:gd name="connsiteY44" fmla="*/ 1645920 h 2749296"/>
              <a:gd name="connsiteX45" fmla="*/ 1744020 w 2085396"/>
              <a:gd name="connsiteY45" fmla="*/ 1670304 h 2749296"/>
              <a:gd name="connsiteX46" fmla="*/ 1823268 w 2085396"/>
              <a:gd name="connsiteY46" fmla="*/ 1749552 h 2749296"/>
              <a:gd name="connsiteX47" fmla="*/ 1902516 w 2085396"/>
              <a:gd name="connsiteY47" fmla="*/ 1798320 h 2749296"/>
              <a:gd name="connsiteX48" fmla="*/ 1993956 w 2085396"/>
              <a:gd name="connsiteY48" fmla="*/ 1804416 h 2749296"/>
              <a:gd name="connsiteX49" fmla="*/ 2067108 w 2085396"/>
              <a:gd name="connsiteY49" fmla="*/ 1853184 h 2749296"/>
              <a:gd name="connsiteX50" fmla="*/ 2073204 w 2085396"/>
              <a:gd name="connsiteY50" fmla="*/ 1932432 h 2749296"/>
              <a:gd name="connsiteX51" fmla="*/ 2085396 w 2085396"/>
              <a:gd name="connsiteY51" fmla="*/ 2023872 h 2749296"/>
              <a:gd name="connsiteX52" fmla="*/ 2036628 w 2085396"/>
              <a:gd name="connsiteY52" fmla="*/ 2133600 h 2749296"/>
              <a:gd name="connsiteX53" fmla="*/ 1993956 w 2085396"/>
              <a:gd name="connsiteY53" fmla="*/ 2164080 h 2749296"/>
              <a:gd name="connsiteX54" fmla="*/ 1908612 w 2085396"/>
              <a:gd name="connsiteY54" fmla="*/ 2182368 h 2749296"/>
              <a:gd name="connsiteX55" fmla="*/ 1835460 w 2085396"/>
              <a:gd name="connsiteY55" fmla="*/ 2279904 h 2749296"/>
              <a:gd name="connsiteX56" fmla="*/ 1896420 w 2085396"/>
              <a:gd name="connsiteY56" fmla="*/ 2340864 h 2749296"/>
              <a:gd name="connsiteX57" fmla="*/ 1914708 w 2085396"/>
              <a:gd name="connsiteY57" fmla="*/ 2426208 h 2749296"/>
              <a:gd name="connsiteX58" fmla="*/ 1878132 w 2085396"/>
              <a:gd name="connsiteY58" fmla="*/ 2572512 h 2749296"/>
              <a:gd name="connsiteX59" fmla="*/ 1817172 w 2085396"/>
              <a:gd name="connsiteY59" fmla="*/ 2724912 h 2749296"/>
              <a:gd name="connsiteX60" fmla="*/ 1750116 w 2085396"/>
              <a:gd name="connsiteY60" fmla="*/ 2749296 h 2749296"/>
              <a:gd name="connsiteX61" fmla="*/ 1634292 w 2085396"/>
              <a:gd name="connsiteY61" fmla="*/ 2670048 h 2749296"/>
              <a:gd name="connsiteX62" fmla="*/ 1616004 w 2085396"/>
              <a:gd name="connsiteY62" fmla="*/ 2584704 h 2749296"/>
              <a:gd name="connsiteX63" fmla="*/ 1622100 w 2085396"/>
              <a:gd name="connsiteY63" fmla="*/ 2474976 h 2749296"/>
              <a:gd name="connsiteX64" fmla="*/ 1518468 w 2085396"/>
              <a:gd name="connsiteY64" fmla="*/ 2481072 h 2749296"/>
              <a:gd name="connsiteX65" fmla="*/ 1487988 w 2085396"/>
              <a:gd name="connsiteY65" fmla="*/ 2481072 h 2749296"/>
              <a:gd name="connsiteX66" fmla="*/ 1433124 w 2085396"/>
              <a:gd name="connsiteY66" fmla="*/ 2426208 h 2749296"/>
              <a:gd name="connsiteX67" fmla="*/ 1451412 w 2085396"/>
              <a:gd name="connsiteY67" fmla="*/ 2365248 h 2749296"/>
              <a:gd name="connsiteX68" fmla="*/ 1433124 w 2085396"/>
              <a:gd name="connsiteY68" fmla="*/ 2310384 h 2749296"/>
              <a:gd name="connsiteX69" fmla="*/ 1366068 w 2085396"/>
              <a:gd name="connsiteY69" fmla="*/ 2310384 h 2749296"/>
              <a:gd name="connsiteX70" fmla="*/ 1286820 w 2085396"/>
              <a:gd name="connsiteY70" fmla="*/ 2261616 h 2749296"/>
              <a:gd name="connsiteX71" fmla="*/ 1256340 w 2085396"/>
              <a:gd name="connsiteY71" fmla="*/ 2170176 h 2749296"/>
              <a:gd name="connsiteX72" fmla="*/ 1305108 w 2085396"/>
              <a:gd name="connsiteY72" fmla="*/ 2127504 h 2749296"/>
              <a:gd name="connsiteX73" fmla="*/ 1341684 w 2085396"/>
              <a:gd name="connsiteY73" fmla="*/ 2066544 h 2749296"/>
              <a:gd name="connsiteX74" fmla="*/ 1280724 w 2085396"/>
              <a:gd name="connsiteY74" fmla="*/ 1962912 h 2749296"/>
              <a:gd name="connsiteX75" fmla="*/ 1323396 w 2085396"/>
              <a:gd name="connsiteY75" fmla="*/ 1914144 h 2749296"/>
              <a:gd name="connsiteX76" fmla="*/ 1341684 w 2085396"/>
              <a:gd name="connsiteY76" fmla="*/ 1865376 h 2749296"/>
              <a:gd name="connsiteX77" fmla="*/ 1384356 w 2085396"/>
              <a:gd name="connsiteY77" fmla="*/ 1859280 h 2749296"/>
              <a:gd name="connsiteX78" fmla="*/ 1414836 w 2085396"/>
              <a:gd name="connsiteY78" fmla="*/ 1792224 h 2749296"/>
              <a:gd name="connsiteX79" fmla="*/ 1414836 w 2085396"/>
              <a:gd name="connsiteY79" fmla="*/ 1792224 h 2749296"/>
              <a:gd name="connsiteX80" fmla="*/ 1353876 w 2085396"/>
              <a:gd name="connsiteY80" fmla="*/ 1719072 h 2749296"/>
              <a:gd name="connsiteX81" fmla="*/ 1262436 w 2085396"/>
              <a:gd name="connsiteY81" fmla="*/ 1810512 h 2749296"/>
              <a:gd name="connsiteX82" fmla="*/ 914964 w 2085396"/>
              <a:gd name="connsiteY82" fmla="*/ 1828800 h 2749296"/>
              <a:gd name="connsiteX83" fmla="*/ 500436 w 2085396"/>
              <a:gd name="connsiteY83" fmla="*/ 2151888 h 2749296"/>
              <a:gd name="connsiteX84" fmla="*/ 561396 w 2085396"/>
              <a:gd name="connsiteY84" fmla="*/ 1932432 h 2749296"/>
              <a:gd name="connsiteX85" fmla="*/ 390708 w 2085396"/>
              <a:gd name="connsiteY85" fmla="*/ 1956816 h 2749296"/>
              <a:gd name="connsiteX86" fmla="*/ 250500 w 2085396"/>
              <a:gd name="connsiteY86" fmla="*/ 1731264 h 2749296"/>
              <a:gd name="connsiteX87" fmla="*/ 207828 w 2085396"/>
              <a:gd name="connsiteY87" fmla="*/ 1517904 h 2749296"/>
              <a:gd name="connsiteX88" fmla="*/ 201732 w 2085396"/>
              <a:gd name="connsiteY88" fmla="*/ 1280160 h 2749296"/>
              <a:gd name="connsiteX89" fmla="*/ 372420 w 2085396"/>
              <a:gd name="connsiteY89" fmla="*/ 1127760 h 2749296"/>
              <a:gd name="connsiteX90" fmla="*/ 37140 w 2085396"/>
              <a:gd name="connsiteY90" fmla="*/ 841248 h 2749296"/>
              <a:gd name="connsiteX0" fmla="*/ 43236 w 2085396"/>
              <a:gd name="connsiteY0" fmla="*/ 0 h 2749296"/>
              <a:gd name="connsiteX1" fmla="*/ 177348 w 2085396"/>
              <a:gd name="connsiteY1" fmla="*/ 24384 h 2749296"/>
              <a:gd name="connsiteX2" fmla="*/ 213924 w 2085396"/>
              <a:gd name="connsiteY2" fmla="*/ 60960 h 2749296"/>
              <a:gd name="connsiteX3" fmla="*/ 323652 w 2085396"/>
              <a:gd name="connsiteY3" fmla="*/ 109728 h 2749296"/>
              <a:gd name="connsiteX4" fmla="*/ 372420 w 2085396"/>
              <a:gd name="connsiteY4" fmla="*/ 170688 h 2749296"/>
              <a:gd name="connsiteX5" fmla="*/ 427284 w 2085396"/>
              <a:gd name="connsiteY5" fmla="*/ 182880 h 2749296"/>
              <a:gd name="connsiteX6" fmla="*/ 500436 w 2085396"/>
              <a:gd name="connsiteY6" fmla="*/ 128016 h 2749296"/>
              <a:gd name="connsiteX7" fmla="*/ 579684 w 2085396"/>
              <a:gd name="connsiteY7" fmla="*/ 115824 h 2749296"/>
              <a:gd name="connsiteX8" fmla="*/ 677220 w 2085396"/>
              <a:gd name="connsiteY8" fmla="*/ 115824 h 2749296"/>
              <a:gd name="connsiteX9" fmla="*/ 744276 w 2085396"/>
              <a:gd name="connsiteY9" fmla="*/ 158496 h 2749296"/>
              <a:gd name="connsiteX10" fmla="*/ 732084 w 2085396"/>
              <a:gd name="connsiteY10" fmla="*/ 231648 h 2749296"/>
              <a:gd name="connsiteX11" fmla="*/ 677220 w 2085396"/>
              <a:gd name="connsiteY11" fmla="*/ 292608 h 2749296"/>
              <a:gd name="connsiteX12" fmla="*/ 707700 w 2085396"/>
              <a:gd name="connsiteY12" fmla="*/ 353568 h 2749296"/>
              <a:gd name="connsiteX13" fmla="*/ 732084 w 2085396"/>
              <a:gd name="connsiteY13" fmla="*/ 390144 h 2749296"/>
              <a:gd name="connsiteX14" fmla="*/ 805236 w 2085396"/>
              <a:gd name="connsiteY14" fmla="*/ 426720 h 2749296"/>
              <a:gd name="connsiteX15" fmla="*/ 780852 w 2085396"/>
              <a:gd name="connsiteY15" fmla="*/ 487680 h 2749296"/>
              <a:gd name="connsiteX16" fmla="*/ 860100 w 2085396"/>
              <a:gd name="connsiteY16" fmla="*/ 542544 h 2749296"/>
              <a:gd name="connsiteX17" fmla="*/ 829620 w 2085396"/>
              <a:gd name="connsiteY17" fmla="*/ 573024 h 2749296"/>
              <a:gd name="connsiteX18" fmla="*/ 762564 w 2085396"/>
              <a:gd name="connsiteY18" fmla="*/ 627888 h 2749296"/>
              <a:gd name="connsiteX19" fmla="*/ 799140 w 2085396"/>
              <a:gd name="connsiteY19" fmla="*/ 707136 h 2749296"/>
              <a:gd name="connsiteX20" fmla="*/ 768660 w 2085396"/>
              <a:gd name="connsiteY20" fmla="*/ 780288 h 2749296"/>
              <a:gd name="connsiteX21" fmla="*/ 762564 w 2085396"/>
              <a:gd name="connsiteY21" fmla="*/ 853440 h 2749296"/>
              <a:gd name="connsiteX22" fmla="*/ 683316 w 2085396"/>
              <a:gd name="connsiteY22" fmla="*/ 908304 h 2749296"/>
              <a:gd name="connsiteX23" fmla="*/ 725988 w 2085396"/>
              <a:gd name="connsiteY23" fmla="*/ 963168 h 2749296"/>
              <a:gd name="connsiteX24" fmla="*/ 786948 w 2085396"/>
              <a:gd name="connsiteY24" fmla="*/ 1005840 h 2749296"/>
              <a:gd name="connsiteX25" fmla="*/ 884484 w 2085396"/>
              <a:gd name="connsiteY25" fmla="*/ 1011936 h 2749296"/>
              <a:gd name="connsiteX26" fmla="*/ 951540 w 2085396"/>
              <a:gd name="connsiteY26" fmla="*/ 1024128 h 2749296"/>
              <a:gd name="connsiteX27" fmla="*/ 1055172 w 2085396"/>
              <a:gd name="connsiteY27" fmla="*/ 963168 h 2749296"/>
              <a:gd name="connsiteX28" fmla="*/ 1170996 w 2085396"/>
              <a:gd name="connsiteY28" fmla="*/ 908304 h 2749296"/>
              <a:gd name="connsiteX29" fmla="*/ 1274628 w 2085396"/>
              <a:gd name="connsiteY29" fmla="*/ 920496 h 2749296"/>
              <a:gd name="connsiteX30" fmla="*/ 1299012 w 2085396"/>
              <a:gd name="connsiteY30" fmla="*/ 981456 h 2749296"/>
              <a:gd name="connsiteX31" fmla="*/ 1353876 w 2085396"/>
              <a:gd name="connsiteY31" fmla="*/ 1042416 h 2749296"/>
              <a:gd name="connsiteX32" fmla="*/ 1463604 w 2085396"/>
              <a:gd name="connsiteY32" fmla="*/ 1109472 h 2749296"/>
              <a:gd name="connsiteX33" fmla="*/ 1524564 w 2085396"/>
              <a:gd name="connsiteY33" fmla="*/ 1182624 h 2749296"/>
              <a:gd name="connsiteX34" fmla="*/ 1494084 w 2085396"/>
              <a:gd name="connsiteY34" fmla="*/ 1292352 h 2749296"/>
              <a:gd name="connsiteX35" fmla="*/ 1451412 w 2085396"/>
              <a:gd name="connsiteY35" fmla="*/ 1359408 h 2749296"/>
              <a:gd name="connsiteX36" fmla="*/ 1347780 w 2085396"/>
              <a:gd name="connsiteY36" fmla="*/ 1395984 h 2749296"/>
              <a:gd name="connsiteX37" fmla="*/ 1311204 w 2085396"/>
              <a:gd name="connsiteY37" fmla="*/ 1438656 h 2749296"/>
              <a:gd name="connsiteX38" fmla="*/ 1262436 w 2085396"/>
              <a:gd name="connsiteY38" fmla="*/ 1536192 h 2749296"/>
              <a:gd name="connsiteX39" fmla="*/ 1323396 w 2085396"/>
              <a:gd name="connsiteY39" fmla="*/ 1542288 h 2749296"/>
              <a:gd name="connsiteX40" fmla="*/ 1427028 w 2085396"/>
              <a:gd name="connsiteY40" fmla="*/ 1511808 h 2749296"/>
              <a:gd name="connsiteX41" fmla="*/ 1481892 w 2085396"/>
              <a:gd name="connsiteY41" fmla="*/ 1469136 h 2749296"/>
              <a:gd name="connsiteX42" fmla="*/ 1567236 w 2085396"/>
              <a:gd name="connsiteY42" fmla="*/ 1499616 h 2749296"/>
              <a:gd name="connsiteX43" fmla="*/ 1634292 w 2085396"/>
              <a:gd name="connsiteY43" fmla="*/ 1530096 h 2749296"/>
              <a:gd name="connsiteX44" fmla="*/ 1676964 w 2085396"/>
              <a:gd name="connsiteY44" fmla="*/ 1645920 h 2749296"/>
              <a:gd name="connsiteX45" fmla="*/ 1744020 w 2085396"/>
              <a:gd name="connsiteY45" fmla="*/ 1670304 h 2749296"/>
              <a:gd name="connsiteX46" fmla="*/ 1823268 w 2085396"/>
              <a:gd name="connsiteY46" fmla="*/ 1749552 h 2749296"/>
              <a:gd name="connsiteX47" fmla="*/ 1902516 w 2085396"/>
              <a:gd name="connsiteY47" fmla="*/ 1798320 h 2749296"/>
              <a:gd name="connsiteX48" fmla="*/ 1993956 w 2085396"/>
              <a:gd name="connsiteY48" fmla="*/ 1804416 h 2749296"/>
              <a:gd name="connsiteX49" fmla="*/ 2067108 w 2085396"/>
              <a:gd name="connsiteY49" fmla="*/ 1853184 h 2749296"/>
              <a:gd name="connsiteX50" fmla="*/ 2073204 w 2085396"/>
              <a:gd name="connsiteY50" fmla="*/ 1932432 h 2749296"/>
              <a:gd name="connsiteX51" fmla="*/ 2085396 w 2085396"/>
              <a:gd name="connsiteY51" fmla="*/ 2023872 h 2749296"/>
              <a:gd name="connsiteX52" fmla="*/ 2036628 w 2085396"/>
              <a:gd name="connsiteY52" fmla="*/ 2133600 h 2749296"/>
              <a:gd name="connsiteX53" fmla="*/ 1993956 w 2085396"/>
              <a:gd name="connsiteY53" fmla="*/ 2164080 h 2749296"/>
              <a:gd name="connsiteX54" fmla="*/ 1908612 w 2085396"/>
              <a:gd name="connsiteY54" fmla="*/ 2182368 h 2749296"/>
              <a:gd name="connsiteX55" fmla="*/ 1835460 w 2085396"/>
              <a:gd name="connsiteY55" fmla="*/ 2279904 h 2749296"/>
              <a:gd name="connsiteX56" fmla="*/ 1896420 w 2085396"/>
              <a:gd name="connsiteY56" fmla="*/ 2340864 h 2749296"/>
              <a:gd name="connsiteX57" fmla="*/ 1914708 w 2085396"/>
              <a:gd name="connsiteY57" fmla="*/ 2426208 h 2749296"/>
              <a:gd name="connsiteX58" fmla="*/ 1878132 w 2085396"/>
              <a:gd name="connsiteY58" fmla="*/ 2572512 h 2749296"/>
              <a:gd name="connsiteX59" fmla="*/ 1817172 w 2085396"/>
              <a:gd name="connsiteY59" fmla="*/ 2724912 h 2749296"/>
              <a:gd name="connsiteX60" fmla="*/ 1750116 w 2085396"/>
              <a:gd name="connsiteY60" fmla="*/ 2749296 h 2749296"/>
              <a:gd name="connsiteX61" fmla="*/ 1634292 w 2085396"/>
              <a:gd name="connsiteY61" fmla="*/ 2670048 h 2749296"/>
              <a:gd name="connsiteX62" fmla="*/ 1616004 w 2085396"/>
              <a:gd name="connsiteY62" fmla="*/ 2584704 h 2749296"/>
              <a:gd name="connsiteX63" fmla="*/ 1622100 w 2085396"/>
              <a:gd name="connsiteY63" fmla="*/ 2474976 h 2749296"/>
              <a:gd name="connsiteX64" fmla="*/ 1518468 w 2085396"/>
              <a:gd name="connsiteY64" fmla="*/ 2481072 h 2749296"/>
              <a:gd name="connsiteX65" fmla="*/ 1487988 w 2085396"/>
              <a:gd name="connsiteY65" fmla="*/ 2481072 h 2749296"/>
              <a:gd name="connsiteX66" fmla="*/ 1433124 w 2085396"/>
              <a:gd name="connsiteY66" fmla="*/ 2426208 h 2749296"/>
              <a:gd name="connsiteX67" fmla="*/ 1451412 w 2085396"/>
              <a:gd name="connsiteY67" fmla="*/ 2365248 h 2749296"/>
              <a:gd name="connsiteX68" fmla="*/ 1433124 w 2085396"/>
              <a:gd name="connsiteY68" fmla="*/ 2310384 h 2749296"/>
              <a:gd name="connsiteX69" fmla="*/ 1366068 w 2085396"/>
              <a:gd name="connsiteY69" fmla="*/ 2310384 h 2749296"/>
              <a:gd name="connsiteX70" fmla="*/ 1286820 w 2085396"/>
              <a:gd name="connsiteY70" fmla="*/ 2261616 h 2749296"/>
              <a:gd name="connsiteX71" fmla="*/ 1256340 w 2085396"/>
              <a:gd name="connsiteY71" fmla="*/ 2170176 h 2749296"/>
              <a:gd name="connsiteX72" fmla="*/ 1305108 w 2085396"/>
              <a:gd name="connsiteY72" fmla="*/ 2127504 h 2749296"/>
              <a:gd name="connsiteX73" fmla="*/ 1341684 w 2085396"/>
              <a:gd name="connsiteY73" fmla="*/ 2066544 h 2749296"/>
              <a:gd name="connsiteX74" fmla="*/ 1280724 w 2085396"/>
              <a:gd name="connsiteY74" fmla="*/ 1962912 h 2749296"/>
              <a:gd name="connsiteX75" fmla="*/ 1323396 w 2085396"/>
              <a:gd name="connsiteY75" fmla="*/ 1914144 h 2749296"/>
              <a:gd name="connsiteX76" fmla="*/ 1341684 w 2085396"/>
              <a:gd name="connsiteY76" fmla="*/ 1865376 h 2749296"/>
              <a:gd name="connsiteX77" fmla="*/ 1384356 w 2085396"/>
              <a:gd name="connsiteY77" fmla="*/ 1859280 h 2749296"/>
              <a:gd name="connsiteX78" fmla="*/ 1414836 w 2085396"/>
              <a:gd name="connsiteY78" fmla="*/ 1792224 h 2749296"/>
              <a:gd name="connsiteX79" fmla="*/ 1414836 w 2085396"/>
              <a:gd name="connsiteY79" fmla="*/ 1792224 h 2749296"/>
              <a:gd name="connsiteX80" fmla="*/ 1353876 w 2085396"/>
              <a:gd name="connsiteY80" fmla="*/ 1719072 h 2749296"/>
              <a:gd name="connsiteX81" fmla="*/ 1262436 w 2085396"/>
              <a:gd name="connsiteY81" fmla="*/ 1810512 h 2749296"/>
              <a:gd name="connsiteX82" fmla="*/ 914964 w 2085396"/>
              <a:gd name="connsiteY82" fmla="*/ 1828800 h 2749296"/>
              <a:gd name="connsiteX83" fmla="*/ 500436 w 2085396"/>
              <a:gd name="connsiteY83" fmla="*/ 2151888 h 2749296"/>
              <a:gd name="connsiteX84" fmla="*/ 561396 w 2085396"/>
              <a:gd name="connsiteY84" fmla="*/ 1932432 h 2749296"/>
              <a:gd name="connsiteX85" fmla="*/ 390708 w 2085396"/>
              <a:gd name="connsiteY85" fmla="*/ 1956816 h 2749296"/>
              <a:gd name="connsiteX86" fmla="*/ 250500 w 2085396"/>
              <a:gd name="connsiteY86" fmla="*/ 1731264 h 2749296"/>
              <a:gd name="connsiteX87" fmla="*/ 207828 w 2085396"/>
              <a:gd name="connsiteY87" fmla="*/ 1517904 h 2749296"/>
              <a:gd name="connsiteX88" fmla="*/ 201732 w 2085396"/>
              <a:gd name="connsiteY88" fmla="*/ 1280160 h 2749296"/>
              <a:gd name="connsiteX89" fmla="*/ 372420 w 2085396"/>
              <a:gd name="connsiteY89" fmla="*/ 1127760 h 2749296"/>
              <a:gd name="connsiteX90" fmla="*/ 37140 w 2085396"/>
              <a:gd name="connsiteY90" fmla="*/ 841248 h 2749296"/>
              <a:gd name="connsiteX0" fmla="*/ 43236 w 2085396"/>
              <a:gd name="connsiteY0" fmla="*/ 0 h 2749296"/>
              <a:gd name="connsiteX1" fmla="*/ 177348 w 2085396"/>
              <a:gd name="connsiteY1" fmla="*/ 24384 h 2749296"/>
              <a:gd name="connsiteX2" fmla="*/ 213924 w 2085396"/>
              <a:gd name="connsiteY2" fmla="*/ 60960 h 2749296"/>
              <a:gd name="connsiteX3" fmla="*/ 323652 w 2085396"/>
              <a:gd name="connsiteY3" fmla="*/ 109728 h 2749296"/>
              <a:gd name="connsiteX4" fmla="*/ 372420 w 2085396"/>
              <a:gd name="connsiteY4" fmla="*/ 170688 h 2749296"/>
              <a:gd name="connsiteX5" fmla="*/ 427284 w 2085396"/>
              <a:gd name="connsiteY5" fmla="*/ 182880 h 2749296"/>
              <a:gd name="connsiteX6" fmla="*/ 500436 w 2085396"/>
              <a:gd name="connsiteY6" fmla="*/ 128016 h 2749296"/>
              <a:gd name="connsiteX7" fmla="*/ 579684 w 2085396"/>
              <a:gd name="connsiteY7" fmla="*/ 115824 h 2749296"/>
              <a:gd name="connsiteX8" fmla="*/ 677220 w 2085396"/>
              <a:gd name="connsiteY8" fmla="*/ 115824 h 2749296"/>
              <a:gd name="connsiteX9" fmla="*/ 744276 w 2085396"/>
              <a:gd name="connsiteY9" fmla="*/ 158496 h 2749296"/>
              <a:gd name="connsiteX10" fmla="*/ 732084 w 2085396"/>
              <a:gd name="connsiteY10" fmla="*/ 231648 h 2749296"/>
              <a:gd name="connsiteX11" fmla="*/ 677220 w 2085396"/>
              <a:gd name="connsiteY11" fmla="*/ 292608 h 2749296"/>
              <a:gd name="connsiteX12" fmla="*/ 707700 w 2085396"/>
              <a:gd name="connsiteY12" fmla="*/ 353568 h 2749296"/>
              <a:gd name="connsiteX13" fmla="*/ 732084 w 2085396"/>
              <a:gd name="connsiteY13" fmla="*/ 390144 h 2749296"/>
              <a:gd name="connsiteX14" fmla="*/ 805236 w 2085396"/>
              <a:gd name="connsiteY14" fmla="*/ 426720 h 2749296"/>
              <a:gd name="connsiteX15" fmla="*/ 780852 w 2085396"/>
              <a:gd name="connsiteY15" fmla="*/ 487680 h 2749296"/>
              <a:gd name="connsiteX16" fmla="*/ 860100 w 2085396"/>
              <a:gd name="connsiteY16" fmla="*/ 542544 h 2749296"/>
              <a:gd name="connsiteX17" fmla="*/ 829620 w 2085396"/>
              <a:gd name="connsiteY17" fmla="*/ 573024 h 2749296"/>
              <a:gd name="connsiteX18" fmla="*/ 762564 w 2085396"/>
              <a:gd name="connsiteY18" fmla="*/ 627888 h 2749296"/>
              <a:gd name="connsiteX19" fmla="*/ 799140 w 2085396"/>
              <a:gd name="connsiteY19" fmla="*/ 707136 h 2749296"/>
              <a:gd name="connsiteX20" fmla="*/ 768660 w 2085396"/>
              <a:gd name="connsiteY20" fmla="*/ 780288 h 2749296"/>
              <a:gd name="connsiteX21" fmla="*/ 762564 w 2085396"/>
              <a:gd name="connsiteY21" fmla="*/ 853440 h 2749296"/>
              <a:gd name="connsiteX22" fmla="*/ 683316 w 2085396"/>
              <a:gd name="connsiteY22" fmla="*/ 908304 h 2749296"/>
              <a:gd name="connsiteX23" fmla="*/ 725988 w 2085396"/>
              <a:gd name="connsiteY23" fmla="*/ 963168 h 2749296"/>
              <a:gd name="connsiteX24" fmla="*/ 786948 w 2085396"/>
              <a:gd name="connsiteY24" fmla="*/ 1005840 h 2749296"/>
              <a:gd name="connsiteX25" fmla="*/ 884484 w 2085396"/>
              <a:gd name="connsiteY25" fmla="*/ 1011936 h 2749296"/>
              <a:gd name="connsiteX26" fmla="*/ 951540 w 2085396"/>
              <a:gd name="connsiteY26" fmla="*/ 1024128 h 2749296"/>
              <a:gd name="connsiteX27" fmla="*/ 1055172 w 2085396"/>
              <a:gd name="connsiteY27" fmla="*/ 963168 h 2749296"/>
              <a:gd name="connsiteX28" fmla="*/ 1170996 w 2085396"/>
              <a:gd name="connsiteY28" fmla="*/ 908304 h 2749296"/>
              <a:gd name="connsiteX29" fmla="*/ 1274628 w 2085396"/>
              <a:gd name="connsiteY29" fmla="*/ 920496 h 2749296"/>
              <a:gd name="connsiteX30" fmla="*/ 1299012 w 2085396"/>
              <a:gd name="connsiteY30" fmla="*/ 981456 h 2749296"/>
              <a:gd name="connsiteX31" fmla="*/ 1353876 w 2085396"/>
              <a:gd name="connsiteY31" fmla="*/ 1042416 h 2749296"/>
              <a:gd name="connsiteX32" fmla="*/ 1463604 w 2085396"/>
              <a:gd name="connsiteY32" fmla="*/ 1109472 h 2749296"/>
              <a:gd name="connsiteX33" fmla="*/ 1524564 w 2085396"/>
              <a:gd name="connsiteY33" fmla="*/ 1182624 h 2749296"/>
              <a:gd name="connsiteX34" fmla="*/ 1494084 w 2085396"/>
              <a:gd name="connsiteY34" fmla="*/ 1292352 h 2749296"/>
              <a:gd name="connsiteX35" fmla="*/ 1451412 w 2085396"/>
              <a:gd name="connsiteY35" fmla="*/ 1359408 h 2749296"/>
              <a:gd name="connsiteX36" fmla="*/ 1347780 w 2085396"/>
              <a:gd name="connsiteY36" fmla="*/ 1395984 h 2749296"/>
              <a:gd name="connsiteX37" fmla="*/ 1311204 w 2085396"/>
              <a:gd name="connsiteY37" fmla="*/ 1438656 h 2749296"/>
              <a:gd name="connsiteX38" fmla="*/ 1262436 w 2085396"/>
              <a:gd name="connsiteY38" fmla="*/ 1536192 h 2749296"/>
              <a:gd name="connsiteX39" fmla="*/ 1323396 w 2085396"/>
              <a:gd name="connsiteY39" fmla="*/ 1542288 h 2749296"/>
              <a:gd name="connsiteX40" fmla="*/ 1427028 w 2085396"/>
              <a:gd name="connsiteY40" fmla="*/ 1511808 h 2749296"/>
              <a:gd name="connsiteX41" fmla="*/ 1481892 w 2085396"/>
              <a:gd name="connsiteY41" fmla="*/ 1469136 h 2749296"/>
              <a:gd name="connsiteX42" fmla="*/ 1567236 w 2085396"/>
              <a:gd name="connsiteY42" fmla="*/ 1499616 h 2749296"/>
              <a:gd name="connsiteX43" fmla="*/ 1634292 w 2085396"/>
              <a:gd name="connsiteY43" fmla="*/ 1530096 h 2749296"/>
              <a:gd name="connsiteX44" fmla="*/ 1676964 w 2085396"/>
              <a:gd name="connsiteY44" fmla="*/ 1645920 h 2749296"/>
              <a:gd name="connsiteX45" fmla="*/ 1744020 w 2085396"/>
              <a:gd name="connsiteY45" fmla="*/ 1670304 h 2749296"/>
              <a:gd name="connsiteX46" fmla="*/ 1823268 w 2085396"/>
              <a:gd name="connsiteY46" fmla="*/ 1749552 h 2749296"/>
              <a:gd name="connsiteX47" fmla="*/ 1902516 w 2085396"/>
              <a:gd name="connsiteY47" fmla="*/ 1798320 h 2749296"/>
              <a:gd name="connsiteX48" fmla="*/ 1993956 w 2085396"/>
              <a:gd name="connsiteY48" fmla="*/ 1804416 h 2749296"/>
              <a:gd name="connsiteX49" fmla="*/ 2067108 w 2085396"/>
              <a:gd name="connsiteY49" fmla="*/ 1853184 h 2749296"/>
              <a:gd name="connsiteX50" fmla="*/ 2073204 w 2085396"/>
              <a:gd name="connsiteY50" fmla="*/ 1932432 h 2749296"/>
              <a:gd name="connsiteX51" fmla="*/ 2085396 w 2085396"/>
              <a:gd name="connsiteY51" fmla="*/ 2023872 h 2749296"/>
              <a:gd name="connsiteX52" fmla="*/ 2036628 w 2085396"/>
              <a:gd name="connsiteY52" fmla="*/ 2133600 h 2749296"/>
              <a:gd name="connsiteX53" fmla="*/ 1993956 w 2085396"/>
              <a:gd name="connsiteY53" fmla="*/ 2164080 h 2749296"/>
              <a:gd name="connsiteX54" fmla="*/ 1908612 w 2085396"/>
              <a:gd name="connsiteY54" fmla="*/ 2182368 h 2749296"/>
              <a:gd name="connsiteX55" fmla="*/ 1835460 w 2085396"/>
              <a:gd name="connsiteY55" fmla="*/ 2279904 h 2749296"/>
              <a:gd name="connsiteX56" fmla="*/ 1896420 w 2085396"/>
              <a:gd name="connsiteY56" fmla="*/ 2340864 h 2749296"/>
              <a:gd name="connsiteX57" fmla="*/ 1914708 w 2085396"/>
              <a:gd name="connsiteY57" fmla="*/ 2426208 h 2749296"/>
              <a:gd name="connsiteX58" fmla="*/ 1878132 w 2085396"/>
              <a:gd name="connsiteY58" fmla="*/ 2572512 h 2749296"/>
              <a:gd name="connsiteX59" fmla="*/ 1817172 w 2085396"/>
              <a:gd name="connsiteY59" fmla="*/ 2724912 h 2749296"/>
              <a:gd name="connsiteX60" fmla="*/ 1750116 w 2085396"/>
              <a:gd name="connsiteY60" fmla="*/ 2749296 h 2749296"/>
              <a:gd name="connsiteX61" fmla="*/ 1634292 w 2085396"/>
              <a:gd name="connsiteY61" fmla="*/ 2670048 h 2749296"/>
              <a:gd name="connsiteX62" fmla="*/ 1616004 w 2085396"/>
              <a:gd name="connsiteY62" fmla="*/ 2584704 h 2749296"/>
              <a:gd name="connsiteX63" fmla="*/ 1622100 w 2085396"/>
              <a:gd name="connsiteY63" fmla="*/ 2474976 h 2749296"/>
              <a:gd name="connsiteX64" fmla="*/ 1518468 w 2085396"/>
              <a:gd name="connsiteY64" fmla="*/ 2481072 h 2749296"/>
              <a:gd name="connsiteX65" fmla="*/ 1487988 w 2085396"/>
              <a:gd name="connsiteY65" fmla="*/ 2481072 h 2749296"/>
              <a:gd name="connsiteX66" fmla="*/ 1433124 w 2085396"/>
              <a:gd name="connsiteY66" fmla="*/ 2426208 h 2749296"/>
              <a:gd name="connsiteX67" fmla="*/ 1451412 w 2085396"/>
              <a:gd name="connsiteY67" fmla="*/ 2365248 h 2749296"/>
              <a:gd name="connsiteX68" fmla="*/ 1433124 w 2085396"/>
              <a:gd name="connsiteY68" fmla="*/ 2310384 h 2749296"/>
              <a:gd name="connsiteX69" fmla="*/ 1366068 w 2085396"/>
              <a:gd name="connsiteY69" fmla="*/ 2310384 h 2749296"/>
              <a:gd name="connsiteX70" fmla="*/ 1286820 w 2085396"/>
              <a:gd name="connsiteY70" fmla="*/ 2261616 h 2749296"/>
              <a:gd name="connsiteX71" fmla="*/ 1256340 w 2085396"/>
              <a:gd name="connsiteY71" fmla="*/ 2170176 h 2749296"/>
              <a:gd name="connsiteX72" fmla="*/ 1305108 w 2085396"/>
              <a:gd name="connsiteY72" fmla="*/ 2127504 h 2749296"/>
              <a:gd name="connsiteX73" fmla="*/ 1341684 w 2085396"/>
              <a:gd name="connsiteY73" fmla="*/ 2066544 h 2749296"/>
              <a:gd name="connsiteX74" fmla="*/ 1280724 w 2085396"/>
              <a:gd name="connsiteY74" fmla="*/ 1962912 h 2749296"/>
              <a:gd name="connsiteX75" fmla="*/ 1323396 w 2085396"/>
              <a:gd name="connsiteY75" fmla="*/ 1914144 h 2749296"/>
              <a:gd name="connsiteX76" fmla="*/ 1341684 w 2085396"/>
              <a:gd name="connsiteY76" fmla="*/ 1865376 h 2749296"/>
              <a:gd name="connsiteX77" fmla="*/ 1384356 w 2085396"/>
              <a:gd name="connsiteY77" fmla="*/ 1859280 h 2749296"/>
              <a:gd name="connsiteX78" fmla="*/ 1414836 w 2085396"/>
              <a:gd name="connsiteY78" fmla="*/ 1792224 h 2749296"/>
              <a:gd name="connsiteX79" fmla="*/ 1414836 w 2085396"/>
              <a:gd name="connsiteY79" fmla="*/ 1792224 h 2749296"/>
              <a:gd name="connsiteX80" fmla="*/ 1353876 w 2085396"/>
              <a:gd name="connsiteY80" fmla="*/ 1719072 h 2749296"/>
              <a:gd name="connsiteX81" fmla="*/ 1262436 w 2085396"/>
              <a:gd name="connsiteY81" fmla="*/ 1810512 h 2749296"/>
              <a:gd name="connsiteX82" fmla="*/ 914964 w 2085396"/>
              <a:gd name="connsiteY82" fmla="*/ 1828800 h 2749296"/>
              <a:gd name="connsiteX83" fmla="*/ 500436 w 2085396"/>
              <a:gd name="connsiteY83" fmla="*/ 2151888 h 2749296"/>
              <a:gd name="connsiteX84" fmla="*/ 561396 w 2085396"/>
              <a:gd name="connsiteY84" fmla="*/ 1932432 h 2749296"/>
              <a:gd name="connsiteX85" fmla="*/ 390708 w 2085396"/>
              <a:gd name="connsiteY85" fmla="*/ 1956816 h 2749296"/>
              <a:gd name="connsiteX86" fmla="*/ 250500 w 2085396"/>
              <a:gd name="connsiteY86" fmla="*/ 1731264 h 2749296"/>
              <a:gd name="connsiteX87" fmla="*/ 207828 w 2085396"/>
              <a:gd name="connsiteY87" fmla="*/ 1517904 h 2749296"/>
              <a:gd name="connsiteX88" fmla="*/ 201732 w 2085396"/>
              <a:gd name="connsiteY88" fmla="*/ 1280160 h 2749296"/>
              <a:gd name="connsiteX89" fmla="*/ 372420 w 2085396"/>
              <a:gd name="connsiteY89" fmla="*/ 1127760 h 2749296"/>
              <a:gd name="connsiteX90" fmla="*/ 37140 w 2085396"/>
              <a:gd name="connsiteY90" fmla="*/ 841248 h 2749296"/>
              <a:gd name="connsiteX91" fmla="*/ 31044 w 2085396"/>
              <a:gd name="connsiteY91" fmla="*/ 859536 h 2749296"/>
              <a:gd name="connsiteX0" fmla="*/ 188976 w 2231136"/>
              <a:gd name="connsiteY0" fmla="*/ 0 h 2749296"/>
              <a:gd name="connsiteX1" fmla="*/ 323088 w 2231136"/>
              <a:gd name="connsiteY1" fmla="*/ 24384 h 2749296"/>
              <a:gd name="connsiteX2" fmla="*/ 359664 w 2231136"/>
              <a:gd name="connsiteY2" fmla="*/ 60960 h 2749296"/>
              <a:gd name="connsiteX3" fmla="*/ 469392 w 2231136"/>
              <a:gd name="connsiteY3" fmla="*/ 109728 h 2749296"/>
              <a:gd name="connsiteX4" fmla="*/ 518160 w 2231136"/>
              <a:gd name="connsiteY4" fmla="*/ 170688 h 2749296"/>
              <a:gd name="connsiteX5" fmla="*/ 573024 w 2231136"/>
              <a:gd name="connsiteY5" fmla="*/ 182880 h 2749296"/>
              <a:gd name="connsiteX6" fmla="*/ 646176 w 2231136"/>
              <a:gd name="connsiteY6" fmla="*/ 128016 h 2749296"/>
              <a:gd name="connsiteX7" fmla="*/ 725424 w 2231136"/>
              <a:gd name="connsiteY7" fmla="*/ 115824 h 2749296"/>
              <a:gd name="connsiteX8" fmla="*/ 822960 w 2231136"/>
              <a:gd name="connsiteY8" fmla="*/ 115824 h 2749296"/>
              <a:gd name="connsiteX9" fmla="*/ 890016 w 2231136"/>
              <a:gd name="connsiteY9" fmla="*/ 158496 h 2749296"/>
              <a:gd name="connsiteX10" fmla="*/ 877824 w 2231136"/>
              <a:gd name="connsiteY10" fmla="*/ 231648 h 2749296"/>
              <a:gd name="connsiteX11" fmla="*/ 822960 w 2231136"/>
              <a:gd name="connsiteY11" fmla="*/ 292608 h 2749296"/>
              <a:gd name="connsiteX12" fmla="*/ 853440 w 2231136"/>
              <a:gd name="connsiteY12" fmla="*/ 353568 h 2749296"/>
              <a:gd name="connsiteX13" fmla="*/ 877824 w 2231136"/>
              <a:gd name="connsiteY13" fmla="*/ 390144 h 2749296"/>
              <a:gd name="connsiteX14" fmla="*/ 950976 w 2231136"/>
              <a:gd name="connsiteY14" fmla="*/ 426720 h 2749296"/>
              <a:gd name="connsiteX15" fmla="*/ 926592 w 2231136"/>
              <a:gd name="connsiteY15" fmla="*/ 487680 h 2749296"/>
              <a:gd name="connsiteX16" fmla="*/ 1005840 w 2231136"/>
              <a:gd name="connsiteY16" fmla="*/ 542544 h 2749296"/>
              <a:gd name="connsiteX17" fmla="*/ 975360 w 2231136"/>
              <a:gd name="connsiteY17" fmla="*/ 573024 h 2749296"/>
              <a:gd name="connsiteX18" fmla="*/ 908304 w 2231136"/>
              <a:gd name="connsiteY18" fmla="*/ 627888 h 2749296"/>
              <a:gd name="connsiteX19" fmla="*/ 944880 w 2231136"/>
              <a:gd name="connsiteY19" fmla="*/ 707136 h 2749296"/>
              <a:gd name="connsiteX20" fmla="*/ 914400 w 2231136"/>
              <a:gd name="connsiteY20" fmla="*/ 780288 h 2749296"/>
              <a:gd name="connsiteX21" fmla="*/ 908304 w 2231136"/>
              <a:gd name="connsiteY21" fmla="*/ 853440 h 2749296"/>
              <a:gd name="connsiteX22" fmla="*/ 829056 w 2231136"/>
              <a:gd name="connsiteY22" fmla="*/ 908304 h 2749296"/>
              <a:gd name="connsiteX23" fmla="*/ 871728 w 2231136"/>
              <a:gd name="connsiteY23" fmla="*/ 963168 h 2749296"/>
              <a:gd name="connsiteX24" fmla="*/ 932688 w 2231136"/>
              <a:gd name="connsiteY24" fmla="*/ 1005840 h 2749296"/>
              <a:gd name="connsiteX25" fmla="*/ 1030224 w 2231136"/>
              <a:gd name="connsiteY25" fmla="*/ 1011936 h 2749296"/>
              <a:gd name="connsiteX26" fmla="*/ 1097280 w 2231136"/>
              <a:gd name="connsiteY26" fmla="*/ 1024128 h 2749296"/>
              <a:gd name="connsiteX27" fmla="*/ 1200912 w 2231136"/>
              <a:gd name="connsiteY27" fmla="*/ 963168 h 2749296"/>
              <a:gd name="connsiteX28" fmla="*/ 1316736 w 2231136"/>
              <a:gd name="connsiteY28" fmla="*/ 908304 h 2749296"/>
              <a:gd name="connsiteX29" fmla="*/ 1420368 w 2231136"/>
              <a:gd name="connsiteY29" fmla="*/ 920496 h 2749296"/>
              <a:gd name="connsiteX30" fmla="*/ 1444752 w 2231136"/>
              <a:gd name="connsiteY30" fmla="*/ 981456 h 2749296"/>
              <a:gd name="connsiteX31" fmla="*/ 1499616 w 2231136"/>
              <a:gd name="connsiteY31" fmla="*/ 1042416 h 2749296"/>
              <a:gd name="connsiteX32" fmla="*/ 1609344 w 2231136"/>
              <a:gd name="connsiteY32" fmla="*/ 1109472 h 2749296"/>
              <a:gd name="connsiteX33" fmla="*/ 1670304 w 2231136"/>
              <a:gd name="connsiteY33" fmla="*/ 1182624 h 2749296"/>
              <a:gd name="connsiteX34" fmla="*/ 1639824 w 2231136"/>
              <a:gd name="connsiteY34" fmla="*/ 1292352 h 2749296"/>
              <a:gd name="connsiteX35" fmla="*/ 1597152 w 2231136"/>
              <a:gd name="connsiteY35" fmla="*/ 1359408 h 2749296"/>
              <a:gd name="connsiteX36" fmla="*/ 1493520 w 2231136"/>
              <a:gd name="connsiteY36" fmla="*/ 1395984 h 2749296"/>
              <a:gd name="connsiteX37" fmla="*/ 1456944 w 2231136"/>
              <a:gd name="connsiteY37" fmla="*/ 1438656 h 2749296"/>
              <a:gd name="connsiteX38" fmla="*/ 1408176 w 2231136"/>
              <a:gd name="connsiteY38" fmla="*/ 1536192 h 2749296"/>
              <a:gd name="connsiteX39" fmla="*/ 1469136 w 2231136"/>
              <a:gd name="connsiteY39" fmla="*/ 1542288 h 2749296"/>
              <a:gd name="connsiteX40" fmla="*/ 1572768 w 2231136"/>
              <a:gd name="connsiteY40" fmla="*/ 1511808 h 2749296"/>
              <a:gd name="connsiteX41" fmla="*/ 1627632 w 2231136"/>
              <a:gd name="connsiteY41" fmla="*/ 1469136 h 2749296"/>
              <a:gd name="connsiteX42" fmla="*/ 1712976 w 2231136"/>
              <a:gd name="connsiteY42" fmla="*/ 1499616 h 2749296"/>
              <a:gd name="connsiteX43" fmla="*/ 1780032 w 2231136"/>
              <a:gd name="connsiteY43" fmla="*/ 1530096 h 2749296"/>
              <a:gd name="connsiteX44" fmla="*/ 1822704 w 2231136"/>
              <a:gd name="connsiteY44" fmla="*/ 1645920 h 2749296"/>
              <a:gd name="connsiteX45" fmla="*/ 1889760 w 2231136"/>
              <a:gd name="connsiteY45" fmla="*/ 1670304 h 2749296"/>
              <a:gd name="connsiteX46" fmla="*/ 1969008 w 2231136"/>
              <a:gd name="connsiteY46" fmla="*/ 1749552 h 2749296"/>
              <a:gd name="connsiteX47" fmla="*/ 2048256 w 2231136"/>
              <a:gd name="connsiteY47" fmla="*/ 1798320 h 2749296"/>
              <a:gd name="connsiteX48" fmla="*/ 2139696 w 2231136"/>
              <a:gd name="connsiteY48" fmla="*/ 1804416 h 2749296"/>
              <a:gd name="connsiteX49" fmla="*/ 2212848 w 2231136"/>
              <a:gd name="connsiteY49" fmla="*/ 1853184 h 2749296"/>
              <a:gd name="connsiteX50" fmla="*/ 2218944 w 2231136"/>
              <a:gd name="connsiteY50" fmla="*/ 1932432 h 2749296"/>
              <a:gd name="connsiteX51" fmla="*/ 2231136 w 2231136"/>
              <a:gd name="connsiteY51" fmla="*/ 2023872 h 2749296"/>
              <a:gd name="connsiteX52" fmla="*/ 2182368 w 2231136"/>
              <a:gd name="connsiteY52" fmla="*/ 2133600 h 2749296"/>
              <a:gd name="connsiteX53" fmla="*/ 2139696 w 2231136"/>
              <a:gd name="connsiteY53" fmla="*/ 2164080 h 2749296"/>
              <a:gd name="connsiteX54" fmla="*/ 2054352 w 2231136"/>
              <a:gd name="connsiteY54" fmla="*/ 2182368 h 2749296"/>
              <a:gd name="connsiteX55" fmla="*/ 1981200 w 2231136"/>
              <a:gd name="connsiteY55" fmla="*/ 2279904 h 2749296"/>
              <a:gd name="connsiteX56" fmla="*/ 2042160 w 2231136"/>
              <a:gd name="connsiteY56" fmla="*/ 2340864 h 2749296"/>
              <a:gd name="connsiteX57" fmla="*/ 2060448 w 2231136"/>
              <a:gd name="connsiteY57" fmla="*/ 2426208 h 2749296"/>
              <a:gd name="connsiteX58" fmla="*/ 2023872 w 2231136"/>
              <a:gd name="connsiteY58" fmla="*/ 2572512 h 2749296"/>
              <a:gd name="connsiteX59" fmla="*/ 1962912 w 2231136"/>
              <a:gd name="connsiteY59" fmla="*/ 2724912 h 2749296"/>
              <a:gd name="connsiteX60" fmla="*/ 1895856 w 2231136"/>
              <a:gd name="connsiteY60" fmla="*/ 2749296 h 2749296"/>
              <a:gd name="connsiteX61" fmla="*/ 1780032 w 2231136"/>
              <a:gd name="connsiteY61" fmla="*/ 2670048 h 2749296"/>
              <a:gd name="connsiteX62" fmla="*/ 1761744 w 2231136"/>
              <a:gd name="connsiteY62" fmla="*/ 2584704 h 2749296"/>
              <a:gd name="connsiteX63" fmla="*/ 1767840 w 2231136"/>
              <a:gd name="connsiteY63" fmla="*/ 2474976 h 2749296"/>
              <a:gd name="connsiteX64" fmla="*/ 1664208 w 2231136"/>
              <a:gd name="connsiteY64" fmla="*/ 2481072 h 2749296"/>
              <a:gd name="connsiteX65" fmla="*/ 1633728 w 2231136"/>
              <a:gd name="connsiteY65" fmla="*/ 2481072 h 2749296"/>
              <a:gd name="connsiteX66" fmla="*/ 1578864 w 2231136"/>
              <a:gd name="connsiteY66" fmla="*/ 2426208 h 2749296"/>
              <a:gd name="connsiteX67" fmla="*/ 1597152 w 2231136"/>
              <a:gd name="connsiteY67" fmla="*/ 2365248 h 2749296"/>
              <a:gd name="connsiteX68" fmla="*/ 1578864 w 2231136"/>
              <a:gd name="connsiteY68" fmla="*/ 2310384 h 2749296"/>
              <a:gd name="connsiteX69" fmla="*/ 1511808 w 2231136"/>
              <a:gd name="connsiteY69" fmla="*/ 2310384 h 2749296"/>
              <a:gd name="connsiteX70" fmla="*/ 1432560 w 2231136"/>
              <a:gd name="connsiteY70" fmla="*/ 2261616 h 2749296"/>
              <a:gd name="connsiteX71" fmla="*/ 1402080 w 2231136"/>
              <a:gd name="connsiteY71" fmla="*/ 2170176 h 2749296"/>
              <a:gd name="connsiteX72" fmla="*/ 1450848 w 2231136"/>
              <a:gd name="connsiteY72" fmla="*/ 2127504 h 2749296"/>
              <a:gd name="connsiteX73" fmla="*/ 1487424 w 2231136"/>
              <a:gd name="connsiteY73" fmla="*/ 2066544 h 2749296"/>
              <a:gd name="connsiteX74" fmla="*/ 1426464 w 2231136"/>
              <a:gd name="connsiteY74" fmla="*/ 1962912 h 2749296"/>
              <a:gd name="connsiteX75" fmla="*/ 1469136 w 2231136"/>
              <a:gd name="connsiteY75" fmla="*/ 1914144 h 2749296"/>
              <a:gd name="connsiteX76" fmla="*/ 1487424 w 2231136"/>
              <a:gd name="connsiteY76" fmla="*/ 1865376 h 2749296"/>
              <a:gd name="connsiteX77" fmla="*/ 1530096 w 2231136"/>
              <a:gd name="connsiteY77" fmla="*/ 1859280 h 2749296"/>
              <a:gd name="connsiteX78" fmla="*/ 1560576 w 2231136"/>
              <a:gd name="connsiteY78" fmla="*/ 1792224 h 2749296"/>
              <a:gd name="connsiteX79" fmla="*/ 1560576 w 2231136"/>
              <a:gd name="connsiteY79" fmla="*/ 1792224 h 2749296"/>
              <a:gd name="connsiteX80" fmla="*/ 1499616 w 2231136"/>
              <a:gd name="connsiteY80" fmla="*/ 1719072 h 2749296"/>
              <a:gd name="connsiteX81" fmla="*/ 1408176 w 2231136"/>
              <a:gd name="connsiteY81" fmla="*/ 1810512 h 2749296"/>
              <a:gd name="connsiteX82" fmla="*/ 1060704 w 2231136"/>
              <a:gd name="connsiteY82" fmla="*/ 1828800 h 2749296"/>
              <a:gd name="connsiteX83" fmla="*/ 646176 w 2231136"/>
              <a:gd name="connsiteY83" fmla="*/ 2151888 h 2749296"/>
              <a:gd name="connsiteX84" fmla="*/ 707136 w 2231136"/>
              <a:gd name="connsiteY84" fmla="*/ 1932432 h 2749296"/>
              <a:gd name="connsiteX85" fmla="*/ 536448 w 2231136"/>
              <a:gd name="connsiteY85" fmla="*/ 1956816 h 2749296"/>
              <a:gd name="connsiteX86" fmla="*/ 396240 w 2231136"/>
              <a:gd name="connsiteY86" fmla="*/ 1731264 h 2749296"/>
              <a:gd name="connsiteX87" fmla="*/ 353568 w 2231136"/>
              <a:gd name="connsiteY87" fmla="*/ 1517904 h 2749296"/>
              <a:gd name="connsiteX88" fmla="*/ 347472 w 2231136"/>
              <a:gd name="connsiteY88" fmla="*/ 1280160 h 2749296"/>
              <a:gd name="connsiteX89" fmla="*/ 518160 w 2231136"/>
              <a:gd name="connsiteY89" fmla="*/ 1127760 h 2749296"/>
              <a:gd name="connsiteX90" fmla="*/ 182880 w 2231136"/>
              <a:gd name="connsiteY90" fmla="*/ 841248 h 2749296"/>
              <a:gd name="connsiteX91" fmla="*/ 0 w 2231136"/>
              <a:gd name="connsiteY91" fmla="*/ 841248 h 2749296"/>
              <a:gd name="connsiteX0" fmla="*/ 188976 w 2231136"/>
              <a:gd name="connsiteY0" fmla="*/ 0 h 2749296"/>
              <a:gd name="connsiteX1" fmla="*/ 323088 w 2231136"/>
              <a:gd name="connsiteY1" fmla="*/ 24384 h 2749296"/>
              <a:gd name="connsiteX2" fmla="*/ 359664 w 2231136"/>
              <a:gd name="connsiteY2" fmla="*/ 60960 h 2749296"/>
              <a:gd name="connsiteX3" fmla="*/ 469392 w 2231136"/>
              <a:gd name="connsiteY3" fmla="*/ 109728 h 2749296"/>
              <a:gd name="connsiteX4" fmla="*/ 518160 w 2231136"/>
              <a:gd name="connsiteY4" fmla="*/ 170688 h 2749296"/>
              <a:gd name="connsiteX5" fmla="*/ 573024 w 2231136"/>
              <a:gd name="connsiteY5" fmla="*/ 182880 h 2749296"/>
              <a:gd name="connsiteX6" fmla="*/ 646176 w 2231136"/>
              <a:gd name="connsiteY6" fmla="*/ 128016 h 2749296"/>
              <a:gd name="connsiteX7" fmla="*/ 725424 w 2231136"/>
              <a:gd name="connsiteY7" fmla="*/ 115824 h 2749296"/>
              <a:gd name="connsiteX8" fmla="*/ 822960 w 2231136"/>
              <a:gd name="connsiteY8" fmla="*/ 115824 h 2749296"/>
              <a:gd name="connsiteX9" fmla="*/ 890016 w 2231136"/>
              <a:gd name="connsiteY9" fmla="*/ 158496 h 2749296"/>
              <a:gd name="connsiteX10" fmla="*/ 877824 w 2231136"/>
              <a:gd name="connsiteY10" fmla="*/ 231648 h 2749296"/>
              <a:gd name="connsiteX11" fmla="*/ 822960 w 2231136"/>
              <a:gd name="connsiteY11" fmla="*/ 292608 h 2749296"/>
              <a:gd name="connsiteX12" fmla="*/ 853440 w 2231136"/>
              <a:gd name="connsiteY12" fmla="*/ 353568 h 2749296"/>
              <a:gd name="connsiteX13" fmla="*/ 877824 w 2231136"/>
              <a:gd name="connsiteY13" fmla="*/ 390144 h 2749296"/>
              <a:gd name="connsiteX14" fmla="*/ 950976 w 2231136"/>
              <a:gd name="connsiteY14" fmla="*/ 426720 h 2749296"/>
              <a:gd name="connsiteX15" fmla="*/ 926592 w 2231136"/>
              <a:gd name="connsiteY15" fmla="*/ 487680 h 2749296"/>
              <a:gd name="connsiteX16" fmla="*/ 1005840 w 2231136"/>
              <a:gd name="connsiteY16" fmla="*/ 542544 h 2749296"/>
              <a:gd name="connsiteX17" fmla="*/ 975360 w 2231136"/>
              <a:gd name="connsiteY17" fmla="*/ 573024 h 2749296"/>
              <a:gd name="connsiteX18" fmla="*/ 908304 w 2231136"/>
              <a:gd name="connsiteY18" fmla="*/ 627888 h 2749296"/>
              <a:gd name="connsiteX19" fmla="*/ 944880 w 2231136"/>
              <a:gd name="connsiteY19" fmla="*/ 707136 h 2749296"/>
              <a:gd name="connsiteX20" fmla="*/ 914400 w 2231136"/>
              <a:gd name="connsiteY20" fmla="*/ 780288 h 2749296"/>
              <a:gd name="connsiteX21" fmla="*/ 908304 w 2231136"/>
              <a:gd name="connsiteY21" fmla="*/ 853440 h 2749296"/>
              <a:gd name="connsiteX22" fmla="*/ 829056 w 2231136"/>
              <a:gd name="connsiteY22" fmla="*/ 908304 h 2749296"/>
              <a:gd name="connsiteX23" fmla="*/ 871728 w 2231136"/>
              <a:gd name="connsiteY23" fmla="*/ 963168 h 2749296"/>
              <a:gd name="connsiteX24" fmla="*/ 932688 w 2231136"/>
              <a:gd name="connsiteY24" fmla="*/ 1005840 h 2749296"/>
              <a:gd name="connsiteX25" fmla="*/ 1030224 w 2231136"/>
              <a:gd name="connsiteY25" fmla="*/ 1011936 h 2749296"/>
              <a:gd name="connsiteX26" fmla="*/ 1097280 w 2231136"/>
              <a:gd name="connsiteY26" fmla="*/ 1024128 h 2749296"/>
              <a:gd name="connsiteX27" fmla="*/ 1200912 w 2231136"/>
              <a:gd name="connsiteY27" fmla="*/ 963168 h 2749296"/>
              <a:gd name="connsiteX28" fmla="*/ 1316736 w 2231136"/>
              <a:gd name="connsiteY28" fmla="*/ 908304 h 2749296"/>
              <a:gd name="connsiteX29" fmla="*/ 1420368 w 2231136"/>
              <a:gd name="connsiteY29" fmla="*/ 920496 h 2749296"/>
              <a:gd name="connsiteX30" fmla="*/ 1444752 w 2231136"/>
              <a:gd name="connsiteY30" fmla="*/ 981456 h 2749296"/>
              <a:gd name="connsiteX31" fmla="*/ 1499616 w 2231136"/>
              <a:gd name="connsiteY31" fmla="*/ 1042416 h 2749296"/>
              <a:gd name="connsiteX32" fmla="*/ 1609344 w 2231136"/>
              <a:gd name="connsiteY32" fmla="*/ 1109472 h 2749296"/>
              <a:gd name="connsiteX33" fmla="*/ 1670304 w 2231136"/>
              <a:gd name="connsiteY33" fmla="*/ 1182624 h 2749296"/>
              <a:gd name="connsiteX34" fmla="*/ 1639824 w 2231136"/>
              <a:gd name="connsiteY34" fmla="*/ 1292352 h 2749296"/>
              <a:gd name="connsiteX35" fmla="*/ 1597152 w 2231136"/>
              <a:gd name="connsiteY35" fmla="*/ 1359408 h 2749296"/>
              <a:gd name="connsiteX36" fmla="*/ 1493520 w 2231136"/>
              <a:gd name="connsiteY36" fmla="*/ 1395984 h 2749296"/>
              <a:gd name="connsiteX37" fmla="*/ 1456944 w 2231136"/>
              <a:gd name="connsiteY37" fmla="*/ 1438656 h 2749296"/>
              <a:gd name="connsiteX38" fmla="*/ 1408176 w 2231136"/>
              <a:gd name="connsiteY38" fmla="*/ 1536192 h 2749296"/>
              <a:gd name="connsiteX39" fmla="*/ 1469136 w 2231136"/>
              <a:gd name="connsiteY39" fmla="*/ 1542288 h 2749296"/>
              <a:gd name="connsiteX40" fmla="*/ 1572768 w 2231136"/>
              <a:gd name="connsiteY40" fmla="*/ 1511808 h 2749296"/>
              <a:gd name="connsiteX41" fmla="*/ 1627632 w 2231136"/>
              <a:gd name="connsiteY41" fmla="*/ 1469136 h 2749296"/>
              <a:gd name="connsiteX42" fmla="*/ 1712976 w 2231136"/>
              <a:gd name="connsiteY42" fmla="*/ 1499616 h 2749296"/>
              <a:gd name="connsiteX43" fmla="*/ 1780032 w 2231136"/>
              <a:gd name="connsiteY43" fmla="*/ 1530096 h 2749296"/>
              <a:gd name="connsiteX44" fmla="*/ 1822704 w 2231136"/>
              <a:gd name="connsiteY44" fmla="*/ 1645920 h 2749296"/>
              <a:gd name="connsiteX45" fmla="*/ 1889760 w 2231136"/>
              <a:gd name="connsiteY45" fmla="*/ 1670304 h 2749296"/>
              <a:gd name="connsiteX46" fmla="*/ 1969008 w 2231136"/>
              <a:gd name="connsiteY46" fmla="*/ 1749552 h 2749296"/>
              <a:gd name="connsiteX47" fmla="*/ 2048256 w 2231136"/>
              <a:gd name="connsiteY47" fmla="*/ 1798320 h 2749296"/>
              <a:gd name="connsiteX48" fmla="*/ 2139696 w 2231136"/>
              <a:gd name="connsiteY48" fmla="*/ 1804416 h 2749296"/>
              <a:gd name="connsiteX49" fmla="*/ 2212848 w 2231136"/>
              <a:gd name="connsiteY49" fmla="*/ 1853184 h 2749296"/>
              <a:gd name="connsiteX50" fmla="*/ 2218944 w 2231136"/>
              <a:gd name="connsiteY50" fmla="*/ 1932432 h 2749296"/>
              <a:gd name="connsiteX51" fmla="*/ 2231136 w 2231136"/>
              <a:gd name="connsiteY51" fmla="*/ 2023872 h 2749296"/>
              <a:gd name="connsiteX52" fmla="*/ 2182368 w 2231136"/>
              <a:gd name="connsiteY52" fmla="*/ 2133600 h 2749296"/>
              <a:gd name="connsiteX53" fmla="*/ 2139696 w 2231136"/>
              <a:gd name="connsiteY53" fmla="*/ 2164080 h 2749296"/>
              <a:gd name="connsiteX54" fmla="*/ 2054352 w 2231136"/>
              <a:gd name="connsiteY54" fmla="*/ 2182368 h 2749296"/>
              <a:gd name="connsiteX55" fmla="*/ 1981200 w 2231136"/>
              <a:gd name="connsiteY55" fmla="*/ 2279904 h 2749296"/>
              <a:gd name="connsiteX56" fmla="*/ 2042160 w 2231136"/>
              <a:gd name="connsiteY56" fmla="*/ 2340864 h 2749296"/>
              <a:gd name="connsiteX57" fmla="*/ 2060448 w 2231136"/>
              <a:gd name="connsiteY57" fmla="*/ 2426208 h 2749296"/>
              <a:gd name="connsiteX58" fmla="*/ 2023872 w 2231136"/>
              <a:gd name="connsiteY58" fmla="*/ 2572512 h 2749296"/>
              <a:gd name="connsiteX59" fmla="*/ 1962912 w 2231136"/>
              <a:gd name="connsiteY59" fmla="*/ 2724912 h 2749296"/>
              <a:gd name="connsiteX60" fmla="*/ 1895856 w 2231136"/>
              <a:gd name="connsiteY60" fmla="*/ 2749296 h 2749296"/>
              <a:gd name="connsiteX61" fmla="*/ 1780032 w 2231136"/>
              <a:gd name="connsiteY61" fmla="*/ 2670048 h 2749296"/>
              <a:gd name="connsiteX62" fmla="*/ 1761744 w 2231136"/>
              <a:gd name="connsiteY62" fmla="*/ 2584704 h 2749296"/>
              <a:gd name="connsiteX63" fmla="*/ 1767840 w 2231136"/>
              <a:gd name="connsiteY63" fmla="*/ 2474976 h 2749296"/>
              <a:gd name="connsiteX64" fmla="*/ 1664208 w 2231136"/>
              <a:gd name="connsiteY64" fmla="*/ 2481072 h 2749296"/>
              <a:gd name="connsiteX65" fmla="*/ 1633728 w 2231136"/>
              <a:gd name="connsiteY65" fmla="*/ 2481072 h 2749296"/>
              <a:gd name="connsiteX66" fmla="*/ 1578864 w 2231136"/>
              <a:gd name="connsiteY66" fmla="*/ 2426208 h 2749296"/>
              <a:gd name="connsiteX67" fmla="*/ 1597152 w 2231136"/>
              <a:gd name="connsiteY67" fmla="*/ 2365248 h 2749296"/>
              <a:gd name="connsiteX68" fmla="*/ 1578864 w 2231136"/>
              <a:gd name="connsiteY68" fmla="*/ 2310384 h 2749296"/>
              <a:gd name="connsiteX69" fmla="*/ 1511808 w 2231136"/>
              <a:gd name="connsiteY69" fmla="*/ 2310384 h 2749296"/>
              <a:gd name="connsiteX70" fmla="*/ 1432560 w 2231136"/>
              <a:gd name="connsiteY70" fmla="*/ 2261616 h 2749296"/>
              <a:gd name="connsiteX71" fmla="*/ 1402080 w 2231136"/>
              <a:gd name="connsiteY71" fmla="*/ 2170176 h 2749296"/>
              <a:gd name="connsiteX72" fmla="*/ 1450848 w 2231136"/>
              <a:gd name="connsiteY72" fmla="*/ 2127504 h 2749296"/>
              <a:gd name="connsiteX73" fmla="*/ 1487424 w 2231136"/>
              <a:gd name="connsiteY73" fmla="*/ 2066544 h 2749296"/>
              <a:gd name="connsiteX74" fmla="*/ 1426464 w 2231136"/>
              <a:gd name="connsiteY74" fmla="*/ 1962912 h 2749296"/>
              <a:gd name="connsiteX75" fmla="*/ 1469136 w 2231136"/>
              <a:gd name="connsiteY75" fmla="*/ 1914144 h 2749296"/>
              <a:gd name="connsiteX76" fmla="*/ 1487424 w 2231136"/>
              <a:gd name="connsiteY76" fmla="*/ 1865376 h 2749296"/>
              <a:gd name="connsiteX77" fmla="*/ 1530096 w 2231136"/>
              <a:gd name="connsiteY77" fmla="*/ 1859280 h 2749296"/>
              <a:gd name="connsiteX78" fmla="*/ 1560576 w 2231136"/>
              <a:gd name="connsiteY78" fmla="*/ 1792224 h 2749296"/>
              <a:gd name="connsiteX79" fmla="*/ 1560576 w 2231136"/>
              <a:gd name="connsiteY79" fmla="*/ 1792224 h 2749296"/>
              <a:gd name="connsiteX80" fmla="*/ 1499616 w 2231136"/>
              <a:gd name="connsiteY80" fmla="*/ 1719072 h 2749296"/>
              <a:gd name="connsiteX81" fmla="*/ 1408176 w 2231136"/>
              <a:gd name="connsiteY81" fmla="*/ 1810512 h 2749296"/>
              <a:gd name="connsiteX82" fmla="*/ 1060704 w 2231136"/>
              <a:gd name="connsiteY82" fmla="*/ 1828800 h 2749296"/>
              <a:gd name="connsiteX83" fmla="*/ 646176 w 2231136"/>
              <a:gd name="connsiteY83" fmla="*/ 2151888 h 2749296"/>
              <a:gd name="connsiteX84" fmla="*/ 707136 w 2231136"/>
              <a:gd name="connsiteY84" fmla="*/ 1932432 h 2749296"/>
              <a:gd name="connsiteX85" fmla="*/ 536448 w 2231136"/>
              <a:gd name="connsiteY85" fmla="*/ 1956816 h 2749296"/>
              <a:gd name="connsiteX86" fmla="*/ 396240 w 2231136"/>
              <a:gd name="connsiteY86" fmla="*/ 1731264 h 2749296"/>
              <a:gd name="connsiteX87" fmla="*/ 353568 w 2231136"/>
              <a:gd name="connsiteY87" fmla="*/ 1517904 h 2749296"/>
              <a:gd name="connsiteX88" fmla="*/ 347472 w 2231136"/>
              <a:gd name="connsiteY88" fmla="*/ 1280160 h 2749296"/>
              <a:gd name="connsiteX89" fmla="*/ 518160 w 2231136"/>
              <a:gd name="connsiteY89" fmla="*/ 1127760 h 2749296"/>
              <a:gd name="connsiteX90" fmla="*/ 140208 w 2231136"/>
              <a:gd name="connsiteY90" fmla="*/ 883920 h 2749296"/>
              <a:gd name="connsiteX91" fmla="*/ 0 w 2231136"/>
              <a:gd name="connsiteY91" fmla="*/ 841248 h 2749296"/>
              <a:gd name="connsiteX0" fmla="*/ 188976 w 2231136"/>
              <a:gd name="connsiteY0" fmla="*/ 0 h 2749296"/>
              <a:gd name="connsiteX1" fmla="*/ 323088 w 2231136"/>
              <a:gd name="connsiteY1" fmla="*/ 24384 h 2749296"/>
              <a:gd name="connsiteX2" fmla="*/ 359664 w 2231136"/>
              <a:gd name="connsiteY2" fmla="*/ 60960 h 2749296"/>
              <a:gd name="connsiteX3" fmla="*/ 469392 w 2231136"/>
              <a:gd name="connsiteY3" fmla="*/ 109728 h 2749296"/>
              <a:gd name="connsiteX4" fmla="*/ 518160 w 2231136"/>
              <a:gd name="connsiteY4" fmla="*/ 170688 h 2749296"/>
              <a:gd name="connsiteX5" fmla="*/ 573024 w 2231136"/>
              <a:gd name="connsiteY5" fmla="*/ 182880 h 2749296"/>
              <a:gd name="connsiteX6" fmla="*/ 646176 w 2231136"/>
              <a:gd name="connsiteY6" fmla="*/ 128016 h 2749296"/>
              <a:gd name="connsiteX7" fmla="*/ 725424 w 2231136"/>
              <a:gd name="connsiteY7" fmla="*/ 115824 h 2749296"/>
              <a:gd name="connsiteX8" fmla="*/ 822960 w 2231136"/>
              <a:gd name="connsiteY8" fmla="*/ 115824 h 2749296"/>
              <a:gd name="connsiteX9" fmla="*/ 890016 w 2231136"/>
              <a:gd name="connsiteY9" fmla="*/ 158496 h 2749296"/>
              <a:gd name="connsiteX10" fmla="*/ 877824 w 2231136"/>
              <a:gd name="connsiteY10" fmla="*/ 231648 h 2749296"/>
              <a:gd name="connsiteX11" fmla="*/ 822960 w 2231136"/>
              <a:gd name="connsiteY11" fmla="*/ 292608 h 2749296"/>
              <a:gd name="connsiteX12" fmla="*/ 853440 w 2231136"/>
              <a:gd name="connsiteY12" fmla="*/ 353568 h 2749296"/>
              <a:gd name="connsiteX13" fmla="*/ 877824 w 2231136"/>
              <a:gd name="connsiteY13" fmla="*/ 390144 h 2749296"/>
              <a:gd name="connsiteX14" fmla="*/ 950976 w 2231136"/>
              <a:gd name="connsiteY14" fmla="*/ 426720 h 2749296"/>
              <a:gd name="connsiteX15" fmla="*/ 926592 w 2231136"/>
              <a:gd name="connsiteY15" fmla="*/ 487680 h 2749296"/>
              <a:gd name="connsiteX16" fmla="*/ 1005840 w 2231136"/>
              <a:gd name="connsiteY16" fmla="*/ 542544 h 2749296"/>
              <a:gd name="connsiteX17" fmla="*/ 975360 w 2231136"/>
              <a:gd name="connsiteY17" fmla="*/ 573024 h 2749296"/>
              <a:gd name="connsiteX18" fmla="*/ 908304 w 2231136"/>
              <a:gd name="connsiteY18" fmla="*/ 627888 h 2749296"/>
              <a:gd name="connsiteX19" fmla="*/ 944880 w 2231136"/>
              <a:gd name="connsiteY19" fmla="*/ 707136 h 2749296"/>
              <a:gd name="connsiteX20" fmla="*/ 914400 w 2231136"/>
              <a:gd name="connsiteY20" fmla="*/ 780288 h 2749296"/>
              <a:gd name="connsiteX21" fmla="*/ 908304 w 2231136"/>
              <a:gd name="connsiteY21" fmla="*/ 853440 h 2749296"/>
              <a:gd name="connsiteX22" fmla="*/ 829056 w 2231136"/>
              <a:gd name="connsiteY22" fmla="*/ 908304 h 2749296"/>
              <a:gd name="connsiteX23" fmla="*/ 871728 w 2231136"/>
              <a:gd name="connsiteY23" fmla="*/ 963168 h 2749296"/>
              <a:gd name="connsiteX24" fmla="*/ 932688 w 2231136"/>
              <a:gd name="connsiteY24" fmla="*/ 1005840 h 2749296"/>
              <a:gd name="connsiteX25" fmla="*/ 1030224 w 2231136"/>
              <a:gd name="connsiteY25" fmla="*/ 1011936 h 2749296"/>
              <a:gd name="connsiteX26" fmla="*/ 1097280 w 2231136"/>
              <a:gd name="connsiteY26" fmla="*/ 1024128 h 2749296"/>
              <a:gd name="connsiteX27" fmla="*/ 1200912 w 2231136"/>
              <a:gd name="connsiteY27" fmla="*/ 963168 h 2749296"/>
              <a:gd name="connsiteX28" fmla="*/ 1316736 w 2231136"/>
              <a:gd name="connsiteY28" fmla="*/ 908304 h 2749296"/>
              <a:gd name="connsiteX29" fmla="*/ 1420368 w 2231136"/>
              <a:gd name="connsiteY29" fmla="*/ 920496 h 2749296"/>
              <a:gd name="connsiteX30" fmla="*/ 1444752 w 2231136"/>
              <a:gd name="connsiteY30" fmla="*/ 981456 h 2749296"/>
              <a:gd name="connsiteX31" fmla="*/ 1499616 w 2231136"/>
              <a:gd name="connsiteY31" fmla="*/ 1042416 h 2749296"/>
              <a:gd name="connsiteX32" fmla="*/ 1609344 w 2231136"/>
              <a:gd name="connsiteY32" fmla="*/ 1109472 h 2749296"/>
              <a:gd name="connsiteX33" fmla="*/ 1670304 w 2231136"/>
              <a:gd name="connsiteY33" fmla="*/ 1182624 h 2749296"/>
              <a:gd name="connsiteX34" fmla="*/ 1639824 w 2231136"/>
              <a:gd name="connsiteY34" fmla="*/ 1292352 h 2749296"/>
              <a:gd name="connsiteX35" fmla="*/ 1597152 w 2231136"/>
              <a:gd name="connsiteY35" fmla="*/ 1359408 h 2749296"/>
              <a:gd name="connsiteX36" fmla="*/ 1493520 w 2231136"/>
              <a:gd name="connsiteY36" fmla="*/ 1395984 h 2749296"/>
              <a:gd name="connsiteX37" fmla="*/ 1456944 w 2231136"/>
              <a:gd name="connsiteY37" fmla="*/ 1438656 h 2749296"/>
              <a:gd name="connsiteX38" fmla="*/ 1408176 w 2231136"/>
              <a:gd name="connsiteY38" fmla="*/ 1536192 h 2749296"/>
              <a:gd name="connsiteX39" fmla="*/ 1469136 w 2231136"/>
              <a:gd name="connsiteY39" fmla="*/ 1542288 h 2749296"/>
              <a:gd name="connsiteX40" fmla="*/ 1572768 w 2231136"/>
              <a:gd name="connsiteY40" fmla="*/ 1511808 h 2749296"/>
              <a:gd name="connsiteX41" fmla="*/ 1627632 w 2231136"/>
              <a:gd name="connsiteY41" fmla="*/ 1469136 h 2749296"/>
              <a:gd name="connsiteX42" fmla="*/ 1712976 w 2231136"/>
              <a:gd name="connsiteY42" fmla="*/ 1499616 h 2749296"/>
              <a:gd name="connsiteX43" fmla="*/ 1780032 w 2231136"/>
              <a:gd name="connsiteY43" fmla="*/ 1530096 h 2749296"/>
              <a:gd name="connsiteX44" fmla="*/ 1822704 w 2231136"/>
              <a:gd name="connsiteY44" fmla="*/ 1645920 h 2749296"/>
              <a:gd name="connsiteX45" fmla="*/ 1889760 w 2231136"/>
              <a:gd name="connsiteY45" fmla="*/ 1670304 h 2749296"/>
              <a:gd name="connsiteX46" fmla="*/ 1969008 w 2231136"/>
              <a:gd name="connsiteY46" fmla="*/ 1749552 h 2749296"/>
              <a:gd name="connsiteX47" fmla="*/ 2048256 w 2231136"/>
              <a:gd name="connsiteY47" fmla="*/ 1798320 h 2749296"/>
              <a:gd name="connsiteX48" fmla="*/ 2139696 w 2231136"/>
              <a:gd name="connsiteY48" fmla="*/ 1804416 h 2749296"/>
              <a:gd name="connsiteX49" fmla="*/ 2212848 w 2231136"/>
              <a:gd name="connsiteY49" fmla="*/ 1853184 h 2749296"/>
              <a:gd name="connsiteX50" fmla="*/ 2218944 w 2231136"/>
              <a:gd name="connsiteY50" fmla="*/ 1932432 h 2749296"/>
              <a:gd name="connsiteX51" fmla="*/ 2231136 w 2231136"/>
              <a:gd name="connsiteY51" fmla="*/ 2023872 h 2749296"/>
              <a:gd name="connsiteX52" fmla="*/ 2182368 w 2231136"/>
              <a:gd name="connsiteY52" fmla="*/ 2133600 h 2749296"/>
              <a:gd name="connsiteX53" fmla="*/ 2139696 w 2231136"/>
              <a:gd name="connsiteY53" fmla="*/ 2164080 h 2749296"/>
              <a:gd name="connsiteX54" fmla="*/ 2054352 w 2231136"/>
              <a:gd name="connsiteY54" fmla="*/ 2182368 h 2749296"/>
              <a:gd name="connsiteX55" fmla="*/ 1981200 w 2231136"/>
              <a:gd name="connsiteY55" fmla="*/ 2279904 h 2749296"/>
              <a:gd name="connsiteX56" fmla="*/ 2042160 w 2231136"/>
              <a:gd name="connsiteY56" fmla="*/ 2340864 h 2749296"/>
              <a:gd name="connsiteX57" fmla="*/ 2060448 w 2231136"/>
              <a:gd name="connsiteY57" fmla="*/ 2426208 h 2749296"/>
              <a:gd name="connsiteX58" fmla="*/ 2023872 w 2231136"/>
              <a:gd name="connsiteY58" fmla="*/ 2572512 h 2749296"/>
              <a:gd name="connsiteX59" fmla="*/ 1962912 w 2231136"/>
              <a:gd name="connsiteY59" fmla="*/ 2724912 h 2749296"/>
              <a:gd name="connsiteX60" fmla="*/ 1895856 w 2231136"/>
              <a:gd name="connsiteY60" fmla="*/ 2749296 h 2749296"/>
              <a:gd name="connsiteX61" fmla="*/ 1780032 w 2231136"/>
              <a:gd name="connsiteY61" fmla="*/ 2670048 h 2749296"/>
              <a:gd name="connsiteX62" fmla="*/ 1761744 w 2231136"/>
              <a:gd name="connsiteY62" fmla="*/ 2584704 h 2749296"/>
              <a:gd name="connsiteX63" fmla="*/ 1767840 w 2231136"/>
              <a:gd name="connsiteY63" fmla="*/ 2474976 h 2749296"/>
              <a:gd name="connsiteX64" fmla="*/ 1664208 w 2231136"/>
              <a:gd name="connsiteY64" fmla="*/ 2481072 h 2749296"/>
              <a:gd name="connsiteX65" fmla="*/ 1633728 w 2231136"/>
              <a:gd name="connsiteY65" fmla="*/ 2481072 h 2749296"/>
              <a:gd name="connsiteX66" fmla="*/ 1578864 w 2231136"/>
              <a:gd name="connsiteY66" fmla="*/ 2426208 h 2749296"/>
              <a:gd name="connsiteX67" fmla="*/ 1597152 w 2231136"/>
              <a:gd name="connsiteY67" fmla="*/ 2365248 h 2749296"/>
              <a:gd name="connsiteX68" fmla="*/ 1578864 w 2231136"/>
              <a:gd name="connsiteY68" fmla="*/ 2310384 h 2749296"/>
              <a:gd name="connsiteX69" fmla="*/ 1511808 w 2231136"/>
              <a:gd name="connsiteY69" fmla="*/ 2310384 h 2749296"/>
              <a:gd name="connsiteX70" fmla="*/ 1432560 w 2231136"/>
              <a:gd name="connsiteY70" fmla="*/ 2261616 h 2749296"/>
              <a:gd name="connsiteX71" fmla="*/ 1402080 w 2231136"/>
              <a:gd name="connsiteY71" fmla="*/ 2170176 h 2749296"/>
              <a:gd name="connsiteX72" fmla="*/ 1450848 w 2231136"/>
              <a:gd name="connsiteY72" fmla="*/ 2127504 h 2749296"/>
              <a:gd name="connsiteX73" fmla="*/ 1487424 w 2231136"/>
              <a:gd name="connsiteY73" fmla="*/ 2066544 h 2749296"/>
              <a:gd name="connsiteX74" fmla="*/ 1426464 w 2231136"/>
              <a:gd name="connsiteY74" fmla="*/ 1962912 h 2749296"/>
              <a:gd name="connsiteX75" fmla="*/ 1469136 w 2231136"/>
              <a:gd name="connsiteY75" fmla="*/ 1914144 h 2749296"/>
              <a:gd name="connsiteX76" fmla="*/ 1487424 w 2231136"/>
              <a:gd name="connsiteY76" fmla="*/ 1865376 h 2749296"/>
              <a:gd name="connsiteX77" fmla="*/ 1530096 w 2231136"/>
              <a:gd name="connsiteY77" fmla="*/ 1859280 h 2749296"/>
              <a:gd name="connsiteX78" fmla="*/ 1560576 w 2231136"/>
              <a:gd name="connsiteY78" fmla="*/ 1792224 h 2749296"/>
              <a:gd name="connsiteX79" fmla="*/ 1560576 w 2231136"/>
              <a:gd name="connsiteY79" fmla="*/ 1792224 h 2749296"/>
              <a:gd name="connsiteX80" fmla="*/ 1499616 w 2231136"/>
              <a:gd name="connsiteY80" fmla="*/ 1719072 h 2749296"/>
              <a:gd name="connsiteX81" fmla="*/ 1408176 w 2231136"/>
              <a:gd name="connsiteY81" fmla="*/ 1810512 h 2749296"/>
              <a:gd name="connsiteX82" fmla="*/ 1060704 w 2231136"/>
              <a:gd name="connsiteY82" fmla="*/ 1828800 h 2749296"/>
              <a:gd name="connsiteX83" fmla="*/ 646176 w 2231136"/>
              <a:gd name="connsiteY83" fmla="*/ 2151888 h 2749296"/>
              <a:gd name="connsiteX84" fmla="*/ 707136 w 2231136"/>
              <a:gd name="connsiteY84" fmla="*/ 1932432 h 2749296"/>
              <a:gd name="connsiteX85" fmla="*/ 536448 w 2231136"/>
              <a:gd name="connsiteY85" fmla="*/ 1956816 h 2749296"/>
              <a:gd name="connsiteX86" fmla="*/ 396240 w 2231136"/>
              <a:gd name="connsiteY86" fmla="*/ 1731264 h 2749296"/>
              <a:gd name="connsiteX87" fmla="*/ 353568 w 2231136"/>
              <a:gd name="connsiteY87" fmla="*/ 1517904 h 2749296"/>
              <a:gd name="connsiteX88" fmla="*/ 347472 w 2231136"/>
              <a:gd name="connsiteY88" fmla="*/ 1280160 h 2749296"/>
              <a:gd name="connsiteX89" fmla="*/ 518160 w 2231136"/>
              <a:gd name="connsiteY89" fmla="*/ 1127760 h 2749296"/>
              <a:gd name="connsiteX90" fmla="*/ 0 w 2231136"/>
              <a:gd name="connsiteY90" fmla="*/ 84124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158496 w 2042160"/>
              <a:gd name="connsiteY88" fmla="*/ 1280160 h 2749296"/>
              <a:gd name="connsiteX89" fmla="*/ 329184 w 2042160"/>
              <a:gd name="connsiteY89" fmla="*/ 1127760 h 2749296"/>
              <a:gd name="connsiteX90" fmla="*/ 91440 w 2042160"/>
              <a:gd name="connsiteY90" fmla="*/ 975360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158496 w 2042160"/>
              <a:gd name="connsiteY88" fmla="*/ 1280160 h 2749296"/>
              <a:gd name="connsiteX89" fmla="*/ 329184 w 2042160"/>
              <a:gd name="connsiteY89" fmla="*/ 1127760 h 2749296"/>
              <a:gd name="connsiteX90" fmla="*/ 91440 w 2042160"/>
              <a:gd name="connsiteY90" fmla="*/ 975360 h 2749296"/>
              <a:gd name="connsiteX91" fmla="*/ 97536 w 2042160"/>
              <a:gd name="connsiteY91" fmla="*/ 957072 h 2749296"/>
              <a:gd name="connsiteX0" fmla="*/ 128022 w 2170182"/>
              <a:gd name="connsiteY0" fmla="*/ 0 h 2749296"/>
              <a:gd name="connsiteX1" fmla="*/ 262134 w 2170182"/>
              <a:gd name="connsiteY1" fmla="*/ 24384 h 2749296"/>
              <a:gd name="connsiteX2" fmla="*/ 298710 w 2170182"/>
              <a:gd name="connsiteY2" fmla="*/ 60960 h 2749296"/>
              <a:gd name="connsiteX3" fmla="*/ 408438 w 2170182"/>
              <a:gd name="connsiteY3" fmla="*/ 109728 h 2749296"/>
              <a:gd name="connsiteX4" fmla="*/ 457206 w 2170182"/>
              <a:gd name="connsiteY4" fmla="*/ 170688 h 2749296"/>
              <a:gd name="connsiteX5" fmla="*/ 512070 w 2170182"/>
              <a:gd name="connsiteY5" fmla="*/ 182880 h 2749296"/>
              <a:gd name="connsiteX6" fmla="*/ 585222 w 2170182"/>
              <a:gd name="connsiteY6" fmla="*/ 128016 h 2749296"/>
              <a:gd name="connsiteX7" fmla="*/ 664470 w 2170182"/>
              <a:gd name="connsiteY7" fmla="*/ 115824 h 2749296"/>
              <a:gd name="connsiteX8" fmla="*/ 762006 w 2170182"/>
              <a:gd name="connsiteY8" fmla="*/ 115824 h 2749296"/>
              <a:gd name="connsiteX9" fmla="*/ 829062 w 2170182"/>
              <a:gd name="connsiteY9" fmla="*/ 158496 h 2749296"/>
              <a:gd name="connsiteX10" fmla="*/ 816870 w 2170182"/>
              <a:gd name="connsiteY10" fmla="*/ 231648 h 2749296"/>
              <a:gd name="connsiteX11" fmla="*/ 762006 w 2170182"/>
              <a:gd name="connsiteY11" fmla="*/ 292608 h 2749296"/>
              <a:gd name="connsiteX12" fmla="*/ 792486 w 2170182"/>
              <a:gd name="connsiteY12" fmla="*/ 353568 h 2749296"/>
              <a:gd name="connsiteX13" fmla="*/ 816870 w 2170182"/>
              <a:gd name="connsiteY13" fmla="*/ 390144 h 2749296"/>
              <a:gd name="connsiteX14" fmla="*/ 890022 w 2170182"/>
              <a:gd name="connsiteY14" fmla="*/ 426720 h 2749296"/>
              <a:gd name="connsiteX15" fmla="*/ 865638 w 2170182"/>
              <a:gd name="connsiteY15" fmla="*/ 487680 h 2749296"/>
              <a:gd name="connsiteX16" fmla="*/ 944886 w 2170182"/>
              <a:gd name="connsiteY16" fmla="*/ 542544 h 2749296"/>
              <a:gd name="connsiteX17" fmla="*/ 914406 w 2170182"/>
              <a:gd name="connsiteY17" fmla="*/ 573024 h 2749296"/>
              <a:gd name="connsiteX18" fmla="*/ 847350 w 2170182"/>
              <a:gd name="connsiteY18" fmla="*/ 627888 h 2749296"/>
              <a:gd name="connsiteX19" fmla="*/ 883926 w 2170182"/>
              <a:gd name="connsiteY19" fmla="*/ 707136 h 2749296"/>
              <a:gd name="connsiteX20" fmla="*/ 853446 w 2170182"/>
              <a:gd name="connsiteY20" fmla="*/ 780288 h 2749296"/>
              <a:gd name="connsiteX21" fmla="*/ 847350 w 2170182"/>
              <a:gd name="connsiteY21" fmla="*/ 853440 h 2749296"/>
              <a:gd name="connsiteX22" fmla="*/ 768102 w 2170182"/>
              <a:gd name="connsiteY22" fmla="*/ 908304 h 2749296"/>
              <a:gd name="connsiteX23" fmla="*/ 810774 w 2170182"/>
              <a:gd name="connsiteY23" fmla="*/ 963168 h 2749296"/>
              <a:gd name="connsiteX24" fmla="*/ 871734 w 2170182"/>
              <a:gd name="connsiteY24" fmla="*/ 1005840 h 2749296"/>
              <a:gd name="connsiteX25" fmla="*/ 969270 w 2170182"/>
              <a:gd name="connsiteY25" fmla="*/ 1011936 h 2749296"/>
              <a:gd name="connsiteX26" fmla="*/ 1036326 w 2170182"/>
              <a:gd name="connsiteY26" fmla="*/ 1024128 h 2749296"/>
              <a:gd name="connsiteX27" fmla="*/ 1139958 w 2170182"/>
              <a:gd name="connsiteY27" fmla="*/ 963168 h 2749296"/>
              <a:gd name="connsiteX28" fmla="*/ 1255782 w 2170182"/>
              <a:gd name="connsiteY28" fmla="*/ 908304 h 2749296"/>
              <a:gd name="connsiteX29" fmla="*/ 1359414 w 2170182"/>
              <a:gd name="connsiteY29" fmla="*/ 920496 h 2749296"/>
              <a:gd name="connsiteX30" fmla="*/ 1383798 w 2170182"/>
              <a:gd name="connsiteY30" fmla="*/ 981456 h 2749296"/>
              <a:gd name="connsiteX31" fmla="*/ 1438662 w 2170182"/>
              <a:gd name="connsiteY31" fmla="*/ 1042416 h 2749296"/>
              <a:gd name="connsiteX32" fmla="*/ 1548390 w 2170182"/>
              <a:gd name="connsiteY32" fmla="*/ 1109472 h 2749296"/>
              <a:gd name="connsiteX33" fmla="*/ 1609350 w 2170182"/>
              <a:gd name="connsiteY33" fmla="*/ 1182624 h 2749296"/>
              <a:gd name="connsiteX34" fmla="*/ 1578870 w 2170182"/>
              <a:gd name="connsiteY34" fmla="*/ 1292352 h 2749296"/>
              <a:gd name="connsiteX35" fmla="*/ 1536198 w 2170182"/>
              <a:gd name="connsiteY35" fmla="*/ 1359408 h 2749296"/>
              <a:gd name="connsiteX36" fmla="*/ 1432566 w 2170182"/>
              <a:gd name="connsiteY36" fmla="*/ 1395984 h 2749296"/>
              <a:gd name="connsiteX37" fmla="*/ 1395990 w 2170182"/>
              <a:gd name="connsiteY37" fmla="*/ 1438656 h 2749296"/>
              <a:gd name="connsiteX38" fmla="*/ 1347222 w 2170182"/>
              <a:gd name="connsiteY38" fmla="*/ 1536192 h 2749296"/>
              <a:gd name="connsiteX39" fmla="*/ 1408182 w 2170182"/>
              <a:gd name="connsiteY39" fmla="*/ 1542288 h 2749296"/>
              <a:gd name="connsiteX40" fmla="*/ 1511814 w 2170182"/>
              <a:gd name="connsiteY40" fmla="*/ 1511808 h 2749296"/>
              <a:gd name="connsiteX41" fmla="*/ 1566678 w 2170182"/>
              <a:gd name="connsiteY41" fmla="*/ 1469136 h 2749296"/>
              <a:gd name="connsiteX42" fmla="*/ 1652022 w 2170182"/>
              <a:gd name="connsiteY42" fmla="*/ 1499616 h 2749296"/>
              <a:gd name="connsiteX43" fmla="*/ 1719078 w 2170182"/>
              <a:gd name="connsiteY43" fmla="*/ 1530096 h 2749296"/>
              <a:gd name="connsiteX44" fmla="*/ 1761750 w 2170182"/>
              <a:gd name="connsiteY44" fmla="*/ 1645920 h 2749296"/>
              <a:gd name="connsiteX45" fmla="*/ 1828806 w 2170182"/>
              <a:gd name="connsiteY45" fmla="*/ 1670304 h 2749296"/>
              <a:gd name="connsiteX46" fmla="*/ 1908054 w 2170182"/>
              <a:gd name="connsiteY46" fmla="*/ 1749552 h 2749296"/>
              <a:gd name="connsiteX47" fmla="*/ 1987302 w 2170182"/>
              <a:gd name="connsiteY47" fmla="*/ 1798320 h 2749296"/>
              <a:gd name="connsiteX48" fmla="*/ 2078742 w 2170182"/>
              <a:gd name="connsiteY48" fmla="*/ 1804416 h 2749296"/>
              <a:gd name="connsiteX49" fmla="*/ 2151894 w 2170182"/>
              <a:gd name="connsiteY49" fmla="*/ 1853184 h 2749296"/>
              <a:gd name="connsiteX50" fmla="*/ 2157990 w 2170182"/>
              <a:gd name="connsiteY50" fmla="*/ 1932432 h 2749296"/>
              <a:gd name="connsiteX51" fmla="*/ 2170182 w 2170182"/>
              <a:gd name="connsiteY51" fmla="*/ 2023872 h 2749296"/>
              <a:gd name="connsiteX52" fmla="*/ 2121414 w 2170182"/>
              <a:gd name="connsiteY52" fmla="*/ 2133600 h 2749296"/>
              <a:gd name="connsiteX53" fmla="*/ 2078742 w 2170182"/>
              <a:gd name="connsiteY53" fmla="*/ 2164080 h 2749296"/>
              <a:gd name="connsiteX54" fmla="*/ 1993398 w 2170182"/>
              <a:gd name="connsiteY54" fmla="*/ 2182368 h 2749296"/>
              <a:gd name="connsiteX55" fmla="*/ 1920246 w 2170182"/>
              <a:gd name="connsiteY55" fmla="*/ 2279904 h 2749296"/>
              <a:gd name="connsiteX56" fmla="*/ 1981206 w 2170182"/>
              <a:gd name="connsiteY56" fmla="*/ 2340864 h 2749296"/>
              <a:gd name="connsiteX57" fmla="*/ 1999494 w 2170182"/>
              <a:gd name="connsiteY57" fmla="*/ 2426208 h 2749296"/>
              <a:gd name="connsiteX58" fmla="*/ 1962918 w 2170182"/>
              <a:gd name="connsiteY58" fmla="*/ 2572512 h 2749296"/>
              <a:gd name="connsiteX59" fmla="*/ 1901958 w 2170182"/>
              <a:gd name="connsiteY59" fmla="*/ 2724912 h 2749296"/>
              <a:gd name="connsiteX60" fmla="*/ 1834902 w 2170182"/>
              <a:gd name="connsiteY60" fmla="*/ 2749296 h 2749296"/>
              <a:gd name="connsiteX61" fmla="*/ 1719078 w 2170182"/>
              <a:gd name="connsiteY61" fmla="*/ 2670048 h 2749296"/>
              <a:gd name="connsiteX62" fmla="*/ 1700790 w 2170182"/>
              <a:gd name="connsiteY62" fmla="*/ 2584704 h 2749296"/>
              <a:gd name="connsiteX63" fmla="*/ 1706886 w 2170182"/>
              <a:gd name="connsiteY63" fmla="*/ 2474976 h 2749296"/>
              <a:gd name="connsiteX64" fmla="*/ 1603254 w 2170182"/>
              <a:gd name="connsiteY64" fmla="*/ 2481072 h 2749296"/>
              <a:gd name="connsiteX65" fmla="*/ 1572774 w 2170182"/>
              <a:gd name="connsiteY65" fmla="*/ 2481072 h 2749296"/>
              <a:gd name="connsiteX66" fmla="*/ 1517910 w 2170182"/>
              <a:gd name="connsiteY66" fmla="*/ 2426208 h 2749296"/>
              <a:gd name="connsiteX67" fmla="*/ 1536198 w 2170182"/>
              <a:gd name="connsiteY67" fmla="*/ 2365248 h 2749296"/>
              <a:gd name="connsiteX68" fmla="*/ 1517910 w 2170182"/>
              <a:gd name="connsiteY68" fmla="*/ 2310384 h 2749296"/>
              <a:gd name="connsiteX69" fmla="*/ 1450854 w 2170182"/>
              <a:gd name="connsiteY69" fmla="*/ 2310384 h 2749296"/>
              <a:gd name="connsiteX70" fmla="*/ 1371606 w 2170182"/>
              <a:gd name="connsiteY70" fmla="*/ 2261616 h 2749296"/>
              <a:gd name="connsiteX71" fmla="*/ 1341126 w 2170182"/>
              <a:gd name="connsiteY71" fmla="*/ 2170176 h 2749296"/>
              <a:gd name="connsiteX72" fmla="*/ 1389894 w 2170182"/>
              <a:gd name="connsiteY72" fmla="*/ 2127504 h 2749296"/>
              <a:gd name="connsiteX73" fmla="*/ 1426470 w 2170182"/>
              <a:gd name="connsiteY73" fmla="*/ 2066544 h 2749296"/>
              <a:gd name="connsiteX74" fmla="*/ 1365510 w 2170182"/>
              <a:gd name="connsiteY74" fmla="*/ 1962912 h 2749296"/>
              <a:gd name="connsiteX75" fmla="*/ 1408182 w 2170182"/>
              <a:gd name="connsiteY75" fmla="*/ 1914144 h 2749296"/>
              <a:gd name="connsiteX76" fmla="*/ 1426470 w 2170182"/>
              <a:gd name="connsiteY76" fmla="*/ 1865376 h 2749296"/>
              <a:gd name="connsiteX77" fmla="*/ 1469142 w 2170182"/>
              <a:gd name="connsiteY77" fmla="*/ 1859280 h 2749296"/>
              <a:gd name="connsiteX78" fmla="*/ 1499622 w 2170182"/>
              <a:gd name="connsiteY78" fmla="*/ 1792224 h 2749296"/>
              <a:gd name="connsiteX79" fmla="*/ 1499622 w 2170182"/>
              <a:gd name="connsiteY79" fmla="*/ 1792224 h 2749296"/>
              <a:gd name="connsiteX80" fmla="*/ 1438662 w 2170182"/>
              <a:gd name="connsiteY80" fmla="*/ 1719072 h 2749296"/>
              <a:gd name="connsiteX81" fmla="*/ 1347222 w 2170182"/>
              <a:gd name="connsiteY81" fmla="*/ 1810512 h 2749296"/>
              <a:gd name="connsiteX82" fmla="*/ 999750 w 2170182"/>
              <a:gd name="connsiteY82" fmla="*/ 1828800 h 2749296"/>
              <a:gd name="connsiteX83" fmla="*/ 585222 w 2170182"/>
              <a:gd name="connsiteY83" fmla="*/ 2151888 h 2749296"/>
              <a:gd name="connsiteX84" fmla="*/ 646182 w 2170182"/>
              <a:gd name="connsiteY84" fmla="*/ 1932432 h 2749296"/>
              <a:gd name="connsiteX85" fmla="*/ 475494 w 2170182"/>
              <a:gd name="connsiteY85" fmla="*/ 1956816 h 2749296"/>
              <a:gd name="connsiteX86" fmla="*/ 335286 w 2170182"/>
              <a:gd name="connsiteY86" fmla="*/ 1731264 h 2749296"/>
              <a:gd name="connsiteX87" fmla="*/ 292614 w 2170182"/>
              <a:gd name="connsiteY87" fmla="*/ 1517904 h 2749296"/>
              <a:gd name="connsiteX88" fmla="*/ 286518 w 2170182"/>
              <a:gd name="connsiteY88" fmla="*/ 1280160 h 2749296"/>
              <a:gd name="connsiteX89" fmla="*/ 457206 w 2170182"/>
              <a:gd name="connsiteY89" fmla="*/ 1127760 h 2749296"/>
              <a:gd name="connsiteX90" fmla="*/ 219462 w 2170182"/>
              <a:gd name="connsiteY90" fmla="*/ 975360 h 2749296"/>
              <a:gd name="connsiteX91" fmla="*/ 6 w 2170182"/>
              <a:gd name="connsiteY91" fmla="*/ 883920 h 2749296"/>
              <a:gd name="connsiteX0" fmla="*/ 148259 w 2190419"/>
              <a:gd name="connsiteY0" fmla="*/ 0 h 2749296"/>
              <a:gd name="connsiteX1" fmla="*/ 282371 w 2190419"/>
              <a:gd name="connsiteY1" fmla="*/ 24384 h 2749296"/>
              <a:gd name="connsiteX2" fmla="*/ 318947 w 2190419"/>
              <a:gd name="connsiteY2" fmla="*/ 60960 h 2749296"/>
              <a:gd name="connsiteX3" fmla="*/ 428675 w 2190419"/>
              <a:gd name="connsiteY3" fmla="*/ 109728 h 2749296"/>
              <a:gd name="connsiteX4" fmla="*/ 477443 w 2190419"/>
              <a:gd name="connsiteY4" fmla="*/ 170688 h 2749296"/>
              <a:gd name="connsiteX5" fmla="*/ 532307 w 2190419"/>
              <a:gd name="connsiteY5" fmla="*/ 182880 h 2749296"/>
              <a:gd name="connsiteX6" fmla="*/ 605459 w 2190419"/>
              <a:gd name="connsiteY6" fmla="*/ 128016 h 2749296"/>
              <a:gd name="connsiteX7" fmla="*/ 684707 w 2190419"/>
              <a:gd name="connsiteY7" fmla="*/ 115824 h 2749296"/>
              <a:gd name="connsiteX8" fmla="*/ 782243 w 2190419"/>
              <a:gd name="connsiteY8" fmla="*/ 115824 h 2749296"/>
              <a:gd name="connsiteX9" fmla="*/ 849299 w 2190419"/>
              <a:gd name="connsiteY9" fmla="*/ 158496 h 2749296"/>
              <a:gd name="connsiteX10" fmla="*/ 837107 w 2190419"/>
              <a:gd name="connsiteY10" fmla="*/ 231648 h 2749296"/>
              <a:gd name="connsiteX11" fmla="*/ 782243 w 2190419"/>
              <a:gd name="connsiteY11" fmla="*/ 292608 h 2749296"/>
              <a:gd name="connsiteX12" fmla="*/ 812723 w 2190419"/>
              <a:gd name="connsiteY12" fmla="*/ 353568 h 2749296"/>
              <a:gd name="connsiteX13" fmla="*/ 837107 w 2190419"/>
              <a:gd name="connsiteY13" fmla="*/ 390144 h 2749296"/>
              <a:gd name="connsiteX14" fmla="*/ 910259 w 2190419"/>
              <a:gd name="connsiteY14" fmla="*/ 426720 h 2749296"/>
              <a:gd name="connsiteX15" fmla="*/ 885875 w 2190419"/>
              <a:gd name="connsiteY15" fmla="*/ 487680 h 2749296"/>
              <a:gd name="connsiteX16" fmla="*/ 965123 w 2190419"/>
              <a:gd name="connsiteY16" fmla="*/ 542544 h 2749296"/>
              <a:gd name="connsiteX17" fmla="*/ 934643 w 2190419"/>
              <a:gd name="connsiteY17" fmla="*/ 573024 h 2749296"/>
              <a:gd name="connsiteX18" fmla="*/ 867587 w 2190419"/>
              <a:gd name="connsiteY18" fmla="*/ 627888 h 2749296"/>
              <a:gd name="connsiteX19" fmla="*/ 904163 w 2190419"/>
              <a:gd name="connsiteY19" fmla="*/ 707136 h 2749296"/>
              <a:gd name="connsiteX20" fmla="*/ 873683 w 2190419"/>
              <a:gd name="connsiteY20" fmla="*/ 780288 h 2749296"/>
              <a:gd name="connsiteX21" fmla="*/ 867587 w 2190419"/>
              <a:gd name="connsiteY21" fmla="*/ 853440 h 2749296"/>
              <a:gd name="connsiteX22" fmla="*/ 788339 w 2190419"/>
              <a:gd name="connsiteY22" fmla="*/ 908304 h 2749296"/>
              <a:gd name="connsiteX23" fmla="*/ 831011 w 2190419"/>
              <a:gd name="connsiteY23" fmla="*/ 963168 h 2749296"/>
              <a:gd name="connsiteX24" fmla="*/ 891971 w 2190419"/>
              <a:gd name="connsiteY24" fmla="*/ 1005840 h 2749296"/>
              <a:gd name="connsiteX25" fmla="*/ 989507 w 2190419"/>
              <a:gd name="connsiteY25" fmla="*/ 1011936 h 2749296"/>
              <a:gd name="connsiteX26" fmla="*/ 1056563 w 2190419"/>
              <a:gd name="connsiteY26" fmla="*/ 1024128 h 2749296"/>
              <a:gd name="connsiteX27" fmla="*/ 1160195 w 2190419"/>
              <a:gd name="connsiteY27" fmla="*/ 963168 h 2749296"/>
              <a:gd name="connsiteX28" fmla="*/ 1276019 w 2190419"/>
              <a:gd name="connsiteY28" fmla="*/ 908304 h 2749296"/>
              <a:gd name="connsiteX29" fmla="*/ 1379651 w 2190419"/>
              <a:gd name="connsiteY29" fmla="*/ 920496 h 2749296"/>
              <a:gd name="connsiteX30" fmla="*/ 1404035 w 2190419"/>
              <a:gd name="connsiteY30" fmla="*/ 981456 h 2749296"/>
              <a:gd name="connsiteX31" fmla="*/ 1458899 w 2190419"/>
              <a:gd name="connsiteY31" fmla="*/ 1042416 h 2749296"/>
              <a:gd name="connsiteX32" fmla="*/ 1568627 w 2190419"/>
              <a:gd name="connsiteY32" fmla="*/ 1109472 h 2749296"/>
              <a:gd name="connsiteX33" fmla="*/ 1629587 w 2190419"/>
              <a:gd name="connsiteY33" fmla="*/ 1182624 h 2749296"/>
              <a:gd name="connsiteX34" fmla="*/ 1599107 w 2190419"/>
              <a:gd name="connsiteY34" fmla="*/ 1292352 h 2749296"/>
              <a:gd name="connsiteX35" fmla="*/ 1556435 w 2190419"/>
              <a:gd name="connsiteY35" fmla="*/ 1359408 h 2749296"/>
              <a:gd name="connsiteX36" fmla="*/ 1452803 w 2190419"/>
              <a:gd name="connsiteY36" fmla="*/ 1395984 h 2749296"/>
              <a:gd name="connsiteX37" fmla="*/ 1416227 w 2190419"/>
              <a:gd name="connsiteY37" fmla="*/ 1438656 h 2749296"/>
              <a:gd name="connsiteX38" fmla="*/ 1367459 w 2190419"/>
              <a:gd name="connsiteY38" fmla="*/ 1536192 h 2749296"/>
              <a:gd name="connsiteX39" fmla="*/ 1428419 w 2190419"/>
              <a:gd name="connsiteY39" fmla="*/ 1542288 h 2749296"/>
              <a:gd name="connsiteX40" fmla="*/ 1532051 w 2190419"/>
              <a:gd name="connsiteY40" fmla="*/ 1511808 h 2749296"/>
              <a:gd name="connsiteX41" fmla="*/ 1586915 w 2190419"/>
              <a:gd name="connsiteY41" fmla="*/ 1469136 h 2749296"/>
              <a:gd name="connsiteX42" fmla="*/ 1672259 w 2190419"/>
              <a:gd name="connsiteY42" fmla="*/ 1499616 h 2749296"/>
              <a:gd name="connsiteX43" fmla="*/ 1739315 w 2190419"/>
              <a:gd name="connsiteY43" fmla="*/ 1530096 h 2749296"/>
              <a:gd name="connsiteX44" fmla="*/ 1781987 w 2190419"/>
              <a:gd name="connsiteY44" fmla="*/ 1645920 h 2749296"/>
              <a:gd name="connsiteX45" fmla="*/ 1849043 w 2190419"/>
              <a:gd name="connsiteY45" fmla="*/ 1670304 h 2749296"/>
              <a:gd name="connsiteX46" fmla="*/ 1928291 w 2190419"/>
              <a:gd name="connsiteY46" fmla="*/ 1749552 h 2749296"/>
              <a:gd name="connsiteX47" fmla="*/ 2007539 w 2190419"/>
              <a:gd name="connsiteY47" fmla="*/ 1798320 h 2749296"/>
              <a:gd name="connsiteX48" fmla="*/ 2098979 w 2190419"/>
              <a:gd name="connsiteY48" fmla="*/ 1804416 h 2749296"/>
              <a:gd name="connsiteX49" fmla="*/ 2172131 w 2190419"/>
              <a:gd name="connsiteY49" fmla="*/ 1853184 h 2749296"/>
              <a:gd name="connsiteX50" fmla="*/ 2178227 w 2190419"/>
              <a:gd name="connsiteY50" fmla="*/ 1932432 h 2749296"/>
              <a:gd name="connsiteX51" fmla="*/ 2190419 w 2190419"/>
              <a:gd name="connsiteY51" fmla="*/ 2023872 h 2749296"/>
              <a:gd name="connsiteX52" fmla="*/ 2141651 w 2190419"/>
              <a:gd name="connsiteY52" fmla="*/ 2133600 h 2749296"/>
              <a:gd name="connsiteX53" fmla="*/ 2098979 w 2190419"/>
              <a:gd name="connsiteY53" fmla="*/ 2164080 h 2749296"/>
              <a:gd name="connsiteX54" fmla="*/ 2013635 w 2190419"/>
              <a:gd name="connsiteY54" fmla="*/ 2182368 h 2749296"/>
              <a:gd name="connsiteX55" fmla="*/ 1940483 w 2190419"/>
              <a:gd name="connsiteY55" fmla="*/ 2279904 h 2749296"/>
              <a:gd name="connsiteX56" fmla="*/ 2001443 w 2190419"/>
              <a:gd name="connsiteY56" fmla="*/ 2340864 h 2749296"/>
              <a:gd name="connsiteX57" fmla="*/ 2019731 w 2190419"/>
              <a:gd name="connsiteY57" fmla="*/ 2426208 h 2749296"/>
              <a:gd name="connsiteX58" fmla="*/ 1983155 w 2190419"/>
              <a:gd name="connsiteY58" fmla="*/ 2572512 h 2749296"/>
              <a:gd name="connsiteX59" fmla="*/ 1922195 w 2190419"/>
              <a:gd name="connsiteY59" fmla="*/ 2724912 h 2749296"/>
              <a:gd name="connsiteX60" fmla="*/ 1855139 w 2190419"/>
              <a:gd name="connsiteY60" fmla="*/ 2749296 h 2749296"/>
              <a:gd name="connsiteX61" fmla="*/ 1739315 w 2190419"/>
              <a:gd name="connsiteY61" fmla="*/ 2670048 h 2749296"/>
              <a:gd name="connsiteX62" fmla="*/ 1721027 w 2190419"/>
              <a:gd name="connsiteY62" fmla="*/ 2584704 h 2749296"/>
              <a:gd name="connsiteX63" fmla="*/ 1727123 w 2190419"/>
              <a:gd name="connsiteY63" fmla="*/ 2474976 h 2749296"/>
              <a:gd name="connsiteX64" fmla="*/ 1623491 w 2190419"/>
              <a:gd name="connsiteY64" fmla="*/ 2481072 h 2749296"/>
              <a:gd name="connsiteX65" fmla="*/ 1593011 w 2190419"/>
              <a:gd name="connsiteY65" fmla="*/ 2481072 h 2749296"/>
              <a:gd name="connsiteX66" fmla="*/ 1538147 w 2190419"/>
              <a:gd name="connsiteY66" fmla="*/ 2426208 h 2749296"/>
              <a:gd name="connsiteX67" fmla="*/ 1556435 w 2190419"/>
              <a:gd name="connsiteY67" fmla="*/ 2365248 h 2749296"/>
              <a:gd name="connsiteX68" fmla="*/ 1538147 w 2190419"/>
              <a:gd name="connsiteY68" fmla="*/ 2310384 h 2749296"/>
              <a:gd name="connsiteX69" fmla="*/ 1471091 w 2190419"/>
              <a:gd name="connsiteY69" fmla="*/ 2310384 h 2749296"/>
              <a:gd name="connsiteX70" fmla="*/ 1391843 w 2190419"/>
              <a:gd name="connsiteY70" fmla="*/ 2261616 h 2749296"/>
              <a:gd name="connsiteX71" fmla="*/ 1361363 w 2190419"/>
              <a:gd name="connsiteY71" fmla="*/ 2170176 h 2749296"/>
              <a:gd name="connsiteX72" fmla="*/ 1410131 w 2190419"/>
              <a:gd name="connsiteY72" fmla="*/ 2127504 h 2749296"/>
              <a:gd name="connsiteX73" fmla="*/ 1446707 w 2190419"/>
              <a:gd name="connsiteY73" fmla="*/ 2066544 h 2749296"/>
              <a:gd name="connsiteX74" fmla="*/ 1385747 w 2190419"/>
              <a:gd name="connsiteY74" fmla="*/ 1962912 h 2749296"/>
              <a:gd name="connsiteX75" fmla="*/ 1428419 w 2190419"/>
              <a:gd name="connsiteY75" fmla="*/ 1914144 h 2749296"/>
              <a:gd name="connsiteX76" fmla="*/ 1446707 w 2190419"/>
              <a:gd name="connsiteY76" fmla="*/ 1865376 h 2749296"/>
              <a:gd name="connsiteX77" fmla="*/ 1489379 w 2190419"/>
              <a:gd name="connsiteY77" fmla="*/ 1859280 h 2749296"/>
              <a:gd name="connsiteX78" fmla="*/ 1519859 w 2190419"/>
              <a:gd name="connsiteY78" fmla="*/ 1792224 h 2749296"/>
              <a:gd name="connsiteX79" fmla="*/ 1519859 w 2190419"/>
              <a:gd name="connsiteY79" fmla="*/ 1792224 h 2749296"/>
              <a:gd name="connsiteX80" fmla="*/ 1458899 w 2190419"/>
              <a:gd name="connsiteY80" fmla="*/ 1719072 h 2749296"/>
              <a:gd name="connsiteX81" fmla="*/ 1367459 w 2190419"/>
              <a:gd name="connsiteY81" fmla="*/ 1810512 h 2749296"/>
              <a:gd name="connsiteX82" fmla="*/ 1019987 w 2190419"/>
              <a:gd name="connsiteY82" fmla="*/ 1828800 h 2749296"/>
              <a:gd name="connsiteX83" fmla="*/ 605459 w 2190419"/>
              <a:gd name="connsiteY83" fmla="*/ 2151888 h 2749296"/>
              <a:gd name="connsiteX84" fmla="*/ 666419 w 2190419"/>
              <a:gd name="connsiteY84" fmla="*/ 1932432 h 2749296"/>
              <a:gd name="connsiteX85" fmla="*/ 495731 w 2190419"/>
              <a:gd name="connsiteY85" fmla="*/ 1956816 h 2749296"/>
              <a:gd name="connsiteX86" fmla="*/ 355523 w 2190419"/>
              <a:gd name="connsiteY86" fmla="*/ 1731264 h 2749296"/>
              <a:gd name="connsiteX87" fmla="*/ 312851 w 2190419"/>
              <a:gd name="connsiteY87" fmla="*/ 1517904 h 2749296"/>
              <a:gd name="connsiteX88" fmla="*/ 306755 w 2190419"/>
              <a:gd name="connsiteY88" fmla="*/ 1280160 h 2749296"/>
              <a:gd name="connsiteX89" fmla="*/ 477443 w 2190419"/>
              <a:gd name="connsiteY89" fmla="*/ 1127760 h 2749296"/>
              <a:gd name="connsiteX90" fmla="*/ 239699 w 2190419"/>
              <a:gd name="connsiteY90" fmla="*/ 975360 h 2749296"/>
              <a:gd name="connsiteX91" fmla="*/ 20243 w 2190419"/>
              <a:gd name="connsiteY91" fmla="*/ 883920 h 2749296"/>
              <a:gd name="connsiteX92" fmla="*/ 8051 w 2190419"/>
              <a:gd name="connsiteY92" fmla="*/ 859536 h 2749296"/>
              <a:gd name="connsiteX0" fmla="*/ 225552 w 2267712"/>
              <a:gd name="connsiteY0" fmla="*/ 0 h 2749296"/>
              <a:gd name="connsiteX1" fmla="*/ 359664 w 2267712"/>
              <a:gd name="connsiteY1" fmla="*/ 24384 h 2749296"/>
              <a:gd name="connsiteX2" fmla="*/ 396240 w 2267712"/>
              <a:gd name="connsiteY2" fmla="*/ 60960 h 2749296"/>
              <a:gd name="connsiteX3" fmla="*/ 505968 w 2267712"/>
              <a:gd name="connsiteY3" fmla="*/ 109728 h 2749296"/>
              <a:gd name="connsiteX4" fmla="*/ 554736 w 2267712"/>
              <a:gd name="connsiteY4" fmla="*/ 170688 h 2749296"/>
              <a:gd name="connsiteX5" fmla="*/ 609600 w 2267712"/>
              <a:gd name="connsiteY5" fmla="*/ 182880 h 2749296"/>
              <a:gd name="connsiteX6" fmla="*/ 682752 w 2267712"/>
              <a:gd name="connsiteY6" fmla="*/ 128016 h 2749296"/>
              <a:gd name="connsiteX7" fmla="*/ 762000 w 2267712"/>
              <a:gd name="connsiteY7" fmla="*/ 115824 h 2749296"/>
              <a:gd name="connsiteX8" fmla="*/ 859536 w 2267712"/>
              <a:gd name="connsiteY8" fmla="*/ 115824 h 2749296"/>
              <a:gd name="connsiteX9" fmla="*/ 926592 w 2267712"/>
              <a:gd name="connsiteY9" fmla="*/ 158496 h 2749296"/>
              <a:gd name="connsiteX10" fmla="*/ 914400 w 2267712"/>
              <a:gd name="connsiteY10" fmla="*/ 231648 h 2749296"/>
              <a:gd name="connsiteX11" fmla="*/ 859536 w 2267712"/>
              <a:gd name="connsiteY11" fmla="*/ 292608 h 2749296"/>
              <a:gd name="connsiteX12" fmla="*/ 890016 w 2267712"/>
              <a:gd name="connsiteY12" fmla="*/ 353568 h 2749296"/>
              <a:gd name="connsiteX13" fmla="*/ 914400 w 2267712"/>
              <a:gd name="connsiteY13" fmla="*/ 390144 h 2749296"/>
              <a:gd name="connsiteX14" fmla="*/ 987552 w 2267712"/>
              <a:gd name="connsiteY14" fmla="*/ 426720 h 2749296"/>
              <a:gd name="connsiteX15" fmla="*/ 963168 w 2267712"/>
              <a:gd name="connsiteY15" fmla="*/ 487680 h 2749296"/>
              <a:gd name="connsiteX16" fmla="*/ 1042416 w 2267712"/>
              <a:gd name="connsiteY16" fmla="*/ 542544 h 2749296"/>
              <a:gd name="connsiteX17" fmla="*/ 1011936 w 2267712"/>
              <a:gd name="connsiteY17" fmla="*/ 573024 h 2749296"/>
              <a:gd name="connsiteX18" fmla="*/ 944880 w 2267712"/>
              <a:gd name="connsiteY18" fmla="*/ 627888 h 2749296"/>
              <a:gd name="connsiteX19" fmla="*/ 981456 w 2267712"/>
              <a:gd name="connsiteY19" fmla="*/ 707136 h 2749296"/>
              <a:gd name="connsiteX20" fmla="*/ 950976 w 2267712"/>
              <a:gd name="connsiteY20" fmla="*/ 780288 h 2749296"/>
              <a:gd name="connsiteX21" fmla="*/ 944880 w 2267712"/>
              <a:gd name="connsiteY21" fmla="*/ 853440 h 2749296"/>
              <a:gd name="connsiteX22" fmla="*/ 865632 w 2267712"/>
              <a:gd name="connsiteY22" fmla="*/ 908304 h 2749296"/>
              <a:gd name="connsiteX23" fmla="*/ 908304 w 2267712"/>
              <a:gd name="connsiteY23" fmla="*/ 963168 h 2749296"/>
              <a:gd name="connsiteX24" fmla="*/ 969264 w 2267712"/>
              <a:gd name="connsiteY24" fmla="*/ 1005840 h 2749296"/>
              <a:gd name="connsiteX25" fmla="*/ 1066800 w 2267712"/>
              <a:gd name="connsiteY25" fmla="*/ 1011936 h 2749296"/>
              <a:gd name="connsiteX26" fmla="*/ 1133856 w 2267712"/>
              <a:gd name="connsiteY26" fmla="*/ 1024128 h 2749296"/>
              <a:gd name="connsiteX27" fmla="*/ 1237488 w 2267712"/>
              <a:gd name="connsiteY27" fmla="*/ 963168 h 2749296"/>
              <a:gd name="connsiteX28" fmla="*/ 1353312 w 2267712"/>
              <a:gd name="connsiteY28" fmla="*/ 908304 h 2749296"/>
              <a:gd name="connsiteX29" fmla="*/ 1456944 w 2267712"/>
              <a:gd name="connsiteY29" fmla="*/ 920496 h 2749296"/>
              <a:gd name="connsiteX30" fmla="*/ 1481328 w 2267712"/>
              <a:gd name="connsiteY30" fmla="*/ 981456 h 2749296"/>
              <a:gd name="connsiteX31" fmla="*/ 1536192 w 2267712"/>
              <a:gd name="connsiteY31" fmla="*/ 1042416 h 2749296"/>
              <a:gd name="connsiteX32" fmla="*/ 1645920 w 2267712"/>
              <a:gd name="connsiteY32" fmla="*/ 1109472 h 2749296"/>
              <a:gd name="connsiteX33" fmla="*/ 1706880 w 2267712"/>
              <a:gd name="connsiteY33" fmla="*/ 1182624 h 2749296"/>
              <a:gd name="connsiteX34" fmla="*/ 1676400 w 2267712"/>
              <a:gd name="connsiteY34" fmla="*/ 1292352 h 2749296"/>
              <a:gd name="connsiteX35" fmla="*/ 1633728 w 2267712"/>
              <a:gd name="connsiteY35" fmla="*/ 1359408 h 2749296"/>
              <a:gd name="connsiteX36" fmla="*/ 1530096 w 2267712"/>
              <a:gd name="connsiteY36" fmla="*/ 1395984 h 2749296"/>
              <a:gd name="connsiteX37" fmla="*/ 1493520 w 2267712"/>
              <a:gd name="connsiteY37" fmla="*/ 1438656 h 2749296"/>
              <a:gd name="connsiteX38" fmla="*/ 1444752 w 2267712"/>
              <a:gd name="connsiteY38" fmla="*/ 1536192 h 2749296"/>
              <a:gd name="connsiteX39" fmla="*/ 1505712 w 2267712"/>
              <a:gd name="connsiteY39" fmla="*/ 1542288 h 2749296"/>
              <a:gd name="connsiteX40" fmla="*/ 1609344 w 2267712"/>
              <a:gd name="connsiteY40" fmla="*/ 1511808 h 2749296"/>
              <a:gd name="connsiteX41" fmla="*/ 1664208 w 2267712"/>
              <a:gd name="connsiteY41" fmla="*/ 1469136 h 2749296"/>
              <a:gd name="connsiteX42" fmla="*/ 1749552 w 2267712"/>
              <a:gd name="connsiteY42" fmla="*/ 1499616 h 2749296"/>
              <a:gd name="connsiteX43" fmla="*/ 1816608 w 2267712"/>
              <a:gd name="connsiteY43" fmla="*/ 1530096 h 2749296"/>
              <a:gd name="connsiteX44" fmla="*/ 1859280 w 2267712"/>
              <a:gd name="connsiteY44" fmla="*/ 1645920 h 2749296"/>
              <a:gd name="connsiteX45" fmla="*/ 1926336 w 2267712"/>
              <a:gd name="connsiteY45" fmla="*/ 1670304 h 2749296"/>
              <a:gd name="connsiteX46" fmla="*/ 2005584 w 2267712"/>
              <a:gd name="connsiteY46" fmla="*/ 1749552 h 2749296"/>
              <a:gd name="connsiteX47" fmla="*/ 2084832 w 2267712"/>
              <a:gd name="connsiteY47" fmla="*/ 1798320 h 2749296"/>
              <a:gd name="connsiteX48" fmla="*/ 2176272 w 2267712"/>
              <a:gd name="connsiteY48" fmla="*/ 1804416 h 2749296"/>
              <a:gd name="connsiteX49" fmla="*/ 2249424 w 2267712"/>
              <a:gd name="connsiteY49" fmla="*/ 1853184 h 2749296"/>
              <a:gd name="connsiteX50" fmla="*/ 2255520 w 2267712"/>
              <a:gd name="connsiteY50" fmla="*/ 1932432 h 2749296"/>
              <a:gd name="connsiteX51" fmla="*/ 2267712 w 2267712"/>
              <a:gd name="connsiteY51" fmla="*/ 2023872 h 2749296"/>
              <a:gd name="connsiteX52" fmla="*/ 2218944 w 2267712"/>
              <a:gd name="connsiteY52" fmla="*/ 2133600 h 2749296"/>
              <a:gd name="connsiteX53" fmla="*/ 2176272 w 2267712"/>
              <a:gd name="connsiteY53" fmla="*/ 2164080 h 2749296"/>
              <a:gd name="connsiteX54" fmla="*/ 2090928 w 2267712"/>
              <a:gd name="connsiteY54" fmla="*/ 2182368 h 2749296"/>
              <a:gd name="connsiteX55" fmla="*/ 2017776 w 2267712"/>
              <a:gd name="connsiteY55" fmla="*/ 2279904 h 2749296"/>
              <a:gd name="connsiteX56" fmla="*/ 2078736 w 2267712"/>
              <a:gd name="connsiteY56" fmla="*/ 2340864 h 2749296"/>
              <a:gd name="connsiteX57" fmla="*/ 2097024 w 2267712"/>
              <a:gd name="connsiteY57" fmla="*/ 2426208 h 2749296"/>
              <a:gd name="connsiteX58" fmla="*/ 2060448 w 2267712"/>
              <a:gd name="connsiteY58" fmla="*/ 2572512 h 2749296"/>
              <a:gd name="connsiteX59" fmla="*/ 1999488 w 2267712"/>
              <a:gd name="connsiteY59" fmla="*/ 2724912 h 2749296"/>
              <a:gd name="connsiteX60" fmla="*/ 1932432 w 2267712"/>
              <a:gd name="connsiteY60" fmla="*/ 2749296 h 2749296"/>
              <a:gd name="connsiteX61" fmla="*/ 1816608 w 2267712"/>
              <a:gd name="connsiteY61" fmla="*/ 2670048 h 2749296"/>
              <a:gd name="connsiteX62" fmla="*/ 1798320 w 2267712"/>
              <a:gd name="connsiteY62" fmla="*/ 2584704 h 2749296"/>
              <a:gd name="connsiteX63" fmla="*/ 1804416 w 2267712"/>
              <a:gd name="connsiteY63" fmla="*/ 2474976 h 2749296"/>
              <a:gd name="connsiteX64" fmla="*/ 1700784 w 2267712"/>
              <a:gd name="connsiteY64" fmla="*/ 2481072 h 2749296"/>
              <a:gd name="connsiteX65" fmla="*/ 1670304 w 2267712"/>
              <a:gd name="connsiteY65" fmla="*/ 2481072 h 2749296"/>
              <a:gd name="connsiteX66" fmla="*/ 1615440 w 2267712"/>
              <a:gd name="connsiteY66" fmla="*/ 2426208 h 2749296"/>
              <a:gd name="connsiteX67" fmla="*/ 1633728 w 2267712"/>
              <a:gd name="connsiteY67" fmla="*/ 2365248 h 2749296"/>
              <a:gd name="connsiteX68" fmla="*/ 1615440 w 2267712"/>
              <a:gd name="connsiteY68" fmla="*/ 2310384 h 2749296"/>
              <a:gd name="connsiteX69" fmla="*/ 1548384 w 2267712"/>
              <a:gd name="connsiteY69" fmla="*/ 2310384 h 2749296"/>
              <a:gd name="connsiteX70" fmla="*/ 1469136 w 2267712"/>
              <a:gd name="connsiteY70" fmla="*/ 2261616 h 2749296"/>
              <a:gd name="connsiteX71" fmla="*/ 1438656 w 2267712"/>
              <a:gd name="connsiteY71" fmla="*/ 2170176 h 2749296"/>
              <a:gd name="connsiteX72" fmla="*/ 1487424 w 2267712"/>
              <a:gd name="connsiteY72" fmla="*/ 2127504 h 2749296"/>
              <a:gd name="connsiteX73" fmla="*/ 1524000 w 2267712"/>
              <a:gd name="connsiteY73" fmla="*/ 2066544 h 2749296"/>
              <a:gd name="connsiteX74" fmla="*/ 1463040 w 2267712"/>
              <a:gd name="connsiteY74" fmla="*/ 1962912 h 2749296"/>
              <a:gd name="connsiteX75" fmla="*/ 1505712 w 2267712"/>
              <a:gd name="connsiteY75" fmla="*/ 1914144 h 2749296"/>
              <a:gd name="connsiteX76" fmla="*/ 1524000 w 2267712"/>
              <a:gd name="connsiteY76" fmla="*/ 1865376 h 2749296"/>
              <a:gd name="connsiteX77" fmla="*/ 1566672 w 2267712"/>
              <a:gd name="connsiteY77" fmla="*/ 1859280 h 2749296"/>
              <a:gd name="connsiteX78" fmla="*/ 1597152 w 2267712"/>
              <a:gd name="connsiteY78" fmla="*/ 1792224 h 2749296"/>
              <a:gd name="connsiteX79" fmla="*/ 1597152 w 2267712"/>
              <a:gd name="connsiteY79" fmla="*/ 1792224 h 2749296"/>
              <a:gd name="connsiteX80" fmla="*/ 1536192 w 2267712"/>
              <a:gd name="connsiteY80" fmla="*/ 1719072 h 2749296"/>
              <a:gd name="connsiteX81" fmla="*/ 1444752 w 2267712"/>
              <a:gd name="connsiteY81" fmla="*/ 1810512 h 2749296"/>
              <a:gd name="connsiteX82" fmla="*/ 1097280 w 2267712"/>
              <a:gd name="connsiteY82" fmla="*/ 1828800 h 2749296"/>
              <a:gd name="connsiteX83" fmla="*/ 682752 w 2267712"/>
              <a:gd name="connsiteY83" fmla="*/ 2151888 h 2749296"/>
              <a:gd name="connsiteX84" fmla="*/ 743712 w 2267712"/>
              <a:gd name="connsiteY84" fmla="*/ 1932432 h 2749296"/>
              <a:gd name="connsiteX85" fmla="*/ 573024 w 2267712"/>
              <a:gd name="connsiteY85" fmla="*/ 1956816 h 2749296"/>
              <a:gd name="connsiteX86" fmla="*/ 432816 w 2267712"/>
              <a:gd name="connsiteY86" fmla="*/ 1731264 h 2749296"/>
              <a:gd name="connsiteX87" fmla="*/ 390144 w 2267712"/>
              <a:gd name="connsiteY87" fmla="*/ 1517904 h 2749296"/>
              <a:gd name="connsiteX88" fmla="*/ 384048 w 2267712"/>
              <a:gd name="connsiteY88" fmla="*/ 1280160 h 2749296"/>
              <a:gd name="connsiteX89" fmla="*/ 554736 w 2267712"/>
              <a:gd name="connsiteY89" fmla="*/ 1127760 h 2749296"/>
              <a:gd name="connsiteX90" fmla="*/ 316992 w 2267712"/>
              <a:gd name="connsiteY90" fmla="*/ 975360 h 2749296"/>
              <a:gd name="connsiteX91" fmla="*/ 97536 w 2267712"/>
              <a:gd name="connsiteY91" fmla="*/ 883920 h 2749296"/>
              <a:gd name="connsiteX92" fmla="*/ 0 w 2267712"/>
              <a:gd name="connsiteY92" fmla="*/ 640080 h 2749296"/>
              <a:gd name="connsiteX0" fmla="*/ 243839 w 2285999"/>
              <a:gd name="connsiteY0" fmla="*/ 0 h 2749296"/>
              <a:gd name="connsiteX1" fmla="*/ 377951 w 2285999"/>
              <a:gd name="connsiteY1" fmla="*/ 24384 h 2749296"/>
              <a:gd name="connsiteX2" fmla="*/ 414527 w 2285999"/>
              <a:gd name="connsiteY2" fmla="*/ 60960 h 2749296"/>
              <a:gd name="connsiteX3" fmla="*/ 524255 w 2285999"/>
              <a:gd name="connsiteY3" fmla="*/ 109728 h 2749296"/>
              <a:gd name="connsiteX4" fmla="*/ 573023 w 2285999"/>
              <a:gd name="connsiteY4" fmla="*/ 170688 h 2749296"/>
              <a:gd name="connsiteX5" fmla="*/ 627887 w 2285999"/>
              <a:gd name="connsiteY5" fmla="*/ 182880 h 2749296"/>
              <a:gd name="connsiteX6" fmla="*/ 701039 w 2285999"/>
              <a:gd name="connsiteY6" fmla="*/ 128016 h 2749296"/>
              <a:gd name="connsiteX7" fmla="*/ 780287 w 2285999"/>
              <a:gd name="connsiteY7" fmla="*/ 115824 h 2749296"/>
              <a:gd name="connsiteX8" fmla="*/ 877823 w 2285999"/>
              <a:gd name="connsiteY8" fmla="*/ 115824 h 2749296"/>
              <a:gd name="connsiteX9" fmla="*/ 944879 w 2285999"/>
              <a:gd name="connsiteY9" fmla="*/ 158496 h 2749296"/>
              <a:gd name="connsiteX10" fmla="*/ 932687 w 2285999"/>
              <a:gd name="connsiteY10" fmla="*/ 231648 h 2749296"/>
              <a:gd name="connsiteX11" fmla="*/ 877823 w 2285999"/>
              <a:gd name="connsiteY11" fmla="*/ 292608 h 2749296"/>
              <a:gd name="connsiteX12" fmla="*/ 908303 w 2285999"/>
              <a:gd name="connsiteY12" fmla="*/ 353568 h 2749296"/>
              <a:gd name="connsiteX13" fmla="*/ 932687 w 2285999"/>
              <a:gd name="connsiteY13" fmla="*/ 390144 h 2749296"/>
              <a:gd name="connsiteX14" fmla="*/ 1005839 w 2285999"/>
              <a:gd name="connsiteY14" fmla="*/ 426720 h 2749296"/>
              <a:gd name="connsiteX15" fmla="*/ 981455 w 2285999"/>
              <a:gd name="connsiteY15" fmla="*/ 487680 h 2749296"/>
              <a:gd name="connsiteX16" fmla="*/ 1060703 w 2285999"/>
              <a:gd name="connsiteY16" fmla="*/ 542544 h 2749296"/>
              <a:gd name="connsiteX17" fmla="*/ 1030223 w 2285999"/>
              <a:gd name="connsiteY17" fmla="*/ 573024 h 2749296"/>
              <a:gd name="connsiteX18" fmla="*/ 963167 w 2285999"/>
              <a:gd name="connsiteY18" fmla="*/ 627888 h 2749296"/>
              <a:gd name="connsiteX19" fmla="*/ 999743 w 2285999"/>
              <a:gd name="connsiteY19" fmla="*/ 707136 h 2749296"/>
              <a:gd name="connsiteX20" fmla="*/ 969263 w 2285999"/>
              <a:gd name="connsiteY20" fmla="*/ 780288 h 2749296"/>
              <a:gd name="connsiteX21" fmla="*/ 963167 w 2285999"/>
              <a:gd name="connsiteY21" fmla="*/ 853440 h 2749296"/>
              <a:gd name="connsiteX22" fmla="*/ 883919 w 2285999"/>
              <a:gd name="connsiteY22" fmla="*/ 908304 h 2749296"/>
              <a:gd name="connsiteX23" fmla="*/ 926591 w 2285999"/>
              <a:gd name="connsiteY23" fmla="*/ 963168 h 2749296"/>
              <a:gd name="connsiteX24" fmla="*/ 987551 w 2285999"/>
              <a:gd name="connsiteY24" fmla="*/ 1005840 h 2749296"/>
              <a:gd name="connsiteX25" fmla="*/ 1085087 w 2285999"/>
              <a:gd name="connsiteY25" fmla="*/ 1011936 h 2749296"/>
              <a:gd name="connsiteX26" fmla="*/ 1152143 w 2285999"/>
              <a:gd name="connsiteY26" fmla="*/ 1024128 h 2749296"/>
              <a:gd name="connsiteX27" fmla="*/ 1255775 w 2285999"/>
              <a:gd name="connsiteY27" fmla="*/ 963168 h 2749296"/>
              <a:gd name="connsiteX28" fmla="*/ 1371599 w 2285999"/>
              <a:gd name="connsiteY28" fmla="*/ 908304 h 2749296"/>
              <a:gd name="connsiteX29" fmla="*/ 1475231 w 2285999"/>
              <a:gd name="connsiteY29" fmla="*/ 920496 h 2749296"/>
              <a:gd name="connsiteX30" fmla="*/ 1499615 w 2285999"/>
              <a:gd name="connsiteY30" fmla="*/ 981456 h 2749296"/>
              <a:gd name="connsiteX31" fmla="*/ 1554479 w 2285999"/>
              <a:gd name="connsiteY31" fmla="*/ 1042416 h 2749296"/>
              <a:gd name="connsiteX32" fmla="*/ 1664207 w 2285999"/>
              <a:gd name="connsiteY32" fmla="*/ 1109472 h 2749296"/>
              <a:gd name="connsiteX33" fmla="*/ 1725167 w 2285999"/>
              <a:gd name="connsiteY33" fmla="*/ 1182624 h 2749296"/>
              <a:gd name="connsiteX34" fmla="*/ 1694687 w 2285999"/>
              <a:gd name="connsiteY34" fmla="*/ 1292352 h 2749296"/>
              <a:gd name="connsiteX35" fmla="*/ 1652015 w 2285999"/>
              <a:gd name="connsiteY35" fmla="*/ 1359408 h 2749296"/>
              <a:gd name="connsiteX36" fmla="*/ 1548383 w 2285999"/>
              <a:gd name="connsiteY36" fmla="*/ 1395984 h 2749296"/>
              <a:gd name="connsiteX37" fmla="*/ 1511807 w 2285999"/>
              <a:gd name="connsiteY37" fmla="*/ 1438656 h 2749296"/>
              <a:gd name="connsiteX38" fmla="*/ 1463039 w 2285999"/>
              <a:gd name="connsiteY38" fmla="*/ 1536192 h 2749296"/>
              <a:gd name="connsiteX39" fmla="*/ 1523999 w 2285999"/>
              <a:gd name="connsiteY39" fmla="*/ 1542288 h 2749296"/>
              <a:gd name="connsiteX40" fmla="*/ 1627631 w 2285999"/>
              <a:gd name="connsiteY40" fmla="*/ 1511808 h 2749296"/>
              <a:gd name="connsiteX41" fmla="*/ 1682495 w 2285999"/>
              <a:gd name="connsiteY41" fmla="*/ 1469136 h 2749296"/>
              <a:gd name="connsiteX42" fmla="*/ 1767839 w 2285999"/>
              <a:gd name="connsiteY42" fmla="*/ 1499616 h 2749296"/>
              <a:gd name="connsiteX43" fmla="*/ 1834895 w 2285999"/>
              <a:gd name="connsiteY43" fmla="*/ 1530096 h 2749296"/>
              <a:gd name="connsiteX44" fmla="*/ 1877567 w 2285999"/>
              <a:gd name="connsiteY44" fmla="*/ 1645920 h 2749296"/>
              <a:gd name="connsiteX45" fmla="*/ 1944623 w 2285999"/>
              <a:gd name="connsiteY45" fmla="*/ 1670304 h 2749296"/>
              <a:gd name="connsiteX46" fmla="*/ 2023871 w 2285999"/>
              <a:gd name="connsiteY46" fmla="*/ 1749552 h 2749296"/>
              <a:gd name="connsiteX47" fmla="*/ 2103119 w 2285999"/>
              <a:gd name="connsiteY47" fmla="*/ 1798320 h 2749296"/>
              <a:gd name="connsiteX48" fmla="*/ 2194559 w 2285999"/>
              <a:gd name="connsiteY48" fmla="*/ 1804416 h 2749296"/>
              <a:gd name="connsiteX49" fmla="*/ 2267711 w 2285999"/>
              <a:gd name="connsiteY49" fmla="*/ 1853184 h 2749296"/>
              <a:gd name="connsiteX50" fmla="*/ 2273807 w 2285999"/>
              <a:gd name="connsiteY50" fmla="*/ 1932432 h 2749296"/>
              <a:gd name="connsiteX51" fmla="*/ 2285999 w 2285999"/>
              <a:gd name="connsiteY51" fmla="*/ 2023872 h 2749296"/>
              <a:gd name="connsiteX52" fmla="*/ 2237231 w 2285999"/>
              <a:gd name="connsiteY52" fmla="*/ 2133600 h 2749296"/>
              <a:gd name="connsiteX53" fmla="*/ 2194559 w 2285999"/>
              <a:gd name="connsiteY53" fmla="*/ 2164080 h 2749296"/>
              <a:gd name="connsiteX54" fmla="*/ 2109215 w 2285999"/>
              <a:gd name="connsiteY54" fmla="*/ 2182368 h 2749296"/>
              <a:gd name="connsiteX55" fmla="*/ 2036063 w 2285999"/>
              <a:gd name="connsiteY55" fmla="*/ 2279904 h 2749296"/>
              <a:gd name="connsiteX56" fmla="*/ 2097023 w 2285999"/>
              <a:gd name="connsiteY56" fmla="*/ 2340864 h 2749296"/>
              <a:gd name="connsiteX57" fmla="*/ 2115311 w 2285999"/>
              <a:gd name="connsiteY57" fmla="*/ 2426208 h 2749296"/>
              <a:gd name="connsiteX58" fmla="*/ 2078735 w 2285999"/>
              <a:gd name="connsiteY58" fmla="*/ 2572512 h 2749296"/>
              <a:gd name="connsiteX59" fmla="*/ 2017775 w 2285999"/>
              <a:gd name="connsiteY59" fmla="*/ 2724912 h 2749296"/>
              <a:gd name="connsiteX60" fmla="*/ 1950719 w 2285999"/>
              <a:gd name="connsiteY60" fmla="*/ 2749296 h 2749296"/>
              <a:gd name="connsiteX61" fmla="*/ 1834895 w 2285999"/>
              <a:gd name="connsiteY61" fmla="*/ 2670048 h 2749296"/>
              <a:gd name="connsiteX62" fmla="*/ 1816607 w 2285999"/>
              <a:gd name="connsiteY62" fmla="*/ 2584704 h 2749296"/>
              <a:gd name="connsiteX63" fmla="*/ 1822703 w 2285999"/>
              <a:gd name="connsiteY63" fmla="*/ 2474976 h 2749296"/>
              <a:gd name="connsiteX64" fmla="*/ 1719071 w 2285999"/>
              <a:gd name="connsiteY64" fmla="*/ 2481072 h 2749296"/>
              <a:gd name="connsiteX65" fmla="*/ 1688591 w 2285999"/>
              <a:gd name="connsiteY65" fmla="*/ 2481072 h 2749296"/>
              <a:gd name="connsiteX66" fmla="*/ 1633727 w 2285999"/>
              <a:gd name="connsiteY66" fmla="*/ 2426208 h 2749296"/>
              <a:gd name="connsiteX67" fmla="*/ 1652015 w 2285999"/>
              <a:gd name="connsiteY67" fmla="*/ 2365248 h 2749296"/>
              <a:gd name="connsiteX68" fmla="*/ 1633727 w 2285999"/>
              <a:gd name="connsiteY68" fmla="*/ 2310384 h 2749296"/>
              <a:gd name="connsiteX69" fmla="*/ 1566671 w 2285999"/>
              <a:gd name="connsiteY69" fmla="*/ 2310384 h 2749296"/>
              <a:gd name="connsiteX70" fmla="*/ 1487423 w 2285999"/>
              <a:gd name="connsiteY70" fmla="*/ 2261616 h 2749296"/>
              <a:gd name="connsiteX71" fmla="*/ 1456943 w 2285999"/>
              <a:gd name="connsiteY71" fmla="*/ 2170176 h 2749296"/>
              <a:gd name="connsiteX72" fmla="*/ 1505711 w 2285999"/>
              <a:gd name="connsiteY72" fmla="*/ 2127504 h 2749296"/>
              <a:gd name="connsiteX73" fmla="*/ 1542287 w 2285999"/>
              <a:gd name="connsiteY73" fmla="*/ 2066544 h 2749296"/>
              <a:gd name="connsiteX74" fmla="*/ 1481327 w 2285999"/>
              <a:gd name="connsiteY74" fmla="*/ 1962912 h 2749296"/>
              <a:gd name="connsiteX75" fmla="*/ 1523999 w 2285999"/>
              <a:gd name="connsiteY75" fmla="*/ 1914144 h 2749296"/>
              <a:gd name="connsiteX76" fmla="*/ 1542287 w 2285999"/>
              <a:gd name="connsiteY76" fmla="*/ 1865376 h 2749296"/>
              <a:gd name="connsiteX77" fmla="*/ 1584959 w 2285999"/>
              <a:gd name="connsiteY77" fmla="*/ 1859280 h 2749296"/>
              <a:gd name="connsiteX78" fmla="*/ 1615439 w 2285999"/>
              <a:gd name="connsiteY78" fmla="*/ 1792224 h 2749296"/>
              <a:gd name="connsiteX79" fmla="*/ 1615439 w 2285999"/>
              <a:gd name="connsiteY79" fmla="*/ 1792224 h 2749296"/>
              <a:gd name="connsiteX80" fmla="*/ 1554479 w 2285999"/>
              <a:gd name="connsiteY80" fmla="*/ 1719072 h 2749296"/>
              <a:gd name="connsiteX81" fmla="*/ 1463039 w 2285999"/>
              <a:gd name="connsiteY81" fmla="*/ 1810512 h 2749296"/>
              <a:gd name="connsiteX82" fmla="*/ 1115567 w 2285999"/>
              <a:gd name="connsiteY82" fmla="*/ 1828800 h 2749296"/>
              <a:gd name="connsiteX83" fmla="*/ 701039 w 2285999"/>
              <a:gd name="connsiteY83" fmla="*/ 2151888 h 2749296"/>
              <a:gd name="connsiteX84" fmla="*/ 761999 w 2285999"/>
              <a:gd name="connsiteY84" fmla="*/ 1932432 h 2749296"/>
              <a:gd name="connsiteX85" fmla="*/ 591311 w 2285999"/>
              <a:gd name="connsiteY85" fmla="*/ 1956816 h 2749296"/>
              <a:gd name="connsiteX86" fmla="*/ 451103 w 2285999"/>
              <a:gd name="connsiteY86" fmla="*/ 1731264 h 2749296"/>
              <a:gd name="connsiteX87" fmla="*/ 408431 w 2285999"/>
              <a:gd name="connsiteY87" fmla="*/ 1517904 h 2749296"/>
              <a:gd name="connsiteX88" fmla="*/ 402335 w 2285999"/>
              <a:gd name="connsiteY88" fmla="*/ 1280160 h 2749296"/>
              <a:gd name="connsiteX89" fmla="*/ 573023 w 2285999"/>
              <a:gd name="connsiteY89" fmla="*/ 1127760 h 2749296"/>
              <a:gd name="connsiteX90" fmla="*/ 335279 w 2285999"/>
              <a:gd name="connsiteY90" fmla="*/ 975360 h 2749296"/>
              <a:gd name="connsiteX91" fmla="*/ 115823 w 2285999"/>
              <a:gd name="connsiteY91" fmla="*/ 883920 h 2749296"/>
              <a:gd name="connsiteX92" fmla="*/ 18287 w 2285999"/>
              <a:gd name="connsiteY92" fmla="*/ 640080 h 2749296"/>
              <a:gd name="connsiteX93" fmla="*/ 0 w 2285999"/>
              <a:gd name="connsiteY93" fmla="*/ 627888 h 2749296"/>
              <a:gd name="connsiteX0" fmla="*/ 256031 w 2298191"/>
              <a:gd name="connsiteY0" fmla="*/ 0 h 2749296"/>
              <a:gd name="connsiteX1" fmla="*/ 390143 w 2298191"/>
              <a:gd name="connsiteY1" fmla="*/ 24384 h 2749296"/>
              <a:gd name="connsiteX2" fmla="*/ 426719 w 2298191"/>
              <a:gd name="connsiteY2" fmla="*/ 60960 h 2749296"/>
              <a:gd name="connsiteX3" fmla="*/ 536447 w 2298191"/>
              <a:gd name="connsiteY3" fmla="*/ 109728 h 2749296"/>
              <a:gd name="connsiteX4" fmla="*/ 585215 w 2298191"/>
              <a:gd name="connsiteY4" fmla="*/ 170688 h 2749296"/>
              <a:gd name="connsiteX5" fmla="*/ 640079 w 2298191"/>
              <a:gd name="connsiteY5" fmla="*/ 182880 h 2749296"/>
              <a:gd name="connsiteX6" fmla="*/ 713231 w 2298191"/>
              <a:gd name="connsiteY6" fmla="*/ 128016 h 2749296"/>
              <a:gd name="connsiteX7" fmla="*/ 792479 w 2298191"/>
              <a:gd name="connsiteY7" fmla="*/ 115824 h 2749296"/>
              <a:gd name="connsiteX8" fmla="*/ 890015 w 2298191"/>
              <a:gd name="connsiteY8" fmla="*/ 115824 h 2749296"/>
              <a:gd name="connsiteX9" fmla="*/ 957071 w 2298191"/>
              <a:gd name="connsiteY9" fmla="*/ 158496 h 2749296"/>
              <a:gd name="connsiteX10" fmla="*/ 944879 w 2298191"/>
              <a:gd name="connsiteY10" fmla="*/ 231648 h 2749296"/>
              <a:gd name="connsiteX11" fmla="*/ 890015 w 2298191"/>
              <a:gd name="connsiteY11" fmla="*/ 292608 h 2749296"/>
              <a:gd name="connsiteX12" fmla="*/ 920495 w 2298191"/>
              <a:gd name="connsiteY12" fmla="*/ 353568 h 2749296"/>
              <a:gd name="connsiteX13" fmla="*/ 944879 w 2298191"/>
              <a:gd name="connsiteY13" fmla="*/ 390144 h 2749296"/>
              <a:gd name="connsiteX14" fmla="*/ 1018031 w 2298191"/>
              <a:gd name="connsiteY14" fmla="*/ 426720 h 2749296"/>
              <a:gd name="connsiteX15" fmla="*/ 993647 w 2298191"/>
              <a:gd name="connsiteY15" fmla="*/ 487680 h 2749296"/>
              <a:gd name="connsiteX16" fmla="*/ 1072895 w 2298191"/>
              <a:gd name="connsiteY16" fmla="*/ 542544 h 2749296"/>
              <a:gd name="connsiteX17" fmla="*/ 1042415 w 2298191"/>
              <a:gd name="connsiteY17" fmla="*/ 573024 h 2749296"/>
              <a:gd name="connsiteX18" fmla="*/ 975359 w 2298191"/>
              <a:gd name="connsiteY18" fmla="*/ 627888 h 2749296"/>
              <a:gd name="connsiteX19" fmla="*/ 1011935 w 2298191"/>
              <a:gd name="connsiteY19" fmla="*/ 707136 h 2749296"/>
              <a:gd name="connsiteX20" fmla="*/ 981455 w 2298191"/>
              <a:gd name="connsiteY20" fmla="*/ 780288 h 2749296"/>
              <a:gd name="connsiteX21" fmla="*/ 975359 w 2298191"/>
              <a:gd name="connsiteY21" fmla="*/ 853440 h 2749296"/>
              <a:gd name="connsiteX22" fmla="*/ 896111 w 2298191"/>
              <a:gd name="connsiteY22" fmla="*/ 908304 h 2749296"/>
              <a:gd name="connsiteX23" fmla="*/ 938783 w 2298191"/>
              <a:gd name="connsiteY23" fmla="*/ 963168 h 2749296"/>
              <a:gd name="connsiteX24" fmla="*/ 999743 w 2298191"/>
              <a:gd name="connsiteY24" fmla="*/ 1005840 h 2749296"/>
              <a:gd name="connsiteX25" fmla="*/ 1097279 w 2298191"/>
              <a:gd name="connsiteY25" fmla="*/ 1011936 h 2749296"/>
              <a:gd name="connsiteX26" fmla="*/ 1164335 w 2298191"/>
              <a:gd name="connsiteY26" fmla="*/ 1024128 h 2749296"/>
              <a:gd name="connsiteX27" fmla="*/ 1267967 w 2298191"/>
              <a:gd name="connsiteY27" fmla="*/ 963168 h 2749296"/>
              <a:gd name="connsiteX28" fmla="*/ 1383791 w 2298191"/>
              <a:gd name="connsiteY28" fmla="*/ 908304 h 2749296"/>
              <a:gd name="connsiteX29" fmla="*/ 1487423 w 2298191"/>
              <a:gd name="connsiteY29" fmla="*/ 920496 h 2749296"/>
              <a:gd name="connsiteX30" fmla="*/ 1511807 w 2298191"/>
              <a:gd name="connsiteY30" fmla="*/ 981456 h 2749296"/>
              <a:gd name="connsiteX31" fmla="*/ 1566671 w 2298191"/>
              <a:gd name="connsiteY31" fmla="*/ 1042416 h 2749296"/>
              <a:gd name="connsiteX32" fmla="*/ 1676399 w 2298191"/>
              <a:gd name="connsiteY32" fmla="*/ 1109472 h 2749296"/>
              <a:gd name="connsiteX33" fmla="*/ 1737359 w 2298191"/>
              <a:gd name="connsiteY33" fmla="*/ 1182624 h 2749296"/>
              <a:gd name="connsiteX34" fmla="*/ 1706879 w 2298191"/>
              <a:gd name="connsiteY34" fmla="*/ 1292352 h 2749296"/>
              <a:gd name="connsiteX35" fmla="*/ 1664207 w 2298191"/>
              <a:gd name="connsiteY35" fmla="*/ 1359408 h 2749296"/>
              <a:gd name="connsiteX36" fmla="*/ 1560575 w 2298191"/>
              <a:gd name="connsiteY36" fmla="*/ 1395984 h 2749296"/>
              <a:gd name="connsiteX37" fmla="*/ 1523999 w 2298191"/>
              <a:gd name="connsiteY37" fmla="*/ 1438656 h 2749296"/>
              <a:gd name="connsiteX38" fmla="*/ 1475231 w 2298191"/>
              <a:gd name="connsiteY38" fmla="*/ 1536192 h 2749296"/>
              <a:gd name="connsiteX39" fmla="*/ 1536191 w 2298191"/>
              <a:gd name="connsiteY39" fmla="*/ 1542288 h 2749296"/>
              <a:gd name="connsiteX40" fmla="*/ 1639823 w 2298191"/>
              <a:gd name="connsiteY40" fmla="*/ 1511808 h 2749296"/>
              <a:gd name="connsiteX41" fmla="*/ 1694687 w 2298191"/>
              <a:gd name="connsiteY41" fmla="*/ 1469136 h 2749296"/>
              <a:gd name="connsiteX42" fmla="*/ 1780031 w 2298191"/>
              <a:gd name="connsiteY42" fmla="*/ 1499616 h 2749296"/>
              <a:gd name="connsiteX43" fmla="*/ 1847087 w 2298191"/>
              <a:gd name="connsiteY43" fmla="*/ 1530096 h 2749296"/>
              <a:gd name="connsiteX44" fmla="*/ 1889759 w 2298191"/>
              <a:gd name="connsiteY44" fmla="*/ 1645920 h 2749296"/>
              <a:gd name="connsiteX45" fmla="*/ 1956815 w 2298191"/>
              <a:gd name="connsiteY45" fmla="*/ 1670304 h 2749296"/>
              <a:gd name="connsiteX46" fmla="*/ 2036063 w 2298191"/>
              <a:gd name="connsiteY46" fmla="*/ 1749552 h 2749296"/>
              <a:gd name="connsiteX47" fmla="*/ 2115311 w 2298191"/>
              <a:gd name="connsiteY47" fmla="*/ 1798320 h 2749296"/>
              <a:gd name="connsiteX48" fmla="*/ 2206751 w 2298191"/>
              <a:gd name="connsiteY48" fmla="*/ 1804416 h 2749296"/>
              <a:gd name="connsiteX49" fmla="*/ 2279903 w 2298191"/>
              <a:gd name="connsiteY49" fmla="*/ 1853184 h 2749296"/>
              <a:gd name="connsiteX50" fmla="*/ 2285999 w 2298191"/>
              <a:gd name="connsiteY50" fmla="*/ 1932432 h 2749296"/>
              <a:gd name="connsiteX51" fmla="*/ 2298191 w 2298191"/>
              <a:gd name="connsiteY51" fmla="*/ 2023872 h 2749296"/>
              <a:gd name="connsiteX52" fmla="*/ 2249423 w 2298191"/>
              <a:gd name="connsiteY52" fmla="*/ 2133600 h 2749296"/>
              <a:gd name="connsiteX53" fmla="*/ 2206751 w 2298191"/>
              <a:gd name="connsiteY53" fmla="*/ 2164080 h 2749296"/>
              <a:gd name="connsiteX54" fmla="*/ 2121407 w 2298191"/>
              <a:gd name="connsiteY54" fmla="*/ 2182368 h 2749296"/>
              <a:gd name="connsiteX55" fmla="*/ 2048255 w 2298191"/>
              <a:gd name="connsiteY55" fmla="*/ 2279904 h 2749296"/>
              <a:gd name="connsiteX56" fmla="*/ 2109215 w 2298191"/>
              <a:gd name="connsiteY56" fmla="*/ 2340864 h 2749296"/>
              <a:gd name="connsiteX57" fmla="*/ 2127503 w 2298191"/>
              <a:gd name="connsiteY57" fmla="*/ 2426208 h 2749296"/>
              <a:gd name="connsiteX58" fmla="*/ 2090927 w 2298191"/>
              <a:gd name="connsiteY58" fmla="*/ 2572512 h 2749296"/>
              <a:gd name="connsiteX59" fmla="*/ 2029967 w 2298191"/>
              <a:gd name="connsiteY59" fmla="*/ 2724912 h 2749296"/>
              <a:gd name="connsiteX60" fmla="*/ 1962911 w 2298191"/>
              <a:gd name="connsiteY60" fmla="*/ 2749296 h 2749296"/>
              <a:gd name="connsiteX61" fmla="*/ 1847087 w 2298191"/>
              <a:gd name="connsiteY61" fmla="*/ 2670048 h 2749296"/>
              <a:gd name="connsiteX62" fmla="*/ 1828799 w 2298191"/>
              <a:gd name="connsiteY62" fmla="*/ 2584704 h 2749296"/>
              <a:gd name="connsiteX63" fmla="*/ 1834895 w 2298191"/>
              <a:gd name="connsiteY63" fmla="*/ 2474976 h 2749296"/>
              <a:gd name="connsiteX64" fmla="*/ 1731263 w 2298191"/>
              <a:gd name="connsiteY64" fmla="*/ 2481072 h 2749296"/>
              <a:gd name="connsiteX65" fmla="*/ 1700783 w 2298191"/>
              <a:gd name="connsiteY65" fmla="*/ 2481072 h 2749296"/>
              <a:gd name="connsiteX66" fmla="*/ 1645919 w 2298191"/>
              <a:gd name="connsiteY66" fmla="*/ 2426208 h 2749296"/>
              <a:gd name="connsiteX67" fmla="*/ 1664207 w 2298191"/>
              <a:gd name="connsiteY67" fmla="*/ 2365248 h 2749296"/>
              <a:gd name="connsiteX68" fmla="*/ 1645919 w 2298191"/>
              <a:gd name="connsiteY68" fmla="*/ 2310384 h 2749296"/>
              <a:gd name="connsiteX69" fmla="*/ 1578863 w 2298191"/>
              <a:gd name="connsiteY69" fmla="*/ 2310384 h 2749296"/>
              <a:gd name="connsiteX70" fmla="*/ 1499615 w 2298191"/>
              <a:gd name="connsiteY70" fmla="*/ 2261616 h 2749296"/>
              <a:gd name="connsiteX71" fmla="*/ 1469135 w 2298191"/>
              <a:gd name="connsiteY71" fmla="*/ 2170176 h 2749296"/>
              <a:gd name="connsiteX72" fmla="*/ 1517903 w 2298191"/>
              <a:gd name="connsiteY72" fmla="*/ 2127504 h 2749296"/>
              <a:gd name="connsiteX73" fmla="*/ 1554479 w 2298191"/>
              <a:gd name="connsiteY73" fmla="*/ 2066544 h 2749296"/>
              <a:gd name="connsiteX74" fmla="*/ 1493519 w 2298191"/>
              <a:gd name="connsiteY74" fmla="*/ 1962912 h 2749296"/>
              <a:gd name="connsiteX75" fmla="*/ 1536191 w 2298191"/>
              <a:gd name="connsiteY75" fmla="*/ 1914144 h 2749296"/>
              <a:gd name="connsiteX76" fmla="*/ 1554479 w 2298191"/>
              <a:gd name="connsiteY76" fmla="*/ 1865376 h 2749296"/>
              <a:gd name="connsiteX77" fmla="*/ 1597151 w 2298191"/>
              <a:gd name="connsiteY77" fmla="*/ 1859280 h 2749296"/>
              <a:gd name="connsiteX78" fmla="*/ 1627631 w 2298191"/>
              <a:gd name="connsiteY78" fmla="*/ 1792224 h 2749296"/>
              <a:gd name="connsiteX79" fmla="*/ 1627631 w 2298191"/>
              <a:gd name="connsiteY79" fmla="*/ 1792224 h 2749296"/>
              <a:gd name="connsiteX80" fmla="*/ 1566671 w 2298191"/>
              <a:gd name="connsiteY80" fmla="*/ 1719072 h 2749296"/>
              <a:gd name="connsiteX81" fmla="*/ 1475231 w 2298191"/>
              <a:gd name="connsiteY81" fmla="*/ 1810512 h 2749296"/>
              <a:gd name="connsiteX82" fmla="*/ 1127759 w 2298191"/>
              <a:gd name="connsiteY82" fmla="*/ 1828800 h 2749296"/>
              <a:gd name="connsiteX83" fmla="*/ 713231 w 2298191"/>
              <a:gd name="connsiteY83" fmla="*/ 2151888 h 2749296"/>
              <a:gd name="connsiteX84" fmla="*/ 774191 w 2298191"/>
              <a:gd name="connsiteY84" fmla="*/ 1932432 h 2749296"/>
              <a:gd name="connsiteX85" fmla="*/ 603503 w 2298191"/>
              <a:gd name="connsiteY85" fmla="*/ 1956816 h 2749296"/>
              <a:gd name="connsiteX86" fmla="*/ 463295 w 2298191"/>
              <a:gd name="connsiteY86" fmla="*/ 1731264 h 2749296"/>
              <a:gd name="connsiteX87" fmla="*/ 420623 w 2298191"/>
              <a:gd name="connsiteY87" fmla="*/ 1517904 h 2749296"/>
              <a:gd name="connsiteX88" fmla="*/ 414527 w 2298191"/>
              <a:gd name="connsiteY88" fmla="*/ 1280160 h 2749296"/>
              <a:gd name="connsiteX89" fmla="*/ 585215 w 2298191"/>
              <a:gd name="connsiteY89" fmla="*/ 1127760 h 2749296"/>
              <a:gd name="connsiteX90" fmla="*/ 347471 w 2298191"/>
              <a:gd name="connsiteY90" fmla="*/ 975360 h 2749296"/>
              <a:gd name="connsiteX91" fmla="*/ 128015 w 2298191"/>
              <a:gd name="connsiteY91" fmla="*/ 883920 h 2749296"/>
              <a:gd name="connsiteX92" fmla="*/ 30479 w 2298191"/>
              <a:gd name="connsiteY92" fmla="*/ 640080 h 2749296"/>
              <a:gd name="connsiteX93" fmla="*/ 0 w 2298191"/>
              <a:gd name="connsiteY93" fmla="*/ 451104 h 2749296"/>
              <a:gd name="connsiteX0" fmla="*/ 258288 w 2300448"/>
              <a:gd name="connsiteY0" fmla="*/ 0 h 2749296"/>
              <a:gd name="connsiteX1" fmla="*/ 392400 w 2300448"/>
              <a:gd name="connsiteY1" fmla="*/ 24384 h 2749296"/>
              <a:gd name="connsiteX2" fmla="*/ 428976 w 2300448"/>
              <a:gd name="connsiteY2" fmla="*/ 60960 h 2749296"/>
              <a:gd name="connsiteX3" fmla="*/ 538704 w 2300448"/>
              <a:gd name="connsiteY3" fmla="*/ 109728 h 2749296"/>
              <a:gd name="connsiteX4" fmla="*/ 587472 w 2300448"/>
              <a:gd name="connsiteY4" fmla="*/ 170688 h 2749296"/>
              <a:gd name="connsiteX5" fmla="*/ 642336 w 2300448"/>
              <a:gd name="connsiteY5" fmla="*/ 182880 h 2749296"/>
              <a:gd name="connsiteX6" fmla="*/ 715488 w 2300448"/>
              <a:gd name="connsiteY6" fmla="*/ 128016 h 2749296"/>
              <a:gd name="connsiteX7" fmla="*/ 794736 w 2300448"/>
              <a:gd name="connsiteY7" fmla="*/ 115824 h 2749296"/>
              <a:gd name="connsiteX8" fmla="*/ 892272 w 2300448"/>
              <a:gd name="connsiteY8" fmla="*/ 115824 h 2749296"/>
              <a:gd name="connsiteX9" fmla="*/ 959328 w 2300448"/>
              <a:gd name="connsiteY9" fmla="*/ 158496 h 2749296"/>
              <a:gd name="connsiteX10" fmla="*/ 947136 w 2300448"/>
              <a:gd name="connsiteY10" fmla="*/ 231648 h 2749296"/>
              <a:gd name="connsiteX11" fmla="*/ 892272 w 2300448"/>
              <a:gd name="connsiteY11" fmla="*/ 292608 h 2749296"/>
              <a:gd name="connsiteX12" fmla="*/ 922752 w 2300448"/>
              <a:gd name="connsiteY12" fmla="*/ 353568 h 2749296"/>
              <a:gd name="connsiteX13" fmla="*/ 947136 w 2300448"/>
              <a:gd name="connsiteY13" fmla="*/ 390144 h 2749296"/>
              <a:gd name="connsiteX14" fmla="*/ 1020288 w 2300448"/>
              <a:gd name="connsiteY14" fmla="*/ 426720 h 2749296"/>
              <a:gd name="connsiteX15" fmla="*/ 995904 w 2300448"/>
              <a:gd name="connsiteY15" fmla="*/ 487680 h 2749296"/>
              <a:gd name="connsiteX16" fmla="*/ 1075152 w 2300448"/>
              <a:gd name="connsiteY16" fmla="*/ 542544 h 2749296"/>
              <a:gd name="connsiteX17" fmla="*/ 1044672 w 2300448"/>
              <a:gd name="connsiteY17" fmla="*/ 573024 h 2749296"/>
              <a:gd name="connsiteX18" fmla="*/ 977616 w 2300448"/>
              <a:gd name="connsiteY18" fmla="*/ 627888 h 2749296"/>
              <a:gd name="connsiteX19" fmla="*/ 1014192 w 2300448"/>
              <a:gd name="connsiteY19" fmla="*/ 707136 h 2749296"/>
              <a:gd name="connsiteX20" fmla="*/ 983712 w 2300448"/>
              <a:gd name="connsiteY20" fmla="*/ 780288 h 2749296"/>
              <a:gd name="connsiteX21" fmla="*/ 977616 w 2300448"/>
              <a:gd name="connsiteY21" fmla="*/ 853440 h 2749296"/>
              <a:gd name="connsiteX22" fmla="*/ 898368 w 2300448"/>
              <a:gd name="connsiteY22" fmla="*/ 908304 h 2749296"/>
              <a:gd name="connsiteX23" fmla="*/ 941040 w 2300448"/>
              <a:gd name="connsiteY23" fmla="*/ 963168 h 2749296"/>
              <a:gd name="connsiteX24" fmla="*/ 1002000 w 2300448"/>
              <a:gd name="connsiteY24" fmla="*/ 1005840 h 2749296"/>
              <a:gd name="connsiteX25" fmla="*/ 1099536 w 2300448"/>
              <a:gd name="connsiteY25" fmla="*/ 1011936 h 2749296"/>
              <a:gd name="connsiteX26" fmla="*/ 1166592 w 2300448"/>
              <a:gd name="connsiteY26" fmla="*/ 1024128 h 2749296"/>
              <a:gd name="connsiteX27" fmla="*/ 1270224 w 2300448"/>
              <a:gd name="connsiteY27" fmla="*/ 963168 h 2749296"/>
              <a:gd name="connsiteX28" fmla="*/ 1386048 w 2300448"/>
              <a:gd name="connsiteY28" fmla="*/ 908304 h 2749296"/>
              <a:gd name="connsiteX29" fmla="*/ 1489680 w 2300448"/>
              <a:gd name="connsiteY29" fmla="*/ 920496 h 2749296"/>
              <a:gd name="connsiteX30" fmla="*/ 1514064 w 2300448"/>
              <a:gd name="connsiteY30" fmla="*/ 981456 h 2749296"/>
              <a:gd name="connsiteX31" fmla="*/ 1568928 w 2300448"/>
              <a:gd name="connsiteY31" fmla="*/ 1042416 h 2749296"/>
              <a:gd name="connsiteX32" fmla="*/ 1678656 w 2300448"/>
              <a:gd name="connsiteY32" fmla="*/ 1109472 h 2749296"/>
              <a:gd name="connsiteX33" fmla="*/ 1739616 w 2300448"/>
              <a:gd name="connsiteY33" fmla="*/ 1182624 h 2749296"/>
              <a:gd name="connsiteX34" fmla="*/ 1709136 w 2300448"/>
              <a:gd name="connsiteY34" fmla="*/ 1292352 h 2749296"/>
              <a:gd name="connsiteX35" fmla="*/ 1666464 w 2300448"/>
              <a:gd name="connsiteY35" fmla="*/ 1359408 h 2749296"/>
              <a:gd name="connsiteX36" fmla="*/ 1562832 w 2300448"/>
              <a:gd name="connsiteY36" fmla="*/ 1395984 h 2749296"/>
              <a:gd name="connsiteX37" fmla="*/ 1526256 w 2300448"/>
              <a:gd name="connsiteY37" fmla="*/ 1438656 h 2749296"/>
              <a:gd name="connsiteX38" fmla="*/ 1477488 w 2300448"/>
              <a:gd name="connsiteY38" fmla="*/ 1536192 h 2749296"/>
              <a:gd name="connsiteX39" fmla="*/ 1538448 w 2300448"/>
              <a:gd name="connsiteY39" fmla="*/ 1542288 h 2749296"/>
              <a:gd name="connsiteX40" fmla="*/ 1642080 w 2300448"/>
              <a:gd name="connsiteY40" fmla="*/ 1511808 h 2749296"/>
              <a:gd name="connsiteX41" fmla="*/ 1696944 w 2300448"/>
              <a:gd name="connsiteY41" fmla="*/ 1469136 h 2749296"/>
              <a:gd name="connsiteX42" fmla="*/ 1782288 w 2300448"/>
              <a:gd name="connsiteY42" fmla="*/ 1499616 h 2749296"/>
              <a:gd name="connsiteX43" fmla="*/ 1849344 w 2300448"/>
              <a:gd name="connsiteY43" fmla="*/ 1530096 h 2749296"/>
              <a:gd name="connsiteX44" fmla="*/ 1892016 w 2300448"/>
              <a:gd name="connsiteY44" fmla="*/ 1645920 h 2749296"/>
              <a:gd name="connsiteX45" fmla="*/ 1959072 w 2300448"/>
              <a:gd name="connsiteY45" fmla="*/ 1670304 h 2749296"/>
              <a:gd name="connsiteX46" fmla="*/ 2038320 w 2300448"/>
              <a:gd name="connsiteY46" fmla="*/ 1749552 h 2749296"/>
              <a:gd name="connsiteX47" fmla="*/ 2117568 w 2300448"/>
              <a:gd name="connsiteY47" fmla="*/ 1798320 h 2749296"/>
              <a:gd name="connsiteX48" fmla="*/ 2209008 w 2300448"/>
              <a:gd name="connsiteY48" fmla="*/ 1804416 h 2749296"/>
              <a:gd name="connsiteX49" fmla="*/ 2282160 w 2300448"/>
              <a:gd name="connsiteY49" fmla="*/ 1853184 h 2749296"/>
              <a:gd name="connsiteX50" fmla="*/ 2288256 w 2300448"/>
              <a:gd name="connsiteY50" fmla="*/ 1932432 h 2749296"/>
              <a:gd name="connsiteX51" fmla="*/ 2300448 w 2300448"/>
              <a:gd name="connsiteY51" fmla="*/ 2023872 h 2749296"/>
              <a:gd name="connsiteX52" fmla="*/ 2251680 w 2300448"/>
              <a:gd name="connsiteY52" fmla="*/ 2133600 h 2749296"/>
              <a:gd name="connsiteX53" fmla="*/ 2209008 w 2300448"/>
              <a:gd name="connsiteY53" fmla="*/ 2164080 h 2749296"/>
              <a:gd name="connsiteX54" fmla="*/ 2123664 w 2300448"/>
              <a:gd name="connsiteY54" fmla="*/ 2182368 h 2749296"/>
              <a:gd name="connsiteX55" fmla="*/ 2050512 w 2300448"/>
              <a:gd name="connsiteY55" fmla="*/ 2279904 h 2749296"/>
              <a:gd name="connsiteX56" fmla="*/ 2111472 w 2300448"/>
              <a:gd name="connsiteY56" fmla="*/ 2340864 h 2749296"/>
              <a:gd name="connsiteX57" fmla="*/ 2129760 w 2300448"/>
              <a:gd name="connsiteY57" fmla="*/ 2426208 h 2749296"/>
              <a:gd name="connsiteX58" fmla="*/ 2093184 w 2300448"/>
              <a:gd name="connsiteY58" fmla="*/ 2572512 h 2749296"/>
              <a:gd name="connsiteX59" fmla="*/ 2032224 w 2300448"/>
              <a:gd name="connsiteY59" fmla="*/ 2724912 h 2749296"/>
              <a:gd name="connsiteX60" fmla="*/ 1965168 w 2300448"/>
              <a:gd name="connsiteY60" fmla="*/ 2749296 h 2749296"/>
              <a:gd name="connsiteX61" fmla="*/ 1849344 w 2300448"/>
              <a:gd name="connsiteY61" fmla="*/ 2670048 h 2749296"/>
              <a:gd name="connsiteX62" fmla="*/ 1831056 w 2300448"/>
              <a:gd name="connsiteY62" fmla="*/ 2584704 h 2749296"/>
              <a:gd name="connsiteX63" fmla="*/ 1837152 w 2300448"/>
              <a:gd name="connsiteY63" fmla="*/ 2474976 h 2749296"/>
              <a:gd name="connsiteX64" fmla="*/ 1733520 w 2300448"/>
              <a:gd name="connsiteY64" fmla="*/ 2481072 h 2749296"/>
              <a:gd name="connsiteX65" fmla="*/ 1703040 w 2300448"/>
              <a:gd name="connsiteY65" fmla="*/ 2481072 h 2749296"/>
              <a:gd name="connsiteX66" fmla="*/ 1648176 w 2300448"/>
              <a:gd name="connsiteY66" fmla="*/ 2426208 h 2749296"/>
              <a:gd name="connsiteX67" fmla="*/ 1666464 w 2300448"/>
              <a:gd name="connsiteY67" fmla="*/ 2365248 h 2749296"/>
              <a:gd name="connsiteX68" fmla="*/ 1648176 w 2300448"/>
              <a:gd name="connsiteY68" fmla="*/ 2310384 h 2749296"/>
              <a:gd name="connsiteX69" fmla="*/ 1581120 w 2300448"/>
              <a:gd name="connsiteY69" fmla="*/ 2310384 h 2749296"/>
              <a:gd name="connsiteX70" fmla="*/ 1501872 w 2300448"/>
              <a:gd name="connsiteY70" fmla="*/ 2261616 h 2749296"/>
              <a:gd name="connsiteX71" fmla="*/ 1471392 w 2300448"/>
              <a:gd name="connsiteY71" fmla="*/ 2170176 h 2749296"/>
              <a:gd name="connsiteX72" fmla="*/ 1520160 w 2300448"/>
              <a:gd name="connsiteY72" fmla="*/ 2127504 h 2749296"/>
              <a:gd name="connsiteX73" fmla="*/ 1556736 w 2300448"/>
              <a:gd name="connsiteY73" fmla="*/ 2066544 h 2749296"/>
              <a:gd name="connsiteX74" fmla="*/ 1495776 w 2300448"/>
              <a:gd name="connsiteY74" fmla="*/ 1962912 h 2749296"/>
              <a:gd name="connsiteX75" fmla="*/ 1538448 w 2300448"/>
              <a:gd name="connsiteY75" fmla="*/ 1914144 h 2749296"/>
              <a:gd name="connsiteX76" fmla="*/ 1556736 w 2300448"/>
              <a:gd name="connsiteY76" fmla="*/ 1865376 h 2749296"/>
              <a:gd name="connsiteX77" fmla="*/ 1599408 w 2300448"/>
              <a:gd name="connsiteY77" fmla="*/ 1859280 h 2749296"/>
              <a:gd name="connsiteX78" fmla="*/ 1629888 w 2300448"/>
              <a:gd name="connsiteY78" fmla="*/ 1792224 h 2749296"/>
              <a:gd name="connsiteX79" fmla="*/ 1629888 w 2300448"/>
              <a:gd name="connsiteY79" fmla="*/ 1792224 h 2749296"/>
              <a:gd name="connsiteX80" fmla="*/ 1568928 w 2300448"/>
              <a:gd name="connsiteY80" fmla="*/ 1719072 h 2749296"/>
              <a:gd name="connsiteX81" fmla="*/ 1477488 w 2300448"/>
              <a:gd name="connsiteY81" fmla="*/ 1810512 h 2749296"/>
              <a:gd name="connsiteX82" fmla="*/ 1130016 w 2300448"/>
              <a:gd name="connsiteY82" fmla="*/ 1828800 h 2749296"/>
              <a:gd name="connsiteX83" fmla="*/ 715488 w 2300448"/>
              <a:gd name="connsiteY83" fmla="*/ 2151888 h 2749296"/>
              <a:gd name="connsiteX84" fmla="*/ 776448 w 2300448"/>
              <a:gd name="connsiteY84" fmla="*/ 1932432 h 2749296"/>
              <a:gd name="connsiteX85" fmla="*/ 605760 w 2300448"/>
              <a:gd name="connsiteY85" fmla="*/ 1956816 h 2749296"/>
              <a:gd name="connsiteX86" fmla="*/ 465552 w 2300448"/>
              <a:gd name="connsiteY86" fmla="*/ 1731264 h 2749296"/>
              <a:gd name="connsiteX87" fmla="*/ 422880 w 2300448"/>
              <a:gd name="connsiteY87" fmla="*/ 1517904 h 2749296"/>
              <a:gd name="connsiteX88" fmla="*/ 416784 w 2300448"/>
              <a:gd name="connsiteY88" fmla="*/ 1280160 h 2749296"/>
              <a:gd name="connsiteX89" fmla="*/ 587472 w 2300448"/>
              <a:gd name="connsiteY89" fmla="*/ 1127760 h 2749296"/>
              <a:gd name="connsiteX90" fmla="*/ 349728 w 2300448"/>
              <a:gd name="connsiteY90" fmla="*/ 975360 h 2749296"/>
              <a:gd name="connsiteX91" fmla="*/ 130272 w 2300448"/>
              <a:gd name="connsiteY91" fmla="*/ 883920 h 2749296"/>
              <a:gd name="connsiteX92" fmla="*/ 32736 w 2300448"/>
              <a:gd name="connsiteY92" fmla="*/ 640080 h 2749296"/>
              <a:gd name="connsiteX93" fmla="*/ 2257 w 2300448"/>
              <a:gd name="connsiteY93" fmla="*/ 451104 h 2749296"/>
              <a:gd name="connsiteX94" fmla="*/ 2258 w 2300448"/>
              <a:gd name="connsiteY94" fmla="*/ 445008 h 2749296"/>
              <a:gd name="connsiteX0" fmla="*/ 256410 w 2298570"/>
              <a:gd name="connsiteY0" fmla="*/ 0 h 2749296"/>
              <a:gd name="connsiteX1" fmla="*/ 390522 w 2298570"/>
              <a:gd name="connsiteY1" fmla="*/ 24384 h 2749296"/>
              <a:gd name="connsiteX2" fmla="*/ 427098 w 2298570"/>
              <a:gd name="connsiteY2" fmla="*/ 60960 h 2749296"/>
              <a:gd name="connsiteX3" fmla="*/ 536826 w 2298570"/>
              <a:gd name="connsiteY3" fmla="*/ 109728 h 2749296"/>
              <a:gd name="connsiteX4" fmla="*/ 585594 w 2298570"/>
              <a:gd name="connsiteY4" fmla="*/ 170688 h 2749296"/>
              <a:gd name="connsiteX5" fmla="*/ 640458 w 2298570"/>
              <a:gd name="connsiteY5" fmla="*/ 182880 h 2749296"/>
              <a:gd name="connsiteX6" fmla="*/ 713610 w 2298570"/>
              <a:gd name="connsiteY6" fmla="*/ 128016 h 2749296"/>
              <a:gd name="connsiteX7" fmla="*/ 792858 w 2298570"/>
              <a:gd name="connsiteY7" fmla="*/ 115824 h 2749296"/>
              <a:gd name="connsiteX8" fmla="*/ 890394 w 2298570"/>
              <a:gd name="connsiteY8" fmla="*/ 115824 h 2749296"/>
              <a:gd name="connsiteX9" fmla="*/ 957450 w 2298570"/>
              <a:gd name="connsiteY9" fmla="*/ 158496 h 2749296"/>
              <a:gd name="connsiteX10" fmla="*/ 945258 w 2298570"/>
              <a:gd name="connsiteY10" fmla="*/ 231648 h 2749296"/>
              <a:gd name="connsiteX11" fmla="*/ 890394 w 2298570"/>
              <a:gd name="connsiteY11" fmla="*/ 292608 h 2749296"/>
              <a:gd name="connsiteX12" fmla="*/ 920874 w 2298570"/>
              <a:gd name="connsiteY12" fmla="*/ 353568 h 2749296"/>
              <a:gd name="connsiteX13" fmla="*/ 945258 w 2298570"/>
              <a:gd name="connsiteY13" fmla="*/ 390144 h 2749296"/>
              <a:gd name="connsiteX14" fmla="*/ 1018410 w 2298570"/>
              <a:gd name="connsiteY14" fmla="*/ 426720 h 2749296"/>
              <a:gd name="connsiteX15" fmla="*/ 994026 w 2298570"/>
              <a:gd name="connsiteY15" fmla="*/ 487680 h 2749296"/>
              <a:gd name="connsiteX16" fmla="*/ 1073274 w 2298570"/>
              <a:gd name="connsiteY16" fmla="*/ 542544 h 2749296"/>
              <a:gd name="connsiteX17" fmla="*/ 1042794 w 2298570"/>
              <a:gd name="connsiteY17" fmla="*/ 573024 h 2749296"/>
              <a:gd name="connsiteX18" fmla="*/ 975738 w 2298570"/>
              <a:gd name="connsiteY18" fmla="*/ 627888 h 2749296"/>
              <a:gd name="connsiteX19" fmla="*/ 1012314 w 2298570"/>
              <a:gd name="connsiteY19" fmla="*/ 707136 h 2749296"/>
              <a:gd name="connsiteX20" fmla="*/ 981834 w 2298570"/>
              <a:gd name="connsiteY20" fmla="*/ 780288 h 2749296"/>
              <a:gd name="connsiteX21" fmla="*/ 975738 w 2298570"/>
              <a:gd name="connsiteY21" fmla="*/ 853440 h 2749296"/>
              <a:gd name="connsiteX22" fmla="*/ 896490 w 2298570"/>
              <a:gd name="connsiteY22" fmla="*/ 908304 h 2749296"/>
              <a:gd name="connsiteX23" fmla="*/ 939162 w 2298570"/>
              <a:gd name="connsiteY23" fmla="*/ 963168 h 2749296"/>
              <a:gd name="connsiteX24" fmla="*/ 1000122 w 2298570"/>
              <a:gd name="connsiteY24" fmla="*/ 1005840 h 2749296"/>
              <a:gd name="connsiteX25" fmla="*/ 1097658 w 2298570"/>
              <a:gd name="connsiteY25" fmla="*/ 1011936 h 2749296"/>
              <a:gd name="connsiteX26" fmla="*/ 1164714 w 2298570"/>
              <a:gd name="connsiteY26" fmla="*/ 1024128 h 2749296"/>
              <a:gd name="connsiteX27" fmla="*/ 1268346 w 2298570"/>
              <a:gd name="connsiteY27" fmla="*/ 963168 h 2749296"/>
              <a:gd name="connsiteX28" fmla="*/ 1384170 w 2298570"/>
              <a:gd name="connsiteY28" fmla="*/ 908304 h 2749296"/>
              <a:gd name="connsiteX29" fmla="*/ 1487802 w 2298570"/>
              <a:gd name="connsiteY29" fmla="*/ 920496 h 2749296"/>
              <a:gd name="connsiteX30" fmla="*/ 1512186 w 2298570"/>
              <a:gd name="connsiteY30" fmla="*/ 981456 h 2749296"/>
              <a:gd name="connsiteX31" fmla="*/ 1567050 w 2298570"/>
              <a:gd name="connsiteY31" fmla="*/ 1042416 h 2749296"/>
              <a:gd name="connsiteX32" fmla="*/ 1676778 w 2298570"/>
              <a:gd name="connsiteY32" fmla="*/ 1109472 h 2749296"/>
              <a:gd name="connsiteX33" fmla="*/ 1737738 w 2298570"/>
              <a:gd name="connsiteY33" fmla="*/ 1182624 h 2749296"/>
              <a:gd name="connsiteX34" fmla="*/ 1707258 w 2298570"/>
              <a:gd name="connsiteY34" fmla="*/ 1292352 h 2749296"/>
              <a:gd name="connsiteX35" fmla="*/ 1664586 w 2298570"/>
              <a:gd name="connsiteY35" fmla="*/ 1359408 h 2749296"/>
              <a:gd name="connsiteX36" fmla="*/ 1560954 w 2298570"/>
              <a:gd name="connsiteY36" fmla="*/ 1395984 h 2749296"/>
              <a:gd name="connsiteX37" fmla="*/ 1524378 w 2298570"/>
              <a:gd name="connsiteY37" fmla="*/ 1438656 h 2749296"/>
              <a:gd name="connsiteX38" fmla="*/ 1475610 w 2298570"/>
              <a:gd name="connsiteY38" fmla="*/ 1536192 h 2749296"/>
              <a:gd name="connsiteX39" fmla="*/ 1536570 w 2298570"/>
              <a:gd name="connsiteY39" fmla="*/ 1542288 h 2749296"/>
              <a:gd name="connsiteX40" fmla="*/ 1640202 w 2298570"/>
              <a:gd name="connsiteY40" fmla="*/ 1511808 h 2749296"/>
              <a:gd name="connsiteX41" fmla="*/ 1695066 w 2298570"/>
              <a:gd name="connsiteY41" fmla="*/ 1469136 h 2749296"/>
              <a:gd name="connsiteX42" fmla="*/ 1780410 w 2298570"/>
              <a:gd name="connsiteY42" fmla="*/ 1499616 h 2749296"/>
              <a:gd name="connsiteX43" fmla="*/ 1847466 w 2298570"/>
              <a:gd name="connsiteY43" fmla="*/ 1530096 h 2749296"/>
              <a:gd name="connsiteX44" fmla="*/ 1890138 w 2298570"/>
              <a:gd name="connsiteY44" fmla="*/ 1645920 h 2749296"/>
              <a:gd name="connsiteX45" fmla="*/ 1957194 w 2298570"/>
              <a:gd name="connsiteY45" fmla="*/ 1670304 h 2749296"/>
              <a:gd name="connsiteX46" fmla="*/ 2036442 w 2298570"/>
              <a:gd name="connsiteY46" fmla="*/ 1749552 h 2749296"/>
              <a:gd name="connsiteX47" fmla="*/ 2115690 w 2298570"/>
              <a:gd name="connsiteY47" fmla="*/ 1798320 h 2749296"/>
              <a:gd name="connsiteX48" fmla="*/ 2207130 w 2298570"/>
              <a:gd name="connsiteY48" fmla="*/ 1804416 h 2749296"/>
              <a:gd name="connsiteX49" fmla="*/ 2280282 w 2298570"/>
              <a:gd name="connsiteY49" fmla="*/ 1853184 h 2749296"/>
              <a:gd name="connsiteX50" fmla="*/ 2286378 w 2298570"/>
              <a:gd name="connsiteY50" fmla="*/ 1932432 h 2749296"/>
              <a:gd name="connsiteX51" fmla="*/ 2298570 w 2298570"/>
              <a:gd name="connsiteY51" fmla="*/ 2023872 h 2749296"/>
              <a:gd name="connsiteX52" fmla="*/ 2249802 w 2298570"/>
              <a:gd name="connsiteY52" fmla="*/ 2133600 h 2749296"/>
              <a:gd name="connsiteX53" fmla="*/ 2207130 w 2298570"/>
              <a:gd name="connsiteY53" fmla="*/ 2164080 h 2749296"/>
              <a:gd name="connsiteX54" fmla="*/ 2121786 w 2298570"/>
              <a:gd name="connsiteY54" fmla="*/ 2182368 h 2749296"/>
              <a:gd name="connsiteX55" fmla="*/ 2048634 w 2298570"/>
              <a:gd name="connsiteY55" fmla="*/ 2279904 h 2749296"/>
              <a:gd name="connsiteX56" fmla="*/ 2109594 w 2298570"/>
              <a:gd name="connsiteY56" fmla="*/ 2340864 h 2749296"/>
              <a:gd name="connsiteX57" fmla="*/ 2127882 w 2298570"/>
              <a:gd name="connsiteY57" fmla="*/ 2426208 h 2749296"/>
              <a:gd name="connsiteX58" fmla="*/ 2091306 w 2298570"/>
              <a:gd name="connsiteY58" fmla="*/ 2572512 h 2749296"/>
              <a:gd name="connsiteX59" fmla="*/ 2030346 w 2298570"/>
              <a:gd name="connsiteY59" fmla="*/ 2724912 h 2749296"/>
              <a:gd name="connsiteX60" fmla="*/ 1963290 w 2298570"/>
              <a:gd name="connsiteY60" fmla="*/ 2749296 h 2749296"/>
              <a:gd name="connsiteX61" fmla="*/ 1847466 w 2298570"/>
              <a:gd name="connsiteY61" fmla="*/ 2670048 h 2749296"/>
              <a:gd name="connsiteX62" fmla="*/ 1829178 w 2298570"/>
              <a:gd name="connsiteY62" fmla="*/ 2584704 h 2749296"/>
              <a:gd name="connsiteX63" fmla="*/ 1835274 w 2298570"/>
              <a:gd name="connsiteY63" fmla="*/ 2474976 h 2749296"/>
              <a:gd name="connsiteX64" fmla="*/ 1731642 w 2298570"/>
              <a:gd name="connsiteY64" fmla="*/ 2481072 h 2749296"/>
              <a:gd name="connsiteX65" fmla="*/ 1701162 w 2298570"/>
              <a:gd name="connsiteY65" fmla="*/ 2481072 h 2749296"/>
              <a:gd name="connsiteX66" fmla="*/ 1646298 w 2298570"/>
              <a:gd name="connsiteY66" fmla="*/ 2426208 h 2749296"/>
              <a:gd name="connsiteX67" fmla="*/ 1664586 w 2298570"/>
              <a:gd name="connsiteY67" fmla="*/ 2365248 h 2749296"/>
              <a:gd name="connsiteX68" fmla="*/ 1646298 w 2298570"/>
              <a:gd name="connsiteY68" fmla="*/ 2310384 h 2749296"/>
              <a:gd name="connsiteX69" fmla="*/ 1579242 w 2298570"/>
              <a:gd name="connsiteY69" fmla="*/ 2310384 h 2749296"/>
              <a:gd name="connsiteX70" fmla="*/ 1499994 w 2298570"/>
              <a:gd name="connsiteY70" fmla="*/ 2261616 h 2749296"/>
              <a:gd name="connsiteX71" fmla="*/ 1469514 w 2298570"/>
              <a:gd name="connsiteY71" fmla="*/ 2170176 h 2749296"/>
              <a:gd name="connsiteX72" fmla="*/ 1518282 w 2298570"/>
              <a:gd name="connsiteY72" fmla="*/ 2127504 h 2749296"/>
              <a:gd name="connsiteX73" fmla="*/ 1554858 w 2298570"/>
              <a:gd name="connsiteY73" fmla="*/ 2066544 h 2749296"/>
              <a:gd name="connsiteX74" fmla="*/ 1493898 w 2298570"/>
              <a:gd name="connsiteY74" fmla="*/ 1962912 h 2749296"/>
              <a:gd name="connsiteX75" fmla="*/ 1536570 w 2298570"/>
              <a:gd name="connsiteY75" fmla="*/ 1914144 h 2749296"/>
              <a:gd name="connsiteX76" fmla="*/ 1554858 w 2298570"/>
              <a:gd name="connsiteY76" fmla="*/ 1865376 h 2749296"/>
              <a:gd name="connsiteX77" fmla="*/ 1597530 w 2298570"/>
              <a:gd name="connsiteY77" fmla="*/ 1859280 h 2749296"/>
              <a:gd name="connsiteX78" fmla="*/ 1628010 w 2298570"/>
              <a:gd name="connsiteY78" fmla="*/ 1792224 h 2749296"/>
              <a:gd name="connsiteX79" fmla="*/ 1628010 w 2298570"/>
              <a:gd name="connsiteY79" fmla="*/ 1792224 h 2749296"/>
              <a:gd name="connsiteX80" fmla="*/ 1567050 w 2298570"/>
              <a:gd name="connsiteY80" fmla="*/ 1719072 h 2749296"/>
              <a:gd name="connsiteX81" fmla="*/ 1475610 w 2298570"/>
              <a:gd name="connsiteY81" fmla="*/ 1810512 h 2749296"/>
              <a:gd name="connsiteX82" fmla="*/ 1128138 w 2298570"/>
              <a:gd name="connsiteY82" fmla="*/ 1828800 h 2749296"/>
              <a:gd name="connsiteX83" fmla="*/ 713610 w 2298570"/>
              <a:gd name="connsiteY83" fmla="*/ 2151888 h 2749296"/>
              <a:gd name="connsiteX84" fmla="*/ 774570 w 2298570"/>
              <a:gd name="connsiteY84" fmla="*/ 1932432 h 2749296"/>
              <a:gd name="connsiteX85" fmla="*/ 603882 w 2298570"/>
              <a:gd name="connsiteY85" fmla="*/ 1956816 h 2749296"/>
              <a:gd name="connsiteX86" fmla="*/ 463674 w 2298570"/>
              <a:gd name="connsiteY86" fmla="*/ 1731264 h 2749296"/>
              <a:gd name="connsiteX87" fmla="*/ 421002 w 2298570"/>
              <a:gd name="connsiteY87" fmla="*/ 1517904 h 2749296"/>
              <a:gd name="connsiteX88" fmla="*/ 414906 w 2298570"/>
              <a:gd name="connsiteY88" fmla="*/ 1280160 h 2749296"/>
              <a:gd name="connsiteX89" fmla="*/ 585594 w 2298570"/>
              <a:gd name="connsiteY89" fmla="*/ 1127760 h 2749296"/>
              <a:gd name="connsiteX90" fmla="*/ 347850 w 2298570"/>
              <a:gd name="connsiteY90" fmla="*/ 975360 h 2749296"/>
              <a:gd name="connsiteX91" fmla="*/ 128394 w 2298570"/>
              <a:gd name="connsiteY91" fmla="*/ 883920 h 2749296"/>
              <a:gd name="connsiteX92" fmla="*/ 30858 w 2298570"/>
              <a:gd name="connsiteY92" fmla="*/ 640080 h 2749296"/>
              <a:gd name="connsiteX93" fmla="*/ 379 w 2298570"/>
              <a:gd name="connsiteY93" fmla="*/ 451104 h 2749296"/>
              <a:gd name="connsiteX94" fmla="*/ 43052 w 2298570"/>
              <a:gd name="connsiteY94" fmla="*/ 231648 h 2749296"/>
              <a:gd name="connsiteX0" fmla="*/ 256410 w 2298570"/>
              <a:gd name="connsiteY0" fmla="*/ 0 h 2749296"/>
              <a:gd name="connsiteX1" fmla="*/ 390522 w 2298570"/>
              <a:gd name="connsiteY1" fmla="*/ 24384 h 2749296"/>
              <a:gd name="connsiteX2" fmla="*/ 427098 w 2298570"/>
              <a:gd name="connsiteY2" fmla="*/ 60960 h 2749296"/>
              <a:gd name="connsiteX3" fmla="*/ 536826 w 2298570"/>
              <a:gd name="connsiteY3" fmla="*/ 109728 h 2749296"/>
              <a:gd name="connsiteX4" fmla="*/ 585594 w 2298570"/>
              <a:gd name="connsiteY4" fmla="*/ 170688 h 2749296"/>
              <a:gd name="connsiteX5" fmla="*/ 640458 w 2298570"/>
              <a:gd name="connsiteY5" fmla="*/ 182880 h 2749296"/>
              <a:gd name="connsiteX6" fmla="*/ 713610 w 2298570"/>
              <a:gd name="connsiteY6" fmla="*/ 128016 h 2749296"/>
              <a:gd name="connsiteX7" fmla="*/ 792858 w 2298570"/>
              <a:gd name="connsiteY7" fmla="*/ 115824 h 2749296"/>
              <a:gd name="connsiteX8" fmla="*/ 890394 w 2298570"/>
              <a:gd name="connsiteY8" fmla="*/ 115824 h 2749296"/>
              <a:gd name="connsiteX9" fmla="*/ 957450 w 2298570"/>
              <a:gd name="connsiteY9" fmla="*/ 158496 h 2749296"/>
              <a:gd name="connsiteX10" fmla="*/ 945258 w 2298570"/>
              <a:gd name="connsiteY10" fmla="*/ 231648 h 2749296"/>
              <a:gd name="connsiteX11" fmla="*/ 890394 w 2298570"/>
              <a:gd name="connsiteY11" fmla="*/ 292608 h 2749296"/>
              <a:gd name="connsiteX12" fmla="*/ 920874 w 2298570"/>
              <a:gd name="connsiteY12" fmla="*/ 353568 h 2749296"/>
              <a:gd name="connsiteX13" fmla="*/ 945258 w 2298570"/>
              <a:gd name="connsiteY13" fmla="*/ 390144 h 2749296"/>
              <a:gd name="connsiteX14" fmla="*/ 1018410 w 2298570"/>
              <a:gd name="connsiteY14" fmla="*/ 426720 h 2749296"/>
              <a:gd name="connsiteX15" fmla="*/ 994026 w 2298570"/>
              <a:gd name="connsiteY15" fmla="*/ 487680 h 2749296"/>
              <a:gd name="connsiteX16" fmla="*/ 1073274 w 2298570"/>
              <a:gd name="connsiteY16" fmla="*/ 542544 h 2749296"/>
              <a:gd name="connsiteX17" fmla="*/ 1042794 w 2298570"/>
              <a:gd name="connsiteY17" fmla="*/ 573024 h 2749296"/>
              <a:gd name="connsiteX18" fmla="*/ 975738 w 2298570"/>
              <a:gd name="connsiteY18" fmla="*/ 627888 h 2749296"/>
              <a:gd name="connsiteX19" fmla="*/ 1012314 w 2298570"/>
              <a:gd name="connsiteY19" fmla="*/ 707136 h 2749296"/>
              <a:gd name="connsiteX20" fmla="*/ 981834 w 2298570"/>
              <a:gd name="connsiteY20" fmla="*/ 780288 h 2749296"/>
              <a:gd name="connsiteX21" fmla="*/ 975738 w 2298570"/>
              <a:gd name="connsiteY21" fmla="*/ 853440 h 2749296"/>
              <a:gd name="connsiteX22" fmla="*/ 896490 w 2298570"/>
              <a:gd name="connsiteY22" fmla="*/ 908304 h 2749296"/>
              <a:gd name="connsiteX23" fmla="*/ 939162 w 2298570"/>
              <a:gd name="connsiteY23" fmla="*/ 963168 h 2749296"/>
              <a:gd name="connsiteX24" fmla="*/ 1000122 w 2298570"/>
              <a:gd name="connsiteY24" fmla="*/ 1005840 h 2749296"/>
              <a:gd name="connsiteX25" fmla="*/ 1097658 w 2298570"/>
              <a:gd name="connsiteY25" fmla="*/ 1011936 h 2749296"/>
              <a:gd name="connsiteX26" fmla="*/ 1164714 w 2298570"/>
              <a:gd name="connsiteY26" fmla="*/ 1024128 h 2749296"/>
              <a:gd name="connsiteX27" fmla="*/ 1268346 w 2298570"/>
              <a:gd name="connsiteY27" fmla="*/ 963168 h 2749296"/>
              <a:gd name="connsiteX28" fmla="*/ 1384170 w 2298570"/>
              <a:gd name="connsiteY28" fmla="*/ 908304 h 2749296"/>
              <a:gd name="connsiteX29" fmla="*/ 1487802 w 2298570"/>
              <a:gd name="connsiteY29" fmla="*/ 920496 h 2749296"/>
              <a:gd name="connsiteX30" fmla="*/ 1512186 w 2298570"/>
              <a:gd name="connsiteY30" fmla="*/ 981456 h 2749296"/>
              <a:gd name="connsiteX31" fmla="*/ 1567050 w 2298570"/>
              <a:gd name="connsiteY31" fmla="*/ 1042416 h 2749296"/>
              <a:gd name="connsiteX32" fmla="*/ 1676778 w 2298570"/>
              <a:gd name="connsiteY32" fmla="*/ 1109472 h 2749296"/>
              <a:gd name="connsiteX33" fmla="*/ 1737738 w 2298570"/>
              <a:gd name="connsiteY33" fmla="*/ 1182624 h 2749296"/>
              <a:gd name="connsiteX34" fmla="*/ 1707258 w 2298570"/>
              <a:gd name="connsiteY34" fmla="*/ 1292352 h 2749296"/>
              <a:gd name="connsiteX35" fmla="*/ 1664586 w 2298570"/>
              <a:gd name="connsiteY35" fmla="*/ 1359408 h 2749296"/>
              <a:gd name="connsiteX36" fmla="*/ 1560954 w 2298570"/>
              <a:gd name="connsiteY36" fmla="*/ 1395984 h 2749296"/>
              <a:gd name="connsiteX37" fmla="*/ 1524378 w 2298570"/>
              <a:gd name="connsiteY37" fmla="*/ 1438656 h 2749296"/>
              <a:gd name="connsiteX38" fmla="*/ 1475610 w 2298570"/>
              <a:gd name="connsiteY38" fmla="*/ 1536192 h 2749296"/>
              <a:gd name="connsiteX39" fmla="*/ 1536570 w 2298570"/>
              <a:gd name="connsiteY39" fmla="*/ 1542288 h 2749296"/>
              <a:gd name="connsiteX40" fmla="*/ 1640202 w 2298570"/>
              <a:gd name="connsiteY40" fmla="*/ 1511808 h 2749296"/>
              <a:gd name="connsiteX41" fmla="*/ 1695066 w 2298570"/>
              <a:gd name="connsiteY41" fmla="*/ 1469136 h 2749296"/>
              <a:gd name="connsiteX42" fmla="*/ 1780410 w 2298570"/>
              <a:gd name="connsiteY42" fmla="*/ 1499616 h 2749296"/>
              <a:gd name="connsiteX43" fmla="*/ 1847466 w 2298570"/>
              <a:gd name="connsiteY43" fmla="*/ 1530096 h 2749296"/>
              <a:gd name="connsiteX44" fmla="*/ 1890138 w 2298570"/>
              <a:gd name="connsiteY44" fmla="*/ 1645920 h 2749296"/>
              <a:gd name="connsiteX45" fmla="*/ 1957194 w 2298570"/>
              <a:gd name="connsiteY45" fmla="*/ 1670304 h 2749296"/>
              <a:gd name="connsiteX46" fmla="*/ 2036442 w 2298570"/>
              <a:gd name="connsiteY46" fmla="*/ 1749552 h 2749296"/>
              <a:gd name="connsiteX47" fmla="*/ 2115690 w 2298570"/>
              <a:gd name="connsiteY47" fmla="*/ 1798320 h 2749296"/>
              <a:gd name="connsiteX48" fmla="*/ 2207130 w 2298570"/>
              <a:gd name="connsiteY48" fmla="*/ 1804416 h 2749296"/>
              <a:gd name="connsiteX49" fmla="*/ 2280282 w 2298570"/>
              <a:gd name="connsiteY49" fmla="*/ 1853184 h 2749296"/>
              <a:gd name="connsiteX50" fmla="*/ 2286378 w 2298570"/>
              <a:gd name="connsiteY50" fmla="*/ 1932432 h 2749296"/>
              <a:gd name="connsiteX51" fmla="*/ 2298570 w 2298570"/>
              <a:gd name="connsiteY51" fmla="*/ 2023872 h 2749296"/>
              <a:gd name="connsiteX52" fmla="*/ 2249802 w 2298570"/>
              <a:gd name="connsiteY52" fmla="*/ 2133600 h 2749296"/>
              <a:gd name="connsiteX53" fmla="*/ 2207130 w 2298570"/>
              <a:gd name="connsiteY53" fmla="*/ 2164080 h 2749296"/>
              <a:gd name="connsiteX54" fmla="*/ 2121786 w 2298570"/>
              <a:gd name="connsiteY54" fmla="*/ 2182368 h 2749296"/>
              <a:gd name="connsiteX55" fmla="*/ 2048634 w 2298570"/>
              <a:gd name="connsiteY55" fmla="*/ 2279904 h 2749296"/>
              <a:gd name="connsiteX56" fmla="*/ 2109594 w 2298570"/>
              <a:gd name="connsiteY56" fmla="*/ 2340864 h 2749296"/>
              <a:gd name="connsiteX57" fmla="*/ 2127882 w 2298570"/>
              <a:gd name="connsiteY57" fmla="*/ 2426208 h 2749296"/>
              <a:gd name="connsiteX58" fmla="*/ 2091306 w 2298570"/>
              <a:gd name="connsiteY58" fmla="*/ 2572512 h 2749296"/>
              <a:gd name="connsiteX59" fmla="*/ 2030346 w 2298570"/>
              <a:gd name="connsiteY59" fmla="*/ 2724912 h 2749296"/>
              <a:gd name="connsiteX60" fmla="*/ 1963290 w 2298570"/>
              <a:gd name="connsiteY60" fmla="*/ 2749296 h 2749296"/>
              <a:gd name="connsiteX61" fmla="*/ 1847466 w 2298570"/>
              <a:gd name="connsiteY61" fmla="*/ 2670048 h 2749296"/>
              <a:gd name="connsiteX62" fmla="*/ 1829178 w 2298570"/>
              <a:gd name="connsiteY62" fmla="*/ 2584704 h 2749296"/>
              <a:gd name="connsiteX63" fmla="*/ 1835274 w 2298570"/>
              <a:gd name="connsiteY63" fmla="*/ 2474976 h 2749296"/>
              <a:gd name="connsiteX64" fmla="*/ 1731642 w 2298570"/>
              <a:gd name="connsiteY64" fmla="*/ 2481072 h 2749296"/>
              <a:gd name="connsiteX65" fmla="*/ 1701162 w 2298570"/>
              <a:gd name="connsiteY65" fmla="*/ 2481072 h 2749296"/>
              <a:gd name="connsiteX66" fmla="*/ 1646298 w 2298570"/>
              <a:gd name="connsiteY66" fmla="*/ 2426208 h 2749296"/>
              <a:gd name="connsiteX67" fmla="*/ 1664586 w 2298570"/>
              <a:gd name="connsiteY67" fmla="*/ 2365248 h 2749296"/>
              <a:gd name="connsiteX68" fmla="*/ 1646298 w 2298570"/>
              <a:gd name="connsiteY68" fmla="*/ 2310384 h 2749296"/>
              <a:gd name="connsiteX69" fmla="*/ 1579242 w 2298570"/>
              <a:gd name="connsiteY69" fmla="*/ 2310384 h 2749296"/>
              <a:gd name="connsiteX70" fmla="*/ 1499994 w 2298570"/>
              <a:gd name="connsiteY70" fmla="*/ 2261616 h 2749296"/>
              <a:gd name="connsiteX71" fmla="*/ 1469514 w 2298570"/>
              <a:gd name="connsiteY71" fmla="*/ 2170176 h 2749296"/>
              <a:gd name="connsiteX72" fmla="*/ 1518282 w 2298570"/>
              <a:gd name="connsiteY72" fmla="*/ 2127504 h 2749296"/>
              <a:gd name="connsiteX73" fmla="*/ 1554858 w 2298570"/>
              <a:gd name="connsiteY73" fmla="*/ 2066544 h 2749296"/>
              <a:gd name="connsiteX74" fmla="*/ 1493898 w 2298570"/>
              <a:gd name="connsiteY74" fmla="*/ 1962912 h 2749296"/>
              <a:gd name="connsiteX75" fmla="*/ 1536570 w 2298570"/>
              <a:gd name="connsiteY75" fmla="*/ 1914144 h 2749296"/>
              <a:gd name="connsiteX76" fmla="*/ 1554858 w 2298570"/>
              <a:gd name="connsiteY76" fmla="*/ 1865376 h 2749296"/>
              <a:gd name="connsiteX77" fmla="*/ 1597530 w 2298570"/>
              <a:gd name="connsiteY77" fmla="*/ 1859280 h 2749296"/>
              <a:gd name="connsiteX78" fmla="*/ 1628010 w 2298570"/>
              <a:gd name="connsiteY78" fmla="*/ 1792224 h 2749296"/>
              <a:gd name="connsiteX79" fmla="*/ 1628010 w 2298570"/>
              <a:gd name="connsiteY79" fmla="*/ 1792224 h 2749296"/>
              <a:gd name="connsiteX80" fmla="*/ 1567050 w 2298570"/>
              <a:gd name="connsiteY80" fmla="*/ 1719072 h 2749296"/>
              <a:gd name="connsiteX81" fmla="*/ 1475610 w 2298570"/>
              <a:gd name="connsiteY81" fmla="*/ 1810512 h 2749296"/>
              <a:gd name="connsiteX82" fmla="*/ 1128138 w 2298570"/>
              <a:gd name="connsiteY82" fmla="*/ 1828800 h 2749296"/>
              <a:gd name="connsiteX83" fmla="*/ 713610 w 2298570"/>
              <a:gd name="connsiteY83" fmla="*/ 2151888 h 2749296"/>
              <a:gd name="connsiteX84" fmla="*/ 774570 w 2298570"/>
              <a:gd name="connsiteY84" fmla="*/ 1932432 h 2749296"/>
              <a:gd name="connsiteX85" fmla="*/ 603882 w 2298570"/>
              <a:gd name="connsiteY85" fmla="*/ 1956816 h 2749296"/>
              <a:gd name="connsiteX86" fmla="*/ 463674 w 2298570"/>
              <a:gd name="connsiteY86" fmla="*/ 1731264 h 2749296"/>
              <a:gd name="connsiteX87" fmla="*/ 421002 w 2298570"/>
              <a:gd name="connsiteY87" fmla="*/ 1517904 h 2749296"/>
              <a:gd name="connsiteX88" fmla="*/ 414906 w 2298570"/>
              <a:gd name="connsiteY88" fmla="*/ 1280160 h 2749296"/>
              <a:gd name="connsiteX89" fmla="*/ 585594 w 2298570"/>
              <a:gd name="connsiteY89" fmla="*/ 1127760 h 2749296"/>
              <a:gd name="connsiteX90" fmla="*/ 347850 w 2298570"/>
              <a:gd name="connsiteY90" fmla="*/ 975360 h 2749296"/>
              <a:gd name="connsiteX91" fmla="*/ 128394 w 2298570"/>
              <a:gd name="connsiteY91" fmla="*/ 883920 h 2749296"/>
              <a:gd name="connsiteX92" fmla="*/ 30858 w 2298570"/>
              <a:gd name="connsiteY92" fmla="*/ 640080 h 2749296"/>
              <a:gd name="connsiteX93" fmla="*/ 379 w 2298570"/>
              <a:gd name="connsiteY93" fmla="*/ 451104 h 2749296"/>
              <a:gd name="connsiteX94" fmla="*/ 43052 w 2298570"/>
              <a:gd name="connsiteY94" fmla="*/ 231648 h 2749296"/>
              <a:gd name="connsiteX95" fmla="*/ 61340 w 2298570"/>
              <a:gd name="connsiteY95" fmla="*/ 195072 h 2749296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512186 w 2298570"/>
              <a:gd name="connsiteY30" fmla="*/ 987552 h 2755392"/>
              <a:gd name="connsiteX31" fmla="*/ 1567050 w 2298570"/>
              <a:gd name="connsiteY31" fmla="*/ 1048512 h 2755392"/>
              <a:gd name="connsiteX32" fmla="*/ 1676778 w 2298570"/>
              <a:gd name="connsiteY32" fmla="*/ 1115568 h 2755392"/>
              <a:gd name="connsiteX33" fmla="*/ 1737738 w 2298570"/>
              <a:gd name="connsiteY33" fmla="*/ 1188720 h 2755392"/>
              <a:gd name="connsiteX34" fmla="*/ 1707258 w 2298570"/>
              <a:gd name="connsiteY34" fmla="*/ 129844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890138 w 2298570"/>
              <a:gd name="connsiteY44" fmla="*/ 165201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15690 w 2298570"/>
              <a:gd name="connsiteY47" fmla="*/ 180441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86378 w 2298570"/>
              <a:gd name="connsiteY50" fmla="*/ 193852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567050 w 2298570"/>
              <a:gd name="connsiteY31" fmla="*/ 1048512 h 2755392"/>
              <a:gd name="connsiteX32" fmla="*/ 1676778 w 2298570"/>
              <a:gd name="connsiteY32" fmla="*/ 1115568 h 2755392"/>
              <a:gd name="connsiteX33" fmla="*/ 1737738 w 2298570"/>
              <a:gd name="connsiteY33" fmla="*/ 1188720 h 2755392"/>
              <a:gd name="connsiteX34" fmla="*/ 1707258 w 2298570"/>
              <a:gd name="connsiteY34" fmla="*/ 129844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890138 w 2298570"/>
              <a:gd name="connsiteY44" fmla="*/ 165201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15690 w 2298570"/>
              <a:gd name="connsiteY47" fmla="*/ 180441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86378 w 2298570"/>
              <a:gd name="connsiteY50" fmla="*/ 193852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676778 w 2298570"/>
              <a:gd name="connsiteY32" fmla="*/ 1115568 h 2755392"/>
              <a:gd name="connsiteX33" fmla="*/ 1737738 w 2298570"/>
              <a:gd name="connsiteY33" fmla="*/ 1188720 h 2755392"/>
              <a:gd name="connsiteX34" fmla="*/ 1707258 w 2298570"/>
              <a:gd name="connsiteY34" fmla="*/ 129844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890138 w 2298570"/>
              <a:gd name="connsiteY44" fmla="*/ 165201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15690 w 2298570"/>
              <a:gd name="connsiteY47" fmla="*/ 180441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86378 w 2298570"/>
              <a:gd name="connsiteY50" fmla="*/ 193852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737738 w 2298570"/>
              <a:gd name="connsiteY33" fmla="*/ 1188720 h 2755392"/>
              <a:gd name="connsiteX34" fmla="*/ 1707258 w 2298570"/>
              <a:gd name="connsiteY34" fmla="*/ 129844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890138 w 2298570"/>
              <a:gd name="connsiteY44" fmla="*/ 165201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15690 w 2298570"/>
              <a:gd name="connsiteY47" fmla="*/ 180441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86378 w 2298570"/>
              <a:gd name="connsiteY50" fmla="*/ 193852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707258 w 2298570"/>
              <a:gd name="connsiteY34" fmla="*/ 129844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890138 w 2298570"/>
              <a:gd name="connsiteY44" fmla="*/ 165201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15690 w 2298570"/>
              <a:gd name="connsiteY47" fmla="*/ 180441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86378 w 2298570"/>
              <a:gd name="connsiteY50" fmla="*/ 193852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661538 w 2298570"/>
              <a:gd name="connsiteY34" fmla="*/ 135178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890138 w 2298570"/>
              <a:gd name="connsiteY44" fmla="*/ 165201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15690 w 2298570"/>
              <a:gd name="connsiteY47" fmla="*/ 180441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86378 w 2298570"/>
              <a:gd name="connsiteY50" fmla="*/ 193852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661538 w 2298570"/>
              <a:gd name="connsiteY34" fmla="*/ 135178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935858 w 2298570"/>
              <a:gd name="connsiteY44" fmla="*/ 162534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15690 w 2298570"/>
              <a:gd name="connsiteY47" fmla="*/ 180441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86378 w 2298570"/>
              <a:gd name="connsiteY50" fmla="*/ 193852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661538 w 2298570"/>
              <a:gd name="connsiteY34" fmla="*/ 135178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935858 w 2298570"/>
              <a:gd name="connsiteY44" fmla="*/ 162534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53790 w 2298570"/>
              <a:gd name="connsiteY47" fmla="*/ 175107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86378 w 2298570"/>
              <a:gd name="connsiteY50" fmla="*/ 193852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661538 w 2298570"/>
              <a:gd name="connsiteY34" fmla="*/ 135178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935858 w 2298570"/>
              <a:gd name="connsiteY44" fmla="*/ 162534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53790 w 2298570"/>
              <a:gd name="connsiteY47" fmla="*/ 175107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33038 w 2298570"/>
              <a:gd name="connsiteY50" fmla="*/ 196138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661538 w 2298570"/>
              <a:gd name="connsiteY34" fmla="*/ 135178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935858 w 2298570"/>
              <a:gd name="connsiteY44" fmla="*/ 162534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53790 w 2298570"/>
              <a:gd name="connsiteY47" fmla="*/ 1751076 h 2755392"/>
              <a:gd name="connsiteX48" fmla="*/ 2207130 w 2298570"/>
              <a:gd name="connsiteY48" fmla="*/ 1810512 h 2755392"/>
              <a:gd name="connsiteX49" fmla="*/ 2238372 w 2298570"/>
              <a:gd name="connsiteY49" fmla="*/ 1874520 h 2755392"/>
              <a:gd name="connsiteX50" fmla="*/ 2233038 w 2298570"/>
              <a:gd name="connsiteY50" fmla="*/ 196138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661538 w 2298570"/>
              <a:gd name="connsiteY34" fmla="*/ 135178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935858 w 2298570"/>
              <a:gd name="connsiteY44" fmla="*/ 162534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53790 w 2298570"/>
              <a:gd name="connsiteY47" fmla="*/ 1751076 h 2755392"/>
              <a:gd name="connsiteX48" fmla="*/ 2207130 w 2298570"/>
              <a:gd name="connsiteY48" fmla="*/ 1810512 h 2755392"/>
              <a:gd name="connsiteX49" fmla="*/ 2238372 w 2298570"/>
              <a:gd name="connsiteY49" fmla="*/ 1874520 h 2755392"/>
              <a:gd name="connsiteX50" fmla="*/ 2233038 w 2298570"/>
              <a:gd name="connsiteY50" fmla="*/ 196138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12898 w 2298570"/>
              <a:gd name="connsiteY82" fmla="*/ 188442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661538 w 2298570"/>
              <a:gd name="connsiteY34" fmla="*/ 135178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935858 w 2298570"/>
              <a:gd name="connsiteY44" fmla="*/ 162534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53790 w 2298570"/>
              <a:gd name="connsiteY47" fmla="*/ 1751076 h 2755392"/>
              <a:gd name="connsiteX48" fmla="*/ 2207130 w 2298570"/>
              <a:gd name="connsiteY48" fmla="*/ 1810512 h 2755392"/>
              <a:gd name="connsiteX49" fmla="*/ 2238372 w 2298570"/>
              <a:gd name="connsiteY49" fmla="*/ 1874520 h 2755392"/>
              <a:gd name="connsiteX50" fmla="*/ 2233038 w 2298570"/>
              <a:gd name="connsiteY50" fmla="*/ 196138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12898 w 2298570"/>
              <a:gd name="connsiteY82" fmla="*/ 1884426 h 2755392"/>
              <a:gd name="connsiteX83" fmla="*/ 862200 w 2298570"/>
              <a:gd name="connsiteY83" fmla="*/ 204749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661538 w 2298570"/>
              <a:gd name="connsiteY34" fmla="*/ 135178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935858 w 2298570"/>
              <a:gd name="connsiteY44" fmla="*/ 162534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53790 w 2298570"/>
              <a:gd name="connsiteY47" fmla="*/ 1751076 h 2755392"/>
              <a:gd name="connsiteX48" fmla="*/ 2207130 w 2298570"/>
              <a:gd name="connsiteY48" fmla="*/ 1810512 h 2755392"/>
              <a:gd name="connsiteX49" fmla="*/ 2238372 w 2298570"/>
              <a:gd name="connsiteY49" fmla="*/ 1874520 h 2755392"/>
              <a:gd name="connsiteX50" fmla="*/ 2233038 w 2298570"/>
              <a:gd name="connsiteY50" fmla="*/ 196138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43378 w 2298570"/>
              <a:gd name="connsiteY82" fmla="*/ 1831086 h 2755392"/>
              <a:gd name="connsiteX83" fmla="*/ 862200 w 2298570"/>
              <a:gd name="connsiteY83" fmla="*/ 204749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298570" h="2755392">
                <a:moveTo>
                  <a:pt x="256410" y="6096"/>
                </a:moveTo>
                <a:lnTo>
                  <a:pt x="390522" y="30480"/>
                </a:lnTo>
                <a:lnTo>
                  <a:pt x="427098" y="67056"/>
                </a:lnTo>
                <a:lnTo>
                  <a:pt x="536826" y="115824"/>
                </a:lnTo>
                <a:lnTo>
                  <a:pt x="585594" y="176784"/>
                </a:lnTo>
                <a:lnTo>
                  <a:pt x="640458" y="188976"/>
                </a:lnTo>
                <a:lnTo>
                  <a:pt x="713610" y="134112"/>
                </a:lnTo>
                <a:lnTo>
                  <a:pt x="792858" y="121920"/>
                </a:lnTo>
                <a:lnTo>
                  <a:pt x="890394" y="121920"/>
                </a:lnTo>
                <a:lnTo>
                  <a:pt x="957450" y="164592"/>
                </a:lnTo>
                <a:lnTo>
                  <a:pt x="945258" y="237744"/>
                </a:lnTo>
                <a:lnTo>
                  <a:pt x="890394" y="298704"/>
                </a:lnTo>
                <a:lnTo>
                  <a:pt x="920874" y="359664"/>
                </a:lnTo>
                <a:lnTo>
                  <a:pt x="945258" y="396240"/>
                </a:lnTo>
                <a:lnTo>
                  <a:pt x="1018410" y="432816"/>
                </a:lnTo>
                <a:lnTo>
                  <a:pt x="994026" y="493776"/>
                </a:lnTo>
                <a:lnTo>
                  <a:pt x="1073274" y="548640"/>
                </a:lnTo>
                <a:lnTo>
                  <a:pt x="1042794" y="579120"/>
                </a:lnTo>
                <a:lnTo>
                  <a:pt x="975738" y="633984"/>
                </a:lnTo>
                <a:lnTo>
                  <a:pt x="1012314" y="713232"/>
                </a:lnTo>
                <a:lnTo>
                  <a:pt x="981834" y="786384"/>
                </a:lnTo>
                <a:lnTo>
                  <a:pt x="975738" y="859536"/>
                </a:lnTo>
                <a:lnTo>
                  <a:pt x="896490" y="914400"/>
                </a:lnTo>
                <a:lnTo>
                  <a:pt x="939162" y="969264"/>
                </a:lnTo>
                <a:lnTo>
                  <a:pt x="1000122" y="1011936"/>
                </a:lnTo>
                <a:lnTo>
                  <a:pt x="1097658" y="1018032"/>
                </a:lnTo>
                <a:lnTo>
                  <a:pt x="1164714" y="1030224"/>
                </a:lnTo>
                <a:lnTo>
                  <a:pt x="1268346" y="969264"/>
                </a:lnTo>
                <a:lnTo>
                  <a:pt x="1384170" y="914400"/>
                </a:lnTo>
                <a:lnTo>
                  <a:pt x="1487802" y="926592"/>
                </a:lnTo>
                <a:lnTo>
                  <a:pt x="1428366" y="1071372"/>
                </a:lnTo>
                <a:lnTo>
                  <a:pt x="1460370" y="1178052"/>
                </a:lnTo>
                <a:lnTo>
                  <a:pt x="1524378" y="1260348"/>
                </a:lnTo>
                <a:lnTo>
                  <a:pt x="1631058" y="1303020"/>
                </a:lnTo>
                <a:lnTo>
                  <a:pt x="1661538" y="1351788"/>
                </a:lnTo>
                <a:lnTo>
                  <a:pt x="1664586" y="1365504"/>
                </a:lnTo>
                <a:lnTo>
                  <a:pt x="1560954" y="1402080"/>
                </a:lnTo>
                <a:lnTo>
                  <a:pt x="1524378" y="1444752"/>
                </a:lnTo>
                <a:lnTo>
                  <a:pt x="1475610" y="1542288"/>
                </a:lnTo>
                <a:lnTo>
                  <a:pt x="1536570" y="1548384"/>
                </a:lnTo>
                <a:lnTo>
                  <a:pt x="1640202" y="1517904"/>
                </a:lnTo>
                <a:lnTo>
                  <a:pt x="1695066" y="1475232"/>
                </a:lnTo>
                <a:lnTo>
                  <a:pt x="1780410" y="1505712"/>
                </a:lnTo>
                <a:lnTo>
                  <a:pt x="1847466" y="1536192"/>
                </a:lnTo>
                <a:lnTo>
                  <a:pt x="1935858" y="1625346"/>
                </a:lnTo>
                <a:lnTo>
                  <a:pt x="1957194" y="1676400"/>
                </a:lnTo>
                <a:lnTo>
                  <a:pt x="2036442" y="1755648"/>
                </a:lnTo>
                <a:lnTo>
                  <a:pt x="2153790" y="1751076"/>
                </a:lnTo>
                <a:lnTo>
                  <a:pt x="2207130" y="1810512"/>
                </a:lnTo>
                <a:lnTo>
                  <a:pt x="2238372" y="1874520"/>
                </a:lnTo>
                <a:lnTo>
                  <a:pt x="2233038" y="1961388"/>
                </a:lnTo>
                <a:lnTo>
                  <a:pt x="2298570" y="2029968"/>
                </a:lnTo>
                <a:lnTo>
                  <a:pt x="2249802" y="2139696"/>
                </a:lnTo>
                <a:lnTo>
                  <a:pt x="2207130" y="2170176"/>
                </a:lnTo>
                <a:lnTo>
                  <a:pt x="2121786" y="2188464"/>
                </a:lnTo>
                <a:lnTo>
                  <a:pt x="2048634" y="2286000"/>
                </a:lnTo>
                <a:lnTo>
                  <a:pt x="2109594" y="2346960"/>
                </a:lnTo>
                <a:lnTo>
                  <a:pt x="2127882" y="2432304"/>
                </a:lnTo>
                <a:lnTo>
                  <a:pt x="2091306" y="2578608"/>
                </a:lnTo>
                <a:lnTo>
                  <a:pt x="2030346" y="2731008"/>
                </a:lnTo>
                <a:lnTo>
                  <a:pt x="1963290" y="2755392"/>
                </a:lnTo>
                <a:lnTo>
                  <a:pt x="1847466" y="2676144"/>
                </a:lnTo>
                <a:lnTo>
                  <a:pt x="1829178" y="2590800"/>
                </a:lnTo>
                <a:lnTo>
                  <a:pt x="1835274" y="2481072"/>
                </a:lnTo>
                <a:lnTo>
                  <a:pt x="1731642" y="2487168"/>
                </a:lnTo>
                <a:lnTo>
                  <a:pt x="1701162" y="2487168"/>
                </a:lnTo>
                <a:lnTo>
                  <a:pt x="1646298" y="2432304"/>
                </a:lnTo>
                <a:lnTo>
                  <a:pt x="1664586" y="2371344"/>
                </a:lnTo>
                <a:lnTo>
                  <a:pt x="1646298" y="2316480"/>
                </a:lnTo>
                <a:lnTo>
                  <a:pt x="1579242" y="2316480"/>
                </a:lnTo>
                <a:lnTo>
                  <a:pt x="1499994" y="2267712"/>
                </a:lnTo>
                <a:lnTo>
                  <a:pt x="1469514" y="2176272"/>
                </a:lnTo>
                <a:lnTo>
                  <a:pt x="1518282" y="2133600"/>
                </a:lnTo>
                <a:lnTo>
                  <a:pt x="1554858" y="2072640"/>
                </a:lnTo>
                <a:lnTo>
                  <a:pt x="1493898" y="1969008"/>
                </a:lnTo>
                <a:lnTo>
                  <a:pt x="1536570" y="1920240"/>
                </a:lnTo>
                <a:lnTo>
                  <a:pt x="1554858" y="1871472"/>
                </a:lnTo>
                <a:lnTo>
                  <a:pt x="1597530" y="1865376"/>
                </a:lnTo>
                <a:lnTo>
                  <a:pt x="1628010" y="1798320"/>
                </a:lnTo>
                <a:lnTo>
                  <a:pt x="1628010" y="1798320"/>
                </a:lnTo>
                <a:lnTo>
                  <a:pt x="1567050" y="1725168"/>
                </a:lnTo>
                <a:lnTo>
                  <a:pt x="1475610" y="1816608"/>
                </a:lnTo>
                <a:cubicBezTo>
                  <a:pt x="1402458" y="1834896"/>
                  <a:pt x="1270378" y="1774190"/>
                  <a:pt x="1143378" y="1831086"/>
                </a:cubicBezTo>
                <a:cubicBezTo>
                  <a:pt x="1140330" y="1823974"/>
                  <a:pt x="863470" y="2051304"/>
                  <a:pt x="862200" y="2047494"/>
                </a:cubicBezTo>
                <a:cubicBezTo>
                  <a:pt x="791080" y="2095246"/>
                  <a:pt x="777110" y="1946148"/>
                  <a:pt x="774570" y="1938528"/>
                </a:cubicBezTo>
                <a:cubicBezTo>
                  <a:pt x="782698" y="1900936"/>
                  <a:pt x="606422" y="1964182"/>
                  <a:pt x="603882" y="1962912"/>
                </a:cubicBezTo>
                <a:cubicBezTo>
                  <a:pt x="574418" y="1969008"/>
                  <a:pt x="464944" y="1734820"/>
                  <a:pt x="463674" y="1737360"/>
                </a:cubicBezTo>
                <a:cubicBezTo>
                  <a:pt x="441322" y="1698752"/>
                  <a:pt x="419732" y="1525270"/>
                  <a:pt x="421002" y="1524000"/>
                </a:cubicBezTo>
                <a:cubicBezTo>
                  <a:pt x="422018" y="1520952"/>
                  <a:pt x="414906" y="1288796"/>
                  <a:pt x="414906" y="1286256"/>
                </a:cubicBezTo>
                <a:cubicBezTo>
                  <a:pt x="413890" y="1244600"/>
                  <a:pt x="585594" y="1136396"/>
                  <a:pt x="585594" y="1133856"/>
                </a:cubicBezTo>
                <a:cubicBezTo>
                  <a:pt x="527682" y="1060704"/>
                  <a:pt x="455800" y="1041146"/>
                  <a:pt x="347850" y="981456"/>
                </a:cubicBezTo>
                <a:cubicBezTo>
                  <a:pt x="309242" y="953008"/>
                  <a:pt x="127124" y="893826"/>
                  <a:pt x="128394" y="890016"/>
                </a:cubicBezTo>
                <a:cubicBezTo>
                  <a:pt x="89786" y="870712"/>
                  <a:pt x="33398" y="651256"/>
                  <a:pt x="30858" y="646176"/>
                </a:cubicBezTo>
                <a:cubicBezTo>
                  <a:pt x="11554" y="603504"/>
                  <a:pt x="4189" y="459740"/>
                  <a:pt x="379" y="457200"/>
                </a:cubicBezTo>
                <a:cubicBezTo>
                  <a:pt x="-4701" y="424688"/>
                  <a:pt x="43052" y="239014"/>
                  <a:pt x="43052" y="237744"/>
                </a:cubicBezTo>
                <a:cubicBezTo>
                  <a:pt x="53212" y="195072"/>
                  <a:pt x="252602" y="7620"/>
                  <a:pt x="256412" y="0"/>
                </a:cubicBezTo>
              </a:path>
            </a:pathLst>
          </a:custGeom>
          <a:solidFill>
            <a:schemeClr val="accent6">
              <a:lumMod val="60000"/>
              <a:lumOff val="40000"/>
              <a:alpha val="8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7EC95CD7-1744-7707-33D3-4770F63E35FA}"/>
              </a:ext>
            </a:extLst>
          </p:cNvPr>
          <p:cNvSpPr/>
          <p:nvPr/>
        </p:nvSpPr>
        <p:spPr>
          <a:xfrm>
            <a:off x="3291840" y="2602992"/>
            <a:ext cx="603504" cy="737616"/>
          </a:xfrm>
          <a:custGeom>
            <a:avLst/>
            <a:gdLst>
              <a:gd name="connsiteX0" fmla="*/ 79248 w 603504"/>
              <a:gd name="connsiteY0" fmla="*/ 115824 h 737616"/>
              <a:gd name="connsiteX1" fmla="*/ 30480 w 603504"/>
              <a:gd name="connsiteY1" fmla="*/ 237744 h 737616"/>
              <a:gd name="connsiteX2" fmla="*/ 24384 w 603504"/>
              <a:gd name="connsiteY2" fmla="*/ 353568 h 737616"/>
              <a:gd name="connsiteX3" fmla="*/ 0 w 603504"/>
              <a:gd name="connsiteY3" fmla="*/ 463296 h 737616"/>
              <a:gd name="connsiteX4" fmla="*/ 60960 w 603504"/>
              <a:gd name="connsiteY4" fmla="*/ 536448 h 737616"/>
              <a:gd name="connsiteX5" fmla="*/ 134112 w 603504"/>
              <a:gd name="connsiteY5" fmla="*/ 597408 h 737616"/>
              <a:gd name="connsiteX6" fmla="*/ 207264 w 603504"/>
              <a:gd name="connsiteY6" fmla="*/ 640080 h 737616"/>
              <a:gd name="connsiteX7" fmla="*/ 249936 w 603504"/>
              <a:gd name="connsiteY7" fmla="*/ 713232 h 737616"/>
              <a:gd name="connsiteX8" fmla="*/ 304800 w 603504"/>
              <a:gd name="connsiteY8" fmla="*/ 737616 h 737616"/>
              <a:gd name="connsiteX9" fmla="*/ 365760 w 603504"/>
              <a:gd name="connsiteY9" fmla="*/ 682752 h 737616"/>
              <a:gd name="connsiteX10" fmla="*/ 426720 w 603504"/>
              <a:gd name="connsiteY10" fmla="*/ 658368 h 737616"/>
              <a:gd name="connsiteX11" fmla="*/ 457200 w 603504"/>
              <a:gd name="connsiteY11" fmla="*/ 621792 h 737616"/>
              <a:gd name="connsiteX12" fmla="*/ 499872 w 603504"/>
              <a:gd name="connsiteY12" fmla="*/ 573024 h 737616"/>
              <a:gd name="connsiteX13" fmla="*/ 524256 w 603504"/>
              <a:gd name="connsiteY13" fmla="*/ 463296 h 737616"/>
              <a:gd name="connsiteX14" fmla="*/ 548640 w 603504"/>
              <a:gd name="connsiteY14" fmla="*/ 426720 h 737616"/>
              <a:gd name="connsiteX15" fmla="*/ 603504 w 603504"/>
              <a:gd name="connsiteY15" fmla="*/ 365760 h 737616"/>
              <a:gd name="connsiteX16" fmla="*/ 548640 w 603504"/>
              <a:gd name="connsiteY16" fmla="*/ 231648 h 737616"/>
              <a:gd name="connsiteX17" fmla="*/ 505968 w 603504"/>
              <a:gd name="connsiteY17" fmla="*/ 170688 h 737616"/>
              <a:gd name="connsiteX18" fmla="*/ 457200 w 603504"/>
              <a:gd name="connsiteY18" fmla="*/ 134112 h 737616"/>
              <a:gd name="connsiteX19" fmla="*/ 396240 w 603504"/>
              <a:gd name="connsiteY19" fmla="*/ 103632 h 737616"/>
              <a:gd name="connsiteX20" fmla="*/ 310896 w 603504"/>
              <a:gd name="connsiteY20" fmla="*/ 0 h 737616"/>
              <a:gd name="connsiteX21" fmla="*/ 249936 w 603504"/>
              <a:gd name="connsiteY21" fmla="*/ 12192 h 737616"/>
              <a:gd name="connsiteX22" fmla="*/ 158496 w 603504"/>
              <a:gd name="connsiteY22" fmla="*/ 91440 h 737616"/>
              <a:gd name="connsiteX23" fmla="*/ 79248 w 603504"/>
              <a:gd name="connsiteY23" fmla="*/ 115824 h 737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3504" h="737616">
                <a:moveTo>
                  <a:pt x="79248" y="115824"/>
                </a:moveTo>
                <a:lnTo>
                  <a:pt x="30480" y="237744"/>
                </a:lnTo>
                <a:lnTo>
                  <a:pt x="24384" y="353568"/>
                </a:lnTo>
                <a:lnTo>
                  <a:pt x="0" y="463296"/>
                </a:lnTo>
                <a:lnTo>
                  <a:pt x="60960" y="536448"/>
                </a:lnTo>
                <a:lnTo>
                  <a:pt x="134112" y="597408"/>
                </a:lnTo>
                <a:lnTo>
                  <a:pt x="207264" y="640080"/>
                </a:lnTo>
                <a:lnTo>
                  <a:pt x="249936" y="713232"/>
                </a:lnTo>
                <a:lnTo>
                  <a:pt x="304800" y="737616"/>
                </a:lnTo>
                <a:lnTo>
                  <a:pt x="365760" y="682752"/>
                </a:lnTo>
                <a:lnTo>
                  <a:pt x="426720" y="658368"/>
                </a:lnTo>
                <a:lnTo>
                  <a:pt x="457200" y="621792"/>
                </a:lnTo>
                <a:lnTo>
                  <a:pt x="499872" y="573024"/>
                </a:lnTo>
                <a:lnTo>
                  <a:pt x="524256" y="463296"/>
                </a:lnTo>
                <a:lnTo>
                  <a:pt x="548640" y="426720"/>
                </a:lnTo>
                <a:lnTo>
                  <a:pt x="603504" y="365760"/>
                </a:lnTo>
                <a:lnTo>
                  <a:pt x="548640" y="231648"/>
                </a:lnTo>
                <a:lnTo>
                  <a:pt x="505968" y="170688"/>
                </a:lnTo>
                <a:lnTo>
                  <a:pt x="457200" y="134112"/>
                </a:lnTo>
                <a:lnTo>
                  <a:pt x="396240" y="103632"/>
                </a:lnTo>
                <a:lnTo>
                  <a:pt x="310896" y="0"/>
                </a:lnTo>
                <a:lnTo>
                  <a:pt x="249936" y="12192"/>
                </a:lnTo>
                <a:lnTo>
                  <a:pt x="158496" y="91440"/>
                </a:lnTo>
                <a:lnTo>
                  <a:pt x="79248" y="1158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4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F7FB6118-90EF-7F14-263A-49BF3B9AF701}"/>
              </a:ext>
            </a:extLst>
          </p:cNvPr>
          <p:cNvSpPr/>
          <p:nvPr/>
        </p:nvSpPr>
        <p:spPr>
          <a:xfrm>
            <a:off x="2261616" y="4261104"/>
            <a:ext cx="542544" cy="560832"/>
          </a:xfrm>
          <a:custGeom>
            <a:avLst/>
            <a:gdLst>
              <a:gd name="connsiteX0" fmla="*/ 274320 w 542544"/>
              <a:gd name="connsiteY0" fmla="*/ 499872 h 560832"/>
              <a:gd name="connsiteX1" fmla="*/ 213360 w 542544"/>
              <a:gd name="connsiteY1" fmla="*/ 451104 h 560832"/>
              <a:gd name="connsiteX2" fmla="*/ 152400 w 542544"/>
              <a:gd name="connsiteY2" fmla="*/ 475488 h 560832"/>
              <a:gd name="connsiteX3" fmla="*/ 97536 w 542544"/>
              <a:gd name="connsiteY3" fmla="*/ 493776 h 560832"/>
              <a:gd name="connsiteX4" fmla="*/ 67056 w 542544"/>
              <a:gd name="connsiteY4" fmla="*/ 451104 h 560832"/>
              <a:gd name="connsiteX5" fmla="*/ 97536 w 542544"/>
              <a:gd name="connsiteY5" fmla="*/ 384048 h 560832"/>
              <a:gd name="connsiteX6" fmla="*/ 54864 w 542544"/>
              <a:gd name="connsiteY6" fmla="*/ 371856 h 560832"/>
              <a:gd name="connsiteX7" fmla="*/ 6096 w 542544"/>
              <a:gd name="connsiteY7" fmla="*/ 371856 h 560832"/>
              <a:gd name="connsiteX8" fmla="*/ 0 w 542544"/>
              <a:gd name="connsiteY8" fmla="*/ 329184 h 560832"/>
              <a:gd name="connsiteX9" fmla="*/ 48768 w 542544"/>
              <a:gd name="connsiteY9" fmla="*/ 286512 h 560832"/>
              <a:gd name="connsiteX10" fmla="*/ 42672 w 542544"/>
              <a:gd name="connsiteY10" fmla="*/ 219456 h 560832"/>
              <a:gd name="connsiteX11" fmla="*/ 97536 w 542544"/>
              <a:gd name="connsiteY11" fmla="*/ 219456 h 560832"/>
              <a:gd name="connsiteX12" fmla="*/ 146304 w 542544"/>
              <a:gd name="connsiteY12" fmla="*/ 249936 h 560832"/>
              <a:gd name="connsiteX13" fmla="*/ 188976 w 542544"/>
              <a:gd name="connsiteY13" fmla="*/ 268224 h 560832"/>
              <a:gd name="connsiteX14" fmla="*/ 219456 w 542544"/>
              <a:gd name="connsiteY14" fmla="*/ 249936 h 560832"/>
              <a:gd name="connsiteX15" fmla="*/ 243840 w 542544"/>
              <a:gd name="connsiteY15" fmla="*/ 207264 h 560832"/>
              <a:gd name="connsiteX16" fmla="*/ 286512 w 542544"/>
              <a:gd name="connsiteY16" fmla="*/ 164592 h 560832"/>
              <a:gd name="connsiteX17" fmla="*/ 286512 w 542544"/>
              <a:gd name="connsiteY17" fmla="*/ 164592 h 560832"/>
              <a:gd name="connsiteX18" fmla="*/ 256032 w 542544"/>
              <a:gd name="connsiteY18" fmla="*/ 115824 h 560832"/>
              <a:gd name="connsiteX19" fmla="*/ 201168 w 542544"/>
              <a:gd name="connsiteY19" fmla="*/ 60960 h 560832"/>
              <a:gd name="connsiteX20" fmla="*/ 182880 w 542544"/>
              <a:gd name="connsiteY20" fmla="*/ 0 h 560832"/>
              <a:gd name="connsiteX21" fmla="*/ 219456 w 542544"/>
              <a:gd name="connsiteY21" fmla="*/ 6096 h 560832"/>
              <a:gd name="connsiteX22" fmla="*/ 323088 w 542544"/>
              <a:gd name="connsiteY22" fmla="*/ 73152 h 560832"/>
              <a:gd name="connsiteX23" fmla="*/ 371856 w 542544"/>
              <a:gd name="connsiteY23" fmla="*/ 73152 h 560832"/>
              <a:gd name="connsiteX24" fmla="*/ 438912 w 542544"/>
              <a:gd name="connsiteY24" fmla="*/ 103632 h 560832"/>
              <a:gd name="connsiteX25" fmla="*/ 493776 w 542544"/>
              <a:gd name="connsiteY25" fmla="*/ 158496 h 560832"/>
              <a:gd name="connsiteX26" fmla="*/ 542544 w 542544"/>
              <a:gd name="connsiteY26" fmla="*/ 195072 h 560832"/>
              <a:gd name="connsiteX27" fmla="*/ 512064 w 542544"/>
              <a:gd name="connsiteY27" fmla="*/ 280416 h 560832"/>
              <a:gd name="connsiteX28" fmla="*/ 524256 w 542544"/>
              <a:gd name="connsiteY28" fmla="*/ 341376 h 560832"/>
              <a:gd name="connsiteX29" fmla="*/ 505968 w 542544"/>
              <a:gd name="connsiteY29" fmla="*/ 384048 h 560832"/>
              <a:gd name="connsiteX30" fmla="*/ 499872 w 542544"/>
              <a:gd name="connsiteY30" fmla="*/ 451104 h 560832"/>
              <a:gd name="connsiteX31" fmla="*/ 457200 w 542544"/>
              <a:gd name="connsiteY31" fmla="*/ 512064 h 560832"/>
              <a:gd name="connsiteX32" fmla="*/ 438912 w 542544"/>
              <a:gd name="connsiteY32" fmla="*/ 512064 h 560832"/>
              <a:gd name="connsiteX33" fmla="*/ 384048 w 542544"/>
              <a:gd name="connsiteY33" fmla="*/ 487680 h 560832"/>
              <a:gd name="connsiteX34" fmla="*/ 384048 w 542544"/>
              <a:gd name="connsiteY34" fmla="*/ 487680 h 560832"/>
              <a:gd name="connsiteX35" fmla="*/ 335280 w 542544"/>
              <a:gd name="connsiteY35" fmla="*/ 560832 h 560832"/>
              <a:gd name="connsiteX36" fmla="*/ 274320 w 542544"/>
              <a:gd name="connsiteY36" fmla="*/ 499872 h 56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42544" h="560832">
                <a:moveTo>
                  <a:pt x="274320" y="499872"/>
                </a:moveTo>
                <a:lnTo>
                  <a:pt x="213360" y="451104"/>
                </a:lnTo>
                <a:lnTo>
                  <a:pt x="152400" y="475488"/>
                </a:lnTo>
                <a:lnTo>
                  <a:pt x="97536" y="493776"/>
                </a:lnTo>
                <a:lnTo>
                  <a:pt x="67056" y="451104"/>
                </a:lnTo>
                <a:lnTo>
                  <a:pt x="97536" y="384048"/>
                </a:lnTo>
                <a:lnTo>
                  <a:pt x="54864" y="371856"/>
                </a:lnTo>
                <a:lnTo>
                  <a:pt x="6096" y="371856"/>
                </a:lnTo>
                <a:lnTo>
                  <a:pt x="0" y="329184"/>
                </a:lnTo>
                <a:lnTo>
                  <a:pt x="48768" y="286512"/>
                </a:lnTo>
                <a:lnTo>
                  <a:pt x="42672" y="219456"/>
                </a:lnTo>
                <a:lnTo>
                  <a:pt x="97536" y="219456"/>
                </a:lnTo>
                <a:lnTo>
                  <a:pt x="146304" y="249936"/>
                </a:lnTo>
                <a:lnTo>
                  <a:pt x="188976" y="268224"/>
                </a:lnTo>
                <a:lnTo>
                  <a:pt x="219456" y="249936"/>
                </a:lnTo>
                <a:lnTo>
                  <a:pt x="243840" y="207264"/>
                </a:lnTo>
                <a:lnTo>
                  <a:pt x="286512" y="164592"/>
                </a:lnTo>
                <a:lnTo>
                  <a:pt x="286512" y="164592"/>
                </a:lnTo>
                <a:lnTo>
                  <a:pt x="256032" y="115824"/>
                </a:lnTo>
                <a:lnTo>
                  <a:pt x="201168" y="60960"/>
                </a:lnTo>
                <a:lnTo>
                  <a:pt x="182880" y="0"/>
                </a:lnTo>
                <a:lnTo>
                  <a:pt x="219456" y="6096"/>
                </a:lnTo>
                <a:lnTo>
                  <a:pt x="323088" y="73152"/>
                </a:lnTo>
                <a:lnTo>
                  <a:pt x="371856" y="73152"/>
                </a:lnTo>
                <a:lnTo>
                  <a:pt x="438912" y="103632"/>
                </a:lnTo>
                <a:lnTo>
                  <a:pt x="493776" y="158496"/>
                </a:lnTo>
                <a:lnTo>
                  <a:pt x="542544" y="195072"/>
                </a:lnTo>
                <a:lnTo>
                  <a:pt x="512064" y="280416"/>
                </a:lnTo>
                <a:lnTo>
                  <a:pt x="524256" y="341376"/>
                </a:lnTo>
                <a:lnTo>
                  <a:pt x="505968" y="384048"/>
                </a:lnTo>
                <a:lnTo>
                  <a:pt x="499872" y="451104"/>
                </a:lnTo>
                <a:lnTo>
                  <a:pt x="457200" y="512064"/>
                </a:lnTo>
                <a:lnTo>
                  <a:pt x="438912" y="512064"/>
                </a:lnTo>
                <a:lnTo>
                  <a:pt x="384048" y="487680"/>
                </a:lnTo>
                <a:lnTo>
                  <a:pt x="384048" y="487680"/>
                </a:lnTo>
                <a:lnTo>
                  <a:pt x="335280" y="560832"/>
                </a:lnTo>
                <a:lnTo>
                  <a:pt x="274320" y="49987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4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F0390417-DC10-1DF7-61A5-C9DF30BD03AA}"/>
              </a:ext>
            </a:extLst>
          </p:cNvPr>
          <p:cNvSpPr/>
          <p:nvPr/>
        </p:nvSpPr>
        <p:spPr>
          <a:xfrm>
            <a:off x="1569720" y="1158240"/>
            <a:ext cx="899160" cy="373380"/>
          </a:xfrm>
          <a:custGeom>
            <a:avLst/>
            <a:gdLst>
              <a:gd name="connsiteX0" fmla="*/ 220980 w 899160"/>
              <a:gd name="connsiteY0" fmla="*/ 22860 h 373380"/>
              <a:gd name="connsiteX1" fmla="*/ 304800 w 899160"/>
              <a:gd name="connsiteY1" fmla="*/ 68580 h 373380"/>
              <a:gd name="connsiteX2" fmla="*/ 373380 w 899160"/>
              <a:gd name="connsiteY2" fmla="*/ 68580 h 373380"/>
              <a:gd name="connsiteX3" fmla="*/ 434340 w 899160"/>
              <a:gd name="connsiteY3" fmla="*/ 38100 h 373380"/>
              <a:gd name="connsiteX4" fmla="*/ 480060 w 899160"/>
              <a:gd name="connsiteY4" fmla="*/ 15240 h 373380"/>
              <a:gd name="connsiteX5" fmla="*/ 563880 w 899160"/>
              <a:gd name="connsiteY5" fmla="*/ 22860 h 373380"/>
              <a:gd name="connsiteX6" fmla="*/ 632460 w 899160"/>
              <a:gd name="connsiteY6" fmla="*/ 91440 h 373380"/>
              <a:gd name="connsiteX7" fmla="*/ 716280 w 899160"/>
              <a:gd name="connsiteY7" fmla="*/ 83820 h 373380"/>
              <a:gd name="connsiteX8" fmla="*/ 777240 w 899160"/>
              <a:gd name="connsiteY8" fmla="*/ 114300 h 373380"/>
              <a:gd name="connsiteX9" fmla="*/ 807720 w 899160"/>
              <a:gd name="connsiteY9" fmla="*/ 160020 h 373380"/>
              <a:gd name="connsiteX10" fmla="*/ 899160 w 899160"/>
              <a:gd name="connsiteY10" fmla="*/ 220980 h 373380"/>
              <a:gd name="connsiteX11" fmla="*/ 845820 w 899160"/>
              <a:gd name="connsiteY11" fmla="*/ 304800 h 373380"/>
              <a:gd name="connsiteX12" fmla="*/ 746760 w 899160"/>
              <a:gd name="connsiteY12" fmla="*/ 320040 h 373380"/>
              <a:gd name="connsiteX13" fmla="*/ 640080 w 899160"/>
              <a:gd name="connsiteY13" fmla="*/ 281940 h 373380"/>
              <a:gd name="connsiteX14" fmla="*/ 594360 w 899160"/>
              <a:gd name="connsiteY14" fmla="*/ 320040 h 373380"/>
              <a:gd name="connsiteX15" fmla="*/ 502920 w 899160"/>
              <a:gd name="connsiteY15" fmla="*/ 342900 h 373380"/>
              <a:gd name="connsiteX16" fmla="*/ 411480 w 899160"/>
              <a:gd name="connsiteY16" fmla="*/ 335280 h 373380"/>
              <a:gd name="connsiteX17" fmla="*/ 350520 w 899160"/>
              <a:gd name="connsiteY17" fmla="*/ 236220 h 373380"/>
              <a:gd name="connsiteX18" fmla="*/ 220980 w 899160"/>
              <a:gd name="connsiteY18" fmla="*/ 266700 h 373380"/>
              <a:gd name="connsiteX19" fmla="*/ 106680 w 899160"/>
              <a:gd name="connsiteY19" fmla="*/ 373380 h 373380"/>
              <a:gd name="connsiteX20" fmla="*/ 15240 w 899160"/>
              <a:gd name="connsiteY20" fmla="*/ 312420 h 373380"/>
              <a:gd name="connsiteX21" fmla="*/ 0 w 899160"/>
              <a:gd name="connsiteY21" fmla="*/ 175260 h 373380"/>
              <a:gd name="connsiteX22" fmla="*/ 68580 w 899160"/>
              <a:gd name="connsiteY22" fmla="*/ 106680 h 373380"/>
              <a:gd name="connsiteX23" fmla="*/ 99060 w 899160"/>
              <a:gd name="connsiteY23" fmla="*/ 83820 h 373380"/>
              <a:gd name="connsiteX24" fmla="*/ 152400 w 899160"/>
              <a:gd name="connsiteY24" fmla="*/ 22860 h 373380"/>
              <a:gd name="connsiteX25" fmla="*/ 167640 w 899160"/>
              <a:gd name="connsiteY25" fmla="*/ 0 h 373380"/>
              <a:gd name="connsiteX26" fmla="*/ 220980 w 899160"/>
              <a:gd name="connsiteY26" fmla="*/ 22860 h 37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99160" h="373380">
                <a:moveTo>
                  <a:pt x="220980" y="22860"/>
                </a:moveTo>
                <a:lnTo>
                  <a:pt x="304800" y="68580"/>
                </a:lnTo>
                <a:lnTo>
                  <a:pt x="373380" y="68580"/>
                </a:lnTo>
                <a:lnTo>
                  <a:pt x="434340" y="38100"/>
                </a:lnTo>
                <a:lnTo>
                  <a:pt x="480060" y="15240"/>
                </a:lnTo>
                <a:lnTo>
                  <a:pt x="563880" y="22860"/>
                </a:lnTo>
                <a:lnTo>
                  <a:pt x="632460" y="91440"/>
                </a:lnTo>
                <a:lnTo>
                  <a:pt x="716280" y="83820"/>
                </a:lnTo>
                <a:lnTo>
                  <a:pt x="777240" y="114300"/>
                </a:lnTo>
                <a:lnTo>
                  <a:pt x="807720" y="160020"/>
                </a:lnTo>
                <a:lnTo>
                  <a:pt x="899160" y="220980"/>
                </a:lnTo>
                <a:lnTo>
                  <a:pt x="845820" y="304800"/>
                </a:lnTo>
                <a:lnTo>
                  <a:pt x="746760" y="320040"/>
                </a:lnTo>
                <a:lnTo>
                  <a:pt x="640080" y="281940"/>
                </a:lnTo>
                <a:lnTo>
                  <a:pt x="594360" y="320040"/>
                </a:lnTo>
                <a:lnTo>
                  <a:pt x="502920" y="342900"/>
                </a:lnTo>
                <a:lnTo>
                  <a:pt x="411480" y="335280"/>
                </a:lnTo>
                <a:lnTo>
                  <a:pt x="350520" y="236220"/>
                </a:lnTo>
                <a:lnTo>
                  <a:pt x="220980" y="266700"/>
                </a:lnTo>
                <a:lnTo>
                  <a:pt x="106680" y="373380"/>
                </a:lnTo>
                <a:lnTo>
                  <a:pt x="15240" y="312420"/>
                </a:lnTo>
                <a:lnTo>
                  <a:pt x="0" y="175260"/>
                </a:lnTo>
                <a:lnTo>
                  <a:pt x="68580" y="106680"/>
                </a:lnTo>
                <a:lnTo>
                  <a:pt x="99060" y="83820"/>
                </a:lnTo>
                <a:lnTo>
                  <a:pt x="152400" y="22860"/>
                </a:lnTo>
                <a:lnTo>
                  <a:pt x="167640" y="0"/>
                </a:lnTo>
                <a:lnTo>
                  <a:pt x="220980" y="2286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4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2577C-A4E5-A690-E0F8-3DC718EB40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043" b="2606"/>
          <a:stretch/>
        </p:blipFill>
        <p:spPr>
          <a:xfrm>
            <a:off x="7991961" y="882077"/>
            <a:ext cx="3890867" cy="2453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E467BD-C773-6335-3F95-F096BC7EE7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22" t="36" r="-1038" b="2570"/>
          <a:stretch/>
        </p:blipFill>
        <p:spPr>
          <a:xfrm>
            <a:off x="7988576" y="3704587"/>
            <a:ext cx="4054481" cy="24538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64100" y="6344656"/>
            <a:ext cx="66761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HelveticaNeue"/>
              </a:rPr>
              <a:t>[2] Isachenkov, M., et al., 2022. Characterization of novel lunar highland and mare simulants for ISRU research applications. Icarus 376, 114873. https://doi.org/10.1016/j.icarus.2021.114873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2777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5A2CE1-C3C9-2FEC-1AF5-1F851262F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217B0E9-94BE-C81E-C63B-EC58C114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4" y="-130381"/>
            <a:ext cx="5600700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Magnetic beneficiation of LR</a:t>
            </a:r>
            <a:endParaRPr lang="ru-RU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47DB3C-B9EC-D820-92A2-46D07E5FA3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9" t="50273" r="2150" b="11917"/>
          <a:stretch/>
        </p:blipFill>
        <p:spPr>
          <a:xfrm rot="5400000">
            <a:off x="7122669" y="-164888"/>
            <a:ext cx="3460753" cy="4008014"/>
          </a:xfrm>
          <a:prstGeom prst="rect">
            <a:avLst/>
          </a:prstGeom>
        </p:spPr>
      </p:pic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F091577A-EC79-4403-EABC-757EE6C7451F}"/>
              </a:ext>
            </a:extLst>
          </p:cNvPr>
          <p:cNvSpPr txBox="1">
            <a:spLocks/>
          </p:cNvSpPr>
          <p:nvPr/>
        </p:nvSpPr>
        <p:spPr>
          <a:xfrm>
            <a:off x="10502900" y="6505841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4" name="Picture 23" descr="A close-up of a mixture&#10;&#10;Description automatically generated">
            <a:extLst>
              <a:ext uri="{FF2B5EF4-FFF2-40B4-BE49-F238E27FC236}">
                <a16:creationId xmlns:a16="http://schemas.microsoft.com/office/drawing/2014/main" id="{554ACF69-43E9-2874-74F4-13999795A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39" y="3310964"/>
            <a:ext cx="4008014" cy="33977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F3C0C4B-FE24-873A-6B28-9DA9BF0F3E42}"/>
              </a:ext>
            </a:extLst>
          </p:cNvPr>
          <p:cNvSpPr txBox="1"/>
          <p:nvPr/>
        </p:nvSpPr>
        <p:spPr>
          <a:xfrm>
            <a:off x="204548" y="1107283"/>
            <a:ext cx="6082593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Main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constituent </a:t>
            </a:r>
            <a:r>
              <a:rPr lang="en-GB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(75 wt.%) of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highland-LR is non-magnetic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anorthite</a:t>
            </a:r>
            <a:endParaRPr kumimoji="0" lang="en-GB" sz="2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Basalt (composing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⁓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25 wt.% of LHS)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contains substantial amounts of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ferromagnetic iron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in different forms and easily attracts to a magnet (LHS-M), leaving us with the desired non-magnetic anorthite (LHS-NM) fraction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The resulting homogeneous NM anorthite fraction is almost a perfect ceramic feedstock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Star: 4 Points 27">
            <a:extLst>
              <a:ext uri="{FF2B5EF4-FFF2-40B4-BE49-F238E27FC236}">
                <a16:creationId xmlns:a16="http://schemas.microsoft.com/office/drawing/2014/main" id="{087EDBB7-5B88-D46B-B1A8-058FF2E48767}"/>
              </a:ext>
            </a:extLst>
          </p:cNvPr>
          <p:cNvSpPr/>
          <p:nvPr/>
        </p:nvSpPr>
        <p:spPr>
          <a:xfrm>
            <a:off x="7905509" y="2361235"/>
            <a:ext cx="393540" cy="462988"/>
          </a:xfrm>
          <a:prstGeom prst="star4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68AD01-89AE-2930-6CAB-7D3342501BCD}"/>
              </a:ext>
            </a:extLst>
          </p:cNvPr>
          <p:cNvSpPr txBox="1"/>
          <p:nvPr/>
        </p:nvSpPr>
        <p:spPr>
          <a:xfrm>
            <a:off x="8299048" y="2544374"/>
            <a:ext cx="175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Lunar SP: highland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regolith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4D399C61-8A00-E2B7-15CB-469ABA005F85}"/>
              </a:ext>
            </a:extLst>
          </p:cNvPr>
          <p:cNvSpPr/>
          <p:nvPr/>
        </p:nvSpPr>
        <p:spPr>
          <a:xfrm>
            <a:off x="7122361" y="3260783"/>
            <a:ext cx="979918" cy="27984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C9569A-950B-D05D-2EFB-0CC8DA23EEF5}"/>
              </a:ext>
            </a:extLst>
          </p:cNvPr>
          <p:cNvSpPr txBox="1"/>
          <p:nvPr/>
        </p:nvSpPr>
        <p:spPr>
          <a:xfrm>
            <a:off x="6849038" y="3898534"/>
            <a:ext cx="110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Magnetic separation</a:t>
            </a:r>
          </a:p>
        </p:txBody>
      </p:sp>
    </p:spTree>
    <p:extLst>
      <p:ext uri="{BB962C8B-B14F-4D97-AF65-F5344CB8AC3E}">
        <p14:creationId xmlns:p14="http://schemas.microsoft.com/office/powerpoint/2010/main" val="3750886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2BC1F6-927A-21A7-E986-FBB66E1A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175">
            <a:extLst>
              <a:ext uri="{FF2B5EF4-FFF2-40B4-BE49-F238E27FC236}">
                <a16:creationId xmlns:a16="http://schemas.microsoft.com/office/drawing/2014/main" id="{92D5DD71-BFC2-7243-551C-BCFC03AF9724}"/>
              </a:ext>
            </a:extLst>
          </p:cNvPr>
          <p:cNvGrpSpPr/>
          <p:nvPr/>
        </p:nvGrpSpPr>
        <p:grpSpPr>
          <a:xfrm>
            <a:off x="114739" y="71022"/>
            <a:ext cx="12020041" cy="6694023"/>
            <a:chOff x="114739" y="71022"/>
            <a:chExt cx="12020041" cy="6694023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3F82FB03-35EB-B819-E9FB-0DB623718257}"/>
                </a:ext>
              </a:extLst>
            </p:cNvPr>
            <p:cNvGrpSpPr/>
            <p:nvPr/>
          </p:nvGrpSpPr>
          <p:grpSpPr>
            <a:xfrm>
              <a:off x="114739" y="71022"/>
              <a:ext cx="12020041" cy="6694023"/>
              <a:chOff x="114739" y="71022"/>
              <a:chExt cx="12020041" cy="6694023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A98206FA-8C53-2673-08BD-C4774508D062}"/>
                  </a:ext>
                </a:extLst>
              </p:cNvPr>
              <p:cNvGrpSpPr/>
              <p:nvPr/>
            </p:nvGrpSpPr>
            <p:grpSpPr>
              <a:xfrm>
                <a:off x="114739" y="71022"/>
                <a:ext cx="12020041" cy="6694023"/>
                <a:chOff x="114739" y="71022"/>
                <a:chExt cx="12020041" cy="6694023"/>
              </a:xfrm>
            </p:grpSpPr>
            <p:pic>
              <p:nvPicPr>
                <p:cNvPr id="53" name="Picture 52" descr="A machine with a container of liquid&#10;&#10;AI-generated content may be incorrect.">
                  <a:extLst>
                    <a:ext uri="{FF2B5EF4-FFF2-40B4-BE49-F238E27FC236}">
                      <a16:creationId xmlns:a16="http://schemas.microsoft.com/office/drawing/2014/main" id="{B7756FD6-577A-0B0C-4E25-049AA56CCC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14850" r="41149"/>
                <a:stretch/>
              </p:blipFill>
              <p:spPr>
                <a:xfrm>
                  <a:off x="4138961" y="1060502"/>
                  <a:ext cx="1494123" cy="2263742"/>
                </a:xfrm>
                <a:prstGeom prst="rect">
                  <a:avLst/>
                </a:prstGeom>
              </p:spPr>
            </p:pic>
            <p:pic>
              <p:nvPicPr>
                <p:cNvPr id="16" name="Picture 15" descr="A machine with a red light inside&#10;&#10;AI-generated content may be incorrect.">
                  <a:extLst>
                    <a:ext uri="{FF2B5EF4-FFF2-40B4-BE49-F238E27FC236}">
                      <a16:creationId xmlns:a16="http://schemas.microsoft.com/office/drawing/2014/main" id="{90AA610D-616E-3652-4B4F-DC1AABA0DF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rcRect l="3882" t="7856" r="21441" b="3419"/>
                <a:stretch/>
              </p:blipFill>
              <p:spPr>
                <a:xfrm>
                  <a:off x="2440127" y="3830059"/>
                  <a:ext cx="2208739" cy="2624244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machine with a red light inside&#10;&#10;AI-generated content may be incorrect.">
                  <a:extLst>
                    <a:ext uri="{FF2B5EF4-FFF2-40B4-BE49-F238E27FC236}">
                      <a16:creationId xmlns:a16="http://schemas.microsoft.com/office/drawing/2014/main" id="{D9DE6E67-BFB6-882E-01BD-C15DFC609F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rcRect l="78176" t="62200" r="1861" b="6552"/>
                <a:stretch/>
              </p:blipFill>
              <p:spPr>
                <a:xfrm>
                  <a:off x="740857" y="4178253"/>
                  <a:ext cx="1098540" cy="1719511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24FFCFD8-5481-1AEB-CE5D-42E068F7AD29}"/>
                    </a:ext>
                  </a:extLst>
                </p:cNvPr>
                <p:cNvGrpSpPr/>
                <p:nvPr/>
              </p:nvGrpSpPr>
              <p:grpSpPr>
                <a:xfrm>
                  <a:off x="5398174" y="3218767"/>
                  <a:ext cx="3546278" cy="3546278"/>
                  <a:chOff x="5041767" y="3255334"/>
                  <a:chExt cx="3546278" cy="3546278"/>
                </a:xfrm>
              </p:grpSpPr>
              <p:pic>
                <p:nvPicPr>
                  <p:cNvPr id="8" name="Picture 7" descr="A drawing of a machine&#10;&#10;AI-generated content may be incorrect.">
                    <a:extLst>
                      <a:ext uri="{FF2B5EF4-FFF2-40B4-BE49-F238E27FC236}">
                        <a16:creationId xmlns:a16="http://schemas.microsoft.com/office/drawing/2014/main" id="{C18A1EC7-D262-6E9B-318D-4FD461C51D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041767" y="3255334"/>
                    <a:ext cx="3546278" cy="3546278"/>
                  </a:xfrm>
                  <a:prstGeom prst="rect">
                    <a:avLst/>
                  </a:prstGeom>
                </p:spPr>
              </p:pic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6F0B316D-16D0-C2B4-78B9-2BD0B2B9320B}"/>
                      </a:ext>
                    </a:extLst>
                  </p:cNvPr>
                  <p:cNvSpPr/>
                  <p:nvPr/>
                </p:nvSpPr>
                <p:spPr>
                  <a:xfrm>
                    <a:off x="5304904" y="5615879"/>
                    <a:ext cx="1016032" cy="7416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BADEF3FB-488D-BC0A-0190-C29B9205B018}"/>
                    </a:ext>
                  </a:extLst>
                </p:cNvPr>
                <p:cNvGrpSpPr/>
                <p:nvPr/>
              </p:nvGrpSpPr>
              <p:grpSpPr>
                <a:xfrm>
                  <a:off x="9855415" y="1521384"/>
                  <a:ext cx="2279365" cy="4696167"/>
                  <a:chOff x="9155544" y="1088835"/>
                  <a:chExt cx="2279365" cy="4696167"/>
                </a:xfrm>
              </p:grpSpPr>
              <p:pic>
                <p:nvPicPr>
                  <p:cNvPr id="5" name="Picture 4" descr="A collection of laboratory equipment&#10;&#10;AI-generated content may be incorrect.">
                    <a:extLst>
                      <a:ext uri="{FF2B5EF4-FFF2-40B4-BE49-F238E27FC236}">
                        <a16:creationId xmlns:a16="http://schemas.microsoft.com/office/drawing/2014/main" id="{F71527FE-EC93-0AEB-48EE-05A857E9AD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alphaModFix/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36719" b="94336" l="75456" r="94466"/>
                            </a14:imgEffect>
                          </a14:imgLayer>
                        </a14:imgProps>
                      </a:ext>
                    </a:extLst>
                  </a:blip>
                  <a:srcRect l="75621" t="36885" r="5898" b="6001"/>
                  <a:stretch/>
                </p:blipFill>
                <p:spPr>
                  <a:xfrm>
                    <a:off x="9155544" y="1088835"/>
                    <a:ext cx="2279365" cy="4696167"/>
                  </a:xfrm>
                  <a:prstGeom prst="rect">
                    <a:avLst/>
                  </a:prstGeom>
                </p:spPr>
              </p:pic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7F57860A-4958-5A1C-EF09-85673B587769}"/>
                      </a:ext>
                    </a:extLst>
                  </p:cNvPr>
                  <p:cNvSpPr/>
                  <p:nvPr/>
                </p:nvSpPr>
                <p:spPr>
                  <a:xfrm>
                    <a:off x="9969499" y="2285318"/>
                    <a:ext cx="101601" cy="124408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</p:txBody>
              </p:sp>
            </p:grpSp>
            <p:pic>
              <p:nvPicPr>
                <p:cNvPr id="7" name="Picture 6" descr="A collection of laboratory equipment&#10;&#10;AI-generated content may be incorrect.">
                  <a:extLst>
                    <a:ext uri="{FF2B5EF4-FFF2-40B4-BE49-F238E27FC236}">
                      <a16:creationId xmlns:a16="http://schemas.microsoft.com/office/drawing/2014/main" id="{617F024A-263E-BB48-4378-8D83970A1B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38379" b="93750" l="29427" r="46680"/>
                          </a14:imgEffect>
                        </a14:imgLayer>
                      </a14:imgProps>
                    </a:ext>
                  </a:extLst>
                </a:blip>
                <a:srcRect l="29481" t="40444" r="53186" b="4666"/>
                <a:stretch/>
              </p:blipFill>
              <p:spPr>
                <a:xfrm>
                  <a:off x="2665163" y="938341"/>
                  <a:ext cx="1075239" cy="2269950"/>
                </a:xfrm>
                <a:prstGeom prst="rect">
                  <a:avLst/>
                </a:prstGeom>
              </p:spPr>
            </p:pic>
            <p:pic>
              <p:nvPicPr>
                <p:cNvPr id="11" name="Picture 10" descr="A collection of laboratory equipment&#10;&#10;AI-generated content may be incorrect.">
                  <a:extLst>
                    <a:ext uri="{FF2B5EF4-FFF2-40B4-BE49-F238E27FC236}">
                      <a16:creationId xmlns:a16="http://schemas.microsoft.com/office/drawing/2014/main" id="{D95662A0-0BB1-CCAB-3BD4-02030072EB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53809" b="91602" l="2865" r="25651">
                              <a14:foregroundMark x1="10872" y1="66992" x2="11589" y2="76074"/>
                              <a14:foregroundMark x1="12305" y1="67188" x2="12891" y2="62207"/>
                              <a14:foregroundMark x1="11589" y1="67188" x2="17188" y2="71484"/>
                              <a14:foregroundMark x1="16471" y1="75586" x2="17969" y2="71289"/>
                              <a14:foregroundMark x1="15039" y1="74707" x2="12044" y2="74121"/>
                              <a14:foregroundMark x1="17969" y1="71484" x2="15951" y2="65625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19" t="53162" r="74741" b="6838"/>
                <a:stretch/>
              </p:blipFill>
              <p:spPr>
                <a:xfrm>
                  <a:off x="762630" y="1251779"/>
                  <a:ext cx="1579509" cy="1946315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F80D9A-C66E-8C8F-2749-31C481EE506F}"/>
                    </a:ext>
                  </a:extLst>
                </p:cNvPr>
                <p:cNvSpPr/>
                <p:nvPr/>
              </p:nvSpPr>
              <p:spPr>
                <a:xfrm>
                  <a:off x="8213827" y="1750739"/>
                  <a:ext cx="372337" cy="3297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pic>
              <p:nvPicPr>
                <p:cNvPr id="54" name="Picture 53" descr="A machine with a container of liquid&#10;&#10;AI-generated content may be incorrect.">
                  <a:extLst>
                    <a:ext uri="{FF2B5EF4-FFF2-40B4-BE49-F238E27FC236}">
                      <a16:creationId xmlns:a16="http://schemas.microsoft.com/office/drawing/2014/main" id="{F107D9B0-5D21-90C2-1093-FC004176DE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62502" t="8094" r="7164" b="46386"/>
                <a:stretch/>
              </p:blipFill>
              <p:spPr>
                <a:xfrm>
                  <a:off x="6093237" y="1887796"/>
                  <a:ext cx="1317091" cy="1317555"/>
                </a:xfrm>
                <a:prstGeom prst="ellipse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E1B1319C-BA20-D0AA-5388-FE9EBE2F2F47}"/>
                    </a:ext>
                  </a:extLst>
                </p:cNvPr>
                <p:cNvSpPr/>
                <p:nvPr/>
              </p:nvSpPr>
              <p:spPr>
                <a:xfrm rot="4532522">
                  <a:off x="5514787" y="2360973"/>
                  <a:ext cx="45719" cy="148590"/>
                </a:xfrm>
                <a:prstGeom prst="rect">
                  <a:avLst/>
                </a:prstGeom>
                <a:solidFill>
                  <a:srgbClr val="C0C2B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7CAAE51-7F21-99C7-8A79-5BC91AEF009D}"/>
                    </a:ext>
                  </a:extLst>
                </p:cNvPr>
                <p:cNvSpPr/>
                <p:nvPr/>
              </p:nvSpPr>
              <p:spPr>
                <a:xfrm rot="888125">
                  <a:off x="5525194" y="2270750"/>
                  <a:ext cx="45719" cy="317322"/>
                </a:xfrm>
                <a:prstGeom prst="rect">
                  <a:avLst/>
                </a:prstGeom>
                <a:solidFill>
                  <a:srgbClr val="C0C2B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B80B1C8-4349-8675-E80F-772B6798B433}"/>
                    </a:ext>
                  </a:extLst>
                </p:cNvPr>
                <p:cNvSpPr/>
                <p:nvPr/>
              </p:nvSpPr>
              <p:spPr>
                <a:xfrm>
                  <a:off x="5569590" y="2166371"/>
                  <a:ext cx="45719" cy="317964"/>
                </a:xfrm>
                <a:prstGeom prst="rect">
                  <a:avLst/>
                </a:prstGeom>
                <a:solidFill>
                  <a:srgbClr val="C0C2B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055A6475-D650-7484-4DCA-C8544BC4C5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823342" y="2438656"/>
                  <a:ext cx="1492496" cy="57946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81D64794-2E13-F04B-5CE4-CE0A5124AC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95986" y="1908714"/>
                  <a:ext cx="1739051" cy="204005"/>
                </a:xfrm>
                <a:prstGeom prst="line">
                  <a:avLst/>
                </a:prstGeom>
                <a:ln w="12700" cap="flat">
                  <a:solidFill>
                    <a:schemeClr val="tx1"/>
                  </a:solidFill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C5D5600-6F6C-4187-B290-7B24172A7489}"/>
                    </a:ext>
                  </a:extLst>
                </p:cNvPr>
                <p:cNvSpPr txBox="1"/>
                <p:nvPr/>
              </p:nvSpPr>
              <p:spPr>
                <a:xfrm>
                  <a:off x="114739" y="3106185"/>
                  <a:ext cx="293719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4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1. Magnetic beneficiation</a:t>
                  </a:r>
                  <a:endParaRPr lang="en-GB" sz="16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91769878-5F1E-E760-510D-3606FC85E4BE}"/>
                    </a:ext>
                  </a:extLst>
                </p:cNvPr>
                <p:cNvSpPr txBox="1"/>
                <p:nvPr/>
              </p:nvSpPr>
              <p:spPr>
                <a:xfrm>
                  <a:off x="2740698" y="3106184"/>
                  <a:ext cx="194605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4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2. </a:t>
                  </a:r>
                  <a:r>
                    <a:rPr lang="en-GB" sz="1400" b="1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Seiving</a:t>
                  </a:r>
                  <a:endParaRPr lang="en-GB" sz="16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1D13CBD-2BA3-9B71-1DC2-6670A4BDAE91}"/>
                    </a:ext>
                  </a:extLst>
                </p:cNvPr>
                <p:cNvSpPr txBox="1"/>
                <p:nvPr/>
              </p:nvSpPr>
              <p:spPr>
                <a:xfrm>
                  <a:off x="4238257" y="3110045"/>
                  <a:ext cx="194605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4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3. Ball-milling</a:t>
                  </a:r>
                  <a:endParaRPr lang="en-GB" sz="16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97441625-E9C8-2B27-039D-89DCD1E1EBC6}"/>
                    </a:ext>
                  </a:extLst>
                </p:cNvPr>
                <p:cNvSpPr txBox="1"/>
                <p:nvPr/>
              </p:nvSpPr>
              <p:spPr>
                <a:xfrm>
                  <a:off x="10081929" y="6346606"/>
                  <a:ext cx="182633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4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4. Slurry mixing</a:t>
                  </a:r>
                  <a:endParaRPr lang="en-GB" sz="16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8695E464-D68E-F060-84FC-A5F41718424E}"/>
                    </a:ext>
                  </a:extLst>
                </p:cNvPr>
                <p:cNvSpPr txBox="1"/>
                <p:nvPr/>
              </p:nvSpPr>
              <p:spPr>
                <a:xfrm>
                  <a:off x="5745757" y="6329212"/>
                  <a:ext cx="3333788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4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5. DLP-printing (</a:t>
                  </a:r>
                  <a:r>
                    <a:rPr lang="en-GB" sz="1400" b="1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Elegoo</a:t>
                  </a:r>
                  <a:r>
                    <a:rPr lang="en-GB" sz="14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Mars 4 DLP)</a:t>
                  </a:r>
                  <a:endParaRPr lang="en-GB" sz="16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8030F710-8A9D-26F2-4109-18D112747370}"/>
                    </a:ext>
                  </a:extLst>
                </p:cNvPr>
                <p:cNvSpPr txBox="1"/>
                <p:nvPr/>
              </p:nvSpPr>
              <p:spPr>
                <a:xfrm>
                  <a:off x="3059687" y="6372814"/>
                  <a:ext cx="182633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4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6. Sintering</a:t>
                  </a:r>
                  <a:endParaRPr lang="en-GB" sz="16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A922D385-CDB8-B8FB-E93D-E380BA7206E4}"/>
                    </a:ext>
                  </a:extLst>
                </p:cNvPr>
                <p:cNvSpPr txBox="1"/>
                <p:nvPr/>
              </p:nvSpPr>
              <p:spPr>
                <a:xfrm>
                  <a:off x="587822" y="5755886"/>
                  <a:ext cx="145940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Final </a:t>
                  </a:r>
                  <a:r>
                    <a:rPr lang="en-GB" sz="1200" b="1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regolith</a:t>
                  </a:r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ceramic parts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AEF24382-B73F-B91A-251A-28E2C69C57AD}"/>
                    </a:ext>
                  </a:extLst>
                </p:cNvPr>
                <p:cNvSpPr txBox="1"/>
                <p:nvPr/>
              </p:nvSpPr>
              <p:spPr>
                <a:xfrm>
                  <a:off x="7336172" y="2258267"/>
                  <a:ext cx="1160468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IPA (1.5:1)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C7301041-965C-5D25-C3DC-7F37A4BAC490}"/>
                    </a:ext>
                  </a:extLst>
                </p:cNvPr>
                <p:cNvSpPr txBox="1"/>
                <p:nvPr/>
              </p:nvSpPr>
              <p:spPr>
                <a:xfrm>
                  <a:off x="7336171" y="2531962"/>
                  <a:ext cx="1333331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ZrO</a:t>
                  </a:r>
                  <a:r>
                    <a:rPr lang="en-GB" sz="1200" b="1" baseline="-250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</a:t>
                  </a:r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balls (5:1)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0157FF7D-2995-336F-7377-01C59283804F}"/>
                    </a:ext>
                  </a:extLst>
                </p:cNvPr>
                <p:cNvSpPr txBox="1"/>
                <p:nvPr/>
              </p:nvSpPr>
              <p:spPr>
                <a:xfrm>
                  <a:off x="7292497" y="2807587"/>
                  <a:ext cx="1388632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LR &lt;140 µm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37127863-B165-7309-CF69-D6B91B18A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26043" y="2924014"/>
                  <a:ext cx="258077" cy="220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82496C0C-7459-39B1-803A-E8C2361516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63309" y="2656332"/>
                  <a:ext cx="257550" cy="496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1C3CB7ED-0E47-F9F0-1AE9-0B4F7F2FEF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63309" y="2391769"/>
                  <a:ext cx="247019" cy="1185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4FFE2290-ADC9-C88F-B6D1-210C31BD4A2C}"/>
                    </a:ext>
                  </a:extLst>
                </p:cNvPr>
                <p:cNvSpPr txBox="1"/>
                <p:nvPr/>
              </p:nvSpPr>
              <p:spPr>
                <a:xfrm>
                  <a:off x="1745811" y="1661231"/>
                  <a:ext cx="1388632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M-fraction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C7BC21B3-B44D-A726-551F-6D83284FDD6A}"/>
                    </a:ext>
                  </a:extLst>
                </p:cNvPr>
                <p:cNvSpPr txBox="1"/>
                <p:nvPr/>
              </p:nvSpPr>
              <p:spPr>
                <a:xfrm>
                  <a:off x="277072" y="2119767"/>
                  <a:ext cx="1388632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NM-fraction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998F6A30-CDC0-31F7-682A-E10DB58B7D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15887" y="1856310"/>
                  <a:ext cx="247019" cy="1185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F678980E-75E9-A0A7-A596-66841C515F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47878" y="2347338"/>
                  <a:ext cx="469646" cy="21879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Left Brace 114">
                  <a:extLst>
                    <a:ext uri="{FF2B5EF4-FFF2-40B4-BE49-F238E27FC236}">
                      <a16:creationId xmlns:a16="http://schemas.microsoft.com/office/drawing/2014/main" id="{5ACFA64A-A291-1B3B-723E-B4CA3ED330B7}"/>
                    </a:ext>
                  </a:extLst>
                </p:cNvPr>
                <p:cNvSpPr/>
                <p:nvPr/>
              </p:nvSpPr>
              <p:spPr>
                <a:xfrm rot="10800000">
                  <a:off x="8977422" y="78087"/>
                  <a:ext cx="230351" cy="1443295"/>
                </a:xfrm>
                <a:prstGeom prst="leftBrace">
                  <a:avLst/>
                </a:prstGeom>
                <a:ln w="3810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2BFB0C24-69E4-0C24-F025-7B0785183CE8}"/>
                    </a:ext>
                  </a:extLst>
                </p:cNvPr>
                <p:cNvSpPr txBox="1"/>
                <p:nvPr/>
              </p:nvSpPr>
              <p:spPr>
                <a:xfrm>
                  <a:off x="9189566" y="342117"/>
                  <a:ext cx="182633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Photocurable resin </a:t>
                  </a:r>
                </a:p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30 wt.%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7586CD9A-8845-EB76-40ED-54692CAF43F4}"/>
                    </a:ext>
                  </a:extLst>
                </p:cNvPr>
                <p:cNvSpPr txBox="1"/>
                <p:nvPr/>
              </p:nvSpPr>
              <p:spPr>
                <a:xfrm>
                  <a:off x="8724804" y="2807587"/>
                  <a:ext cx="182633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Milled LR</a:t>
                  </a:r>
                </a:p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70 wt.%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cxnSp>
              <p:nvCxnSpPr>
                <p:cNvPr id="121" name="Connector: Curved 120">
                  <a:extLst>
                    <a:ext uri="{FF2B5EF4-FFF2-40B4-BE49-F238E27FC236}">
                      <a16:creationId xmlns:a16="http://schemas.microsoft.com/office/drawing/2014/main" id="{40915771-94D8-D0BD-DBA7-3EC13514931A}"/>
                    </a:ext>
                  </a:extLst>
                </p:cNvPr>
                <p:cNvCxnSpPr>
                  <a:cxnSpLocks/>
                  <a:stCxn id="115" idx="1"/>
                </p:cNvCxnSpPr>
                <p:nvPr/>
              </p:nvCxnSpPr>
              <p:spPr>
                <a:xfrm>
                  <a:off x="9207773" y="799734"/>
                  <a:ext cx="1245420" cy="3235815"/>
                </a:xfrm>
                <a:prstGeom prst="curvedConnector2">
                  <a:avLst/>
                </a:prstGeom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ctor: Curved 124">
                  <a:extLst>
                    <a:ext uri="{FF2B5EF4-FFF2-40B4-BE49-F238E27FC236}">
                      <a16:creationId xmlns:a16="http://schemas.microsoft.com/office/drawing/2014/main" id="{9222EDE1-1CE1-BFAD-6340-22608EDE19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8999215" y="2690171"/>
                  <a:ext cx="1827809" cy="897338"/>
                </a:xfrm>
                <a:prstGeom prst="curvedConnector3">
                  <a:avLst>
                    <a:gd name="adj1" fmla="val 41662"/>
                  </a:avLst>
                </a:prstGeom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Flowchart: Magnetic Disk 130">
                  <a:extLst>
                    <a:ext uri="{FF2B5EF4-FFF2-40B4-BE49-F238E27FC236}">
                      <a16:creationId xmlns:a16="http://schemas.microsoft.com/office/drawing/2014/main" id="{6C168E01-3BC9-9E53-0C4F-91AFEFE98C68}"/>
                    </a:ext>
                  </a:extLst>
                </p:cNvPr>
                <p:cNvSpPr/>
                <p:nvPr/>
              </p:nvSpPr>
              <p:spPr>
                <a:xfrm>
                  <a:off x="8780990" y="2202115"/>
                  <a:ext cx="650866" cy="584309"/>
                </a:xfrm>
                <a:prstGeom prst="flowChartMagneticDisk">
                  <a:avLst/>
                </a:prstGeom>
                <a:pattFill prst="pct80">
                  <a:fgClr>
                    <a:schemeClr val="bg2">
                      <a:lumMod val="90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pic>
              <p:nvPicPr>
                <p:cNvPr id="129" name="Graphic 128" descr="Cylinder outline">
                  <a:extLst>
                    <a:ext uri="{FF2B5EF4-FFF2-40B4-BE49-F238E27FC236}">
                      <a16:creationId xmlns:a16="http://schemas.microsoft.com/office/drawing/2014/main" id="{7A142B37-2FD6-79CC-3AD7-DF4BAA2629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97359" y="1764489"/>
                  <a:ext cx="1218128" cy="1218128"/>
                </a:xfrm>
                <a:prstGeom prst="rect">
                  <a:avLst/>
                </a:prstGeom>
              </p:spPr>
            </p:pic>
            <p:sp>
              <p:nvSpPr>
                <p:cNvPr id="132" name="Arrow: Curved Down 131">
                  <a:extLst>
                    <a:ext uri="{FF2B5EF4-FFF2-40B4-BE49-F238E27FC236}">
                      <a16:creationId xmlns:a16="http://schemas.microsoft.com/office/drawing/2014/main" id="{2E336138-64FB-3E7F-B3F7-89CF219C0E67}"/>
                    </a:ext>
                  </a:extLst>
                </p:cNvPr>
                <p:cNvSpPr/>
                <p:nvPr/>
              </p:nvSpPr>
              <p:spPr>
                <a:xfrm>
                  <a:off x="3349159" y="774436"/>
                  <a:ext cx="1112779" cy="385130"/>
                </a:xfrm>
                <a:prstGeom prst="curvedDownArrow">
                  <a:avLst>
                    <a:gd name="adj1" fmla="val 20762"/>
                    <a:gd name="adj2" fmla="val 50000"/>
                    <a:gd name="adj3" fmla="val 50831"/>
                  </a:avLst>
                </a:prstGeom>
                <a:solidFill>
                  <a:schemeClr val="accent5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33" name="Arrow: Curved Down 132">
                  <a:extLst>
                    <a:ext uri="{FF2B5EF4-FFF2-40B4-BE49-F238E27FC236}">
                      <a16:creationId xmlns:a16="http://schemas.microsoft.com/office/drawing/2014/main" id="{F7BAB04F-0437-ADFA-DB52-53B1B0118175}"/>
                    </a:ext>
                  </a:extLst>
                </p:cNvPr>
                <p:cNvSpPr/>
                <p:nvPr/>
              </p:nvSpPr>
              <p:spPr>
                <a:xfrm flipH="1">
                  <a:off x="4174200" y="1792979"/>
                  <a:ext cx="1034733" cy="204005"/>
                </a:xfrm>
                <a:prstGeom prst="curvedDownArrow">
                  <a:avLst>
                    <a:gd name="adj1" fmla="val 0"/>
                    <a:gd name="adj2" fmla="val 50000"/>
                    <a:gd name="adj3" fmla="val 50831"/>
                  </a:avLst>
                </a:prstGeom>
                <a:solidFill>
                  <a:schemeClr val="tx1"/>
                </a:solidFill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CF1B19F8-CAE9-FAF8-6EE5-181D55A9EFAF}"/>
                    </a:ext>
                  </a:extLst>
                </p:cNvPr>
                <p:cNvSpPr txBox="1"/>
                <p:nvPr/>
              </p:nvSpPr>
              <p:spPr>
                <a:xfrm>
                  <a:off x="4424840" y="954691"/>
                  <a:ext cx="1160468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2h, 250 rpm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35" name="Arrow: Curved Down 134">
                  <a:extLst>
                    <a:ext uri="{FF2B5EF4-FFF2-40B4-BE49-F238E27FC236}">
                      <a16:creationId xmlns:a16="http://schemas.microsoft.com/office/drawing/2014/main" id="{8BC2600E-22CB-60A7-B4DB-9AFF0ED9503A}"/>
                    </a:ext>
                  </a:extLst>
                </p:cNvPr>
                <p:cNvSpPr/>
                <p:nvPr/>
              </p:nvSpPr>
              <p:spPr>
                <a:xfrm>
                  <a:off x="1686723" y="778219"/>
                  <a:ext cx="1112779" cy="385130"/>
                </a:xfrm>
                <a:prstGeom prst="curvedDownArrow">
                  <a:avLst>
                    <a:gd name="adj1" fmla="val 20762"/>
                    <a:gd name="adj2" fmla="val 50000"/>
                    <a:gd name="adj3" fmla="val 50831"/>
                  </a:avLst>
                </a:prstGeom>
                <a:solidFill>
                  <a:schemeClr val="accent5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37" name="Arrow: Curved Down 136">
                  <a:extLst>
                    <a:ext uri="{FF2B5EF4-FFF2-40B4-BE49-F238E27FC236}">
                      <a16:creationId xmlns:a16="http://schemas.microsoft.com/office/drawing/2014/main" id="{A962922E-B550-625F-EFC7-A1D8DF6F2E83}"/>
                    </a:ext>
                  </a:extLst>
                </p:cNvPr>
                <p:cNvSpPr/>
                <p:nvPr/>
              </p:nvSpPr>
              <p:spPr>
                <a:xfrm rot="10632339" flipV="1">
                  <a:off x="4789506" y="4030754"/>
                  <a:ext cx="1217337" cy="314918"/>
                </a:xfrm>
                <a:prstGeom prst="curvedDownArrow">
                  <a:avLst>
                    <a:gd name="adj1" fmla="val 22271"/>
                    <a:gd name="adj2" fmla="val 50000"/>
                    <a:gd name="adj3" fmla="val 50831"/>
                  </a:avLst>
                </a:prstGeom>
                <a:solidFill>
                  <a:schemeClr val="accent5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39" name="Arrow: Curved Down 138">
                  <a:extLst>
                    <a:ext uri="{FF2B5EF4-FFF2-40B4-BE49-F238E27FC236}">
                      <a16:creationId xmlns:a16="http://schemas.microsoft.com/office/drawing/2014/main" id="{8BC3F56B-B976-AB58-E643-2956A26A556E}"/>
                    </a:ext>
                  </a:extLst>
                </p:cNvPr>
                <p:cNvSpPr/>
                <p:nvPr/>
              </p:nvSpPr>
              <p:spPr>
                <a:xfrm rot="10632339" flipV="1">
                  <a:off x="8606658" y="4001812"/>
                  <a:ext cx="1217337" cy="314918"/>
                </a:xfrm>
                <a:prstGeom prst="curvedDownArrow">
                  <a:avLst>
                    <a:gd name="adj1" fmla="val 22271"/>
                    <a:gd name="adj2" fmla="val 50000"/>
                    <a:gd name="adj3" fmla="val 50831"/>
                  </a:avLst>
                </a:prstGeom>
                <a:solidFill>
                  <a:schemeClr val="accent5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D60431B1-E2CD-5F89-6018-C5DADFDF0A82}"/>
                    </a:ext>
                  </a:extLst>
                </p:cNvPr>
                <p:cNvSpPr txBox="1"/>
                <p:nvPr/>
              </p:nvSpPr>
              <p:spPr>
                <a:xfrm>
                  <a:off x="5899192" y="3763651"/>
                  <a:ext cx="182633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Green part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1D8C91F7-79A7-593C-C100-0E89D413E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5225" y="4001267"/>
                  <a:ext cx="615683" cy="54967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83B887E5-98F5-6E7A-489D-2E1CF379BA43}"/>
                    </a:ext>
                  </a:extLst>
                </p:cNvPr>
                <p:cNvSpPr txBox="1"/>
                <p:nvPr/>
              </p:nvSpPr>
              <p:spPr>
                <a:xfrm>
                  <a:off x="7686537" y="6038797"/>
                  <a:ext cx="182633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UV lamp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5DC35D4C-D516-D991-4927-3BC7F5ADA9A4}"/>
                    </a:ext>
                  </a:extLst>
                </p:cNvPr>
                <p:cNvSpPr txBox="1"/>
                <p:nvPr/>
              </p:nvSpPr>
              <p:spPr>
                <a:xfrm>
                  <a:off x="7515266" y="3918212"/>
                  <a:ext cx="182633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Building platform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82549EDA-36A7-5C81-AF98-0860876D5E79}"/>
                    </a:ext>
                  </a:extLst>
                </p:cNvPr>
                <p:cNvSpPr txBox="1"/>
                <p:nvPr/>
              </p:nvSpPr>
              <p:spPr>
                <a:xfrm>
                  <a:off x="8575094" y="4849550"/>
                  <a:ext cx="182633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LR-containing slurry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117959A0-B666-95EA-7D3B-6219A036A095}"/>
                    </a:ext>
                  </a:extLst>
                </p:cNvPr>
                <p:cNvSpPr txBox="1"/>
                <p:nvPr/>
              </p:nvSpPr>
              <p:spPr>
                <a:xfrm>
                  <a:off x="5860202" y="5262249"/>
                  <a:ext cx="182633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Vat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AC997CAD-A8E3-5DD0-ACAB-3DE8AD3FF6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49427" y="4894656"/>
                  <a:ext cx="557580" cy="10536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8DF35B9C-9918-8156-EA03-D6CE0F7730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44273" y="5021183"/>
                  <a:ext cx="557580" cy="10536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760E36C2-975D-6330-1DBD-30FE61C923C1}"/>
                    </a:ext>
                  </a:extLst>
                </p:cNvPr>
                <p:cNvSpPr txBox="1"/>
                <p:nvPr/>
              </p:nvSpPr>
              <p:spPr>
                <a:xfrm>
                  <a:off x="2689801" y="501837"/>
                  <a:ext cx="125943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15 min, 140 µm sieve</a:t>
                  </a:r>
                </a:p>
              </p:txBody>
            </p:sp>
            <p:sp>
              <p:nvSpPr>
                <p:cNvPr id="152" name="Arrow: Curved Down 151">
                  <a:extLst>
                    <a:ext uri="{FF2B5EF4-FFF2-40B4-BE49-F238E27FC236}">
                      <a16:creationId xmlns:a16="http://schemas.microsoft.com/office/drawing/2014/main" id="{7BE46519-1E39-6B22-A6D5-F5270095B1DA}"/>
                    </a:ext>
                  </a:extLst>
                </p:cNvPr>
                <p:cNvSpPr/>
                <p:nvPr/>
              </p:nvSpPr>
              <p:spPr>
                <a:xfrm>
                  <a:off x="7494228" y="1790286"/>
                  <a:ext cx="1112779" cy="385130"/>
                </a:xfrm>
                <a:prstGeom prst="curvedDownArrow">
                  <a:avLst>
                    <a:gd name="adj1" fmla="val 20762"/>
                    <a:gd name="adj2" fmla="val 50000"/>
                    <a:gd name="adj3" fmla="val 50831"/>
                  </a:avLst>
                </a:prstGeom>
                <a:solidFill>
                  <a:schemeClr val="accent5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2F27384B-67F9-05E0-FD14-6B4031157D5F}"/>
                    </a:ext>
                  </a:extLst>
                </p:cNvPr>
                <p:cNvSpPr/>
                <p:nvPr/>
              </p:nvSpPr>
              <p:spPr>
                <a:xfrm>
                  <a:off x="5983011" y="71022"/>
                  <a:ext cx="2977802" cy="1443294"/>
                </a:xfrm>
                <a:prstGeom prst="rect">
                  <a:avLst/>
                </a:prstGeom>
                <a:noFill/>
                <a:ln w="19050">
                  <a:solidFill>
                    <a:schemeClr val="accent1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8BDB322D-3396-D373-2E2B-FE2CB53232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1422" y="3429000"/>
                  <a:ext cx="9825661" cy="77868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8ED53225-D2FA-332E-B917-828FC2352989}"/>
                    </a:ext>
                  </a:extLst>
                </p:cNvPr>
                <p:cNvGrpSpPr/>
                <p:nvPr/>
              </p:nvGrpSpPr>
              <p:grpSpPr>
                <a:xfrm>
                  <a:off x="6105727" y="105868"/>
                  <a:ext cx="2973818" cy="1326689"/>
                  <a:chOff x="6105727" y="105868"/>
                  <a:chExt cx="2973818" cy="1326689"/>
                </a:xfrm>
              </p:grpSpPr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A91B9EE1-CF84-D4D8-FE8C-1BF744A19B60}"/>
                      </a:ext>
                    </a:extLst>
                  </p:cNvPr>
                  <p:cNvGrpSpPr/>
                  <p:nvPr/>
                </p:nvGrpSpPr>
                <p:grpSpPr>
                  <a:xfrm>
                    <a:off x="6105727" y="140431"/>
                    <a:ext cx="2973818" cy="1292126"/>
                    <a:chOff x="6086160" y="515318"/>
                    <a:chExt cx="2531356" cy="1099876"/>
                  </a:xfrm>
                </p:grpSpPr>
                <p:pic>
                  <p:nvPicPr>
                    <p:cNvPr id="37" name="Picture 36" descr="A black and white icon of a test tube with a drop of liquid&#10;&#10;AI-generated content may be incorrect.">
                      <a:extLst>
                        <a:ext uri="{FF2B5EF4-FFF2-40B4-BE49-F238E27FC236}">
                          <a16:creationId xmlns:a16="http://schemas.microsoft.com/office/drawing/2014/main" id="{8097137D-51AF-4DE3-1DB6-8F5AAAFA9A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duotone>
                        <a:schemeClr val="accent4">
                          <a:shade val="45000"/>
                          <a:satMod val="135000"/>
                        </a:schemeClr>
                        <a:prstClr val="white"/>
                      </a:duotone>
                      <a:alphaModFix amt="85000"/>
                      <a:extLst>
                        <a:ext uri="{BEBA8EAE-BF5A-486C-A8C5-ECC9F3942E4B}">
                          <a14:imgProps xmlns:a14="http://schemas.microsoft.com/office/drawing/2010/main">
                            <a14:imgLayer r:embed="rId14">
                              <a14:imgEffect>
                                <a14:colorTemperature colorTemp="11500"/>
                              </a14:imgEffect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333" t="4595" r="13179" b="20889"/>
                    <a:stretch/>
                  </p:blipFill>
                  <p:spPr>
                    <a:xfrm>
                      <a:off x="7740665" y="830581"/>
                      <a:ext cx="760286" cy="770929"/>
                    </a:xfrm>
                    <a:prstGeom prst="rect">
                      <a:avLst/>
                    </a:prstGeom>
                    <a:noFill/>
                  </p:spPr>
                </p:pic>
                <p:grpSp>
                  <p:nvGrpSpPr>
                    <p:cNvPr id="49" name="Group 48">
                      <a:extLst>
                        <a:ext uri="{FF2B5EF4-FFF2-40B4-BE49-F238E27FC236}">
                          <a16:creationId xmlns:a16="http://schemas.microsoft.com/office/drawing/2014/main" id="{B76AA298-C0E1-2DD9-A3B1-6ACA221673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6160" y="573747"/>
                      <a:ext cx="1737854" cy="1038282"/>
                      <a:chOff x="5456318" y="1418133"/>
                      <a:chExt cx="1737854" cy="1038282"/>
                    </a:xfrm>
                  </p:grpSpPr>
                  <p:pic>
                    <p:nvPicPr>
                      <p:cNvPr id="45" name="Picture 44" descr="A yellow beaker with a liquid inside&#10;&#10;AI-generated content may be incorrect.">
                        <a:extLst>
                          <a:ext uri="{FF2B5EF4-FFF2-40B4-BE49-F238E27FC236}">
                            <a16:creationId xmlns:a16="http://schemas.microsoft.com/office/drawing/2014/main" id="{F2269D40-2497-C32A-466A-C59C174E517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229309" y="1619888"/>
                        <a:ext cx="816593" cy="82600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7" name="Picture 46" descr="A blue and white beaker with a liquid inside&#10;&#10;AI-generated content may be incorrect.">
                        <a:extLst>
                          <a:ext uri="{FF2B5EF4-FFF2-40B4-BE49-F238E27FC236}">
                            <a16:creationId xmlns:a16="http://schemas.microsoft.com/office/drawing/2014/main" id="{61199DAE-5AC8-78F8-D26E-4A66700FDC2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456318" y="1418133"/>
                        <a:ext cx="850548" cy="1038282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EC929A06-20FF-39DF-D4E7-53413238476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579247" y="2114344"/>
                        <a:ext cx="663037" cy="23578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GB" sz="1200" b="1" dirty="0">
                            <a:latin typeface="Helvetica" panose="020B0604020202020204" pitchFamily="34" charset="0"/>
                            <a:cs typeface="Helvetica" panose="020B0604020202020204" pitchFamily="34" charset="0"/>
                          </a:rPr>
                          <a:t>TMPTA</a:t>
                        </a:r>
                        <a:endParaRPr lang="en-GB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288CBC8D-0378-A570-5DB2-BC64BDEE094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329453" y="2132820"/>
                        <a:ext cx="864719" cy="2226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GB" sz="1100" b="1" dirty="0">
                            <a:latin typeface="Helvetica" panose="020B0604020202020204" pitchFamily="34" charset="0"/>
                            <a:cs typeface="Helvetica" panose="020B0604020202020204" pitchFamily="34" charset="0"/>
                          </a:rPr>
                          <a:t>PEG-400</a:t>
                        </a:r>
                      </a:p>
                    </p:txBody>
                  </p:sp>
                </p:grp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65911B87-4ED8-1A79-C517-89B982A4D5EA}"/>
                        </a:ext>
                      </a:extLst>
                    </p:cNvPr>
                    <p:cNvSpPr txBox="1"/>
                    <p:nvPr/>
                  </p:nvSpPr>
                  <p:spPr>
                    <a:xfrm rot="18889648">
                      <a:off x="7740508" y="1151750"/>
                      <a:ext cx="717301" cy="2095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10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D-111</a:t>
                      </a:r>
                    </a:p>
                  </p:txBody>
                </p:sp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E256B17E-74AE-08AC-4FA2-C185F49AD4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594378" y="515318"/>
                      <a:ext cx="1023138" cy="476977"/>
                      <a:chOff x="7376857" y="1605600"/>
                      <a:chExt cx="1023138" cy="476977"/>
                    </a:xfrm>
                  </p:grpSpPr>
                  <p:pic>
                    <p:nvPicPr>
                      <p:cNvPr id="15" name="Picture 14" descr="A group of laboratory equipment&#10;&#10;AI-generated content may be incorrect.">
                        <a:extLst>
                          <a:ext uri="{FF2B5EF4-FFF2-40B4-BE49-F238E27FC236}">
                            <a16:creationId xmlns:a16="http://schemas.microsoft.com/office/drawing/2014/main" id="{2CA1E6C5-212F-4281-3D72-F68E11678B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8">
                                <a14:imgEffect>
                                  <a14:backgroundRemoval t="4102" b="39844" l="13411" r="65430">
                                    <a14:foregroundMark x1="20573" y1="25000" x2="13281" y2="24902"/>
                                    <a14:foregroundMark x1="13281" y1="24902" x2="13557" y2="17448"/>
                                    <a14:foregroundMark x1="14528" y1="11677" x2="16379" y2="5890"/>
                                    <a14:foregroundMark x1="17132" y1="6715" x2="20862" y2="24703"/>
                                    <a14:foregroundMark x1="23177" y1="24707" x2="24154" y2="14453"/>
                                    <a14:foregroundMark x1="24154" y1="14453" x2="27669" y2="5566"/>
                                    <a14:foregroundMark x1="27669" y1="5566" x2="29753" y2="25098"/>
                                    <a14:foregroundMark x1="29753" y1="25098" x2="23307" y2="25098"/>
                                    <a14:foregroundMark x1="35742" y1="22559" x2="36719" y2="11621"/>
                                    <a14:foregroundMark x1="36719" y1="11621" x2="42839" y2="17480"/>
                                    <a14:foregroundMark x1="42839" y1="17480" x2="37305" y2="22754"/>
                                    <a14:foregroundMark x1="37305" y1="22754" x2="37240" y2="11133"/>
                                    <a14:foregroundMark x1="37240" y1="11133" x2="37565" y2="9863"/>
                                    <a14:foregroundMark x1="61914" y1="26953" x2="60547" y2="15137"/>
                                    <a14:foregroundMark x1="60547" y1="15137" x2="64974" y2="22949"/>
                                    <a14:foregroundMark x1="64974" y1="22949" x2="60156" y2="15527"/>
                                    <a14:foregroundMark x1="60156" y1="15527" x2="66471" y2="11719"/>
                                    <a14:foregroundMark x1="65425" y1="21046" x2="65299" y2="22168"/>
                                    <a14:foregroundMark x1="66029" y1="15659" x2="66247" y2="13712"/>
                                    <a14:foregroundMark x1="66109" y1="14948" x2="66065" y2="15340"/>
                                    <a14:foregroundMark x1="66471" y1="11719" x2="66184" y2="14275"/>
                                    <a14:foregroundMark x1="65235" y1="22344" x2="63502" y2="27068"/>
                                    <a14:foregroundMark x1="65299" y1="22168" x2="65266" y2="22259"/>
                                    <a14:foregroundMark x1="45313" y1="22363" x2="46484" y2="12305"/>
                                    <a14:foregroundMark x1="46484" y1="12305" x2="51497" y2="5957"/>
                                    <a14:foregroundMark x1="51835" y1="12099" x2="52083" y2="16602"/>
                                    <a14:foregroundMark x1="52083" y1="16602" x2="45898" y2="22559"/>
                                    <a14:foregroundMark x1="45898" y1="22559" x2="45182" y2="22363"/>
                                    <a14:foregroundMark x1="34807" y1="38440" x2="40229" y2="31595"/>
                                    <a14:foregroundMark x1="44892" y1="27974" x2="47266" y2="26465"/>
                                    <a14:foregroundMark x1="39831" y1="34539" x2="35294" y2="39466"/>
                                    <a14:foregroundMark x1="47266" y1="26465" x2="42393" y2="31757"/>
                                    <a14:foregroundMark x1="39924" y1="33343" x2="41563" y2="31215"/>
                                    <a14:foregroundMark x1="38979" y1="34570" x2="39508" y2="33883"/>
                                    <a14:foregroundMark x1="35261" y1="39396" x2="38678" y2="34961"/>
                                    <a14:foregroundMark x1="39441" y1="33748" x2="38788" y2="34570"/>
                                    <a14:foregroundMark x1="41229" y1="31500" x2="39862" y2="33219"/>
                                    <a14:foregroundMark x1="38477" y1="34961" x2="38607" y2="36035"/>
                                    <a14:foregroundMark x1="64909" y1="20508" x2="65365" y2="13574"/>
                                    <a14:foregroundMark x1="65430" y1="21484" x2="65104" y2="13965"/>
                                    <a14:foregroundMark x1="40495" y1="13086" x2="40365" y2="6445"/>
                                    <a14:foregroundMark x1="13542" y1="18555" x2="17253" y2="10547"/>
                                    <a14:foregroundMark x1="17253" y1="10547" x2="16732" y2="17090"/>
                                    <a14:foregroundMark x1="14779" y1="12891" x2="14583" y2="13574"/>
                                    <a14:foregroundMark x1="13477" y1="17969" x2="14453" y2="13184"/>
                                    <a14:foregroundMark x1="13411" y1="19238" x2="13672" y2="16406"/>
                                    <a14:foregroundMark x1="13737" y1="20117" x2="13737" y2="16992"/>
                                    <a14:backgroundMark x1="34831" y1="40430" x2="34831" y2="40430"/>
                                    <a14:backgroundMark x1="35612" y1="40137" x2="34049" y2="40527"/>
                                    <a14:backgroundMark x1="39909" y1="35547" x2="41927" y2="33301"/>
                                    <a14:backgroundMark x1="40625" y1="34766" x2="40039" y2="34961"/>
                                    <a14:backgroundMark x1="39844" y1="34570" x2="39844" y2="34961"/>
                                    <a14:backgroundMark x1="40495" y1="30762" x2="45313" y2="26660"/>
                                    <a14:backgroundMark x1="52214" y1="13965" x2="51888" y2="6641"/>
                                    <a14:backgroundMark x1="52279" y1="13965" x2="51823" y2="12012"/>
                                    <a14:backgroundMark x1="52214" y1="13965" x2="51823" y2="11230"/>
                                    <a14:backgroundMark x1="51953" y1="5371" x2="50911" y2="4688"/>
                                    <a14:backgroundMark x1="16992" y1="4785" x2="16016" y2="5176"/>
                                    <a14:backgroundMark x1="14193" y1="11621" x2="14128" y2="12500"/>
                                    <a14:backgroundMark x1="13377" y1="15296" x2="13990" y2="13214"/>
                                    <a14:backgroundMark x1="13021" y1="16504" x2="13317" y2="15499"/>
                                    <a14:backgroundMark x1="13317" y1="14920" x2="13346" y2="14746"/>
                                    <a14:backgroundMark x1="12891" y1="17480" x2="13308" y2="14973"/>
                                    <a14:backgroundMark x1="13672" y1="15039" x2="13411" y2="14844"/>
                                    <a14:backgroundMark x1="13281" y1="15625" x2="13672" y2="16211"/>
                                    <a14:backgroundMark x1="13796" y1="17848" x2="13681" y2="17418"/>
                                    <a14:backgroundMark x1="13411" y1="16406" x2="13415" y2="16421"/>
                                    <a14:backgroundMark x1="21029" y1="25781" x2="20638" y2="25195"/>
                                    <a14:backgroundMark x1="22005" y1="28125" x2="20573" y2="24805"/>
                                    <a14:backgroundMark x1="63021" y1="27344" x2="63281" y2="28320"/>
                                    <a14:backgroundMark x1="65690" y1="20215" x2="65755" y2="16602"/>
                                    <a14:backgroundMark x1="66341" y1="18652" x2="66471" y2="12012"/>
                                    <a14:backgroundMark x1="66146" y1="19238" x2="66471" y2="13477"/>
                                    <a14:backgroundMark x1="66016" y1="18359" x2="66406" y2="12988"/>
                                  </a14:backgroundRemoval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29194" t="25197" r="51843" b="56634"/>
                      <a:stretch/>
                    </p:blipFill>
                    <p:spPr>
                      <a:xfrm>
                        <a:off x="7376857" y="1605600"/>
                        <a:ext cx="746707" cy="476977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DC2DDF28-00C2-A93C-AF84-ECF78D5C32F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856487" y="1754747"/>
                        <a:ext cx="543508" cy="26198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GB" sz="1400" b="1" dirty="0">
                            <a:latin typeface="Helvetica" panose="020B0604020202020204" pitchFamily="34" charset="0"/>
                            <a:cs typeface="Helvetica" panose="020B0604020202020204" pitchFamily="34" charset="0"/>
                          </a:rPr>
                          <a:t>TPO</a:t>
                        </a:r>
                      </a:p>
                    </p:txBody>
                  </p:sp>
                </p:grpSp>
              </p:grpSp>
              <p:sp>
                <p:nvSpPr>
                  <p:cNvPr id="159" name="Rectangle 158">
                    <a:extLst>
                      <a:ext uri="{FF2B5EF4-FFF2-40B4-BE49-F238E27FC236}">
                        <a16:creationId xmlns:a16="http://schemas.microsoft.com/office/drawing/2014/main" id="{3214CAD4-9443-EC71-BAE7-CAB5BF0C122E}"/>
                      </a:ext>
                    </a:extLst>
                  </p:cNvPr>
                  <p:cNvSpPr/>
                  <p:nvPr/>
                </p:nvSpPr>
                <p:spPr>
                  <a:xfrm>
                    <a:off x="7755781" y="105868"/>
                    <a:ext cx="226970" cy="17948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62" name="Arrow: Curved Down 161">
                <a:extLst>
                  <a:ext uri="{FF2B5EF4-FFF2-40B4-BE49-F238E27FC236}">
                    <a16:creationId xmlns:a16="http://schemas.microsoft.com/office/drawing/2014/main" id="{A251F8D1-49A0-201F-BEE2-2725687B52E8}"/>
                  </a:ext>
                </a:extLst>
              </p:cNvPr>
              <p:cNvSpPr/>
              <p:nvPr/>
            </p:nvSpPr>
            <p:spPr>
              <a:xfrm rot="10632339" flipV="1">
                <a:off x="1212068" y="4001811"/>
                <a:ext cx="1217337" cy="314918"/>
              </a:xfrm>
              <a:prstGeom prst="curvedDownArrow">
                <a:avLst>
                  <a:gd name="adj1" fmla="val 22271"/>
                  <a:gd name="adj2" fmla="val 50000"/>
                  <a:gd name="adj3" fmla="val 50831"/>
                </a:avLst>
              </a:prstGeom>
              <a:solidFill>
                <a:schemeClr val="accent5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B7371FF8-49BF-CA0F-DCC4-56AF0B9BF438}"/>
                </a:ext>
              </a:extLst>
            </p:cNvPr>
            <p:cNvGrpSpPr/>
            <p:nvPr/>
          </p:nvGrpSpPr>
          <p:grpSpPr>
            <a:xfrm>
              <a:off x="2509255" y="3704174"/>
              <a:ext cx="2255659" cy="2610371"/>
              <a:chOff x="2509255" y="3704174"/>
              <a:chExt cx="2255659" cy="2610371"/>
            </a:xfrm>
          </p:grpSpPr>
          <p:pic>
            <p:nvPicPr>
              <p:cNvPr id="165" name="Picture 164" descr="A machine with a red screen&#10;&#10;AI-generated content may be incorrect.">
                <a:extLst>
                  <a:ext uri="{FF2B5EF4-FFF2-40B4-BE49-F238E27FC236}">
                    <a16:creationId xmlns:a16="http://schemas.microsoft.com/office/drawing/2014/main" id="{8BCD53CA-57B7-F92B-7D00-EC6820C17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 l="4961" r="8889"/>
              <a:stretch/>
            </p:blipFill>
            <p:spPr>
              <a:xfrm>
                <a:off x="2509255" y="3704174"/>
                <a:ext cx="2248832" cy="2610371"/>
              </a:xfrm>
              <a:prstGeom prst="rect">
                <a:avLst/>
              </a:prstGeom>
            </p:spPr>
          </p:pic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76D68F1-AA80-CDEC-6E53-6515E92593C8}"/>
                  </a:ext>
                </a:extLst>
              </p:cNvPr>
              <p:cNvSpPr/>
              <p:nvPr/>
            </p:nvSpPr>
            <p:spPr>
              <a:xfrm>
                <a:off x="4333239" y="4375158"/>
                <a:ext cx="216327" cy="829302"/>
              </a:xfrm>
              <a:prstGeom prst="rect">
                <a:avLst/>
              </a:prstGeom>
              <a:solidFill>
                <a:srgbClr val="A6B1B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8625CDE2-4265-E294-EFC9-28191FFE79B1}"/>
                  </a:ext>
                </a:extLst>
              </p:cNvPr>
              <p:cNvSpPr/>
              <p:nvPr/>
            </p:nvSpPr>
            <p:spPr>
              <a:xfrm rot="15894771">
                <a:off x="4249261" y="5049954"/>
                <a:ext cx="49077" cy="322334"/>
              </a:xfrm>
              <a:prstGeom prst="rect">
                <a:avLst/>
              </a:prstGeom>
              <a:solidFill>
                <a:srgbClr val="A6B1B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118C1CB1-FE1C-05EB-EE8F-95576A0BF2E2}"/>
                  </a:ext>
                </a:extLst>
              </p:cNvPr>
              <p:cNvSpPr/>
              <p:nvPr/>
            </p:nvSpPr>
            <p:spPr>
              <a:xfrm>
                <a:off x="4548587" y="4359114"/>
                <a:ext cx="216327" cy="8293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B779C5C7-3A4B-2512-5FE5-2A09C436F219}"/>
                  </a:ext>
                </a:extLst>
              </p:cNvPr>
              <p:cNvSpPr/>
              <p:nvPr/>
            </p:nvSpPr>
            <p:spPr>
              <a:xfrm>
                <a:off x="4332929" y="4359114"/>
                <a:ext cx="216327" cy="45719"/>
              </a:xfrm>
              <a:prstGeom prst="rect">
                <a:avLst/>
              </a:prstGeom>
              <a:solidFill>
                <a:srgbClr val="A6B1B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928C4996-0AB5-9A04-30C9-978E8C3A97C0}"/>
                  </a:ext>
                </a:extLst>
              </p:cNvPr>
              <p:cNvSpPr/>
              <p:nvPr/>
            </p:nvSpPr>
            <p:spPr>
              <a:xfrm>
                <a:off x="4594289" y="3853299"/>
                <a:ext cx="123705" cy="5218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174" name="Arrow: Curved Down 173">
              <a:extLst>
                <a:ext uri="{FF2B5EF4-FFF2-40B4-BE49-F238E27FC236}">
                  <a16:creationId xmlns:a16="http://schemas.microsoft.com/office/drawing/2014/main" id="{2C8A0A73-A6FA-EB9A-674C-2C87D230D36B}"/>
                </a:ext>
              </a:extLst>
            </p:cNvPr>
            <p:cNvSpPr/>
            <p:nvPr/>
          </p:nvSpPr>
          <p:spPr>
            <a:xfrm flipH="1" flipV="1">
              <a:off x="10399383" y="4869861"/>
              <a:ext cx="1034733" cy="204005"/>
            </a:xfrm>
            <a:prstGeom prst="curvedDownArrow">
              <a:avLst>
                <a:gd name="adj1" fmla="val 0"/>
                <a:gd name="adj2" fmla="val 50000"/>
                <a:gd name="adj3" fmla="val 50831"/>
              </a:avLst>
            </a:prstGeom>
            <a:solidFill>
              <a:schemeClr val="tx1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3D5AF4FE-126A-5CBC-1969-0F9B174E7CEE}"/>
                </a:ext>
              </a:extLst>
            </p:cNvPr>
            <p:cNvSpPr txBox="1"/>
            <p:nvPr/>
          </p:nvSpPr>
          <p:spPr>
            <a:xfrm>
              <a:off x="10320187" y="5179703"/>
              <a:ext cx="134981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10min, 1200 rpm</a:t>
              </a:r>
              <a:endParaRPr lang="en-GB" sz="14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90" name="Title 11">
            <a:extLst>
              <a:ext uri="{FF2B5EF4-FFF2-40B4-BE49-F238E27FC236}">
                <a16:creationId xmlns:a16="http://schemas.microsoft.com/office/drawing/2014/main" id="{0097246E-F64F-CB4F-B85C-DA7A7322B7B1}"/>
              </a:ext>
            </a:extLst>
          </p:cNvPr>
          <p:cNvSpPr txBox="1">
            <a:spLocks/>
          </p:cNvSpPr>
          <p:nvPr/>
        </p:nvSpPr>
        <p:spPr>
          <a:xfrm>
            <a:off x="-972285" y="-129728"/>
            <a:ext cx="5600700" cy="652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VP-AM with LR layout </a:t>
            </a:r>
            <a:endParaRPr lang="ru-RU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36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6653</TotalTime>
  <Words>1782</Words>
  <Application>Microsoft Office PowerPoint</Application>
  <PresentationFormat>Widescreen</PresentationFormat>
  <Paragraphs>351</Paragraphs>
  <Slides>29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Aptos</vt:lpstr>
      <vt:lpstr>Arial</vt:lpstr>
      <vt:lpstr>Arial Regular</vt:lpstr>
      <vt:lpstr>Bauhaus 93</vt:lpstr>
      <vt:lpstr>Calibri</vt:lpstr>
      <vt:lpstr>Calibri Light</vt:lpstr>
      <vt:lpstr>Helvetica</vt:lpstr>
      <vt:lpstr>HelveticaNeue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Lunar regolith (LR)</vt:lpstr>
      <vt:lpstr>Magnetic beneficiation of LR</vt:lpstr>
      <vt:lpstr>PowerPoint Presentation</vt:lpstr>
      <vt:lpstr>Printed to perform: Functional applications of lunar regolith ceramics</vt:lpstr>
      <vt:lpstr>PowerPoint Presentation</vt:lpstr>
      <vt:lpstr>Where to find metals for casting on the Moon?</vt:lpstr>
      <vt:lpstr>Rapid casting at a glance: from ceramic AM to casted metal parts</vt:lpstr>
      <vt:lpstr>State-of-the-Art: Regolith casting methods </vt:lpstr>
      <vt:lpstr>Casting Technologies: state of the art </vt:lpstr>
      <vt:lpstr>DLP-printing of shell cylinder regolith ceramics molds</vt:lpstr>
      <vt:lpstr>Mold configurations used in our study</vt:lpstr>
      <vt:lpstr>Casting process with DLP-printed LR ceramic molds</vt:lpstr>
      <vt:lpstr>Rapid casting vs traditional casting</vt:lpstr>
      <vt:lpstr>Tensile samples preparation and testing</vt:lpstr>
      <vt:lpstr>Wall thickness influence on microstructure</vt:lpstr>
      <vt:lpstr>Wall thickness influence on microhardness and tensile strength</vt:lpstr>
      <vt:lpstr>Why is wall thickness so important? </vt:lpstr>
      <vt:lpstr>Microstructure and elemental composition of casted parts </vt:lpstr>
      <vt:lpstr>Casting on Earth and on the Moon: ProCAST simulation </vt:lpstr>
      <vt:lpstr>Rapid casting of complex geometries</vt:lpstr>
      <vt:lpstr>Validation of Casting Quality and Properties </vt:lpstr>
      <vt:lpstr>PowerPoint Presentation</vt:lpstr>
      <vt:lpstr>Let’s start building our future in Space — one layer of Moon dust at a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Maxim Isachenkov</dc:creator>
  <cp:lastModifiedBy>Maxim Isachenkov</cp:lastModifiedBy>
  <cp:revision>56</cp:revision>
  <dcterms:created xsi:type="dcterms:W3CDTF">2025-04-19T10:53:49Z</dcterms:created>
  <dcterms:modified xsi:type="dcterms:W3CDTF">2025-06-08T20:22:47Z</dcterms:modified>
</cp:coreProperties>
</file>