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61" r:id="rId4"/>
    <p:sldId id="262" r:id="rId5"/>
    <p:sldId id="263" r:id="rId6"/>
    <p:sldId id="264" r:id="rId7"/>
    <p:sldId id="274" r:id="rId8"/>
    <p:sldId id="267" r:id="rId9"/>
    <p:sldId id="268" r:id="rId10"/>
    <p:sldId id="275" r:id="rId11"/>
    <p:sldId id="277" r:id="rId12"/>
    <p:sldId id="259" r:id="rId13"/>
    <p:sldId id="283" r:id="rId14"/>
    <p:sldId id="286" r:id="rId15"/>
    <p:sldId id="294" r:id="rId16"/>
    <p:sldId id="291" r:id="rId17"/>
    <p:sldId id="298" r:id="rId18"/>
    <p:sldId id="296" r:id="rId19"/>
    <p:sldId id="297" r:id="rId20"/>
    <p:sldId id="295" r:id="rId21"/>
    <p:sldId id="289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  <a:srgbClr val="08B3F1"/>
    <a:srgbClr val="E97132"/>
    <a:srgbClr val="FFFFFF"/>
    <a:srgbClr val="FD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5B2D56-EBDD-4664-8C26-C645274013C3}" v="224" dt="2025-06-05T21:48:31.100"/>
    <p1510:client id="{ADC7E371-81A4-452E-8D6D-A928DA5E3AD9}" v="1396" dt="2025-06-05T21:53:25.056"/>
    <p1510:client id="{B83FDB2E-6FC4-BA2D-54A7-E2E9F379C4BE}" v="41" dt="2025-06-05T21:06:56.2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66" d="100"/>
          <a:sy n="66" d="100"/>
        </p:scale>
        <p:origin x="254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0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4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3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98C4F-784D-4FD4-BD5E-56C9AB31039C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6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3A596-1CD4-457D-AD21-388F14E7156E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57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FD884-3EC0-452D-BDF4-954919980279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9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B574A-DA10-4887-BE59-80A8F06EB7E4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9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C51BD-82AC-49C1-A08F-0CA835CBF7AB}" type="datetime1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65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95CF-1813-41FD-AA17-C4D79208AE6B}" type="datetime1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01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5AB17-2444-4961-B3F0-453A90B56396}" type="datetime1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26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84AEA-6114-4A3F-BDDB-FC6828771D39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28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3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EF673-1611-4D14-9A17-BB70C3890BE9}" type="datetime1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21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0D17D-8804-4DF5-B085-F921123B464F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73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42DB-A9FC-4519-ADF7-3D442FC1F627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B8AF-74A7-544D-8B1A-5FCD48AF7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0300" y="235099"/>
            <a:ext cx="5600700" cy="96505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Here is the place for the chapter name (2-3 lines)</a:t>
            </a:r>
            <a:endParaRPr lang="x-none"/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292CF16-4A72-104B-95CD-EB49AB8DEF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228601"/>
            <a:ext cx="1714501" cy="971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01</a:t>
            </a:r>
            <a:endParaRPr lang="x-none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34205F2C-74DC-D149-A7F9-A605E7EB5D58}"/>
              </a:ext>
            </a:extLst>
          </p:cNvPr>
          <p:cNvSpPr/>
          <p:nvPr userDrawn="1"/>
        </p:nvSpPr>
        <p:spPr>
          <a:xfrm>
            <a:off x="381000" y="8059"/>
            <a:ext cx="5829300" cy="6564191"/>
          </a:xfrm>
          <a:custGeom>
            <a:avLst/>
            <a:gdLst>
              <a:gd name="connsiteX0" fmla="*/ 3017532 w 7499522"/>
              <a:gd name="connsiteY0" fmla="*/ 5669280 h 8686800"/>
              <a:gd name="connsiteX1" fmla="*/ 12 w 7499522"/>
              <a:gd name="connsiteY1" fmla="*/ 5669280 h 8686800"/>
              <a:gd name="connsiteX2" fmla="*/ 0 w 7499522"/>
              <a:gd name="connsiteY2" fmla="*/ 8686800 h 8686800"/>
              <a:gd name="connsiteX3" fmla="*/ 3017532 w 7499522"/>
              <a:gd name="connsiteY3" fmla="*/ 8686800 h 8686800"/>
              <a:gd name="connsiteX4" fmla="*/ 3017532 w 7499522"/>
              <a:gd name="connsiteY4" fmla="*/ 5669280 h 8686800"/>
              <a:gd name="connsiteX0" fmla="*/ 7499522 w 7499522"/>
              <a:gd name="connsiteY0" fmla="*/ 12357 h 8686800"/>
              <a:gd name="connsiteX1" fmla="*/ 3492500 w 7499522"/>
              <a:gd name="connsiteY1" fmla="*/ 0 h 8686800"/>
              <a:gd name="connsiteX2" fmla="*/ 12 w 7499522"/>
              <a:gd name="connsiteY2" fmla="*/ 5669280 h 8686800"/>
              <a:gd name="connsiteX3" fmla="*/ 7499522 w 7499522"/>
              <a:gd name="connsiteY3" fmla="*/ 12357 h 8686800"/>
              <a:gd name="connsiteX0" fmla="*/ 3017532 w 7499522"/>
              <a:gd name="connsiteY0" fmla="*/ 5656923 h 8674443"/>
              <a:gd name="connsiteX1" fmla="*/ 12 w 7499522"/>
              <a:gd name="connsiteY1" fmla="*/ 5656923 h 8674443"/>
              <a:gd name="connsiteX2" fmla="*/ 0 w 7499522"/>
              <a:gd name="connsiteY2" fmla="*/ 8674443 h 8674443"/>
              <a:gd name="connsiteX3" fmla="*/ 3017532 w 7499522"/>
              <a:gd name="connsiteY3" fmla="*/ 8674443 h 8674443"/>
              <a:gd name="connsiteX4" fmla="*/ 3017532 w 7499522"/>
              <a:gd name="connsiteY4" fmla="*/ 5656923 h 8674443"/>
              <a:gd name="connsiteX0" fmla="*/ 7499522 w 7499522"/>
              <a:gd name="connsiteY0" fmla="*/ 0 h 8674443"/>
              <a:gd name="connsiteX1" fmla="*/ 1997332 w 7499522"/>
              <a:gd name="connsiteY1" fmla="*/ 0 h 8674443"/>
              <a:gd name="connsiteX2" fmla="*/ 12 w 7499522"/>
              <a:gd name="connsiteY2" fmla="*/ 5656923 h 8674443"/>
              <a:gd name="connsiteX3" fmla="*/ 7499522 w 7499522"/>
              <a:gd name="connsiteY3" fmla="*/ 0 h 8674443"/>
              <a:gd name="connsiteX0" fmla="*/ 3017532 w 7499522"/>
              <a:gd name="connsiteY0" fmla="*/ 8290495 h 11308015"/>
              <a:gd name="connsiteX1" fmla="*/ 12 w 7499522"/>
              <a:gd name="connsiteY1" fmla="*/ 8290495 h 11308015"/>
              <a:gd name="connsiteX2" fmla="*/ 0 w 7499522"/>
              <a:gd name="connsiteY2" fmla="*/ 11308015 h 11308015"/>
              <a:gd name="connsiteX3" fmla="*/ 3017532 w 7499522"/>
              <a:gd name="connsiteY3" fmla="*/ 11308015 h 11308015"/>
              <a:gd name="connsiteX4" fmla="*/ 3017532 w 7499522"/>
              <a:gd name="connsiteY4" fmla="*/ 8290495 h 11308015"/>
              <a:gd name="connsiteX0" fmla="*/ 7499522 w 7499522"/>
              <a:gd name="connsiteY0" fmla="*/ 2633572 h 11308015"/>
              <a:gd name="connsiteX1" fmla="*/ 3159758 w 7499522"/>
              <a:gd name="connsiteY1" fmla="*/ 0 h 11308015"/>
              <a:gd name="connsiteX2" fmla="*/ 12 w 7499522"/>
              <a:gd name="connsiteY2" fmla="*/ 8290495 h 11308015"/>
              <a:gd name="connsiteX3" fmla="*/ 7499522 w 7499522"/>
              <a:gd name="connsiteY3" fmla="*/ 2633572 h 11308015"/>
              <a:gd name="connsiteX0" fmla="*/ 3017532 w 10199350"/>
              <a:gd name="connsiteY0" fmla="*/ 8290495 h 11308015"/>
              <a:gd name="connsiteX1" fmla="*/ 12 w 10199350"/>
              <a:gd name="connsiteY1" fmla="*/ 8290495 h 11308015"/>
              <a:gd name="connsiteX2" fmla="*/ 0 w 10199350"/>
              <a:gd name="connsiteY2" fmla="*/ 11308015 h 11308015"/>
              <a:gd name="connsiteX3" fmla="*/ 3017532 w 10199350"/>
              <a:gd name="connsiteY3" fmla="*/ 11308015 h 11308015"/>
              <a:gd name="connsiteX4" fmla="*/ 3017532 w 10199350"/>
              <a:gd name="connsiteY4" fmla="*/ 8290495 h 11308015"/>
              <a:gd name="connsiteX0" fmla="*/ 10199350 w 10199350"/>
              <a:gd name="connsiteY0" fmla="*/ 24613 h 11308015"/>
              <a:gd name="connsiteX1" fmla="*/ 3159758 w 10199350"/>
              <a:gd name="connsiteY1" fmla="*/ 0 h 11308015"/>
              <a:gd name="connsiteX2" fmla="*/ 12 w 10199350"/>
              <a:gd name="connsiteY2" fmla="*/ 8290495 h 11308015"/>
              <a:gd name="connsiteX3" fmla="*/ 10199350 w 10199350"/>
              <a:gd name="connsiteY3" fmla="*/ 24613 h 11308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99350" h="11308015">
                <a:moveTo>
                  <a:pt x="3017532" y="8290495"/>
                </a:moveTo>
                <a:lnTo>
                  <a:pt x="12" y="8290495"/>
                </a:lnTo>
                <a:lnTo>
                  <a:pt x="0" y="11308015"/>
                </a:lnTo>
                <a:lnTo>
                  <a:pt x="3017532" y="11308015"/>
                </a:lnTo>
                <a:lnTo>
                  <a:pt x="3017532" y="8290495"/>
                </a:lnTo>
                <a:close/>
              </a:path>
              <a:path w="10199350" h="11308015">
                <a:moveTo>
                  <a:pt x="10199350" y="24613"/>
                </a:moveTo>
                <a:lnTo>
                  <a:pt x="3159758" y="0"/>
                </a:lnTo>
                <a:lnTo>
                  <a:pt x="12" y="8290495"/>
                </a:lnTo>
                <a:lnTo>
                  <a:pt x="10199350" y="2461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350" b="0" i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3842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7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03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9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22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44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4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59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3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6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46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l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755A1-EA3D-D54A-AE76-83C33BC43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This is the message of this slide</a:t>
            </a:r>
            <a:br>
              <a:rPr lang="en-US"/>
            </a:br>
            <a:r>
              <a:rPr lang="en-US"/>
              <a:t>You can write it in one or two lines </a:t>
            </a: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58B5-2C9D-4841-9AEE-D7F71A46A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1F453-8F69-8C43-AD24-04213CEC60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200D83E-88D0-C440-9F2A-EBA669C92F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96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0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5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2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8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6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BED6-BEDA-4F82-A745-4783744D35BF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02E80-A228-4043-B623-CD068A766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4F53D-C07D-4498-9F01-A0992B0A86CC}" type="datetime1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F1CE4-5A10-4DFA-84D7-4AD4DC475E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0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4594B-D999-46F7-864F-FF766D271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08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microsoft.com/office/2007/relationships/hdphoto" Target="../media/hdphoto5.wdp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27.svg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jpg"/><Relationship Id="rId10" Type="http://schemas.openxmlformats.org/officeDocument/2006/relationships/image" Target="../media/image25.png"/><Relationship Id="rId19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883722"/>
            <a:ext cx="8945984" cy="1655762"/>
          </a:xfrm>
        </p:spPr>
        <p:txBody>
          <a:bodyPr>
            <a:normAutofit fontScale="92500"/>
          </a:bodyPr>
          <a:lstStyle/>
          <a:p>
            <a:r>
              <a:rPr lang="en-GB" sz="3600" b="1" dirty="0"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Utilization of additively manufactured lunar </a:t>
            </a:r>
            <a:r>
              <a:rPr lang="en-GB" sz="3600" b="1" dirty="0" err="1"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regolith</a:t>
            </a:r>
            <a:r>
              <a:rPr lang="en-GB" sz="3600" b="1" dirty="0"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ceramics for in-situ fabrication of opto-mechanical parts on the Moon</a:t>
            </a:r>
            <a:endParaRPr lang="en-US" sz="3600" b="1" dirty="0"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29782" y="6250784"/>
            <a:ext cx="9144000" cy="373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Torino, June 2025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156EB8-AECE-AAF5-312F-3DA286E0F7F5}"/>
              </a:ext>
            </a:extLst>
          </p:cNvPr>
          <p:cNvSpPr txBox="1">
            <a:spLocks/>
          </p:cNvSpPr>
          <p:nvPr/>
        </p:nvSpPr>
        <p:spPr>
          <a:xfrm>
            <a:off x="2123226" y="4943815"/>
            <a:ext cx="8594676" cy="1658656"/>
          </a:xfrm>
          <a:prstGeom prst="rect">
            <a:avLst/>
          </a:prstGeom>
        </p:spPr>
        <p:txBody>
          <a:bodyPr vert="horz" lIns="68580" tIns="34290" rIns="68580" bIns="3429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Kirill </a:t>
            </a:r>
            <a:r>
              <a:rPr lang="en-GB" sz="18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</a:t>
            </a: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Potemkin*</a:t>
            </a:r>
            <a:r>
              <a:rPr lang="en-GB" sz="1800" baseline="30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GB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Maxim Isachenkov</a:t>
            </a:r>
            <a:r>
              <a:rPr lang="it-IT" sz="1800" baseline="30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*b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Antonio M.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Grande</a:t>
            </a:r>
            <a:r>
              <a:rPr kumimoji="0" lang="it-IT" sz="1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Diego Scaccabarozzi</a:t>
            </a:r>
            <a:r>
              <a:rPr lang="en-GB" sz="1800" baseline="30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kumimoji="0" lang="it-IT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Giuseppe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Sala</a:t>
            </a:r>
            <a:r>
              <a:rPr kumimoji="0" lang="it-IT" sz="18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805820-6F5D-1050-42A4-BD23506A3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627" y="56002"/>
            <a:ext cx="2098796" cy="15424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954" y="985184"/>
            <a:ext cx="1523072" cy="9489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978704"/>
            <a:ext cx="9836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>
              <a:defRPr/>
            </a:pPr>
            <a:r>
              <a:rPr lang="it-IT" sz="1400" baseline="30000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a</a:t>
            </a:r>
            <a:r>
              <a:rPr lang="it-IT" sz="1400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r>
              <a:rPr lang="it-IT" sz="1400" i="1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Department of </a:t>
            </a:r>
            <a:r>
              <a:rPr lang="it-IT" sz="1400" i="1" dirty="0" err="1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Mechanical</a:t>
            </a:r>
            <a:r>
              <a:rPr lang="it-IT" sz="1400" i="1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Engineering, Politecnico di Milano, Milano</a:t>
            </a:r>
            <a:r>
              <a:rPr lang="it-IT" sz="1400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, </a:t>
            </a:r>
            <a:r>
              <a:rPr lang="it-IT" sz="1400" i="1" dirty="0" err="1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Italy</a:t>
            </a:r>
            <a:r>
              <a:rPr lang="it-IT" sz="1400" dirty="0">
                <a:solidFill>
                  <a:prstClr val="black"/>
                </a:solidFill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endParaRPr lang="en-US" sz="1400" dirty="0">
              <a:solidFill>
                <a:prstClr val="black"/>
              </a:solidFill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b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Department of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Aerospace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Science and Technology, Politecnico di Milano, Milano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,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Italy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  <a:p>
            <a:pPr marL="0" marR="0" lvl="0" indent="1803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* Presenter: </a:t>
            </a: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PMingLiU"/>
                <a:cs typeface="Helvetica" panose="020B0604020202020204" pitchFamily="34" charset="0"/>
              </a:rPr>
              <a:t>maxim.isachenkov@polimi.it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PMingLiU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4CD251-9448-1869-6C01-CC89EE9B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" y="295840"/>
            <a:ext cx="6802530" cy="1148662"/>
          </a:xfrm>
          <a:prstGeom prst="rect">
            <a:avLst/>
          </a:prstGeom>
        </p:spPr>
      </p:pic>
      <p:pic>
        <p:nvPicPr>
          <p:cNvPr id="7" name="Immagine 10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CB86BC02-2E4A-C23C-24BC-BC6C390C0A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1" r="33449"/>
          <a:stretch>
            <a:fillRect/>
          </a:stretch>
        </p:blipFill>
        <p:spPr>
          <a:xfrm>
            <a:off x="8215073" y="196117"/>
            <a:ext cx="1621847" cy="62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05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2BC1F6-927A-21A7-E986-FBB66E1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2D5DD71-BFC2-7243-551C-BCFC03AF9724}"/>
              </a:ext>
            </a:extLst>
          </p:cNvPr>
          <p:cNvGrpSpPr/>
          <p:nvPr/>
        </p:nvGrpSpPr>
        <p:grpSpPr>
          <a:xfrm>
            <a:off x="114739" y="71022"/>
            <a:ext cx="12020041" cy="6694023"/>
            <a:chOff x="114739" y="71022"/>
            <a:chExt cx="12020041" cy="6694023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3F82FB03-35EB-B819-E9FB-0DB623718257}"/>
                </a:ext>
              </a:extLst>
            </p:cNvPr>
            <p:cNvGrpSpPr/>
            <p:nvPr/>
          </p:nvGrpSpPr>
          <p:grpSpPr>
            <a:xfrm>
              <a:off x="114739" y="71022"/>
              <a:ext cx="12020041" cy="6694023"/>
              <a:chOff x="114739" y="71022"/>
              <a:chExt cx="12020041" cy="6694023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A98206FA-8C53-2673-08BD-C4774508D062}"/>
                  </a:ext>
                </a:extLst>
              </p:cNvPr>
              <p:cNvGrpSpPr/>
              <p:nvPr/>
            </p:nvGrpSpPr>
            <p:grpSpPr>
              <a:xfrm>
                <a:off x="114739" y="71022"/>
                <a:ext cx="12020041" cy="6694023"/>
                <a:chOff x="114739" y="71022"/>
                <a:chExt cx="12020041" cy="6694023"/>
              </a:xfrm>
            </p:grpSpPr>
            <p:pic>
              <p:nvPicPr>
                <p:cNvPr id="53" name="Picture 52" descr="A machine with a container of liquid&#10;&#10;AI-generated content may be incorrect.">
                  <a:extLst>
                    <a:ext uri="{FF2B5EF4-FFF2-40B4-BE49-F238E27FC236}">
                      <a16:creationId xmlns:a16="http://schemas.microsoft.com/office/drawing/2014/main" id="{B7756FD6-577A-0B0C-4E25-049AA56CCC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14850" r="41149"/>
                <a:stretch/>
              </p:blipFill>
              <p:spPr>
                <a:xfrm>
                  <a:off x="4138961" y="1060502"/>
                  <a:ext cx="1494123" cy="2263742"/>
                </a:xfrm>
                <a:prstGeom prst="rect">
                  <a:avLst/>
                </a:prstGeom>
              </p:spPr>
            </p:pic>
            <p:pic>
              <p:nvPicPr>
                <p:cNvPr id="16" name="Picture 15" descr="A machine with a red light inside&#10;&#10;AI-generated content may be incorrect.">
                  <a:extLst>
                    <a:ext uri="{FF2B5EF4-FFF2-40B4-BE49-F238E27FC236}">
                      <a16:creationId xmlns:a16="http://schemas.microsoft.com/office/drawing/2014/main" id="{90AA610D-616E-3652-4B4F-DC1AABA0DF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3882" t="7856" r="21441" b="3419"/>
                <a:stretch/>
              </p:blipFill>
              <p:spPr>
                <a:xfrm>
                  <a:off x="2440127" y="3830059"/>
                  <a:ext cx="2208739" cy="2624244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machine with a red light inside&#10;&#10;AI-generated content may be incorrect.">
                  <a:extLst>
                    <a:ext uri="{FF2B5EF4-FFF2-40B4-BE49-F238E27FC236}">
                      <a16:creationId xmlns:a16="http://schemas.microsoft.com/office/drawing/2014/main" id="{D9DE6E67-BFB6-882E-01BD-C15DFC609F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rcRect l="78176" t="62200" r="1861" b="6552"/>
                <a:stretch/>
              </p:blipFill>
              <p:spPr>
                <a:xfrm>
                  <a:off x="740857" y="4178253"/>
                  <a:ext cx="1098540" cy="1719511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24FFCFD8-5481-1AEB-CE5D-42E068F7AD29}"/>
                    </a:ext>
                  </a:extLst>
                </p:cNvPr>
                <p:cNvGrpSpPr/>
                <p:nvPr/>
              </p:nvGrpSpPr>
              <p:grpSpPr>
                <a:xfrm>
                  <a:off x="5398174" y="3218767"/>
                  <a:ext cx="3546278" cy="3546278"/>
                  <a:chOff x="5041767" y="3255334"/>
                  <a:chExt cx="3546278" cy="3546278"/>
                </a:xfrm>
              </p:grpSpPr>
              <p:pic>
                <p:nvPicPr>
                  <p:cNvPr id="8" name="Picture 7" descr="A drawing of a machine&#10;&#10;AI-generated content may be incorrect.">
                    <a:extLst>
                      <a:ext uri="{FF2B5EF4-FFF2-40B4-BE49-F238E27FC236}">
                        <a16:creationId xmlns:a16="http://schemas.microsoft.com/office/drawing/2014/main" id="{C18A1EC7-D262-6E9B-318D-4FD461C51D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41767" y="3255334"/>
                    <a:ext cx="3546278" cy="3546278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6F0B316D-16D0-C2B4-78B9-2BD0B2B9320B}"/>
                      </a:ext>
                    </a:extLst>
                  </p:cNvPr>
                  <p:cNvSpPr/>
                  <p:nvPr/>
                </p:nvSpPr>
                <p:spPr>
                  <a:xfrm>
                    <a:off x="5304904" y="5615879"/>
                    <a:ext cx="1016032" cy="7416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BADEF3FB-488D-BC0A-0190-C29B9205B018}"/>
                    </a:ext>
                  </a:extLst>
                </p:cNvPr>
                <p:cNvGrpSpPr/>
                <p:nvPr/>
              </p:nvGrpSpPr>
              <p:grpSpPr>
                <a:xfrm>
                  <a:off x="9855415" y="1521384"/>
                  <a:ext cx="2279365" cy="4696167"/>
                  <a:chOff x="9155544" y="1088835"/>
                  <a:chExt cx="2279365" cy="4696167"/>
                </a:xfrm>
              </p:grpSpPr>
              <p:pic>
                <p:nvPicPr>
                  <p:cNvPr id="5" name="Picture 4" descr="A collection of laboratory equipment&#10;&#10;AI-generated content may be incorrect.">
                    <a:extLst>
                      <a:ext uri="{FF2B5EF4-FFF2-40B4-BE49-F238E27FC236}">
                        <a16:creationId xmlns:a16="http://schemas.microsoft.com/office/drawing/2014/main" id="{F71527FE-EC93-0AEB-48EE-05A857E9AD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alphaModFix/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backgroundRemoval t="36719" b="94336" l="75456" r="94466"/>
                            </a14:imgEffect>
                          </a14:imgLayer>
                        </a14:imgProps>
                      </a:ext>
                    </a:extLst>
                  </a:blip>
                  <a:srcRect l="75621" t="36885" r="5898" b="6001"/>
                  <a:stretch/>
                </p:blipFill>
                <p:spPr>
                  <a:xfrm>
                    <a:off x="9155544" y="1088835"/>
                    <a:ext cx="2279365" cy="4696167"/>
                  </a:xfrm>
                  <a:prstGeom prst="rect">
                    <a:avLst/>
                  </a:prstGeom>
                </p:spPr>
              </p:pic>
              <p:sp>
                <p:nvSpPr>
                  <p:cNvPr id="4" name="Oval 3">
                    <a:extLst>
                      <a:ext uri="{FF2B5EF4-FFF2-40B4-BE49-F238E27FC236}">
                        <a16:creationId xmlns:a16="http://schemas.microsoft.com/office/drawing/2014/main" id="{7F57860A-4958-5A1C-EF09-85673B587769}"/>
                      </a:ext>
                    </a:extLst>
                  </p:cNvPr>
                  <p:cNvSpPr/>
                  <p:nvPr/>
                </p:nvSpPr>
                <p:spPr>
                  <a:xfrm>
                    <a:off x="9969499" y="2285318"/>
                    <a:ext cx="101601" cy="124408"/>
                  </a:xfrm>
                  <a:prstGeom prst="ellipse">
                    <a:avLst/>
                  </a:pr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  <p:pic>
              <p:nvPicPr>
                <p:cNvPr id="7" name="Picture 6" descr="A collection of laboratory equipment&#10;&#10;AI-generated content may be incorrect.">
                  <a:extLst>
                    <a:ext uri="{FF2B5EF4-FFF2-40B4-BE49-F238E27FC236}">
                      <a16:creationId xmlns:a16="http://schemas.microsoft.com/office/drawing/2014/main" id="{617F024A-263E-BB48-4378-8D83970A1B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38379" b="93750" l="29427" r="46680"/>
                          </a14:imgEffect>
                        </a14:imgLayer>
                      </a14:imgProps>
                    </a:ext>
                  </a:extLst>
                </a:blip>
                <a:srcRect l="29481" t="40444" r="53186" b="4666"/>
                <a:stretch/>
              </p:blipFill>
              <p:spPr>
                <a:xfrm>
                  <a:off x="2665163" y="938341"/>
                  <a:ext cx="1075239" cy="226995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collection of laboratory equipment&#10;&#10;AI-generated content may be incorrect.">
                  <a:extLst>
                    <a:ext uri="{FF2B5EF4-FFF2-40B4-BE49-F238E27FC236}">
                      <a16:creationId xmlns:a16="http://schemas.microsoft.com/office/drawing/2014/main" id="{D95662A0-0BB1-CCAB-3BD4-02030072EB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53809" b="91602" l="2865" r="25651">
                              <a14:foregroundMark x1="10872" y1="66992" x2="11589" y2="76074"/>
                              <a14:foregroundMark x1="12305" y1="67188" x2="12891" y2="62207"/>
                              <a14:foregroundMark x1="11589" y1="67188" x2="17188" y2="71484"/>
                              <a14:foregroundMark x1="16471" y1="75586" x2="17969" y2="71289"/>
                              <a14:foregroundMark x1="15039" y1="74707" x2="12044" y2="74121"/>
                              <a14:foregroundMark x1="17969" y1="71484" x2="15951" y2="65625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619" t="53162" r="74741" b="6838"/>
                <a:stretch/>
              </p:blipFill>
              <p:spPr>
                <a:xfrm>
                  <a:off x="762630" y="1251779"/>
                  <a:ext cx="1579509" cy="1946315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F80D9A-C66E-8C8F-2749-31C481EE506F}"/>
                    </a:ext>
                  </a:extLst>
                </p:cNvPr>
                <p:cNvSpPr/>
                <p:nvPr/>
              </p:nvSpPr>
              <p:spPr>
                <a:xfrm>
                  <a:off x="8213827" y="1750739"/>
                  <a:ext cx="372337" cy="32971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54" name="Picture 53" descr="A machine with a container of liquid&#10;&#10;AI-generated content may be incorrect.">
                  <a:extLst>
                    <a:ext uri="{FF2B5EF4-FFF2-40B4-BE49-F238E27FC236}">
                      <a16:creationId xmlns:a16="http://schemas.microsoft.com/office/drawing/2014/main" id="{F107D9B0-5D21-90C2-1093-FC004176DE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62502" t="8094" r="7164" b="46386"/>
                <a:stretch/>
              </p:blipFill>
              <p:spPr>
                <a:xfrm>
                  <a:off x="6093237" y="1887796"/>
                  <a:ext cx="1317091" cy="1317555"/>
                </a:xfrm>
                <a:prstGeom prst="ellipse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1B1319C-BA20-D0AA-5388-FE9EBE2F2F47}"/>
                    </a:ext>
                  </a:extLst>
                </p:cNvPr>
                <p:cNvSpPr/>
                <p:nvPr/>
              </p:nvSpPr>
              <p:spPr>
                <a:xfrm rot="4532522">
                  <a:off x="5514787" y="2360973"/>
                  <a:ext cx="45719" cy="148590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7CAAE51-7F21-99C7-8A79-5BC91AEF009D}"/>
                    </a:ext>
                  </a:extLst>
                </p:cNvPr>
                <p:cNvSpPr/>
                <p:nvPr/>
              </p:nvSpPr>
              <p:spPr>
                <a:xfrm rot="888125">
                  <a:off x="5525194" y="2270750"/>
                  <a:ext cx="45719" cy="317322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B80B1C8-4349-8675-E80F-772B6798B433}"/>
                    </a:ext>
                  </a:extLst>
                </p:cNvPr>
                <p:cNvSpPr/>
                <p:nvPr/>
              </p:nvSpPr>
              <p:spPr>
                <a:xfrm>
                  <a:off x="5569590" y="2166371"/>
                  <a:ext cx="45719" cy="317964"/>
                </a:xfrm>
                <a:prstGeom prst="rect">
                  <a:avLst/>
                </a:prstGeom>
                <a:solidFill>
                  <a:srgbClr val="C0C2BA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55A6475-D650-7484-4DCA-C8544BC4C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823342" y="2438656"/>
                  <a:ext cx="1492496" cy="5794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1D64794-2E13-F04B-5CE4-CE0A5124AC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995986" y="1908714"/>
                  <a:ext cx="1739051" cy="204005"/>
                </a:xfrm>
                <a:prstGeom prst="line">
                  <a:avLst/>
                </a:prstGeom>
                <a:ln w="12700" cap="flat">
                  <a:solidFill>
                    <a:schemeClr val="tx1"/>
                  </a:solidFill>
                  <a:beve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C5D5600-6F6C-4187-B290-7B24172A7489}"/>
                    </a:ext>
                  </a:extLst>
                </p:cNvPr>
                <p:cNvSpPr txBox="1"/>
                <p:nvPr/>
              </p:nvSpPr>
              <p:spPr>
                <a:xfrm>
                  <a:off x="114739" y="3106185"/>
                  <a:ext cx="293719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1. Magnetic beneficiation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91769878-5F1E-E760-510D-3606FC85E4BE}"/>
                    </a:ext>
                  </a:extLst>
                </p:cNvPr>
                <p:cNvSpPr txBox="1"/>
                <p:nvPr/>
              </p:nvSpPr>
              <p:spPr>
                <a:xfrm>
                  <a:off x="2740698" y="3106184"/>
                  <a:ext cx="19460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2. </a:t>
                  </a:r>
                  <a:r>
                    <a:rPr lang="en-GB" sz="14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Seiving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1D13CBD-2BA3-9B71-1DC2-6670A4BDAE91}"/>
                    </a:ext>
                  </a:extLst>
                </p:cNvPr>
                <p:cNvSpPr txBox="1"/>
                <p:nvPr/>
              </p:nvSpPr>
              <p:spPr>
                <a:xfrm>
                  <a:off x="4238257" y="3110045"/>
                  <a:ext cx="1946052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3. Ball-milling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97441625-E9C8-2B27-039D-89DCD1E1EBC6}"/>
                    </a:ext>
                  </a:extLst>
                </p:cNvPr>
                <p:cNvSpPr txBox="1"/>
                <p:nvPr/>
              </p:nvSpPr>
              <p:spPr>
                <a:xfrm>
                  <a:off x="10081929" y="6346606"/>
                  <a:ext cx="18263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4. Slurry mixing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8695E464-D68E-F060-84FC-A5F41718424E}"/>
                    </a:ext>
                  </a:extLst>
                </p:cNvPr>
                <p:cNvSpPr txBox="1"/>
                <p:nvPr/>
              </p:nvSpPr>
              <p:spPr>
                <a:xfrm>
                  <a:off x="5745757" y="6329212"/>
                  <a:ext cx="333378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5. DLP-printing (</a:t>
                  </a:r>
                  <a:r>
                    <a:rPr lang="en-GB" sz="14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Elegoo</a:t>
                  </a:r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Mars 4 DLP)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030F710-8A9D-26F2-4109-18D112747370}"/>
                    </a:ext>
                  </a:extLst>
                </p:cNvPr>
                <p:cNvSpPr txBox="1"/>
                <p:nvPr/>
              </p:nvSpPr>
              <p:spPr>
                <a:xfrm>
                  <a:off x="3059687" y="6372814"/>
                  <a:ext cx="182633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4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6. Sintering</a:t>
                  </a:r>
                  <a:endParaRPr lang="en-GB" sz="16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922D385-CDB8-B8FB-E93D-E380BA7206E4}"/>
                    </a:ext>
                  </a:extLst>
                </p:cNvPr>
                <p:cNvSpPr txBox="1"/>
                <p:nvPr/>
              </p:nvSpPr>
              <p:spPr>
                <a:xfrm>
                  <a:off x="587822" y="5755886"/>
                  <a:ext cx="145940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Final </a:t>
                  </a:r>
                  <a:r>
                    <a:rPr lang="en-GB" sz="1200" b="1" dirty="0" err="1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regolith</a:t>
                  </a:r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ceramic parts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EF24382-B73F-B91A-251A-28E2C69C57AD}"/>
                    </a:ext>
                  </a:extLst>
                </p:cNvPr>
                <p:cNvSpPr txBox="1"/>
                <p:nvPr/>
              </p:nvSpPr>
              <p:spPr>
                <a:xfrm>
                  <a:off x="7336172" y="2258267"/>
                  <a:ext cx="116046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IPA (1.5:1)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C7301041-965C-5D25-C3DC-7F37A4BAC490}"/>
                    </a:ext>
                  </a:extLst>
                </p:cNvPr>
                <p:cNvSpPr txBox="1"/>
                <p:nvPr/>
              </p:nvSpPr>
              <p:spPr>
                <a:xfrm>
                  <a:off x="7336171" y="2531962"/>
                  <a:ext cx="133333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ZrO</a:t>
                  </a:r>
                  <a:r>
                    <a:rPr lang="en-GB" sz="1200" b="1" baseline="-250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</a:t>
                  </a:r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 balls (5:1)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0157FF7D-2995-336F-7377-01C59283804F}"/>
                    </a:ext>
                  </a:extLst>
                </p:cNvPr>
                <p:cNvSpPr txBox="1"/>
                <p:nvPr/>
              </p:nvSpPr>
              <p:spPr>
                <a:xfrm>
                  <a:off x="7292497" y="2807587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LR &lt;140 µm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37127863-B165-7309-CF69-D6B91B18A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26043" y="2924014"/>
                  <a:ext cx="258077" cy="220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82496C0C-7459-39B1-803A-E8C2361516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3309" y="2656332"/>
                  <a:ext cx="257550" cy="4968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1C3CB7ED-0E47-F9F0-1AE9-0B4F7F2FEF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163309" y="2391769"/>
                  <a:ext cx="247019" cy="1185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FFE2290-ADC9-C88F-B6D1-210C31BD4A2C}"/>
                    </a:ext>
                  </a:extLst>
                </p:cNvPr>
                <p:cNvSpPr txBox="1"/>
                <p:nvPr/>
              </p:nvSpPr>
              <p:spPr>
                <a:xfrm>
                  <a:off x="1745811" y="1661231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M-fraction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C7BC21B3-B44D-A726-551F-6D83284FDD6A}"/>
                    </a:ext>
                  </a:extLst>
                </p:cNvPr>
                <p:cNvSpPr txBox="1"/>
                <p:nvPr/>
              </p:nvSpPr>
              <p:spPr>
                <a:xfrm>
                  <a:off x="277072" y="2119767"/>
                  <a:ext cx="1388632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NM-fraction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998F6A30-CDC0-31F7-682A-E10DB58B7D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15887" y="1856310"/>
                  <a:ext cx="247019" cy="1185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F678980E-75E9-A0A7-A596-66841C515F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7878" y="2347338"/>
                  <a:ext cx="469646" cy="21879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Left Brace 114">
                  <a:extLst>
                    <a:ext uri="{FF2B5EF4-FFF2-40B4-BE49-F238E27FC236}">
                      <a16:creationId xmlns:a16="http://schemas.microsoft.com/office/drawing/2014/main" id="{5ACFA64A-A291-1B3B-723E-B4CA3ED330B7}"/>
                    </a:ext>
                  </a:extLst>
                </p:cNvPr>
                <p:cNvSpPr/>
                <p:nvPr/>
              </p:nvSpPr>
              <p:spPr>
                <a:xfrm rot="10800000">
                  <a:off x="8977422" y="78087"/>
                  <a:ext cx="230351" cy="1443295"/>
                </a:xfrm>
                <a:prstGeom prst="leftBrace">
                  <a:avLst/>
                </a:prstGeom>
                <a:ln w="3810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BFB0C24-69E4-0C24-F025-7B0785183CE8}"/>
                    </a:ext>
                  </a:extLst>
                </p:cNvPr>
                <p:cNvSpPr txBox="1"/>
                <p:nvPr/>
              </p:nvSpPr>
              <p:spPr>
                <a:xfrm>
                  <a:off x="9189566" y="342117"/>
                  <a:ext cx="18263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Photocurable resin </a:t>
                  </a:r>
                </a:p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30 wt.%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7586CD9A-8845-EB76-40ED-54692CAF43F4}"/>
                    </a:ext>
                  </a:extLst>
                </p:cNvPr>
                <p:cNvSpPr txBox="1"/>
                <p:nvPr/>
              </p:nvSpPr>
              <p:spPr>
                <a:xfrm>
                  <a:off x="8724804" y="2807587"/>
                  <a:ext cx="18263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Milled LR</a:t>
                  </a:r>
                </a:p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70 wt.%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21" name="Connector: Curved 120">
                  <a:extLst>
                    <a:ext uri="{FF2B5EF4-FFF2-40B4-BE49-F238E27FC236}">
                      <a16:creationId xmlns:a16="http://schemas.microsoft.com/office/drawing/2014/main" id="{40915771-94D8-D0BD-DBA7-3EC13514931A}"/>
                    </a:ext>
                  </a:extLst>
                </p:cNvPr>
                <p:cNvCxnSpPr>
                  <a:cxnSpLocks/>
                  <a:stCxn id="115" idx="1"/>
                </p:cNvCxnSpPr>
                <p:nvPr/>
              </p:nvCxnSpPr>
              <p:spPr>
                <a:xfrm>
                  <a:off x="9207773" y="799734"/>
                  <a:ext cx="1245420" cy="3235815"/>
                </a:xfrm>
                <a:prstGeom prst="curvedConnector2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or: Curved 124">
                  <a:extLst>
                    <a:ext uri="{FF2B5EF4-FFF2-40B4-BE49-F238E27FC236}">
                      <a16:creationId xmlns:a16="http://schemas.microsoft.com/office/drawing/2014/main" id="{9222EDE1-1CE1-BFAD-6340-22608EDE19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>
                  <a:off x="8999215" y="2690171"/>
                  <a:ext cx="1827809" cy="897338"/>
                </a:xfrm>
                <a:prstGeom prst="curvedConnector3">
                  <a:avLst>
                    <a:gd name="adj1" fmla="val 41662"/>
                  </a:avLst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Flowchart: Magnetic Disk 130">
                  <a:extLst>
                    <a:ext uri="{FF2B5EF4-FFF2-40B4-BE49-F238E27FC236}">
                      <a16:creationId xmlns:a16="http://schemas.microsoft.com/office/drawing/2014/main" id="{6C168E01-3BC9-9E53-0C4F-91AFEFE98C68}"/>
                    </a:ext>
                  </a:extLst>
                </p:cNvPr>
                <p:cNvSpPr/>
                <p:nvPr/>
              </p:nvSpPr>
              <p:spPr>
                <a:xfrm>
                  <a:off x="8780990" y="2202115"/>
                  <a:ext cx="650866" cy="584309"/>
                </a:xfrm>
                <a:prstGeom prst="flowChartMagneticDisk">
                  <a:avLst/>
                </a:prstGeom>
                <a:pattFill prst="pct80">
                  <a:fgClr>
                    <a:schemeClr val="bg2">
                      <a:lumMod val="9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pic>
              <p:nvPicPr>
                <p:cNvPr id="129" name="Graphic 128" descr="Cylinder outline">
                  <a:extLst>
                    <a:ext uri="{FF2B5EF4-FFF2-40B4-BE49-F238E27FC236}">
                      <a16:creationId xmlns:a16="http://schemas.microsoft.com/office/drawing/2014/main" id="{7A142B37-2FD6-79CC-3AD7-DF4BAA2629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7359" y="1764489"/>
                  <a:ext cx="1218128" cy="1218128"/>
                </a:xfrm>
                <a:prstGeom prst="rect">
                  <a:avLst/>
                </a:prstGeom>
              </p:spPr>
            </p:pic>
            <p:sp>
              <p:nvSpPr>
                <p:cNvPr id="132" name="Arrow: Curved Down 131">
                  <a:extLst>
                    <a:ext uri="{FF2B5EF4-FFF2-40B4-BE49-F238E27FC236}">
                      <a16:creationId xmlns:a16="http://schemas.microsoft.com/office/drawing/2014/main" id="{2E336138-64FB-3E7F-B3F7-89CF219C0E67}"/>
                    </a:ext>
                  </a:extLst>
                </p:cNvPr>
                <p:cNvSpPr/>
                <p:nvPr/>
              </p:nvSpPr>
              <p:spPr>
                <a:xfrm>
                  <a:off x="3349159" y="774436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3" name="Arrow: Curved Down 132">
                  <a:extLst>
                    <a:ext uri="{FF2B5EF4-FFF2-40B4-BE49-F238E27FC236}">
                      <a16:creationId xmlns:a16="http://schemas.microsoft.com/office/drawing/2014/main" id="{F7BAB04F-0437-ADFA-DB52-53B1B0118175}"/>
                    </a:ext>
                  </a:extLst>
                </p:cNvPr>
                <p:cNvSpPr/>
                <p:nvPr/>
              </p:nvSpPr>
              <p:spPr>
                <a:xfrm flipH="1">
                  <a:off x="4174200" y="1792979"/>
                  <a:ext cx="1034733" cy="204005"/>
                </a:xfrm>
                <a:prstGeom prst="curvedDownArrow">
                  <a:avLst>
                    <a:gd name="adj1" fmla="val 0"/>
                    <a:gd name="adj2" fmla="val 50000"/>
                    <a:gd name="adj3" fmla="val 50831"/>
                  </a:avLst>
                </a:prstGeom>
                <a:solidFill>
                  <a:schemeClr val="tx1"/>
                </a:solidFill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F1B19F8-CAE9-FAF8-6EE5-181D55A9EFAF}"/>
                    </a:ext>
                  </a:extLst>
                </p:cNvPr>
                <p:cNvSpPr txBox="1"/>
                <p:nvPr/>
              </p:nvSpPr>
              <p:spPr>
                <a:xfrm>
                  <a:off x="4424840" y="954691"/>
                  <a:ext cx="1160468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2h, 250 rpm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5" name="Arrow: Curved Down 134">
                  <a:extLst>
                    <a:ext uri="{FF2B5EF4-FFF2-40B4-BE49-F238E27FC236}">
                      <a16:creationId xmlns:a16="http://schemas.microsoft.com/office/drawing/2014/main" id="{8BC2600E-22CB-60A7-B4DB-9AFF0ED9503A}"/>
                    </a:ext>
                  </a:extLst>
                </p:cNvPr>
                <p:cNvSpPr/>
                <p:nvPr/>
              </p:nvSpPr>
              <p:spPr>
                <a:xfrm>
                  <a:off x="1686723" y="778219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7" name="Arrow: Curved Down 136">
                  <a:extLst>
                    <a:ext uri="{FF2B5EF4-FFF2-40B4-BE49-F238E27FC236}">
                      <a16:creationId xmlns:a16="http://schemas.microsoft.com/office/drawing/2014/main" id="{A962922E-B550-625F-EFC7-A1D8DF6F2E83}"/>
                    </a:ext>
                  </a:extLst>
                </p:cNvPr>
                <p:cNvSpPr/>
                <p:nvPr/>
              </p:nvSpPr>
              <p:spPr>
                <a:xfrm rot="10632339" flipV="1">
                  <a:off x="4789506" y="4030754"/>
                  <a:ext cx="1217337" cy="314918"/>
                </a:xfrm>
                <a:prstGeom prst="curvedDownArrow">
                  <a:avLst>
                    <a:gd name="adj1" fmla="val 22271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39" name="Arrow: Curved Down 138">
                  <a:extLst>
                    <a:ext uri="{FF2B5EF4-FFF2-40B4-BE49-F238E27FC236}">
                      <a16:creationId xmlns:a16="http://schemas.microsoft.com/office/drawing/2014/main" id="{8BC3F56B-B976-AB58-E643-2956A26A556E}"/>
                    </a:ext>
                  </a:extLst>
                </p:cNvPr>
                <p:cNvSpPr/>
                <p:nvPr/>
              </p:nvSpPr>
              <p:spPr>
                <a:xfrm rot="10632339" flipV="1">
                  <a:off x="8606658" y="4001812"/>
                  <a:ext cx="1217337" cy="314918"/>
                </a:xfrm>
                <a:prstGeom prst="curvedDownArrow">
                  <a:avLst>
                    <a:gd name="adj1" fmla="val 22271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0" name="TextBox 139">
                  <a:extLst>
                    <a:ext uri="{FF2B5EF4-FFF2-40B4-BE49-F238E27FC236}">
                      <a16:creationId xmlns:a16="http://schemas.microsoft.com/office/drawing/2014/main" id="{D60431B1-E2CD-5F89-6018-C5DADFDF0A82}"/>
                    </a:ext>
                  </a:extLst>
                </p:cNvPr>
                <p:cNvSpPr txBox="1"/>
                <p:nvPr/>
              </p:nvSpPr>
              <p:spPr>
                <a:xfrm>
                  <a:off x="5899192" y="3763651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Green part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D8C91F7-79A7-593C-C100-0E89D413EC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25225" y="4001267"/>
                  <a:ext cx="615683" cy="54967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TextBox 142">
                  <a:extLst>
                    <a:ext uri="{FF2B5EF4-FFF2-40B4-BE49-F238E27FC236}">
                      <a16:creationId xmlns:a16="http://schemas.microsoft.com/office/drawing/2014/main" id="{83B887E5-98F5-6E7A-489D-2E1CF379BA43}"/>
                    </a:ext>
                  </a:extLst>
                </p:cNvPr>
                <p:cNvSpPr txBox="1"/>
                <p:nvPr/>
              </p:nvSpPr>
              <p:spPr>
                <a:xfrm>
                  <a:off x="7686537" y="6038797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UV lamp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DC35D4C-D516-D991-4927-3BC7F5ADA9A4}"/>
                    </a:ext>
                  </a:extLst>
                </p:cNvPr>
                <p:cNvSpPr txBox="1"/>
                <p:nvPr/>
              </p:nvSpPr>
              <p:spPr>
                <a:xfrm>
                  <a:off x="7515266" y="3918212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Building platform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82549EDA-36A7-5C81-AF98-0860876D5E79}"/>
                    </a:ext>
                  </a:extLst>
                </p:cNvPr>
                <p:cNvSpPr txBox="1"/>
                <p:nvPr/>
              </p:nvSpPr>
              <p:spPr>
                <a:xfrm>
                  <a:off x="8575094" y="4849550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LR-containing slurry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117959A0-B666-95EA-7D3B-6219A036A095}"/>
                    </a:ext>
                  </a:extLst>
                </p:cNvPr>
                <p:cNvSpPr txBox="1"/>
                <p:nvPr/>
              </p:nvSpPr>
              <p:spPr>
                <a:xfrm>
                  <a:off x="5860202" y="5262249"/>
                  <a:ext cx="1826335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Vat</a:t>
                  </a:r>
                  <a:endParaRPr lang="en-GB" sz="140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AC997CAD-A8E3-5DD0-ACAB-3DE8AD3FF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49427" y="4894656"/>
                  <a:ext cx="557580" cy="1053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8DF35B9C-9918-8156-EA03-D6CE0F7730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944273" y="5021183"/>
                  <a:ext cx="557580" cy="105366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extBox 150">
                  <a:extLst>
                    <a:ext uri="{FF2B5EF4-FFF2-40B4-BE49-F238E27FC236}">
                      <a16:creationId xmlns:a16="http://schemas.microsoft.com/office/drawing/2014/main" id="{760E36C2-975D-6330-1DBD-30FE61C923C1}"/>
                    </a:ext>
                  </a:extLst>
                </p:cNvPr>
                <p:cNvSpPr txBox="1"/>
                <p:nvPr/>
              </p:nvSpPr>
              <p:spPr>
                <a:xfrm>
                  <a:off x="2689801" y="501837"/>
                  <a:ext cx="1259435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1200" b="1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15 min, 140 µm sieve</a:t>
                  </a:r>
                </a:p>
              </p:txBody>
            </p:sp>
            <p:sp>
              <p:nvSpPr>
                <p:cNvPr id="152" name="Arrow: Curved Down 151">
                  <a:extLst>
                    <a:ext uri="{FF2B5EF4-FFF2-40B4-BE49-F238E27FC236}">
                      <a16:creationId xmlns:a16="http://schemas.microsoft.com/office/drawing/2014/main" id="{7BE46519-1E39-6B22-A6D5-F5270095B1DA}"/>
                    </a:ext>
                  </a:extLst>
                </p:cNvPr>
                <p:cNvSpPr/>
                <p:nvPr/>
              </p:nvSpPr>
              <p:spPr>
                <a:xfrm>
                  <a:off x="7494228" y="1790286"/>
                  <a:ext cx="1112779" cy="385130"/>
                </a:xfrm>
                <a:prstGeom prst="curvedDownArrow">
                  <a:avLst>
                    <a:gd name="adj1" fmla="val 20762"/>
                    <a:gd name="adj2" fmla="val 50000"/>
                    <a:gd name="adj3" fmla="val 50831"/>
                  </a:avLst>
                </a:prstGeom>
                <a:solidFill>
                  <a:schemeClr val="accent5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2F27384B-67F9-05E0-FD14-6B4031157D5F}"/>
                    </a:ext>
                  </a:extLst>
                </p:cNvPr>
                <p:cNvSpPr/>
                <p:nvPr/>
              </p:nvSpPr>
              <p:spPr>
                <a:xfrm>
                  <a:off x="5983011" y="71022"/>
                  <a:ext cx="2977802" cy="1443294"/>
                </a:xfrm>
                <a:prstGeom prst="rect">
                  <a:avLst/>
                </a:prstGeom>
                <a:noFill/>
                <a:ln w="19050">
                  <a:solidFill>
                    <a:schemeClr val="accent1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8BDB322D-3396-D373-2E2B-FE2CB53232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1422" y="3429000"/>
                  <a:ext cx="9825661" cy="77868"/>
                </a:xfrm>
                <a:prstGeom prst="line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8ED53225-D2FA-332E-B917-828FC2352989}"/>
                    </a:ext>
                  </a:extLst>
                </p:cNvPr>
                <p:cNvGrpSpPr/>
                <p:nvPr/>
              </p:nvGrpSpPr>
              <p:grpSpPr>
                <a:xfrm>
                  <a:off x="6105727" y="105868"/>
                  <a:ext cx="2973818" cy="1326689"/>
                  <a:chOff x="6105727" y="105868"/>
                  <a:chExt cx="2973818" cy="1326689"/>
                </a:xfrm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A91B9EE1-CF84-D4D8-FE8C-1BF744A19B60}"/>
                      </a:ext>
                    </a:extLst>
                  </p:cNvPr>
                  <p:cNvGrpSpPr/>
                  <p:nvPr/>
                </p:nvGrpSpPr>
                <p:grpSpPr>
                  <a:xfrm>
                    <a:off x="6105727" y="140431"/>
                    <a:ext cx="2973818" cy="1292126"/>
                    <a:chOff x="6086160" y="515318"/>
                    <a:chExt cx="2531356" cy="1099876"/>
                  </a:xfrm>
                </p:grpSpPr>
                <p:pic>
                  <p:nvPicPr>
                    <p:cNvPr id="37" name="Picture 36" descr="A black and white icon of a test tube with a drop of liquid&#10;&#10;AI-generated content may be incorrect.">
                      <a:extLst>
                        <a:ext uri="{FF2B5EF4-FFF2-40B4-BE49-F238E27FC236}">
                          <a16:creationId xmlns:a16="http://schemas.microsoft.com/office/drawing/2014/main" id="{8097137D-51AF-4DE3-1DB6-8F5AAAFA9A3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 cstate="print">
                      <a:duotone>
                        <a:schemeClr val="accent4">
                          <a:shade val="45000"/>
                          <a:satMod val="135000"/>
                        </a:schemeClr>
                        <a:prstClr val="white"/>
                      </a:duotone>
                      <a:alphaModFix amt="85000"/>
                      <a:extLst>
                        <a:ext uri="{BEBA8EAE-BF5A-486C-A8C5-ECC9F3942E4B}">
                          <a14:imgProps xmlns:a14="http://schemas.microsoft.com/office/drawing/2010/main">
                            <a14:imgLayer r:embed="rId14">
                              <a14:imgEffect>
                                <a14:colorTemperature colorTemp="11500"/>
                              </a14:imgEffect>
                              <a14:imgEffect>
                                <a14:saturation sat="4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333" t="4595" r="13179" b="20889"/>
                    <a:stretch/>
                  </p:blipFill>
                  <p:spPr>
                    <a:xfrm>
                      <a:off x="7740665" y="830581"/>
                      <a:ext cx="760286" cy="770929"/>
                    </a:xfrm>
                    <a:prstGeom prst="rect">
                      <a:avLst/>
                    </a:prstGeom>
                    <a:noFill/>
                  </p:spPr>
                </p:pic>
                <p:grpSp>
                  <p:nvGrpSpPr>
                    <p:cNvPr id="49" name="Group 48">
                      <a:extLst>
                        <a:ext uri="{FF2B5EF4-FFF2-40B4-BE49-F238E27FC236}">
                          <a16:creationId xmlns:a16="http://schemas.microsoft.com/office/drawing/2014/main" id="{B76AA298-C0E1-2DD9-A3B1-6ACA221673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6160" y="573747"/>
                      <a:ext cx="1737854" cy="1038282"/>
                      <a:chOff x="5456318" y="1418133"/>
                      <a:chExt cx="1737854" cy="1038282"/>
                    </a:xfrm>
                  </p:grpSpPr>
                  <p:pic>
                    <p:nvPicPr>
                      <p:cNvPr id="45" name="Picture 44" descr="A yellow beaker with a liquid inside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F2269D40-2497-C32A-466A-C59C174E517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229309" y="1619888"/>
                        <a:ext cx="816593" cy="82600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7" name="Picture 46" descr="A blue and white beaker with a liquid inside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61199DAE-5AC8-78F8-D26E-4A66700FDC2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56318" y="1418133"/>
                        <a:ext cx="850548" cy="103828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929A06-20FF-39DF-D4E7-53413238476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579247" y="2114344"/>
                        <a:ext cx="663037" cy="23578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2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TMPTA</a:t>
                        </a:r>
                        <a:endParaRPr lang="en-GB" sz="14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8CBC8D-0378-A570-5DB2-BC64BDEE094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329453" y="2132820"/>
                        <a:ext cx="864719" cy="2226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1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PEG-400</a:t>
                        </a:r>
                      </a:p>
                    </p:txBody>
                  </p:sp>
                </p:grpSp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65911B87-4ED8-1A79-C517-89B982A4D5EA}"/>
                        </a:ext>
                      </a:extLst>
                    </p:cNvPr>
                    <p:cNvSpPr txBox="1"/>
                    <p:nvPr/>
                  </p:nvSpPr>
                  <p:spPr>
                    <a:xfrm rot="18889648">
                      <a:off x="7740508" y="1151750"/>
                      <a:ext cx="717301" cy="20958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GB" sz="1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D-111</a:t>
                      </a:r>
                    </a:p>
                  </p:txBody>
                </p:sp>
                <p:grpSp>
                  <p:nvGrpSpPr>
                    <p:cNvPr id="51" name="Group 50">
                      <a:extLst>
                        <a:ext uri="{FF2B5EF4-FFF2-40B4-BE49-F238E27FC236}">
                          <a16:creationId xmlns:a16="http://schemas.microsoft.com/office/drawing/2014/main" id="{E256B17E-74AE-08AC-4FA2-C185F49AD4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594378" y="515318"/>
                      <a:ext cx="1023138" cy="476977"/>
                      <a:chOff x="7376857" y="1605600"/>
                      <a:chExt cx="1023138" cy="476977"/>
                    </a:xfrm>
                  </p:grpSpPr>
                  <p:pic>
                    <p:nvPicPr>
                      <p:cNvPr id="15" name="Picture 14" descr="A group of laboratory equipment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2CA1E6C5-212F-4281-3D72-F68E11678B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8">
                                <a14:imgEffect>
                                  <a14:backgroundRemoval t="4102" b="39844" l="13411" r="65430">
                                    <a14:foregroundMark x1="20573" y1="25000" x2="13281" y2="24902"/>
                                    <a14:foregroundMark x1="13281" y1="24902" x2="13557" y2="17448"/>
                                    <a14:foregroundMark x1="14528" y1="11677" x2="16379" y2="5890"/>
                                    <a14:foregroundMark x1="17132" y1="6715" x2="20862" y2="24703"/>
                                    <a14:foregroundMark x1="23177" y1="24707" x2="24154" y2="14453"/>
                                    <a14:foregroundMark x1="24154" y1="14453" x2="27669" y2="5566"/>
                                    <a14:foregroundMark x1="27669" y1="5566" x2="29753" y2="25098"/>
                                    <a14:foregroundMark x1="29753" y1="25098" x2="23307" y2="25098"/>
                                    <a14:foregroundMark x1="35742" y1="22559" x2="36719" y2="11621"/>
                                    <a14:foregroundMark x1="36719" y1="11621" x2="42839" y2="17480"/>
                                    <a14:foregroundMark x1="42839" y1="17480" x2="37305" y2="22754"/>
                                    <a14:foregroundMark x1="37305" y1="22754" x2="37240" y2="11133"/>
                                    <a14:foregroundMark x1="37240" y1="11133" x2="37565" y2="9863"/>
                                    <a14:foregroundMark x1="61914" y1="26953" x2="60547" y2="15137"/>
                                    <a14:foregroundMark x1="60547" y1="15137" x2="64974" y2="22949"/>
                                    <a14:foregroundMark x1="64974" y1="22949" x2="60156" y2="15527"/>
                                    <a14:foregroundMark x1="60156" y1="15527" x2="66471" y2="11719"/>
                                    <a14:foregroundMark x1="65425" y1="21046" x2="65299" y2="22168"/>
                                    <a14:foregroundMark x1="66029" y1="15659" x2="66247" y2="13712"/>
                                    <a14:foregroundMark x1="66109" y1="14948" x2="66065" y2="15340"/>
                                    <a14:foregroundMark x1="66471" y1="11719" x2="66184" y2="14275"/>
                                    <a14:foregroundMark x1="65235" y1="22344" x2="63502" y2="27068"/>
                                    <a14:foregroundMark x1="65299" y1="22168" x2="65266" y2="22259"/>
                                    <a14:foregroundMark x1="45313" y1="22363" x2="46484" y2="12305"/>
                                    <a14:foregroundMark x1="46484" y1="12305" x2="51497" y2="5957"/>
                                    <a14:foregroundMark x1="51835" y1="12099" x2="52083" y2="16602"/>
                                    <a14:foregroundMark x1="52083" y1="16602" x2="45898" y2="22559"/>
                                    <a14:foregroundMark x1="45898" y1="22559" x2="45182" y2="22363"/>
                                    <a14:foregroundMark x1="34807" y1="38440" x2="40229" y2="31595"/>
                                    <a14:foregroundMark x1="44892" y1="27974" x2="47266" y2="26465"/>
                                    <a14:foregroundMark x1="39831" y1="34539" x2="35294" y2="39466"/>
                                    <a14:foregroundMark x1="47266" y1="26465" x2="42393" y2="31757"/>
                                    <a14:foregroundMark x1="39924" y1="33343" x2="41563" y2="31215"/>
                                    <a14:foregroundMark x1="38979" y1="34570" x2="39508" y2="33883"/>
                                    <a14:foregroundMark x1="35261" y1="39396" x2="38678" y2="34961"/>
                                    <a14:foregroundMark x1="39441" y1="33748" x2="38788" y2="34570"/>
                                    <a14:foregroundMark x1="41229" y1="31500" x2="39862" y2="33219"/>
                                    <a14:foregroundMark x1="38477" y1="34961" x2="38607" y2="36035"/>
                                    <a14:foregroundMark x1="64909" y1="20508" x2="65365" y2="13574"/>
                                    <a14:foregroundMark x1="65430" y1="21484" x2="65104" y2="13965"/>
                                    <a14:foregroundMark x1="40495" y1="13086" x2="40365" y2="6445"/>
                                    <a14:foregroundMark x1="13542" y1="18555" x2="17253" y2="10547"/>
                                    <a14:foregroundMark x1="17253" y1="10547" x2="16732" y2="17090"/>
                                    <a14:foregroundMark x1="14779" y1="12891" x2="14583" y2="13574"/>
                                    <a14:foregroundMark x1="13477" y1="17969" x2="14453" y2="13184"/>
                                    <a14:foregroundMark x1="13411" y1="19238" x2="13672" y2="16406"/>
                                    <a14:foregroundMark x1="13737" y1="20117" x2="13737" y2="16992"/>
                                    <a14:backgroundMark x1="34831" y1="40430" x2="34831" y2="40430"/>
                                    <a14:backgroundMark x1="35612" y1="40137" x2="34049" y2="40527"/>
                                    <a14:backgroundMark x1="39909" y1="35547" x2="41927" y2="33301"/>
                                    <a14:backgroundMark x1="40625" y1="34766" x2="40039" y2="34961"/>
                                    <a14:backgroundMark x1="39844" y1="34570" x2="39844" y2="34961"/>
                                    <a14:backgroundMark x1="40495" y1="30762" x2="45313" y2="26660"/>
                                    <a14:backgroundMark x1="52214" y1="13965" x2="51888" y2="6641"/>
                                    <a14:backgroundMark x1="52279" y1="13965" x2="51823" y2="12012"/>
                                    <a14:backgroundMark x1="52214" y1="13965" x2="51823" y2="11230"/>
                                    <a14:backgroundMark x1="51953" y1="5371" x2="50911" y2="4688"/>
                                    <a14:backgroundMark x1="16992" y1="4785" x2="16016" y2="5176"/>
                                    <a14:backgroundMark x1="14193" y1="11621" x2="14128" y2="12500"/>
                                    <a14:backgroundMark x1="13377" y1="15296" x2="13990" y2="13214"/>
                                    <a14:backgroundMark x1="13021" y1="16504" x2="13317" y2="15499"/>
                                    <a14:backgroundMark x1="13317" y1="14920" x2="13346" y2="14746"/>
                                    <a14:backgroundMark x1="12891" y1="17480" x2="13308" y2="14973"/>
                                    <a14:backgroundMark x1="13672" y1="15039" x2="13411" y2="14844"/>
                                    <a14:backgroundMark x1="13281" y1="15625" x2="13672" y2="16211"/>
                                    <a14:backgroundMark x1="13796" y1="17848" x2="13681" y2="17418"/>
                                    <a14:backgroundMark x1="13411" y1="16406" x2="13415" y2="16421"/>
                                    <a14:backgroundMark x1="21029" y1="25781" x2="20638" y2="25195"/>
                                    <a14:backgroundMark x1="22005" y1="28125" x2="20573" y2="24805"/>
                                    <a14:backgroundMark x1="63021" y1="27344" x2="63281" y2="28320"/>
                                    <a14:backgroundMark x1="65690" y1="20215" x2="65755" y2="16602"/>
                                    <a14:backgroundMark x1="66341" y1="18652" x2="66471" y2="12012"/>
                                    <a14:backgroundMark x1="66146" y1="19238" x2="66471" y2="13477"/>
                                    <a14:backgroundMark x1="66016" y1="18359" x2="66406" y2="12988"/>
                                  </a14:backgroundRemoval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29194" t="25197" r="51843" b="56634"/>
                      <a:stretch/>
                    </p:blipFill>
                    <p:spPr>
                      <a:xfrm>
                        <a:off x="7376857" y="1605600"/>
                        <a:ext cx="746707" cy="47697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DC2DDF28-00C2-A93C-AF84-ECF78D5C32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56487" y="1754747"/>
                        <a:ext cx="543508" cy="26198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r>
                          <a:rPr lang="en-GB" sz="1400" b="1" dirty="0">
                            <a:latin typeface="Helvetica" panose="020B0604020202020204" pitchFamily="34" charset="0"/>
                            <a:cs typeface="Helvetica" panose="020B0604020202020204" pitchFamily="34" charset="0"/>
                          </a:rPr>
                          <a:t>TPO</a:t>
                        </a:r>
                      </a:p>
                    </p:txBody>
                  </p:sp>
                </p:grpSp>
              </p:grpSp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3214CAD4-9443-EC71-BAE7-CAB5BF0C122E}"/>
                      </a:ext>
                    </a:extLst>
                  </p:cNvPr>
                  <p:cNvSpPr/>
                  <p:nvPr/>
                </p:nvSpPr>
                <p:spPr>
                  <a:xfrm>
                    <a:off x="7755781" y="105868"/>
                    <a:ext cx="226970" cy="17948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62" name="Arrow: Curved Down 161">
                <a:extLst>
                  <a:ext uri="{FF2B5EF4-FFF2-40B4-BE49-F238E27FC236}">
                    <a16:creationId xmlns:a16="http://schemas.microsoft.com/office/drawing/2014/main" id="{A251F8D1-49A0-201F-BEE2-2725687B52E8}"/>
                  </a:ext>
                </a:extLst>
              </p:cNvPr>
              <p:cNvSpPr/>
              <p:nvPr/>
            </p:nvSpPr>
            <p:spPr>
              <a:xfrm rot="10632339" flipV="1">
                <a:off x="1212068" y="4001811"/>
                <a:ext cx="1217337" cy="314918"/>
              </a:xfrm>
              <a:prstGeom prst="curvedDownArrow">
                <a:avLst>
                  <a:gd name="adj1" fmla="val 22271"/>
                  <a:gd name="adj2" fmla="val 50000"/>
                  <a:gd name="adj3" fmla="val 50831"/>
                </a:avLst>
              </a:prstGeom>
              <a:solidFill>
                <a:schemeClr val="accent5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7371FF8-49BF-CA0F-DCC4-56AF0B9BF438}"/>
                </a:ext>
              </a:extLst>
            </p:cNvPr>
            <p:cNvGrpSpPr/>
            <p:nvPr/>
          </p:nvGrpSpPr>
          <p:grpSpPr>
            <a:xfrm>
              <a:off x="2509255" y="3704174"/>
              <a:ext cx="2255659" cy="2610371"/>
              <a:chOff x="2509255" y="3704174"/>
              <a:chExt cx="2255659" cy="2610371"/>
            </a:xfrm>
          </p:grpSpPr>
          <p:pic>
            <p:nvPicPr>
              <p:cNvPr id="165" name="Picture 164" descr="A machine with a red screen&#10;&#10;AI-generated content may be incorrect.">
                <a:extLst>
                  <a:ext uri="{FF2B5EF4-FFF2-40B4-BE49-F238E27FC236}">
                    <a16:creationId xmlns:a16="http://schemas.microsoft.com/office/drawing/2014/main" id="{8BCD53CA-57B7-F92B-7D00-EC6820C17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rcRect l="4961" r="8889"/>
              <a:stretch/>
            </p:blipFill>
            <p:spPr>
              <a:xfrm>
                <a:off x="2509255" y="3704174"/>
                <a:ext cx="2248832" cy="2610371"/>
              </a:xfrm>
              <a:prstGeom prst="rect">
                <a:avLst/>
              </a:prstGeom>
            </p:spPr>
          </p:pic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76D68F1-AA80-CDEC-6E53-6515E92593C8}"/>
                  </a:ext>
                </a:extLst>
              </p:cNvPr>
              <p:cNvSpPr/>
              <p:nvPr/>
            </p:nvSpPr>
            <p:spPr>
              <a:xfrm>
                <a:off x="4333239" y="4375158"/>
                <a:ext cx="216327" cy="829302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625CDE2-4265-E294-EFC9-28191FFE79B1}"/>
                  </a:ext>
                </a:extLst>
              </p:cNvPr>
              <p:cNvSpPr/>
              <p:nvPr/>
            </p:nvSpPr>
            <p:spPr>
              <a:xfrm rot="15894771">
                <a:off x="4249261" y="5049954"/>
                <a:ext cx="49077" cy="322334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118C1CB1-FE1C-05EB-EE8F-95576A0BF2E2}"/>
                  </a:ext>
                </a:extLst>
              </p:cNvPr>
              <p:cNvSpPr/>
              <p:nvPr/>
            </p:nvSpPr>
            <p:spPr>
              <a:xfrm>
                <a:off x="4548587" y="4359114"/>
                <a:ext cx="216327" cy="8293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779C5C7-3A4B-2512-5FE5-2A09C436F219}"/>
                  </a:ext>
                </a:extLst>
              </p:cNvPr>
              <p:cNvSpPr/>
              <p:nvPr/>
            </p:nvSpPr>
            <p:spPr>
              <a:xfrm>
                <a:off x="4332929" y="4359114"/>
                <a:ext cx="216327" cy="45719"/>
              </a:xfrm>
              <a:prstGeom prst="rect">
                <a:avLst/>
              </a:prstGeom>
              <a:solidFill>
                <a:srgbClr val="A6B1B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928C4996-0AB5-9A04-30C9-978E8C3A97C0}"/>
                  </a:ext>
                </a:extLst>
              </p:cNvPr>
              <p:cNvSpPr/>
              <p:nvPr/>
            </p:nvSpPr>
            <p:spPr>
              <a:xfrm>
                <a:off x="4594289" y="3853299"/>
                <a:ext cx="123705" cy="521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174" name="Arrow: Curved Down 173">
              <a:extLst>
                <a:ext uri="{FF2B5EF4-FFF2-40B4-BE49-F238E27FC236}">
                  <a16:creationId xmlns:a16="http://schemas.microsoft.com/office/drawing/2014/main" id="{2C8A0A73-A6FA-EB9A-674C-2C87D230D36B}"/>
                </a:ext>
              </a:extLst>
            </p:cNvPr>
            <p:cNvSpPr/>
            <p:nvPr/>
          </p:nvSpPr>
          <p:spPr>
            <a:xfrm flipH="1" flipV="1">
              <a:off x="10399383" y="4869861"/>
              <a:ext cx="1034733" cy="204005"/>
            </a:xfrm>
            <a:prstGeom prst="curvedDownArrow">
              <a:avLst>
                <a:gd name="adj1" fmla="val 0"/>
                <a:gd name="adj2" fmla="val 50000"/>
                <a:gd name="adj3" fmla="val 50831"/>
              </a:avLst>
            </a:prstGeom>
            <a:solidFill>
              <a:schemeClr val="tx1"/>
            </a:solidFill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3D5AF4FE-126A-5CBC-1969-0F9B174E7CEE}"/>
                </a:ext>
              </a:extLst>
            </p:cNvPr>
            <p:cNvSpPr txBox="1"/>
            <p:nvPr/>
          </p:nvSpPr>
          <p:spPr>
            <a:xfrm>
              <a:off x="10320187" y="5179703"/>
              <a:ext cx="13498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10min, 1200 rpm</a:t>
              </a:r>
              <a:endParaRPr lang="en-GB" sz="1400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90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 txBox="1">
            <a:spLocks/>
          </p:cNvSpPr>
          <p:nvPr/>
        </p:nvSpPr>
        <p:spPr>
          <a:xfrm>
            <a:off x="-1337090" y="-160064"/>
            <a:ext cx="5600700" cy="652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Process layout 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3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EBD3-EC65-D920-DB25-27461C766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BCC9AFA-CA11-27E6-B05E-1667C2E51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79" y="-78847"/>
            <a:ext cx="5600700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DLP-printing of NM regolith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D198A923-E85E-376D-E1AB-707CF5CFB3FA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11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DF331E-7C75-955D-A1FD-B0A409DE1391}"/>
              </a:ext>
            </a:extLst>
          </p:cNvPr>
          <p:cNvSpPr txBox="1"/>
          <p:nvPr/>
        </p:nvSpPr>
        <p:spPr>
          <a:xfrm>
            <a:off x="11214100" y="91300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[4]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37FDD5-FE44-ED66-F269-FE1742F70361}"/>
              </a:ext>
            </a:extLst>
          </p:cNvPr>
          <p:cNvSpPr txBox="1"/>
          <p:nvPr/>
        </p:nvSpPr>
        <p:spPr>
          <a:xfrm>
            <a:off x="266700" y="1086374"/>
            <a:ext cx="44450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After we have determined the optimal basalt content in the slurry, we have 3D-printed first samples from the magnetically beneficiated highland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(NM)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Instead of the 60s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needed to have a proper inter-layer bonding for the DLP-printing with original highland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slurries, it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took only 10s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 produce properly bonded green parts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With the optimization of the slurry composition, this value can be decreased even further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Picture 9" descr="A close-up of a caliper&#10;&#10;Description automatically generated">
            <a:extLst>
              <a:ext uri="{FF2B5EF4-FFF2-40B4-BE49-F238E27FC236}">
                <a16:creationId xmlns:a16="http://schemas.microsoft.com/office/drawing/2014/main" id="{73B89284-A3E3-B7E8-8EFE-C4BF720501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78" y="4197782"/>
            <a:ext cx="6231422" cy="2425756"/>
          </a:xfrm>
          <a:prstGeom prst="rect">
            <a:avLst/>
          </a:prstGeom>
        </p:spPr>
      </p:pic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1EE7278F-0D81-8F81-2C2E-067901BC3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78" y="913002"/>
            <a:ext cx="6231422" cy="312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58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rown square objects&#10;&#10;Description automatically generated">
            <a:extLst>
              <a:ext uri="{FF2B5EF4-FFF2-40B4-BE49-F238E27FC236}">
                <a16:creationId xmlns:a16="http://schemas.microsoft.com/office/drawing/2014/main" id="{F206A536-3B40-839F-60BD-AEC5ABD919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25646" r="10013" b="9583"/>
          <a:stretch/>
        </p:blipFill>
        <p:spPr>
          <a:xfrm>
            <a:off x="7900629" y="1141360"/>
            <a:ext cx="4165362" cy="2376142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16" y="34221"/>
            <a:ext cx="11758359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Neue"/>
              </a:rPr>
              <a:t>Printed to perform: Functional applications of lunar regolith ceramics</a:t>
            </a:r>
            <a:endParaRPr lang="ru-RU" sz="2400" b="1" dirty="0">
              <a:latin typeface="HelveticaNeue"/>
            </a:endParaRPr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718437" y="6627549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12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B073B0-E0E7-835D-E49D-B8229CE20E8A}"/>
              </a:ext>
            </a:extLst>
          </p:cNvPr>
          <p:cNvSpPr txBox="1"/>
          <p:nvPr/>
        </p:nvSpPr>
        <p:spPr>
          <a:xfrm>
            <a:off x="183925" y="1310355"/>
            <a:ext cx="482361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DLP printing of LR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can deliver precise, rapid production of various mission-critical components—perfect for small-batch parts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entire setup (printer, mill, furnace)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compact, crew-maintainable, and habitat-ready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Anorthite</a:t>
            </a: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-rich LR-derived ceramics </a:t>
            </a:r>
            <a:r>
              <a:rPr lang="en-US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are essential where most of the metals fail: high temperatures, thermal cycling, and extreme dimensional stability needs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" name="Picture 29" descr="A machine on a table&#10;&#10;Description automatically generated">
            <a:extLst>
              <a:ext uri="{FF2B5EF4-FFF2-40B4-BE49-F238E27FC236}">
                <a16:creationId xmlns:a16="http://schemas.microsoft.com/office/drawing/2014/main" id="{3EB197CF-733B-9D02-F7D2-50BCE657AA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10412" r="6592" b="11404"/>
          <a:stretch/>
        </p:blipFill>
        <p:spPr>
          <a:xfrm>
            <a:off x="5694529" y="1137925"/>
            <a:ext cx="2175135" cy="238887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4DBA3C8-B826-841B-5FD1-7E58B0BED832}"/>
              </a:ext>
            </a:extLst>
          </p:cNvPr>
          <p:cNvGrpSpPr/>
          <p:nvPr/>
        </p:nvGrpSpPr>
        <p:grpSpPr>
          <a:xfrm>
            <a:off x="5694529" y="3624526"/>
            <a:ext cx="6554816" cy="2788974"/>
            <a:chOff x="5682325" y="1703176"/>
            <a:chExt cx="7374962" cy="313793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C08836D-8F20-3E04-BFCE-2987D62FD0DE}"/>
                </a:ext>
              </a:extLst>
            </p:cNvPr>
            <p:cNvGrpSpPr/>
            <p:nvPr/>
          </p:nvGrpSpPr>
          <p:grpSpPr>
            <a:xfrm>
              <a:off x="5682325" y="1708511"/>
              <a:ext cx="3024689" cy="3132599"/>
              <a:chOff x="6668092" y="1348744"/>
              <a:chExt cx="3024689" cy="3132599"/>
            </a:xfrm>
          </p:grpSpPr>
          <p:pic>
            <p:nvPicPr>
              <p:cNvPr id="46" name="Picture 45" descr="A measuring tool with a small circle and square shapes&#10;&#10;AI-generated content may be incorrect.">
                <a:extLst>
                  <a:ext uri="{FF2B5EF4-FFF2-40B4-BE49-F238E27FC236}">
                    <a16:creationId xmlns:a16="http://schemas.microsoft.com/office/drawing/2014/main" id="{A76BCBCE-69E2-B910-1A59-2A06F3840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10" t="25344" r="22101" b="4710"/>
              <a:stretch/>
            </p:blipFill>
            <p:spPr>
              <a:xfrm>
                <a:off x="6668092" y="1348744"/>
                <a:ext cx="2907502" cy="3132599"/>
              </a:xfrm>
              <a:prstGeom prst="rect">
                <a:avLst/>
              </a:prstGeom>
            </p:spPr>
          </p:pic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6CA527-2896-81EA-E544-4FCEB17DD0FD}"/>
                  </a:ext>
                </a:extLst>
              </p:cNvPr>
              <p:cNvSpPr/>
              <p:nvPr/>
            </p:nvSpPr>
            <p:spPr>
              <a:xfrm>
                <a:off x="8584033" y="4320471"/>
                <a:ext cx="792480" cy="8319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9DE0FBA-F610-8BA6-77F4-CAF5174781EF}"/>
                  </a:ext>
                </a:extLst>
              </p:cNvPr>
              <p:cNvSpPr txBox="1"/>
              <p:nvPr/>
            </p:nvSpPr>
            <p:spPr>
              <a:xfrm>
                <a:off x="8551389" y="3968604"/>
                <a:ext cx="1141392" cy="415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20 mm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D885FF4-46BB-28C5-B6AC-821C521CEC08}"/>
                </a:ext>
              </a:extLst>
            </p:cNvPr>
            <p:cNvGrpSpPr/>
            <p:nvPr/>
          </p:nvGrpSpPr>
          <p:grpSpPr>
            <a:xfrm>
              <a:off x="8655867" y="1708511"/>
              <a:ext cx="4401420" cy="3132599"/>
              <a:chOff x="1442719" y="659064"/>
              <a:chExt cx="7139468" cy="5081336"/>
            </a:xfrm>
          </p:grpSpPr>
          <p:pic>
            <p:nvPicPr>
              <p:cNvPr id="37" name="Picture 36" descr="Close-up of a white object with a grid&#10;&#10;Description automatically generated">
                <a:extLst>
                  <a:ext uri="{FF2B5EF4-FFF2-40B4-BE49-F238E27FC236}">
                    <a16:creationId xmlns:a16="http://schemas.microsoft.com/office/drawing/2014/main" id="{69F447FF-2B87-1435-0E61-1437B05ED9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08"/>
              <a:stretch/>
            </p:blipFill>
            <p:spPr>
              <a:xfrm>
                <a:off x="1442720" y="659065"/>
                <a:ext cx="6804837" cy="5081335"/>
              </a:xfrm>
              <a:prstGeom prst="rect">
                <a:avLst/>
              </a:prstGeom>
            </p:spPr>
          </p:pic>
          <p:pic>
            <p:nvPicPr>
              <p:cNvPr id="38" name="Picture 37" descr="A close-up of a grey and white photo&#10;&#10;Description automatically generated">
                <a:extLst>
                  <a:ext uri="{FF2B5EF4-FFF2-40B4-BE49-F238E27FC236}">
                    <a16:creationId xmlns:a16="http://schemas.microsoft.com/office/drawing/2014/main" id="{E2D5A9B8-B2CC-31CC-9F2A-F1C289BC9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-2000" contrast="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744"/>
              <a:stretch/>
            </p:blipFill>
            <p:spPr>
              <a:xfrm>
                <a:off x="1442719" y="659066"/>
                <a:ext cx="3368351" cy="2525781"/>
              </a:xfrm>
              <a:prstGeom prst="rect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</a:ln>
            </p:spPr>
          </p:pic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6D173C6-836B-C709-FC46-188D6EE55565}"/>
                  </a:ext>
                </a:extLst>
              </p:cNvPr>
              <p:cNvCxnSpPr/>
              <p:nvPr/>
            </p:nvCxnSpPr>
            <p:spPr>
              <a:xfrm>
                <a:off x="3868679" y="3103569"/>
                <a:ext cx="90507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53B890F-2267-07CC-7055-6C6248B9C5A4}"/>
                  </a:ext>
                </a:extLst>
              </p:cNvPr>
              <p:cNvSpPr txBox="1"/>
              <p:nvPr/>
            </p:nvSpPr>
            <p:spPr>
              <a:xfrm>
                <a:off x="3502588" y="2510599"/>
                <a:ext cx="1339625" cy="549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/>
                  <a:t>250 µm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B5E05E6-AA1C-FC20-8F5E-0ED868A015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9381" y="5481009"/>
                <a:ext cx="1457193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BCF5156-6F5D-6B13-B75C-889981EEB8AC}"/>
                  </a:ext>
                </a:extLst>
              </p:cNvPr>
              <p:cNvSpPr txBox="1"/>
              <p:nvPr/>
            </p:nvSpPr>
            <p:spPr>
              <a:xfrm>
                <a:off x="6809033" y="4805406"/>
                <a:ext cx="1773154" cy="6740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/>
                  <a:t>1 mm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C1E55DA-3C94-94DC-49FC-1C189982B264}"/>
                  </a:ext>
                </a:extLst>
              </p:cNvPr>
              <p:cNvSpPr/>
              <p:nvPr/>
            </p:nvSpPr>
            <p:spPr>
              <a:xfrm>
                <a:off x="4618030" y="3358987"/>
                <a:ext cx="1477970" cy="110363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49124DC-4C9F-13C1-9FB2-A45C00A7FB6B}"/>
                  </a:ext>
                </a:extLst>
              </p:cNvPr>
              <p:cNvCxnSpPr/>
              <p:nvPr/>
            </p:nvCxnSpPr>
            <p:spPr>
              <a:xfrm>
                <a:off x="1442719" y="3184847"/>
                <a:ext cx="3175311" cy="1277776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FDB57FD-8AB3-9BC3-8395-292CD58D7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7270" y="659064"/>
                <a:ext cx="1268730" cy="2699922"/>
              </a:xfrm>
              <a:prstGeom prst="line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8FF6E34-46C8-B31B-DE5B-5BA3EC718BBF}"/>
                </a:ext>
              </a:extLst>
            </p:cNvPr>
            <p:cNvSpPr txBox="1"/>
            <p:nvPr/>
          </p:nvSpPr>
          <p:spPr>
            <a:xfrm>
              <a:off x="8645804" y="1703176"/>
              <a:ext cx="279930" cy="41554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5FDA85-3583-C8FE-09EE-16E98C8096A7}"/>
                </a:ext>
              </a:extLst>
            </p:cNvPr>
            <p:cNvSpPr/>
            <p:nvPr/>
          </p:nvSpPr>
          <p:spPr>
            <a:xfrm>
              <a:off x="5870247" y="3094894"/>
              <a:ext cx="167640" cy="132080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4B212C-523A-30FB-1380-79288D663854}"/>
                </a:ext>
              </a:extLst>
            </p:cNvPr>
            <p:cNvSpPr txBox="1"/>
            <p:nvPr/>
          </p:nvSpPr>
          <p:spPr>
            <a:xfrm>
              <a:off x="5857421" y="3279754"/>
              <a:ext cx="180466" cy="25971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1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490200" y="6535420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868329"/>
              </p:ext>
            </p:extLst>
          </p:nvPr>
        </p:nvGraphicFramePr>
        <p:xfrm>
          <a:off x="426720" y="111629"/>
          <a:ext cx="7069519" cy="6341948"/>
        </p:xfrm>
        <a:graphic>
          <a:graphicData uri="http://schemas.openxmlformats.org/drawingml/2006/table">
            <a:tbl>
              <a:tblPr/>
              <a:tblGrid>
                <a:gridCol w="3340388">
                  <a:extLst>
                    <a:ext uri="{9D8B030D-6E8A-4147-A177-3AD203B41FA5}">
                      <a16:colId xmlns:a16="http://schemas.microsoft.com/office/drawing/2014/main" val="995697504"/>
                    </a:ext>
                  </a:extLst>
                </a:gridCol>
                <a:gridCol w="3729131">
                  <a:extLst>
                    <a:ext uri="{9D8B030D-6E8A-4147-A177-3AD203B41FA5}">
                      <a16:colId xmlns:a16="http://schemas.microsoft.com/office/drawing/2014/main" val="620741169"/>
                    </a:ext>
                  </a:extLst>
                </a:gridCol>
              </a:tblGrid>
              <a:tr h="54966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Application</a:t>
                      </a:r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Why Regolith ceramics?</a:t>
                      </a:r>
                      <a:endParaRPr lang="en-US" sz="20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704239"/>
                  </a:ext>
                </a:extLst>
              </a:tr>
              <a:tr h="137071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Life support filters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Chemically inert, withstands high temperatures and vacuum; fine porosity control via DLP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7649571"/>
                  </a:ext>
                </a:extLst>
              </a:tr>
              <a:tr h="11737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Catalysis substrates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surface area with tunable porosity; excellent thermal shock resistance and</a:t>
                      </a:r>
                      <a:r>
                        <a:rPr lang="en-US" sz="16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high melting T</a:t>
                      </a:r>
                      <a:endParaRPr lang="en-US" sz="16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620845"/>
                  </a:ext>
                </a:extLst>
              </a:tr>
              <a:tr h="112496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Optomechanical</a:t>
                      </a:r>
                      <a:r>
                        <a:rPr lang="en-US" sz="18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parts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CTE ensures acceptable dimensional stability; radiation- and dust-resistant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2031155"/>
                  </a:ext>
                </a:extLst>
              </a:tr>
              <a:tr h="125857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Metal casting molds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Withstands molten metal (up to 1500°C); low wettability,</a:t>
                      </a:r>
                      <a:r>
                        <a:rPr lang="en-US" sz="16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printable into complex geometries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6668170"/>
                  </a:ext>
                </a:extLst>
              </a:tr>
              <a:tr h="8643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Thermal</a:t>
                      </a:r>
                      <a:r>
                        <a:rPr lang="en-US" sz="1800" b="1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shielding</a:t>
                      </a:r>
                      <a:endParaRPr lang="en-US" sz="18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compressive strength; insulative; printable into custom-fit shields or tiles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927784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27407"/>
          <a:stretch/>
        </p:blipFill>
        <p:spPr>
          <a:xfrm rot="5400000">
            <a:off x="8051853" y="3970978"/>
            <a:ext cx="1247732" cy="2079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2" t="35578" r="51098" b="27221"/>
          <a:stretch/>
        </p:blipFill>
        <p:spPr>
          <a:xfrm rot="5400000">
            <a:off x="8180422" y="1573846"/>
            <a:ext cx="990597" cy="2079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8" t="865" r="21059" b="5308"/>
          <a:stretch/>
        </p:blipFill>
        <p:spPr>
          <a:xfrm rot="5400000">
            <a:off x="8212169" y="5151386"/>
            <a:ext cx="927100" cy="207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8" t="59560" r="23704" b="4351"/>
          <a:stretch/>
        </p:blipFill>
        <p:spPr>
          <a:xfrm rot="5400000">
            <a:off x="8156412" y="2734814"/>
            <a:ext cx="1038614" cy="20795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t="38333" r="30555" b="23642"/>
          <a:stretch/>
        </p:blipFill>
        <p:spPr>
          <a:xfrm>
            <a:off x="7635943" y="812699"/>
            <a:ext cx="2079552" cy="11356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38402" r="5641" b="13334"/>
          <a:stretch/>
        </p:blipFill>
        <p:spPr>
          <a:xfrm>
            <a:off x="9855197" y="4419600"/>
            <a:ext cx="1752601" cy="12150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3" t="-2104" b="53736"/>
          <a:stretch/>
        </p:blipFill>
        <p:spPr>
          <a:xfrm>
            <a:off x="9855198" y="3234513"/>
            <a:ext cx="1752601" cy="102571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9563" r="3048" b="38189"/>
          <a:stretch/>
        </p:blipFill>
        <p:spPr>
          <a:xfrm>
            <a:off x="9855198" y="2096436"/>
            <a:ext cx="1752601" cy="10067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9" r="40533" b="48586"/>
          <a:stretch/>
        </p:blipFill>
        <p:spPr>
          <a:xfrm>
            <a:off x="9855198" y="848240"/>
            <a:ext cx="1752601" cy="11000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8" t="23148" r="9791" b="38704"/>
          <a:stretch/>
        </p:blipFill>
        <p:spPr>
          <a:xfrm>
            <a:off x="9880594" y="5727611"/>
            <a:ext cx="1752601" cy="981075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146209" y="1151585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>
            <a:off x="3146209" y="237949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146208" y="3527065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3171607" y="475497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3146207" y="5812324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86C429-C3E2-8E38-0C56-C5A962B8C06F}"/>
              </a:ext>
            </a:extLst>
          </p:cNvPr>
          <p:cNvSpPr/>
          <p:nvPr/>
        </p:nvSpPr>
        <p:spPr>
          <a:xfrm>
            <a:off x="233264" y="3188017"/>
            <a:ext cx="11532015" cy="115237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1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Why regolith can be used for Optomechanical parts?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8D0D30-5EB9-4D09-EBA8-B3FE5E9D3A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987526"/>
              </p:ext>
            </p:extLst>
          </p:nvPr>
        </p:nvGraphicFramePr>
        <p:xfrm>
          <a:off x="266700" y="853008"/>
          <a:ext cx="10715981" cy="5776484"/>
        </p:xfrm>
        <a:graphic>
          <a:graphicData uri="http://schemas.openxmlformats.org/drawingml/2006/table">
            <a:tbl>
              <a:tblPr firstRow="1" firstCol="1" bandRow="1"/>
              <a:tblGrid>
                <a:gridCol w="1492972">
                  <a:extLst>
                    <a:ext uri="{9D8B030D-6E8A-4147-A177-3AD203B41FA5}">
                      <a16:colId xmlns:a16="http://schemas.microsoft.com/office/drawing/2014/main" val="3663276313"/>
                    </a:ext>
                  </a:extLst>
                </a:gridCol>
                <a:gridCol w="1082495">
                  <a:extLst>
                    <a:ext uri="{9D8B030D-6E8A-4147-A177-3AD203B41FA5}">
                      <a16:colId xmlns:a16="http://schemas.microsoft.com/office/drawing/2014/main" val="1971131439"/>
                    </a:ext>
                  </a:extLst>
                </a:gridCol>
                <a:gridCol w="1543829">
                  <a:extLst>
                    <a:ext uri="{9D8B030D-6E8A-4147-A177-3AD203B41FA5}">
                      <a16:colId xmlns:a16="http://schemas.microsoft.com/office/drawing/2014/main" val="3483941135"/>
                    </a:ext>
                  </a:extLst>
                </a:gridCol>
                <a:gridCol w="1030429">
                  <a:extLst>
                    <a:ext uri="{9D8B030D-6E8A-4147-A177-3AD203B41FA5}">
                      <a16:colId xmlns:a16="http://schemas.microsoft.com/office/drawing/2014/main" val="1492994486"/>
                    </a:ext>
                  </a:extLst>
                </a:gridCol>
                <a:gridCol w="1400948">
                  <a:extLst>
                    <a:ext uri="{9D8B030D-6E8A-4147-A177-3AD203B41FA5}">
                      <a16:colId xmlns:a16="http://schemas.microsoft.com/office/drawing/2014/main" val="13882607"/>
                    </a:ext>
                  </a:extLst>
                </a:gridCol>
                <a:gridCol w="1104291">
                  <a:extLst>
                    <a:ext uri="{9D8B030D-6E8A-4147-A177-3AD203B41FA5}">
                      <a16:colId xmlns:a16="http://schemas.microsoft.com/office/drawing/2014/main" val="2154313542"/>
                    </a:ext>
                  </a:extLst>
                </a:gridCol>
                <a:gridCol w="1545039">
                  <a:extLst>
                    <a:ext uri="{9D8B030D-6E8A-4147-A177-3AD203B41FA5}">
                      <a16:colId xmlns:a16="http://schemas.microsoft.com/office/drawing/2014/main" val="3839552099"/>
                    </a:ext>
                  </a:extLst>
                </a:gridCol>
                <a:gridCol w="1515978">
                  <a:extLst>
                    <a:ext uri="{9D8B030D-6E8A-4147-A177-3AD203B41FA5}">
                      <a16:colId xmlns:a16="http://schemas.microsoft.com/office/drawing/2014/main" val="4150028535"/>
                    </a:ext>
                  </a:extLst>
                </a:gridCol>
              </a:tblGrid>
              <a:tr h="106235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Property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Lunar Regolith Ceramic (Sintered)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Invar 36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Aluminum</a:t>
                      </a:r>
                      <a:b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7075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Silicon Carbide (C/SiC®)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ZERODUR® (Class 0)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ULE-glass </a:t>
                      </a:r>
                      <a:b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</a:b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(Corning)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0110954"/>
                  </a:ext>
                </a:extLst>
              </a:tr>
              <a:tr h="45516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Density (ρ)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g/cm³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2.585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8.05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2.81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9925127"/>
                  </a:ext>
                </a:extLst>
              </a:tr>
              <a:tr h="664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Young's Modulus (E)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GPa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52.35±9.23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141.3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71.7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90.3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67.6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319226"/>
                  </a:ext>
                </a:extLst>
              </a:tr>
              <a:tr h="873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Specific Stiffness (E/ρ)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10^6 J/kg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20.23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17.55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25.51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132.26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35.41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30.73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361317"/>
                  </a:ext>
                </a:extLst>
              </a:tr>
              <a:tr h="873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Thermal Conductivity (k)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W/m·K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0.64-0.73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10.5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1.46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1.31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911525"/>
                  </a:ext>
                </a:extLst>
              </a:tr>
              <a:tr h="664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CTE, α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10^−6/</a:t>
                      </a: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∘</a:t>
                      </a: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∼</a:t>
                      </a: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9.5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1.2-2.7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23.6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0.00±0.01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0.00±0.03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991670"/>
                  </a:ext>
                </a:extLst>
              </a:tr>
              <a:tr h="108236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Ultimate Tensile Strength (σUTS​)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MPa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8.0±0.89</a:t>
                      </a:r>
                      <a:endParaRPr lang="en-GB" sz="24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430-810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510-540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210-370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30-100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solidFill>
                            <a:srgbClr val="1B1C1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49.8</a:t>
                      </a:r>
                      <a:endParaRPr lang="en-GB" sz="24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84568" marR="184568" marT="123046" marB="12304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332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23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5CF5DA-7657-A773-E4F9-6CB2F8E0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2C9F0E-A935-9823-341A-93744F0927E9}"/>
              </a:ext>
            </a:extLst>
          </p:cNvPr>
          <p:cNvSpPr/>
          <p:nvPr/>
        </p:nvSpPr>
        <p:spPr>
          <a:xfrm>
            <a:off x="8718884" y="1163053"/>
            <a:ext cx="3000379" cy="3826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560D5-1140-4C8E-3671-1021BFA53530}"/>
              </a:ext>
            </a:extLst>
          </p:cNvPr>
          <p:cNvSpPr/>
          <p:nvPr/>
        </p:nvSpPr>
        <p:spPr>
          <a:xfrm>
            <a:off x="4780547" y="1163053"/>
            <a:ext cx="3015916" cy="3826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DA05A4-F5D9-953D-1470-C4543A96DF33}"/>
              </a:ext>
            </a:extLst>
          </p:cNvPr>
          <p:cNvSpPr/>
          <p:nvPr/>
        </p:nvSpPr>
        <p:spPr>
          <a:xfrm>
            <a:off x="834189" y="1163053"/>
            <a:ext cx="3015916" cy="3826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15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13162AC5-3F78-A94F-E908-015F21DEE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9904742" cy="965051"/>
          </a:xfrm>
        </p:spPr>
        <p:txBody>
          <a:bodyPr>
            <a:normAutofit/>
          </a:bodyPr>
          <a:lstStyle/>
          <a:p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LR face to face</a:t>
            </a:r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graph of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CB8DE2E0-49DC-0CB3-5C3C-1940C4786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"/>
          <a:stretch/>
        </p:blipFill>
        <p:spPr>
          <a:xfrm>
            <a:off x="472737" y="915788"/>
            <a:ext cx="11246526" cy="502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7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94A9B-8562-0B5F-1C57-3FCFF6A00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A45C0752-7F7C-C939-C6F3-E7BB20B11C46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D93D483E-31B4-D2F1-1CA6-42E290674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10890418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FEM simulation of LR ceramics-based optomechanical part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Immagine 3" descr="Immagine che contiene cerchio, simbolo, ruota&#10;&#10;Il contenuto generato dall&amp;#39;IA potrebbe non essere corretto.">
            <a:extLst>
              <a:ext uri="{FF2B5EF4-FFF2-40B4-BE49-F238E27FC236}">
                <a16:creationId xmlns:a16="http://schemas.microsoft.com/office/drawing/2014/main" id="{910B5857-4F7A-B40C-1FF7-3F55CCBB83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8556" y="488768"/>
            <a:ext cx="7220698" cy="4711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EC4226-3EA5-9789-151B-4B20FC108683}"/>
              </a:ext>
            </a:extLst>
          </p:cNvPr>
          <p:cNvSpPr/>
          <p:nvPr/>
        </p:nvSpPr>
        <p:spPr>
          <a:xfrm>
            <a:off x="8187804" y="4350236"/>
            <a:ext cx="1323474" cy="850232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F6DB8-17B3-DD08-802D-0C2D6FE141EE}"/>
              </a:ext>
            </a:extLst>
          </p:cNvPr>
          <p:cNvSpPr/>
          <p:nvPr/>
        </p:nvSpPr>
        <p:spPr>
          <a:xfrm>
            <a:off x="4004197" y="4711780"/>
            <a:ext cx="3575698" cy="850232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Immagine 1" descr="Immagine che contiene testo, Carattere, linea, schermata&#10;&#10;Il contenuto generato dall&amp;#39;IA potrebbe non essere corretto.">
            <a:extLst>
              <a:ext uri="{FF2B5EF4-FFF2-40B4-BE49-F238E27FC236}">
                <a16:creationId xmlns:a16="http://schemas.microsoft.com/office/drawing/2014/main" id="{36F9B972-F6D9-FCBC-38E8-9818F18E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3731" y="4908884"/>
            <a:ext cx="9404537" cy="1913031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613957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E68A4-1E5F-5C7F-13EB-3454B389E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FFABF643-70BA-FCCB-A91D-1553F52299C3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AD64CBFE-4CCB-C739-EE47-6D2355E1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10890418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Simulation results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Immagine 1" descr="Immagine che contiene luce, Policromia, cerchio, arte&#10;&#10;Il contenuto generato dall&amp;#39;IA potrebbe non essere corretto.">
            <a:extLst>
              <a:ext uri="{FF2B5EF4-FFF2-40B4-BE49-F238E27FC236}">
                <a16:creationId xmlns:a16="http://schemas.microsoft.com/office/drawing/2014/main" id="{EB4FE6D5-6C02-47B7-6642-CD1458E50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96" y="2797972"/>
            <a:ext cx="7418833" cy="4886142"/>
          </a:xfrm>
          <a:prstGeom prst="rect">
            <a:avLst/>
          </a:prstGeom>
        </p:spPr>
      </p:pic>
      <p:pic>
        <p:nvPicPr>
          <p:cNvPr id="5" name="Immagine 4" descr="Immagine che contiene testo, schermata, Carattere, Policromia&#10;&#10;Il contenuto generato dall&amp;#39;IA potrebbe non essere corretto.">
            <a:extLst>
              <a:ext uri="{FF2B5EF4-FFF2-40B4-BE49-F238E27FC236}">
                <a16:creationId xmlns:a16="http://schemas.microsoft.com/office/drawing/2014/main" id="{E0D67D2A-4EEE-6B47-50D1-5E747B12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2879" y="3515761"/>
            <a:ext cx="1962150" cy="2867025"/>
          </a:xfrm>
          <a:prstGeom prst="rect">
            <a:avLst/>
          </a:prstGeom>
        </p:spPr>
      </p:pic>
      <p:pic>
        <p:nvPicPr>
          <p:cNvPr id="6" name="Immagine 5" descr="Immagine che contiene Policromia, arte, schermata, luce&#10;&#10;Il contenuto generato dall&amp;#39;IA potrebbe non essere corretto.">
            <a:extLst>
              <a:ext uri="{FF2B5EF4-FFF2-40B4-BE49-F238E27FC236}">
                <a16:creationId xmlns:a16="http://schemas.microsoft.com/office/drawing/2014/main" id="{05C792DB-54D2-074B-CCAC-4951C1F2C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76" r="15149"/>
          <a:stretch/>
        </p:blipFill>
        <p:spPr>
          <a:xfrm>
            <a:off x="6112740" y="159526"/>
            <a:ext cx="6079260" cy="4162659"/>
          </a:xfrm>
          <a:prstGeom prst="rect">
            <a:avLst/>
          </a:prstGeom>
        </p:spPr>
      </p:pic>
      <p:pic>
        <p:nvPicPr>
          <p:cNvPr id="7" name="Immagine 6" descr="Immagine che contiene testo, schermata, Carattere, Policromia&#10;&#10;Il contenuto generato dall&amp;#39;IA potrebbe non essere corretto.">
            <a:extLst>
              <a:ext uri="{FF2B5EF4-FFF2-40B4-BE49-F238E27FC236}">
                <a16:creationId xmlns:a16="http://schemas.microsoft.com/office/drawing/2014/main" id="{E5F7B894-E2B2-5B5E-62CF-13459F9522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5024" y="0"/>
            <a:ext cx="191452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5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CB3637-56FF-2F30-503D-64EEC98F0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E63629C1-9D54-6310-4330-D39D09AFB0FE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itle 11">
            <a:extLst>
              <a:ext uri="{FF2B5EF4-FFF2-40B4-BE49-F238E27FC236}">
                <a16:creationId xmlns:a16="http://schemas.microsoft.com/office/drawing/2014/main" id="{6673BE24-7A8E-C8EF-2643-75CA622B4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8" y="-112043"/>
            <a:ext cx="10890418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DLP-printing and sintering of prototype spider for secondary mirror</a:t>
            </a: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ruler and a rectangular object&#10;&#10;AI-generated content may be incorrect.">
            <a:extLst>
              <a:ext uri="{FF2B5EF4-FFF2-40B4-BE49-F238E27FC236}">
                <a16:creationId xmlns:a16="http://schemas.microsoft.com/office/drawing/2014/main" id="{14F8D1EF-A689-1B17-7D69-DB7EF932B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9" r="35177"/>
          <a:stretch>
            <a:fillRect/>
          </a:stretch>
        </p:blipFill>
        <p:spPr>
          <a:xfrm rot="5400000">
            <a:off x="9090582" y="1423158"/>
            <a:ext cx="2403886" cy="3587657"/>
          </a:xfrm>
          <a:prstGeom prst="rect">
            <a:avLst/>
          </a:prstGeom>
        </p:spPr>
      </p:pic>
      <p:pic>
        <p:nvPicPr>
          <p:cNvPr id="5" name="Picture 4" descr="A hand in a glove holding a metal object&#10;&#10;AI-generated content may be incorrect.">
            <a:extLst>
              <a:ext uri="{FF2B5EF4-FFF2-40B4-BE49-F238E27FC236}">
                <a16:creationId xmlns:a16="http://schemas.microsoft.com/office/drawing/2014/main" id="{AD39AA48-069B-3D19-DBB7-C8DC73E4E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476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07" t="8763" r="121" b="20490"/>
          <a:stretch>
            <a:fillRect/>
          </a:stretch>
        </p:blipFill>
        <p:spPr>
          <a:xfrm rot="5400000">
            <a:off x="-35059" y="1708285"/>
            <a:ext cx="3669442" cy="2743349"/>
          </a:xfrm>
          <a:prstGeom prst="rect">
            <a:avLst/>
          </a:prstGeom>
        </p:spPr>
      </p:pic>
      <p:pic>
        <p:nvPicPr>
          <p:cNvPr id="7" name="Picture 6" descr="A ruler and circular objects on a table&#10;&#10;AI-generated content may be incorrect.">
            <a:extLst>
              <a:ext uri="{FF2B5EF4-FFF2-40B4-BE49-F238E27FC236}">
                <a16:creationId xmlns:a16="http://schemas.microsoft.com/office/drawing/2014/main" id="{D8CA15C4-D2C1-C8E1-6BF8-E17A9BA7A9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25172" r="9395" b="13738"/>
          <a:stretch>
            <a:fillRect/>
          </a:stretch>
        </p:blipFill>
        <p:spPr>
          <a:xfrm>
            <a:off x="3906341" y="1924275"/>
            <a:ext cx="4379318" cy="25766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4EC6DA-A289-7FAE-C6BB-876D77332431}"/>
              </a:ext>
            </a:extLst>
          </p:cNvPr>
          <p:cNvSpPr/>
          <p:nvPr/>
        </p:nvSpPr>
        <p:spPr>
          <a:xfrm>
            <a:off x="804935" y="4963742"/>
            <a:ext cx="455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As-printed spider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B2E1C-BD17-75A2-31D6-D7A756FEA0B7}"/>
              </a:ext>
            </a:extLst>
          </p:cNvPr>
          <p:cNvSpPr/>
          <p:nvPr/>
        </p:nvSpPr>
        <p:spPr>
          <a:xfrm>
            <a:off x="4117339" y="1524926"/>
            <a:ext cx="455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Green part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548EFE-8B6C-3A92-BBE9-C2E4C557EF65}"/>
              </a:ext>
            </a:extLst>
          </p:cNvPr>
          <p:cNvSpPr/>
          <p:nvPr/>
        </p:nvSpPr>
        <p:spPr>
          <a:xfrm>
            <a:off x="6009343" y="1524926"/>
            <a:ext cx="455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Sintered ceramic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part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ight Arrow 27">
            <a:extLst>
              <a:ext uri="{FF2B5EF4-FFF2-40B4-BE49-F238E27FC236}">
                <a16:creationId xmlns:a16="http://schemas.microsoft.com/office/drawing/2014/main" id="{2AC3A903-0B79-CF77-CC56-2E1B68547982}"/>
              </a:ext>
            </a:extLst>
          </p:cNvPr>
          <p:cNvSpPr/>
          <p:nvPr/>
        </p:nvSpPr>
        <p:spPr>
          <a:xfrm>
            <a:off x="3308543" y="2877047"/>
            <a:ext cx="460591" cy="405824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E813F4-32A6-E186-DEBF-9C4270473918}"/>
              </a:ext>
            </a:extLst>
          </p:cNvPr>
          <p:cNvSpPr/>
          <p:nvPr/>
        </p:nvSpPr>
        <p:spPr>
          <a:xfrm>
            <a:off x="4558119" y="4621665"/>
            <a:ext cx="4552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Sintering at 1250 ºC x 4h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352" y="336884"/>
            <a:ext cx="7542998" cy="847023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Outcomes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352" y="1917166"/>
            <a:ext cx="633743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Using LR-based ceramics will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reduce Earth-launched mass, enhance autonomy, and increase mission redundancy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Simulation results demonstrate that LR-derived ceramics may serve as a substitute material for some particular optomechanical parts, where the extremely low CTE is not needed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Such elements may include secondary mirror spiders</a:t>
            </a:r>
            <a:r>
              <a:rPr lang="ru-RU" b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b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diode mounts and some other components </a:t>
            </a: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both utility and</a:t>
            </a:r>
            <a:r>
              <a:rPr lang="en-GB" b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some cases</a:t>
            </a:r>
            <a:r>
              <a:rPr lang="en-GB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scientific optical instruments</a:t>
            </a: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741363" marR="0" lvl="0" indent="-741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50021715-B891-4E75-F09C-5D1F3B4E599C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"/>
                <a:ea typeface="+mn-ea"/>
                <a:cs typeface="Arial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Neue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352" y="881570"/>
            <a:ext cx="6464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DLP-printed lunar regolith, can be utilized for in-situ manufacturing of opto-mechanical parts, enabling maintenance and repair of optical instruments on the future lunar outpost</a:t>
            </a:r>
          </a:p>
        </p:txBody>
      </p:sp>
      <p:pic>
        <p:nvPicPr>
          <p:cNvPr id="8" name="Graphic 7" descr="Rocket with solid fill">
            <a:extLst>
              <a:ext uri="{FF2B5EF4-FFF2-40B4-BE49-F238E27FC236}">
                <a16:creationId xmlns:a16="http://schemas.microsoft.com/office/drawing/2014/main" id="{463C536E-FF2B-7FE2-58C5-7EA6BFA9F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352" y="2479613"/>
            <a:ext cx="671090" cy="671090"/>
          </a:xfrm>
          <a:prstGeom prst="rect">
            <a:avLst/>
          </a:prstGeom>
        </p:spPr>
      </p:pic>
      <p:pic>
        <p:nvPicPr>
          <p:cNvPr id="16" name="Graphic 15" descr="Telescope with solid fill">
            <a:extLst>
              <a:ext uri="{FF2B5EF4-FFF2-40B4-BE49-F238E27FC236}">
                <a16:creationId xmlns:a16="http://schemas.microsoft.com/office/drawing/2014/main" id="{63982381-6921-BB24-3EE9-9918339A0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352" y="4976489"/>
            <a:ext cx="671090" cy="671090"/>
          </a:xfrm>
          <a:prstGeom prst="rect">
            <a:avLst/>
          </a:prstGeom>
        </p:spPr>
      </p:pic>
      <p:pic>
        <p:nvPicPr>
          <p:cNvPr id="18" name="Graphic 17" descr="Optical disc with solid fill">
            <a:extLst>
              <a:ext uri="{FF2B5EF4-FFF2-40B4-BE49-F238E27FC236}">
                <a16:creationId xmlns:a16="http://schemas.microsoft.com/office/drawing/2014/main" id="{0E6B5A0B-9EA3-928C-E378-E5B6190E07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148" y="3548417"/>
            <a:ext cx="735497" cy="7354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905C65-52D2-09BC-1209-2187D26A0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4469" y="300616"/>
            <a:ext cx="4311500" cy="6095847"/>
          </a:xfrm>
          <a:prstGeom prst="rect">
            <a:avLst/>
          </a:prstGeom>
        </p:spPr>
      </p:pic>
      <p:sp>
        <p:nvSpPr>
          <p:cNvPr id="6" name="TextBox 11"/>
          <p:cNvSpPr txBox="1"/>
          <p:nvPr/>
        </p:nvSpPr>
        <p:spPr>
          <a:xfrm>
            <a:off x="7687881" y="5897154"/>
            <a:ext cx="2815019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First telescope on the lunar surface  </a:t>
            </a:r>
            <a:r>
              <a:rPr lang="en-US" sz="1200" b="1" dirty="0">
                <a:solidFill>
                  <a:prstClr val="whit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©NASA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0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9" r="9161"/>
            <a:stretch/>
          </p:blipFill>
          <p:spPr>
            <a:xfrm>
              <a:off x="3661009" y="0"/>
              <a:ext cx="5067300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381508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8309" y="0"/>
              <a:ext cx="3463691" cy="6858000"/>
            </a:xfrm>
            <a:prstGeom prst="rect">
              <a:avLst/>
            </a:prstGeom>
            <a:solidFill>
              <a:srgbClr val="0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F855B-3DFA-BD40-11BC-C3277F634FBB}"/>
              </a:ext>
            </a:extLst>
          </p:cNvPr>
          <p:cNvSpPr txBox="1"/>
          <p:nvPr/>
        </p:nvSpPr>
        <p:spPr>
          <a:xfrm>
            <a:off x="-1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307431" y="3070961"/>
                </a:moveTo>
                <a:cubicBezTo>
                  <a:pt x="7411741" y="3070961"/>
                  <a:pt x="7500114" y="3108835"/>
                  <a:pt x="7572552" y="3184584"/>
                </a:cubicBezTo>
                <a:cubicBezTo>
                  <a:pt x="7644989" y="3260333"/>
                  <a:pt x="7681208" y="3352432"/>
                  <a:pt x="7681208" y="3460881"/>
                </a:cubicBezTo>
                <a:cubicBezTo>
                  <a:pt x="7681208" y="3569330"/>
                  <a:pt x="7644989" y="3661430"/>
                  <a:pt x="7572552" y="3737178"/>
                </a:cubicBezTo>
                <a:cubicBezTo>
                  <a:pt x="7500114" y="3812927"/>
                  <a:pt x="7411741" y="3850802"/>
                  <a:pt x="7307431" y="3850802"/>
                </a:cubicBezTo>
                <a:cubicBezTo>
                  <a:pt x="7204777" y="3850802"/>
                  <a:pt x="7116817" y="3812720"/>
                  <a:pt x="7043552" y="3736557"/>
                </a:cubicBezTo>
                <a:cubicBezTo>
                  <a:pt x="6970287" y="3660395"/>
                  <a:pt x="6933654" y="3568503"/>
                  <a:pt x="6933654" y="3460881"/>
                </a:cubicBezTo>
                <a:cubicBezTo>
                  <a:pt x="6933654" y="3353260"/>
                  <a:pt x="6970080" y="3261368"/>
                  <a:pt x="7042931" y="3185205"/>
                </a:cubicBezTo>
                <a:cubicBezTo>
                  <a:pt x="7115782" y="3109042"/>
                  <a:pt x="7203949" y="3070961"/>
                  <a:pt x="7307431" y="3070961"/>
                </a:cubicBezTo>
                <a:close/>
                <a:moveTo>
                  <a:pt x="5392906" y="3070961"/>
                </a:moveTo>
                <a:cubicBezTo>
                  <a:pt x="5497216" y="3070961"/>
                  <a:pt x="5585590" y="3108835"/>
                  <a:pt x="5658027" y="3184584"/>
                </a:cubicBezTo>
                <a:cubicBezTo>
                  <a:pt x="5730464" y="3260333"/>
                  <a:pt x="5766684" y="3352432"/>
                  <a:pt x="5766684" y="3460881"/>
                </a:cubicBezTo>
                <a:cubicBezTo>
                  <a:pt x="5766684" y="3569330"/>
                  <a:pt x="5730464" y="3661430"/>
                  <a:pt x="5658027" y="3737178"/>
                </a:cubicBezTo>
                <a:cubicBezTo>
                  <a:pt x="5585590" y="3812927"/>
                  <a:pt x="5497216" y="3850802"/>
                  <a:pt x="5392906" y="3850802"/>
                </a:cubicBezTo>
                <a:cubicBezTo>
                  <a:pt x="5290252" y="3850802"/>
                  <a:pt x="5202292" y="3812720"/>
                  <a:pt x="5129027" y="3736557"/>
                </a:cubicBezTo>
                <a:cubicBezTo>
                  <a:pt x="5055761" y="3660395"/>
                  <a:pt x="5019129" y="3568503"/>
                  <a:pt x="5019129" y="3460881"/>
                </a:cubicBezTo>
                <a:cubicBezTo>
                  <a:pt x="5019129" y="3353260"/>
                  <a:pt x="5055554" y="3261368"/>
                  <a:pt x="5128407" y="3185205"/>
                </a:cubicBezTo>
                <a:cubicBezTo>
                  <a:pt x="5201257" y="3109042"/>
                  <a:pt x="5289424" y="3070961"/>
                  <a:pt x="5392906" y="3070961"/>
                </a:cubicBezTo>
                <a:close/>
                <a:moveTo>
                  <a:pt x="9033204" y="2571764"/>
                </a:moveTo>
                <a:cubicBezTo>
                  <a:pt x="8841142" y="2571764"/>
                  <a:pt x="8687367" y="2629714"/>
                  <a:pt x="8571882" y="2745613"/>
                </a:cubicBezTo>
                <a:cubicBezTo>
                  <a:pt x="8456396" y="2861513"/>
                  <a:pt x="8398652" y="3015908"/>
                  <a:pt x="8398652" y="3208799"/>
                </a:cubicBezTo>
                <a:lnTo>
                  <a:pt x="8398652" y="4309020"/>
                </a:lnTo>
                <a:lnTo>
                  <a:pt x="8902817" y="4309020"/>
                </a:lnTo>
                <a:lnTo>
                  <a:pt x="8902817" y="3226184"/>
                </a:lnTo>
                <a:cubicBezTo>
                  <a:pt x="8902817" y="3122702"/>
                  <a:pt x="8938414" y="3070961"/>
                  <a:pt x="9009610" y="3070961"/>
                </a:cubicBezTo>
                <a:cubicBezTo>
                  <a:pt x="9083290" y="3070961"/>
                  <a:pt x="9120129" y="3122702"/>
                  <a:pt x="9120129" y="3226184"/>
                </a:cubicBezTo>
                <a:lnTo>
                  <a:pt x="9120129" y="4309020"/>
                </a:lnTo>
                <a:lnTo>
                  <a:pt x="9624294" y="4309020"/>
                </a:lnTo>
                <a:lnTo>
                  <a:pt x="9624294" y="3226184"/>
                </a:lnTo>
                <a:cubicBezTo>
                  <a:pt x="9624294" y="3015081"/>
                  <a:pt x="9573588" y="2853235"/>
                  <a:pt x="9472175" y="2740646"/>
                </a:cubicBezTo>
                <a:cubicBezTo>
                  <a:pt x="9370762" y="2628058"/>
                  <a:pt x="9224439" y="2571764"/>
                  <a:pt x="9033204" y="2571764"/>
                </a:cubicBezTo>
                <a:close/>
                <a:moveTo>
                  <a:pt x="7322332" y="2571764"/>
                </a:moveTo>
                <a:cubicBezTo>
                  <a:pt x="7069008" y="2571764"/>
                  <a:pt x="6854801" y="2657861"/>
                  <a:pt x="6679709" y="2830055"/>
                </a:cubicBezTo>
                <a:cubicBezTo>
                  <a:pt x="6504617" y="3002249"/>
                  <a:pt x="6417071" y="3212524"/>
                  <a:pt x="6417071" y="3460881"/>
                </a:cubicBezTo>
                <a:cubicBezTo>
                  <a:pt x="6417071" y="3706755"/>
                  <a:pt x="6503996" y="3916616"/>
                  <a:pt x="6677846" y="4090466"/>
                </a:cubicBezTo>
                <a:cubicBezTo>
                  <a:pt x="6851696" y="4264316"/>
                  <a:pt x="7061558" y="4351241"/>
                  <a:pt x="7307431" y="4351241"/>
                </a:cubicBezTo>
                <a:cubicBezTo>
                  <a:pt x="7554960" y="4351241"/>
                  <a:pt x="7765235" y="4264730"/>
                  <a:pt x="7938257" y="4091708"/>
                </a:cubicBezTo>
                <a:cubicBezTo>
                  <a:pt x="8111279" y="3918686"/>
                  <a:pt x="8197790" y="3708410"/>
                  <a:pt x="8197790" y="3460881"/>
                </a:cubicBezTo>
                <a:cubicBezTo>
                  <a:pt x="8197790" y="3217491"/>
                  <a:pt x="8111900" y="3008458"/>
                  <a:pt x="7940120" y="2833780"/>
                </a:cubicBezTo>
                <a:cubicBezTo>
                  <a:pt x="7768340" y="2659102"/>
                  <a:pt x="7562411" y="2571764"/>
                  <a:pt x="7322332" y="2571764"/>
                </a:cubicBezTo>
                <a:close/>
                <a:moveTo>
                  <a:pt x="5407808" y="2571764"/>
                </a:moveTo>
                <a:cubicBezTo>
                  <a:pt x="5154483" y="2571764"/>
                  <a:pt x="4940275" y="2657861"/>
                  <a:pt x="4765184" y="2830055"/>
                </a:cubicBezTo>
                <a:cubicBezTo>
                  <a:pt x="4590092" y="3002249"/>
                  <a:pt x="4502546" y="3212524"/>
                  <a:pt x="4502546" y="3460881"/>
                </a:cubicBezTo>
                <a:cubicBezTo>
                  <a:pt x="4502546" y="3706755"/>
                  <a:pt x="4589471" y="3916616"/>
                  <a:pt x="4763321" y="4090466"/>
                </a:cubicBezTo>
                <a:cubicBezTo>
                  <a:pt x="4937171" y="4264316"/>
                  <a:pt x="5147033" y="4351241"/>
                  <a:pt x="5392906" y="4351241"/>
                </a:cubicBezTo>
                <a:cubicBezTo>
                  <a:pt x="5640435" y="4351241"/>
                  <a:pt x="5850711" y="4264730"/>
                  <a:pt x="6023733" y="4091708"/>
                </a:cubicBezTo>
                <a:cubicBezTo>
                  <a:pt x="6196755" y="3918686"/>
                  <a:pt x="6283266" y="3708410"/>
                  <a:pt x="6283266" y="3460881"/>
                </a:cubicBezTo>
                <a:cubicBezTo>
                  <a:pt x="6283266" y="3217491"/>
                  <a:pt x="6197375" y="3008458"/>
                  <a:pt x="6025595" y="2833780"/>
                </a:cubicBezTo>
                <a:cubicBezTo>
                  <a:pt x="5853815" y="2659102"/>
                  <a:pt x="5647886" y="2571764"/>
                  <a:pt x="5407808" y="2571764"/>
                </a:cubicBezTo>
                <a:close/>
                <a:moveTo>
                  <a:pt x="2998150" y="2571764"/>
                </a:moveTo>
                <a:cubicBezTo>
                  <a:pt x="2851619" y="2571764"/>
                  <a:pt x="2732408" y="2619779"/>
                  <a:pt x="2640516" y="2715811"/>
                </a:cubicBezTo>
                <a:cubicBezTo>
                  <a:pt x="2548624" y="2811842"/>
                  <a:pt x="2502678" y="2935606"/>
                  <a:pt x="2502678" y="3087104"/>
                </a:cubicBezTo>
                <a:lnTo>
                  <a:pt x="2502678" y="4309020"/>
                </a:lnTo>
                <a:lnTo>
                  <a:pt x="3006843" y="4309020"/>
                </a:lnTo>
                <a:lnTo>
                  <a:pt x="3006843" y="3206315"/>
                </a:lnTo>
                <a:cubicBezTo>
                  <a:pt x="3006843" y="3116079"/>
                  <a:pt x="3031678" y="3070961"/>
                  <a:pt x="3081349" y="3070961"/>
                </a:cubicBezTo>
                <a:cubicBezTo>
                  <a:pt x="3107841" y="3070961"/>
                  <a:pt x="3125640" y="3080067"/>
                  <a:pt x="3134746" y="3098280"/>
                </a:cubicBezTo>
                <a:cubicBezTo>
                  <a:pt x="3143853" y="3116493"/>
                  <a:pt x="3148406" y="3152505"/>
                  <a:pt x="3148406" y="3206315"/>
                </a:cubicBezTo>
                <a:lnTo>
                  <a:pt x="3148406" y="4309020"/>
                </a:lnTo>
                <a:lnTo>
                  <a:pt x="3652571" y="4309020"/>
                </a:lnTo>
                <a:lnTo>
                  <a:pt x="3652571" y="3197623"/>
                </a:lnTo>
                <a:cubicBezTo>
                  <a:pt x="3652571" y="3113182"/>
                  <a:pt x="3677406" y="3070961"/>
                  <a:pt x="3727077" y="3070961"/>
                </a:cubicBezTo>
                <a:cubicBezTo>
                  <a:pt x="3753569" y="3070961"/>
                  <a:pt x="3771161" y="3079860"/>
                  <a:pt x="3779854" y="3097659"/>
                </a:cubicBezTo>
                <a:cubicBezTo>
                  <a:pt x="3788546" y="3115458"/>
                  <a:pt x="3792892" y="3151677"/>
                  <a:pt x="3792892" y="3206315"/>
                </a:cubicBezTo>
                <a:lnTo>
                  <a:pt x="3792892" y="4309020"/>
                </a:lnTo>
                <a:lnTo>
                  <a:pt x="4297057" y="4309020"/>
                </a:lnTo>
                <a:lnTo>
                  <a:pt x="4297057" y="3130567"/>
                </a:lnTo>
                <a:cubicBezTo>
                  <a:pt x="4297057" y="2950094"/>
                  <a:pt x="4256492" y="2811842"/>
                  <a:pt x="4175362" y="2715811"/>
                </a:cubicBezTo>
                <a:cubicBezTo>
                  <a:pt x="4094232" y="2619779"/>
                  <a:pt x="3977504" y="2571764"/>
                  <a:pt x="3825179" y="2571764"/>
                </a:cubicBezTo>
                <a:cubicBezTo>
                  <a:pt x="3729147" y="2571764"/>
                  <a:pt x="3648431" y="2590183"/>
                  <a:pt x="3583031" y="2627023"/>
                </a:cubicBezTo>
                <a:cubicBezTo>
                  <a:pt x="3517630" y="2663862"/>
                  <a:pt x="3456369" y="2725331"/>
                  <a:pt x="3399246" y="2811428"/>
                </a:cubicBezTo>
                <a:cubicBezTo>
                  <a:pt x="3305699" y="2651652"/>
                  <a:pt x="3172000" y="2571764"/>
                  <a:pt x="2998150" y="25717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898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12"/>
          <a:stretch/>
        </p:blipFill>
        <p:spPr>
          <a:xfrm rot="16200000">
            <a:off x="2630823" y="-672034"/>
            <a:ext cx="6997729" cy="806233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AFAC8-B2B6-461F-A046-08C45820B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099977"/>
            <a:ext cx="12192002" cy="118805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Neue"/>
              </a:rPr>
              <a:t>Let’s start building our future in Space—</a:t>
            </a:r>
            <a:br>
              <a:rPr lang="en-US" sz="3200" b="1" dirty="0">
                <a:solidFill>
                  <a:schemeClr val="bg1"/>
                </a:solidFill>
                <a:latin typeface="HelveticaNeue"/>
              </a:rPr>
            </a:br>
            <a:r>
              <a:rPr lang="en-US" sz="3200" b="1" dirty="0">
                <a:solidFill>
                  <a:schemeClr val="bg1"/>
                </a:solidFill>
                <a:latin typeface="HelveticaNeue"/>
              </a:rPr>
              <a:t>one layer of Moon dust at a time!</a:t>
            </a:r>
            <a:endParaRPr lang="ru-RU" sz="3200" b="1" dirty="0">
              <a:solidFill>
                <a:schemeClr val="bg1"/>
              </a:solidFill>
              <a:latin typeface="HelveticaNeue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 txBox="1">
            <a:spLocks/>
          </p:cNvSpPr>
          <p:nvPr/>
        </p:nvSpPr>
        <p:spPr>
          <a:xfrm>
            <a:off x="2468912" y="5903834"/>
            <a:ext cx="7321550" cy="965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Neue"/>
                <a:ea typeface="+mj-ea"/>
                <a:cs typeface="+mj-cs"/>
              </a:rPr>
              <a:t>We are open for any possible collaboration!</a:t>
            </a:r>
            <a:endParaRPr kumimoji="0" lang="ru-RU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Neue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9" y="4415479"/>
            <a:ext cx="1552575" cy="1552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0" y="6154994"/>
            <a:ext cx="1366491" cy="370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061" y="4415479"/>
            <a:ext cx="1552575" cy="1552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51" y="6154994"/>
            <a:ext cx="1822450" cy="2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45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49" r="9161"/>
            <a:stretch/>
          </p:blipFill>
          <p:spPr>
            <a:xfrm>
              <a:off x="3661009" y="0"/>
              <a:ext cx="5067300" cy="6858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0" y="0"/>
              <a:ext cx="3815080" cy="68580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728309" y="0"/>
              <a:ext cx="3463691" cy="6858000"/>
            </a:xfrm>
            <a:prstGeom prst="rect">
              <a:avLst/>
            </a:prstGeom>
            <a:solidFill>
              <a:srgbClr val="0000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3F855B-3DFA-BD40-11BC-C3277F634FBB}"/>
              </a:ext>
            </a:extLst>
          </p:cNvPr>
          <p:cNvSpPr txBox="1"/>
          <p:nvPr/>
        </p:nvSpPr>
        <p:spPr>
          <a:xfrm>
            <a:off x="-53721000" y="-42129075"/>
            <a:ext cx="151242649" cy="8425814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307431" y="3070961"/>
                </a:moveTo>
                <a:cubicBezTo>
                  <a:pt x="7411741" y="3070961"/>
                  <a:pt x="7500114" y="3108835"/>
                  <a:pt x="7572552" y="3184584"/>
                </a:cubicBezTo>
                <a:cubicBezTo>
                  <a:pt x="7644989" y="3260333"/>
                  <a:pt x="7681208" y="3352432"/>
                  <a:pt x="7681208" y="3460881"/>
                </a:cubicBezTo>
                <a:cubicBezTo>
                  <a:pt x="7681208" y="3569330"/>
                  <a:pt x="7644989" y="3661430"/>
                  <a:pt x="7572552" y="3737178"/>
                </a:cubicBezTo>
                <a:cubicBezTo>
                  <a:pt x="7500114" y="3812927"/>
                  <a:pt x="7411741" y="3850802"/>
                  <a:pt x="7307431" y="3850802"/>
                </a:cubicBezTo>
                <a:cubicBezTo>
                  <a:pt x="7204777" y="3850802"/>
                  <a:pt x="7116817" y="3812720"/>
                  <a:pt x="7043552" y="3736557"/>
                </a:cubicBezTo>
                <a:cubicBezTo>
                  <a:pt x="6970287" y="3660395"/>
                  <a:pt x="6933654" y="3568503"/>
                  <a:pt x="6933654" y="3460881"/>
                </a:cubicBezTo>
                <a:cubicBezTo>
                  <a:pt x="6933654" y="3353260"/>
                  <a:pt x="6970080" y="3261368"/>
                  <a:pt x="7042931" y="3185205"/>
                </a:cubicBezTo>
                <a:cubicBezTo>
                  <a:pt x="7115782" y="3109042"/>
                  <a:pt x="7203949" y="3070961"/>
                  <a:pt x="7307431" y="3070961"/>
                </a:cubicBezTo>
                <a:close/>
                <a:moveTo>
                  <a:pt x="5392906" y="3070961"/>
                </a:moveTo>
                <a:cubicBezTo>
                  <a:pt x="5497216" y="3070961"/>
                  <a:pt x="5585590" y="3108835"/>
                  <a:pt x="5658027" y="3184584"/>
                </a:cubicBezTo>
                <a:cubicBezTo>
                  <a:pt x="5730464" y="3260333"/>
                  <a:pt x="5766684" y="3352432"/>
                  <a:pt x="5766684" y="3460881"/>
                </a:cubicBezTo>
                <a:cubicBezTo>
                  <a:pt x="5766684" y="3569330"/>
                  <a:pt x="5730464" y="3661430"/>
                  <a:pt x="5658027" y="3737178"/>
                </a:cubicBezTo>
                <a:cubicBezTo>
                  <a:pt x="5585590" y="3812927"/>
                  <a:pt x="5497216" y="3850802"/>
                  <a:pt x="5392906" y="3850802"/>
                </a:cubicBezTo>
                <a:cubicBezTo>
                  <a:pt x="5290252" y="3850802"/>
                  <a:pt x="5202292" y="3812720"/>
                  <a:pt x="5129027" y="3736557"/>
                </a:cubicBezTo>
                <a:cubicBezTo>
                  <a:pt x="5055761" y="3660395"/>
                  <a:pt x="5019129" y="3568503"/>
                  <a:pt x="5019129" y="3460881"/>
                </a:cubicBezTo>
                <a:cubicBezTo>
                  <a:pt x="5019129" y="3353260"/>
                  <a:pt x="5055554" y="3261368"/>
                  <a:pt x="5128407" y="3185205"/>
                </a:cubicBezTo>
                <a:cubicBezTo>
                  <a:pt x="5201257" y="3109042"/>
                  <a:pt x="5289424" y="3070961"/>
                  <a:pt x="5392906" y="3070961"/>
                </a:cubicBezTo>
                <a:close/>
                <a:moveTo>
                  <a:pt x="9033204" y="2571764"/>
                </a:moveTo>
                <a:cubicBezTo>
                  <a:pt x="8841142" y="2571764"/>
                  <a:pt x="8687367" y="2629714"/>
                  <a:pt x="8571882" y="2745613"/>
                </a:cubicBezTo>
                <a:cubicBezTo>
                  <a:pt x="8456396" y="2861513"/>
                  <a:pt x="8398652" y="3015908"/>
                  <a:pt x="8398652" y="3208799"/>
                </a:cubicBezTo>
                <a:lnTo>
                  <a:pt x="8398652" y="4309020"/>
                </a:lnTo>
                <a:lnTo>
                  <a:pt x="8902817" y="4309020"/>
                </a:lnTo>
                <a:lnTo>
                  <a:pt x="8902817" y="3226184"/>
                </a:lnTo>
                <a:cubicBezTo>
                  <a:pt x="8902817" y="3122702"/>
                  <a:pt x="8938414" y="3070961"/>
                  <a:pt x="9009610" y="3070961"/>
                </a:cubicBezTo>
                <a:cubicBezTo>
                  <a:pt x="9083290" y="3070961"/>
                  <a:pt x="9120129" y="3122702"/>
                  <a:pt x="9120129" y="3226184"/>
                </a:cubicBezTo>
                <a:lnTo>
                  <a:pt x="9120129" y="4309020"/>
                </a:lnTo>
                <a:lnTo>
                  <a:pt x="9624294" y="4309020"/>
                </a:lnTo>
                <a:lnTo>
                  <a:pt x="9624294" y="3226184"/>
                </a:lnTo>
                <a:cubicBezTo>
                  <a:pt x="9624294" y="3015081"/>
                  <a:pt x="9573588" y="2853235"/>
                  <a:pt x="9472175" y="2740646"/>
                </a:cubicBezTo>
                <a:cubicBezTo>
                  <a:pt x="9370762" y="2628058"/>
                  <a:pt x="9224439" y="2571764"/>
                  <a:pt x="9033204" y="2571764"/>
                </a:cubicBezTo>
                <a:close/>
                <a:moveTo>
                  <a:pt x="7322332" y="2571764"/>
                </a:moveTo>
                <a:cubicBezTo>
                  <a:pt x="7069008" y="2571764"/>
                  <a:pt x="6854801" y="2657861"/>
                  <a:pt x="6679709" y="2830055"/>
                </a:cubicBezTo>
                <a:cubicBezTo>
                  <a:pt x="6504617" y="3002249"/>
                  <a:pt x="6417071" y="3212524"/>
                  <a:pt x="6417071" y="3460881"/>
                </a:cubicBezTo>
                <a:cubicBezTo>
                  <a:pt x="6417071" y="3706755"/>
                  <a:pt x="6503996" y="3916616"/>
                  <a:pt x="6677846" y="4090466"/>
                </a:cubicBezTo>
                <a:cubicBezTo>
                  <a:pt x="6851696" y="4264316"/>
                  <a:pt x="7061558" y="4351241"/>
                  <a:pt x="7307431" y="4351241"/>
                </a:cubicBezTo>
                <a:cubicBezTo>
                  <a:pt x="7554960" y="4351241"/>
                  <a:pt x="7765235" y="4264730"/>
                  <a:pt x="7938257" y="4091708"/>
                </a:cubicBezTo>
                <a:cubicBezTo>
                  <a:pt x="8111279" y="3918686"/>
                  <a:pt x="8197790" y="3708410"/>
                  <a:pt x="8197790" y="3460881"/>
                </a:cubicBezTo>
                <a:cubicBezTo>
                  <a:pt x="8197790" y="3217491"/>
                  <a:pt x="8111900" y="3008458"/>
                  <a:pt x="7940120" y="2833780"/>
                </a:cubicBezTo>
                <a:cubicBezTo>
                  <a:pt x="7768340" y="2659102"/>
                  <a:pt x="7562411" y="2571764"/>
                  <a:pt x="7322332" y="2571764"/>
                </a:cubicBezTo>
                <a:close/>
                <a:moveTo>
                  <a:pt x="5407808" y="2571764"/>
                </a:moveTo>
                <a:cubicBezTo>
                  <a:pt x="5154483" y="2571764"/>
                  <a:pt x="4940275" y="2657861"/>
                  <a:pt x="4765184" y="2830055"/>
                </a:cubicBezTo>
                <a:cubicBezTo>
                  <a:pt x="4590092" y="3002249"/>
                  <a:pt x="4502546" y="3212524"/>
                  <a:pt x="4502546" y="3460881"/>
                </a:cubicBezTo>
                <a:cubicBezTo>
                  <a:pt x="4502546" y="3706755"/>
                  <a:pt x="4589471" y="3916616"/>
                  <a:pt x="4763321" y="4090466"/>
                </a:cubicBezTo>
                <a:cubicBezTo>
                  <a:pt x="4937171" y="4264316"/>
                  <a:pt x="5147033" y="4351241"/>
                  <a:pt x="5392906" y="4351241"/>
                </a:cubicBezTo>
                <a:cubicBezTo>
                  <a:pt x="5640435" y="4351241"/>
                  <a:pt x="5850711" y="4264730"/>
                  <a:pt x="6023733" y="4091708"/>
                </a:cubicBezTo>
                <a:cubicBezTo>
                  <a:pt x="6196755" y="3918686"/>
                  <a:pt x="6283266" y="3708410"/>
                  <a:pt x="6283266" y="3460881"/>
                </a:cubicBezTo>
                <a:cubicBezTo>
                  <a:pt x="6283266" y="3217491"/>
                  <a:pt x="6197375" y="3008458"/>
                  <a:pt x="6025595" y="2833780"/>
                </a:cubicBezTo>
                <a:cubicBezTo>
                  <a:pt x="5853815" y="2659102"/>
                  <a:pt x="5647886" y="2571764"/>
                  <a:pt x="5407808" y="2571764"/>
                </a:cubicBezTo>
                <a:close/>
                <a:moveTo>
                  <a:pt x="2998150" y="2571764"/>
                </a:moveTo>
                <a:cubicBezTo>
                  <a:pt x="2851619" y="2571764"/>
                  <a:pt x="2732408" y="2619779"/>
                  <a:pt x="2640516" y="2715811"/>
                </a:cubicBezTo>
                <a:cubicBezTo>
                  <a:pt x="2548624" y="2811842"/>
                  <a:pt x="2502678" y="2935606"/>
                  <a:pt x="2502678" y="3087104"/>
                </a:cubicBezTo>
                <a:lnTo>
                  <a:pt x="2502678" y="4309020"/>
                </a:lnTo>
                <a:lnTo>
                  <a:pt x="3006843" y="4309020"/>
                </a:lnTo>
                <a:lnTo>
                  <a:pt x="3006843" y="3206315"/>
                </a:lnTo>
                <a:cubicBezTo>
                  <a:pt x="3006843" y="3116079"/>
                  <a:pt x="3031678" y="3070961"/>
                  <a:pt x="3081349" y="3070961"/>
                </a:cubicBezTo>
                <a:cubicBezTo>
                  <a:pt x="3107841" y="3070961"/>
                  <a:pt x="3125640" y="3080067"/>
                  <a:pt x="3134746" y="3098280"/>
                </a:cubicBezTo>
                <a:cubicBezTo>
                  <a:pt x="3143853" y="3116493"/>
                  <a:pt x="3148406" y="3152505"/>
                  <a:pt x="3148406" y="3206315"/>
                </a:cubicBezTo>
                <a:lnTo>
                  <a:pt x="3148406" y="4309020"/>
                </a:lnTo>
                <a:lnTo>
                  <a:pt x="3652571" y="4309020"/>
                </a:lnTo>
                <a:lnTo>
                  <a:pt x="3652571" y="3197623"/>
                </a:lnTo>
                <a:cubicBezTo>
                  <a:pt x="3652571" y="3113182"/>
                  <a:pt x="3677406" y="3070961"/>
                  <a:pt x="3727077" y="3070961"/>
                </a:cubicBezTo>
                <a:cubicBezTo>
                  <a:pt x="3753569" y="3070961"/>
                  <a:pt x="3771161" y="3079860"/>
                  <a:pt x="3779854" y="3097659"/>
                </a:cubicBezTo>
                <a:cubicBezTo>
                  <a:pt x="3788546" y="3115458"/>
                  <a:pt x="3792892" y="3151677"/>
                  <a:pt x="3792892" y="3206315"/>
                </a:cubicBezTo>
                <a:lnTo>
                  <a:pt x="3792892" y="4309020"/>
                </a:lnTo>
                <a:lnTo>
                  <a:pt x="4297057" y="4309020"/>
                </a:lnTo>
                <a:lnTo>
                  <a:pt x="4297057" y="3130567"/>
                </a:lnTo>
                <a:cubicBezTo>
                  <a:pt x="4297057" y="2950094"/>
                  <a:pt x="4256492" y="2811842"/>
                  <a:pt x="4175362" y="2715811"/>
                </a:cubicBezTo>
                <a:cubicBezTo>
                  <a:pt x="4094232" y="2619779"/>
                  <a:pt x="3977504" y="2571764"/>
                  <a:pt x="3825179" y="2571764"/>
                </a:cubicBezTo>
                <a:cubicBezTo>
                  <a:pt x="3729147" y="2571764"/>
                  <a:pt x="3648431" y="2590183"/>
                  <a:pt x="3583031" y="2627023"/>
                </a:cubicBezTo>
                <a:cubicBezTo>
                  <a:pt x="3517630" y="2663862"/>
                  <a:pt x="3456369" y="2725331"/>
                  <a:pt x="3399246" y="2811428"/>
                </a:cubicBezTo>
                <a:cubicBezTo>
                  <a:pt x="3305699" y="2651652"/>
                  <a:pt x="3172000" y="2571764"/>
                  <a:pt x="2998150" y="257176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252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uhaus 93" panose="04030905020B02020C02" pitchFamily="82" charset="0"/>
              <a:ea typeface="+mn-ea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5615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258" y="1148739"/>
            <a:ext cx="5653692" cy="4560521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endParaRPr lang="en-US" sz="2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 Relevance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 Regolith as feedstock for DLP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 Magnetic beneficiation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 Results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5. Applications</a:t>
            </a:r>
          </a:p>
          <a:p>
            <a:pPr algn="l">
              <a:lnSpc>
                <a:spcPct val="110000"/>
              </a:lnSpc>
            </a:pPr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6. Outcomes</a:t>
            </a:r>
          </a:p>
          <a:p>
            <a:pPr algn="l">
              <a:lnSpc>
                <a:spcPct val="110000"/>
              </a:lnSpc>
            </a:pP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r="9161"/>
          <a:stretch/>
        </p:blipFill>
        <p:spPr>
          <a:xfrm>
            <a:off x="6076950" y="0"/>
            <a:ext cx="50673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17751" y="292585"/>
            <a:ext cx="2002444" cy="656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Outline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9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421" y="424614"/>
            <a:ext cx="5625358" cy="84782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Why do we need AM on the Moon?</a:t>
            </a: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421" y="964366"/>
            <a:ext cx="492517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Returning to the Moon won’t be cheap— every kilogram brought from Earth will count, that’s why we need to utilize in-situ mined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regolith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has long been considered the primary stock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In-situ Fabrication and Repair (ISFR)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operations in future lunar exploration 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Using lunar regolith for in-situ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additive manufacturing (AM)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helps to ensure redundancy and sustainability for the lunar base, by producing a wide range of infrastructure, machinery, instruments and spare parts on-demand [1]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45" y="3263423"/>
            <a:ext cx="5811573" cy="3361988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45" y="448690"/>
            <a:ext cx="3687830" cy="261500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 flipH="1">
            <a:off x="8466471" y="424614"/>
            <a:ext cx="779129" cy="2888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74982" y="2771145"/>
            <a:ext cx="7296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NASA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5600" y="63385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8D6F02-0BC8-02A7-380C-C5AF2BBC8720}"/>
              </a:ext>
            </a:extLst>
          </p:cNvPr>
          <p:cNvSpPr/>
          <p:nvPr/>
        </p:nvSpPr>
        <p:spPr>
          <a:xfrm>
            <a:off x="6482654" y="6338534"/>
            <a:ext cx="5982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ESA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22210B-6A19-FA57-13C3-EA2D3CBE46F4}"/>
              </a:ext>
            </a:extLst>
          </p:cNvPr>
          <p:cNvSpPr/>
          <p:nvPr/>
        </p:nvSpPr>
        <p:spPr>
          <a:xfrm>
            <a:off x="104981" y="6271139"/>
            <a:ext cx="6114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[1]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Isachenkov, et al. (2023). Technical evaluation of additive manufacturing technologies for in-situ fabrication with lunar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Advances in Space Research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71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(6), 2656–2668. https://doi.org/10.1016/j.asr.2022.07.075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A person holding a metal object&#10;&#10;Description automatically generated">
            <a:extLst>
              <a:ext uri="{FF2B5EF4-FFF2-40B4-BE49-F238E27FC236}">
                <a16:creationId xmlns:a16="http://schemas.microsoft.com/office/drawing/2014/main" id="{DC7AE88F-0417-5855-1499-C166A9EE0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7" r="29321" b="7659"/>
          <a:stretch/>
        </p:blipFill>
        <p:spPr>
          <a:xfrm>
            <a:off x="10121257" y="309862"/>
            <a:ext cx="1867543" cy="27621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8D6F02-0BC8-02A7-380C-C5AF2BBC8720}"/>
              </a:ext>
            </a:extLst>
          </p:cNvPr>
          <p:cNvSpPr/>
          <p:nvPr/>
        </p:nvSpPr>
        <p:spPr>
          <a:xfrm>
            <a:off x="11432877" y="321732"/>
            <a:ext cx="5982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© ESA</a:t>
            </a:r>
          </a:p>
        </p:txBody>
      </p:sp>
    </p:spTree>
    <p:extLst>
      <p:ext uri="{BB962C8B-B14F-4D97-AF65-F5344CB8AC3E}">
        <p14:creationId xmlns:p14="http://schemas.microsoft.com/office/powerpoint/2010/main" val="4191650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421" y="268673"/>
            <a:ext cx="5625358" cy="84782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>
                <a:latin typeface="Helvetica" panose="020B0604020202020204" pitchFamily="34" charset="0"/>
                <a:cs typeface="Helvetica" panose="020B0604020202020204" pitchFamily="34" charset="0"/>
              </a:rPr>
              <a:t>Lunar Infrastructure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929" y="1743389"/>
            <a:ext cx="492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Landing-pads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Blast-walls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Pathways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Habitats’ shielding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AA7A85-407E-2CC3-E60C-D59E1F77D0C1}"/>
              </a:ext>
            </a:extLst>
          </p:cNvPr>
          <p:cNvSpPr txBox="1"/>
          <p:nvPr/>
        </p:nvSpPr>
        <p:spPr>
          <a:xfrm>
            <a:off x="4377708" y="1651919"/>
            <a:ext cx="404423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base micrometeorite/radiation shielding and dust mitigation</a:t>
            </a:r>
            <a:endParaRPr lang="en-US" sz="2000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Huge mass savings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286E28-B45C-E5CA-29C3-531311B217D4}"/>
              </a:ext>
            </a:extLst>
          </p:cNvPr>
          <p:cNvSpPr/>
          <p:nvPr/>
        </p:nvSpPr>
        <p:spPr>
          <a:xfrm>
            <a:off x="3209105" y="2162792"/>
            <a:ext cx="978408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 descr="A space craft on the moon&#10;&#10;Description automatically generated">
            <a:extLst>
              <a:ext uri="{FF2B5EF4-FFF2-40B4-BE49-F238E27FC236}">
                <a16:creationId xmlns:a16="http://schemas.microsoft.com/office/drawing/2014/main" id="{6B6C99DE-0A13-22F6-84A6-4005AD34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6"/>
          <a:stretch/>
        </p:blipFill>
        <p:spPr>
          <a:xfrm>
            <a:off x="6068865" y="3197418"/>
            <a:ext cx="5743248" cy="3076058"/>
          </a:xfrm>
          <a:prstGeom prst="rect">
            <a:avLst/>
          </a:prstGeom>
        </p:spPr>
      </p:pic>
      <p:pic>
        <p:nvPicPr>
          <p:cNvPr id="18" name="Picture 17" descr="A person standing on a hill with a satellite in the background&#10;&#10;Description automatically generated">
            <a:extLst>
              <a:ext uri="{FF2B5EF4-FFF2-40B4-BE49-F238E27FC236}">
                <a16:creationId xmlns:a16="http://schemas.microsoft.com/office/drawing/2014/main" id="{44E70B07-B7B1-1479-9E6F-AC4FCD0A5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84" y="3197418"/>
            <a:ext cx="5468549" cy="3076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F699D1-DB26-2D77-0836-3DC2FE6738B2}"/>
              </a:ext>
            </a:extLst>
          </p:cNvPr>
          <p:cNvSpPr txBox="1"/>
          <p:nvPr/>
        </p:nvSpPr>
        <p:spPr>
          <a:xfrm>
            <a:off x="5093203" y="5943606"/>
            <a:ext cx="8825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@ESA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A1F85-DF3C-F558-DAFC-982E3714297E}"/>
              </a:ext>
            </a:extLst>
          </p:cNvPr>
          <p:cNvSpPr txBox="1"/>
          <p:nvPr/>
        </p:nvSpPr>
        <p:spPr>
          <a:xfrm>
            <a:off x="9874279" y="5943606"/>
            <a:ext cx="24683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@ICON and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SEArch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248" y="1118039"/>
            <a:ext cx="3913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Large-scale civil infrastructure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808FB1D-1F70-554F-15E8-A8EF8E47C4CF}"/>
              </a:ext>
            </a:extLst>
          </p:cNvPr>
          <p:cNvSpPr txBox="1"/>
          <p:nvPr/>
        </p:nvSpPr>
        <p:spPr>
          <a:xfrm>
            <a:off x="8608337" y="2097331"/>
            <a:ext cx="48809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[1]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DC9148F-CA64-B932-A3E6-7FB1E26FEE4B}"/>
              </a:ext>
            </a:extLst>
          </p:cNvPr>
          <p:cNvSpPr txBox="1"/>
          <p:nvPr/>
        </p:nvSpPr>
        <p:spPr>
          <a:xfrm>
            <a:off x="306860" y="6495537"/>
            <a:ext cx="54513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[1]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Isachenkov, M., et al.. (2023) https://doi.org/10.1016/j.asr.2022.07.075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85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249" y="207849"/>
            <a:ext cx="5625358" cy="84782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AM for Redundancy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45600" y="623950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F1CE4-5A10-4DFA-84D7-4AD4DC475EF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04DBD-957A-E3BF-6F80-45DEC410C2CA}"/>
              </a:ext>
            </a:extLst>
          </p:cNvPr>
          <p:cNvSpPr txBox="1"/>
          <p:nvPr/>
        </p:nvSpPr>
        <p:spPr>
          <a:xfrm>
            <a:off x="3274097" y="3921122"/>
            <a:ext cx="225330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Redundancy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and self-sufficiency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of the future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base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0BA3C3-DDE6-38C4-3D85-5D9DDC1F14F2}"/>
              </a:ext>
            </a:extLst>
          </p:cNvPr>
          <p:cNvSpPr/>
          <p:nvPr/>
        </p:nvSpPr>
        <p:spPr>
          <a:xfrm>
            <a:off x="2541026" y="4099339"/>
            <a:ext cx="417508" cy="96700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249" y="3921123"/>
            <a:ext cx="23159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Small-scale AM of precise spare parts and on-demand </a:t>
            </a: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items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E19E93-FFE8-9233-BA81-8C8430A79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30"/>
          <a:stretch/>
        </p:blipFill>
        <p:spPr>
          <a:xfrm>
            <a:off x="8699540" y="3487124"/>
            <a:ext cx="3317465" cy="25658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8CDF63-1571-A6C1-0E0F-EAF2C02AEA4B}"/>
              </a:ext>
            </a:extLst>
          </p:cNvPr>
          <p:cNvSpPr txBox="1"/>
          <p:nvPr/>
        </p:nvSpPr>
        <p:spPr>
          <a:xfrm>
            <a:off x="6129184" y="2890840"/>
            <a:ext cx="56697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Apollo-13’s service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module damaged after 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tank explosion and installation of the improvised 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</a:t>
            </a:r>
            <a:r>
              <a:rPr lang="en-US" sz="1400" b="1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scrubber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CDF63-1571-A6C1-0E0F-EAF2C02AEA4B}"/>
              </a:ext>
            </a:extLst>
          </p:cNvPr>
          <p:cNvSpPr txBox="1"/>
          <p:nvPr/>
        </p:nvSpPr>
        <p:spPr>
          <a:xfrm>
            <a:off x="5758754" y="6108085"/>
            <a:ext cx="6097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Replica of the improvised CO</a:t>
            </a:r>
            <a:r>
              <a:rPr lang="en-US" sz="1400" b="1" baseline="-25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scrubber (left) and modern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FDM-printed </a:t>
            </a:r>
            <a:r>
              <a:rPr lang="en-US" sz="14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version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of it (right)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67" y="172855"/>
            <a:ext cx="3634965" cy="2703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787" t="60939" r="63707" b="11843"/>
          <a:stretch/>
        </p:blipFill>
        <p:spPr>
          <a:xfrm>
            <a:off x="5842967" y="3501604"/>
            <a:ext cx="2810082" cy="2606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4433" t="20795" r="20035" b="7708"/>
          <a:stretch/>
        </p:blipFill>
        <p:spPr>
          <a:xfrm>
            <a:off x="9586560" y="194733"/>
            <a:ext cx="2356798" cy="266755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2249" y="1274720"/>
            <a:ext cx="49745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Imagine you're an astronaut, 400,000 km from Earth. Your oxygen generator fails after explosion. What do you do? </a:t>
            </a:r>
          </a:p>
          <a:p>
            <a:pPr lvl="0">
              <a:defRPr/>
            </a:pPr>
            <a:endParaRPr lang="en-US" sz="20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*That was actually happened on Apollo-13 mission on its way to the Moon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097246E-F64F-CB4F-B85C-DA7A7322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7066" y="-148967"/>
            <a:ext cx="5600700" cy="96505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Types of Lunar regolith (LR)</a:t>
            </a:r>
            <a:endParaRPr lang="ru-RU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1220" y="1070480"/>
            <a:ext cx="6888739" cy="46863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627066" y="3683331"/>
            <a:ext cx="2117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Mare regolith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basalts reach in iron and titanium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27066" y="873447"/>
            <a:ext cx="2168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Highland regolith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mainly anorthite, rich in aluminum and calcium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Slide Number Placeholder 10"/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8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19844" t="30349" r="20135" b="11342"/>
          <a:stretch/>
        </p:blipFill>
        <p:spPr>
          <a:xfrm>
            <a:off x="5734973" y="2148928"/>
            <a:ext cx="1871017" cy="10224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22223" t="27746" r="17321" b="14738"/>
          <a:stretch/>
        </p:blipFill>
        <p:spPr>
          <a:xfrm>
            <a:off x="5711810" y="4606661"/>
            <a:ext cx="1910572" cy="1022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034C2-9254-1C90-2307-64B221B4066E}"/>
              </a:ext>
            </a:extLst>
          </p:cNvPr>
          <p:cNvSpPr txBox="1"/>
          <p:nvPr/>
        </p:nvSpPr>
        <p:spPr>
          <a:xfrm>
            <a:off x="11540258" y="41749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[2]</a:t>
            </a:r>
          </a:p>
        </p:txBody>
      </p:sp>
      <p:sp>
        <p:nvSpPr>
          <p:cNvPr id="7" name="Free-form: Shape 6">
            <a:extLst>
              <a:ext uri="{FF2B5EF4-FFF2-40B4-BE49-F238E27FC236}">
                <a16:creationId xmlns:a16="http://schemas.microsoft.com/office/drawing/2014/main" id="{66BF0327-AFAE-0F28-9E6C-4BFA1429DE43}"/>
              </a:ext>
            </a:extLst>
          </p:cNvPr>
          <p:cNvSpPr/>
          <p:nvPr/>
        </p:nvSpPr>
        <p:spPr>
          <a:xfrm>
            <a:off x="1474852" y="1938528"/>
            <a:ext cx="2298570" cy="2755392"/>
          </a:xfrm>
          <a:custGeom>
            <a:avLst/>
            <a:gdLst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83" fmla="*/ 1200912 w 2042160"/>
              <a:gd name="connsiteY83" fmla="*/ 176784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07008 w 2042160"/>
              <a:gd name="connsiteY82" fmla="*/ 1786128 h 2749296"/>
              <a:gd name="connsiteX83" fmla="*/ 457200 w 2042160"/>
              <a:gd name="connsiteY83" fmla="*/ 215188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445008 w 2042160"/>
              <a:gd name="connsiteY84" fmla="*/ 211531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1219200 w 2042160"/>
              <a:gd name="connsiteY82" fmla="*/ 1792224 h 2749296"/>
              <a:gd name="connsiteX83" fmla="*/ 871728 w 2042160"/>
              <a:gd name="connsiteY83" fmla="*/ 1828800 h 2749296"/>
              <a:gd name="connsiteX84" fmla="*/ 457200 w 2042160"/>
              <a:gd name="connsiteY84" fmla="*/ 2151888 h 2749296"/>
              <a:gd name="connsiteX85" fmla="*/ 518160 w 2042160"/>
              <a:gd name="connsiteY85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713232 w 2042160"/>
              <a:gd name="connsiteY82" fmla="*/ 2621280 h 2749296"/>
              <a:gd name="connsiteX83" fmla="*/ 871728 w 2042160"/>
              <a:gd name="connsiteY83" fmla="*/ 1828800 h 2749296"/>
              <a:gd name="connsiteX84" fmla="*/ 457200 w 2042160"/>
              <a:gd name="connsiteY84" fmla="*/ 2151888 h 2749296"/>
              <a:gd name="connsiteX85" fmla="*/ 518160 w 2042160"/>
              <a:gd name="connsiteY85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505968 w 2042160"/>
              <a:gd name="connsiteY85" fmla="*/ 192633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341376 w 2042160"/>
              <a:gd name="connsiteY86" fmla="*/ 196900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88" fmla="*/ 213360 w 2042160"/>
              <a:gd name="connsiteY88" fmla="*/ 1712976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213360 w 2042160"/>
              <a:gd name="connsiteY87" fmla="*/ 1725168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95072 w 2042160"/>
              <a:gd name="connsiteY87" fmla="*/ 1450848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207264 w 2042160"/>
              <a:gd name="connsiteY88" fmla="*/ 11460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158496 w 2042160"/>
              <a:gd name="connsiteY89" fmla="*/ 12679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329184 w 2042160"/>
              <a:gd name="connsiteY90" fmla="*/ 11277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60960 w 2042160"/>
              <a:gd name="connsiteY90" fmla="*/ 81076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60960 w 2042160"/>
              <a:gd name="connsiteY90" fmla="*/ 810768 h 2749296"/>
              <a:gd name="connsiteX0" fmla="*/ 83129 w 2125289"/>
              <a:gd name="connsiteY0" fmla="*/ 0 h 2749296"/>
              <a:gd name="connsiteX1" fmla="*/ 217241 w 2125289"/>
              <a:gd name="connsiteY1" fmla="*/ 24384 h 2749296"/>
              <a:gd name="connsiteX2" fmla="*/ 253817 w 2125289"/>
              <a:gd name="connsiteY2" fmla="*/ 60960 h 2749296"/>
              <a:gd name="connsiteX3" fmla="*/ 363545 w 2125289"/>
              <a:gd name="connsiteY3" fmla="*/ 109728 h 2749296"/>
              <a:gd name="connsiteX4" fmla="*/ 412313 w 2125289"/>
              <a:gd name="connsiteY4" fmla="*/ 170688 h 2749296"/>
              <a:gd name="connsiteX5" fmla="*/ 467177 w 2125289"/>
              <a:gd name="connsiteY5" fmla="*/ 182880 h 2749296"/>
              <a:gd name="connsiteX6" fmla="*/ 540329 w 2125289"/>
              <a:gd name="connsiteY6" fmla="*/ 128016 h 2749296"/>
              <a:gd name="connsiteX7" fmla="*/ 619577 w 2125289"/>
              <a:gd name="connsiteY7" fmla="*/ 115824 h 2749296"/>
              <a:gd name="connsiteX8" fmla="*/ 717113 w 2125289"/>
              <a:gd name="connsiteY8" fmla="*/ 115824 h 2749296"/>
              <a:gd name="connsiteX9" fmla="*/ 784169 w 2125289"/>
              <a:gd name="connsiteY9" fmla="*/ 158496 h 2749296"/>
              <a:gd name="connsiteX10" fmla="*/ 771977 w 2125289"/>
              <a:gd name="connsiteY10" fmla="*/ 231648 h 2749296"/>
              <a:gd name="connsiteX11" fmla="*/ 717113 w 2125289"/>
              <a:gd name="connsiteY11" fmla="*/ 292608 h 2749296"/>
              <a:gd name="connsiteX12" fmla="*/ 747593 w 2125289"/>
              <a:gd name="connsiteY12" fmla="*/ 353568 h 2749296"/>
              <a:gd name="connsiteX13" fmla="*/ 771977 w 2125289"/>
              <a:gd name="connsiteY13" fmla="*/ 390144 h 2749296"/>
              <a:gd name="connsiteX14" fmla="*/ 845129 w 2125289"/>
              <a:gd name="connsiteY14" fmla="*/ 426720 h 2749296"/>
              <a:gd name="connsiteX15" fmla="*/ 820745 w 2125289"/>
              <a:gd name="connsiteY15" fmla="*/ 487680 h 2749296"/>
              <a:gd name="connsiteX16" fmla="*/ 899993 w 2125289"/>
              <a:gd name="connsiteY16" fmla="*/ 542544 h 2749296"/>
              <a:gd name="connsiteX17" fmla="*/ 869513 w 2125289"/>
              <a:gd name="connsiteY17" fmla="*/ 573024 h 2749296"/>
              <a:gd name="connsiteX18" fmla="*/ 802457 w 2125289"/>
              <a:gd name="connsiteY18" fmla="*/ 627888 h 2749296"/>
              <a:gd name="connsiteX19" fmla="*/ 839033 w 2125289"/>
              <a:gd name="connsiteY19" fmla="*/ 707136 h 2749296"/>
              <a:gd name="connsiteX20" fmla="*/ 808553 w 2125289"/>
              <a:gd name="connsiteY20" fmla="*/ 780288 h 2749296"/>
              <a:gd name="connsiteX21" fmla="*/ 802457 w 2125289"/>
              <a:gd name="connsiteY21" fmla="*/ 853440 h 2749296"/>
              <a:gd name="connsiteX22" fmla="*/ 723209 w 2125289"/>
              <a:gd name="connsiteY22" fmla="*/ 908304 h 2749296"/>
              <a:gd name="connsiteX23" fmla="*/ 765881 w 2125289"/>
              <a:gd name="connsiteY23" fmla="*/ 963168 h 2749296"/>
              <a:gd name="connsiteX24" fmla="*/ 826841 w 2125289"/>
              <a:gd name="connsiteY24" fmla="*/ 1005840 h 2749296"/>
              <a:gd name="connsiteX25" fmla="*/ 924377 w 2125289"/>
              <a:gd name="connsiteY25" fmla="*/ 1011936 h 2749296"/>
              <a:gd name="connsiteX26" fmla="*/ 991433 w 2125289"/>
              <a:gd name="connsiteY26" fmla="*/ 1024128 h 2749296"/>
              <a:gd name="connsiteX27" fmla="*/ 1095065 w 2125289"/>
              <a:gd name="connsiteY27" fmla="*/ 963168 h 2749296"/>
              <a:gd name="connsiteX28" fmla="*/ 1210889 w 2125289"/>
              <a:gd name="connsiteY28" fmla="*/ 908304 h 2749296"/>
              <a:gd name="connsiteX29" fmla="*/ 1314521 w 2125289"/>
              <a:gd name="connsiteY29" fmla="*/ 920496 h 2749296"/>
              <a:gd name="connsiteX30" fmla="*/ 1338905 w 2125289"/>
              <a:gd name="connsiteY30" fmla="*/ 981456 h 2749296"/>
              <a:gd name="connsiteX31" fmla="*/ 1393769 w 2125289"/>
              <a:gd name="connsiteY31" fmla="*/ 1042416 h 2749296"/>
              <a:gd name="connsiteX32" fmla="*/ 1503497 w 2125289"/>
              <a:gd name="connsiteY32" fmla="*/ 1109472 h 2749296"/>
              <a:gd name="connsiteX33" fmla="*/ 1564457 w 2125289"/>
              <a:gd name="connsiteY33" fmla="*/ 1182624 h 2749296"/>
              <a:gd name="connsiteX34" fmla="*/ 1533977 w 2125289"/>
              <a:gd name="connsiteY34" fmla="*/ 1292352 h 2749296"/>
              <a:gd name="connsiteX35" fmla="*/ 1491305 w 2125289"/>
              <a:gd name="connsiteY35" fmla="*/ 1359408 h 2749296"/>
              <a:gd name="connsiteX36" fmla="*/ 1387673 w 2125289"/>
              <a:gd name="connsiteY36" fmla="*/ 1395984 h 2749296"/>
              <a:gd name="connsiteX37" fmla="*/ 1351097 w 2125289"/>
              <a:gd name="connsiteY37" fmla="*/ 1438656 h 2749296"/>
              <a:gd name="connsiteX38" fmla="*/ 1302329 w 2125289"/>
              <a:gd name="connsiteY38" fmla="*/ 1536192 h 2749296"/>
              <a:gd name="connsiteX39" fmla="*/ 1363289 w 2125289"/>
              <a:gd name="connsiteY39" fmla="*/ 1542288 h 2749296"/>
              <a:gd name="connsiteX40" fmla="*/ 1466921 w 2125289"/>
              <a:gd name="connsiteY40" fmla="*/ 1511808 h 2749296"/>
              <a:gd name="connsiteX41" fmla="*/ 1521785 w 2125289"/>
              <a:gd name="connsiteY41" fmla="*/ 1469136 h 2749296"/>
              <a:gd name="connsiteX42" fmla="*/ 1607129 w 2125289"/>
              <a:gd name="connsiteY42" fmla="*/ 1499616 h 2749296"/>
              <a:gd name="connsiteX43" fmla="*/ 1674185 w 2125289"/>
              <a:gd name="connsiteY43" fmla="*/ 1530096 h 2749296"/>
              <a:gd name="connsiteX44" fmla="*/ 1716857 w 2125289"/>
              <a:gd name="connsiteY44" fmla="*/ 1645920 h 2749296"/>
              <a:gd name="connsiteX45" fmla="*/ 1783913 w 2125289"/>
              <a:gd name="connsiteY45" fmla="*/ 1670304 h 2749296"/>
              <a:gd name="connsiteX46" fmla="*/ 1863161 w 2125289"/>
              <a:gd name="connsiteY46" fmla="*/ 1749552 h 2749296"/>
              <a:gd name="connsiteX47" fmla="*/ 1942409 w 2125289"/>
              <a:gd name="connsiteY47" fmla="*/ 1798320 h 2749296"/>
              <a:gd name="connsiteX48" fmla="*/ 2033849 w 2125289"/>
              <a:gd name="connsiteY48" fmla="*/ 1804416 h 2749296"/>
              <a:gd name="connsiteX49" fmla="*/ 2107001 w 2125289"/>
              <a:gd name="connsiteY49" fmla="*/ 1853184 h 2749296"/>
              <a:gd name="connsiteX50" fmla="*/ 2113097 w 2125289"/>
              <a:gd name="connsiteY50" fmla="*/ 1932432 h 2749296"/>
              <a:gd name="connsiteX51" fmla="*/ 2125289 w 2125289"/>
              <a:gd name="connsiteY51" fmla="*/ 2023872 h 2749296"/>
              <a:gd name="connsiteX52" fmla="*/ 2076521 w 2125289"/>
              <a:gd name="connsiteY52" fmla="*/ 2133600 h 2749296"/>
              <a:gd name="connsiteX53" fmla="*/ 2033849 w 2125289"/>
              <a:gd name="connsiteY53" fmla="*/ 2164080 h 2749296"/>
              <a:gd name="connsiteX54" fmla="*/ 1948505 w 2125289"/>
              <a:gd name="connsiteY54" fmla="*/ 2182368 h 2749296"/>
              <a:gd name="connsiteX55" fmla="*/ 1875353 w 2125289"/>
              <a:gd name="connsiteY55" fmla="*/ 2279904 h 2749296"/>
              <a:gd name="connsiteX56" fmla="*/ 1936313 w 2125289"/>
              <a:gd name="connsiteY56" fmla="*/ 2340864 h 2749296"/>
              <a:gd name="connsiteX57" fmla="*/ 1954601 w 2125289"/>
              <a:gd name="connsiteY57" fmla="*/ 2426208 h 2749296"/>
              <a:gd name="connsiteX58" fmla="*/ 1918025 w 2125289"/>
              <a:gd name="connsiteY58" fmla="*/ 2572512 h 2749296"/>
              <a:gd name="connsiteX59" fmla="*/ 1857065 w 2125289"/>
              <a:gd name="connsiteY59" fmla="*/ 2724912 h 2749296"/>
              <a:gd name="connsiteX60" fmla="*/ 1790009 w 2125289"/>
              <a:gd name="connsiteY60" fmla="*/ 2749296 h 2749296"/>
              <a:gd name="connsiteX61" fmla="*/ 1674185 w 2125289"/>
              <a:gd name="connsiteY61" fmla="*/ 2670048 h 2749296"/>
              <a:gd name="connsiteX62" fmla="*/ 1655897 w 2125289"/>
              <a:gd name="connsiteY62" fmla="*/ 2584704 h 2749296"/>
              <a:gd name="connsiteX63" fmla="*/ 1661993 w 2125289"/>
              <a:gd name="connsiteY63" fmla="*/ 2474976 h 2749296"/>
              <a:gd name="connsiteX64" fmla="*/ 1558361 w 2125289"/>
              <a:gd name="connsiteY64" fmla="*/ 2481072 h 2749296"/>
              <a:gd name="connsiteX65" fmla="*/ 1527881 w 2125289"/>
              <a:gd name="connsiteY65" fmla="*/ 2481072 h 2749296"/>
              <a:gd name="connsiteX66" fmla="*/ 1473017 w 2125289"/>
              <a:gd name="connsiteY66" fmla="*/ 2426208 h 2749296"/>
              <a:gd name="connsiteX67" fmla="*/ 1491305 w 2125289"/>
              <a:gd name="connsiteY67" fmla="*/ 2365248 h 2749296"/>
              <a:gd name="connsiteX68" fmla="*/ 1473017 w 2125289"/>
              <a:gd name="connsiteY68" fmla="*/ 2310384 h 2749296"/>
              <a:gd name="connsiteX69" fmla="*/ 1405961 w 2125289"/>
              <a:gd name="connsiteY69" fmla="*/ 2310384 h 2749296"/>
              <a:gd name="connsiteX70" fmla="*/ 1326713 w 2125289"/>
              <a:gd name="connsiteY70" fmla="*/ 2261616 h 2749296"/>
              <a:gd name="connsiteX71" fmla="*/ 1296233 w 2125289"/>
              <a:gd name="connsiteY71" fmla="*/ 2170176 h 2749296"/>
              <a:gd name="connsiteX72" fmla="*/ 1345001 w 2125289"/>
              <a:gd name="connsiteY72" fmla="*/ 2127504 h 2749296"/>
              <a:gd name="connsiteX73" fmla="*/ 1381577 w 2125289"/>
              <a:gd name="connsiteY73" fmla="*/ 2066544 h 2749296"/>
              <a:gd name="connsiteX74" fmla="*/ 1320617 w 2125289"/>
              <a:gd name="connsiteY74" fmla="*/ 1962912 h 2749296"/>
              <a:gd name="connsiteX75" fmla="*/ 1363289 w 2125289"/>
              <a:gd name="connsiteY75" fmla="*/ 1914144 h 2749296"/>
              <a:gd name="connsiteX76" fmla="*/ 1381577 w 2125289"/>
              <a:gd name="connsiteY76" fmla="*/ 1865376 h 2749296"/>
              <a:gd name="connsiteX77" fmla="*/ 1424249 w 2125289"/>
              <a:gd name="connsiteY77" fmla="*/ 1859280 h 2749296"/>
              <a:gd name="connsiteX78" fmla="*/ 1454729 w 2125289"/>
              <a:gd name="connsiteY78" fmla="*/ 1792224 h 2749296"/>
              <a:gd name="connsiteX79" fmla="*/ 1454729 w 2125289"/>
              <a:gd name="connsiteY79" fmla="*/ 1792224 h 2749296"/>
              <a:gd name="connsiteX80" fmla="*/ 1393769 w 2125289"/>
              <a:gd name="connsiteY80" fmla="*/ 1719072 h 2749296"/>
              <a:gd name="connsiteX81" fmla="*/ 1302329 w 2125289"/>
              <a:gd name="connsiteY81" fmla="*/ 1810512 h 2749296"/>
              <a:gd name="connsiteX82" fmla="*/ 954857 w 2125289"/>
              <a:gd name="connsiteY82" fmla="*/ 1828800 h 2749296"/>
              <a:gd name="connsiteX83" fmla="*/ 540329 w 2125289"/>
              <a:gd name="connsiteY83" fmla="*/ 2151888 h 2749296"/>
              <a:gd name="connsiteX84" fmla="*/ 601289 w 2125289"/>
              <a:gd name="connsiteY84" fmla="*/ 1932432 h 2749296"/>
              <a:gd name="connsiteX85" fmla="*/ 430601 w 2125289"/>
              <a:gd name="connsiteY85" fmla="*/ 1956816 h 2749296"/>
              <a:gd name="connsiteX86" fmla="*/ 290393 w 2125289"/>
              <a:gd name="connsiteY86" fmla="*/ 1731264 h 2749296"/>
              <a:gd name="connsiteX87" fmla="*/ 247721 w 2125289"/>
              <a:gd name="connsiteY87" fmla="*/ 1517904 h 2749296"/>
              <a:gd name="connsiteX88" fmla="*/ 241625 w 2125289"/>
              <a:gd name="connsiteY88" fmla="*/ 1280160 h 2749296"/>
              <a:gd name="connsiteX89" fmla="*/ 412313 w 2125289"/>
              <a:gd name="connsiteY89" fmla="*/ 1127760 h 2749296"/>
              <a:gd name="connsiteX90" fmla="*/ 34361 w 2125289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0" fmla="*/ 43236 w 2085396"/>
              <a:gd name="connsiteY0" fmla="*/ 0 h 2749296"/>
              <a:gd name="connsiteX1" fmla="*/ 177348 w 2085396"/>
              <a:gd name="connsiteY1" fmla="*/ 24384 h 2749296"/>
              <a:gd name="connsiteX2" fmla="*/ 213924 w 2085396"/>
              <a:gd name="connsiteY2" fmla="*/ 60960 h 2749296"/>
              <a:gd name="connsiteX3" fmla="*/ 323652 w 2085396"/>
              <a:gd name="connsiteY3" fmla="*/ 109728 h 2749296"/>
              <a:gd name="connsiteX4" fmla="*/ 372420 w 2085396"/>
              <a:gd name="connsiteY4" fmla="*/ 170688 h 2749296"/>
              <a:gd name="connsiteX5" fmla="*/ 427284 w 2085396"/>
              <a:gd name="connsiteY5" fmla="*/ 182880 h 2749296"/>
              <a:gd name="connsiteX6" fmla="*/ 500436 w 2085396"/>
              <a:gd name="connsiteY6" fmla="*/ 128016 h 2749296"/>
              <a:gd name="connsiteX7" fmla="*/ 579684 w 2085396"/>
              <a:gd name="connsiteY7" fmla="*/ 115824 h 2749296"/>
              <a:gd name="connsiteX8" fmla="*/ 677220 w 2085396"/>
              <a:gd name="connsiteY8" fmla="*/ 115824 h 2749296"/>
              <a:gd name="connsiteX9" fmla="*/ 744276 w 2085396"/>
              <a:gd name="connsiteY9" fmla="*/ 158496 h 2749296"/>
              <a:gd name="connsiteX10" fmla="*/ 732084 w 2085396"/>
              <a:gd name="connsiteY10" fmla="*/ 231648 h 2749296"/>
              <a:gd name="connsiteX11" fmla="*/ 677220 w 2085396"/>
              <a:gd name="connsiteY11" fmla="*/ 292608 h 2749296"/>
              <a:gd name="connsiteX12" fmla="*/ 707700 w 2085396"/>
              <a:gd name="connsiteY12" fmla="*/ 353568 h 2749296"/>
              <a:gd name="connsiteX13" fmla="*/ 732084 w 2085396"/>
              <a:gd name="connsiteY13" fmla="*/ 390144 h 2749296"/>
              <a:gd name="connsiteX14" fmla="*/ 805236 w 2085396"/>
              <a:gd name="connsiteY14" fmla="*/ 426720 h 2749296"/>
              <a:gd name="connsiteX15" fmla="*/ 780852 w 2085396"/>
              <a:gd name="connsiteY15" fmla="*/ 487680 h 2749296"/>
              <a:gd name="connsiteX16" fmla="*/ 860100 w 2085396"/>
              <a:gd name="connsiteY16" fmla="*/ 542544 h 2749296"/>
              <a:gd name="connsiteX17" fmla="*/ 829620 w 2085396"/>
              <a:gd name="connsiteY17" fmla="*/ 573024 h 2749296"/>
              <a:gd name="connsiteX18" fmla="*/ 762564 w 2085396"/>
              <a:gd name="connsiteY18" fmla="*/ 627888 h 2749296"/>
              <a:gd name="connsiteX19" fmla="*/ 799140 w 2085396"/>
              <a:gd name="connsiteY19" fmla="*/ 707136 h 2749296"/>
              <a:gd name="connsiteX20" fmla="*/ 768660 w 2085396"/>
              <a:gd name="connsiteY20" fmla="*/ 780288 h 2749296"/>
              <a:gd name="connsiteX21" fmla="*/ 762564 w 2085396"/>
              <a:gd name="connsiteY21" fmla="*/ 853440 h 2749296"/>
              <a:gd name="connsiteX22" fmla="*/ 683316 w 2085396"/>
              <a:gd name="connsiteY22" fmla="*/ 908304 h 2749296"/>
              <a:gd name="connsiteX23" fmla="*/ 725988 w 2085396"/>
              <a:gd name="connsiteY23" fmla="*/ 963168 h 2749296"/>
              <a:gd name="connsiteX24" fmla="*/ 786948 w 2085396"/>
              <a:gd name="connsiteY24" fmla="*/ 1005840 h 2749296"/>
              <a:gd name="connsiteX25" fmla="*/ 884484 w 2085396"/>
              <a:gd name="connsiteY25" fmla="*/ 1011936 h 2749296"/>
              <a:gd name="connsiteX26" fmla="*/ 951540 w 2085396"/>
              <a:gd name="connsiteY26" fmla="*/ 1024128 h 2749296"/>
              <a:gd name="connsiteX27" fmla="*/ 1055172 w 2085396"/>
              <a:gd name="connsiteY27" fmla="*/ 963168 h 2749296"/>
              <a:gd name="connsiteX28" fmla="*/ 1170996 w 2085396"/>
              <a:gd name="connsiteY28" fmla="*/ 908304 h 2749296"/>
              <a:gd name="connsiteX29" fmla="*/ 1274628 w 2085396"/>
              <a:gd name="connsiteY29" fmla="*/ 920496 h 2749296"/>
              <a:gd name="connsiteX30" fmla="*/ 1299012 w 2085396"/>
              <a:gd name="connsiteY30" fmla="*/ 981456 h 2749296"/>
              <a:gd name="connsiteX31" fmla="*/ 1353876 w 2085396"/>
              <a:gd name="connsiteY31" fmla="*/ 1042416 h 2749296"/>
              <a:gd name="connsiteX32" fmla="*/ 1463604 w 2085396"/>
              <a:gd name="connsiteY32" fmla="*/ 1109472 h 2749296"/>
              <a:gd name="connsiteX33" fmla="*/ 1524564 w 2085396"/>
              <a:gd name="connsiteY33" fmla="*/ 1182624 h 2749296"/>
              <a:gd name="connsiteX34" fmla="*/ 1494084 w 2085396"/>
              <a:gd name="connsiteY34" fmla="*/ 1292352 h 2749296"/>
              <a:gd name="connsiteX35" fmla="*/ 1451412 w 2085396"/>
              <a:gd name="connsiteY35" fmla="*/ 1359408 h 2749296"/>
              <a:gd name="connsiteX36" fmla="*/ 1347780 w 2085396"/>
              <a:gd name="connsiteY36" fmla="*/ 1395984 h 2749296"/>
              <a:gd name="connsiteX37" fmla="*/ 1311204 w 2085396"/>
              <a:gd name="connsiteY37" fmla="*/ 1438656 h 2749296"/>
              <a:gd name="connsiteX38" fmla="*/ 1262436 w 2085396"/>
              <a:gd name="connsiteY38" fmla="*/ 1536192 h 2749296"/>
              <a:gd name="connsiteX39" fmla="*/ 1323396 w 2085396"/>
              <a:gd name="connsiteY39" fmla="*/ 1542288 h 2749296"/>
              <a:gd name="connsiteX40" fmla="*/ 1427028 w 2085396"/>
              <a:gd name="connsiteY40" fmla="*/ 1511808 h 2749296"/>
              <a:gd name="connsiteX41" fmla="*/ 1481892 w 2085396"/>
              <a:gd name="connsiteY41" fmla="*/ 1469136 h 2749296"/>
              <a:gd name="connsiteX42" fmla="*/ 1567236 w 2085396"/>
              <a:gd name="connsiteY42" fmla="*/ 1499616 h 2749296"/>
              <a:gd name="connsiteX43" fmla="*/ 1634292 w 2085396"/>
              <a:gd name="connsiteY43" fmla="*/ 1530096 h 2749296"/>
              <a:gd name="connsiteX44" fmla="*/ 1676964 w 2085396"/>
              <a:gd name="connsiteY44" fmla="*/ 1645920 h 2749296"/>
              <a:gd name="connsiteX45" fmla="*/ 1744020 w 2085396"/>
              <a:gd name="connsiteY45" fmla="*/ 1670304 h 2749296"/>
              <a:gd name="connsiteX46" fmla="*/ 1823268 w 2085396"/>
              <a:gd name="connsiteY46" fmla="*/ 1749552 h 2749296"/>
              <a:gd name="connsiteX47" fmla="*/ 1902516 w 2085396"/>
              <a:gd name="connsiteY47" fmla="*/ 1798320 h 2749296"/>
              <a:gd name="connsiteX48" fmla="*/ 1993956 w 2085396"/>
              <a:gd name="connsiteY48" fmla="*/ 1804416 h 2749296"/>
              <a:gd name="connsiteX49" fmla="*/ 2067108 w 2085396"/>
              <a:gd name="connsiteY49" fmla="*/ 1853184 h 2749296"/>
              <a:gd name="connsiteX50" fmla="*/ 2073204 w 2085396"/>
              <a:gd name="connsiteY50" fmla="*/ 1932432 h 2749296"/>
              <a:gd name="connsiteX51" fmla="*/ 2085396 w 2085396"/>
              <a:gd name="connsiteY51" fmla="*/ 2023872 h 2749296"/>
              <a:gd name="connsiteX52" fmla="*/ 2036628 w 2085396"/>
              <a:gd name="connsiteY52" fmla="*/ 2133600 h 2749296"/>
              <a:gd name="connsiteX53" fmla="*/ 1993956 w 2085396"/>
              <a:gd name="connsiteY53" fmla="*/ 2164080 h 2749296"/>
              <a:gd name="connsiteX54" fmla="*/ 1908612 w 2085396"/>
              <a:gd name="connsiteY54" fmla="*/ 2182368 h 2749296"/>
              <a:gd name="connsiteX55" fmla="*/ 1835460 w 2085396"/>
              <a:gd name="connsiteY55" fmla="*/ 2279904 h 2749296"/>
              <a:gd name="connsiteX56" fmla="*/ 1896420 w 2085396"/>
              <a:gd name="connsiteY56" fmla="*/ 2340864 h 2749296"/>
              <a:gd name="connsiteX57" fmla="*/ 1914708 w 2085396"/>
              <a:gd name="connsiteY57" fmla="*/ 2426208 h 2749296"/>
              <a:gd name="connsiteX58" fmla="*/ 1878132 w 2085396"/>
              <a:gd name="connsiteY58" fmla="*/ 2572512 h 2749296"/>
              <a:gd name="connsiteX59" fmla="*/ 1817172 w 2085396"/>
              <a:gd name="connsiteY59" fmla="*/ 2724912 h 2749296"/>
              <a:gd name="connsiteX60" fmla="*/ 1750116 w 2085396"/>
              <a:gd name="connsiteY60" fmla="*/ 2749296 h 2749296"/>
              <a:gd name="connsiteX61" fmla="*/ 1634292 w 2085396"/>
              <a:gd name="connsiteY61" fmla="*/ 2670048 h 2749296"/>
              <a:gd name="connsiteX62" fmla="*/ 1616004 w 2085396"/>
              <a:gd name="connsiteY62" fmla="*/ 2584704 h 2749296"/>
              <a:gd name="connsiteX63" fmla="*/ 1622100 w 2085396"/>
              <a:gd name="connsiteY63" fmla="*/ 2474976 h 2749296"/>
              <a:gd name="connsiteX64" fmla="*/ 1518468 w 2085396"/>
              <a:gd name="connsiteY64" fmla="*/ 2481072 h 2749296"/>
              <a:gd name="connsiteX65" fmla="*/ 1487988 w 2085396"/>
              <a:gd name="connsiteY65" fmla="*/ 2481072 h 2749296"/>
              <a:gd name="connsiteX66" fmla="*/ 1433124 w 2085396"/>
              <a:gd name="connsiteY66" fmla="*/ 2426208 h 2749296"/>
              <a:gd name="connsiteX67" fmla="*/ 1451412 w 2085396"/>
              <a:gd name="connsiteY67" fmla="*/ 2365248 h 2749296"/>
              <a:gd name="connsiteX68" fmla="*/ 1433124 w 2085396"/>
              <a:gd name="connsiteY68" fmla="*/ 2310384 h 2749296"/>
              <a:gd name="connsiteX69" fmla="*/ 1366068 w 2085396"/>
              <a:gd name="connsiteY69" fmla="*/ 2310384 h 2749296"/>
              <a:gd name="connsiteX70" fmla="*/ 1286820 w 2085396"/>
              <a:gd name="connsiteY70" fmla="*/ 2261616 h 2749296"/>
              <a:gd name="connsiteX71" fmla="*/ 1256340 w 2085396"/>
              <a:gd name="connsiteY71" fmla="*/ 2170176 h 2749296"/>
              <a:gd name="connsiteX72" fmla="*/ 1305108 w 2085396"/>
              <a:gd name="connsiteY72" fmla="*/ 2127504 h 2749296"/>
              <a:gd name="connsiteX73" fmla="*/ 1341684 w 2085396"/>
              <a:gd name="connsiteY73" fmla="*/ 2066544 h 2749296"/>
              <a:gd name="connsiteX74" fmla="*/ 1280724 w 2085396"/>
              <a:gd name="connsiteY74" fmla="*/ 1962912 h 2749296"/>
              <a:gd name="connsiteX75" fmla="*/ 1323396 w 2085396"/>
              <a:gd name="connsiteY75" fmla="*/ 1914144 h 2749296"/>
              <a:gd name="connsiteX76" fmla="*/ 1341684 w 2085396"/>
              <a:gd name="connsiteY76" fmla="*/ 1865376 h 2749296"/>
              <a:gd name="connsiteX77" fmla="*/ 1384356 w 2085396"/>
              <a:gd name="connsiteY77" fmla="*/ 1859280 h 2749296"/>
              <a:gd name="connsiteX78" fmla="*/ 1414836 w 2085396"/>
              <a:gd name="connsiteY78" fmla="*/ 1792224 h 2749296"/>
              <a:gd name="connsiteX79" fmla="*/ 1414836 w 2085396"/>
              <a:gd name="connsiteY79" fmla="*/ 1792224 h 2749296"/>
              <a:gd name="connsiteX80" fmla="*/ 1353876 w 2085396"/>
              <a:gd name="connsiteY80" fmla="*/ 1719072 h 2749296"/>
              <a:gd name="connsiteX81" fmla="*/ 1262436 w 2085396"/>
              <a:gd name="connsiteY81" fmla="*/ 1810512 h 2749296"/>
              <a:gd name="connsiteX82" fmla="*/ 914964 w 2085396"/>
              <a:gd name="connsiteY82" fmla="*/ 1828800 h 2749296"/>
              <a:gd name="connsiteX83" fmla="*/ 500436 w 2085396"/>
              <a:gd name="connsiteY83" fmla="*/ 2151888 h 2749296"/>
              <a:gd name="connsiteX84" fmla="*/ 561396 w 2085396"/>
              <a:gd name="connsiteY84" fmla="*/ 1932432 h 2749296"/>
              <a:gd name="connsiteX85" fmla="*/ 390708 w 2085396"/>
              <a:gd name="connsiteY85" fmla="*/ 1956816 h 2749296"/>
              <a:gd name="connsiteX86" fmla="*/ 250500 w 2085396"/>
              <a:gd name="connsiteY86" fmla="*/ 1731264 h 2749296"/>
              <a:gd name="connsiteX87" fmla="*/ 207828 w 2085396"/>
              <a:gd name="connsiteY87" fmla="*/ 1517904 h 2749296"/>
              <a:gd name="connsiteX88" fmla="*/ 201732 w 2085396"/>
              <a:gd name="connsiteY88" fmla="*/ 1280160 h 2749296"/>
              <a:gd name="connsiteX89" fmla="*/ 372420 w 2085396"/>
              <a:gd name="connsiteY89" fmla="*/ 1127760 h 2749296"/>
              <a:gd name="connsiteX90" fmla="*/ 37140 w 2085396"/>
              <a:gd name="connsiteY90" fmla="*/ 841248 h 2749296"/>
              <a:gd name="connsiteX91" fmla="*/ 31044 w 2085396"/>
              <a:gd name="connsiteY91" fmla="*/ 859536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182880 w 2231136"/>
              <a:gd name="connsiteY90" fmla="*/ 841248 h 2749296"/>
              <a:gd name="connsiteX91" fmla="*/ 0 w 2231136"/>
              <a:gd name="connsiteY91" fmla="*/ 841248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140208 w 2231136"/>
              <a:gd name="connsiteY90" fmla="*/ 883920 h 2749296"/>
              <a:gd name="connsiteX91" fmla="*/ 0 w 2231136"/>
              <a:gd name="connsiteY91" fmla="*/ 841248 h 2749296"/>
              <a:gd name="connsiteX0" fmla="*/ 188976 w 2231136"/>
              <a:gd name="connsiteY0" fmla="*/ 0 h 2749296"/>
              <a:gd name="connsiteX1" fmla="*/ 323088 w 2231136"/>
              <a:gd name="connsiteY1" fmla="*/ 24384 h 2749296"/>
              <a:gd name="connsiteX2" fmla="*/ 359664 w 2231136"/>
              <a:gd name="connsiteY2" fmla="*/ 60960 h 2749296"/>
              <a:gd name="connsiteX3" fmla="*/ 469392 w 2231136"/>
              <a:gd name="connsiteY3" fmla="*/ 109728 h 2749296"/>
              <a:gd name="connsiteX4" fmla="*/ 518160 w 2231136"/>
              <a:gd name="connsiteY4" fmla="*/ 170688 h 2749296"/>
              <a:gd name="connsiteX5" fmla="*/ 573024 w 2231136"/>
              <a:gd name="connsiteY5" fmla="*/ 182880 h 2749296"/>
              <a:gd name="connsiteX6" fmla="*/ 646176 w 2231136"/>
              <a:gd name="connsiteY6" fmla="*/ 128016 h 2749296"/>
              <a:gd name="connsiteX7" fmla="*/ 725424 w 2231136"/>
              <a:gd name="connsiteY7" fmla="*/ 115824 h 2749296"/>
              <a:gd name="connsiteX8" fmla="*/ 822960 w 2231136"/>
              <a:gd name="connsiteY8" fmla="*/ 115824 h 2749296"/>
              <a:gd name="connsiteX9" fmla="*/ 890016 w 2231136"/>
              <a:gd name="connsiteY9" fmla="*/ 158496 h 2749296"/>
              <a:gd name="connsiteX10" fmla="*/ 877824 w 2231136"/>
              <a:gd name="connsiteY10" fmla="*/ 231648 h 2749296"/>
              <a:gd name="connsiteX11" fmla="*/ 822960 w 2231136"/>
              <a:gd name="connsiteY11" fmla="*/ 292608 h 2749296"/>
              <a:gd name="connsiteX12" fmla="*/ 853440 w 2231136"/>
              <a:gd name="connsiteY12" fmla="*/ 353568 h 2749296"/>
              <a:gd name="connsiteX13" fmla="*/ 877824 w 2231136"/>
              <a:gd name="connsiteY13" fmla="*/ 390144 h 2749296"/>
              <a:gd name="connsiteX14" fmla="*/ 950976 w 2231136"/>
              <a:gd name="connsiteY14" fmla="*/ 426720 h 2749296"/>
              <a:gd name="connsiteX15" fmla="*/ 926592 w 2231136"/>
              <a:gd name="connsiteY15" fmla="*/ 487680 h 2749296"/>
              <a:gd name="connsiteX16" fmla="*/ 1005840 w 2231136"/>
              <a:gd name="connsiteY16" fmla="*/ 542544 h 2749296"/>
              <a:gd name="connsiteX17" fmla="*/ 975360 w 2231136"/>
              <a:gd name="connsiteY17" fmla="*/ 573024 h 2749296"/>
              <a:gd name="connsiteX18" fmla="*/ 908304 w 2231136"/>
              <a:gd name="connsiteY18" fmla="*/ 627888 h 2749296"/>
              <a:gd name="connsiteX19" fmla="*/ 944880 w 2231136"/>
              <a:gd name="connsiteY19" fmla="*/ 707136 h 2749296"/>
              <a:gd name="connsiteX20" fmla="*/ 914400 w 2231136"/>
              <a:gd name="connsiteY20" fmla="*/ 780288 h 2749296"/>
              <a:gd name="connsiteX21" fmla="*/ 908304 w 2231136"/>
              <a:gd name="connsiteY21" fmla="*/ 853440 h 2749296"/>
              <a:gd name="connsiteX22" fmla="*/ 829056 w 2231136"/>
              <a:gd name="connsiteY22" fmla="*/ 908304 h 2749296"/>
              <a:gd name="connsiteX23" fmla="*/ 871728 w 2231136"/>
              <a:gd name="connsiteY23" fmla="*/ 963168 h 2749296"/>
              <a:gd name="connsiteX24" fmla="*/ 932688 w 2231136"/>
              <a:gd name="connsiteY24" fmla="*/ 1005840 h 2749296"/>
              <a:gd name="connsiteX25" fmla="*/ 1030224 w 2231136"/>
              <a:gd name="connsiteY25" fmla="*/ 1011936 h 2749296"/>
              <a:gd name="connsiteX26" fmla="*/ 1097280 w 2231136"/>
              <a:gd name="connsiteY26" fmla="*/ 1024128 h 2749296"/>
              <a:gd name="connsiteX27" fmla="*/ 1200912 w 2231136"/>
              <a:gd name="connsiteY27" fmla="*/ 963168 h 2749296"/>
              <a:gd name="connsiteX28" fmla="*/ 1316736 w 2231136"/>
              <a:gd name="connsiteY28" fmla="*/ 908304 h 2749296"/>
              <a:gd name="connsiteX29" fmla="*/ 1420368 w 2231136"/>
              <a:gd name="connsiteY29" fmla="*/ 920496 h 2749296"/>
              <a:gd name="connsiteX30" fmla="*/ 1444752 w 2231136"/>
              <a:gd name="connsiteY30" fmla="*/ 981456 h 2749296"/>
              <a:gd name="connsiteX31" fmla="*/ 1499616 w 2231136"/>
              <a:gd name="connsiteY31" fmla="*/ 1042416 h 2749296"/>
              <a:gd name="connsiteX32" fmla="*/ 1609344 w 2231136"/>
              <a:gd name="connsiteY32" fmla="*/ 1109472 h 2749296"/>
              <a:gd name="connsiteX33" fmla="*/ 1670304 w 2231136"/>
              <a:gd name="connsiteY33" fmla="*/ 1182624 h 2749296"/>
              <a:gd name="connsiteX34" fmla="*/ 1639824 w 2231136"/>
              <a:gd name="connsiteY34" fmla="*/ 1292352 h 2749296"/>
              <a:gd name="connsiteX35" fmla="*/ 1597152 w 2231136"/>
              <a:gd name="connsiteY35" fmla="*/ 1359408 h 2749296"/>
              <a:gd name="connsiteX36" fmla="*/ 1493520 w 2231136"/>
              <a:gd name="connsiteY36" fmla="*/ 1395984 h 2749296"/>
              <a:gd name="connsiteX37" fmla="*/ 1456944 w 2231136"/>
              <a:gd name="connsiteY37" fmla="*/ 1438656 h 2749296"/>
              <a:gd name="connsiteX38" fmla="*/ 1408176 w 2231136"/>
              <a:gd name="connsiteY38" fmla="*/ 1536192 h 2749296"/>
              <a:gd name="connsiteX39" fmla="*/ 1469136 w 2231136"/>
              <a:gd name="connsiteY39" fmla="*/ 1542288 h 2749296"/>
              <a:gd name="connsiteX40" fmla="*/ 1572768 w 2231136"/>
              <a:gd name="connsiteY40" fmla="*/ 1511808 h 2749296"/>
              <a:gd name="connsiteX41" fmla="*/ 1627632 w 2231136"/>
              <a:gd name="connsiteY41" fmla="*/ 1469136 h 2749296"/>
              <a:gd name="connsiteX42" fmla="*/ 1712976 w 2231136"/>
              <a:gd name="connsiteY42" fmla="*/ 1499616 h 2749296"/>
              <a:gd name="connsiteX43" fmla="*/ 1780032 w 2231136"/>
              <a:gd name="connsiteY43" fmla="*/ 1530096 h 2749296"/>
              <a:gd name="connsiteX44" fmla="*/ 1822704 w 2231136"/>
              <a:gd name="connsiteY44" fmla="*/ 1645920 h 2749296"/>
              <a:gd name="connsiteX45" fmla="*/ 1889760 w 2231136"/>
              <a:gd name="connsiteY45" fmla="*/ 1670304 h 2749296"/>
              <a:gd name="connsiteX46" fmla="*/ 1969008 w 2231136"/>
              <a:gd name="connsiteY46" fmla="*/ 1749552 h 2749296"/>
              <a:gd name="connsiteX47" fmla="*/ 2048256 w 2231136"/>
              <a:gd name="connsiteY47" fmla="*/ 1798320 h 2749296"/>
              <a:gd name="connsiteX48" fmla="*/ 2139696 w 2231136"/>
              <a:gd name="connsiteY48" fmla="*/ 1804416 h 2749296"/>
              <a:gd name="connsiteX49" fmla="*/ 2212848 w 2231136"/>
              <a:gd name="connsiteY49" fmla="*/ 1853184 h 2749296"/>
              <a:gd name="connsiteX50" fmla="*/ 2218944 w 2231136"/>
              <a:gd name="connsiteY50" fmla="*/ 1932432 h 2749296"/>
              <a:gd name="connsiteX51" fmla="*/ 2231136 w 2231136"/>
              <a:gd name="connsiteY51" fmla="*/ 2023872 h 2749296"/>
              <a:gd name="connsiteX52" fmla="*/ 2182368 w 2231136"/>
              <a:gd name="connsiteY52" fmla="*/ 2133600 h 2749296"/>
              <a:gd name="connsiteX53" fmla="*/ 2139696 w 2231136"/>
              <a:gd name="connsiteY53" fmla="*/ 2164080 h 2749296"/>
              <a:gd name="connsiteX54" fmla="*/ 2054352 w 2231136"/>
              <a:gd name="connsiteY54" fmla="*/ 2182368 h 2749296"/>
              <a:gd name="connsiteX55" fmla="*/ 1981200 w 2231136"/>
              <a:gd name="connsiteY55" fmla="*/ 2279904 h 2749296"/>
              <a:gd name="connsiteX56" fmla="*/ 2042160 w 2231136"/>
              <a:gd name="connsiteY56" fmla="*/ 2340864 h 2749296"/>
              <a:gd name="connsiteX57" fmla="*/ 2060448 w 2231136"/>
              <a:gd name="connsiteY57" fmla="*/ 2426208 h 2749296"/>
              <a:gd name="connsiteX58" fmla="*/ 2023872 w 2231136"/>
              <a:gd name="connsiteY58" fmla="*/ 2572512 h 2749296"/>
              <a:gd name="connsiteX59" fmla="*/ 1962912 w 2231136"/>
              <a:gd name="connsiteY59" fmla="*/ 2724912 h 2749296"/>
              <a:gd name="connsiteX60" fmla="*/ 1895856 w 2231136"/>
              <a:gd name="connsiteY60" fmla="*/ 2749296 h 2749296"/>
              <a:gd name="connsiteX61" fmla="*/ 1780032 w 2231136"/>
              <a:gd name="connsiteY61" fmla="*/ 2670048 h 2749296"/>
              <a:gd name="connsiteX62" fmla="*/ 1761744 w 2231136"/>
              <a:gd name="connsiteY62" fmla="*/ 2584704 h 2749296"/>
              <a:gd name="connsiteX63" fmla="*/ 1767840 w 2231136"/>
              <a:gd name="connsiteY63" fmla="*/ 2474976 h 2749296"/>
              <a:gd name="connsiteX64" fmla="*/ 1664208 w 2231136"/>
              <a:gd name="connsiteY64" fmla="*/ 2481072 h 2749296"/>
              <a:gd name="connsiteX65" fmla="*/ 1633728 w 2231136"/>
              <a:gd name="connsiteY65" fmla="*/ 2481072 h 2749296"/>
              <a:gd name="connsiteX66" fmla="*/ 1578864 w 2231136"/>
              <a:gd name="connsiteY66" fmla="*/ 2426208 h 2749296"/>
              <a:gd name="connsiteX67" fmla="*/ 1597152 w 2231136"/>
              <a:gd name="connsiteY67" fmla="*/ 2365248 h 2749296"/>
              <a:gd name="connsiteX68" fmla="*/ 1578864 w 2231136"/>
              <a:gd name="connsiteY68" fmla="*/ 2310384 h 2749296"/>
              <a:gd name="connsiteX69" fmla="*/ 1511808 w 2231136"/>
              <a:gd name="connsiteY69" fmla="*/ 2310384 h 2749296"/>
              <a:gd name="connsiteX70" fmla="*/ 1432560 w 2231136"/>
              <a:gd name="connsiteY70" fmla="*/ 2261616 h 2749296"/>
              <a:gd name="connsiteX71" fmla="*/ 1402080 w 2231136"/>
              <a:gd name="connsiteY71" fmla="*/ 2170176 h 2749296"/>
              <a:gd name="connsiteX72" fmla="*/ 1450848 w 2231136"/>
              <a:gd name="connsiteY72" fmla="*/ 2127504 h 2749296"/>
              <a:gd name="connsiteX73" fmla="*/ 1487424 w 2231136"/>
              <a:gd name="connsiteY73" fmla="*/ 2066544 h 2749296"/>
              <a:gd name="connsiteX74" fmla="*/ 1426464 w 2231136"/>
              <a:gd name="connsiteY74" fmla="*/ 1962912 h 2749296"/>
              <a:gd name="connsiteX75" fmla="*/ 1469136 w 2231136"/>
              <a:gd name="connsiteY75" fmla="*/ 1914144 h 2749296"/>
              <a:gd name="connsiteX76" fmla="*/ 1487424 w 2231136"/>
              <a:gd name="connsiteY76" fmla="*/ 1865376 h 2749296"/>
              <a:gd name="connsiteX77" fmla="*/ 1530096 w 2231136"/>
              <a:gd name="connsiteY77" fmla="*/ 1859280 h 2749296"/>
              <a:gd name="connsiteX78" fmla="*/ 1560576 w 2231136"/>
              <a:gd name="connsiteY78" fmla="*/ 1792224 h 2749296"/>
              <a:gd name="connsiteX79" fmla="*/ 1560576 w 2231136"/>
              <a:gd name="connsiteY79" fmla="*/ 1792224 h 2749296"/>
              <a:gd name="connsiteX80" fmla="*/ 1499616 w 2231136"/>
              <a:gd name="connsiteY80" fmla="*/ 1719072 h 2749296"/>
              <a:gd name="connsiteX81" fmla="*/ 1408176 w 2231136"/>
              <a:gd name="connsiteY81" fmla="*/ 1810512 h 2749296"/>
              <a:gd name="connsiteX82" fmla="*/ 1060704 w 2231136"/>
              <a:gd name="connsiteY82" fmla="*/ 1828800 h 2749296"/>
              <a:gd name="connsiteX83" fmla="*/ 646176 w 2231136"/>
              <a:gd name="connsiteY83" fmla="*/ 2151888 h 2749296"/>
              <a:gd name="connsiteX84" fmla="*/ 707136 w 2231136"/>
              <a:gd name="connsiteY84" fmla="*/ 1932432 h 2749296"/>
              <a:gd name="connsiteX85" fmla="*/ 536448 w 2231136"/>
              <a:gd name="connsiteY85" fmla="*/ 1956816 h 2749296"/>
              <a:gd name="connsiteX86" fmla="*/ 396240 w 2231136"/>
              <a:gd name="connsiteY86" fmla="*/ 1731264 h 2749296"/>
              <a:gd name="connsiteX87" fmla="*/ 353568 w 2231136"/>
              <a:gd name="connsiteY87" fmla="*/ 1517904 h 2749296"/>
              <a:gd name="connsiteX88" fmla="*/ 347472 w 2231136"/>
              <a:gd name="connsiteY88" fmla="*/ 1280160 h 2749296"/>
              <a:gd name="connsiteX89" fmla="*/ 518160 w 2231136"/>
              <a:gd name="connsiteY89" fmla="*/ 1127760 h 2749296"/>
              <a:gd name="connsiteX90" fmla="*/ 0 w 2231136"/>
              <a:gd name="connsiteY90" fmla="*/ 841248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91440 w 2042160"/>
              <a:gd name="connsiteY90" fmla="*/ 975360 h 2749296"/>
              <a:gd name="connsiteX0" fmla="*/ 0 w 2042160"/>
              <a:gd name="connsiteY0" fmla="*/ 0 h 2749296"/>
              <a:gd name="connsiteX1" fmla="*/ 134112 w 2042160"/>
              <a:gd name="connsiteY1" fmla="*/ 24384 h 2749296"/>
              <a:gd name="connsiteX2" fmla="*/ 170688 w 2042160"/>
              <a:gd name="connsiteY2" fmla="*/ 60960 h 2749296"/>
              <a:gd name="connsiteX3" fmla="*/ 280416 w 2042160"/>
              <a:gd name="connsiteY3" fmla="*/ 109728 h 2749296"/>
              <a:gd name="connsiteX4" fmla="*/ 329184 w 2042160"/>
              <a:gd name="connsiteY4" fmla="*/ 170688 h 2749296"/>
              <a:gd name="connsiteX5" fmla="*/ 384048 w 2042160"/>
              <a:gd name="connsiteY5" fmla="*/ 182880 h 2749296"/>
              <a:gd name="connsiteX6" fmla="*/ 457200 w 2042160"/>
              <a:gd name="connsiteY6" fmla="*/ 128016 h 2749296"/>
              <a:gd name="connsiteX7" fmla="*/ 536448 w 2042160"/>
              <a:gd name="connsiteY7" fmla="*/ 115824 h 2749296"/>
              <a:gd name="connsiteX8" fmla="*/ 633984 w 2042160"/>
              <a:gd name="connsiteY8" fmla="*/ 115824 h 2749296"/>
              <a:gd name="connsiteX9" fmla="*/ 701040 w 2042160"/>
              <a:gd name="connsiteY9" fmla="*/ 158496 h 2749296"/>
              <a:gd name="connsiteX10" fmla="*/ 688848 w 2042160"/>
              <a:gd name="connsiteY10" fmla="*/ 231648 h 2749296"/>
              <a:gd name="connsiteX11" fmla="*/ 633984 w 2042160"/>
              <a:gd name="connsiteY11" fmla="*/ 292608 h 2749296"/>
              <a:gd name="connsiteX12" fmla="*/ 664464 w 2042160"/>
              <a:gd name="connsiteY12" fmla="*/ 353568 h 2749296"/>
              <a:gd name="connsiteX13" fmla="*/ 688848 w 2042160"/>
              <a:gd name="connsiteY13" fmla="*/ 390144 h 2749296"/>
              <a:gd name="connsiteX14" fmla="*/ 762000 w 2042160"/>
              <a:gd name="connsiteY14" fmla="*/ 426720 h 2749296"/>
              <a:gd name="connsiteX15" fmla="*/ 737616 w 2042160"/>
              <a:gd name="connsiteY15" fmla="*/ 487680 h 2749296"/>
              <a:gd name="connsiteX16" fmla="*/ 816864 w 2042160"/>
              <a:gd name="connsiteY16" fmla="*/ 542544 h 2749296"/>
              <a:gd name="connsiteX17" fmla="*/ 786384 w 2042160"/>
              <a:gd name="connsiteY17" fmla="*/ 573024 h 2749296"/>
              <a:gd name="connsiteX18" fmla="*/ 719328 w 2042160"/>
              <a:gd name="connsiteY18" fmla="*/ 627888 h 2749296"/>
              <a:gd name="connsiteX19" fmla="*/ 755904 w 2042160"/>
              <a:gd name="connsiteY19" fmla="*/ 707136 h 2749296"/>
              <a:gd name="connsiteX20" fmla="*/ 725424 w 2042160"/>
              <a:gd name="connsiteY20" fmla="*/ 780288 h 2749296"/>
              <a:gd name="connsiteX21" fmla="*/ 719328 w 2042160"/>
              <a:gd name="connsiteY21" fmla="*/ 853440 h 2749296"/>
              <a:gd name="connsiteX22" fmla="*/ 640080 w 2042160"/>
              <a:gd name="connsiteY22" fmla="*/ 908304 h 2749296"/>
              <a:gd name="connsiteX23" fmla="*/ 682752 w 2042160"/>
              <a:gd name="connsiteY23" fmla="*/ 963168 h 2749296"/>
              <a:gd name="connsiteX24" fmla="*/ 743712 w 2042160"/>
              <a:gd name="connsiteY24" fmla="*/ 1005840 h 2749296"/>
              <a:gd name="connsiteX25" fmla="*/ 841248 w 2042160"/>
              <a:gd name="connsiteY25" fmla="*/ 1011936 h 2749296"/>
              <a:gd name="connsiteX26" fmla="*/ 908304 w 2042160"/>
              <a:gd name="connsiteY26" fmla="*/ 1024128 h 2749296"/>
              <a:gd name="connsiteX27" fmla="*/ 1011936 w 2042160"/>
              <a:gd name="connsiteY27" fmla="*/ 963168 h 2749296"/>
              <a:gd name="connsiteX28" fmla="*/ 1127760 w 2042160"/>
              <a:gd name="connsiteY28" fmla="*/ 908304 h 2749296"/>
              <a:gd name="connsiteX29" fmla="*/ 1231392 w 2042160"/>
              <a:gd name="connsiteY29" fmla="*/ 920496 h 2749296"/>
              <a:gd name="connsiteX30" fmla="*/ 1255776 w 2042160"/>
              <a:gd name="connsiteY30" fmla="*/ 981456 h 2749296"/>
              <a:gd name="connsiteX31" fmla="*/ 1310640 w 2042160"/>
              <a:gd name="connsiteY31" fmla="*/ 1042416 h 2749296"/>
              <a:gd name="connsiteX32" fmla="*/ 1420368 w 2042160"/>
              <a:gd name="connsiteY32" fmla="*/ 1109472 h 2749296"/>
              <a:gd name="connsiteX33" fmla="*/ 1481328 w 2042160"/>
              <a:gd name="connsiteY33" fmla="*/ 1182624 h 2749296"/>
              <a:gd name="connsiteX34" fmla="*/ 1450848 w 2042160"/>
              <a:gd name="connsiteY34" fmla="*/ 1292352 h 2749296"/>
              <a:gd name="connsiteX35" fmla="*/ 1408176 w 2042160"/>
              <a:gd name="connsiteY35" fmla="*/ 1359408 h 2749296"/>
              <a:gd name="connsiteX36" fmla="*/ 1304544 w 2042160"/>
              <a:gd name="connsiteY36" fmla="*/ 1395984 h 2749296"/>
              <a:gd name="connsiteX37" fmla="*/ 1267968 w 2042160"/>
              <a:gd name="connsiteY37" fmla="*/ 1438656 h 2749296"/>
              <a:gd name="connsiteX38" fmla="*/ 1219200 w 2042160"/>
              <a:gd name="connsiteY38" fmla="*/ 1536192 h 2749296"/>
              <a:gd name="connsiteX39" fmla="*/ 1280160 w 2042160"/>
              <a:gd name="connsiteY39" fmla="*/ 1542288 h 2749296"/>
              <a:gd name="connsiteX40" fmla="*/ 1383792 w 2042160"/>
              <a:gd name="connsiteY40" fmla="*/ 1511808 h 2749296"/>
              <a:gd name="connsiteX41" fmla="*/ 1438656 w 2042160"/>
              <a:gd name="connsiteY41" fmla="*/ 1469136 h 2749296"/>
              <a:gd name="connsiteX42" fmla="*/ 1524000 w 2042160"/>
              <a:gd name="connsiteY42" fmla="*/ 1499616 h 2749296"/>
              <a:gd name="connsiteX43" fmla="*/ 1591056 w 2042160"/>
              <a:gd name="connsiteY43" fmla="*/ 1530096 h 2749296"/>
              <a:gd name="connsiteX44" fmla="*/ 1633728 w 2042160"/>
              <a:gd name="connsiteY44" fmla="*/ 1645920 h 2749296"/>
              <a:gd name="connsiteX45" fmla="*/ 1700784 w 2042160"/>
              <a:gd name="connsiteY45" fmla="*/ 1670304 h 2749296"/>
              <a:gd name="connsiteX46" fmla="*/ 1780032 w 2042160"/>
              <a:gd name="connsiteY46" fmla="*/ 1749552 h 2749296"/>
              <a:gd name="connsiteX47" fmla="*/ 1859280 w 2042160"/>
              <a:gd name="connsiteY47" fmla="*/ 1798320 h 2749296"/>
              <a:gd name="connsiteX48" fmla="*/ 1950720 w 2042160"/>
              <a:gd name="connsiteY48" fmla="*/ 1804416 h 2749296"/>
              <a:gd name="connsiteX49" fmla="*/ 2023872 w 2042160"/>
              <a:gd name="connsiteY49" fmla="*/ 1853184 h 2749296"/>
              <a:gd name="connsiteX50" fmla="*/ 2029968 w 2042160"/>
              <a:gd name="connsiteY50" fmla="*/ 1932432 h 2749296"/>
              <a:gd name="connsiteX51" fmla="*/ 2042160 w 2042160"/>
              <a:gd name="connsiteY51" fmla="*/ 2023872 h 2749296"/>
              <a:gd name="connsiteX52" fmla="*/ 1993392 w 2042160"/>
              <a:gd name="connsiteY52" fmla="*/ 2133600 h 2749296"/>
              <a:gd name="connsiteX53" fmla="*/ 1950720 w 2042160"/>
              <a:gd name="connsiteY53" fmla="*/ 2164080 h 2749296"/>
              <a:gd name="connsiteX54" fmla="*/ 1865376 w 2042160"/>
              <a:gd name="connsiteY54" fmla="*/ 2182368 h 2749296"/>
              <a:gd name="connsiteX55" fmla="*/ 1792224 w 2042160"/>
              <a:gd name="connsiteY55" fmla="*/ 2279904 h 2749296"/>
              <a:gd name="connsiteX56" fmla="*/ 1853184 w 2042160"/>
              <a:gd name="connsiteY56" fmla="*/ 2340864 h 2749296"/>
              <a:gd name="connsiteX57" fmla="*/ 1871472 w 2042160"/>
              <a:gd name="connsiteY57" fmla="*/ 2426208 h 2749296"/>
              <a:gd name="connsiteX58" fmla="*/ 1834896 w 2042160"/>
              <a:gd name="connsiteY58" fmla="*/ 2572512 h 2749296"/>
              <a:gd name="connsiteX59" fmla="*/ 1773936 w 2042160"/>
              <a:gd name="connsiteY59" fmla="*/ 2724912 h 2749296"/>
              <a:gd name="connsiteX60" fmla="*/ 1706880 w 2042160"/>
              <a:gd name="connsiteY60" fmla="*/ 2749296 h 2749296"/>
              <a:gd name="connsiteX61" fmla="*/ 1591056 w 2042160"/>
              <a:gd name="connsiteY61" fmla="*/ 2670048 h 2749296"/>
              <a:gd name="connsiteX62" fmla="*/ 1572768 w 2042160"/>
              <a:gd name="connsiteY62" fmla="*/ 2584704 h 2749296"/>
              <a:gd name="connsiteX63" fmla="*/ 1578864 w 2042160"/>
              <a:gd name="connsiteY63" fmla="*/ 2474976 h 2749296"/>
              <a:gd name="connsiteX64" fmla="*/ 1475232 w 2042160"/>
              <a:gd name="connsiteY64" fmla="*/ 2481072 h 2749296"/>
              <a:gd name="connsiteX65" fmla="*/ 1444752 w 2042160"/>
              <a:gd name="connsiteY65" fmla="*/ 2481072 h 2749296"/>
              <a:gd name="connsiteX66" fmla="*/ 1389888 w 2042160"/>
              <a:gd name="connsiteY66" fmla="*/ 2426208 h 2749296"/>
              <a:gd name="connsiteX67" fmla="*/ 1408176 w 2042160"/>
              <a:gd name="connsiteY67" fmla="*/ 2365248 h 2749296"/>
              <a:gd name="connsiteX68" fmla="*/ 1389888 w 2042160"/>
              <a:gd name="connsiteY68" fmla="*/ 2310384 h 2749296"/>
              <a:gd name="connsiteX69" fmla="*/ 1322832 w 2042160"/>
              <a:gd name="connsiteY69" fmla="*/ 2310384 h 2749296"/>
              <a:gd name="connsiteX70" fmla="*/ 1243584 w 2042160"/>
              <a:gd name="connsiteY70" fmla="*/ 2261616 h 2749296"/>
              <a:gd name="connsiteX71" fmla="*/ 1213104 w 2042160"/>
              <a:gd name="connsiteY71" fmla="*/ 2170176 h 2749296"/>
              <a:gd name="connsiteX72" fmla="*/ 1261872 w 2042160"/>
              <a:gd name="connsiteY72" fmla="*/ 2127504 h 2749296"/>
              <a:gd name="connsiteX73" fmla="*/ 1298448 w 2042160"/>
              <a:gd name="connsiteY73" fmla="*/ 2066544 h 2749296"/>
              <a:gd name="connsiteX74" fmla="*/ 1237488 w 2042160"/>
              <a:gd name="connsiteY74" fmla="*/ 1962912 h 2749296"/>
              <a:gd name="connsiteX75" fmla="*/ 1280160 w 2042160"/>
              <a:gd name="connsiteY75" fmla="*/ 1914144 h 2749296"/>
              <a:gd name="connsiteX76" fmla="*/ 1298448 w 2042160"/>
              <a:gd name="connsiteY76" fmla="*/ 1865376 h 2749296"/>
              <a:gd name="connsiteX77" fmla="*/ 1341120 w 2042160"/>
              <a:gd name="connsiteY77" fmla="*/ 1859280 h 2749296"/>
              <a:gd name="connsiteX78" fmla="*/ 1371600 w 2042160"/>
              <a:gd name="connsiteY78" fmla="*/ 1792224 h 2749296"/>
              <a:gd name="connsiteX79" fmla="*/ 1371600 w 2042160"/>
              <a:gd name="connsiteY79" fmla="*/ 1792224 h 2749296"/>
              <a:gd name="connsiteX80" fmla="*/ 1310640 w 2042160"/>
              <a:gd name="connsiteY80" fmla="*/ 1719072 h 2749296"/>
              <a:gd name="connsiteX81" fmla="*/ 1219200 w 2042160"/>
              <a:gd name="connsiteY81" fmla="*/ 1810512 h 2749296"/>
              <a:gd name="connsiteX82" fmla="*/ 871728 w 2042160"/>
              <a:gd name="connsiteY82" fmla="*/ 1828800 h 2749296"/>
              <a:gd name="connsiteX83" fmla="*/ 457200 w 2042160"/>
              <a:gd name="connsiteY83" fmla="*/ 2151888 h 2749296"/>
              <a:gd name="connsiteX84" fmla="*/ 518160 w 2042160"/>
              <a:gd name="connsiteY84" fmla="*/ 1932432 h 2749296"/>
              <a:gd name="connsiteX85" fmla="*/ 347472 w 2042160"/>
              <a:gd name="connsiteY85" fmla="*/ 1956816 h 2749296"/>
              <a:gd name="connsiteX86" fmla="*/ 207264 w 2042160"/>
              <a:gd name="connsiteY86" fmla="*/ 1731264 h 2749296"/>
              <a:gd name="connsiteX87" fmla="*/ 164592 w 2042160"/>
              <a:gd name="connsiteY87" fmla="*/ 1517904 h 2749296"/>
              <a:gd name="connsiteX88" fmla="*/ 158496 w 2042160"/>
              <a:gd name="connsiteY88" fmla="*/ 1280160 h 2749296"/>
              <a:gd name="connsiteX89" fmla="*/ 329184 w 2042160"/>
              <a:gd name="connsiteY89" fmla="*/ 1127760 h 2749296"/>
              <a:gd name="connsiteX90" fmla="*/ 91440 w 2042160"/>
              <a:gd name="connsiteY90" fmla="*/ 975360 h 2749296"/>
              <a:gd name="connsiteX91" fmla="*/ 97536 w 2042160"/>
              <a:gd name="connsiteY91" fmla="*/ 957072 h 2749296"/>
              <a:gd name="connsiteX0" fmla="*/ 128022 w 2170182"/>
              <a:gd name="connsiteY0" fmla="*/ 0 h 2749296"/>
              <a:gd name="connsiteX1" fmla="*/ 262134 w 2170182"/>
              <a:gd name="connsiteY1" fmla="*/ 24384 h 2749296"/>
              <a:gd name="connsiteX2" fmla="*/ 298710 w 2170182"/>
              <a:gd name="connsiteY2" fmla="*/ 60960 h 2749296"/>
              <a:gd name="connsiteX3" fmla="*/ 408438 w 2170182"/>
              <a:gd name="connsiteY3" fmla="*/ 109728 h 2749296"/>
              <a:gd name="connsiteX4" fmla="*/ 457206 w 2170182"/>
              <a:gd name="connsiteY4" fmla="*/ 170688 h 2749296"/>
              <a:gd name="connsiteX5" fmla="*/ 512070 w 2170182"/>
              <a:gd name="connsiteY5" fmla="*/ 182880 h 2749296"/>
              <a:gd name="connsiteX6" fmla="*/ 585222 w 2170182"/>
              <a:gd name="connsiteY6" fmla="*/ 128016 h 2749296"/>
              <a:gd name="connsiteX7" fmla="*/ 664470 w 2170182"/>
              <a:gd name="connsiteY7" fmla="*/ 115824 h 2749296"/>
              <a:gd name="connsiteX8" fmla="*/ 762006 w 2170182"/>
              <a:gd name="connsiteY8" fmla="*/ 115824 h 2749296"/>
              <a:gd name="connsiteX9" fmla="*/ 829062 w 2170182"/>
              <a:gd name="connsiteY9" fmla="*/ 158496 h 2749296"/>
              <a:gd name="connsiteX10" fmla="*/ 816870 w 2170182"/>
              <a:gd name="connsiteY10" fmla="*/ 231648 h 2749296"/>
              <a:gd name="connsiteX11" fmla="*/ 762006 w 2170182"/>
              <a:gd name="connsiteY11" fmla="*/ 292608 h 2749296"/>
              <a:gd name="connsiteX12" fmla="*/ 792486 w 2170182"/>
              <a:gd name="connsiteY12" fmla="*/ 353568 h 2749296"/>
              <a:gd name="connsiteX13" fmla="*/ 816870 w 2170182"/>
              <a:gd name="connsiteY13" fmla="*/ 390144 h 2749296"/>
              <a:gd name="connsiteX14" fmla="*/ 890022 w 2170182"/>
              <a:gd name="connsiteY14" fmla="*/ 426720 h 2749296"/>
              <a:gd name="connsiteX15" fmla="*/ 865638 w 2170182"/>
              <a:gd name="connsiteY15" fmla="*/ 487680 h 2749296"/>
              <a:gd name="connsiteX16" fmla="*/ 944886 w 2170182"/>
              <a:gd name="connsiteY16" fmla="*/ 542544 h 2749296"/>
              <a:gd name="connsiteX17" fmla="*/ 914406 w 2170182"/>
              <a:gd name="connsiteY17" fmla="*/ 573024 h 2749296"/>
              <a:gd name="connsiteX18" fmla="*/ 847350 w 2170182"/>
              <a:gd name="connsiteY18" fmla="*/ 627888 h 2749296"/>
              <a:gd name="connsiteX19" fmla="*/ 883926 w 2170182"/>
              <a:gd name="connsiteY19" fmla="*/ 707136 h 2749296"/>
              <a:gd name="connsiteX20" fmla="*/ 853446 w 2170182"/>
              <a:gd name="connsiteY20" fmla="*/ 780288 h 2749296"/>
              <a:gd name="connsiteX21" fmla="*/ 847350 w 2170182"/>
              <a:gd name="connsiteY21" fmla="*/ 853440 h 2749296"/>
              <a:gd name="connsiteX22" fmla="*/ 768102 w 2170182"/>
              <a:gd name="connsiteY22" fmla="*/ 908304 h 2749296"/>
              <a:gd name="connsiteX23" fmla="*/ 810774 w 2170182"/>
              <a:gd name="connsiteY23" fmla="*/ 963168 h 2749296"/>
              <a:gd name="connsiteX24" fmla="*/ 871734 w 2170182"/>
              <a:gd name="connsiteY24" fmla="*/ 1005840 h 2749296"/>
              <a:gd name="connsiteX25" fmla="*/ 969270 w 2170182"/>
              <a:gd name="connsiteY25" fmla="*/ 1011936 h 2749296"/>
              <a:gd name="connsiteX26" fmla="*/ 1036326 w 2170182"/>
              <a:gd name="connsiteY26" fmla="*/ 1024128 h 2749296"/>
              <a:gd name="connsiteX27" fmla="*/ 1139958 w 2170182"/>
              <a:gd name="connsiteY27" fmla="*/ 963168 h 2749296"/>
              <a:gd name="connsiteX28" fmla="*/ 1255782 w 2170182"/>
              <a:gd name="connsiteY28" fmla="*/ 908304 h 2749296"/>
              <a:gd name="connsiteX29" fmla="*/ 1359414 w 2170182"/>
              <a:gd name="connsiteY29" fmla="*/ 920496 h 2749296"/>
              <a:gd name="connsiteX30" fmla="*/ 1383798 w 2170182"/>
              <a:gd name="connsiteY30" fmla="*/ 981456 h 2749296"/>
              <a:gd name="connsiteX31" fmla="*/ 1438662 w 2170182"/>
              <a:gd name="connsiteY31" fmla="*/ 1042416 h 2749296"/>
              <a:gd name="connsiteX32" fmla="*/ 1548390 w 2170182"/>
              <a:gd name="connsiteY32" fmla="*/ 1109472 h 2749296"/>
              <a:gd name="connsiteX33" fmla="*/ 1609350 w 2170182"/>
              <a:gd name="connsiteY33" fmla="*/ 1182624 h 2749296"/>
              <a:gd name="connsiteX34" fmla="*/ 1578870 w 2170182"/>
              <a:gd name="connsiteY34" fmla="*/ 1292352 h 2749296"/>
              <a:gd name="connsiteX35" fmla="*/ 1536198 w 2170182"/>
              <a:gd name="connsiteY35" fmla="*/ 1359408 h 2749296"/>
              <a:gd name="connsiteX36" fmla="*/ 1432566 w 2170182"/>
              <a:gd name="connsiteY36" fmla="*/ 1395984 h 2749296"/>
              <a:gd name="connsiteX37" fmla="*/ 1395990 w 2170182"/>
              <a:gd name="connsiteY37" fmla="*/ 1438656 h 2749296"/>
              <a:gd name="connsiteX38" fmla="*/ 1347222 w 2170182"/>
              <a:gd name="connsiteY38" fmla="*/ 1536192 h 2749296"/>
              <a:gd name="connsiteX39" fmla="*/ 1408182 w 2170182"/>
              <a:gd name="connsiteY39" fmla="*/ 1542288 h 2749296"/>
              <a:gd name="connsiteX40" fmla="*/ 1511814 w 2170182"/>
              <a:gd name="connsiteY40" fmla="*/ 1511808 h 2749296"/>
              <a:gd name="connsiteX41" fmla="*/ 1566678 w 2170182"/>
              <a:gd name="connsiteY41" fmla="*/ 1469136 h 2749296"/>
              <a:gd name="connsiteX42" fmla="*/ 1652022 w 2170182"/>
              <a:gd name="connsiteY42" fmla="*/ 1499616 h 2749296"/>
              <a:gd name="connsiteX43" fmla="*/ 1719078 w 2170182"/>
              <a:gd name="connsiteY43" fmla="*/ 1530096 h 2749296"/>
              <a:gd name="connsiteX44" fmla="*/ 1761750 w 2170182"/>
              <a:gd name="connsiteY44" fmla="*/ 1645920 h 2749296"/>
              <a:gd name="connsiteX45" fmla="*/ 1828806 w 2170182"/>
              <a:gd name="connsiteY45" fmla="*/ 1670304 h 2749296"/>
              <a:gd name="connsiteX46" fmla="*/ 1908054 w 2170182"/>
              <a:gd name="connsiteY46" fmla="*/ 1749552 h 2749296"/>
              <a:gd name="connsiteX47" fmla="*/ 1987302 w 2170182"/>
              <a:gd name="connsiteY47" fmla="*/ 1798320 h 2749296"/>
              <a:gd name="connsiteX48" fmla="*/ 2078742 w 2170182"/>
              <a:gd name="connsiteY48" fmla="*/ 1804416 h 2749296"/>
              <a:gd name="connsiteX49" fmla="*/ 2151894 w 2170182"/>
              <a:gd name="connsiteY49" fmla="*/ 1853184 h 2749296"/>
              <a:gd name="connsiteX50" fmla="*/ 2157990 w 2170182"/>
              <a:gd name="connsiteY50" fmla="*/ 1932432 h 2749296"/>
              <a:gd name="connsiteX51" fmla="*/ 2170182 w 2170182"/>
              <a:gd name="connsiteY51" fmla="*/ 2023872 h 2749296"/>
              <a:gd name="connsiteX52" fmla="*/ 2121414 w 2170182"/>
              <a:gd name="connsiteY52" fmla="*/ 2133600 h 2749296"/>
              <a:gd name="connsiteX53" fmla="*/ 2078742 w 2170182"/>
              <a:gd name="connsiteY53" fmla="*/ 2164080 h 2749296"/>
              <a:gd name="connsiteX54" fmla="*/ 1993398 w 2170182"/>
              <a:gd name="connsiteY54" fmla="*/ 2182368 h 2749296"/>
              <a:gd name="connsiteX55" fmla="*/ 1920246 w 2170182"/>
              <a:gd name="connsiteY55" fmla="*/ 2279904 h 2749296"/>
              <a:gd name="connsiteX56" fmla="*/ 1981206 w 2170182"/>
              <a:gd name="connsiteY56" fmla="*/ 2340864 h 2749296"/>
              <a:gd name="connsiteX57" fmla="*/ 1999494 w 2170182"/>
              <a:gd name="connsiteY57" fmla="*/ 2426208 h 2749296"/>
              <a:gd name="connsiteX58" fmla="*/ 1962918 w 2170182"/>
              <a:gd name="connsiteY58" fmla="*/ 2572512 h 2749296"/>
              <a:gd name="connsiteX59" fmla="*/ 1901958 w 2170182"/>
              <a:gd name="connsiteY59" fmla="*/ 2724912 h 2749296"/>
              <a:gd name="connsiteX60" fmla="*/ 1834902 w 2170182"/>
              <a:gd name="connsiteY60" fmla="*/ 2749296 h 2749296"/>
              <a:gd name="connsiteX61" fmla="*/ 1719078 w 2170182"/>
              <a:gd name="connsiteY61" fmla="*/ 2670048 h 2749296"/>
              <a:gd name="connsiteX62" fmla="*/ 1700790 w 2170182"/>
              <a:gd name="connsiteY62" fmla="*/ 2584704 h 2749296"/>
              <a:gd name="connsiteX63" fmla="*/ 1706886 w 2170182"/>
              <a:gd name="connsiteY63" fmla="*/ 2474976 h 2749296"/>
              <a:gd name="connsiteX64" fmla="*/ 1603254 w 2170182"/>
              <a:gd name="connsiteY64" fmla="*/ 2481072 h 2749296"/>
              <a:gd name="connsiteX65" fmla="*/ 1572774 w 2170182"/>
              <a:gd name="connsiteY65" fmla="*/ 2481072 h 2749296"/>
              <a:gd name="connsiteX66" fmla="*/ 1517910 w 2170182"/>
              <a:gd name="connsiteY66" fmla="*/ 2426208 h 2749296"/>
              <a:gd name="connsiteX67" fmla="*/ 1536198 w 2170182"/>
              <a:gd name="connsiteY67" fmla="*/ 2365248 h 2749296"/>
              <a:gd name="connsiteX68" fmla="*/ 1517910 w 2170182"/>
              <a:gd name="connsiteY68" fmla="*/ 2310384 h 2749296"/>
              <a:gd name="connsiteX69" fmla="*/ 1450854 w 2170182"/>
              <a:gd name="connsiteY69" fmla="*/ 2310384 h 2749296"/>
              <a:gd name="connsiteX70" fmla="*/ 1371606 w 2170182"/>
              <a:gd name="connsiteY70" fmla="*/ 2261616 h 2749296"/>
              <a:gd name="connsiteX71" fmla="*/ 1341126 w 2170182"/>
              <a:gd name="connsiteY71" fmla="*/ 2170176 h 2749296"/>
              <a:gd name="connsiteX72" fmla="*/ 1389894 w 2170182"/>
              <a:gd name="connsiteY72" fmla="*/ 2127504 h 2749296"/>
              <a:gd name="connsiteX73" fmla="*/ 1426470 w 2170182"/>
              <a:gd name="connsiteY73" fmla="*/ 2066544 h 2749296"/>
              <a:gd name="connsiteX74" fmla="*/ 1365510 w 2170182"/>
              <a:gd name="connsiteY74" fmla="*/ 1962912 h 2749296"/>
              <a:gd name="connsiteX75" fmla="*/ 1408182 w 2170182"/>
              <a:gd name="connsiteY75" fmla="*/ 1914144 h 2749296"/>
              <a:gd name="connsiteX76" fmla="*/ 1426470 w 2170182"/>
              <a:gd name="connsiteY76" fmla="*/ 1865376 h 2749296"/>
              <a:gd name="connsiteX77" fmla="*/ 1469142 w 2170182"/>
              <a:gd name="connsiteY77" fmla="*/ 1859280 h 2749296"/>
              <a:gd name="connsiteX78" fmla="*/ 1499622 w 2170182"/>
              <a:gd name="connsiteY78" fmla="*/ 1792224 h 2749296"/>
              <a:gd name="connsiteX79" fmla="*/ 1499622 w 2170182"/>
              <a:gd name="connsiteY79" fmla="*/ 1792224 h 2749296"/>
              <a:gd name="connsiteX80" fmla="*/ 1438662 w 2170182"/>
              <a:gd name="connsiteY80" fmla="*/ 1719072 h 2749296"/>
              <a:gd name="connsiteX81" fmla="*/ 1347222 w 2170182"/>
              <a:gd name="connsiteY81" fmla="*/ 1810512 h 2749296"/>
              <a:gd name="connsiteX82" fmla="*/ 999750 w 2170182"/>
              <a:gd name="connsiteY82" fmla="*/ 1828800 h 2749296"/>
              <a:gd name="connsiteX83" fmla="*/ 585222 w 2170182"/>
              <a:gd name="connsiteY83" fmla="*/ 2151888 h 2749296"/>
              <a:gd name="connsiteX84" fmla="*/ 646182 w 2170182"/>
              <a:gd name="connsiteY84" fmla="*/ 1932432 h 2749296"/>
              <a:gd name="connsiteX85" fmla="*/ 475494 w 2170182"/>
              <a:gd name="connsiteY85" fmla="*/ 1956816 h 2749296"/>
              <a:gd name="connsiteX86" fmla="*/ 335286 w 2170182"/>
              <a:gd name="connsiteY86" fmla="*/ 1731264 h 2749296"/>
              <a:gd name="connsiteX87" fmla="*/ 292614 w 2170182"/>
              <a:gd name="connsiteY87" fmla="*/ 1517904 h 2749296"/>
              <a:gd name="connsiteX88" fmla="*/ 286518 w 2170182"/>
              <a:gd name="connsiteY88" fmla="*/ 1280160 h 2749296"/>
              <a:gd name="connsiteX89" fmla="*/ 457206 w 2170182"/>
              <a:gd name="connsiteY89" fmla="*/ 1127760 h 2749296"/>
              <a:gd name="connsiteX90" fmla="*/ 219462 w 2170182"/>
              <a:gd name="connsiteY90" fmla="*/ 975360 h 2749296"/>
              <a:gd name="connsiteX91" fmla="*/ 6 w 2170182"/>
              <a:gd name="connsiteY91" fmla="*/ 883920 h 2749296"/>
              <a:gd name="connsiteX0" fmla="*/ 148259 w 2190419"/>
              <a:gd name="connsiteY0" fmla="*/ 0 h 2749296"/>
              <a:gd name="connsiteX1" fmla="*/ 282371 w 2190419"/>
              <a:gd name="connsiteY1" fmla="*/ 24384 h 2749296"/>
              <a:gd name="connsiteX2" fmla="*/ 318947 w 2190419"/>
              <a:gd name="connsiteY2" fmla="*/ 60960 h 2749296"/>
              <a:gd name="connsiteX3" fmla="*/ 428675 w 2190419"/>
              <a:gd name="connsiteY3" fmla="*/ 109728 h 2749296"/>
              <a:gd name="connsiteX4" fmla="*/ 477443 w 2190419"/>
              <a:gd name="connsiteY4" fmla="*/ 170688 h 2749296"/>
              <a:gd name="connsiteX5" fmla="*/ 532307 w 2190419"/>
              <a:gd name="connsiteY5" fmla="*/ 182880 h 2749296"/>
              <a:gd name="connsiteX6" fmla="*/ 605459 w 2190419"/>
              <a:gd name="connsiteY6" fmla="*/ 128016 h 2749296"/>
              <a:gd name="connsiteX7" fmla="*/ 684707 w 2190419"/>
              <a:gd name="connsiteY7" fmla="*/ 115824 h 2749296"/>
              <a:gd name="connsiteX8" fmla="*/ 782243 w 2190419"/>
              <a:gd name="connsiteY8" fmla="*/ 115824 h 2749296"/>
              <a:gd name="connsiteX9" fmla="*/ 849299 w 2190419"/>
              <a:gd name="connsiteY9" fmla="*/ 158496 h 2749296"/>
              <a:gd name="connsiteX10" fmla="*/ 837107 w 2190419"/>
              <a:gd name="connsiteY10" fmla="*/ 231648 h 2749296"/>
              <a:gd name="connsiteX11" fmla="*/ 782243 w 2190419"/>
              <a:gd name="connsiteY11" fmla="*/ 292608 h 2749296"/>
              <a:gd name="connsiteX12" fmla="*/ 812723 w 2190419"/>
              <a:gd name="connsiteY12" fmla="*/ 353568 h 2749296"/>
              <a:gd name="connsiteX13" fmla="*/ 837107 w 2190419"/>
              <a:gd name="connsiteY13" fmla="*/ 390144 h 2749296"/>
              <a:gd name="connsiteX14" fmla="*/ 910259 w 2190419"/>
              <a:gd name="connsiteY14" fmla="*/ 426720 h 2749296"/>
              <a:gd name="connsiteX15" fmla="*/ 885875 w 2190419"/>
              <a:gd name="connsiteY15" fmla="*/ 487680 h 2749296"/>
              <a:gd name="connsiteX16" fmla="*/ 965123 w 2190419"/>
              <a:gd name="connsiteY16" fmla="*/ 542544 h 2749296"/>
              <a:gd name="connsiteX17" fmla="*/ 934643 w 2190419"/>
              <a:gd name="connsiteY17" fmla="*/ 573024 h 2749296"/>
              <a:gd name="connsiteX18" fmla="*/ 867587 w 2190419"/>
              <a:gd name="connsiteY18" fmla="*/ 627888 h 2749296"/>
              <a:gd name="connsiteX19" fmla="*/ 904163 w 2190419"/>
              <a:gd name="connsiteY19" fmla="*/ 707136 h 2749296"/>
              <a:gd name="connsiteX20" fmla="*/ 873683 w 2190419"/>
              <a:gd name="connsiteY20" fmla="*/ 780288 h 2749296"/>
              <a:gd name="connsiteX21" fmla="*/ 867587 w 2190419"/>
              <a:gd name="connsiteY21" fmla="*/ 853440 h 2749296"/>
              <a:gd name="connsiteX22" fmla="*/ 788339 w 2190419"/>
              <a:gd name="connsiteY22" fmla="*/ 908304 h 2749296"/>
              <a:gd name="connsiteX23" fmla="*/ 831011 w 2190419"/>
              <a:gd name="connsiteY23" fmla="*/ 963168 h 2749296"/>
              <a:gd name="connsiteX24" fmla="*/ 891971 w 2190419"/>
              <a:gd name="connsiteY24" fmla="*/ 1005840 h 2749296"/>
              <a:gd name="connsiteX25" fmla="*/ 989507 w 2190419"/>
              <a:gd name="connsiteY25" fmla="*/ 1011936 h 2749296"/>
              <a:gd name="connsiteX26" fmla="*/ 1056563 w 2190419"/>
              <a:gd name="connsiteY26" fmla="*/ 1024128 h 2749296"/>
              <a:gd name="connsiteX27" fmla="*/ 1160195 w 2190419"/>
              <a:gd name="connsiteY27" fmla="*/ 963168 h 2749296"/>
              <a:gd name="connsiteX28" fmla="*/ 1276019 w 2190419"/>
              <a:gd name="connsiteY28" fmla="*/ 908304 h 2749296"/>
              <a:gd name="connsiteX29" fmla="*/ 1379651 w 2190419"/>
              <a:gd name="connsiteY29" fmla="*/ 920496 h 2749296"/>
              <a:gd name="connsiteX30" fmla="*/ 1404035 w 2190419"/>
              <a:gd name="connsiteY30" fmla="*/ 981456 h 2749296"/>
              <a:gd name="connsiteX31" fmla="*/ 1458899 w 2190419"/>
              <a:gd name="connsiteY31" fmla="*/ 1042416 h 2749296"/>
              <a:gd name="connsiteX32" fmla="*/ 1568627 w 2190419"/>
              <a:gd name="connsiteY32" fmla="*/ 1109472 h 2749296"/>
              <a:gd name="connsiteX33" fmla="*/ 1629587 w 2190419"/>
              <a:gd name="connsiteY33" fmla="*/ 1182624 h 2749296"/>
              <a:gd name="connsiteX34" fmla="*/ 1599107 w 2190419"/>
              <a:gd name="connsiteY34" fmla="*/ 1292352 h 2749296"/>
              <a:gd name="connsiteX35" fmla="*/ 1556435 w 2190419"/>
              <a:gd name="connsiteY35" fmla="*/ 1359408 h 2749296"/>
              <a:gd name="connsiteX36" fmla="*/ 1452803 w 2190419"/>
              <a:gd name="connsiteY36" fmla="*/ 1395984 h 2749296"/>
              <a:gd name="connsiteX37" fmla="*/ 1416227 w 2190419"/>
              <a:gd name="connsiteY37" fmla="*/ 1438656 h 2749296"/>
              <a:gd name="connsiteX38" fmla="*/ 1367459 w 2190419"/>
              <a:gd name="connsiteY38" fmla="*/ 1536192 h 2749296"/>
              <a:gd name="connsiteX39" fmla="*/ 1428419 w 2190419"/>
              <a:gd name="connsiteY39" fmla="*/ 1542288 h 2749296"/>
              <a:gd name="connsiteX40" fmla="*/ 1532051 w 2190419"/>
              <a:gd name="connsiteY40" fmla="*/ 1511808 h 2749296"/>
              <a:gd name="connsiteX41" fmla="*/ 1586915 w 2190419"/>
              <a:gd name="connsiteY41" fmla="*/ 1469136 h 2749296"/>
              <a:gd name="connsiteX42" fmla="*/ 1672259 w 2190419"/>
              <a:gd name="connsiteY42" fmla="*/ 1499616 h 2749296"/>
              <a:gd name="connsiteX43" fmla="*/ 1739315 w 2190419"/>
              <a:gd name="connsiteY43" fmla="*/ 1530096 h 2749296"/>
              <a:gd name="connsiteX44" fmla="*/ 1781987 w 2190419"/>
              <a:gd name="connsiteY44" fmla="*/ 1645920 h 2749296"/>
              <a:gd name="connsiteX45" fmla="*/ 1849043 w 2190419"/>
              <a:gd name="connsiteY45" fmla="*/ 1670304 h 2749296"/>
              <a:gd name="connsiteX46" fmla="*/ 1928291 w 2190419"/>
              <a:gd name="connsiteY46" fmla="*/ 1749552 h 2749296"/>
              <a:gd name="connsiteX47" fmla="*/ 2007539 w 2190419"/>
              <a:gd name="connsiteY47" fmla="*/ 1798320 h 2749296"/>
              <a:gd name="connsiteX48" fmla="*/ 2098979 w 2190419"/>
              <a:gd name="connsiteY48" fmla="*/ 1804416 h 2749296"/>
              <a:gd name="connsiteX49" fmla="*/ 2172131 w 2190419"/>
              <a:gd name="connsiteY49" fmla="*/ 1853184 h 2749296"/>
              <a:gd name="connsiteX50" fmla="*/ 2178227 w 2190419"/>
              <a:gd name="connsiteY50" fmla="*/ 1932432 h 2749296"/>
              <a:gd name="connsiteX51" fmla="*/ 2190419 w 2190419"/>
              <a:gd name="connsiteY51" fmla="*/ 2023872 h 2749296"/>
              <a:gd name="connsiteX52" fmla="*/ 2141651 w 2190419"/>
              <a:gd name="connsiteY52" fmla="*/ 2133600 h 2749296"/>
              <a:gd name="connsiteX53" fmla="*/ 2098979 w 2190419"/>
              <a:gd name="connsiteY53" fmla="*/ 2164080 h 2749296"/>
              <a:gd name="connsiteX54" fmla="*/ 2013635 w 2190419"/>
              <a:gd name="connsiteY54" fmla="*/ 2182368 h 2749296"/>
              <a:gd name="connsiteX55" fmla="*/ 1940483 w 2190419"/>
              <a:gd name="connsiteY55" fmla="*/ 2279904 h 2749296"/>
              <a:gd name="connsiteX56" fmla="*/ 2001443 w 2190419"/>
              <a:gd name="connsiteY56" fmla="*/ 2340864 h 2749296"/>
              <a:gd name="connsiteX57" fmla="*/ 2019731 w 2190419"/>
              <a:gd name="connsiteY57" fmla="*/ 2426208 h 2749296"/>
              <a:gd name="connsiteX58" fmla="*/ 1983155 w 2190419"/>
              <a:gd name="connsiteY58" fmla="*/ 2572512 h 2749296"/>
              <a:gd name="connsiteX59" fmla="*/ 1922195 w 2190419"/>
              <a:gd name="connsiteY59" fmla="*/ 2724912 h 2749296"/>
              <a:gd name="connsiteX60" fmla="*/ 1855139 w 2190419"/>
              <a:gd name="connsiteY60" fmla="*/ 2749296 h 2749296"/>
              <a:gd name="connsiteX61" fmla="*/ 1739315 w 2190419"/>
              <a:gd name="connsiteY61" fmla="*/ 2670048 h 2749296"/>
              <a:gd name="connsiteX62" fmla="*/ 1721027 w 2190419"/>
              <a:gd name="connsiteY62" fmla="*/ 2584704 h 2749296"/>
              <a:gd name="connsiteX63" fmla="*/ 1727123 w 2190419"/>
              <a:gd name="connsiteY63" fmla="*/ 2474976 h 2749296"/>
              <a:gd name="connsiteX64" fmla="*/ 1623491 w 2190419"/>
              <a:gd name="connsiteY64" fmla="*/ 2481072 h 2749296"/>
              <a:gd name="connsiteX65" fmla="*/ 1593011 w 2190419"/>
              <a:gd name="connsiteY65" fmla="*/ 2481072 h 2749296"/>
              <a:gd name="connsiteX66" fmla="*/ 1538147 w 2190419"/>
              <a:gd name="connsiteY66" fmla="*/ 2426208 h 2749296"/>
              <a:gd name="connsiteX67" fmla="*/ 1556435 w 2190419"/>
              <a:gd name="connsiteY67" fmla="*/ 2365248 h 2749296"/>
              <a:gd name="connsiteX68" fmla="*/ 1538147 w 2190419"/>
              <a:gd name="connsiteY68" fmla="*/ 2310384 h 2749296"/>
              <a:gd name="connsiteX69" fmla="*/ 1471091 w 2190419"/>
              <a:gd name="connsiteY69" fmla="*/ 2310384 h 2749296"/>
              <a:gd name="connsiteX70" fmla="*/ 1391843 w 2190419"/>
              <a:gd name="connsiteY70" fmla="*/ 2261616 h 2749296"/>
              <a:gd name="connsiteX71" fmla="*/ 1361363 w 2190419"/>
              <a:gd name="connsiteY71" fmla="*/ 2170176 h 2749296"/>
              <a:gd name="connsiteX72" fmla="*/ 1410131 w 2190419"/>
              <a:gd name="connsiteY72" fmla="*/ 2127504 h 2749296"/>
              <a:gd name="connsiteX73" fmla="*/ 1446707 w 2190419"/>
              <a:gd name="connsiteY73" fmla="*/ 2066544 h 2749296"/>
              <a:gd name="connsiteX74" fmla="*/ 1385747 w 2190419"/>
              <a:gd name="connsiteY74" fmla="*/ 1962912 h 2749296"/>
              <a:gd name="connsiteX75" fmla="*/ 1428419 w 2190419"/>
              <a:gd name="connsiteY75" fmla="*/ 1914144 h 2749296"/>
              <a:gd name="connsiteX76" fmla="*/ 1446707 w 2190419"/>
              <a:gd name="connsiteY76" fmla="*/ 1865376 h 2749296"/>
              <a:gd name="connsiteX77" fmla="*/ 1489379 w 2190419"/>
              <a:gd name="connsiteY77" fmla="*/ 1859280 h 2749296"/>
              <a:gd name="connsiteX78" fmla="*/ 1519859 w 2190419"/>
              <a:gd name="connsiteY78" fmla="*/ 1792224 h 2749296"/>
              <a:gd name="connsiteX79" fmla="*/ 1519859 w 2190419"/>
              <a:gd name="connsiteY79" fmla="*/ 1792224 h 2749296"/>
              <a:gd name="connsiteX80" fmla="*/ 1458899 w 2190419"/>
              <a:gd name="connsiteY80" fmla="*/ 1719072 h 2749296"/>
              <a:gd name="connsiteX81" fmla="*/ 1367459 w 2190419"/>
              <a:gd name="connsiteY81" fmla="*/ 1810512 h 2749296"/>
              <a:gd name="connsiteX82" fmla="*/ 1019987 w 2190419"/>
              <a:gd name="connsiteY82" fmla="*/ 1828800 h 2749296"/>
              <a:gd name="connsiteX83" fmla="*/ 605459 w 2190419"/>
              <a:gd name="connsiteY83" fmla="*/ 2151888 h 2749296"/>
              <a:gd name="connsiteX84" fmla="*/ 666419 w 2190419"/>
              <a:gd name="connsiteY84" fmla="*/ 1932432 h 2749296"/>
              <a:gd name="connsiteX85" fmla="*/ 495731 w 2190419"/>
              <a:gd name="connsiteY85" fmla="*/ 1956816 h 2749296"/>
              <a:gd name="connsiteX86" fmla="*/ 355523 w 2190419"/>
              <a:gd name="connsiteY86" fmla="*/ 1731264 h 2749296"/>
              <a:gd name="connsiteX87" fmla="*/ 312851 w 2190419"/>
              <a:gd name="connsiteY87" fmla="*/ 1517904 h 2749296"/>
              <a:gd name="connsiteX88" fmla="*/ 306755 w 2190419"/>
              <a:gd name="connsiteY88" fmla="*/ 1280160 h 2749296"/>
              <a:gd name="connsiteX89" fmla="*/ 477443 w 2190419"/>
              <a:gd name="connsiteY89" fmla="*/ 1127760 h 2749296"/>
              <a:gd name="connsiteX90" fmla="*/ 239699 w 2190419"/>
              <a:gd name="connsiteY90" fmla="*/ 975360 h 2749296"/>
              <a:gd name="connsiteX91" fmla="*/ 20243 w 2190419"/>
              <a:gd name="connsiteY91" fmla="*/ 883920 h 2749296"/>
              <a:gd name="connsiteX92" fmla="*/ 8051 w 2190419"/>
              <a:gd name="connsiteY92" fmla="*/ 859536 h 2749296"/>
              <a:gd name="connsiteX0" fmla="*/ 225552 w 2267712"/>
              <a:gd name="connsiteY0" fmla="*/ 0 h 2749296"/>
              <a:gd name="connsiteX1" fmla="*/ 359664 w 2267712"/>
              <a:gd name="connsiteY1" fmla="*/ 24384 h 2749296"/>
              <a:gd name="connsiteX2" fmla="*/ 396240 w 2267712"/>
              <a:gd name="connsiteY2" fmla="*/ 60960 h 2749296"/>
              <a:gd name="connsiteX3" fmla="*/ 505968 w 2267712"/>
              <a:gd name="connsiteY3" fmla="*/ 109728 h 2749296"/>
              <a:gd name="connsiteX4" fmla="*/ 554736 w 2267712"/>
              <a:gd name="connsiteY4" fmla="*/ 170688 h 2749296"/>
              <a:gd name="connsiteX5" fmla="*/ 609600 w 2267712"/>
              <a:gd name="connsiteY5" fmla="*/ 182880 h 2749296"/>
              <a:gd name="connsiteX6" fmla="*/ 682752 w 2267712"/>
              <a:gd name="connsiteY6" fmla="*/ 128016 h 2749296"/>
              <a:gd name="connsiteX7" fmla="*/ 762000 w 2267712"/>
              <a:gd name="connsiteY7" fmla="*/ 115824 h 2749296"/>
              <a:gd name="connsiteX8" fmla="*/ 859536 w 2267712"/>
              <a:gd name="connsiteY8" fmla="*/ 115824 h 2749296"/>
              <a:gd name="connsiteX9" fmla="*/ 926592 w 2267712"/>
              <a:gd name="connsiteY9" fmla="*/ 158496 h 2749296"/>
              <a:gd name="connsiteX10" fmla="*/ 914400 w 2267712"/>
              <a:gd name="connsiteY10" fmla="*/ 231648 h 2749296"/>
              <a:gd name="connsiteX11" fmla="*/ 859536 w 2267712"/>
              <a:gd name="connsiteY11" fmla="*/ 292608 h 2749296"/>
              <a:gd name="connsiteX12" fmla="*/ 890016 w 2267712"/>
              <a:gd name="connsiteY12" fmla="*/ 353568 h 2749296"/>
              <a:gd name="connsiteX13" fmla="*/ 914400 w 2267712"/>
              <a:gd name="connsiteY13" fmla="*/ 390144 h 2749296"/>
              <a:gd name="connsiteX14" fmla="*/ 987552 w 2267712"/>
              <a:gd name="connsiteY14" fmla="*/ 426720 h 2749296"/>
              <a:gd name="connsiteX15" fmla="*/ 963168 w 2267712"/>
              <a:gd name="connsiteY15" fmla="*/ 487680 h 2749296"/>
              <a:gd name="connsiteX16" fmla="*/ 1042416 w 2267712"/>
              <a:gd name="connsiteY16" fmla="*/ 542544 h 2749296"/>
              <a:gd name="connsiteX17" fmla="*/ 1011936 w 2267712"/>
              <a:gd name="connsiteY17" fmla="*/ 573024 h 2749296"/>
              <a:gd name="connsiteX18" fmla="*/ 944880 w 2267712"/>
              <a:gd name="connsiteY18" fmla="*/ 627888 h 2749296"/>
              <a:gd name="connsiteX19" fmla="*/ 981456 w 2267712"/>
              <a:gd name="connsiteY19" fmla="*/ 707136 h 2749296"/>
              <a:gd name="connsiteX20" fmla="*/ 950976 w 2267712"/>
              <a:gd name="connsiteY20" fmla="*/ 780288 h 2749296"/>
              <a:gd name="connsiteX21" fmla="*/ 944880 w 2267712"/>
              <a:gd name="connsiteY21" fmla="*/ 853440 h 2749296"/>
              <a:gd name="connsiteX22" fmla="*/ 865632 w 2267712"/>
              <a:gd name="connsiteY22" fmla="*/ 908304 h 2749296"/>
              <a:gd name="connsiteX23" fmla="*/ 908304 w 2267712"/>
              <a:gd name="connsiteY23" fmla="*/ 963168 h 2749296"/>
              <a:gd name="connsiteX24" fmla="*/ 969264 w 2267712"/>
              <a:gd name="connsiteY24" fmla="*/ 1005840 h 2749296"/>
              <a:gd name="connsiteX25" fmla="*/ 1066800 w 2267712"/>
              <a:gd name="connsiteY25" fmla="*/ 1011936 h 2749296"/>
              <a:gd name="connsiteX26" fmla="*/ 1133856 w 2267712"/>
              <a:gd name="connsiteY26" fmla="*/ 1024128 h 2749296"/>
              <a:gd name="connsiteX27" fmla="*/ 1237488 w 2267712"/>
              <a:gd name="connsiteY27" fmla="*/ 963168 h 2749296"/>
              <a:gd name="connsiteX28" fmla="*/ 1353312 w 2267712"/>
              <a:gd name="connsiteY28" fmla="*/ 908304 h 2749296"/>
              <a:gd name="connsiteX29" fmla="*/ 1456944 w 2267712"/>
              <a:gd name="connsiteY29" fmla="*/ 920496 h 2749296"/>
              <a:gd name="connsiteX30" fmla="*/ 1481328 w 2267712"/>
              <a:gd name="connsiteY30" fmla="*/ 981456 h 2749296"/>
              <a:gd name="connsiteX31" fmla="*/ 1536192 w 2267712"/>
              <a:gd name="connsiteY31" fmla="*/ 1042416 h 2749296"/>
              <a:gd name="connsiteX32" fmla="*/ 1645920 w 2267712"/>
              <a:gd name="connsiteY32" fmla="*/ 1109472 h 2749296"/>
              <a:gd name="connsiteX33" fmla="*/ 1706880 w 2267712"/>
              <a:gd name="connsiteY33" fmla="*/ 1182624 h 2749296"/>
              <a:gd name="connsiteX34" fmla="*/ 1676400 w 2267712"/>
              <a:gd name="connsiteY34" fmla="*/ 1292352 h 2749296"/>
              <a:gd name="connsiteX35" fmla="*/ 1633728 w 2267712"/>
              <a:gd name="connsiteY35" fmla="*/ 1359408 h 2749296"/>
              <a:gd name="connsiteX36" fmla="*/ 1530096 w 2267712"/>
              <a:gd name="connsiteY36" fmla="*/ 1395984 h 2749296"/>
              <a:gd name="connsiteX37" fmla="*/ 1493520 w 2267712"/>
              <a:gd name="connsiteY37" fmla="*/ 1438656 h 2749296"/>
              <a:gd name="connsiteX38" fmla="*/ 1444752 w 2267712"/>
              <a:gd name="connsiteY38" fmla="*/ 1536192 h 2749296"/>
              <a:gd name="connsiteX39" fmla="*/ 1505712 w 2267712"/>
              <a:gd name="connsiteY39" fmla="*/ 1542288 h 2749296"/>
              <a:gd name="connsiteX40" fmla="*/ 1609344 w 2267712"/>
              <a:gd name="connsiteY40" fmla="*/ 1511808 h 2749296"/>
              <a:gd name="connsiteX41" fmla="*/ 1664208 w 2267712"/>
              <a:gd name="connsiteY41" fmla="*/ 1469136 h 2749296"/>
              <a:gd name="connsiteX42" fmla="*/ 1749552 w 2267712"/>
              <a:gd name="connsiteY42" fmla="*/ 1499616 h 2749296"/>
              <a:gd name="connsiteX43" fmla="*/ 1816608 w 2267712"/>
              <a:gd name="connsiteY43" fmla="*/ 1530096 h 2749296"/>
              <a:gd name="connsiteX44" fmla="*/ 1859280 w 2267712"/>
              <a:gd name="connsiteY44" fmla="*/ 1645920 h 2749296"/>
              <a:gd name="connsiteX45" fmla="*/ 1926336 w 2267712"/>
              <a:gd name="connsiteY45" fmla="*/ 1670304 h 2749296"/>
              <a:gd name="connsiteX46" fmla="*/ 2005584 w 2267712"/>
              <a:gd name="connsiteY46" fmla="*/ 1749552 h 2749296"/>
              <a:gd name="connsiteX47" fmla="*/ 2084832 w 2267712"/>
              <a:gd name="connsiteY47" fmla="*/ 1798320 h 2749296"/>
              <a:gd name="connsiteX48" fmla="*/ 2176272 w 2267712"/>
              <a:gd name="connsiteY48" fmla="*/ 1804416 h 2749296"/>
              <a:gd name="connsiteX49" fmla="*/ 2249424 w 2267712"/>
              <a:gd name="connsiteY49" fmla="*/ 1853184 h 2749296"/>
              <a:gd name="connsiteX50" fmla="*/ 2255520 w 2267712"/>
              <a:gd name="connsiteY50" fmla="*/ 1932432 h 2749296"/>
              <a:gd name="connsiteX51" fmla="*/ 2267712 w 2267712"/>
              <a:gd name="connsiteY51" fmla="*/ 2023872 h 2749296"/>
              <a:gd name="connsiteX52" fmla="*/ 2218944 w 2267712"/>
              <a:gd name="connsiteY52" fmla="*/ 2133600 h 2749296"/>
              <a:gd name="connsiteX53" fmla="*/ 2176272 w 2267712"/>
              <a:gd name="connsiteY53" fmla="*/ 2164080 h 2749296"/>
              <a:gd name="connsiteX54" fmla="*/ 2090928 w 2267712"/>
              <a:gd name="connsiteY54" fmla="*/ 2182368 h 2749296"/>
              <a:gd name="connsiteX55" fmla="*/ 2017776 w 2267712"/>
              <a:gd name="connsiteY55" fmla="*/ 2279904 h 2749296"/>
              <a:gd name="connsiteX56" fmla="*/ 2078736 w 2267712"/>
              <a:gd name="connsiteY56" fmla="*/ 2340864 h 2749296"/>
              <a:gd name="connsiteX57" fmla="*/ 2097024 w 2267712"/>
              <a:gd name="connsiteY57" fmla="*/ 2426208 h 2749296"/>
              <a:gd name="connsiteX58" fmla="*/ 2060448 w 2267712"/>
              <a:gd name="connsiteY58" fmla="*/ 2572512 h 2749296"/>
              <a:gd name="connsiteX59" fmla="*/ 1999488 w 2267712"/>
              <a:gd name="connsiteY59" fmla="*/ 2724912 h 2749296"/>
              <a:gd name="connsiteX60" fmla="*/ 1932432 w 2267712"/>
              <a:gd name="connsiteY60" fmla="*/ 2749296 h 2749296"/>
              <a:gd name="connsiteX61" fmla="*/ 1816608 w 2267712"/>
              <a:gd name="connsiteY61" fmla="*/ 2670048 h 2749296"/>
              <a:gd name="connsiteX62" fmla="*/ 1798320 w 2267712"/>
              <a:gd name="connsiteY62" fmla="*/ 2584704 h 2749296"/>
              <a:gd name="connsiteX63" fmla="*/ 1804416 w 2267712"/>
              <a:gd name="connsiteY63" fmla="*/ 2474976 h 2749296"/>
              <a:gd name="connsiteX64" fmla="*/ 1700784 w 2267712"/>
              <a:gd name="connsiteY64" fmla="*/ 2481072 h 2749296"/>
              <a:gd name="connsiteX65" fmla="*/ 1670304 w 2267712"/>
              <a:gd name="connsiteY65" fmla="*/ 2481072 h 2749296"/>
              <a:gd name="connsiteX66" fmla="*/ 1615440 w 2267712"/>
              <a:gd name="connsiteY66" fmla="*/ 2426208 h 2749296"/>
              <a:gd name="connsiteX67" fmla="*/ 1633728 w 2267712"/>
              <a:gd name="connsiteY67" fmla="*/ 2365248 h 2749296"/>
              <a:gd name="connsiteX68" fmla="*/ 1615440 w 2267712"/>
              <a:gd name="connsiteY68" fmla="*/ 2310384 h 2749296"/>
              <a:gd name="connsiteX69" fmla="*/ 1548384 w 2267712"/>
              <a:gd name="connsiteY69" fmla="*/ 2310384 h 2749296"/>
              <a:gd name="connsiteX70" fmla="*/ 1469136 w 2267712"/>
              <a:gd name="connsiteY70" fmla="*/ 2261616 h 2749296"/>
              <a:gd name="connsiteX71" fmla="*/ 1438656 w 2267712"/>
              <a:gd name="connsiteY71" fmla="*/ 2170176 h 2749296"/>
              <a:gd name="connsiteX72" fmla="*/ 1487424 w 2267712"/>
              <a:gd name="connsiteY72" fmla="*/ 2127504 h 2749296"/>
              <a:gd name="connsiteX73" fmla="*/ 1524000 w 2267712"/>
              <a:gd name="connsiteY73" fmla="*/ 2066544 h 2749296"/>
              <a:gd name="connsiteX74" fmla="*/ 1463040 w 2267712"/>
              <a:gd name="connsiteY74" fmla="*/ 1962912 h 2749296"/>
              <a:gd name="connsiteX75" fmla="*/ 1505712 w 2267712"/>
              <a:gd name="connsiteY75" fmla="*/ 1914144 h 2749296"/>
              <a:gd name="connsiteX76" fmla="*/ 1524000 w 2267712"/>
              <a:gd name="connsiteY76" fmla="*/ 1865376 h 2749296"/>
              <a:gd name="connsiteX77" fmla="*/ 1566672 w 2267712"/>
              <a:gd name="connsiteY77" fmla="*/ 1859280 h 2749296"/>
              <a:gd name="connsiteX78" fmla="*/ 1597152 w 2267712"/>
              <a:gd name="connsiteY78" fmla="*/ 1792224 h 2749296"/>
              <a:gd name="connsiteX79" fmla="*/ 1597152 w 2267712"/>
              <a:gd name="connsiteY79" fmla="*/ 1792224 h 2749296"/>
              <a:gd name="connsiteX80" fmla="*/ 1536192 w 2267712"/>
              <a:gd name="connsiteY80" fmla="*/ 1719072 h 2749296"/>
              <a:gd name="connsiteX81" fmla="*/ 1444752 w 2267712"/>
              <a:gd name="connsiteY81" fmla="*/ 1810512 h 2749296"/>
              <a:gd name="connsiteX82" fmla="*/ 1097280 w 2267712"/>
              <a:gd name="connsiteY82" fmla="*/ 1828800 h 2749296"/>
              <a:gd name="connsiteX83" fmla="*/ 682752 w 2267712"/>
              <a:gd name="connsiteY83" fmla="*/ 2151888 h 2749296"/>
              <a:gd name="connsiteX84" fmla="*/ 743712 w 2267712"/>
              <a:gd name="connsiteY84" fmla="*/ 1932432 h 2749296"/>
              <a:gd name="connsiteX85" fmla="*/ 573024 w 2267712"/>
              <a:gd name="connsiteY85" fmla="*/ 1956816 h 2749296"/>
              <a:gd name="connsiteX86" fmla="*/ 432816 w 2267712"/>
              <a:gd name="connsiteY86" fmla="*/ 1731264 h 2749296"/>
              <a:gd name="connsiteX87" fmla="*/ 390144 w 2267712"/>
              <a:gd name="connsiteY87" fmla="*/ 1517904 h 2749296"/>
              <a:gd name="connsiteX88" fmla="*/ 384048 w 2267712"/>
              <a:gd name="connsiteY88" fmla="*/ 1280160 h 2749296"/>
              <a:gd name="connsiteX89" fmla="*/ 554736 w 2267712"/>
              <a:gd name="connsiteY89" fmla="*/ 1127760 h 2749296"/>
              <a:gd name="connsiteX90" fmla="*/ 316992 w 2267712"/>
              <a:gd name="connsiteY90" fmla="*/ 975360 h 2749296"/>
              <a:gd name="connsiteX91" fmla="*/ 97536 w 2267712"/>
              <a:gd name="connsiteY91" fmla="*/ 883920 h 2749296"/>
              <a:gd name="connsiteX92" fmla="*/ 0 w 2267712"/>
              <a:gd name="connsiteY92" fmla="*/ 640080 h 2749296"/>
              <a:gd name="connsiteX0" fmla="*/ 243839 w 2285999"/>
              <a:gd name="connsiteY0" fmla="*/ 0 h 2749296"/>
              <a:gd name="connsiteX1" fmla="*/ 377951 w 2285999"/>
              <a:gd name="connsiteY1" fmla="*/ 24384 h 2749296"/>
              <a:gd name="connsiteX2" fmla="*/ 414527 w 2285999"/>
              <a:gd name="connsiteY2" fmla="*/ 60960 h 2749296"/>
              <a:gd name="connsiteX3" fmla="*/ 524255 w 2285999"/>
              <a:gd name="connsiteY3" fmla="*/ 109728 h 2749296"/>
              <a:gd name="connsiteX4" fmla="*/ 573023 w 2285999"/>
              <a:gd name="connsiteY4" fmla="*/ 170688 h 2749296"/>
              <a:gd name="connsiteX5" fmla="*/ 627887 w 2285999"/>
              <a:gd name="connsiteY5" fmla="*/ 182880 h 2749296"/>
              <a:gd name="connsiteX6" fmla="*/ 701039 w 2285999"/>
              <a:gd name="connsiteY6" fmla="*/ 128016 h 2749296"/>
              <a:gd name="connsiteX7" fmla="*/ 780287 w 2285999"/>
              <a:gd name="connsiteY7" fmla="*/ 115824 h 2749296"/>
              <a:gd name="connsiteX8" fmla="*/ 877823 w 2285999"/>
              <a:gd name="connsiteY8" fmla="*/ 115824 h 2749296"/>
              <a:gd name="connsiteX9" fmla="*/ 944879 w 2285999"/>
              <a:gd name="connsiteY9" fmla="*/ 158496 h 2749296"/>
              <a:gd name="connsiteX10" fmla="*/ 932687 w 2285999"/>
              <a:gd name="connsiteY10" fmla="*/ 231648 h 2749296"/>
              <a:gd name="connsiteX11" fmla="*/ 877823 w 2285999"/>
              <a:gd name="connsiteY11" fmla="*/ 292608 h 2749296"/>
              <a:gd name="connsiteX12" fmla="*/ 908303 w 2285999"/>
              <a:gd name="connsiteY12" fmla="*/ 353568 h 2749296"/>
              <a:gd name="connsiteX13" fmla="*/ 932687 w 2285999"/>
              <a:gd name="connsiteY13" fmla="*/ 390144 h 2749296"/>
              <a:gd name="connsiteX14" fmla="*/ 1005839 w 2285999"/>
              <a:gd name="connsiteY14" fmla="*/ 426720 h 2749296"/>
              <a:gd name="connsiteX15" fmla="*/ 981455 w 2285999"/>
              <a:gd name="connsiteY15" fmla="*/ 487680 h 2749296"/>
              <a:gd name="connsiteX16" fmla="*/ 1060703 w 2285999"/>
              <a:gd name="connsiteY16" fmla="*/ 542544 h 2749296"/>
              <a:gd name="connsiteX17" fmla="*/ 1030223 w 2285999"/>
              <a:gd name="connsiteY17" fmla="*/ 573024 h 2749296"/>
              <a:gd name="connsiteX18" fmla="*/ 963167 w 2285999"/>
              <a:gd name="connsiteY18" fmla="*/ 627888 h 2749296"/>
              <a:gd name="connsiteX19" fmla="*/ 999743 w 2285999"/>
              <a:gd name="connsiteY19" fmla="*/ 707136 h 2749296"/>
              <a:gd name="connsiteX20" fmla="*/ 969263 w 2285999"/>
              <a:gd name="connsiteY20" fmla="*/ 780288 h 2749296"/>
              <a:gd name="connsiteX21" fmla="*/ 963167 w 2285999"/>
              <a:gd name="connsiteY21" fmla="*/ 853440 h 2749296"/>
              <a:gd name="connsiteX22" fmla="*/ 883919 w 2285999"/>
              <a:gd name="connsiteY22" fmla="*/ 908304 h 2749296"/>
              <a:gd name="connsiteX23" fmla="*/ 926591 w 2285999"/>
              <a:gd name="connsiteY23" fmla="*/ 963168 h 2749296"/>
              <a:gd name="connsiteX24" fmla="*/ 987551 w 2285999"/>
              <a:gd name="connsiteY24" fmla="*/ 1005840 h 2749296"/>
              <a:gd name="connsiteX25" fmla="*/ 1085087 w 2285999"/>
              <a:gd name="connsiteY25" fmla="*/ 1011936 h 2749296"/>
              <a:gd name="connsiteX26" fmla="*/ 1152143 w 2285999"/>
              <a:gd name="connsiteY26" fmla="*/ 1024128 h 2749296"/>
              <a:gd name="connsiteX27" fmla="*/ 1255775 w 2285999"/>
              <a:gd name="connsiteY27" fmla="*/ 963168 h 2749296"/>
              <a:gd name="connsiteX28" fmla="*/ 1371599 w 2285999"/>
              <a:gd name="connsiteY28" fmla="*/ 908304 h 2749296"/>
              <a:gd name="connsiteX29" fmla="*/ 1475231 w 2285999"/>
              <a:gd name="connsiteY29" fmla="*/ 920496 h 2749296"/>
              <a:gd name="connsiteX30" fmla="*/ 1499615 w 2285999"/>
              <a:gd name="connsiteY30" fmla="*/ 981456 h 2749296"/>
              <a:gd name="connsiteX31" fmla="*/ 1554479 w 2285999"/>
              <a:gd name="connsiteY31" fmla="*/ 1042416 h 2749296"/>
              <a:gd name="connsiteX32" fmla="*/ 1664207 w 2285999"/>
              <a:gd name="connsiteY32" fmla="*/ 1109472 h 2749296"/>
              <a:gd name="connsiteX33" fmla="*/ 1725167 w 2285999"/>
              <a:gd name="connsiteY33" fmla="*/ 1182624 h 2749296"/>
              <a:gd name="connsiteX34" fmla="*/ 1694687 w 2285999"/>
              <a:gd name="connsiteY34" fmla="*/ 1292352 h 2749296"/>
              <a:gd name="connsiteX35" fmla="*/ 1652015 w 2285999"/>
              <a:gd name="connsiteY35" fmla="*/ 1359408 h 2749296"/>
              <a:gd name="connsiteX36" fmla="*/ 1548383 w 2285999"/>
              <a:gd name="connsiteY36" fmla="*/ 1395984 h 2749296"/>
              <a:gd name="connsiteX37" fmla="*/ 1511807 w 2285999"/>
              <a:gd name="connsiteY37" fmla="*/ 1438656 h 2749296"/>
              <a:gd name="connsiteX38" fmla="*/ 1463039 w 2285999"/>
              <a:gd name="connsiteY38" fmla="*/ 1536192 h 2749296"/>
              <a:gd name="connsiteX39" fmla="*/ 1523999 w 2285999"/>
              <a:gd name="connsiteY39" fmla="*/ 1542288 h 2749296"/>
              <a:gd name="connsiteX40" fmla="*/ 1627631 w 2285999"/>
              <a:gd name="connsiteY40" fmla="*/ 1511808 h 2749296"/>
              <a:gd name="connsiteX41" fmla="*/ 1682495 w 2285999"/>
              <a:gd name="connsiteY41" fmla="*/ 1469136 h 2749296"/>
              <a:gd name="connsiteX42" fmla="*/ 1767839 w 2285999"/>
              <a:gd name="connsiteY42" fmla="*/ 1499616 h 2749296"/>
              <a:gd name="connsiteX43" fmla="*/ 1834895 w 2285999"/>
              <a:gd name="connsiteY43" fmla="*/ 1530096 h 2749296"/>
              <a:gd name="connsiteX44" fmla="*/ 1877567 w 2285999"/>
              <a:gd name="connsiteY44" fmla="*/ 1645920 h 2749296"/>
              <a:gd name="connsiteX45" fmla="*/ 1944623 w 2285999"/>
              <a:gd name="connsiteY45" fmla="*/ 1670304 h 2749296"/>
              <a:gd name="connsiteX46" fmla="*/ 2023871 w 2285999"/>
              <a:gd name="connsiteY46" fmla="*/ 1749552 h 2749296"/>
              <a:gd name="connsiteX47" fmla="*/ 2103119 w 2285999"/>
              <a:gd name="connsiteY47" fmla="*/ 1798320 h 2749296"/>
              <a:gd name="connsiteX48" fmla="*/ 2194559 w 2285999"/>
              <a:gd name="connsiteY48" fmla="*/ 1804416 h 2749296"/>
              <a:gd name="connsiteX49" fmla="*/ 2267711 w 2285999"/>
              <a:gd name="connsiteY49" fmla="*/ 1853184 h 2749296"/>
              <a:gd name="connsiteX50" fmla="*/ 2273807 w 2285999"/>
              <a:gd name="connsiteY50" fmla="*/ 1932432 h 2749296"/>
              <a:gd name="connsiteX51" fmla="*/ 2285999 w 2285999"/>
              <a:gd name="connsiteY51" fmla="*/ 2023872 h 2749296"/>
              <a:gd name="connsiteX52" fmla="*/ 2237231 w 2285999"/>
              <a:gd name="connsiteY52" fmla="*/ 2133600 h 2749296"/>
              <a:gd name="connsiteX53" fmla="*/ 2194559 w 2285999"/>
              <a:gd name="connsiteY53" fmla="*/ 2164080 h 2749296"/>
              <a:gd name="connsiteX54" fmla="*/ 2109215 w 2285999"/>
              <a:gd name="connsiteY54" fmla="*/ 2182368 h 2749296"/>
              <a:gd name="connsiteX55" fmla="*/ 2036063 w 2285999"/>
              <a:gd name="connsiteY55" fmla="*/ 2279904 h 2749296"/>
              <a:gd name="connsiteX56" fmla="*/ 2097023 w 2285999"/>
              <a:gd name="connsiteY56" fmla="*/ 2340864 h 2749296"/>
              <a:gd name="connsiteX57" fmla="*/ 2115311 w 2285999"/>
              <a:gd name="connsiteY57" fmla="*/ 2426208 h 2749296"/>
              <a:gd name="connsiteX58" fmla="*/ 2078735 w 2285999"/>
              <a:gd name="connsiteY58" fmla="*/ 2572512 h 2749296"/>
              <a:gd name="connsiteX59" fmla="*/ 2017775 w 2285999"/>
              <a:gd name="connsiteY59" fmla="*/ 2724912 h 2749296"/>
              <a:gd name="connsiteX60" fmla="*/ 1950719 w 2285999"/>
              <a:gd name="connsiteY60" fmla="*/ 2749296 h 2749296"/>
              <a:gd name="connsiteX61" fmla="*/ 1834895 w 2285999"/>
              <a:gd name="connsiteY61" fmla="*/ 2670048 h 2749296"/>
              <a:gd name="connsiteX62" fmla="*/ 1816607 w 2285999"/>
              <a:gd name="connsiteY62" fmla="*/ 2584704 h 2749296"/>
              <a:gd name="connsiteX63" fmla="*/ 1822703 w 2285999"/>
              <a:gd name="connsiteY63" fmla="*/ 2474976 h 2749296"/>
              <a:gd name="connsiteX64" fmla="*/ 1719071 w 2285999"/>
              <a:gd name="connsiteY64" fmla="*/ 2481072 h 2749296"/>
              <a:gd name="connsiteX65" fmla="*/ 1688591 w 2285999"/>
              <a:gd name="connsiteY65" fmla="*/ 2481072 h 2749296"/>
              <a:gd name="connsiteX66" fmla="*/ 1633727 w 2285999"/>
              <a:gd name="connsiteY66" fmla="*/ 2426208 h 2749296"/>
              <a:gd name="connsiteX67" fmla="*/ 1652015 w 2285999"/>
              <a:gd name="connsiteY67" fmla="*/ 2365248 h 2749296"/>
              <a:gd name="connsiteX68" fmla="*/ 1633727 w 2285999"/>
              <a:gd name="connsiteY68" fmla="*/ 2310384 h 2749296"/>
              <a:gd name="connsiteX69" fmla="*/ 1566671 w 2285999"/>
              <a:gd name="connsiteY69" fmla="*/ 2310384 h 2749296"/>
              <a:gd name="connsiteX70" fmla="*/ 1487423 w 2285999"/>
              <a:gd name="connsiteY70" fmla="*/ 2261616 h 2749296"/>
              <a:gd name="connsiteX71" fmla="*/ 1456943 w 2285999"/>
              <a:gd name="connsiteY71" fmla="*/ 2170176 h 2749296"/>
              <a:gd name="connsiteX72" fmla="*/ 1505711 w 2285999"/>
              <a:gd name="connsiteY72" fmla="*/ 2127504 h 2749296"/>
              <a:gd name="connsiteX73" fmla="*/ 1542287 w 2285999"/>
              <a:gd name="connsiteY73" fmla="*/ 2066544 h 2749296"/>
              <a:gd name="connsiteX74" fmla="*/ 1481327 w 2285999"/>
              <a:gd name="connsiteY74" fmla="*/ 1962912 h 2749296"/>
              <a:gd name="connsiteX75" fmla="*/ 1523999 w 2285999"/>
              <a:gd name="connsiteY75" fmla="*/ 1914144 h 2749296"/>
              <a:gd name="connsiteX76" fmla="*/ 1542287 w 2285999"/>
              <a:gd name="connsiteY76" fmla="*/ 1865376 h 2749296"/>
              <a:gd name="connsiteX77" fmla="*/ 1584959 w 2285999"/>
              <a:gd name="connsiteY77" fmla="*/ 1859280 h 2749296"/>
              <a:gd name="connsiteX78" fmla="*/ 1615439 w 2285999"/>
              <a:gd name="connsiteY78" fmla="*/ 1792224 h 2749296"/>
              <a:gd name="connsiteX79" fmla="*/ 1615439 w 2285999"/>
              <a:gd name="connsiteY79" fmla="*/ 1792224 h 2749296"/>
              <a:gd name="connsiteX80" fmla="*/ 1554479 w 2285999"/>
              <a:gd name="connsiteY80" fmla="*/ 1719072 h 2749296"/>
              <a:gd name="connsiteX81" fmla="*/ 1463039 w 2285999"/>
              <a:gd name="connsiteY81" fmla="*/ 1810512 h 2749296"/>
              <a:gd name="connsiteX82" fmla="*/ 1115567 w 2285999"/>
              <a:gd name="connsiteY82" fmla="*/ 1828800 h 2749296"/>
              <a:gd name="connsiteX83" fmla="*/ 701039 w 2285999"/>
              <a:gd name="connsiteY83" fmla="*/ 2151888 h 2749296"/>
              <a:gd name="connsiteX84" fmla="*/ 761999 w 2285999"/>
              <a:gd name="connsiteY84" fmla="*/ 1932432 h 2749296"/>
              <a:gd name="connsiteX85" fmla="*/ 591311 w 2285999"/>
              <a:gd name="connsiteY85" fmla="*/ 1956816 h 2749296"/>
              <a:gd name="connsiteX86" fmla="*/ 451103 w 2285999"/>
              <a:gd name="connsiteY86" fmla="*/ 1731264 h 2749296"/>
              <a:gd name="connsiteX87" fmla="*/ 408431 w 2285999"/>
              <a:gd name="connsiteY87" fmla="*/ 1517904 h 2749296"/>
              <a:gd name="connsiteX88" fmla="*/ 402335 w 2285999"/>
              <a:gd name="connsiteY88" fmla="*/ 1280160 h 2749296"/>
              <a:gd name="connsiteX89" fmla="*/ 573023 w 2285999"/>
              <a:gd name="connsiteY89" fmla="*/ 1127760 h 2749296"/>
              <a:gd name="connsiteX90" fmla="*/ 335279 w 2285999"/>
              <a:gd name="connsiteY90" fmla="*/ 975360 h 2749296"/>
              <a:gd name="connsiteX91" fmla="*/ 115823 w 2285999"/>
              <a:gd name="connsiteY91" fmla="*/ 883920 h 2749296"/>
              <a:gd name="connsiteX92" fmla="*/ 18287 w 2285999"/>
              <a:gd name="connsiteY92" fmla="*/ 640080 h 2749296"/>
              <a:gd name="connsiteX93" fmla="*/ 0 w 2285999"/>
              <a:gd name="connsiteY93" fmla="*/ 627888 h 2749296"/>
              <a:gd name="connsiteX0" fmla="*/ 256031 w 2298191"/>
              <a:gd name="connsiteY0" fmla="*/ 0 h 2749296"/>
              <a:gd name="connsiteX1" fmla="*/ 390143 w 2298191"/>
              <a:gd name="connsiteY1" fmla="*/ 24384 h 2749296"/>
              <a:gd name="connsiteX2" fmla="*/ 426719 w 2298191"/>
              <a:gd name="connsiteY2" fmla="*/ 60960 h 2749296"/>
              <a:gd name="connsiteX3" fmla="*/ 536447 w 2298191"/>
              <a:gd name="connsiteY3" fmla="*/ 109728 h 2749296"/>
              <a:gd name="connsiteX4" fmla="*/ 585215 w 2298191"/>
              <a:gd name="connsiteY4" fmla="*/ 170688 h 2749296"/>
              <a:gd name="connsiteX5" fmla="*/ 640079 w 2298191"/>
              <a:gd name="connsiteY5" fmla="*/ 182880 h 2749296"/>
              <a:gd name="connsiteX6" fmla="*/ 713231 w 2298191"/>
              <a:gd name="connsiteY6" fmla="*/ 128016 h 2749296"/>
              <a:gd name="connsiteX7" fmla="*/ 792479 w 2298191"/>
              <a:gd name="connsiteY7" fmla="*/ 115824 h 2749296"/>
              <a:gd name="connsiteX8" fmla="*/ 890015 w 2298191"/>
              <a:gd name="connsiteY8" fmla="*/ 115824 h 2749296"/>
              <a:gd name="connsiteX9" fmla="*/ 957071 w 2298191"/>
              <a:gd name="connsiteY9" fmla="*/ 158496 h 2749296"/>
              <a:gd name="connsiteX10" fmla="*/ 944879 w 2298191"/>
              <a:gd name="connsiteY10" fmla="*/ 231648 h 2749296"/>
              <a:gd name="connsiteX11" fmla="*/ 890015 w 2298191"/>
              <a:gd name="connsiteY11" fmla="*/ 292608 h 2749296"/>
              <a:gd name="connsiteX12" fmla="*/ 920495 w 2298191"/>
              <a:gd name="connsiteY12" fmla="*/ 353568 h 2749296"/>
              <a:gd name="connsiteX13" fmla="*/ 944879 w 2298191"/>
              <a:gd name="connsiteY13" fmla="*/ 390144 h 2749296"/>
              <a:gd name="connsiteX14" fmla="*/ 1018031 w 2298191"/>
              <a:gd name="connsiteY14" fmla="*/ 426720 h 2749296"/>
              <a:gd name="connsiteX15" fmla="*/ 993647 w 2298191"/>
              <a:gd name="connsiteY15" fmla="*/ 487680 h 2749296"/>
              <a:gd name="connsiteX16" fmla="*/ 1072895 w 2298191"/>
              <a:gd name="connsiteY16" fmla="*/ 542544 h 2749296"/>
              <a:gd name="connsiteX17" fmla="*/ 1042415 w 2298191"/>
              <a:gd name="connsiteY17" fmla="*/ 573024 h 2749296"/>
              <a:gd name="connsiteX18" fmla="*/ 975359 w 2298191"/>
              <a:gd name="connsiteY18" fmla="*/ 627888 h 2749296"/>
              <a:gd name="connsiteX19" fmla="*/ 1011935 w 2298191"/>
              <a:gd name="connsiteY19" fmla="*/ 707136 h 2749296"/>
              <a:gd name="connsiteX20" fmla="*/ 981455 w 2298191"/>
              <a:gd name="connsiteY20" fmla="*/ 780288 h 2749296"/>
              <a:gd name="connsiteX21" fmla="*/ 975359 w 2298191"/>
              <a:gd name="connsiteY21" fmla="*/ 853440 h 2749296"/>
              <a:gd name="connsiteX22" fmla="*/ 896111 w 2298191"/>
              <a:gd name="connsiteY22" fmla="*/ 908304 h 2749296"/>
              <a:gd name="connsiteX23" fmla="*/ 938783 w 2298191"/>
              <a:gd name="connsiteY23" fmla="*/ 963168 h 2749296"/>
              <a:gd name="connsiteX24" fmla="*/ 999743 w 2298191"/>
              <a:gd name="connsiteY24" fmla="*/ 1005840 h 2749296"/>
              <a:gd name="connsiteX25" fmla="*/ 1097279 w 2298191"/>
              <a:gd name="connsiteY25" fmla="*/ 1011936 h 2749296"/>
              <a:gd name="connsiteX26" fmla="*/ 1164335 w 2298191"/>
              <a:gd name="connsiteY26" fmla="*/ 1024128 h 2749296"/>
              <a:gd name="connsiteX27" fmla="*/ 1267967 w 2298191"/>
              <a:gd name="connsiteY27" fmla="*/ 963168 h 2749296"/>
              <a:gd name="connsiteX28" fmla="*/ 1383791 w 2298191"/>
              <a:gd name="connsiteY28" fmla="*/ 908304 h 2749296"/>
              <a:gd name="connsiteX29" fmla="*/ 1487423 w 2298191"/>
              <a:gd name="connsiteY29" fmla="*/ 920496 h 2749296"/>
              <a:gd name="connsiteX30" fmla="*/ 1511807 w 2298191"/>
              <a:gd name="connsiteY30" fmla="*/ 981456 h 2749296"/>
              <a:gd name="connsiteX31" fmla="*/ 1566671 w 2298191"/>
              <a:gd name="connsiteY31" fmla="*/ 1042416 h 2749296"/>
              <a:gd name="connsiteX32" fmla="*/ 1676399 w 2298191"/>
              <a:gd name="connsiteY32" fmla="*/ 1109472 h 2749296"/>
              <a:gd name="connsiteX33" fmla="*/ 1737359 w 2298191"/>
              <a:gd name="connsiteY33" fmla="*/ 1182624 h 2749296"/>
              <a:gd name="connsiteX34" fmla="*/ 1706879 w 2298191"/>
              <a:gd name="connsiteY34" fmla="*/ 1292352 h 2749296"/>
              <a:gd name="connsiteX35" fmla="*/ 1664207 w 2298191"/>
              <a:gd name="connsiteY35" fmla="*/ 1359408 h 2749296"/>
              <a:gd name="connsiteX36" fmla="*/ 1560575 w 2298191"/>
              <a:gd name="connsiteY36" fmla="*/ 1395984 h 2749296"/>
              <a:gd name="connsiteX37" fmla="*/ 1523999 w 2298191"/>
              <a:gd name="connsiteY37" fmla="*/ 1438656 h 2749296"/>
              <a:gd name="connsiteX38" fmla="*/ 1475231 w 2298191"/>
              <a:gd name="connsiteY38" fmla="*/ 1536192 h 2749296"/>
              <a:gd name="connsiteX39" fmla="*/ 1536191 w 2298191"/>
              <a:gd name="connsiteY39" fmla="*/ 1542288 h 2749296"/>
              <a:gd name="connsiteX40" fmla="*/ 1639823 w 2298191"/>
              <a:gd name="connsiteY40" fmla="*/ 1511808 h 2749296"/>
              <a:gd name="connsiteX41" fmla="*/ 1694687 w 2298191"/>
              <a:gd name="connsiteY41" fmla="*/ 1469136 h 2749296"/>
              <a:gd name="connsiteX42" fmla="*/ 1780031 w 2298191"/>
              <a:gd name="connsiteY42" fmla="*/ 1499616 h 2749296"/>
              <a:gd name="connsiteX43" fmla="*/ 1847087 w 2298191"/>
              <a:gd name="connsiteY43" fmla="*/ 1530096 h 2749296"/>
              <a:gd name="connsiteX44" fmla="*/ 1889759 w 2298191"/>
              <a:gd name="connsiteY44" fmla="*/ 1645920 h 2749296"/>
              <a:gd name="connsiteX45" fmla="*/ 1956815 w 2298191"/>
              <a:gd name="connsiteY45" fmla="*/ 1670304 h 2749296"/>
              <a:gd name="connsiteX46" fmla="*/ 2036063 w 2298191"/>
              <a:gd name="connsiteY46" fmla="*/ 1749552 h 2749296"/>
              <a:gd name="connsiteX47" fmla="*/ 2115311 w 2298191"/>
              <a:gd name="connsiteY47" fmla="*/ 1798320 h 2749296"/>
              <a:gd name="connsiteX48" fmla="*/ 2206751 w 2298191"/>
              <a:gd name="connsiteY48" fmla="*/ 1804416 h 2749296"/>
              <a:gd name="connsiteX49" fmla="*/ 2279903 w 2298191"/>
              <a:gd name="connsiteY49" fmla="*/ 1853184 h 2749296"/>
              <a:gd name="connsiteX50" fmla="*/ 2285999 w 2298191"/>
              <a:gd name="connsiteY50" fmla="*/ 1932432 h 2749296"/>
              <a:gd name="connsiteX51" fmla="*/ 2298191 w 2298191"/>
              <a:gd name="connsiteY51" fmla="*/ 2023872 h 2749296"/>
              <a:gd name="connsiteX52" fmla="*/ 2249423 w 2298191"/>
              <a:gd name="connsiteY52" fmla="*/ 2133600 h 2749296"/>
              <a:gd name="connsiteX53" fmla="*/ 2206751 w 2298191"/>
              <a:gd name="connsiteY53" fmla="*/ 2164080 h 2749296"/>
              <a:gd name="connsiteX54" fmla="*/ 2121407 w 2298191"/>
              <a:gd name="connsiteY54" fmla="*/ 2182368 h 2749296"/>
              <a:gd name="connsiteX55" fmla="*/ 2048255 w 2298191"/>
              <a:gd name="connsiteY55" fmla="*/ 2279904 h 2749296"/>
              <a:gd name="connsiteX56" fmla="*/ 2109215 w 2298191"/>
              <a:gd name="connsiteY56" fmla="*/ 2340864 h 2749296"/>
              <a:gd name="connsiteX57" fmla="*/ 2127503 w 2298191"/>
              <a:gd name="connsiteY57" fmla="*/ 2426208 h 2749296"/>
              <a:gd name="connsiteX58" fmla="*/ 2090927 w 2298191"/>
              <a:gd name="connsiteY58" fmla="*/ 2572512 h 2749296"/>
              <a:gd name="connsiteX59" fmla="*/ 2029967 w 2298191"/>
              <a:gd name="connsiteY59" fmla="*/ 2724912 h 2749296"/>
              <a:gd name="connsiteX60" fmla="*/ 1962911 w 2298191"/>
              <a:gd name="connsiteY60" fmla="*/ 2749296 h 2749296"/>
              <a:gd name="connsiteX61" fmla="*/ 1847087 w 2298191"/>
              <a:gd name="connsiteY61" fmla="*/ 2670048 h 2749296"/>
              <a:gd name="connsiteX62" fmla="*/ 1828799 w 2298191"/>
              <a:gd name="connsiteY62" fmla="*/ 2584704 h 2749296"/>
              <a:gd name="connsiteX63" fmla="*/ 1834895 w 2298191"/>
              <a:gd name="connsiteY63" fmla="*/ 2474976 h 2749296"/>
              <a:gd name="connsiteX64" fmla="*/ 1731263 w 2298191"/>
              <a:gd name="connsiteY64" fmla="*/ 2481072 h 2749296"/>
              <a:gd name="connsiteX65" fmla="*/ 1700783 w 2298191"/>
              <a:gd name="connsiteY65" fmla="*/ 2481072 h 2749296"/>
              <a:gd name="connsiteX66" fmla="*/ 1645919 w 2298191"/>
              <a:gd name="connsiteY66" fmla="*/ 2426208 h 2749296"/>
              <a:gd name="connsiteX67" fmla="*/ 1664207 w 2298191"/>
              <a:gd name="connsiteY67" fmla="*/ 2365248 h 2749296"/>
              <a:gd name="connsiteX68" fmla="*/ 1645919 w 2298191"/>
              <a:gd name="connsiteY68" fmla="*/ 2310384 h 2749296"/>
              <a:gd name="connsiteX69" fmla="*/ 1578863 w 2298191"/>
              <a:gd name="connsiteY69" fmla="*/ 2310384 h 2749296"/>
              <a:gd name="connsiteX70" fmla="*/ 1499615 w 2298191"/>
              <a:gd name="connsiteY70" fmla="*/ 2261616 h 2749296"/>
              <a:gd name="connsiteX71" fmla="*/ 1469135 w 2298191"/>
              <a:gd name="connsiteY71" fmla="*/ 2170176 h 2749296"/>
              <a:gd name="connsiteX72" fmla="*/ 1517903 w 2298191"/>
              <a:gd name="connsiteY72" fmla="*/ 2127504 h 2749296"/>
              <a:gd name="connsiteX73" fmla="*/ 1554479 w 2298191"/>
              <a:gd name="connsiteY73" fmla="*/ 2066544 h 2749296"/>
              <a:gd name="connsiteX74" fmla="*/ 1493519 w 2298191"/>
              <a:gd name="connsiteY74" fmla="*/ 1962912 h 2749296"/>
              <a:gd name="connsiteX75" fmla="*/ 1536191 w 2298191"/>
              <a:gd name="connsiteY75" fmla="*/ 1914144 h 2749296"/>
              <a:gd name="connsiteX76" fmla="*/ 1554479 w 2298191"/>
              <a:gd name="connsiteY76" fmla="*/ 1865376 h 2749296"/>
              <a:gd name="connsiteX77" fmla="*/ 1597151 w 2298191"/>
              <a:gd name="connsiteY77" fmla="*/ 1859280 h 2749296"/>
              <a:gd name="connsiteX78" fmla="*/ 1627631 w 2298191"/>
              <a:gd name="connsiteY78" fmla="*/ 1792224 h 2749296"/>
              <a:gd name="connsiteX79" fmla="*/ 1627631 w 2298191"/>
              <a:gd name="connsiteY79" fmla="*/ 1792224 h 2749296"/>
              <a:gd name="connsiteX80" fmla="*/ 1566671 w 2298191"/>
              <a:gd name="connsiteY80" fmla="*/ 1719072 h 2749296"/>
              <a:gd name="connsiteX81" fmla="*/ 1475231 w 2298191"/>
              <a:gd name="connsiteY81" fmla="*/ 1810512 h 2749296"/>
              <a:gd name="connsiteX82" fmla="*/ 1127759 w 2298191"/>
              <a:gd name="connsiteY82" fmla="*/ 1828800 h 2749296"/>
              <a:gd name="connsiteX83" fmla="*/ 713231 w 2298191"/>
              <a:gd name="connsiteY83" fmla="*/ 2151888 h 2749296"/>
              <a:gd name="connsiteX84" fmla="*/ 774191 w 2298191"/>
              <a:gd name="connsiteY84" fmla="*/ 1932432 h 2749296"/>
              <a:gd name="connsiteX85" fmla="*/ 603503 w 2298191"/>
              <a:gd name="connsiteY85" fmla="*/ 1956816 h 2749296"/>
              <a:gd name="connsiteX86" fmla="*/ 463295 w 2298191"/>
              <a:gd name="connsiteY86" fmla="*/ 1731264 h 2749296"/>
              <a:gd name="connsiteX87" fmla="*/ 420623 w 2298191"/>
              <a:gd name="connsiteY87" fmla="*/ 1517904 h 2749296"/>
              <a:gd name="connsiteX88" fmla="*/ 414527 w 2298191"/>
              <a:gd name="connsiteY88" fmla="*/ 1280160 h 2749296"/>
              <a:gd name="connsiteX89" fmla="*/ 585215 w 2298191"/>
              <a:gd name="connsiteY89" fmla="*/ 1127760 h 2749296"/>
              <a:gd name="connsiteX90" fmla="*/ 347471 w 2298191"/>
              <a:gd name="connsiteY90" fmla="*/ 975360 h 2749296"/>
              <a:gd name="connsiteX91" fmla="*/ 128015 w 2298191"/>
              <a:gd name="connsiteY91" fmla="*/ 883920 h 2749296"/>
              <a:gd name="connsiteX92" fmla="*/ 30479 w 2298191"/>
              <a:gd name="connsiteY92" fmla="*/ 640080 h 2749296"/>
              <a:gd name="connsiteX93" fmla="*/ 0 w 2298191"/>
              <a:gd name="connsiteY93" fmla="*/ 451104 h 2749296"/>
              <a:gd name="connsiteX0" fmla="*/ 258288 w 2300448"/>
              <a:gd name="connsiteY0" fmla="*/ 0 h 2749296"/>
              <a:gd name="connsiteX1" fmla="*/ 392400 w 2300448"/>
              <a:gd name="connsiteY1" fmla="*/ 24384 h 2749296"/>
              <a:gd name="connsiteX2" fmla="*/ 428976 w 2300448"/>
              <a:gd name="connsiteY2" fmla="*/ 60960 h 2749296"/>
              <a:gd name="connsiteX3" fmla="*/ 538704 w 2300448"/>
              <a:gd name="connsiteY3" fmla="*/ 109728 h 2749296"/>
              <a:gd name="connsiteX4" fmla="*/ 587472 w 2300448"/>
              <a:gd name="connsiteY4" fmla="*/ 170688 h 2749296"/>
              <a:gd name="connsiteX5" fmla="*/ 642336 w 2300448"/>
              <a:gd name="connsiteY5" fmla="*/ 182880 h 2749296"/>
              <a:gd name="connsiteX6" fmla="*/ 715488 w 2300448"/>
              <a:gd name="connsiteY6" fmla="*/ 128016 h 2749296"/>
              <a:gd name="connsiteX7" fmla="*/ 794736 w 2300448"/>
              <a:gd name="connsiteY7" fmla="*/ 115824 h 2749296"/>
              <a:gd name="connsiteX8" fmla="*/ 892272 w 2300448"/>
              <a:gd name="connsiteY8" fmla="*/ 115824 h 2749296"/>
              <a:gd name="connsiteX9" fmla="*/ 959328 w 2300448"/>
              <a:gd name="connsiteY9" fmla="*/ 158496 h 2749296"/>
              <a:gd name="connsiteX10" fmla="*/ 947136 w 2300448"/>
              <a:gd name="connsiteY10" fmla="*/ 231648 h 2749296"/>
              <a:gd name="connsiteX11" fmla="*/ 892272 w 2300448"/>
              <a:gd name="connsiteY11" fmla="*/ 292608 h 2749296"/>
              <a:gd name="connsiteX12" fmla="*/ 922752 w 2300448"/>
              <a:gd name="connsiteY12" fmla="*/ 353568 h 2749296"/>
              <a:gd name="connsiteX13" fmla="*/ 947136 w 2300448"/>
              <a:gd name="connsiteY13" fmla="*/ 390144 h 2749296"/>
              <a:gd name="connsiteX14" fmla="*/ 1020288 w 2300448"/>
              <a:gd name="connsiteY14" fmla="*/ 426720 h 2749296"/>
              <a:gd name="connsiteX15" fmla="*/ 995904 w 2300448"/>
              <a:gd name="connsiteY15" fmla="*/ 487680 h 2749296"/>
              <a:gd name="connsiteX16" fmla="*/ 1075152 w 2300448"/>
              <a:gd name="connsiteY16" fmla="*/ 542544 h 2749296"/>
              <a:gd name="connsiteX17" fmla="*/ 1044672 w 2300448"/>
              <a:gd name="connsiteY17" fmla="*/ 573024 h 2749296"/>
              <a:gd name="connsiteX18" fmla="*/ 977616 w 2300448"/>
              <a:gd name="connsiteY18" fmla="*/ 627888 h 2749296"/>
              <a:gd name="connsiteX19" fmla="*/ 1014192 w 2300448"/>
              <a:gd name="connsiteY19" fmla="*/ 707136 h 2749296"/>
              <a:gd name="connsiteX20" fmla="*/ 983712 w 2300448"/>
              <a:gd name="connsiteY20" fmla="*/ 780288 h 2749296"/>
              <a:gd name="connsiteX21" fmla="*/ 977616 w 2300448"/>
              <a:gd name="connsiteY21" fmla="*/ 853440 h 2749296"/>
              <a:gd name="connsiteX22" fmla="*/ 898368 w 2300448"/>
              <a:gd name="connsiteY22" fmla="*/ 908304 h 2749296"/>
              <a:gd name="connsiteX23" fmla="*/ 941040 w 2300448"/>
              <a:gd name="connsiteY23" fmla="*/ 963168 h 2749296"/>
              <a:gd name="connsiteX24" fmla="*/ 1002000 w 2300448"/>
              <a:gd name="connsiteY24" fmla="*/ 1005840 h 2749296"/>
              <a:gd name="connsiteX25" fmla="*/ 1099536 w 2300448"/>
              <a:gd name="connsiteY25" fmla="*/ 1011936 h 2749296"/>
              <a:gd name="connsiteX26" fmla="*/ 1166592 w 2300448"/>
              <a:gd name="connsiteY26" fmla="*/ 1024128 h 2749296"/>
              <a:gd name="connsiteX27" fmla="*/ 1270224 w 2300448"/>
              <a:gd name="connsiteY27" fmla="*/ 963168 h 2749296"/>
              <a:gd name="connsiteX28" fmla="*/ 1386048 w 2300448"/>
              <a:gd name="connsiteY28" fmla="*/ 908304 h 2749296"/>
              <a:gd name="connsiteX29" fmla="*/ 1489680 w 2300448"/>
              <a:gd name="connsiteY29" fmla="*/ 920496 h 2749296"/>
              <a:gd name="connsiteX30" fmla="*/ 1514064 w 2300448"/>
              <a:gd name="connsiteY30" fmla="*/ 981456 h 2749296"/>
              <a:gd name="connsiteX31" fmla="*/ 1568928 w 2300448"/>
              <a:gd name="connsiteY31" fmla="*/ 1042416 h 2749296"/>
              <a:gd name="connsiteX32" fmla="*/ 1678656 w 2300448"/>
              <a:gd name="connsiteY32" fmla="*/ 1109472 h 2749296"/>
              <a:gd name="connsiteX33" fmla="*/ 1739616 w 2300448"/>
              <a:gd name="connsiteY33" fmla="*/ 1182624 h 2749296"/>
              <a:gd name="connsiteX34" fmla="*/ 1709136 w 2300448"/>
              <a:gd name="connsiteY34" fmla="*/ 1292352 h 2749296"/>
              <a:gd name="connsiteX35" fmla="*/ 1666464 w 2300448"/>
              <a:gd name="connsiteY35" fmla="*/ 1359408 h 2749296"/>
              <a:gd name="connsiteX36" fmla="*/ 1562832 w 2300448"/>
              <a:gd name="connsiteY36" fmla="*/ 1395984 h 2749296"/>
              <a:gd name="connsiteX37" fmla="*/ 1526256 w 2300448"/>
              <a:gd name="connsiteY37" fmla="*/ 1438656 h 2749296"/>
              <a:gd name="connsiteX38" fmla="*/ 1477488 w 2300448"/>
              <a:gd name="connsiteY38" fmla="*/ 1536192 h 2749296"/>
              <a:gd name="connsiteX39" fmla="*/ 1538448 w 2300448"/>
              <a:gd name="connsiteY39" fmla="*/ 1542288 h 2749296"/>
              <a:gd name="connsiteX40" fmla="*/ 1642080 w 2300448"/>
              <a:gd name="connsiteY40" fmla="*/ 1511808 h 2749296"/>
              <a:gd name="connsiteX41" fmla="*/ 1696944 w 2300448"/>
              <a:gd name="connsiteY41" fmla="*/ 1469136 h 2749296"/>
              <a:gd name="connsiteX42" fmla="*/ 1782288 w 2300448"/>
              <a:gd name="connsiteY42" fmla="*/ 1499616 h 2749296"/>
              <a:gd name="connsiteX43" fmla="*/ 1849344 w 2300448"/>
              <a:gd name="connsiteY43" fmla="*/ 1530096 h 2749296"/>
              <a:gd name="connsiteX44" fmla="*/ 1892016 w 2300448"/>
              <a:gd name="connsiteY44" fmla="*/ 1645920 h 2749296"/>
              <a:gd name="connsiteX45" fmla="*/ 1959072 w 2300448"/>
              <a:gd name="connsiteY45" fmla="*/ 1670304 h 2749296"/>
              <a:gd name="connsiteX46" fmla="*/ 2038320 w 2300448"/>
              <a:gd name="connsiteY46" fmla="*/ 1749552 h 2749296"/>
              <a:gd name="connsiteX47" fmla="*/ 2117568 w 2300448"/>
              <a:gd name="connsiteY47" fmla="*/ 1798320 h 2749296"/>
              <a:gd name="connsiteX48" fmla="*/ 2209008 w 2300448"/>
              <a:gd name="connsiteY48" fmla="*/ 1804416 h 2749296"/>
              <a:gd name="connsiteX49" fmla="*/ 2282160 w 2300448"/>
              <a:gd name="connsiteY49" fmla="*/ 1853184 h 2749296"/>
              <a:gd name="connsiteX50" fmla="*/ 2288256 w 2300448"/>
              <a:gd name="connsiteY50" fmla="*/ 1932432 h 2749296"/>
              <a:gd name="connsiteX51" fmla="*/ 2300448 w 2300448"/>
              <a:gd name="connsiteY51" fmla="*/ 2023872 h 2749296"/>
              <a:gd name="connsiteX52" fmla="*/ 2251680 w 2300448"/>
              <a:gd name="connsiteY52" fmla="*/ 2133600 h 2749296"/>
              <a:gd name="connsiteX53" fmla="*/ 2209008 w 2300448"/>
              <a:gd name="connsiteY53" fmla="*/ 2164080 h 2749296"/>
              <a:gd name="connsiteX54" fmla="*/ 2123664 w 2300448"/>
              <a:gd name="connsiteY54" fmla="*/ 2182368 h 2749296"/>
              <a:gd name="connsiteX55" fmla="*/ 2050512 w 2300448"/>
              <a:gd name="connsiteY55" fmla="*/ 2279904 h 2749296"/>
              <a:gd name="connsiteX56" fmla="*/ 2111472 w 2300448"/>
              <a:gd name="connsiteY56" fmla="*/ 2340864 h 2749296"/>
              <a:gd name="connsiteX57" fmla="*/ 2129760 w 2300448"/>
              <a:gd name="connsiteY57" fmla="*/ 2426208 h 2749296"/>
              <a:gd name="connsiteX58" fmla="*/ 2093184 w 2300448"/>
              <a:gd name="connsiteY58" fmla="*/ 2572512 h 2749296"/>
              <a:gd name="connsiteX59" fmla="*/ 2032224 w 2300448"/>
              <a:gd name="connsiteY59" fmla="*/ 2724912 h 2749296"/>
              <a:gd name="connsiteX60" fmla="*/ 1965168 w 2300448"/>
              <a:gd name="connsiteY60" fmla="*/ 2749296 h 2749296"/>
              <a:gd name="connsiteX61" fmla="*/ 1849344 w 2300448"/>
              <a:gd name="connsiteY61" fmla="*/ 2670048 h 2749296"/>
              <a:gd name="connsiteX62" fmla="*/ 1831056 w 2300448"/>
              <a:gd name="connsiteY62" fmla="*/ 2584704 h 2749296"/>
              <a:gd name="connsiteX63" fmla="*/ 1837152 w 2300448"/>
              <a:gd name="connsiteY63" fmla="*/ 2474976 h 2749296"/>
              <a:gd name="connsiteX64" fmla="*/ 1733520 w 2300448"/>
              <a:gd name="connsiteY64" fmla="*/ 2481072 h 2749296"/>
              <a:gd name="connsiteX65" fmla="*/ 1703040 w 2300448"/>
              <a:gd name="connsiteY65" fmla="*/ 2481072 h 2749296"/>
              <a:gd name="connsiteX66" fmla="*/ 1648176 w 2300448"/>
              <a:gd name="connsiteY66" fmla="*/ 2426208 h 2749296"/>
              <a:gd name="connsiteX67" fmla="*/ 1666464 w 2300448"/>
              <a:gd name="connsiteY67" fmla="*/ 2365248 h 2749296"/>
              <a:gd name="connsiteX68" fmla="*/ 1648176 w 2300448"/>
              <a:gd name="connsiteY68" fmla="*/ 2310384 h 2749296"/>
              <a:gd name="connsiteX69" fmla="*/ 1581120 w 2300448"/>
              <a:gd name="connsiteY69" fmla="*/ 2310384 h 2749296"/>
              <a:gd name="connsiteX70" fmla="*/ 1501872 w 2300448"/>
              <a:gd name="connsiteY70" fmla="*/ 2261616 h 2749296"/>
              <a:gd name="connsiteX71" fmla="*/ 1471392 w 2300448"/>
              <a:gd name="connsiteY71" fmla="*/ 2170176 h 2749296"/>
              <a:gd name="connsiteX72" fmla="*/ 1520160 w 2300448"/>
              <a:gd name="connsiteY72" fmla="*/ 2127504 h 2749296"/>
              <a:gd name="connsiteX73" fmla="*/ 1556736 w 2300448"/>
              <a:gd name="connsiteY73" fmla="*/ 2066544 h 2749296"/>
              <a:gd name="connsiteX74" fmla="*/ 1495776 w 2300448"/>
              <a:gd name="connsiteY74" fmla="*/ 1962912 h 2749296"/>
              <a:gd name="connsiteX75" fmla="*/ 1538448 w 2300448"/>
              <a:gd name="connsiteY75" fmla="*/ 1914144 h 2749296"/>
              <a:gd name="connsiteX76" fmla="*/ 1556736 w 2300448"/>
              <a:gd name="connsiteY76" fmla="*/ 1865376 h 2749296"/>
              <a:gd name="connsiteX77" fmla="*/ 1599408 w 2300448"/>
              <a:gd name="connsiteY77" fmla="*/ 1859280 h 2749296"/>
              <a:gd name="connsiteX78" fmla="*/ 1629888 w 2300448"/>
              <a:gd name="connsiteY78" fmla="*/ 1792224 h 2749296"/>
              <a:gd name="connsiteX79" fmla="*/ 1629888 w 2300448"/>
              <a:gd name="connsiteY79" fmla="*/ 1792224 h 2749296"/>
              <a:gd name="connsiteX80" fmla="*/ 1568928 w 2300448"/>
              <a:gd name="connsiteY80" fmla="*/ 1719072 h 2749296"/>
              <a:gd name="connsiteX81" fmla="*/ 1477488 w 2300448"/>
              <a:gd name="connsiteY81" fmla="*/ 1810512 h 2749296"/>
              <a:gd name="connsiteX82" fmla="*/ 1130016 w 2300448"/>
              <a:gd name="connsiteY82" fmla="*/ 1828800 h 2749296"/>
              <a:gd name="connsiteX83" fmla="*/ 715488 w 2300448"/>
              <a:gd name="connsiteY83" fmla="*/ 2151888 h 2749296"/>
              <a:gd name="connsiteX84" fmla="*/ 776448 w 2300448"/>
              <a:gd name="connsiteY84" fmla="*/ 1932432 h 2749296"/>
              <a:gd name="connsiteX85" fmla="*/ 605760 w 2300448"/>
              <a:gd name="connsiteY85" fmla="*/ 1956816 h 2749296"/>
              <a:gd name="connsiteX86" fmla="*/ 465552 w 2300448"/>
              <a:gd name="connsiteY86" fmla="*/ 1731264 h 2749296"/>
              <a:gd name="connsiteX87" fmla="*/ 422880 w 2300448"/>
              <a:gd name="connsiteY87" fmla="*/ 1517904 h 2749296"/>
              <a:gd name="connsiteX88" fmla="*/ 416784 w 2300448"/>
              <a:gd name="connsiteY88" fmla="*/ 1280160 h 2749296"/>
              <a:gd name="connsiteX89" fmla="*/ 587472 w 2300448"/>
              <a:gd name="connsiteY89" fmla="*/ 1127760 h 2749296"/>
              <a:gd name="connsiteX90" fmla="*/ 349728 w 2300448"/>
              <a:gd name="connsiteY90" fmla="*/ 975360 h 2749296"/>
              <a:gd name="connsiteX91" fmla="*/ 130272 w 2300448"/>
              <a:gd name="connsiteY91" fmla="*/ 883920 h 2749296"/>
              <a:gd name="connsiteX92" fmla="*/ 32736 w 2300448"/>
              <a:gd name="connsiteY92" fmla="*/ 640080 h 2749296"/>
              <a:gd name="connsiteX93" fmla="*/ 2257 w 2300448"/>
              <a:gd name="connsiteY93" fmla="*/ 451104 h 2749296"/>
              <a:gd name="connsiteX94" fmla="*/ 2258 w 2300448"/>
              <a:gd name="connsiteY94" fmla="*/ 445008 h 2749296"/>
              <a:gd name="connsiteX0" fmla="*/ 256410 w 2298570"/>
              <a:gd name="connsiteY0" fmla="*/ 0 h 2749296"/>
              <a:gd name="connsiteX1" fmla="*/ 390522 w 2298570"/>
              <a:gd name="connsiteY1" fmla="*/ 24384 h 2749296"/>
              <a:gd name="connsiteX2" fmla="*/ 427098 w 2298570"/>
              <a:gd name="connsiteY2" fmla="*/ 60960 h 2749296"/>
              <a:gd name="connsiteX3" fmla="*/ 536826 w 2298570"/>
              <a:gd name="connsiteY3" fmla="*/ 109728 h 2749296"/>
              <a:gd name="connsiteX4" fmla="*/ 585594 w 2298570"/>
              <a:gd name="connsiteY4" fmla="*/ 170688 h 2749296"/>
              <a:gd name="connsiteX5" fmla="*/ 640458 w 2298570"/>
              <a:gd name="connsiteY5" fmla="*/ 182880 h 2749296"/>
              <a:gd name="connsiteX6" fmla="*/ 713610 w 2298570"/>
              <a:gd name="connsiteY6" fmla="*/ 128016 h 2749296"/>
              <a:gd name="connsiteX7" fmla="*/ 792858 w 2298570"/>
              <a:gd name="connsiteY7" fmla="*/ 115824 h 2749296"/>
              <a:gd name="connsiteX8" fmla="*/ 890394 w 2298570"/>
              <a:gd name="connsiteY8" fmla="*/ 115824 h 2749296"/>
              <a:gd name="connsiteX9" fmla="*/ 957450 w 2298570"/>
              <a:gd name="connsiteY9" fmla="*/ 158496 h 2749296"/>
              <a:gd name="connsiteX10" fmla="*/ 945258 w 2298570"/>
              <a:gd name="connsiteY10" fmla="*/ 231648 h 2749296"/>
              <a:gd name="connsiteX11" fmla="*/ 890394 w 2298570"/>
              <a:gd name="connsiteY11" fmla="*/ 292608 h 2749296"/>
              <a:gd name="connsiteX12" fmla="*/ 920874 w 2298570"/>
              <a:gd name="connsiteY12" fmla="*/ 353568 h 2749296"/>
              <a:gd name="connsiteX13" fmla="*/ 945258 w 2298570"/>
              <a:gd name="connsiteY13" fmla="*/ 390144 h 2749296"/>
              <a:gd name="connsiteX14" fmla="*/ 1018410 w 2298570"/>
              <a:gd name="connsiteY14" fmla="*/ 426720 h 2749296"/>
              <a:gd name="connsiteX15" fmla="*/ 994026 w 2298570"/>
              <a:gd name="connsiteY15" fmla="*/ 487680 h 2749296"/>
              <a:gd name="connsiteX16" fmla="*/ 1073274 w 2298570"/>
              <a:gd name="connsiteY16" fmla="*/ 542544 h 2749296"/>
              <a:gd name="connsiteX17" fmla="*/ 1042794 w 2298570"/>
              <a:gd name="connsiteY17" fmla="*/ 573024 h 2749296"/>
              <a:gd name="connsiteX18" fmla="*/ 975738 w 2298570"/>
              <a:gd name="connsiteY18" fmla="*/ 627888 h 2749296"/>
              <a:gd name="connsiteX19" fmla="*/ 1012314 w 2298570"/>
              <a:gd name="connsiteY19" fmla="*/ 707136 h 2749296"/>
              <a:gd name="connsiteX20" fmla="*/ 981834 w 2298570"/>
              <a:gd name="connsiteY20" fmla="*/ 780288 h 2749296"/>
              <a:gd name="connsiteX21" fmla="*/ 975738 w 2298570"/>
              <a:gd name="connsiteY21" fmla="*/ 853440 h 2749296"/>
              <a:gd name="connsiteX22" fmla="*/ 896490 w 2298570"/>
              <a:gd name="connsiteY22" fmla="*/ 908304 h 2749296"/>
              <a:gd name="connsiteX23" fmla="*/ 939162 w 2298570"/>
              <a:gd name="connsiteY23" fmla="*/ 963168 h 2749296"/>
              <a:gd name="connsiteX24" fmla="*/ 1000122 w 2298570"/>
              <a:gd name="connsiteY24" fmla="*/ 1005840 h 2749296"/>
              <a:gd name="connsiteX25" fmla="*/ 1097658 w 2298570"/>
              <a:gd name="connsiteY25" fmla="*/ 1011936 h 2749296"/>
              <a:gd name="connsiteX26" fmla="*/ 1164714 w 2298570"/>
              <a:gd name="connsiteY26" fmla="*/ 1024128 h 2749296"/>
              <a:gd name="connsiteX27" fmla="*/ 1268346 w 2298570"/>
              <a:gd name="connsiteY27" fmla="*/ 963168 h 2749296"/>
              <a:gd name="connsiteX28" fmla="*/ 1384170 w 2298570"/>
              <a:gd name="connsiteY28" fmla="*/ 908304 h 2749296"/>
              <a:gd name="connsiteX29" fmla="*/ 1487802 w 2298570"/>
              <a:gd name="connsiteY29" fmla="*/ 920496 h 2749296"/>
              <a:gd name="connsiteX30" fmla="*/ 1512186 w 2298570"/>
              <a:gd name="connsiteY30" fmla="*/ 981456 h 2749296"/>
              <a:gd name="connsiteX31" fmla="*/ 1567050 w 2298570"/>
              <a:gd name="connsiteY31" fmla="*/ 1042416 h 2749296"/>
              <a:gd name="connsiteX32" fmla="*/ 1676778 w 2298570"/>
              <a:gd name="connsiteY32" fmla="*/ 1109472 h 2749296"/>
              <a:gd name="connsiteX33" fmla="*/ 1737738 w 2298570"/>
              <a:gd name="connsiteY33" fmla="*/ 1182624 h 2749296"/>
              <a:gd name="connsiteX34" fmla="*/ 1707258 w 2298570"/>
              <a:gd name="connsiteY34" fmla="*/ 1292352 h 2749296"/>
              <a:gd name="connsiteX35" fmla="*/ 1664586 w 2298570"/>
              <a:gd name="connsiteY35" fmla="*/ 1359408 h 2749296"/>
              <a:gd name="connsiteX36" fmla="*/ 1560954 w 2298570"/>
              <a:gd name="connsiteY36" fmla="*/ 1395984 h 2749296"/>
              <a:gd name="connsiteX37" fmla="*/ 1524378 w 2298570"/>
              <a:gd name="connsiteY37" fmla="*/ 1438656 h 2749296"/>
              <a:gd name="connsiteX38" fmla="*/ 1475610 w 2298570"/>
              <a:gd name="connsiteY38" fmla="*/ 1536192 h 2749296"/>
              <a:gd name="connsiteX39" fmla="*/ 1536570 w 2298570"/>
              <a:gd name="connsiteY39" fmla="*/ 1542288 h 2749296"/>
              <a:gd name="connsiteX40" fmla="*/ 1640202 w 2298570"/>
              <a:gd name="connsiteY40" fmla="*/ 1511808 h 2749296"/>
              <a:gd name="connsiteX41" fmla="*/ 1695066 w 2298570"/>
              <a:gd name="connsiteY41" fmla="*/ 1469136 h 2749296"/>
              <a:gd name="connsiteX42" fmla="*/ 1780410 w 2298570"/>
              <a:gd name="connsiteY42" fmla="*/ 1499616 h 2749296"/>
              <a:gd name="connsiteX43" fmla="*/ 1847466 w 2298570"/>
              <a:gd name="connsiteY43" fmla="*/ 1530096 h 2749296"/>
              <a:gd name="connsiteX44" fmla="*/ 1890138 w 2298570"/>
              <a:gd name="connsiteY44" fmla="*/ 1645920 h 2749296"/>
              <a:gd name="connsiteX45" fmla="*/ 1957194 w 2298570"/>
              <a:gd name="connsiteY45" fmla="*/ 1670304 h 2749296"/>
              <a:gd name="connsiteX46" fmla="*/ 2036442 w 2298570"/>
              <a:gd name="connsiteY46" fmla="*/ 1749552 h 2749296"/>
              <a:gd name="connsiteX47" fmla="*/ 2115690 w 2298570"/>
              <a:gd name="connsiteY47" fmla="*/ 1798320 h 2749296"/>
              <a:gd name="connsiteX48" fmla="*/ 2207130 w 2298570"/>
              <a:gd name="connsiteY48" fmla="*/ 1804416 h 2749296"/>
              <a:gd name="connsiteX49" fmla="*/ 2280282 w 2298570"/>
              <a:gd name="connsiteY49" fmla="*/ 1853184 h 2749296"/>
              <a:gd name="connsiteX50" fmla="*/ 2286378 w 2298570"/>
              <a:gd name="connsiteY50" fmla="*/ 1932432 h 2749296"/>
              <a:gd name="connsiteX51" fmla="*/ 2298570 w 2298570"/>
              <a:gd name="connsiteY51" fmla="*/ 2023872 h 2749296"/>
              <a:gd name="connsiteX52" fmla="*/ 2249802 w 2298570"/>
              <a:gd name="connsiteY52" fmla="*/ 2133600 h 2749296"/>
              <a:gd name="connsiteX53" fmla="*/ 2207130 w 2298570"/>
              <a:gd name="connsiteY53" fmla="*/ 2164080 h 2749296"/>
              <a:gd name="connsiteX54" fmla="*/ 2121786 w 2298570"/>
              <a:gd name="connsiteY54" fmla="*/ 2182368 h 2749296"/>
              <a:gd name="connsiteX55" fmla="*/ 2048634 w 2298570"/>
              <a:gd name="connsiteY55" fmla="*/ 2279904 h 2749296"/>
              <a:gd name="connsiteX56" fmla="*/ 2109594 w 2298570"/>
              <a:gd name="connsiteY56" fmla="*/ 2340864 h 2749296"/>
              <a:gd name="connsiteX57" fmla="*/ 2127882 w 2298570"/>
              <a:gd name="connsiteY57" fmla="*/ 2426208 h 2749296"/>
              <a:gd name="connsiteX58" fmla="*/ 2091306 w 2298570"/>
              <a:gd name="connsiteY58" fmla="*/ 2572512 h 2749296"/>
              <a:gd name="connsiteX59" fmla="*/ 2030346 w 2298570"/>
              <a:gd name="connsiteY59" fmla="*/ 2724912 h 2749296"/>
              <a:gd name="connsiteX60" fmla="*/ 1963290 w 2298570"/>
              <a:gd name="connsiteY60" fmla="*/ 2749296 h 2749296"/>
              <a:gd name="connsiteX61" fmla="*/ 1847466 w 2298570"/>
              <a:gd name="connsiteY61" fmla="*/ 2670048 h 2749296"/>
              <a:gd name="connsiteX62" fmla="*/ 1829178 w 2298570"/>
              <a:gd name="connsiteY62" fmla="*/ 2584704 h 2749296"/>
              <a:gd name="connsiteX63" fmla="*/ 1835274 w 2298570"/>
              <a:gd name="connsiteY63" fmla="*/ 2474976 h 2749296"/>
              <a:gd name="connsiteX64" fmla="*/ 1731642 w 2298570"/>
              <a:gd name="connsiteY64" fmla="*/ 2481072 h 2749296"/>
              <a:gd name="connsiteX65" fmla="*/ 1701162 w 2298570"/>
              <a:gd name="connsiteY65" fmla="*/ 2481072 h 2749296"/>
              <a:gd name="connsiteX66" fmla="*/ 1646298 w 2298570"/>
              <a:gd name="connsiteY66" fmla="*/ 2426208 h 2749296"/>
              <a:gd name="connsiteX67" fmla="*/ 1664586 w 2298570"/>
              <a:gd name="connsiteY67" fmla="*/ 2365248 h 2749296"/>
              <a:gd name="connsiteX68" fmla="*/ 1646298 w 2298570"/>
              <a:gd name="connsiteY68" fmla="*/ 2310384 h 2749296"/>
              <a:gd name="connsiteX69" fmla="*/ 1579242 w 2298570"/>
              <a:gd name="connsiteY69" fmla="*/ 2310384 h 2749296"/>
              <a:gd name="connsiteX70" fmla="*/ 1499994 w 2298570"/>
              <a:gd name="connsiteY70" fmla="*/ 2261616 h 2749296"/>
              <a:gd name="connsiteX71" fmla="*/ 1469514 w 2298570"/>
              <a:gd name="connsiteY71" fmla="*/ 2170176 h 2749296"/>
              <a:gd name="connsiteX72" fmla="*/ 1518282 w 2298570"/>
              <a:gd name="connsiteY72" fmla="*/ 2127504 h 2749296"/>
              <a:gd name="connsiteX73" fmla="*/ 1554858 w 2298570"/>
              <a:gd name="connsiteY73" fmla="*/ 2066544 h 2749296"/>
              <a:gd name="connsiteX74" fmla="*/ 1493898 w 2298570"/>
              <a:gd name="connsiteY74" fmla="*/ 1962912 h 2749296"/>
              <a:gd name="connsiteX75" fmla="*/ 1536570 w 2298570"/>
              <a:gd name="connsiteY75" fmla="*/ 1914144 h 2749296"/>
              <a:gd name="connsiteX76" fmla="*/ 1554858 w 2298570"/>
              <a:gd name="connsiteY76" fmla="*/ 1865376 h 2749296"/>
              <a:gd name="connsiteX77" fmla="*/ 1597530 w 2298570"/>
              <a:gd name="connsiteY77" fmla="*/ 1859280 h 2749296"/>
              <a:gd name="connsiteX78" fmla="*/ 1628010 w 2298570"/>
              <a:gd name="connsiteY78" fmla="*/ 1792224 h 2749296"/>
              <a:gd name="connsiteX79" fmla="*/ 1628010 w 2298570"/>
              <a:gd name="connsiteY79" fmla="*/ 1792224 h 2749296"/>
              <a:gd name="connsiteX80" fmla="*/ 1567050 w 2298570"/>
              <a:gd name="connsiteY80" fmla="*/ 1719072 h 2749296"/>
              <a:gd name="connsiteX81" fmla="*/ 1475610 w 2298570"/>
              <a:gd name="connsiteY81" fmla="*/ 1810512 h 2749296"/>
              <a:gd name="connsiteX82" fmla="*/ 1128138 w 2298570"/>
              <a:gd name="connsiteY82" fmla="*/ 1828800 h 2749296"/>
              <a:gd name="connsiteX83" fmla="*/ 713610 w 2298570"/>
              <a:gd name="connsiteY83" fmla="*/ 2151888 h 2749296"/>
              <a:gd name="connsiteX84" fmla="*/ 774570 w 2298570"/>
              <a:gd name="connsiteY84" fmla="*/ 1932432 h 2749296"/>
              <a:gd name="connsiteX85" fmla="*/ 603882 w 2298570"/>
              <a:gd name="connsiteY85" fmla="*/ 1956816 h 2749296"/>
              <a:gd name="connsiteX86" fmla="*/ 463674 w 2298570"/>
              <a:gd name="connsiteY86" fmla="*/ 1731264 h 2749296"/>
              <a:gd name="connsiteX87" fmla="*/ 421002 w 2298570"/>
              <a:gd name="connsiteY87" fmla="*/ 1517904 h 2749296"/>
              <a:gd name="connsiteX88" fmla="*/ 414906 w 2298570"/>
              <a:gd name="connsiteY88" fmla="*/ 1280160 h 2749296"/>
              <a:gd name="connsiteX89" fmla="*/ 585594 w 2298570"/>
              <a:gd name="connsiteY89" fmla="*/ 1127760 h 2749296"/>
              <a:gd name="connsiteX90" fmla="*/ 347850 w 2298570"/>
              <a:gd name="connsiteY90" fmla="*/ 975360 h 2749296"/>
              <a:gd name="connsiteX91" fmla="*/ 128394 w 2298570"/>
              <a:gd name="connsiteY91" fmla="*/ 883920 h 2749296"/>
              <a:gd name="connsiteX92" fmla="*/ 30858 w 2298570"/>
              <a:gd name="connsiteY92" fmla="*/ 640080 h 2749296"/>
              <a:gd name="connsiteX93" fmla="*/ 379 w 2298570"/>
              <a:gd name="connsiteY93" fmla="*/ 451104 h 2749296"/>
              <a:gd name="connsiteX94" fmla="*/ 43052 w 2298570"/>
              <a:gd name="connsiteY94" fmla="*/ 231648 h 2749296"/>
              <a:gd name="connsiteX0" fmla="*/ 256410 w 2298570"/>
              <a:gd name="connsiteY0" fmla="*/ 0 h 2749296"/>
              <a:gd name="connsiteX1" fmla="*/ 390522 w 2298570"/>
              <a:gd name="connsiteY1" fmla="*/ 24384 h 2749296"/>
              <a:gd name="connsiteX2" fmla="*/ 427098 w 2298570"/>
              <a:gd name="connsiteY2" fmla="*/ 60960 h 2749296"/>
              <a:gd name="connsiteX3" fmla="*/ 536826 w 2298570"/>
              <a:gd name="connsiteY3" fmla="*/ 109728 h 2749296"/>
              <a:gd name="connsiteX4" fmla="*/ 585594 w 2298570"/>
              <a:gd name="connsiteY4" fmla="*/ 170688 h 2749296"/>
              <a:gd name="connsiteX5" fmla="*/ 640458 w 2298570"/>
              <a:gd name="connsiteY5" fmla="*/ 182880 h 2749296"/>
              <a:gd name="connsiteX6" fmla="*/ 713610 w 2298570"/>
              <a:gd name="connsiteY6" fmla="*/ 128016 h 2749296"/>
              <a:gd name="connsiteX7" fmla="*/ 792858 w 2298570"/>
              <a:gd name="connsiteY7" fmla="*/ 115824 h 2749296"/>
              <a:gd name="connsiteX8" fmla="*/ 890394 w 2298570"/>
              <a:gd name="connsiteY8" fmla="*/ 115824 h 2749296"/>
              <a:gd name="connsiteX9" fmla="*/ 957450 w 2298570"/>
              <a:gd name="connsiteY9" fmla="*/ 158496 h 2749296"/>
              <a:gd name="connsiteX10" fmla="*/ 945258 w 2298570"/>
              <a:gd name="connsiteY10" fmla="*/ 231648 h 2749296"/>
              <a:gd name="connsiteX11" fmla="*/ 890394 w 2298570"/>
              <a:gd name="connsiteY11" fmla="*/ 292608 h 2749296"/>
              <a:gd name="connsiteX12" fmla="*/ 920874 w 2298570"/>
              <a:gd name="connsiteY12" fmla="*/ 353568 h 2749296"/>
              <a:gd name="connsiteX13" fmla="*/ 945258 w 2298570"/>
              <a:gd name="connsiteY13" fmla="*/ 390144 h 2749296"/>
              <a:gd name="connsiteX14" fmla="*/ 1018410 w 2298570"/>
              <a:gd name="connsiteY14" fmla="*/ 426720 h 2749296"/>
              <a:gd name="connsiteX15" fmla="*/ 994026 w 2298570"/>
              <a:gd name="connsiteY15" fmla="*/ 487680 h 2749296"/>
              <a:gd name="connsiteX16" fmla="*/ 1073274 w 2298570"/>
              <a:gd name="connsiteY16" fmla="*/ 542544 h 2749296"/>
              <a:gd name="connsiteX17" fmla="*/ 1042794 w 2298570"/>
              <a:gd name="connsiteY17" fmla="*/ 573024 h 2749296"/>
              <a:gd name="connsiteX18" fmla="*/ 975738 w 2298570"/>
              <a:gd name="connsiteY18" fmla="*/ 627888 h 2749296"/>
              <a:gd name="connsiteX19" fmla="*/ 1012314 w 2298570"/>
              <a:gd name="connsiteY19" fmla="*/ 707136 h 2749296"/>
              <a:gd name="connsiteX20" fmla="*/ 981834 w 2298570"/>
              <a:gd name="connsiteY20" fmla="*/ 780288 h 2749296"/>
              <a:gd name="connsiteX21" fmla="*/ 975738 w 2298570"/>
              <a:gd name="connsiteY21" fmla="*/ 853440 h 2749296"/>
              <a:gd name="connsiteX22" fmla="*/ 896490 w 2298570"/>
              <a:gd name="connsiteY22" fmla="*/ 908304 h 2749296"/>
              <a:gd name="connsiteX23" fmla="*/ 939162 w 2298570"/>
              <a:gd name="connsiteY23" fmla="*/ 963168 h 2749296"/>
              <a:gd name="connsiteX24" fmla="*/ 1000122 w 2298570"/>
              <a:gd name="connsiteY24" fmla="*/ 1005840 h 2749296"/>
              <a:gd name="connsiteX25" fmla="*/ 1097658 w 2298570"/>
              <a:gd name="connsiteY25" fmla="*/ 1011936 h 2749296"/>
              <a:gd name="connsiteX26" fmla="*/ 1164714 w 2298570"/>
              <a:gd name="connsiteY26" fmla="*/ 1024128 h 2749296"/>
              <a:gd name="connsiteX27" fmla="*/ 1268346 w 2298570"/>
              <a:gd name="connsiteY27" fmla="*/ 963168 h 2749296"/>
              <a:gd name="connsiteX28" fmla="*/ 1384170 w 2298570"/>
              <a:gd name="connsiteY28" fmla="*/ 908304 h 2749296"/>
              <a:gd name="connsiteX29" fmla="*/ 1487802 w 2298570"/>
              <a:gd name="connsiteY29" fmla="*/ 920496 h 2749296"/>
              <a:gd name="connsiteX30" fmla="*/ 1512186 w 2298570"/>
              <a:gd name="connsiteY30" fmla="*/ 981456 h 2749296"/>
              <a:gd name="connsiteX31" fmla="*/ 1567050 w 2298570"/>
              <a:gd name="connsiteY31" fmla="*/ 1042416 h 2749296"/>
              <a:gd name="connsiteX32" fmla="*/ 1676778 w 2298570"/>
              <a:gd name="connsiteY32" fmla="*/ 1109472 h 2749296"/>
              <a:gd name="connsiteX33" fmla="*/ 1737738 w 2298570"/>
              <a:gd name="connsiteY33" fmla="*/ 1182624 h 2749296"/>
              <a:gd name="connsiteX34" fmla="*/ 1707258 w 2298570"/>
              <a:gd name="connsiteY34" fmla="*/ 1292352 h 2749296"/>
              <a:gd name="connsiteX35" fmla="*/ 1664586 w 2298570"/>
              <a:gd name="connsiteY35" fmla="*/ 1359408 h 2749296"/>
              <a:gd name="connsiteX36" fmla="*/ 1560954 w 2298570"/>
              <a:gd name="connsiteY36" fmla="*/ 1395984 h 2749296"/>
              <a:gd name="connsiteX37" fmla="*/ 1524378 w 2298570"/>
              <a:gd name="connsiteY37" fmla="*/ 1438656 h 2749296"/>
              <a:gd name="connsiteX38" fmla="*/ 1475610 w 2298570"/>
              <a:gd name="connsiteY38" fmla="*/ 1536192 h 2749296"/>
              <a:gd name="connsiteX39" fmla="*/ 1536570 w 2298570"/>
              <a:gd name="connsiteY39" fmla="*/ 1542288 h 2749296"/>
              <a:gd name="connsiteX40" fmla="*/ 1640202 w 2298570"/>
              <a:gd name="connsiteY40" fmla="*/ 1511808 h 2749296"/>
              <a:gd name="connsiteX41" fmla="*/ 1695066 w 2298570"/>
              <a:gd name="connsiteY41" fmla="*/ 1469136 h 2749296"/>
              <a:gd name="connsiteX42" fmla="*/ 1780410 w 2298570"/>
              <a:gd name="connsiteY42" fmla="*/ 1499616 h 2749296"/>
              <a:gd name="connsiteX43" fmla="*/ 1847466 w 2298570"/>
              <a:gd name="connsiteY43" fmla="*/ 1530096 h 2749296"/>
              <a:gd name="connsiteX44" fmla="*/ 1890138 w 2298570"/>
              <a:gd name="connsiteY44" fmla="*/ 1645920 h 2749296"/>
              <a:gd name="connsiteX45" fmla="*/ 1957194 w 2298570"/>
              <a:gd name="connsiteY45" fmla="*/ 1670304 h 2749296"/>
              <a:gd name="connsiteX46" fmla="*/ 2036442 w 2298570"/>
              <a:gd name="connsiteY46" fmla="*/ 1749552 h 2749296"/>
              <a:gd name="connsiteX47" fmla="*/ 2115690 w 2298570"/>
              <a:gd name="connsiteY47" fmla="*/ 1798320 h 2749296"/>
              <a:gd name="connsiteX48" fmla="*/ 2207130 w 2298570"/>
              <a:gd name="connsiteY48" fmla="*/ 1804416 h 2749296"/>
              <a:gd name="connsiteX49" fmla="*/ 2280282 w 2298570"/>
              <a:gd name="connsiteY49" fmla="*/ 1853184 h 2749296"/>
              <a:gd name="connsiteX50" fmla="*/ 2286378 w 2298570"/>
              <a:gd name="connsiteY50" fmla="*/ 1932432 h 2749296"/>
              <a:gd name="connsiteX51" fmla="*/ 2298570 w 2298570"/>
              <a:gd name="connsiteY51" fmla="*/ 2023872 h 2749296"/>
              <a:gd name="connsiteX52" fmla="*/ 2249802 w 2298570"/>
              <a:gd name="connsiteY52" fmla="*/ 2133600 h 2749296"/>
              <a:gd name="connsiteX53" fmla="*/ 2207130 w 2298570"/>
              <a:gd name="connsiteY53" fmla="*/ 2164080 h 2749296"/>
              <a:gd name="connsiteX54" fmla="*/ 2121786 w 2298570"/>
              <a:gd name="connsiteY54" fmla="*/ 2182368 h 2749296"/>
              <a:gd name="connsiteX55" fmla="*/ 2048634 w 2298570"/>
              <a:gd name="connsiteY55" fmla="*/ 2279904 h 2749296"/>
              <a:gd name="connsiteX56" fmla="*/ 2109594 w 2298570"/>
              <a:gd name="connsiteY56" fmla="*/ 2340864 h 2749296"/>
              <a:gd name="connsiteX57" fmla="*/ 2127882 w 2298570"/>
              <a:gd name="connsiteY57" fmla="*/ 2426208 h 2749296"/>
              <a:gd name="connsiteX58" fmla="*/ 2091306 w 2298570"/>
              <a:gd name="connsiteY58" fmla="*/ 2572512 h 2749296"/>
              <a:gd name="connsiteX59" fmla="*/ 2030346 w 2298570"/>
              <a:gd name="connsiteY59" fmla="*/ 2724912 h 2749296"/>
              <a:gd name="connsiteX60" fmla="*/ 1963290 w 2298570"/>
              <a:gd name="connsiteY60" fmla="*/ 2749296 h 2749296"/>
              <a:gd name="connsiteX61" fmla="*/ 1847466 w 2298570"/>
              <a:gd name="connsiteY61" fmla="*/ 2670048 h 2749296"/>
              <a:gd name="connsiteX62" fmla="*/ 1829178 w 2298570"/>
              <a:gd name="connsiteY62" fmla="*/ 2584704 h 2749296"/>
              <a:gd name="connsiteX63" fmla="*/ 1835274 w 2298570"/>
              <a:gd name="connsiteY63" fmla="*/ 2474976 h 2749296"/>
              <a:gd name="connsiteX64" fmla="*/ 1731642 w 2298570"/>
              <a:gd name="connsiteY64" fmla="*/ 2481072 h 2749296"/>
              <a:gd name="connsiteX65" fmla="*/ 1701162 w 2298570"/>
              <a:gd name="connsiteY65" fmla="*/ 2481072 h 2749296"/>
              <a:gd name="connsiteX66" fmla="*/ 1646298 w 2298570"/>
              <a:gd name="connsiteY66" fmla="*/ 2426208 h 2749296"/>
              <a:gd name="connsiteX67" fmla="*/ 1664586 w 2298570"/>
              <a:gd name="connsiteY67" fmla="*/ 2365248 h 2749296"/>
              <a:gd name="connsiteX68" fmla="*/ 1646298 w 2298570"/>
              <a:gd name="connsiteY68" fmla="*/ 2310384 h 2749296"/>
              <a:gd name="connsiteX69" fmla="*/ 1579242 w 2298570"/>
              <a:gd name="connsiteY69" fmla="*/ 2310384 h 2749296"/>
              <a:gd name="connsiteX70" fmla="*/ 1499994 w 2298570"/>
              <a:gd name="connsiteY70" fmla="*/ 2261616 h 2749296"/>
              <a:gd name="connsiteX71" fmla="*/ 1469514 w 2298570"/>
              <a:gd name="connsiteY71" fmla="*/ 2170176 h 2749296"/>
              <a:gd name="connsiteX72" fmla="*/ 1518282 w 2298570"/>
              <a:gd name="connsiteY72" fmla="*/ 2127504 h 2749296"/>
              <a:gd name="connsiteX73" fmla="*/ 1554858 w 2298570"/>
              <a:gd name="connsiteY73" fmla="*/ 2066544 h 2749296"/>
              <a:gd name="connsiteX74" fmla="*/ 1493898 w 2298570"/>
              <a:gd name="connsiteY74" fmla="*/ 1962912 h 2749296"/>
              <a:gd name="connsiteX75" fmla="*/ 1536570 w 2298570"/>
              <a:gd name="connsiteY75" fmla="*/ 1914144 h 2749296"/>
              <a:gd name="connsiteX76" fmla="*/ 1554858 w 2298570"/>
              <a:gd name="connsiteY76" fmla="*/ 1865376 h 2749296"/>
              <a:gd name="connsiteX77" fmla="*/ 1597530 w 2298570"/>
              <a:gd name="connsiteY77" fmla="*/ 1859280 h 2749296"/>
              <a:gd name="connsiteX78" fmla="*/ 1628010 w 2298570"/>
              <a:gd name="connsiteY78" fmla="*/ 1792224 h 2749296"/>
              <a:gd name="connsiteX79" fmla="*/ 1628010 w 2298570"/>
              <a:gd name="connsiteY79" fmla="*/ 1792224 h 2749296"/>
              <a:gd name="connsiteX80" fmla="*/ 1567050 w 2298570"/>
              <a:gd name="connsiteY80" fmla="*/ 1719072 h 2749296"/>
              <a:gd name="connsiteX81" fmla="*/ 1475610 w 2298570"/>
              <a:gd name="connsiteY81" fmla="*/ 1810512 h 2749296"/>
              <a:gd name="connsiteX82" fmla="*/ 1128138 w 2298570"/>
              <a:gd name="connsiteY82" fmla="*/ 1828800 h 2749296"/>
              <a:gd name="connsiteX83" fmla="*/ 713610 w 2298570"/>
              <a:gd name="connsiteY83" fmla="*/ 2151888 h 2749296"/>
              <a:gd name="connsiteX84" fmla="*/ 774570 w 2298570"/>
              <a:gd name="connsiteY84" fmla="*/ 1932432 h 2749296"/>
              <a:gd name="connsiteX85" fmla="*/ 603882 w 2298570"/>
              <a:gd name="connsiteY85" fmla="*/ 1956816 h 2749296"/>
              <a:gd name="connsiteX86" fmla="*/ 463674 w 2298570"/>
              <a:gd name="connsiteY86" fmla="*/ 1731264 h 2749296"/>
              <a:gd name="connsiteX87" fmla="*/ 421002 w 2298570"/>
              <a:gd name="connsiteY87" fmla="*/ 1517904 h 2749296"/>
              <a:gd name="connsiteX88" fmla="*/ 414906 w 2298570"/>
              <a:gd name="connsiteY88" fmla="*/ 1280160 h 2749296"/>
              <a:gd name="connsiteX89" fmla="*/ 585594 w 2298570"/>
              <a:gd name="connsiteY89" fmla="*/ 1127760 h 2749296"/>
              <a:gd name="connsiteX90" fmla="*/ 347850 w 2298570"/>
              <a:gd name="connsiteY90" fmla="*/ 975360 h 2749296"/>
              <a:gd name="connsiteX91" fmla="*/ 128394 w 2298570"/>
              <a:gd name="connsiteY91" fmla="*/ 883920 h 2749296"/>
              <a:gd name="connsiteX92" fmla="*/ 30858 w 2298570"/>
              <a:gd name="connsiteY92" fmla="*/ 640080 h 2749296"/>
              <a:gd name="connsiteX93" fmla="*/ 379 w 2298570"/>
              <a:gd name="connsiteY93" fmla="*/ 451104 h 2749296"/>
              <a:gd name="connsiteX94" fmla="*/ 43052 w 2298570"/>
              <a:gd name="connsiteY94" fmla="*/ 231648 h 2749296"/>
              <a:gd name="connsiteX95" fmla="*/ 61340 w 2298570"/>
              <a:gd name="connsiteY95" fmla="*/ 195072 h 2749296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512186 w 2298570"/>
              <a:gd name="connsiteY30" fmla="*/ 987552 h 2755392"/>
              <a:gd name="connsiteX31" fmla="*/ 1567050 w 2298570"/>
              <a:gd name="connsiteY31" fmla="*/ 104851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567050 w 2298570"/>
              <a:gd name="connsiteY31" fmla="*/ 104851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676778 w 2298570"/>
              <a:gd name="connsiteY32" fmla="*/ 111556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737738 w 2298570"/>
              <a:gd name="connsiteY33" fmla="*/ 11887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707258 w 2298570"/>
              <a:gd name="connsiteY34" fmla="*/ 129844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890138 w 2298570"/>
              <a:gd name="connsiteY44" fmla="*/ 165201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15690 w 2298570"/>
              <a:gd name="connsiteY47" fmla="*/ 180441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86378 w 2298570"/>
              <a:gd name="connsiteY50" fmla="*/ 193852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80282 w 2298570"/>
              <a:gd name="connsiteY49" fmla="*/ 185928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28138 w 2298570"/>
              <a:gd name="connsiteY82" fmla="*/ 183489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12898 w 2298570"/>
              <a:gd name="connsiteY82" fmla="*/ 1884426 h 2755392"/>
              <a:gd name="connsiteX83" fmla="*/ 713610 w 2298570"/>
              <a:gd name="connsiteY83" fmla="*/ 215798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12898 w 2298570"/>
              <a:gd name="connsiteY82" fmla="*/ 1884426 h 2755392"/>
              <a:gd name="connsiteX83" fmla="*/ 862200 w 2298570"/>
              <a:gd name="connsiteY83" fmla="*/ 204749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  <a:gd name="connsiteX0" fmla="*/ 256410 w 2298570"/>
              <a:gd name="connsiteY0" fmla="*/ 6096 h 2755392"/>
              <a:gd name="connsiteX1" fmla="*/ 390522 w 2298570"/>
              <a:gd name="connsiteY1" fmla="*/ 30480 h 2755392"/>
              <a:gd name="connsiteX2" fmla="*/ 427098 w 2298570"/>
              <a:gd name="connsiteY2" fmla="*/ 67056 h 2755392"/>
              <a:gd name="connsiteX3" fmla="*/ 536826 w 2298570"/>
              <a:gd name="connsiteY3" fmla="*/ 115824 h 2755392"/>
              <a:gd name="connsiteX4" fmla="*/ 585594 w 2298570"/>
              <a:gd name="connsiteY4" fmla="*/ 176784 h 2755392"/>
              <a:gd name="connsiteX5" fmla="*/ 640458 w 2298570"/>
              <a:gd name="connsiteY5" fmla="*/ 188976 h 2755392"/>
              <a:gd name="connsiteX6" fmla="*/ 713610 w 2298570"/>
              <a:gd name="connsiteY6" fmla="*/ 134112 h 2755392"/>
              <a:gd name="connsiteX7" fmla="*/ 792858 w 2298570"/>
              <a:gd name="connsiteY7" fmla="*/ 121920 h 2755392"/>
              <a:gd name="connsiteX8" fmla="*/ 890394 w 2298570"/>
              <a:gd name="connsiteY8" fmla="*/ 121920 h 2755392"/>
              <a:gd name="connsiteX9" fmla="*/ 957450 w 2298570"/>
              <a:gd name="connsiteY9" fmla="*/ 164592 h 2755392"/>
              <a:gd name="connsiteX10" fmla="*/ 945258 w 2298570"/>
              <a:gd name="connsiteY10" fmla="*/ 237744 h 2755392"/>
              <a:gd name="connsiteX11" fmla="*/ 890394 w 2298570"/>
              <a:gd name="connsiteY11" fmla="*/ 298704 h 2755392"/>
              <a:gd name="connsiteX12" fmla="*/ 920874 w 2298570"/>
              <a:gd name="connsiteY12" fmla="*/ 359664 h 2755392"/>
              <a:gd name="connsiteX13" fmla="*/ 945258 w 2298570"/>
              <a:gd name="connsiteY13" fmla="*/ 396240 h 2755392"/>
              <a:gd name="connsiteX14" fmla="*/ 1018410 w 2298570"/>
              <a:gd name="connsiteY14" fmla="*/ 432816 h 2755392"/>
              <a:gd name="connsiteX15" fmla="*/ 994026 w 2298570"/>
              <a:gd name="connsiteY15" fmla="*/ 493776 h 2755392"/>
              <a:gd name="connsiteX16" fmla="*/ 1073274 w 2298570"/>
              <a:gd name="connsiteY16" fmla="*/ 548640 h 2755392"/>
              <a:gd name="connsiteX17" fmla="*/ 1042794 w 2298570"/>
              <a:gd name="connsiteY17" fmla="*/ 579120 h 2755392"/>
              <a:gd name="connsiteX18" fmla="*/ 975738 w 2298570"/>
              <a:gd name="connsiteY18" fmla="*/ 633984 h 2755392"/>
              <a:gd name="connsiteX19" fmla="*/ 1012314 w 2298570"/>
              <a:gd name="connsiteY19" fmla="*/ 713232 h 2755392"/>
              <a:gd name="connsiteX20" fmla="*/ 981834 w 2298570"/>
              <a:gd name="connsiteY20" fmla="*/ 786384 h 2755392"/>
              <a:gd name="connsiteX21" fmla="*/ 975738 w 2298570"/>
              <a:gd name="connsiteY21" fmla="*/ 859536 h 2755392"/>
              <a:gd name="connsiteX22" fmla="*/ 896490 w 2298570"/>
              <a:gd name="connsiteY22" fmla="*/ 914400 h 2755392"/>
              <a:gd name="connsiteX23" fmla="*/ 939162 w 2298570"/>
              <a:gd name="connsiteY23" fmla="*/ 969264 h 2755392"/>
              <a:gd name="connsiteX24" fmla="*/ 1000122 w 2298570"/>
              <a:gd name="connsiteY24" fmla="*/ 1011936 h 2755392"/>
              <a:gd name="connsiteX25" fmla="*/ 1097658 w 2298570"/>
              <a:gd name="connsiteY25" fmla="*/ 1018032 h 2755392"/>
              <a:gd name="connsiteX26" fmla="*/ 1164714 w 2298570"/>
              <a:gd name="connsiteY26" fmla="*/ 1030224 h 2755392"/>
              <a:gd name="connsiteX27" fmla="*/ 1268346 w 2298570"/>
              <a:gd name="connsiteY27" fmla="*/ 969264 h 2755392"/>
              <a:gd name="connsiteX28" fmla="*/ 1384170 w 2298570"/>
              <a:gd name="connsiteY28" fmla="*/ 914400 h 2755392"/>
              <a:gd name="connsiteX29" fmla="*/ 1487802 w 2298570"/>
              <a:gd name="connsiteY29" fmla="*/ 926592 h 2755392"/>
              <a:gd name="connsiteX30" fmla="*/ 1428366 w 2298570"/>
              <a:gd name="connsiteY30" fmla="*/ 1071372 h 2755392"/>
              <a:gd name="connsiteX31" fmla="*/ 1460370 w 2298570"/>
              <a:gd name="connsiteY31" fmla="*/ 1178052 h 2755392"/>
              <a:gd name="connsiteX32" fmla="*/ 1524378 w 2298570"/>
              <a:gd name="connsiteY32" fmla="*/ 1260348 h 2755392"/>
              <a:gd name="connsiteX33" fmla="*/ 1631058 w 2298570"/>
              <a:gd name="connsiteY33" fmla="*/ 1303020 h 2755392"/>
              <a:gd name="connsiteX34" fmla="*/ 1661538 w 2298570"/>
              <a:gd name="connsiteY34" fmla="*/ 1351788 h 2755392"/>
              <a:gd name="connsiteX35" fmla="*/ 1664586 w 2298570"/>
              <a:gd name="connsiteY35" fmla="*/ 1365504 h 2755392"/>
              <a:gd name="connsiteX36" fmla="*/ 1560954 w 2298570"/>
              <a:gd name="connsiteY36" fmla="*/ 1402080 h 2755392"/>
              <a:gd name="connsiteX37" fmla="*/ 1524378 w 2298570"/>
              <a:gd name="connsiteY37" fmla="*/ 1444752 h 2755392"/>
              <a:gd name="connsiteX38" fmla="*/ 1475610 w 2298570"/>
              <a:gd name="connsiteY38" fmla="*/ 1542288 h 2755392"/>
              <a:gd name="connsiteX39" fmla="*/ 1536570 w 2298570"/>
              <a:gd name="connsiteY39" fmla="*/ 1548384 h 2755392"/>
              <a:gd name="connsiteX40" fmla="*/ 1640202 w 2298570"/>
              <a:gd name="connsiteY40" fmla="*/ 1517904 h 2755392"/>
              <a:gd name="connsiteX41" fmla="*/ 1695066 w 2298570"/>
              <a:gd name="connsiteY41" fmla="*/ 1475232 h 2755392"/>
              <a:gd name="connsiteX42" fmla="*/ 1780410 w 2298570"/>
              <a:gd name="connsiteY42" fmla="*/ 1505712 h 2755392"/>
              <a:gd name="connsiteX43" fmla="*/ 1847466 w 2298570"/>
              <a:gd name="connsiteY43" fmla="*/ 1536192 h 2755392"/>
              <a:gd name="connsiteX44" fmla="*/ 1935858 w 2298570"/>
              <a:gd name="connsiteY44" fmla="*/ 1625346 h 2755392"/>
              <a:gd name="connsiteX45" fmla="*/ 1957194 w 2298570"/>
              <a:gd name="connsiteY45" fmla="*/ 1676400 h 2755392"/>
              <a:gd name="connsiteX46" fmla="*/ 2036442 w 2298570"/>
              <a:gd name="connsiteY46" fmla="*/ 1755648 h 2755392"/>
              <a:gd name="connsiteX47" fmla="*/ 2153790 w 2298570"/>
              <a:gd name="connsiteY47" fmla="*/ 1751076 h 2755392"/>
              <a:gd name="connsiteX48" fmla="*/ 2207130 w 2298570"/>
              <a:gd name="connsiteY48" fmla="*/ 1810512 h 2755392"/>
              <a:gd name="connsiteX49" fmla="*/ 2238372 w 2298570"/>
              <a:gd name="connsiteY49" fmla="*/ 1874520 h 2755392"/>
              <a:gd name="connsiteX50" fmla="*/ 2233038 w 2298570"/>
              <a:gd name="connsiteY50" fmla="*/ 1961388 h 2755392"/>
              <a:gd name="connsiteX51" fmla="*/ 2298570 w 2298570"/>
              <a:gd name="connsiteY51" fmla="*/ 2029968 h 2755392"/>
              <a:gd name="connsiteX52" fmla="*/ 2249802 w 2298570"/>
              <a:gd name="connsiteY52" fmla="*/ 2139696 h 2755392"/>
              <a:gd name="connsiteX53" fmla="*/ 2207130 w 2298570"/>
              <a:gd name="connsiteY53" fmla="*/ 2170176 h 2755392"/>
              <a:gd name="connsiteX54" fmla="*/ 2121786 w 2298570"/>
              <a:gd name="connsiteY54" fmla="*/ 2188464 h 2755392"/>
              <a:gd name="connsiteX55" fmla="*/ 2048634 w 2298570"/>
              <a:gd name="connsiteY55" fmla="*/ 2286000 h 2755392"/>
              <a:gd name="connsiteX56" fmla="*/ 2109594 w 2298570"/>
              <a:gd name="connsiteY56" fmla="*/ 2346960 h 2755392"/>
              <a:gd name="connsiteX57" fmla="*/ 2127882 w 2298570"/>
              <a:gd name="connsiteY57" fmla="*/ 2432304 h 2755392"/>
              <a:gd name="connsiteX58" fmla="*/ 2091306 w 2298570"/>
              <a:gd name="connsiteY58" fmla="*/ 2578608 h 2755392"/>
              <a:gd name="connsiteX59" fmla="*/ 2030346 w 2298570"/>
              <a:gd name="connsiteY59" fmla="*/ 2731008 h 2755392"/>
              <a:gd name="connsiteX60" fmla="*/ 1963290 w 2298570"/>
              <a:gd name="connsiteY60" fmla="*/ 2755392 h 2755392"/>
              <a:gd name="connsiteX61" fmla="*/ 1847466 w 2298570"/>
              <a:gd name="connsiteY61" fmla="*/ 2676144 h 2755392"/>
              <a:gd name="connsiteX62" fmla="*/ 1829178 w 2298570"/>
              <a:gd name="connsiteY62" fmla="*/ 2590800 h 2755392"/>
              <a:gd name="connsiteX63" fmla="*/ 1835274 w 2298570"/>
              <a:gd name="connsiteY63" fmla="*/ 2481072 h 2755392"/>
              <a:gd name="connsiteX64" fmla="*/ 1731642 w 2298570"/>
              <a:gd name="connsiteY64" fmla="*/ 2487168 h 2755392"/>
              <a:gd name="connsiteX65" fmla="*/ 1701162 w 2298570"/>
              <a:gd name="connsiteY65" fmla="*/ 2487168 h 2755392"/>
              <a:gd name="connsiteX66" fmla="*/ 1646298 w 2298570"/>
              <a:gd name="connsiteY66" fmla="*/ 2432304 h 2755392"/>
              <a:gd name="connsiteX67" fmla="*/ 1664586 w 2298570"/>
              <a:gd name="connsiteY67" fmla="*/ 2371344 h 2755392"/>
              <a:gd name="connsiteX68" fmla="*/ 1646298 w 2298570"/>
              <a:gd name="connsiteY68" fmla="*/ 2316480 h 2755392"/>
              <a:gd name="connsiteX69" fmla="*/ 1579242 w 2298570"/>
              <a:gd name="connsiteY69" fmla="*/ 2316480 h 2755392"/>
              <a:gd name="connsiteX70" fmla="*/ 1499994 w 2298570"/>
              <a:gd name="connsiteY70" fmla="*/ 2267712 h 2755392"/>
              <a:gd name="connsiteX71" fmla="*/ 1469514 w 2298570"/>
              <a:gd name="connsiteY71" fmla="*/ 2176272 h 2755392"/>
              <a:gd name="connsiteX72" fmla="*/ 1518282 w 2298570"/>
              <a:gd name="connsiteY72" fmla="*/ 2133600 h 2755392"/>
              <a:gd name="connsiteX73" fmla="*/ 1554858 w 2298570"/>
              <a:gd name="connsiteY73" fmla="*/ 2072640 h 2755392"/>
              <a:gd name="connsiteX74" fmla="*/ 1493898 w 2298570"/>
              <a:gd name="connsiteY74" fmla="*/ 1969008 h 2755392"/>
              <a:gd name="connsiteX75" fmla="*/ 1536570 w 2298570"/>
              <a:gd name="connsiteY75" fmla="*/ 1920240 h 2755392"/>
              <a:gd name="connsiteX76" fmla="*/ 1554858 w 2298570"/>
              <a:gd name="connsiteY76" fmla="*/ 1871472 h 2755392"/>
              <a:gd name="connsiteX77" fmla="*/ 1597530 w 2298570"/>
              <a:gd name="connsiteY77" fmla="*/ 1865376 h 2755392"/>
              <a:gd name="connsiteX78" fmla="*/ 1628010 w 2298570"/>
              <a:gd name="connsiteY78" fmla="*/ 1798320 h 2755392"/>
              <a:gd name="connsiteX79" fmla="*/ 1628010 w 2298570"/>
              <a:gd name="connsiteY79" fmla="*/ 1798320 h 2755392"/>
              <a:gd name="connsiteX80" fmla="*/ 1567050 w 2298570"/>
              <a:gd name="connsiteY80" fmla="*/ 1725168 h 2755392"/>
              <a:gd name="connsiteX81" fmla="*/ 1475610 w 2298570"/>
              <a:gd name="connsiteY81" fmla="*/ 1816608 h 2755392"/>
              <a:gd name="connsiteX82" fmla="*/ 1143378 w 2298570"/>
              <a:gd name="connsiteY82" fmla="*/ 1831086 h 2755392"/>
              <a:gd name="connsiteX83" fmla="*/ 862200 w 2298570"/>
              <a:gd name="connsiteY83" fmla="*/ 2047494 h 2755392"/>
              <a:gd name="connsiteX84" fmla="*/ 774570 w 2298570"/>
              <a:gd name="connsiteY84" fmla="*/ 1938528 h 2755392"/>
              <a:gd name="connsiteX85" fmla="*/ 603882 w 2298570"/>
              <a:gd name="connsiteY85" fmla="*/ 1962912 h 2755392"/>
              <a:gd name="connsiteX86" fmla="*/ 463674 w 2298570"/>
              <a:gd name="connsiteY86" fmla="*/ 1737360 h 2755392"/>
              <a:gd name="connsiteX87" fmla="*/ 421002 w 2298570"/>
              <a:gd name="connsiteY87" fmla="*/ 1524000 h 2755392"/>
              <a:gd name="connsiteX88" fmla="*/ 414906 w 2298570"/>
              <a:gd name="connsiteY88" fmla="*/ 1286256 h 2755392"/>
              <a:gd name="connsiteX89" fmla="*/ 585594 w 2298570"/>
              <a:gd name="connsiteY89" fmla="*/ 1133856 h 2755392"/>
              <a:gd name="connsiteX90" fmla="*/ 347850 w 2298570"/>
              <a:gd name="connsiteY90" fmla="*/ 981456 h 2755392"/>
              <a:gd name="connsiteX91" fmla="*/ 128394 w 2298570"/>
              <a:gd name="connsiteY91" fmla="*/ 890016 h 2755392"/>
              <a:gd name="connsiteX92" fmla="*/ 30858 w 2298570"/>
              <a:gd name="connsiteY92" fmla="*/ 646176 h 2755392"/>
              <a:gd name="connsiteX93" fmla="*/ 379 w 2298570"/>
              <a:gd name="connsiteY93" fmla="*/ 457200 h 2755392"/>
              <a:gd name="connsiteX94" fmla="*/ 43052 w 2298570"/>
              <a:gd name="connsiteY94" fmla="*/ 237744 h 2755392"/>
              <a:gd name="connsiteX95" fmla="*/ 256412 w 2298570"/>
              <a:gd name="connsiteY95" fmla="*/ 0 h 275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2298570" h="2755392">
                <a:moveTo>
                  <a:pt x="256410" y="6096"/>
                </a:moveTo>
                <a:lnTo>
                  <a:pt x="390522" y="30480"/>
                </a:lnTo>
                <a:lnTo>
                  <a:pt x="427098" y="67056"/>
                </a:lnTo>
                <a:lnTo>
                  <a:pt x="536826" y="115824"/>
                </a:lnTo>
                <a:lnTo>
                  <a:pt x="585594" y="176784"/>
                </a:lnTo>
                <a:lnTo>
                  <a:pt x="640458" y="188976"/>
                </a:lnTo>
                <a:lnTo>
                  <a:pt x="713610" y="134112"/>
                </a:lnTo>
                <a:lnTo>
                  <a:pt x="792858" y="121920"/>
                </a:lnTo>
                <a:lnTo>
                  <a:pt x="890394" y="121920"/>
                </a:lnTo>
                <a:lnTo>
                  <a:pt x="957450" y="164592"/>
                </a:lnTo>
                <a:lnTo>
                  <a:pt x="945258" y="237744"/>
                </a:lnTo>
                <a:lnTo>
                  <a:pt x="890394" y="298704"/>
                </a:lnTo>
                <a:lnTo>
                  <a:pt x="920874" y="359664"/>
                </a:lnTo>
                <a:lnTo>
                  <a:pt x="945258" y="396240"/>
                </a:lnTo>
                <a:lnTo>
                  <a:pt x="1018410" y="432816"/>
                </a:lnTo>
                <a:lnTo>
                  <a:pt x="994026" y="493776"/>
                </a:lnTo>
                <a:lnTo>
                  <a:pt x="1073274" y="548640"/>
                </a:lnTo>
                <a:lnTo>
                  <a:pt x="1042794" y="579120"/>
                </a:lnTo>
                <a:lnTo>
                  <a:pt x="975738" y="633984"/>
                </a:lnTo>
                <a:lnTo>
                  <a:pt x="1012314" y="713232"/>
                </a:lnTo>
                <a:lnTo>
                  <a:pt x="981834" y="786384"/>
                </a:lnTo>
                <a:lnTo>
                  <a:pt x="975738" y="859536"/>
                </a:lnTo>
                <a:lnTo>
                  <a:pt x="896490" y="914400"/>
                </a:lnTo>
                <a:lnTo>
                  <a:pt x="939162" y="969264"/>
                </a:lnTo>
                <a:lnTo>
                  <a:pt x="1000122" y="1011936"/>
                </a:lnTo>
                <a:lnTo>
                  <a:pt x="1097658" y="1018032"/>
                </a:lnTo>
                <a:lnTo>
                  <a:pt x="1164714" y="1030224"/>
                </a:lnTo>
                <a:lnTo>
                  <a:pt x="1268346" y="969264"/>
                </a:lnTo>
                <a:lnTo>
                  <a:pt x="1384170" y="914400"/>
                </a:lnTo>
                <a:lnTo>
                  <a:pt x="1487802" y="926592"/>
                </a:lnTo>
                <a:lnTo>
                  <a:pt x="1428366" y="1071372"/>
                </a:lnTo>
                <a:lnTo>
                  <a:pt x="1460370" y="1178052"/>
                </a:lnTo>
                <a:lnTo>
                  <a:pt x="1524378" y="1260348"/>
                </a:lnTo>
                <a:lnTo>
                  <a:pt x="1631058" y="1303020"/>
                </a:lnTo>
                <a:lnTo>
                  <a:pt x="1661538" y="1351788"/>
                </a:lnTo>
                <a:lnTo>
                  <a:pt x="1664586" y="1365504"/>
                </a:lnTo>
                <a:lnTo>
                  <a:pt x="1560954" y="1402080"/>
                </a:lnTo>
                <a:lnTo>
                  <a:pt x="1524378" y="1444752"/>
                </a:lnTo>
                <a:lnTo>
                  <a:pt x="1475610" y="1542288"/>
                </a:lnTo>
                <a:lnTo>
                  <a:pt x="1536570" y="1548384"/>
                </a:lnTo>
                <a:lnTo>
                  <a:pt x="1640202" y="1517904"/>
                </a:lnTo>
                <a:lnTo>
                  <a:pt x="1695066" y="1475232"/>
                </a:lnTo>
                <a:lnTo>
                  <a:pt x="1780410" y="1505712"/>
                </a:lnTo>
                <a:lnTo>
                  <a:pt x="1847466" y="1536192"/>
                </a:lnTo>
                <a:lnTo>
                  <a:pt x="1935858" y="1625346"/>
                </a:lnTo>
                <a:lnTo>
                  <a:pt x="1957194" y="1676400"/>
                </a:lnTo>
                <a:lnTo>
                  <a:pt x="2036442" y="1755648"/>
                </a:lnTo>
                <a:lnTo>
                  <a:pt x="2153790" y="1751076"/>
                </a:lnTo>
                <a:lnTo>
                  <a:pt x="2207130" y="1810512"/>
                </a:lnTo>
                <a:lnTo>
                  <a:pt x="2238372" y="1874520"/>
                </a:lnTo>
                <a:lnTo>
                  <a:pt x="2233038" y="1961388"/>
                </a:lnTo>
                <a:lnTo>
                  <a:pt x="2298570" y="2029968"/>
                </a:lnTo>
                <a:lnTo>
                  <a:pt x="2249802" y="2139696"/>
                </a:lnTo>
                <a:lnTo>
                  <a:pt x="2207130" y="2170176"/>
                </a:lnTo>
                <a:lnTo>
                  <a:pt x="2121786" y="2188464"/>
                </a:lnTo>
                <a:lnTo>
                  <a:pt x="2048634" y="2286000"/>
                </a:lnTo>
                <a:lnTo>
                  <a:pt x="2109594" y="2346960"/>
                </a:lnTo>
                <a:lnTo>
                  <a:pt x="2127882" y="2432304"/>
                </a:lnTo>
                <a:lnTo>
                  <a:pt x="2091306" y="2578608"/>
                </a:lnTo>
                <a:lnTo>
                  <a:pt x="2030346" y="2731008"/>
                </a:lnTo>
                <a:lnTo>
                  <a:pt x="1963290" y="2755392"/>
                </a:lnTo>
                <a:lnTo>
                  <a:pt x="1847466" y="2676144"/>
                </a:lnTo>
                <a:lnTo>
                  <a:pt x="1829178" y="2590800"/>
                </a:lnTo>
                <a:lnTo>
                  <a:pt x="1835274" y="2481072"/>
                </a:lnTo>
                <a:lnTo>
                  <a:pt x="1731642" y="2487168"/>
                </a:lnTo>
                <a:lnTo>
                  <a:pt x="1701162" y="2487168"/>
                </a:lnTo>
                <a:lnTo>
                  <a:pt x="1646298" y="2432304"/>
                </a:lnTo>
                <a:lnTo>
                  <a:pt x="1664586" y="2371344"/>
                </a:lnTo>
                <a:lnTo>
                  <a:pt x="1646298" y="2316480"/>
                </a:lnTo>
                <a:lnTo>
                  <a:pt x="1579242" y="2316480"/>
                </a:lnTo>
                <a:lnTo>
                  <a:pt x="1499994" y="2267712"/>
                </a:lnTo>
                <a:lnTo>
                  <a:pt x="1469514" y="2176272"/>
                </a:lnTo>
                <a:lnTo>
                  <a:pt x="1518282" y="2133600"/>
                </a:lnTo>
                <a:lnTo>
                  <a:pt x="1554858" y="2072640"/>
                </a:lnTo>
                <a:lnTo>
                  <a:pt x="1493898" y="1969008"/>
                </a:lnTo>
                <a:lnTo>
                  <a:pt x="1536570" y="1920240"/>
                </a:lnTo>
                <a:lnTo>
                  <a:pt x="1554858" y="1871472"/>
                </a:lnTo>
                <a:lnTo>
                  <a:pt x="1597530" y="1865376"/>
                </a:lnTo>
                <a:lnTo>
                  <a:pt x="1628010" y="1798320"/>
                </a:lnTo>
                <a:lnTo>
                  <a:pt x="1628010" y="1798320"/>
                </a:lnTo>
                <a:lnTo>
                  <a:pt x="1567050" y="1725168"/>
                </a:lnTo>
                <a:lnTo>
                  <a:pt x="1475610" y="1816608"/>
                </a:lnTo>
                <a:cubicBezTo>
                  <a:pt x="1402458" y="1834896"/>
                  <a:pt x="1270378" y="1774190"/>
                  <a:pt x="1143378" y="1831086"/>
                </a:cubicBezTo>
                <a:cubicBezTo>
                  <a:pt x="1140330" y="1823974"/>
                  <a:pt x="863470" y="2051304"/>
                  <a:pt x="862200" y="2047494"/>
                </a:cubicBezTo>
                <a:cubicBezTo>
                  <a:pt x="791080" y="2095246"/>
                  <a:pt x="777110" y="1946148"/>
                  <a:pt x="774570" y="1938528"/>
                </a:cubicBezTo>
                <a:cubicBezTo>
                  <a:pt x="782698" y="1900936"/>
                  <a:pt x="606422" y="1964182"/>
                  <a:pt x="603882" y="1962912"/>
                </a:cubicBezTo>
                <a:cubicBezTo>
                  <a:pt x="574418" y="1969008"/>
                  <a:pt x="464944" y="1734820"/>
                  <a:pt x="463674" y="1737360"/>
                </a:cubicBezTo>
                <a:cubicBezTo>
                  <a:pt x="441322" y="1698752"/>
                  <a:pt x="419732" y="1525270"/>
                  <a:pt x="421002" y="1524000"/>
                </a:cubicBezTo>
                <a:cubicBezTo>
                  <a:pt x="422018" y="1520952"/>
                  <a:pt x="414906" y="1288796"/>
                  <a:pt x="414906" y="1286256"/>
                </a:cubicBezTo>
                <a:cubicBezTo>
                  <a:pt x="413890" y="1244600"/>
                  <a:pt x="585594" y="1136396"/>
                  <a:pt x="585594" y="1133856"/>
                </a:cubicBezTo>
                <a:cubicBezTo>
                  <a:pt x="527682" y="1060704"/>
                  <a:pt x="455800" y="1041146"/>
                  <a:pt x="347850" y="981456"/>
                </a:cubicBezTo>
                <a:cubicBezTo>
                  <a:pt x="309242" y="953008"/>
                  <a:pt x="127124" y="893826"/>
                  <a:pt x="128394" y="890016"/>
                </a:cubicBezTo>
                <a:cubicBezTo>
                  <a:pt x="89786" y="870712"/>
                  <a:pt x="33398" y="651256"/>
                  <a:pt x="30858" y="646176"/>
                </a:cubicBezTo>
                <a:cubicBezTo>
                  <a:pt x="11554" y="603504"/>
                  <a:pt x="4189" y="459740"/>
                  <a:pt x="379" y="457200"/>
                </a:cubicBezTo>
                <a:cubicBezTo>
                  <a:pt x="-4701" y="424688"/>
                  <a:pt x="43052" y="239014"/>
                  <a:pt x="43052" y="237744"/>
                </a:cubicBezTo>
                <a:cubicBezTo>
                  <a:pt x="53212" y="195072"/>
                  <a:pt x="252602" y="7620"/>
                  <a:pt x="256412" y="0"/>
                </a:cubicBezTo>
              </a:path>
            </a:pathLst>
          </a:custGeom>
          <a:solidFill>
            <a:schemeClr val="accent6">
              <a:lumMod val="60000"/>
              <a:lumOff val="40000"/>
              <a:alpha val="8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7EC95CD7-1744-7707-33D3-4770F63E35FA}"/>
              </a:ext>
            </a:extLst>
          </p:cNvPr>
          <p:cNvSpPr/>
          <p:nvPr/>
        </p:nvSpPr>
        <p:spPr>
          <a:xfrm>
            <a:off x="3291840" y="2602992"/>
            <a:ext cx="603504" cy="737616"/>
          </a:xfrm>
          <a:custGeom>
            <a:avLst/>
            <a:gdLst>
              <a:gd name="connsiteX0" fmla="*/ 79248 w 603504"/>
              <a:gd name="connsiteY0" fmla="*/ 115824 h 737616"/>
              <a:gd name="connsiteX1" fmla="*/ 30480 w 603504"/>
              <a:gd name="connsiteY1" fmla="*/ 237744 h 737616"/>
              <a:gd name="connsiteX2" fmla="*/ 24384 w 603504"/>
              <a:gd name="connsiteY2" fmla="*/ 353568 h 737616"/>
              <a:gd name="connsiteX3" fmla="*/ 0 w 603504"/>
              <a:gd name="connsiteY3" fmla="*/ 463296 h 737616"/>
              <a:gd name="connsiteX4" fmla="*/ 60960 w 603504"/>
              <a:gd name="connsiteY4" fmla="*/ 536448 h 737616"/>
              <a:gd name="connsiteX5" fmla="*/ 134112 w 603504"/>
              <a:gd name="connsiteY5" fmla="*/ 597408 h 737616"/>
              <a:gd name="connsiteX6" fmla="*/ 207264 w 603504"/>
              <a:gd name="connsiteY6" fmla="*/ 640080 h 737616"/>
              <a:gd name="connsiteX7" fmla="*/ 249936 w 603504"/>
              <a:gd name="connsiteY7" fmla="*/ 713232 h 737616"/>
              <a:gd name="connsiteX8" fmla="*/ 304800 w 603504"/>
              <a:gd name="connsiteY8" fmla="*/ 737616 h 737616"/>
              <a:gd name="connsiteX9" fmla="*/ 365760 w 603504"/>
              <a:gd name="connsiteY9" fmla="*/ 682752 h 737616"/>
              <a:gd name="connsiteX10" fmla="*/ 426720 w 603504"/>
              <a:gd name="connsiteY10" fmla="*/ 658368 h 737616"/>
              <a:gd name="connsiteX11" fmla="*/ 457200 w 603504"/>
              <a:gd name="connsiteY11" fmla="*/ 621792 h 737616"/>
              <a:gd name="connsiteX12" fmla="*/ 499872 w 603504"/>
              <a:gd name="connsiteY12" fmla="*/ 573024 h 737616"/>
              <a:gd name="connsiteX13" fmla="*/ 524256 w 603504"/>
              <a:gd name="connsiteY13" fmla="*/ 463296 h 737616"/>
              <a:gd name="connsiteX14" fmla="*/ 548640 w 603504"/>
              <a:gd name="connsiteY14" fmla="*/ 426720 h 737616"/>
              <a:gd name="connsiteX15" fmla="*/ 603504 w 603504"/>
              <a:gd name="connsiteY15" fmla="*/ 365760 h 737616"/>
              <a:gd name="connsiteX16" fmla="*/ 548640 w 603504"/>
              <a:gd name="connsiteY16" fmla="*/ 231648 h 737616"/>
              <a:gd name="connsiteX17" fmla="*/ 505968 w 603504"/>
              <a:gd name="connsiteY17" fmla="*/ 170688 h 737616"/>
              <a:gd name="connsiteX18" fmla="*/ 457200 w 603504"/>
              <a:gd name="connsiteY18" fmla="*/ 134112 h 737616"/>
              <a:gd name="connsiteX19" fmla="*/ 396240 w 603504"/>
              <a:gd name="connsiteY19" fmla="*/ 103632 h 737616"/>
              <a:gd name="connsiteX20" fmla="*/ 310896 w 603504"/>
              <a:gd name="connsiteY20" fmla="*/ 0 h 737616"/>
              <a:gd name="connsiteX21" fmla="*/ 249936 w 603504"/>
              <a:gd name="connsiteY21" fmla="*/ 12192 h 737616"/>
              <a:gd name="connsiteX22" fmla="*/ 158496 w 603504"/>
              <a:gd name="connsiteY22" fmla="*/ 91440 h 737616"/>
              <a:gd name="connsiteX23" fmla="*/ 79248 w 603504"/>
              <a:gd name="connsiteY23" fmla="*/ 115824 h 737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03504" h="737616">
                <a:moveTo>
                  <a:pt x="79248" y="115824"/>
                </a:moveTo>
                <a:lnTo>
                  <a:pt x="30480" y="237744"/>
                </a:lnTo>
                <a:lnTo>
                  <a:pt x="24384" y="353568"/>
                </a:lnTo>
                <a:lnTo>
                  <a:pt x="0" y="463296"/>
                </a:lnTo>
                <a:lnTo>
                  <a:pt x="60960" y="536448"/>
                </a:lnTo>
                <a:lnTo>
                  <a:pt x="134112" y="597408"/>
                </a:lnTo>
                <a:lnTo>
                  <a:pt x="207264" y="640080"/>
                </a:lnTo>
                <a:lnTo>
                  <a:pt x="249936" y="713232"/>
                </a:lnTo>
                <a:lnTo>
                  <a:pt x="304800" y="737616"/>
                </a:lnTo>
                <a:lnTo>
                  <a:pt x="365760" y="682752"/>
                </a:lnTo>
                <a:lnTo>
                  <a:pt x="426720" y="658368"/>
                </a:lnTo>
                <a:lnTo>
                  <a:pt x="457200" y="621792"/>
                </a:lnTo>
                <a:lnTo>
                  <a:pt x="499872" y="573024"/>
                </a:lnTo>
                <a:lnTo>
                  <a:pt x="524256" y="463296"/>
                </a:lnTo>
                <a:lnTo>
                  <a:pt x="548640" y="426720"/>
                </a:lnTo>
                <a:lnTo>
                  <a:pt x="603504" y="365760"/>
                </a:lnTo>
                <a:lnTo>
                  <a:pt x="548640" y="231648"/>
                </a:lnTo>
                <a:lnTo>
                  <a:pt x="505968" y="170688"/>
                </a:lnTo>
                <a:lnTo>
                  <a:pt x="457200" y="134112"/>
                </a:lnTo>
                <a:lnTo>
                  <a:pt x="396240" y="103632"/>
                </a:lnTo>
                <a:lnTo>
                  <a:pt x="310896" y="0"/>
                </a:lnTo>
                <a:lnTo>
                  <a:pt x="249936" y="12192"/>
                </a:lnTo>
                <a:lnTo>
                  <a:pt x="158496" y="91440"/>
                </a:lnTo>
                <a:lnTo>
                  <a:pt x="79248" y="1158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F7FB6118-90EF-7F14-263A-49BF3B9AF701}"/>
              </a:ext>
            </a:extLst>
          </p:cNvPr>
          <p:cNvSpPr/>
          <p:nvPr/>
        </p:nvSpPr>
        <p:spPr>
          <a:xfrm>
            <a:off x="2261616" y="4261104"/>
            <a:ext cx="542544" cy="560832"/>
          </a:xfrm>
          <a:custGeom>
            <a:avLst/>
            <a:gdLst>
              <a:gd name="connsiteX0" fmla="*/ 274320 w 542544"/>
              <a:gd name="connsiteY0" fmla="*/ 499872 h 560832"/>
              <a:gd name="connsiteX1" fmla="*/ 213360 w 542544"/>
              <a:gd name="connsiteY1" fmla="*/ 451104 h 560832"/>
              <a:gd name="connsiteX2" fmla="*/ 152400 w 542544"/>
              <a:gd name="connsiteY2" fmla="*/ 475488 h 560832"/>
              <a:gd name="connsiteX3" fmla="*/ 97536 w 542544"/>
              <a:gd name="connsiteY3" fmla="*/ 493776 h 560832"/>
              <a:gd name="connsiteX4" fmla="*/ 67056 w 542544"/>
              <a:gd name="connsiteY4" fmla="*/ 451104 h 560832"/>
              <a:gd name="connsiteX5" fmla="*/ 97536 w 542544"/>
              <a:gd name="connsiteY5" fmla="*/ 384048 h 560832"/>
              <a:gd name="connsiteX6" fmla="*/ 54864 w 542544"/>
              <a:gd name="connsiteY6" fmla="*/ 371856 h 560832"/>
              <a:gd name="connsiteX7" fmla="*/ 6096 w 542544"/>
              <a:gd name="connsiteY7" fmla="*/ 371856 h 560832"/>
              <a:gd name="connsiteX8" fmla="*/ 0 w 542544"/>
              <a:gd name="connsiteY8" fmla="*/ 329184 h 560832"/>
              <a:gd name="connsiteX9" fmla="*/ 48768 w 542544"/>
              <a:gd name="connsiteY9" fmla="*/ 286512 h 560832"/>
              <a:gd name="connsiteX10" fmla="*/ 42672 w 542544"/>
              <a:gd name="connsiteY10" fmla="*/ 219456 h 560832"/>
              <a:gd name="connsiteX11" fmla="*/ 97536 w 542544"/>
              <a:gd name="connsiteY11" fmla="*/ 219456 h 560832"/>
              <a:gd name="connsiteX12" fmla="*/ 146304 w 542544"/>
              <a:gd name="connsiteY12" fmla="*/ 249936 h 560832"/>
              <a:gd name="connsiteX13" fmla="*/ 188976 w 542544"/>
              <a:gd name="connsiteY13" fmla="*/ 268224 h 560832"/>
              <a:gd name="connsiteX14" fmla="*/ 219456 w 542544"/>
              <a:gd name="connsiteY14" fmla="*/ 249936 h 560832"/>
              <a:gd name="connsiteX15" fmla="*/ 243840 w 542544"/>
              <a:gd name="connsiteY15" fmla="*/ 207264 h 560832"/>
              <a:gd name="connsiteX16" fmla="*/ 286512 w 542544"/>
              <a:gd name="connsiteY16" fmla="*/ 164592 h 560832"/>
              <a:gd name="connsiteX17" fmla="*/ 286512 w 542544"/>
              <a:gd name="connsiteY17" fmla="*/ 164592 h 560832"/>
              <a:gd name="connsiteX18" fmla="*/ 256032 w 542544"/>
              <a:gd name="connsiteY18" fmla="*/ 115824 h 560832"/>
              <a:gd name="connsiteX19" fmla="*/ 201168 w 542544"/>
              <a:gd name="connsiteY19" fmla="*/ 60960 h 560832"/>
              <a:gd name="connsiteX20" fmla="*/ 182880 w 542544"/>
              <a:gd name="connsiteY20" fmla="*/ 0 h 560832"/>
              <a:gd name="connsiteX21" fmla="*/ 219456 w 542544"/>
              <a:gd name="connsiteY21" fmla="*/ 6096 h 560832"/>
              <a:gd name="connsiteX22" fmla="*/ 323088 w 542544"/>
              <a:gd name="connsiteY22" fmla="*/ 73152 h 560832"/>
              <a:gd name="connsiteX23" fmla="*/ 371856 w 542544"/>
              <a:gd name="connsiteY23" fmla="*/ 73152 h 560832"/>
              <a:gd name="connsiteX24" fmla="*/ 438912 w 542544"/>
              <a:gd name="connsiteY24" fmla="*/ 103632 h 560832"/>
              <a:gd name="connsiteX25" fmla="*/ 493776 w 542544"/>
              <a:gd name="connsiteY25" fmla="*/ 158496 h 560832"/>
              <a:gd name="connsiteX26" fmla="*/ 542544 w 542544"/>
              <a:gd name="connsiteY26" fmla="*/ 195072 h 560832"/>
              <a:gd name="connsiteX27" fmla="*/ 512064 w 542544"/>
              <a:gd name="connsiteY27" fmla="*/ 280416 h 560832"/>
              <a:gd name="connsiteX28" fmla="*/ 524256 w 542544"/>
              <a:gd name="connsiteY28" fmla="*/ 341376 h 560832"/>
              <a:gd name="connsiteX29" fmla="*/ 505968 w 542544"/>
              <a:gd name="connsiteY29" fmla="*/ 384048 h 560832"/>
              <a:gd name="connsiteX30" fmla="*/ 499872 w 542544"/>
              <a:gd name="connsiteY30" fmla="*/ 451104 h 560832"/>
              <a:gd name="connsiteX31" fmla="*/ 457200 w 542544"/>
              <a:gd name="connsiteY31" fmla="*/ 512064 h 560832"/>
              <a:gd name="connsiteX32" fmla="*/ 438912 w 542544"/>
              <a:gd name="connsiteY32" fmla="*/ 512064 h 560832"/>
              <a:gd name="connsiteX33" fmla="*/ 384048 w 542544"/>
              <a:gd name="connsiteY33" fmla="*/ 487680 h 560832"/>
              <a:gd name="connsiteX34" fmla="*/ 384048 w 542544"/>
              <a:gd name="connsiteY34" fmla="*/ 487680 h 560832"/>
              <a:gd name="connsiteX35" fmla="*/ 335280 w 542544"/>
              <a:gd name="connsiteY35" fmla="*/ 560832 h 560832"/>
              <a:gd name="connsiteX36" fmla="*/ 274320 w 542544"/>
              <a:gd name="connsiteY36" fmla="*/ 499872 h 56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42544" h="560832">
                <a:moveTo>
                  <a:pt x="274320" y="499872"/>
                </a:moveTo>
                <a:lnTo>
                  <a:pt x="213360" y="451104"/>
                </a:lnTo>
                <a:lnTo>
                  <a:pt x="152400" y="475488"/>
                </a:lnTo>
                <a:lnTo>
                  <a:pt x="97536" y="493776"/>
                </a:lnTo>
                <a:lnTo>
                  <a:pt x="67056" y="451104"/>
                </a:lnTo>
                <a:lnTo>
                  <a:pt x="97536" y="384048"/>
                </a:lnTo>
                <a:lnTo>
                  <a:pt x="54864" y="371856"/>
                </a:lnTo>
                <a:lnTo>
                  <a:pt x="6096" y="371856"/>
                </a:lnTo>
                <a:lnTo>
                  <a:pt x="0" y="329184"/>
                </a:lnTo>
                <a:lnTo>
                  <a:pt x="48768" y="286512"/>
                </a:lnTo>
                <a:lnTo>
                  <a:pt x="42672" y="219456"/>
                </a:lnTo>
                <a:lnTo>
                  <a:pt x="97536" y="219456"/>
                </a:lnTo>
                <a:lnTo>
                  <a:pt x="146304" y="249936"/>
                </a:lnTo>
                <a:lnTo>
                  <a:pt x="188976" y="268224"/>
                </a:lnTo>
                <a:lnTo>
                  <a:pt x="219456" y="249936"/>
                </a:lnTo>
                <a:lnTo>
                  <a:pt x="243840" y="207264"/>
                </a:lnTo>
                <a:lnTo>
                  <a:pt x="286512" y="164592"/>
                </a:lnTo>
                <a:lnTo>
                  <a:pt x="286512" y="164592"/>
                </a:lnTo>
                <a:lnTo>
                  <a:pt x="256032" y="115824"/>
                </a:lnTo>
                <a:lnTo>
                  <a:pt x="201168" y="60960"/>
                </a:lnTo>
                <a:lnTo>
                  <a:pt x="182880" y="0"/>
                </a:lnTo>
                <a:lnTo>
                  <a:pt x="219456" y="6096"/>
                </a:lnTo>
                <a:lnTo>
                  <a:pt x="323088" y="73152"/>
                </a:lnTo>
                <a:lnTo>
                  <a:pt x="371856" y="73152"/>
                </a:lnTo>
                <a:lnTo>
                  <a:pt x="438912" y="103632"/>
                </a:lnTo>
                <a:lnTo>
                  <a:pt x="493776" y="158496"/>
                </a:lnTo>
                <a:lnTo>
                  <a:pt x="542544" y="195072"/>
                </a:lnTo>
                <a:lnTo>
                  <a:pt x="512064" y="280416"/>
                </a:lnTo>
                <a:lnTo>
                  <a:pt x="524256" y="341376"/>
                </a:lnTo>
                <a:lnTo>
                  <a:pt x="505968" y="384048"/>
                </a:lnTo>
                <a:lnTo>
                  <a:pt x="499872" y="451104"/>
                </a:lnTo>
                <a:lnTo>
                  <a:pt x="457200" y="512064"/>
                </a:lnTo>
                <a:lnTo>
                  <a:pt x="438912" y="512064"/>
                </a:lnTo>
                <a:lnTo>
                  <a:pt x="384048" y="487680"/>
                </a:lnTo>
                <a:lnTo>
                  <a:pt x="384048" y="487680"/>
                </a:lnTo>
                <a:lnTo>
                  <a:pt x="335280" y="560832"/>
                </a:lnTo>
                <a:lnTo>
                  <a:pt x="274320" y="49987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F0390417-DC10-1DF7-61A5-C9DF30BD03AA}"/>
              </a:ext>
            </a:extLst>
          </p:cNvPr>
          <p:cNvSpPr/>
          <p:nvPr/>
        </p:nvSpPr>
        <p:spPr>
          <a:xfrm>
            <a:off x="1569720" y="1158240"/>
            <a:ext cx="899160" cy="373380"/>
          </a:xfrm>
          <a:custGeom>
            <a:avLst/>
            <a:gdLst>
              <a:gd name="connsiteX0" fmla="*/ 220980 w 899160"/>
              <a:gd name="connsiteY0" fmla="*/ 22860 h 373380"/>
              <a:gd name="connsiteX1" fmla="*/ 304800 w 899160"/>
              <a:gd name="connsiteY1" fmla="*/ 68580 h 373380"/>
              <a:gd name="connsiteX2" fmla="*/ 373380 w 899160"/>
              <a:gd name="connsiteY2" fmla="*/ 68580 h 373380"/>
              <a:gd name="connsiteX3" fmla="*/ 434340 w 899160"/>
              <a:gd name="connsiteY3" fmla="*/ 38100 h 373380"/>
              <a:gd name="connsiteX4" fmla="*/ 480060 w 899160"/>
              <a:gd name="connsiteY4" fmla="*/ 15240 h 373380"/>
              <a:gd name="connsiteX5" fmla="*/ 563880 w 899160"/>
              <a:gd name="connsiteY5" fmla="*/ 22860 h 373380"/>
              <a:gd name="connsiteX6" fmla="*/ 632460 w 899160"/>
              <a:gd name="connsiteY6" fmla="*/ 91440 h 373380"/>
              <a:gd name="connsiteX7" fmla="*/ 716280 w 899160"/>
              <a:gd name="connsiteY7" fmla="*/ 83820 h 373380"/>
              <a:gd name="connsiteX8" fmla="*/ 777240 w 899160"/>
              <a:gd name="connsiteY8" fmla="*/ 114300 h 373380"/>
              <a:gd name="connsiteX9" fmla="*/ 807720 w 899160"/>
              <a:gd name="connsiteY9" fmla="*/ 160020 h 373380"/>
              <a:gd name="connsiteX10" fmla="*/ 899160 w 899160"/>
              <a:gd name="connsiteY10" fmla="*/ 220980 h 373380"/>
              <a:gd name="connsiteX11" fmla="*/ 845820 w 899160"/>
              <a:gd name="connsiteY11" fmla="*/ 304800 h 373380"/>
              <a:gd name="connsiteX12" fmla="*/ 746760 w 899160"/>
              <a:gd name="connsiteY12" fmla="*/ 320040 h 373380"/>
              <a:gd name="connsiteX13" fmla="*/ 640080 w 899160"/>
              <a:gd name="connsiteY13" fmla="*/ 281940 h 373380"/>
              <a:gd name="connsiteX14" fmla="*/ 594360 w 899160"/>
              <a:gd name="connsiteY14" fmla="*/ 320040 h 373380"/>
              <a:gd name="connsiteX15" fmla="*/ 502920 w 899160"/>
              <a:gd name="connsiteY15" fmla="*/ 342900 h 373380"/>
              <a:gd name="connsiteX16" fmla="*/ 411480 w 899160"/>
              <a:gd name="connsiteY16" fmla="*/ 335280 h 373380"/>
              <a:gd name="connsiteX17" fmla="*/ 350520 w 899160"/>
              <a:gd name="connsiteY17" fmla="*/ 236220 h 373380"/>
              <a:gd name="connsiteX18" fmla="*/ 220980 w 899160"/>
              <a:gd name="connsiteY18" fmla="*/ 266700 h 373380"/>
              <a:gd name="connsiteX19" fmla="*/ 106680 w 899160"/>
              <a:gd name="connsiteY19" fmla="*/ 373380 h 373380"/>
              <a:gd name="connsiteX20" fmla="*/ 15240 w 899160"/>
              <a:gd name="connsiteY20" fmla="*/ 312420 h 373380"/>
              <a:gd name="connsiteX21" fmla="*/ 0 w 899160"/>
              <a:gd name="connsiteY21" fmla="*/ 175260 h 373380"/>
              <a:gd name="connsiteX22" fmla="*/ 68580 w 899160"/>
              <a:gd name="connsiteY22" fmla="*/ 106680 h 373380"/>
              <a:gd name="connsiteX23" fmla="*/ 99060 w 899160"/>
              <a:gd name="connsiteY23" fmla="*/ 83820 h 373380"/>
              <a:gd name="connsiteX24" fmla="*/ 152400 w 899160"/>
              <a:gd name="connsiteY24" fmla="*/ 22860 h 373380"/>
              <a:gd name="connsiteX25" fmla="*/ 167640 w 899160"/>
              <a:gd name="connsiteY25" fmla="*/ 0 h 373380"/>
              <a:gd name="connsiteX26" fmla="*/ 220980 w 899160"/>
              <a:gd name="connsiteY26" fmla="*/ 22860 h 37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99160" h="373380">
                <a:moveTo>
                  <a:pt x="220980" y="22860"/>
                </a:moveTo>
                <a:lnTo>
                  <a:pt x="304800" y="68580"/>
                </a:lnTo>
                <a:lnTo>
                  <a:pt x="373380" y="68580"/>
                </a:lnTo>
                <a:lnTo>
                  <a:pt x="434340" y="38100"/>
                </a:lnTo>
                <a:lnTo>
                  <a:pt x="480060" y="15240"/>
                </a:lnTo>
                <a:lnTo>
                  <a:pt x="563880" y="22860"/>
                </a:lnTo>
                <a:lnTo>
                  <a:pt x="632460" y="91440"/>
                </a:lnTo>
                <a:lnTo>
                  <a:pt x="716280" y="83820"/>
                </a:lnTo>
                <a:lnTo>
                  <a:pt x="777240" y="114300"/>
                </a:lnTo>
                <a:lnTo>
                  <a:pt x="807720" y="160020"/>
                </a:lnTo>
                <a:lnTo>
                  <a:pt x="899160" y="220980"/>
                </a:lnTo>
                <a:lnTo>
                  <a:pt x="845820" y="304800"/>
                </a:lnTo>
                <a:lnTo>
                  <a:pt x="746760" y="320040"/>
                </a:lnTo>
                <a:lnTo>
                  <a:pt x="640080" y="281940"/>
                </a:lnTo>
                <a:lnTo>
                  <a:pt x="594360" y="320040"/>
                </a:lnTo>
                <a:lnTo>
                  <a:pt x="502920" y="342900"/>
                </a:lnTo>
                <a:lnTo>
                  <a:pt x="411480" y="335280"/>
                </a:lnTo>
                <a:lnTo>
                  <a:pt x="350520" y="236220"/>
                </a:lnTo>
                <a:lnTo>
                  <a:pt x="220980" y="266700"/>
                </a:lnTo>
                <a:lnTo>
                  <a:pt x="106680" y="373380"/>
                </a:lnTo>
                <a:lnTo>
                  <a:pt x="15240" y="312420"/>
                </a:lnTo>
                <a:lnTo>
                  <a:pt x="0" y="175260"/>
                </a:lnTo>
                <a:lnTo>
                  <a:pt x="68580" y="106680"/>
                </a:lnTo>
                <a:lnTo>
                  <a:pt x="99060" y="83820"/>
                </a:lnTo>
                <a:lnTo>
                  <a:pt x="152400" y="22860"/>
                </a:lnTo>
                <a:lnTo>
                  <a:pt x="167640" y="0"/>
                </a:lnTo>
                <a:lnTo>
                  <a:pt x="220980" y="22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  <a:alpha val="4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2577C-A4E5-A690-E0F8-3DC718EB40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043" b="2606"/>
          <a:stretch/>
        </p:blipFill>
        <p:spPr>
          <a:xfrm>
            <a:off x="7991961" y="882077"/>
            <a:ext cx="3890867" cy="2453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467BD-C773-6335-3F95-F096BC7EE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2" t="36" r="-1038" b="2570"/>
          <a:stretch/>
        </p:blipFill>
        <p:spPr>
          <a:xfrm>
            <a:off x="7988576" y="3704587"/>
            <a:ext cx="4054481" cy="24538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64100" y="6344656"/>
            <a:ext cx="66761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HelveticaNeue"/>
              </a:rPr>
              <a:t>[2] Isachenkov, M., et al., 2022. Characterization of novel lunar highland and mare simulants for ISRU research applications. Icarus 376, 114873. https://doi.org/10.1016/j.icarus.2021.114873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42777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6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A2CE1-C3C9-2FEC-1AF5-1F851262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217B0E9-94BE-C81E-C63B-EC58C114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4" y="-130381"/>
            <a:ext cx="5600700" cy="965051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LR magnetic beneficiation</a:t>
            </a:r>
            <a:endParaRPr lang="ru-RU" sz="2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7DB3C-B9EC-D820-92A2-46D07E5FA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9" t="50273" r="2150" b="11917"/>
          <a:stretch/>
        </p:blipFill>
        <p:spPr>
          <a:xfrm rot="5400000">
            <a:off x="7122669" y="-164888"/>
            <a:ext cx="3460753" cy="4008014"/>
          </a:xfrm>
          <a:prstGeom prst="rect">
            <a:avLst/>
          </a:prstGeom>
        </p:spPr>
      </p:pic>
      <p:sp>
        <p:nvSpPr>
          <p:cNvPr id="18" name="Slide Number Placeholder 10">
            <a:extLst>
              <a:ext uri="{FF2B5EF4-FFF2-40B4-BE49-F238E27FC236}">
                <a16:creationId xmlns:a16="http://schemas.microsoft.com/office/drawing/2014/main" id="{F091577A-EC79-4403-EABC-757EE6C7451F}"/>
              </a:ext>
            </a:extLst>
          </p:cNvPr>
          <p:cNvSpPr txBox="1">
            <a:spLocks/>
          </p:cNvSpPr>
          <p:nvPr/>
        </p:nvSpPr>
        <p:spPr>
          <a:xfrm>
            <a:off x="10502900" y="6505841"/>
            <a:ext cx="1422400" cy="24341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4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0960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pPr marL="0" marR="0" lvl="0" indent="0" algn="r" defTabSz="60960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9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4" name="Picture 23" descr="A close-up of a mixture&#10;&#10;Description automatically generated">
            <a:extLst>
              <a:ext uri="{FF2B5EF4-FFF2-40B4-BE49-F238E27FC236}">
                <a16:creationId xmlns:a16="http://schemas.microsoft.com/office/drawing/2014/main" id="{554ACF69-43E9-2874-74F4-13999795A0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39" y="3310964"/>
            <a:ext cx="4008014" cy="33977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F3C0C4B-FE24-873A-6B28-9DA9BF0F3E42}"/>
              </a:ext>
            </a:extLst>
          </p:cNvPr>
          <p:cNvSpPr txBox="1"/>
          <p:nvPr/>
        </p:nvSpPr>
        <p:spPr>
          <a:xfrm>
            <a:off x="241114" y="1080174"/>
            <a:ext cx="5659172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 idea was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to refine </a:t>
            </a:r>
            <a:r>
              <a:rPr lang="en-GB" sz="2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highland LR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composition further,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using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magnetic beneficiation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Main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constituent </a:t>
            </a:r>
            <a:r>
              <a:rPr lang="en-GB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(75 wt.%) of 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highland-LR is non-magnetic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anorthite</a:t>
            </a: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Basalt (composing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⁓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25 wt.% of LHS)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contains substantial amounts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ferromagnetic iron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 different forms and easily attracts to a magnet (LHS-M), leaving us with desired non-magnetic anorthite (LHS-NM) fraction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How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will this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anorthite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enrichment enhance DLP-printing and sintering performance?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Star: 4 Points 27">
            <a:extLst>
              <a:ext uri="{FF2B5EF4-FFF2-40B4-BE49-F238E27FC236}">
                <a16:creationId xmlns:a16="http://schemas.microsoft.com/office/drawing/2014/main" id="{087EDBB7-5B88-D46B-B1A8-058FF2E48767}"/>
              </a:ext>
            </a:extLst>
          </p:cNvPr>
          <p:cNvSpPr/>
          <p:nvPr/>
        </p:nvSpPr>
        <p:spPr>
          <a:xfrm>
            <a:off x="7905509" y="2361235"/>
            <a:ext cx="393540" cy="462988"/>
          </a:xfrm>
          <a:prstGeom prst="star4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68AD01-89AE-2930-6CAB-7D3342501BCD}"/>
              </a:ext>
            </a:extLst>
          </p:cNvPr>
          <p:cNvSpPr txBox="1"/>
          <p:nvPr/>
        </p:nvSpPr>
        <p:spPr>
          <a:xfrm>
            <a:off x="8299048" y="2544374"/>
            <a:ext cx="175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Lunar SP: highland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regolith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4D399C61-8A00-E2B7-15CB-469ABA005F85}"/>
              </a:ext>
            </a:extLst>
          </p:cNvPr>
          <p:cNvSpPr/>
          <p:nvPr/>
        </p:nvSpPr>
        <p:spPr>
          <a:xfrm>
            <a:off x="7122361" y="3260783"/>
            <a:ext cx="979918" cy="2798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8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5069</TotalTime>
  <Words>1189</Words>
  <Application>Microsoft Office PowerPoint</Application>
  <PresentationFormat>Widescreen</PresentationFormat>
  <Paragraphs>217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Arial</vt:lpstr>
      <vt:lpstr>Arial Regular</vt:lpstr>
      <vt:lpstr>Bauhaus 93</vt:lpstr>
      <vt:lpstr>Calibri</vt:lpstr>
      <vt:lpstr>Calibri Light</vt:lpstr>
      <vt:lpstr>Cambria Math</vt:lpstr>
      <vt:lpstr>Helvetica</vt:lpstr>
      <vt:lpstr>HelveticaNeue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Lunar regolith (LR)</vt:lpstr>
      <vt:lpstr>LR magnetic beneficiation</vt:lpstr>
      <vt:lpstr>PowerPoint Presentation</vt:lpstr>
      <vt:lpstr>DLP-printing of NM regolith</vt:lpstr>
      <vt:lpstr>Printed to perform: Functional applications of lunar regolith ceramics</vt:lpstr>
      <vt:lpstr>PowerPoint Presentation</vt:lpstr>
      <vt:lpstr>Why regolith can be used for Optomechanical parts?</vt:lpstr>
      <vt:lpstr>LR face to face</vt:lpstr>
      <vt:lpstr>FEM simulation of LR ceramics-based optomechanical part</vt:lpstr>
      <vt:lpstr>Simulation results</vt:lpstr>
      <vt:lpstr>DLP-printing and sintering of prototype spider for secondary mirror</vt:lpstr>
      <vt:lpstr>PowerPoint Presentation</vt:lpstr>
      <vt:lpstr>Let’s start building our future in Space— one layer of Moon dust at a time!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Isachenkov</dc:creator>
  <cp:lastModifiedBy>Maxim Isachenkov</cp:lastModifiedBy>
  <cp:revision>52</cp:revision>
  <dcterms:created xsi:type="dcterms:W3CDTF">2025-04-19T10:53:49Z</dcterms:created>
  <dcterms:modified xsi:type="dcterms:W3CDTF">2025-06-05T21:53:25Z</dcterms:modified>
</cp:coreProperties>
</file>