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5" r:id="rId6"/>
    <p:sldId id="260" r:id="rId7"/>
    <p:sldId id="261" r:id="rId8"/>
    <p:sldId id="263" r:id="rId9"/>
    <p:sldId id="262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iana" initials="T" lastIdx="0" clrIdx="0">
    <p:extLst>
      <p:ext uri="{19B8F6BF-5375-455C-9EA6-DF929625EA0E}">
        <p15:presenceInfo xmlns:p15="http://schemas.microsoft.com/office/powerpoint/2012/main" userId="Tati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E2F3"/>
    <a:srgbClr val="FFFF00"/>
    <a:srgbClr val="D0D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940" autoAdjust="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8.pn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3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4540" y="2242686"/>
            <a:ext cx="9692640" cy="393673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Mark S.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Belakovskiy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Anna R.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Kussmaul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, Tatiana N.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Agaptseva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Institute of Biomedical Problems of the Russian Academy of Sciences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75823" y="279133"/>
            <a:ext cx="736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solidFill>
                  <a:schemeClr val="accent1">
                    <a:lumMod val="50000"/>
                  </a:schemeClr>
                </a:solidFill>
              </a:rPr>
              <a:t>Ground research in the interests of the </a:t>
            </a:r>
            <a:endParaRPr lang="en-US" sz="3600" b="1" cap="all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3600" b="1" cap="all" dirty="0" smtClean="0">
                <a:solidFill>
                  <a:schemeClr val="accent1">
                    <a:lumMod val="50000"/>
                  </a:schemeClr>
                </a:solidFill>
              </a:rPr>
              <a:t>international </a:t>
            </a:r>
            <a:r>
              <a:rPr lang="en-US" sz="3600" b="1" cap="all" dirty="0">
                <a:solidFill>
                  <a:schemeClr val="accent1">
                    <a:lumMod val="50000"/>
                  </a:schemeClr>
                </a:solidFill>
              </a:rPr>
              <a:t>lunar program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10" descr="IMB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4070" y="208510"/>
            <a:ext cx="771033" cy="76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34041" y="5729374"/>
            <a:ext cx="1008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12</a:t>
            </a:r>
            <a:r>
              <a:rPr lang="en-US" sz="2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IAA Symposium on Future Space Exploration, 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Torino, 9-11 June 2025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802" y="1816924"/>
            <a:ext cx="9001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Thank you for your attention!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4358244"/>
            <a:ext cx="769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Contact information: info@imbp.ru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10" descr="IM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370" y="105039"/>
            <a:ext cx="884766" cy="90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32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38" y="3409772"/>
            <a:ext cx="5431947" cy="30554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36295" y="84220"/>
            <a:ext cx="8887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IBMP – more that 60</a:t>
            </a:r>
            <a:r>
              <a:rPr lang="en-US" sz="2800" b="1" baseline="30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years of experience in the field of space biology and medicine. 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9957" y="1290413"/>
            <a:ext cx="55337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technical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innovative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technologies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biomedicine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interests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of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orbital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interplanetary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flights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Picture 3" descr="Стенд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5" y="3409772"/>
            <a:ext cx="5919741" cy="30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664" y="1444239"/>
            <a:ext cx="4811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Experimental Facility for isolation studies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IMB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298" y="305039"/>
            <a:ext cx="946299" cy="93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222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70917"/>
            <a:ext cx="10127391" cy="8374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LUNA-2015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ÐÐ°ÑÑÐ¸Ð½ÐºÐ¸ Ð¿Ð¾ Ð·Ð°Ð¿ÑÐ¾ÑÑ ÐÐÐÐ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764" y="1048479"/>
            <a:ext cx="4145412" cy="242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764" y="3513458"/>
            <a:ext cx="4077622" cy="27184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053" y="1165500"/>
            <a:ext cx="3461687" cy="23077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48" y="3576340"/>
            <a:ext cx="3888974" cy="2592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923" y="1469877"/>
            <a:ext cx="33414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mechanisms of the female body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adaptation to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conditions of 8-day isolation in a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hermetically closed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facility, as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to the effects of "head-pelvis"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accelerations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rotation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short-radius centrifuge (SRC)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2" y="65194"/>
            <a:ext cx="1024217" cy="1012024"/>
          </a:xfrm>
          <a:prstGeom prst="rect">
            <a:avLst/>
          </a:prstGeom>
        </p:spPr>
      </p:pic>
      <p:pic>
        <p:nvPicPr>
          <p:cNvPr id="11" name="Picture 10" descr="IMB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370" y="105039"/>
            <a:ext cx="884766" cy="90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71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аша\Мои доклады и участие в общ.деят\2017\РАКЦ\Изоляция-лого-Сириус-v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0" y="1200305"/>
            <a:ext cx="1102408" cy="126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2983" y="333286"/>
            <a:ext cx="82637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SIRIUS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International Research in Unique Terrestrial Station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0" descr="IMB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370" y="105039"/>
            <a:ext cx="884766" cy="90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Ivanov\Documents\Аня\ИЗОЛЯЦИЯ\ФОТО\лого\Sirius логоти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283" y="1429234"/>
            <a:ext cx="1486823" cy="98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34" y="123799"/>
            <a:ext cx="1195208" cy="10765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923" y="4369297"/>
            <a:ext cx="1158809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IBMP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 HRP  partnership with international participation</a:t>
            </a:r>
          </a:p>
          <a:p>
            <a:pPr lvl="0"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 to study the effects of isolation and confinement on human psychology, team dynamics, physiology, immunology, microbiology, metabolism to help prepare for long-duration space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exploration.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9250" indent="-3492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Mixed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gender multicultural crews of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marL="349250" indent="-3492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Lunar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missions – transit to/from the Moon, extended orbital phase and surface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ops</a:t>
            </a:r>
          </a:p>
          <a:p>
            <a:pPr marL="349250" indent="-3492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crew autonomy, 5-minute communication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delay</a:t>
            </a:r>
          </a:p>
          <a:p>
            <a:pPr marL="349250" indent="-3492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Emergency situations</a:t>
            </a:r>
          </a:p>
          <a:p>
            <a:pPr marL="349250" indent="-3492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resources</a:t>
            </a:r>
          </a:p>
          <a:p>
            <a:pPr marL="349250" indent="-3492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of EVA</a:t>
            </a:r>
          </a:p>
          <a:p>
            <a:pPr marL="349250" indent="-3492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32434" y="4101981"/>
            <a:ext cx="526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B5631E4A-30E6-1443-BEEF-D17978F0706F}"/>
              </a:ext>
            </a:extLst>
          </p:cNvPr>
          <p:cNvGrpSpPr/>
          <p:nvPr/>
        </p:nvGrpSpPr>
        <p:grpSpPr>
          <a:xfrm>
            <a:off x="1606466" y="2057741"/>
            <a:ext cx="1884776" cy="2135667"/>
            <a:chOff x="862150" y="4258492"/>
            <a:chExt cx="2327766" cy="2941032"/>
          </a:xfrm>
          <a:effectLst>
            <a:glow rad="228600">
              <a:srgbClr val="00B050">
                <a:alpha val="40000"/>
              </a:srgbClr>
            </a:glow>
          </a:effectLst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B0B354A0-4558-A044-A049-9EC57E6C629F}"/>
                </a:ext>
                <a:ext uri="{C183D7F6-B498-43B3-948B-1728B52AA6E4}">
                  <adec:decorative xmlns:adec="http://schemas.microsoft.com/office/drawing/2017/decorative" xmlns="" val="0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150" y="4258492"/>
              <a:ext cx="2327766" cy="209786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8EEE0B-3F64-8C4A-A3F2-278F26AC3735}"/>
                </a:ext>
              </a:extLst>
            </p:cNvPr>
            <p:cNvSpPr txBox="1"/>
            <p:nvPr/>
          </p:nvSpPr>
          <p:spPr>
            <a:xfrm>
              <a:off x="862150" y="6478997"/>
              <a:ext cx="2190079" cy="72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2017:</a:t>
              </a:r>
            </a:p>
            <a:p>
              <a:pPr algn="ctr"/>
              <a:r>
                <a:rPr lang="en-US" sz="1400" dirty="0" smtClean="0"/>
                <a:t>SIRIUS-17 </a:t>
              </a:r>
              <a:r>
                <a:rPr lang="en-US" sz="1400" dirty="0"/>
                <a:t>(17 days)</a:t>
              </a:r>
              <a:endParaRPr lang="en-US" sz="1400" i="1" dirty="0"/>
            </a:p>
          </p:txBody>
        </p:sp>
      </p:grpSp>
      <p:grpSp>
        <p:nvGrpSpPr>
          <p:cNvPr id="13" name="Group 17">
            <a:extLst>
              <a:ext uri="{FF2B5EF4-FFF2-40B4-BE49-F238E27FC236}">
                <a16:creationId xmlns:a16="http://schemas.microsoft.com/office/drawing/2014/main" id="{A9773486-F2E6-B347-8F04-BC693B4CDD5E}"/>
              </a:ext>
            </a:extLst>
          </p:cNvPr>
          <p:cNvGrpSpPr/>
          <p:nvPr/>
        </p:nvGrpSpPr>
        <p:grpSpPr>
          <a:xfrm>
            <a:off x="3905939" y="2069571"/>
            <a:ext cx="1819023" cy="2032410"/>
            <a:chOff x="4602914" y="4248115"/>
            <a:chExt cx="2958301" cy="3032075"/>
          </a:xfrm>
          <a:effectLst>
            <a:glow rad="228600">
              <a:srgbClr val="00B050">
                <a:alpha val="40000"/>
              </a:srgbClr>
            </a:glow>
          </a:effectLst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B2D1A6DB-CC85-044A-BB20-B581E4C4B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8278" y="4248115"/>
              <a:ext cx="2220687" cy="2103048"/>
            </a:xfrm>
            <a:prstGeom prst="rect">
              <a:avLst/>
            </a:prstGeom>
            <a:effectLst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DA3A59-E3DD-DA43-A354-CA49BA9F133F}"/>
                </a:ext>
              </a:extLst>
            </p:cNvPr>
            <p:cNvSpPr txBox="1"/>
            <p:nvPr/>
          </p:nvSpPr>
          <p:spPr>
            <a:xfrm>
              <a:off x="4602914" y="6499618"/>
              <a:ext cx="2958301" cy="780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2019:</a:t>
              </a:r>
            </a:p>
            <a:p>
              <a:pPr algn="ctr"/>
              <a:r>
                <a:rPr lang="en-US" sz="1400" dirty="0" smtClean="0"/>
                <a:t>SIRIUS-19 </a:t>
              </a:r>
              <a:r>
                <a:rPr lang="en-US" sz="1400" dirty="0"/>
                <a:t>(120 days)</a:t>
              </a:r>
              <a:endParaRPr lang="en-US" sz="1400" i="1" dirty="0"/>
            </a:p>
          </p:txBody>
        </p:sp>
      </p:grpSp>
      <p:grpSp>
        <p:nvGrpSpPr>
          <p:cNvPr id="16" name="Group 21">
            <a:extLst>
              <a:ext uri="{FF2B5EF4-FFF2-40B4-BE49-F238E27FC236}">
                <a16:creationId xmlns:a16="http://schemas.microsoft.com/office/drawing/2014/main" id="{FE37EC07-8B7D-D640-9F04-45ED3E572F75}"/>
              </a:ext>
            </a:extLst>
          </p:cNvPr>
          <p:cNvGrpSpPr/>
          <p:nvPr/>
        </p:nvGrpSpPr>
        <p:grpSpPr>
          <a:xfrm>
            <a:off x="6077058" y="2130629"/>
            <a:ext cx="1559034" cy="2199177"/>
            <a:chOff x="8069742" y="3838200"/>
            <a:chExt cx="2691076" cy="3871711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FF13AE1E-6460-5945-ADC0-4320C83C4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51046" y="3838200"/>
              <a:ext cx="1928467" cy="2522505"/>
            </a:xfrm>
            <a:prstGeom prst="rect">
              <a:avLst/>
            </a:prstGeom>
            <a:effectLst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70B9F9-6EE2-0444-8BD9-2AFC7F622D96}"/>
                </a:ext>
              </a:extLst>
            </p:cNvPr>
            <p:cNvSpPr txBox="1"/>
            <p:nvPr/>
          </p:nvSpPr>
          <p:spPr>
            <a:xfrm>
              <a:off x="8069742" y="6409473"/>
              <a:ext cx="2691076" cy="13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2021:</a:t>
              </a:r>
            </a:p>
            <a:p>
              <a:pPr algn="ctr"/>
              <a:r>
                <a:rPr lang="en-US" sz="1400" dirty="0" smtClean="0"/>
                <a:t>SIRIUS-21 </a:t>
              </a:r>
              <a:r>
                <a:rPr lang="en-US" sz="1400" dirty="0"/>
                <a:t>(240 days)</a:t>
              </a:r>
              <a:endParaRPr lang="en-US" sz="1400" i="1" dirty="0"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85" y="2107526"/>
            <a:ext cx="1684543" cy="1122590"/>
          </a:xfrm>
          <a:prstGeom prst="rect">
            <a:avLst/>
          </a:prstGeom>
          <a:effectLst>
            <a:glow rad="304800">
              <a:schemeClr val="accent1">
                <a:lumMod val="60000"/>
                <a:lumOff val="40000"/>
              </a:schemeClr>
            </a:glow>
          </a:effectLst>
        </p:spPr>
      </p:pic>
      <p:sp>
        <p:nvSpPr>
          <p:cNvPr id="26" name="TextBox 25"/>
          <p:cNvSpPr txBox="1"/>
          <p:nvPr/>
        </p:nvSpPr>
        <p:spPr>
          <a:xfrm>
            <a:off x="8263781" y="3394959"/>
            <a:ext cx="1549647" cy="73866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lumMod val="75000"/>
                <a:alpha val="40000"/>
              </a:schemeClr>
            </a:glow>
            <a:outerShdw sx="1000" sy="1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2023:</a:t>
            </a:r>
          </a:p>
          <a:p>
            <a:pPr algn="ctr"/>
            <a:r>
              <a:rPr lang="en-US" sz="1400" dirty="0" smtClean="0"/>
              <a:t>SIRIUS-23 (365 days)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61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4138"/>
            <a:ext cx="10363826" cy="159617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Cooperation in SIRIUS project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0" descr="IM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370" y="105039"/>
            <a:ext cx="884766" cy="90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C6BE5B-9174-407D-80E1-652FE1C89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7" y="4329816"/>
            <a:ext cx="3531390" cy="17656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3C5B1C-32C5-4030-A016-096E5A832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352" y="4074795"/>
            <a:ext cx="3228369" cy="21534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04EADB-D7D6-4503-85E7-3B6D1A21B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206" y="1599646"/>
            <a:ext cx="2264273" cy="15063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B226C8-320A-4A3E-A067-12E428C546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2" r="11872"/>
          <a:stretch/>
        </p:blipFill>
        <p:spPr>
          <a:xfrm>
            <a:off x="7159053" y="4550061"/>
            <a:ext cx="2872511" cy="1914259"/>
          </a:xfrm>
          <a:prstGeom prst="rect">
            <a:avLst/>
          </a:prstGeom>
        </p:spPr>
      </p:pic>
      <p:pic>
        <p:nvPicPr>
          <p:cNvPr id="16" name="Picture 6" descr="Ð­ÐºÑÐ¿ÐµÑÐ¸Ð¼ÐµÐ½Ñ SIRIUS-19. 06 - 15 Ð¸ÑÐ»Ñ 2019Ð³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823" y="1261513"/>
            <a:ext cx="2047502" cy="30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66E19AC-94EA-1A49-B8B0-01C1A2F8A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1564" y="3543192"/>
            <a:ext cx="1789407" cy="26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3" y="1651574"/>
            <a:ext cx="3305160" cy="220257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05" y="1460033"/>
            <a:ext cx="3403910" cy="22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9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87" y="2388945"/>
            <a:ext cx="2930178" cy="1952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88" y="4705205"/>
            <a:ext cx="2871388" cy="1913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2" y="3582186"/>
            <a:ext cx="1671460" cy="1350992"/>
          </a:xfrm>
          <a:prstGeom prst="rect">
            <a:avLst/>
          </a:prstGeom>
        </p:spPr>
      </p:pic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50728F75-4DAB-4B89-B288-52FA02378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82" y="997614"/>
            <a:ext cx="2674406" cy="17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76" y="2944840"/>
            <a:ext cx="2864550" cy="1907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87" y="4933178"/>
            <a:ext cx="2743427" cy="18265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99867" y="186994"/>
            <a:ext cx="812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Italian support of the SIRIUS Project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10" descr="IMB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2370" y="105039"/>
            <a:ext cx="884766" cy="90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3" y="997614"/>
            <a:ext cx="3211614" cy="157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373" y="2944840"/>
            <a:ext cx="1695238" cy="3523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5678" y="5241685"/>
            <a:ext cx="1861868" cy="4809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8379" y="2019612"/>
            <a:ext cx="2161905" cy="5523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426" y="131670"/>
            <a:ext cx="1797570" cy="151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01" y="1008405"/>
            <a:ext cx="4642366" cy="3316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73" y="3043246"/>
            <a:ext cx="4911640" cy="3273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4437" y="222191"/>
            <a:ext cx="7691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Arfa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" (“Harp”)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project, 2020-2021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10" descr="IMB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370" y="105039"/>
            <a:ext cx="884766" cy="90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11140" y="918223"/>
            <a:ext cx="5776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First stage: 8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hour exposure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of a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healthy person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reduced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magnetic field.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1140" y="1820601"/>
            <a:ext cx="5048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Second stage: 24-hour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exposure, which was divided into 3 periods of 8 hours with a short break.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302" y="4458874"/>
            <a:ext cx="5141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Third stage: included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not only the “placebo” and “exposure” series, but also 3 different degrees of reduction in the magnetic field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(350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, 650 and 1000 times).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3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6609" y="384561"/>
            <a:ext cx="8682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Eskiz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" (“Sketch”) experiment, 2021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75" y="1154943"/>
            <a:ext cx="3717238" cy="2677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2575" y="1119946"/>
            <a:ext cx="6978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The team spent two weeks in a module with an area of ​​only about 8 square meters.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The main objective of the experiment was to study the early period of adaptation of a gender-mixed crew to isolation conditions in a small-volume hermetic facility with an artificial habitat, as well as non-specific effects on the immune system.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10" descr="IMB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370" y="105039"/>
            <a:ext cx="884766" cy="90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75" y="3936383"/>
            <a:ext cx="3854400" cy="25716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9" y="3936383"/>
            <a:ext cx="3876629" cy="25844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43" y="3936383"/>
            <a:ext cx="3876631" cy="2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3914F7-E41B-957D-F63D-8BA3FBCEF1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7"/>
          <a:stretch/>
        </p:blipFill>
        <p:spPr>
          <a:xfrm>
            <a:off x="4475121" y="1256214"/>
            <a:ext cx="3101335" cy="2522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3" y="1256214"/>
            <a:ext cx="4084537" cy="2254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647" y="249382"/>
            <a:ext cx="1077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projects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IMB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370" y="105039"/>
            <a:ext cx="884766" cy="90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5636" y="4120738"/>
            <a:ext cx="3705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4-month isolation experiment in an artificial habitat with a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changed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gas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environment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to be launched in July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0121" y="4120742"/>
            <a:ext cx="34219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This and next years: a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series of 14-day immersion with and without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countermeasures. Super-short immersions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(45-60 minutes)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B61C81-EFEB-4406-B25F-076DAA1EF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475" y="1320567"/>
            <a:ext cx="3504111" cy="2171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039599" y="3764611"/>
            <a:ext cx="36100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2024, a series of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21-day HDT with male subjects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using the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SRC as a countermeasure was held. We are planning to continue.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8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9981</TotalTime>
  <Words>485</Words>
  <Application>Microsoft Office PowerPoint</Application>
  <PresentationFormat>Широкоэкранный</PresentationFormat>
  <Paragraphs>47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Times New Roman</vt:lpstr>
      <vt:lpstr>Tw Cen MT</vt:lpstr>
      <vt:lpstr>Капля</vt:lpstr>
      <vt:lpstr>Презентация PowerPoint</vt:lpstr>
      <vt:lpstr>Презентация PowerPoint</vt:lpstr>
      <vt:lpstr>LUNA-2015</vt:lpstr>
      <vt:lpstr>Презентация PowerPoint</vt:lpstr>
      <vt:lpstr>International Cooperation in SIRIUS project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Tatiana</dc:creator>
  <cp:lastModifiedBy>Tatiana</cp:lastModifiedBy>
  <cp:revision>39</cp:revision>
  <dcterms:created xsi:type="dcterms:W3CDTF">2025-05-22T09:48:47Z</dcterms:created>
  <dcterms:modified xsi:type="dcterms:W3CDTF">2025-06-05T07:03:24Z</dcterms:modified>
</cp:coreProperties>
</file>