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81" r:id="rId2"/>
    <p:sldId id="813" r:id="rId3"/>
    <p:sldId id="814" r:id="rId4"/>
    <p:sldId id="815" r:id="rId5"/>
    <p:sldId id="816" r:id="rId6"/>
    <p:sldId id="825" r:id="rId7"/>
    <p:sldId id="817" r:id="rId8"/>
    <p:sldId id="818" r:id="rId9"/>
    <p:sldId id="819" r:id="rId10"/>
    <p:sldId id="820" r:id="rId11"/>
    <p:sldId id="821" r:id="rId12"/>
    <p:sldId id="463" r:id="rId13"/>
    <p:sldId id="827" r:id="rId14"/>
    <p:sldId id="828" r:id="rId15"/>
    <p:sldId id="467" r:id="rId16"/>
    <p:sldId id="465" r:id="rId17"/>
    <p:sldId id="822" r:id="rId18"/>
    <p:sldId id="81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94643"/>
  </p:normalViewPr>
  <p:slideViewPr>
    <p:cSldViewPr snapToGrid="0">
      <p:cViewPr varScale="1">
        <p:scale>
          <a:sx n="115" d="100"/>
          <a:sy n="115" d="100"/>
        </p:scale>
        <p:origin x="7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ofessional\Documents\&#1048;&#1052;&#1041;&#1055;\&#1057;&#1086;&#1079;&#1074;&#1077;&#1079;&#1076;&#1080;&#1077;\&#1058;&#1077;&#1089;&#1090;%20&#1089;%20&#1082;&#1086;&#1074;&#1088;&#1080;&#1082;&#1086;&#1084;_&#1088;&#1077;&#1076;.%2010.02.2025.od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ofessional\Documents\&#1048;&#1052;&#1041;&#1055;\&#1057;&#1086;&#1079;&#1074;&#1077;&#1079;&#1076;&#1080;&#1077;\&#1058;&#1077;&#1089;&#1090;%20&#1089;%20&#1082;&#1086;&#1074;&#1088;&#1080;&#1082;&#1086;&#1084;_&#1088;&#1077;&#1076;.%2010.02.2025.od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1-B026-1E41-BB75-A4BE98FCB3A2}"/>
              </c:ext>
            </c:extLst>
          </c:dPt>
          <c:dPt>
            <c:idx val="1"/>
            <c:invertIfNegative val="0"/>
            <c:bubble3D val="0"/>
            <c:spPr>
              <a:solidFill>
                <a:schemeClr val="accent1"/>
              </a:solidFill>
              <a:ln>
                <a:solidFill>
                  <a:sysClr val="windowText" lastClr="000000"/>
                </a:solidFill>
              </a:ln>
              <a:effectLst/>
            </c:spPr>
            <c:extLst>
              <c:ext xmlns:c16="http://schemas.microsoft.com/office/drawing/2014/chart" uri="{C3380CC4-5D6E-409C-BE32-E72D297353CC}">
                <c16:uniqueId val="{00000003-B026-1E41-BB75-A4BE98FCB3A2}"/>
              </c:ext>
            </c:extLst>
          </c:dPt>
          <c:dPt>
            <c:idx val="2"/>
            <c:invertIfNegative val="0"/>
            <c:bubble3D val="0"/>
            <c:spPr>
              <a:solidFill>
                <a:schemeClr val="accent6">
                  <a:lumMod val="75000"/>
                </a:schemeClr>
              </a:solidFill>
              <a:ln>
                <a:solidFill>
                  <a:sysClr val="windowText" lastClr="000000"/>
                </a:solidFill>
              </a:ln>
              <a:effectLst/>
            </c:spPr>
            <c:extLst>
              <c:ext xmlns:c16="http://schemas.microsoft.com/office/drawing/2014/chart" uri="{C3380CC4-5D6E-409C-BE32-E72D297353CC}">
                <c16:uniqueId val="{00000005-B026-1E41-BB75-A4BE98FCB3A2}"/>
              </c:ext>
            </c:extLst>
          </c:dPt>
          <c:dPt>
            <c:idx val="3"/>
            <c:invertIfNegative val="0"/>
            <c:bubble3D val="0"/>
            <c:spPr>
              <a:solidFill>
                <a:schemeClr val="accent6">
                  <a:lumMod val="40000"/>
                  <a:lumOff val="60000"/>
                </a:schemeClr>
              </a:solidFill>
              <a:ln>
                <a:solidFill>
                  <a:sysClr val="windowText" lastClr="000000"/>
                </a:solidFill>
              </a:ln>
              <a:effectLst/>
            </c:spPr>
            <c:extLst>
              <c:ext xmlns:c16="http://schemas.microsoft.com/office/drawing/2014/chart" uri="{C3380CC4-5D6E-409C-BE32-E72D297353CC}">
                <c16:uniqueId val="{00000007-B026-1E41-BB75-A4BE98FCB3A2}"/>
              </c:ext>
            </c:extLst>
          </c:dPt>
          <c:dPt>
            <c:idx val="4"/>
            <c:invertIfNegative val="0"/>
            <c:bubble3D val="0"/>
            <c:spPr>
              <a:solidFill>
                <a:schemeClr val="accent4">
                  <a:lumMod val="50000"/>
                </a:schemeClr>
              </a:solidFill>
              <a:ln>
                <a:solidFill>
                  <a:sysClr val="windowText" lastClr="000000"/>
                </a:solidFill>
              </a:ln>
              <a:effectLst/>
            </c:spPr>
            <c:extLst>
              <c:ext xmlns:c16="http://schemas.microsoft.com/office/drawing/2014/chart" uri="{C3380CC4-5D6E-409C-BE32-E72D297353CC}">
                <c16:uniqueId val="{00000009-B026-1E41-BB75-A4BE98FCB3A2}"/>
              </c:ext>
            </c:extLst>
          </c:dPt>
          <c:dPt>
            <c:idx val="5"/>
            <c:invertIfNegative val="0"/>
            <c:bubble3D val="0"/>
            <c:spPr>
              <a:solidFill>
                <a:schemeClr val="accent4">
                  <a:lumMod val="20000"/>
                  <a:lumOff val="80000"/>
                </a:schemeClr>
              </a:solidFill>
              <a:ln>
                <a:solidFill>
                  <a:sysClr val="windowText" lastClr="000000"/>
                </a:solidFill>
              </a:ln>
              <a:effectLst/>
            </c:spPr>
            <c:extLst>
              <c:ext xmlns:c16="http://schemas.microsoft.com/office/drawing/2014/chart" uri="{C3380CC4-5D6E-409C-BE32-E72D297353CC}">
                <c16:uniqueId val="{0000000B-B026-1E41-BB75-A4BE98FCB3A2}"/>
              </c:ext>
            </c:extLst>
          </c:dPt>
          <c:cat>
            <c:strRef>
              <c:f>Tasks!$AF$93:$AF$98</c:f>
              <c:strCache>
                <c:ptCount val="6"/>
                <c:pt idx="0">
                  <c:v>Короткий повторный </c:v>
                </c:pt>
                <c:pt idx="1">
                  <c:v>Короткий первый</c:v>
                </c:pt>
                <c:pt idx="2">
                  <c:v>Полугодовой повторный</c:v>
                </c:pt>
                <c:pt idx="3">
                  <c:v>Полугодовой первый</c:v>
                </c:pt>
                <c:pt idx="4">
                  <c:v>Годовой повторный</c:v>
                </c:pt>
                <c:pt idx="5">
                  <c:v>Годовой первый</c:v>
                </c:pt>
              </c:strCache>
            </c:strRef>
          </c:cat>
          <c:val>
            <c:numRef>
              <c:f>(Tasks!$AJ$6,Tasks!$AJ$18,Tasks!$AJ$39,Tasks!$AJ$28,Tasks!$AJ$49,Tasks!$AJ$44)</c:f>
              <c:numCache>
                <c:formatCode>0.00</c:formatCode>
                <c:ptCount val="6"/>
                <c:pt idx="0">
                  <c:v>1</c:v>
                </c:pt>
                <c:pt idx="1">
                  <c:v>1</c:v>
                </c:pt>
                <c:pt idx="2">
                  <c:v>1</c:v>
                </c:pt>
                <c:pt idx="3">
                  <c:v>0.90909090909090906</c:v>
                </c:pt>
                <c:pt idx="4">
                  <c:v>0.87301587301587302</c:v>
                </c:pt>
                <c:pt idx="5">
                  <c:v>0.57894736842105265</c:v>
                </c:pt>
              </c:numCache>
            </c:numRef>
          </c:val>
          <c:extLst>
            <c:ext xmlns:c16="http://schemas.microsoft.com/office/drawing/2014/chart" uri="{C3380CC4-5D6E-409C-BE32-E72D297353CC}">
              <c16:uniqueId val="{0000000C-B026-1E41-BB75-A4BE98FCB3A2}"/>
            </c:ext>
          </c:extLst>
        </c:ser>
        <c:dLbls>
          <c:showLegendKey val="0"/>
          <c:showVal val="0"/>
          <c:showCatName val="0"/>
          <c:showSerName val="0"/>
          <c:showPercent val="0"/>
          <c:showBubbleSize val="0"/>
        </c:dLbls>
        <c:gapWidth val="219"/>
        <c:overlap val="-27"/>
        <c:axId val="1517450432"/>
        <c:axId val="1517452096"/>
      </c:barChart>
      <c:catAx>
        <c:axId val="151745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517452096"/>
        <c:crosses val="autoZero"/>
        <c:auto val="1"/>
        <c:lblAlgn val="ctr"/>
        <c:lblOffset val="100"/>
        <c:noMultiLvlLbl val="0"/>
      </c:catAx>
      <c:valAx>
        <c:axId val="151745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Amount of numbers/time of tandem walk</a:t>
                </a:r>
                <a:endParaRPr lang="ru-RU" sz="2400" dirty="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ru-RU"/>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1745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1960471176604"/>
          <c:y val="2.6311729685037588E-2"/>
          <c:w val="0.85057562279813559"/>
          <c:h val="0.79191764198724224"/>
        </c:manualLayout>
      </c:layout>
      <c:barChart>
        <c:barDir val="col"/>
        <c:grouping val="clustered"/>
        <c:varyColors val="0"/>
        <c:ser>
          <c:idx val="0"/>
          <c:order val="0"/>
          <c:tx>
            <c:v>Наименьший вес</c:v>
          </c:tx>
          <c:spPr>
            <a:solidFill>
              <a:schemeClr val="accent1"/>
            </a:solidFill>
            <a:ln>
              <a:solidFill>
                <a:schemeClr val="accent1">
                  <a:lumMod val="50000"/>
                </a:schemeClr>
              </a:solidFill>
            </a:ln>
            <a:effectLst/>
          </c:spPr>
          <c:invertIfNegative val="0"/>
          <c:cat>
            <c:strRef>
              <c:f>Tasks!$O$89:$T$89</c:f>
              <c:strCache>
                <c:ptCount val="6"/>
                <c:pt idx="0">
                  <c:v>Короткий, 1-ый </c:v>
                </c:pt>
                <c:pt idx="1">
                  <c:v>Короткий, повторный </c:v>
                </c:pt>
                <c:pt idx="2">
                  <c:v>Полугодовой, 1-ый</c:v>
                </c:pt>
                <c:pt idx="3">
                  <c:v>Полугодовой, повторный</c:v>
                </c:pt>
                <c:pt idx="4">
                  <c:v>Годовой, 1-ый</c:v>
                </c:pt>
                <c:pt idx="5">
                  <c:v>Годовой, повторный</c:v>
                </c:pt>
              </c:strCache>
            </c:strRef>
          </c:cat>
          <c:val>
            <c:numRef>
              <c:f>(Tasks!$Z$18,Tasks!$Z$39,Tasks!$Z$28,Tasks!$Z$6,Tasks!$Z$44,Tasks!$Z$49)</c:f>
              <c:numCache>
                <c:formatCode>#,##0.00</c:formatCode>
                <c:ptCount val="6"/>
                <c:pt idx="0">
                  <c:v>0.25</c:v>
                </c:pt>
                <c:pt idx="1">
                  <c:v>-0.16666666666666666</c:v>
                </c:pt>
                <c:pt idx="2">
                  <c:v>-0.16666666666666666</c:v>
                </c:pt>
                <c:pt idx="3">
                  <c:v>0.25</c:v>
                </c:pt>
                <c:pt idx="4">
                  <c:v>-0.16666666666666666</c:v>
                </c:pt>
                <c:pt idx="5">
                  <c:v>0.41666666666666669</c:v>
                </c:pt>
              </c:numCache>
            </c:numRef>
          </c:val>
          <c:extLst>
            <c:ext xmlns:c16="http://schemas.microsoft.com/office/drawing/2014/chart" uri="{C3380CC4-5D6E-409C-BE32-E72D297353CC}">
              <c16:uniqueId val="{00000000-DEC8-6540-9D2E-4F1D1C0088D4}"/>
            </c:ext>
          </c:extLst>
        </c:ser>
        <c:ser>
          <c:idx val="1"/>
          <c:order val="1"/>
          <c:tx>
            <c:v>Средний вес</c:v>
          </c:tx>
          <c:spPr>
            <a:solidFill>
              <a:schemeClr val="accent2"/>
            </a:solidFill>
            <a:ln w="12700">
              <a:solidFill>
                <a:schemeClr val="accent2">
                  <a:lumMod val="50000"/>
                </a:schemeClr>
              </a:solidFill>
            </a:ln>
            <a:effectLst/>
          </c:spPr>
          <c:invertIfNegative val="0"/>
          <c:cat>
            <c:strRef>
              <c:f>Tasks!$O$89:$T$89</c:f>
              <c:strCache>
                <c:ptCount val="6"/>
                <c:pt idx="0">
                  <c:v>Короткий, 1-ый </c:v>
                </c:pt>
                <c:pt idx="1">
                  <c:v>Короткий, повторный </c:v>
                </c:pt>
                <c:pt idx="2">
                  <c:v>Полугодовой, 1-ый</c:v>
                </c:pt>
                <c:pt idx="3">
                  <c:v>Полугодовой, повторный</c:v>
                </c:pt>
                <c:pt idx="4">
                  <c:v>Годовой, 1-ый</c:v>
                </c:pt>
                <c:pt idx="5">
                  <c:v>Годовой, повторный</c:v>
                </c:pt>
              </c:strCache>
            </c:strRef>
          </c:cat>
          <c:val>
            <c:numRef>
              <c:f>(Tasks!$AB$18,Tasks!$AB$39,Tasks!$AB$28,Tasks!$AB$6,Tasks!$AB$44,Tasks!$AB$49)</c:f>
              <c:numCache>
                <c:formatCode>#,##0.00</c:formatCode>
                <c:ptCount val="6"/>
                <c:pt idx="0">
                  <c:v>0</c:v>
                </c:pt>
                <c:pt idx="1">
                  <c:v>-0.4</c:v>
                </c:pt>
                <c:pt idx="2">
                  <c:v>-0.2</c:v>
                </c:pt>
                <c:pt idx="3">
                  <c:v>0</c:v>
                </c:pt>
                <c:pt idx="4">
                  <c:v>0.2</c:v>
                </c:pt>
                <c:pt idx="5">
                  <c:v>0.72</c:v>
                </c:pt>
              </c:numCache>
            </c:numRef>
          </c:val>
          <c:extLst>
            <c:ext xmlns:c16="http://schemas.microsoft.com/office/drawing/2014/chart" uri="{C3380CC4-5D6E-409C-BE32-E72D297353CC}">
              <c16:uniqueId val="{00000001-DEC8-6540-9D2E-4F1D1C0088D4}"/>
            </c:ext>
          </c:extLst>
        </c:ser>
        <c:ser>
          <c:idx val="2"/>
          <c:order val="2"/>
          <c:tx>
            <c:v>Наибольший вес</c:v>
          </c:tx>
          <c:spPr>
            <a:solidFill>
              <a:schemeClr val="accent3"/>
            </a:solidFill>
            <a:ln w="12700">
              <a:solidFill>
                <a:schemeClr val="bg1">
                  <a:lumMod val="50000"/>
                </a:schemeClr>
              </a:solidFill>
            </a:ln>
            <a:effectLst/>
          </c:spPr>
          <c:invertIfNegative val="0"/>
          <c:cat>
            <c:strRef>
              <c:f>Tasks!$O$89:$T$89</c:f>
              <c:strCache>
                <c:ptCount val="6"/>
                <c:pt idx="0">
                  <c:v>Короткий, 1-ый </c:v>
                </c:pt>
                <c:pt idx="1">
                  <c:v>Короткий, повторный </c:v>
                </c:pt>
                <c:pt idx="2">
                  <c:v>Полугодовой, 1-ый</c:v>
                </c:pt>
                <c:pt idx="3">
                  <c:v>Полугодовой, повторный</c:v>
                </c:pt>
                <c:pt idx="4">
                  <c:v>Годовой, 1-ый</c:v>
                </c:pt>
                <c:pt idx="5">
                  <c:v>Годовой, повторный</c:v>
                </c:pt>
              </c:strCache>
            </c:strRef>
          </c:cat>
          <c:val>
            <c:numRef>
              <c:f>(Tasks!$AD$18,Tasks!$AD$39,Tasks!$AD$28,Tasks!$AD$6,Tasks!$AD$44,Tasks!$AD$49)</c:f>
              <c:numCache>
                <c:formatCode>#,##0.00</c:formatCode>
                <c:ptCount val="6"/>
                <c:pt idx="0">
                  <c:v>3.4482758620689655E-2</c:v>
                </c:pt>
                <c:pt idx="1">
                  <c:v>0.29310344827586204</c:v>
                </c:pt>
                <c:pt idx="2">
                  <c:v>0.20689655172413793</c:v>
                </c:pt>
                <c:pt idx="3">
                  <c:v>-0.13793103448275862</c:v>
                </c:pt>
                <c:pt idx="4">
                  <c:v>0.72413793103448276</c:v>
                </c:pt>
                <c:pt idx="5">
                  <c:v>0.46551724137931033</c:v>
                </c:pt>
              </c:numCache>
            </c:numRef>
          </c:val>
          <c:extLst>
            <c:ext xmlns:c16="http://schemas.microsoft.com/office/drawing/2014/chart" uri="{C3380CC4-5D6E-409C-BE32-E72D297353CC}">
              <c16:uniqueId val="{00000002-DEC8-6540-9D2E-4F1D1C0088D4}"/>
            </c:ext>
          </c:extLst>
        </c:ser>
        <c:dLbls>
          <c:showLegendKey val="0"/>
          <c:showVal val="0"/>
          <c:showCatName val="0"/>
          <c:showSerName val="0"/>
          <c:showPercent val="0"/>
          <c:showBubbleSize val="0"/>
        </c:dLbls>
        <c:gapWidth val="219"/>
        <c:overlap val="-27"/>
        <c:axId val="241784528"/>
        <c:axId val="241764144"/>
      </c:barChart>
      <c:catAx>
        <c:axId val="241784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241764144"/>
        <c:crosses val="autoZero"/>
        <c:auto val="1"/>
        <c:lblAlgn val="ctr"/>
        <c:lblOffset val="100"/>
        <c:noMultiLvlLbl val="0"/>
      </c:catAx>
      <c:valAx>
        <c:axId val="241764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Relative weight estimation error</a:t>
                </a:r>
                <a:endParaRPr lang="ru-RU" sz="20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241784528"/>
        <c:crosses val="autoZero"/>
        <c:crossBetween val="between"/>
      </c:valAx>
      <c:spPr>
        <a:noFill/>
        <a:ln>
          <a:noFill/>
        </a:ln>
        <a:effectLst/>
      </c:spPr>
    </c:plotArea>
    <c:legend>
      <c:legendPos val="b"/>
      <c:layout>
        <c:manualLayout>
          <c:xMode val="edge"/>
          <c:yMode val="edge"/>
          <c:x val="0.20677107304541384"/>
          <c:y val="0.92174589153640374"/>
          <c:w val="0.58645785390917227"/>
          <c:h val="7.82541084635962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C3241093-818D-08C7-BCEE-14C76E229365}"/>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1F9BCAC5-B0B9-043E-031C-1E139582937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33D87FB-B363-70CD-A7AE-66870CF3DAFB}"/>
              </a:ext>
            </a:extLst>
          </p:cNvPr>
          <p:cNvSpPr>
            <a:spLocks noGrp="1"/>
          </p:cNvSpPr>
          <p:nvPr>
            <p:ph type="sldNum" sz="quarter" idx="12"/>
          </p:nvPr>
        </p:nvSpPr>
        <p:spPr/>
        <p:txBody>
          <a:bodyPr/>
          <a:lstStyle>
            <a:lvl1pPr>
              <a:defRPr/>
            </a:lvl1pPr>
          </a:lstStyle>
          <a:p>
            <a:fld id="{75E0CFA8-37C5-D34D-B7D4-3FFDDC1A71A4}" type="slidenum">
              <a:rPr lang="ru-RU" altLang="ru-RU"/>
              <a:pPr/>
              <a:t>‹#›</a:t>
            </a:fld>
            <a:endParaRPr lang="ru-RU" altLang="ru-RU"/>
          </a:p>
        </p:txBody>
      </p:sp>
    </p:spTree>
    <p:extLst>
      <p:ext uri="{BB962C8B-B14F-4D97-AF65-F5344CB8AC3E}">
        <p14:creationId xmlns:p14="http://schemas.microsoft.com/office/powerpoint/2010/main" val="1508710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ADD393-E437-B34C-BC1F-2DE375469BF2}"/>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2E3943BE-9A44-D16A-9327-B48E5EE6056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4EF7418-6562-5598-F9FF-86F875379C8F}"/>
              </a:ext>
            </a:extLst>
          </p:cNvPr>
          <p:cNvSpPr>
            <a:spLocks noGrp="1"/>
          </p:cNvSpPr>
          <p:nvPr>
            <p:ph type="sldNum" sz="quarter" idx="12"/>
          </p:nvPr>
        </p:nvSpPr>
        <p:spPr/>
        <p:txBody>
          <a:bodyPr/>
          <a:lstStyle>
            <a:lvl1pPr>
              <a:defRPr/>
            </a:lvl1pPr>
          </a:lstStyle>
          <a:p>
            <a:fld id="{92758CFD-E951-EA4C-B2C4-F4BCCF9D4877}" type="slidenum">
              <a:rPr lang="ru-RU" altLang="ru-RU"/>
              <a:pPr/>
              <a:t>‹#›</a:t>
            </a:fld>
            <a:endParaRPr lang="ru-RU" altLang="ru-RU"/>
          </a:p>
        </p:txBody>
      </p:sp>
    </p:spTree>
    <p:extLst>
      <p:ext uri="{BB962C8B-B14F-4D97-AF65-F5344CB8AC3E}">
        <p14:creationId xmlns:p14="http://schemas.microsoft.com/office/powerpoint/2010/main" val="3521743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FC657D-F27D-F0D7-C74F-AF4D343DE9AF}"/>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A938ED93-9481-6517-450A-545B6176CDE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3A00BD3-E65B-2E24-D771-BC1CB12ED298}"/>
              </a:ext>
            </a:extLst>
          </p:cNvPr>
          <p:cNvSpPr>
            <a:spLocks noGrp="1"/>
          </p:cNvSpPr>
          <p:nvPr>
            <p:ph type="sldNum" sz="quarter" idx="12"/>
          </p:nvPr>
        </p:nvSpPr>
        <p:spPr/>
        <p:txBody>
          <a:bodyPr/>
          <a:lstStyle>
            <a:lvl1pPr>
              <a:defRPr/>
            </a:lvl1pPr>
          </a:lstStyle>
          <a:p>
            <a:fld id="{7DB4A347-C197-844A-A25A-F4716AAF724C}" type="slidenum">
              <a:rPr lang="ru-RU" altLang="ru-RU"/>
              <a:pPr/>
              <a:t>‹#›</a:t>
            </a:fld>
            <a:endParaRPr lang="ru-RU" altLang="ru-RU"/>
          </a:p>
        </p:txBody>
      </p:sp>
    </p:spTree>
    <p:extLst>
      <p:ext uri="{BB962C8B-B14F-4D97-AF65-F5344CB8AC3E}">
        <p14:creationId xmlns:p14="http://schemas.microsoft.com/office/powerpoint/2010/main" val="3630622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E6B947C4-D120-1392-54DF-4456F9FBCC5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24097F79-5E5E-11D2-2F84-B5F2A4298BC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77CC69C-89E6-C4CF-A63F-85FB87B47767}"/>
              </a:ext>
            </a:extLst>
          </p:cNvPr>
          <p:cNvSpPr>
            <a:spLocks noGrp="1" noChangeArrowheads="1"/>
          </p:cNvSpPr>
          <p:nvPr>
            <p:ph type="sldNum" sz="quarter" idx="12"/>
          </p:nvPr>
        </p:nvSpPr>
        <p:spPr>
          <a:ln/>
        </p:spPr>
        <p:txBody>
          <a:bodyPr/>
          <a:lstStyle>
            <a:lvl1pPr>
              <a:defRPr/>
            </a:lvl1pPr>
          </a:lstStyle>
          <a:p>
            <a:fld id="{91512C13-C0BA-E940-8D9A-15B1678740C9}" type="slidenum">
              <a:rPr lang="ru-RU" altLang="ru-RU"/>
              <a:pPr/>
              <a:t>‹#›</a:t>
            </a:fld>
            <a:endParaRPr lang="ru-RU" altLang="ru-RU"/>
          </a:p>
        </p:txBody>
      </p:sp>
    </p:spTree>
    <p:extLst>
      <p:ext uri="{BB962C8B-B14F-4D97-AF65-F5344CB8AC3E}">
        <p14:creationId xmlns:p14="http://schemas.microsoft.com/office/powerpoint/2010/main" val="3258038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AE7236-2520-60BE-EE4C-9D32CD37C750}"/>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58ABDCF5-8DBB-2CD0-22DC-333171A86F0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91DE549-2A1E-6F4C-88B4-D1CB25D418AB}"/>
              </a:ext>
            </a:extLst>
          </p:cNvPr>
          <p:cNvSpPr>
            <a:spLocks noGrp="1"/>
          </p:cNvSpPr>
          <p:nvPr>
            <p:ph type="sldNum" sz="quarter" idx="12"/>
          </p:nvPr>
        </p:nvSpPr>
        <p:spPr/>
        <p:txBody>
          <a:bodyPr/>
          <a:lstStyle>
            <a:lvl1pPr>
              <a:defRPr/>
            </a:lvl1pPr>
          </a:lstStyle>
          <a:p>
            <a:fld id="{99421D7F-D35B-734A-89D6-E1DB54B84189}" type="slidenum">
              <a:rPr lang="ru-RU" altLang="ru-RU"/>
              <a:pPr/>
              <a:t>‹#›</a:t>
            </a:fld>
            <a:endParaRPr lang="ru-RU" altLang="ru-RU"/>
          </a:p>
        </p:txBody>
      </p:sp>
    </p:spTree>
    <p:extLst>
      <p:ext uri="{BB962C8B-B14F-4D97-AF65-F5344CB8AC3E}">
        <p14:creationId xmlns:p14="http://schemas.microsoft.com/office/powerpoint/2010/main" val="302688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9"/>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24B7BF7-F2FB-149A-2A0C-D4A1F16572D9}"/>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945641E7-4846-CCF0-58AE-6569B4906D5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A9EEBC7-ADE0-FA09-4D1D-452544BC0AF3}"/>
              </a:ext>
            </a:extLst>
          </p:cNvPr>
          <p:cNvSpPr>
            <a:spLocks noGrp="1"/>
          </p:cNvSpPr>
          <p:nvPr>
            <p:ph type="sldNum" sz="quarter" idx="12"/>
          </p:nvPr>
        </p:nvSpPr>
        <p:spPr/>
        <p:txBody>
          <a:bodyPr/>
          <a:lstStyle>
            <a:lvl1pPr>
              <a:defRPr/>
            </a:lvl1pPr>
          </a:lstStyle>
          <a:p>
            <a:fld id="{F968FA2E-5706-6B49-BB46-78BBF5DBF572}" type="slidenum">
              <a:rPr lang="ru-RU" altLang="ru-RU"/>
              <a:pPr/>
              <a:t>‹#›</a:t>
            </a:fld>
            <a:endParaRPr lang="ru-RU" altLang="ru-RU"/>
          </a:p>
        </p:txBody>
      </p:sp>
    </p:spTree>
    <p:extLst>
      <p:ext uri="{BB962C8B-B14F-4D97-AF65-F5344CB8AC3E}">
        <p14:creationId xmlns:p14="http://schemas.microsoft.com/office/powerpoint/2010/main" val="3009968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58142B2F-789D-B182-6220-CEC6C01C3593}"/>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1C6406FC-07F2-7AB3-526F-338C9F0F85DB}"/>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FA754F8-F2BB-CAF5-AADB-F3A04E1173D0}"/>
              </a:ext>
            </a:extLst>
          </p:cNvPr>
          <p:cNvSpPr>
            <a:spLocks noGrp="1"/>
          </p:cNvSpPr>
          <p:nvPr>
            <p:ph type="sldNum" sz="quarter" idx="12"/>
          </p:nvPr>
        </p:nvSpPr>
        <p:spPr/>
        <p:txBody>
          <a:bodyPr/>
          <a:lstStyle>
            <a:lvl1pPr>
              <a:defRPr/>
            </a:lvl1pPr>
          </a:lstStyle>
          <a:p>
            <a:fld id="{91ECA554-ACA2-494B-B15E-A455CBEF0E52}" type="slidenum">
              <a:rPr lang="ru-RU" altLang="ru-RU"/>
              <a:pPr/>
              <a:t>‹#›</a:t>
            </a:fld>
            <a:endParaRPr lang="ru-RU" altLang="ru-RU"/>
          </a:p>
        </p:txBody>
      </p:sp>
    </p:spTree>
    <p:extLst>
      <p:ext uri="{BB962C8B-B14F-4D97-AF65-F5344CB8AC3E}">
        <p14:creationId xmlns:p14="http://schemas.microsoft.com/office/powerpoint/2010/main" val="2891895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E42C3D26-15B7-0112-B19A-FA864BF8B47D}"/>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4">
            <a:extLst>
              <a:ext uri="{FF2B5EF4-FFF2-40B4-BE49-F238E27FC236}">
                <a16:creationId xmlns:a16="http://schemas.microsoft.com/office/drawing/2014/main" id="{10571B7B-C71C-5047-F23D-8853A8A0496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2268AF5B-C4A2-DF1A-889B-2C49621A1336}"/>
              </a:ext>
            </a:extLst>
          </p:cNvPr>
          <p:cNvSpPr>
            <a:spLocks noGrp="1"/>
          </p:cNvSpPr>
          <p:nvPr>
            <p:ph type="sldNum" sz="quarter" idx="12"/>
          </p:nvPr>
        </p:nvSpPr>
        <p:spPr/>
        <p:txBody>
          <a:bodyPr/>
          <a:lstStyle>
            <a:lvl1pPr>
              <a:defRPr/>
            </a:lvl1pPr>
          </a:lstStyle>
          <a:p>
            <a:fld id="{231CB1CA-8886-8945-A24A-B7E180AA38EC}" type="slidenum">
              <a:rPr lang="ru-RU" altLang="ru-RU"/>
              <a:pPr/>
              <a:t>‹#›</a:t>
            </a:fld>
            <a:endParaRPr lang="ru-RU" altLang="ru-RU"/>
          </a:p>
        </p:txBody>
      </p:sp>
    </p:spTree>
    <p:extLst>
      <p:ext uri="{BB962C8B-B14F-4D97-AF65-F5344CB8AC3E}">
        <p14:creationId xmlns:p14="http://schemas.microsoft.com/office/powerpoint/2010/main" val="3550585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E8F3445F-B2D7-2BC4-620D-FF9C1801F0E1}"/>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4">
            <a:extLst>
              <a:ext uri="{FF2B5EF4-FFF2-40B4-BE49-F238E27FC236}">
                <a16:creationId xmlns:a16="http://schemas.microsoft.com/office/drawing/2014/main" id="{A1811DDF-916D-F2D2-97F3-672A4C9EE1D2}"/>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472E27E4-00B0-5C31-FA96-8FD2EC5FE3A6}"/>
              </a:ext>
            </a:extLst>
          </p:cNvPr>
          <p:cNvSpPr>
            <a:spLocks noGrp="1"/>
          </p:cNvSpPr>
          <p:nvPr>
            <p:ph type="sldNum" sz="quarter" idx="12"/>
          </p:nvPr>
        </p:nvSpPr>
        <p:spPr/>
        <p:txBody>
          <a:bodyPr/>
          <a:lstStyle>
            <a:lvl1pPr>
              <a:defRPr/>
            </a:lvl1pPr>
          </a:lstStyle>
          <a:p>
            <a:fld id="{D3C81543-70C5-074B-B5A4-47E9957B995F}" type="slidenum">
              <a:rPr lang="ru-RU" altLang="ru-RU"/>
              <a:pPr/>
              <a:t>‹#›</a:t>
            </a:fld>
            <a:endParaRPr lang="ru-RU" altLang="ru-RU"/>
          </a:p>
        </p:txBody>
      </p:sp>
    </p:spTree>
    <p:extLst>
      <p:ext uri="{BB962C8B-B14F-4D97-AF65-F5344CB8AC3E}">
        <p14:creationId xmlns:p14="http://schemas.microsoft.com/office/powerpoint/2010/main" val="1760658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72F79272-029B-1ED2-C11A-8C551B1851D0}"/>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4">
            <a:extLst>
              <a:ext uri="{FF2B5EF4-FFF2-40B4-BE49-F238E27FC236}">
                <a16:creationId xmlns:a16="http://schemas.microsoft.com/office/drawing/2014/main" id="{038BA049-15DC-0A45-F365-D0A0978A97C8}"/>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8903CED5-09D8-5BCB-1F27-AD73C5562214}"/>
              </a:ext>
            </a:extLst>
          </p:cNvPr>
          <p:cNvSpPr>
            <a:spLocks noGrp="1"/>
          </p:cNvSpPr>
          <p:nvPr>
            <p:ph type="sldNum" sz="quarter" idx="12"/>
          </p:nvPr>
        </p:nvSpPr>
        <p:spPr/>
        <p:txBody>
          <a:bodyPr/>
          <a:lstStyle>
            <a:lvl1pPr>
              <a:defRPr/>
            </a:lvl1pPr>
          </a:lstStyle>
          <a:p>
            <a:fld id="{896DD02D-34D7-2241-A5C2-484A9C308BB3}" type="slidenum">
              <a:rPr lang="ru-RU" altLang="ru-RU"/>
              <a:pPr/>
              <a:t>‹#›</a:t>
            </a:fld>
            <a:endParaRPr lang="ru-RU" altLang="ru-RU"/>
          </a:p>
        </p:txBody>
      </p:sp>
    </p:spTree>
    <p:extLst>
      <p:ext uri="{BB962C8B-B14F-4D97-AF65-F5344CB8AC3E}">
        <p14:creationId xmlns:p14="http://schemas.microsoft.com/office/powerpoint/2010/main" val="724356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6BAB51BB-7021-C66C-7439-27A655D91F7F}"/>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F7201E80-4ECF-4E45-88A4-5F67BFBEB25A}"/>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DB7C41E9-EB0C-8290-A0DA-2809C00E81F2}"/>
              </a:ext>
            </a:extLst>
          </p:cNvPr>
          <p:cNvSpPr>
            <a:spLocks noGrp="1"/>
          </p:cNvSpPr>
          <p:nvPr>
            <p:ph type="sldNum" sz="quarter" idx="12"/>
          </p:nvPr>
        </p:nvSpPr>
        <p:spPr/>
        <p:txBody>
          <a:bodyPr/>
          <a:lstStyle>
            <a:lvl1pPr>
              <a:defRPr/>
            </a:lvl1pPr>
          </a:lstStyle>
          <a:p>
            <a:fld id="{C3FFCB18-19BB-1948-B06E-D6D46F1D5504}" type="slidenum">
              <a:rPr lang="ru-RU" altLang="ru-RU"/>
              <a:pPr/>
              <a:t>‹#›</a:t>
            </a:fld>
            <a:endParaRPr lang="ru-RU" altLang="ru-RU"/>
          </a:p>
        </p:txBody>
      </p:sp>
    </p:spTree>
    <p:extLst>
      <p:ext uri="{BB962C8B-B14F-4D97-AF65-F5344CB8AC3E}">
        <p14:creationId xmlns:p14="http://schemas.microsoft.com/office/powerpoint/2010/main" val="931002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EC64CACC-B7A2-6D17-7E75-DCF0D9306942}"/>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9674D4B5-C472-879B-0A0A-02E0A0F3A94D}"/>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D387C2B3-6AF9-97F3-5665-EB5891AF8034}"/>
              </a:ext>
            </a:extLst>
          </p:cNvPr>
          <p:cNvSpPr>
            <a:spLocks noGrp="1"/>
          </p:cNvSpPr>
          <p:nvPr>
            <p:ph type="sldNum" sz="quarter" idx="12"/>
          </p:nvPr>
        </p:nvSpPr>
        <p:spPr/>
        <p:txBody>
          <a:bodyPr/>
          <a:lstStyle>
            <a:lvl1pPr>
              <a:defRPr/>
            </a:lvl1pPr>
          </a:lstStyle>
          <a:p>
            <a:fld id="{ACE864F3-5456-A04E-B377-9713F88AD032}" type="slidenum">
              <a:rPr lang="ru-RU" altLang="ru-RU"/>
              <a:pPr/>
              <a:t>‹#›</a:t>
            </a:fld>
            <a:endParaRPr lang="ru-RU" altLang="ru-RU"/>
          </a:p>
        </p:txBody>
      </p:sp>
    </p:spTree>
    <p:extLst>
      <p:ext uri="{BB962C8B-B14F-4D97-AF65-F5344CB8AC3E}">
        <p14:creationId xmlns:p14="http://schemas.microsoft.com/office/powerpoint/2010/main" val="255432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6A72A111-0DE2-7FAB-938D-34AD83096B7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Текст 2">
            <a:extLst>
              <a:ext uri="{FF2B5EF4-FFF2-40B4-BE49-F238E27FC236}">
                <a16:creationId xmlns:a16="http://schemas.microsoft.com/office/drawing/2014/main" id="{516716CC-5516-46D2-34E1-DD0D457BB63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9CE74CE3-F305-3424-5791-C70F44929A2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endParaRPr lang="ru-RU"/>
          </a:p>
        </p:txBody>
      </p:sp>
      <p:sp>
        <p:nvSpPr>
          <p:cNvPr id="5" name="Нижний колонтитул 4">
            <a:extLst>
              <a:ext uri="{FF2B5EF4-FFF2-40B4-BE49-F238E27FC236}">
                <a16:creationId xmlns:a16="http://schemas.microsoft.com/office/drawing/2014/main" id="{9FA9C58E-85A9-5A7C-BB48-BFD36D1F129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ru-RU"/>
          </a:p>
        </p:txBody>
      </p:sp>
      <p:sp>
        <p:nvSpPr>
          <p:cNvPr id="6" name="Номер слайда 5">
            <a:extLst>
              <a:ext uri="{FF2B5EF4-FFF2-40B4-BE49-F238E27FC236}">
                <a16:creationId xmlns:a16="http://schemas.microsoft.com/office/drawing/2014/main" id="{1A6766B4-D6F7-0701-8125-1708D8BB67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77CBCDE-8AB8-CA4D-B905-8EE8DD41EC60}" type="slidenum">
              <a:rPr lang="ru-RU" altLang="ru-RU"/>
              <a:pPr/>
              <a:t>‹#›</a:t>
            </a:fld>
            <a:endParaRPr lang="ru-RU" altLang="ru-RU"/>
          </a:p>
        </p:txBody>
      </p:sp>
    </p:spTree>
    <p:extLst>
      <p:ext uri="{BB962C8B-B14F-4D97-AF65-F5344CB8AC3E}">
        <p14:creationId xmlns:p14="http://schemas.microsoft.com/office/powerpoint/2010/main" val="23380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96F7E773-91C7-4AB9-AF2F-6B37FEE39112}"/>
              </a:ext>
            </a:extLst>
          </p:cNvPr>
          <p:cNvSpPr/>
          <p:nvPr/>
        </p:nvSpPr>
        <p:spPr>
          <a:xfrm>
            <a:off x="0" y="2099518"/>
            <a:ext cx="12192000" cy="218406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7752184" y="68383"/>
            <a:ext cx="2008639" cy="1980653"/>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0142179" y="43539"/>
            <a:ext cx="2008639" cy="2005497"/>
          </a:xfrm>
          <a:prstGeom prst="flowChartConnector">
            <a:avLst/>
          </a:prstGeom>
          <a:ln>
            <a:noFill/>
          </a:ln>
        </p:spPr>
      </p:pic>
      <p:sp>
        <p:nvSpPr>
          <p:cNvPr id="12" name="Прямоугольник 11">
            <a:extLst>
              <a:ext uri="{FF2B5EF4-FFF2-40B4-BE49-F238E27FC236}">
                <a16:creationId xmlns:a16="http://schemas.microsoft.com/office/drawing/2014/main" id="{6AC6AA3C-95BE-CB71-6685-E7363CDC041F}"/>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Google Shape;107;p1">
            <a:extLst>
              <a:ext uri="{FF2B5EF4-FFF2-40B4-BE49-F238E27FC236}">
                <a16:creationId xmlns:a16="http://schemas.microsoft.com/office/drawing/2014/main" id="{3B4CEC89-B2A8-E11C-1E07-58070E7D7FE5}"/>
              </a:ext>
            </a:extLst>
          </p:cNvPr>
          <p:cNvSpPr txBox="1"/>
          <p:nvPr/>
        </p:nvSpPr>
        <p:spPr>
          <a:xfrm>
            <a:off x="3215680" y="6489093"/>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Номер слайда 4">
            <a:extLst>
              <a:ext uri="{FF2B5EF4-FFF2-40B4-BE49-F238E27FC236}">
                <a16:creationId xmlns:a16="http://schemas.microsoft.com/office/drawing/2014/main" id="{F4514706-32B5-4179-B539-E37C23353954}"/>
              </a:ext>
            </a:extLst>
          </p:cNvPr>
          <p:cNvSpPr>
            <a:spLocks noGrp="1"/>
          </p:cNvSpPr>
          <p:nvPr>
            <p:ph type="sldNum" sz="quarter" idx="12"/>
          </p:nvPr>
        </p:nvSpPr>
        <p:spPr>
          <a:xfrm>
            <a:off x="9220009" y="6529832"/>
            <a:ext cx="28448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512C13-C0BA-E940-8D9A-15B1678740C9}"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ru-RU" alt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id="{33EF776F-E620-4672-AE57-3AC1CDA5C157}"/>
              </a:ext>
            </a:extLst>
          </p:cNvPr>
          <p:cNvSpPr>
            <a:spLocks noGrp="1"/>
          </p:cNvSpPr>
          <p:nvPr>
            <p:ph sz="half" idx="2"/>
          </p:nvPr>
        </p:nvSpPr>
        <p:spPr>
          <a:xfrm>
            <a:off x="1741004" y="2405855"/>
            <a:ext cx="8709992" cy="1691446"/>
          </a:xfrm>
        </p:spPr>
        <p:txBody>
          <a:bodyPr/>
          <a:lstStyle/>
          <a:p>
            <a:pPr indent="0" algn="ctr">
              <a:lnSpc>
                <a:spcPct val="150000"/>
              </a:lnSpc>
              <a:spcAft>
                <a:spcPts val="1000"/>
              </a:spcAft>
              <a:buNone/>
            </a:pPr>
            <a:r>
              <a:rPr lang="en-US" sz="2800" b="1" dirty="0">
                <a:effectLst/>
                <a:latin typeface="+mj-lt"/>
                <a:ea typeface="Times New Roman" panose="02020603050405020304" pitchFamily="18" charset="0"/>
                <a:cs typeface="Times New Roman" panose="02020603050405020304" pitchFamily="18" charset="0"/>
              </a:rPr>
              <a:t>HUMAN ADAPTATIONS TO WEIGHTLESSNESS WITH MOSAIC REPLICATION OF </a:t>
            </a:r>
            <a:r>
              <a:rPr lang="en-US" sz="2800" b="1" dirty="0">
                <a:latin typeface="+mj-lt"/>
                <a:ea typeface="Times New Roman" panose="02020603050405020304" pitchFamily="18" charset="0"/>
                <a:cs typeface="Times New Roman" panose="02020603050405020304" pitchFamily="18" charset="0"/>
              </a:rPr>
              <a:t>G</a:t>
            </a:r>
            <a:r>
              <a:rPr lang="en-US" sz="2800" b="1" dirty="0">
                <a:effectLst/>
                <a:latin typeface="+mj-lt"/>
                <a:ea typeface="Times New Roman" panose="02020603050405020304" pitchFamily="18" charset="0"/>
                <a:cs typeface="Times New Roman" panose="02020603050405020304" pitchFamily="18" charset="0"/>
              </a:rPr>
              <a:t>RAVITY EFFECTS</a:t>
            </a:r>
            <a:endParaRPr lang="ru-RU" sz="2800" dirty="0">
              <a:effectLst/>
              <a:latin typeface="+mj-lt"/>
              <a:ea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CEC9D9ED-0BCD-4D13-83D9-A16295D36845}"/>
              </a:ext>
            </a:extLst>
          </p:cNvPr>
          <p:cNvPicPr>
            <a:picLocks noChangeAspect="1"/>
          </p:cNvPicPr>
          <p:nvPr/>
        </p:nvPicPr>
        <p:blipFill>
          <a:blip r:embed="rId4"/>
          <a:stretch>
            <a:fillRect/>
          </a:stretch>
        </p:blipFill>
        <p:spPr>
          <a:xfrm>
            <a:off x="119336" y="0"/>
            <a:ext cx="2880320" cy="2043397"/>
          </a:xfrm>
          <a:prstGeom prst="rect">
            <a:avLst/>
          </a:prstGeom>
        </p:spPr>
      </p:pic>
      <p:sp>
        <p:nvSpPr>
          <p:cNvPr id="15" name="TextBox 14">
            <a:extLst>
              <a:ext uri="{FF2B5EF4-FFF2-40B4-BE49-F238E27FC236}">
                <a16:creationId xmlns:a16="http://schemas.microsoft.com/office/drawing/2014/main" id="{98FECB6B-5870-438A-880D-AFDCA0B9FF39}"/>
              </a:ext>
            </a:extLst>
          </p:cNvPr>
          <p:cNvSpPr txBox="1"/>
          <p:nvPr/>
        </p:nvSpPr>
        <p:spPr>
          <a:xfrm>
            <a:off x="391458" y="4393791"/>
            <a:ext cx="11409085" cy="169277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a:effectLst/>
                <a:ea typeface="Times New Roman" panose="02020603050405020304" pitchFamily="18" charset="0"/>
              </a:rPr>
              <a:t>Elena Fomina</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a:effectLst/>
                <a:ea typeface="Times New Roman" panose="02020603050405020304" pitchFamily="18" charset="0"/>
              </a:rPr>
              <a:t> </a:t>
            </a:r>
            <a:r>
              <a:rPr lang="en-US" sz="2400" kern="0" dirty="0">
                <a:effectLst/>
                <a:ea typeface="Times New Roman" panose="02020603050405020304" pitchFamily="18" charset="0"/>
              </a:rPr>
              <a:t>Natalia </a:t>
            </a:r>
            <a:r>
              <a:rPr lang="en-US" sz="2400" kern="0" dirty="0" err="1">
                <a:effectLst/>
                <a:ea typeface="Times New Roman" panose="02020603050405020304" pitchFamily="18" charset="0"/>
              </a:rPr>
              <a:t>Senatorova</a:t>
            </a:r>
            <a:r>
              <a:rPr lang="en-US" sz="2400" kern="0" dirty="0">
                <a:effectLst/>
                <a:ea typeface="Times New Roman" panose="02020603050405020304" pitchFamily="18" charset="0"/>
              </a:rPr>
              <a:t>, Anna </a:t>
            </a:r>
            <a:r>
              <a:rPr lang="en-US" sz="2400" kern="0" dirty="0" err="1">
                <a:effectLst/>
                <a:ea typeface="Times New Roman" panose="02020603050405020304" pitchFamily="18" charset="0"/>
              </a:rPr>
              <a:t>Burakova</a:t>
            </a:r>
            <a:r>
              <a:rPr lang="en-US" sz="2400" kern="0" dirty="0">
                <a:effectLst/>
                <a:ea typeface="Times New Roman" panose="02020603050405020304" pitchFamily="18" charset="0"/>
              </a:rPr>
              <a:t>, Danil Ivanov</a:t>
            </a:r>
            <a:endParaRPr kumimoji="0" lang="ru-RU" sz="240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aseline="30000" dirty="0">
                <a:solidFill>
                  <a:prstClr val="black"/>
                </a:solidFill>
                <a:cs typeface="Arial" panose="020B0604020202020204" pitchFamily="34" charset="0"/>
              </a:rPr>
              <a:t>State Scientific Center of Russian Federation - Institute of Biomedical Problems, RAS, Moscow, Russia </a:t>
            </a:r>
            <a:endParaRPr kumimoji="0" lang="en-US" sz="3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393843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47E99FD-9105-57E4-3A9D-87680E8842AA}"/>
              </a:ext>
            </a:extLst>
          </p:cNvPr>
          <p:cNvPicPr>
            <a:picLocks noChangeAspect="1"/>
          </p:cNvPicPr>
          <p:nvPr/>
        </p:nvPicPr>
        <p:blipFill>
          <a:blip r:embed="rId2"/>
          <a:stretch>
            <a:fillRect/>
          </a:stretch>
        </p:blipFill>
        <p:spPr>
          <a:xfrm>
            <a:off x="5418463" y="2295147"/>
            <a:ext cx="4305300" cy="4038600"/>
          </a:xfrm>
          <a:prstGeom prst="rect">
            <a:avLst/>
          </a:prstGeom>
        </p:spPr>
      </p:pic>
      <p:pic>
        <p:nvPicPr>
          <p:cNvPr id="5" name="Рисунок 4">
            <a:extLst>
              <a:ext uri="{FF2B5EF4-FFF2-40B4-BE49-F238E27FC236}">
                <a16:creationId xmlns:a16="http://schemas.microsoft.com/office/drawing/2014/main" id="{0C5B0C52-2B6E-99DB-63D9-A7DAF1E655D0}"/>
              </a:ext>
            </a:extLst>
          </p:cNvPr>
          <p:cNvPicPr>
            <a:picLocks noChangeAspect="1"/>
          </p:cNvPicPr>
          <p:nvPr/>
        </p:nvPicPr>
        <p:blipFill>
          <a:blip r:embed="rId3"/>
          <a:stretch>
            <a:fillRect/>
          </a:stretch>
        </p:blipFill>
        <p:spPr>
          <a:xfrm>
            <a:off x="364140" y="2318392"/>
            <a:ext cx="4127500" cy="4038600"/>
          </a:xfrm>
          <a:prstGeom prst="rect">
            <a:avLst/>
          </a:prstGeom>
        </p:spPr>
      </p:pic>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4"/>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5"/>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10</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0" y="-11889"/>
            <a:ext cx="10286446" cy="954107"/>
          </a:xfrm>
          <a:prstGeom prst="rect">
            <a:avLst/>
          </a:prstGeom>
          <a:noFill/>
        </p:spPr>
        <p:txBody>
          <a:bodyPr wrap="square" rtlCol="0">
            <a:spAutoFit/>
          </a:bodyPr>
          <a:lstStyle/>
          <a:p>
            <a:pPr algn="ctr">
              <a:defRPr/>
            </a:pPr>
            <a:r>
              <a:rPr lang="en-US" sz="2800" dirty="0">
                <a:ea typeface="Tahoma" panose="020B0604030504040204" pitchFamily="34" charset="0"/>
                <a:cs typeface="Tahoma" panose="020B0604030504040204" pitchFamily="34" charset="0"/>
              </a:rPr>
              <a:t>Reducing the magnitude of artificial reproduction of weight load effects </a:t>
            </a:r>
            <a:endParaRPr lang="ru-RU" sz="2800" dirty="0">
              <a:ea typeface="Tahoma" panose="020B0604030504040204" pitchFamily="34" charset="0"/>
              <a:cs typeface="Tahoma" panose="020B0604030504040204" pitchFamily="34" charset="0"/>
            </a:endParaRPr>
          </a:p>
        </p:txBody>
      </p:sp>
      <p:sp>
        <p:nvSpPr>
          <p:cNvPr id="13" name="Прямоугольник 12">
            <a:extLst>
              <a:ext uri="{FF2B5EF4-FFF2-40B4-BE49-F238E27FC236}">
                <a16:creationId xmlns:a16="http://schemas.microsoft.com/office/drawing/2014/main" id="{1BF8CD56-76D0-4439-9B78-B78ABB4110B9}"/>
              </a:ext>
            </a:extLst>
          </p:cNvPr>
          <p:cNvSpPr/>
          <p:nvPr/>
        </p:nvSpPr>
        <p:spPr>
          <a:xfrm>
            <a:off x="5143223" y="1198064"/>
            <a:ext cx="4855781" cy="1015663"/>
          </a:xfrm>
          <a:prstGeom prst="rect">
            <a:avLst/>
          </a:prstGeom>
          <a:solidFill>
            <a:srgbClr val="F478BA"/>
          </a:solidFill>
        </p:spPr>
        <p:txBody>
          <a:bodyPr wrap="square">
            <a:spAutoFit/>
          </a:bodyPr>
          <a:lstStyle/>
          <a:p>
            <a:pPr algn="ctr">
              <a:defRPr/>
            </a:pPr>
            <a:r>
              <a:rPr lang="en-US" sz="2000" b="1" dirty="0">
                <a:latin typeface="+mn-lt"/>
                <a:ea typeface="Tahoma" panose="020B0604030504040204" pitchFamily="34" charset="0"/>
                <a:cs typeface="Tahoma" panose="020B0604030504040204" pitchFamily="34" charset="0"/>
              </a:rPr>
              <a:t>Speed of fast jogging after a period of load replacement on a treadmill with pedaling on the exercise bike (VELO)</a:t>
            </a:r>
            <a:endParaRPr lang="ru-RU" sz="2000" b="1" dirty="0">
              <a:latin typeface="+mn-lt"/>
              <a:ea typeface="Tahoma" panose="020B0604030504040204" pitchFamily="34" charset="0"/>
              <a:cs typeface="Tahoma" panose="020B0604030504040204" pitchFamily="34" charset="0"/>
            </a:endParaRPr>
          </a:p>
        </p:txBody>
      </p:sp>
      <p:sp>
        <p:nvSpPr>
          <p:cNvPr id="20" name="Прямоугольник 19">
            <a:extLst>
              <a:ext uri="{FF2B5EF4-FFF2-40B4-BE49-F238E27FC236}">
                <a16:creationId xmlns:a16="http://schemas.microsoft.com/office/drawing/2014/main" id="{8466242C-8E4C-4907-B500-6FBBFAAD724F}"/>
              </a:ext>
            </a:extLst>
          </p:cNvPr>
          <p:cNvSpPr/>
          <p:nvPr/>
        </p:nvSpPr>
        <p:spPr>
          <a:xfrm>
            <a:off x="0" y="1198064"/>
            <a:ext cx="4855781" cy="1015663"/>
          </a:xfrm>
          <a:prstGeom prst="rect">
            <a:avLst/>
          </a:prstGeom>
          <a:solidFill>
            <a:srgbClr val="D3F478"/>
          </a:solidFill>
        </p:spPr>
        <p:txBody>
          <a:bodyPr wrap="square">
            <a:spAutoFit/>
          </a:bodyPr>
          <a:lstStyle/>
          <a:p>
            <a:pPr algn="ctr">
              <a:defRPr/>
            </a:pPr>
            <a:r>
              <a:rPr lang="en-US" sz="2000" b="1" dirty="0">
                <a:latin typeface="+mn-lt"/>
                <a:ea typeface="Tahoma" panose="020B0604030504040204" pitchFamily="34" charset="0"/>
                <a:cs typeface="Tahoma" panose="020B0604030504040204" pitchFamily="34" charset="0"/>
              </a:rPr>
              <a:t>Speed of fast running after a period of load replacement on a treadmill with a support unloading compensator </a:t>
            </a:r>
            <a:r>
              <a:rPr lang="ru-RU" sz="2000" b="1" dirty="0">
                <a:latin typeface="+mn-lt"/>
                <a:ea typeface="Tahoma" panose="020B0604030504040204" pitchFamily="34" charset="0"/>
                <a:cs typeface="Tahoma" panose="020B0604030504040204" pitchFamily="34" charset="0"/>
              </a:rPr>
              <a:t>(</a:t>
            </a:r>
            <a:r>
              <a:rPr lang="en-US" sz="2000" b="1" dirty="0">
                <a:latin typeface="+mn-lt"/>
                <a:ea typeface="Tahoma" panose="020B0604030504040204" pitchFamily="34" charset="0"/>
                <a:cs typeface="Tahoma" panose="020B0604030504040204" pitchFamily="34" charset="0"/>
              </a:rPr>
              <a:t>SUC</a:t>
            </a:r>
            <a:r>
              <a:rPr lang="ru-RU" sz="2000" b="1" dirty="0">
                <a:latin typeface="+mn-lt"/>
                <a:ea typeface="Tahoma" panose="020B0604030504040204" pitchFamily="34" charset="0"/>
                <a:cs typeface="Tahoma" panose="020B0604030504040204" pitchFamily="34" charset="0"/>
              </a:rPr>
              <a:t>)</a:t>
            </a:r>
          </a:p>
        </p:txBody>
      </p:sp>
      <p:sp>
        <p:nvSpPr>
          <p:cNvPr id="22" name="TextBox 21">
            <a:extLst>
              <a:ext uri="{FF2B5EF4-FFF2-40B4-BE49-F238E27FC236}">
                <a16:creationId xmlns:a16="http://schemas.microsoft.com/office/drawing/2014/main" id="{0AD1051B-38C6-4F7A-8354-0E6616A42290}"/>
              </a:ext>
            </a:extLst>
          </p:cNvPr>
          <p:cNvSpPr txBox="1"/>
          <p:nvPr/>
        </p:nvSpPr>
        <p:spPr>
          <a:xfrm>
            <a:off x="3207878" y="2295147"/>
            <a:ext cx="856600" cy="338554"/>
          </a:xfrm>
          <a:prstGeom prst="rect">
            <a:avLst/>
          </a:prstGeom>
          <a:noFill/>
        </p:spPr>
        <p:txBody>
          <a:bodyPr wrap="square" rtlCol="0">
            <a:spAutoFit/>
          </a:bodyPr>
          <a:lstStyle/>
          <a:p>
            <a:r>
              <a:rPr lang="en-US" sz="1600" dirty="0"/>
              <a:t>P=0,046</a:t>
            </a:r>
            <a:endParaRPr lang="ru-RU" sz="1600" dirty="0"/>
          </a:p>
        </p:txBody>
      </p:sp>
      <p:pic>
        <p:nvPicPr>
          <p:cNvPr id="4" name="Рисунок 3">
            <a:extLst>
              <a:ext uri="{FF2B5EF4-FFF2-40B4-BE49-F238E27FC236}">
                <a16:creationId xmlns:a16="http://schemas.microsoft.com/office/drawing/2014/main" id="{8306E69A-B86C-1140-5012-2A52A2C67D6D}"/>
              </a:ext>
            </a:extLst>
          </p:cNvPr>
          <p:cNvPicPr>
            <a:picLocks noChangeAspect="1"/>
          </p:cNvPicPr>
          <p:nvPr/>
        </p:nvPicPr>
        <p:blipFill>
          <a:blip r:embed="rId6"/>
          <a:stretch>
            <a:fillRect/>
          </a:stretch>
        </p:blipFill>
        <p:spPr>
          <a:xfrm>
            <a:off x="9137787" y="3306870"/>
            <a:ext cx="2844800" cy="1799587"/>
          </a:xfrm>
          <a:prstGeom prst="rect">
            <a:avLst/>
          </a:prstGeom>
        </p:spPr>
      </p:pic>
      <p:sp>
        <p:nvSpPr>
          <p:cNvPr id="7" name="TextBox 6">
            <a:extLst>
              <a:ext uri="{FF2B5EF4-FFF2-40B4-BE49-F238E27FC236}">
                <a16:creationId xmlns:a16="http://schemas.microsoft.com/office/drawing/2014/main" id="{8AAAA036-9F28-2B06-2868-7E300B90CA87}"/>
              </a:ext>
            </a:extLst>
          </p:cNvPr>
          <p:cNvSpPr txBox="1"/>
          <p:nvPr/>
        </p:nvSpPr>
        <p:spPr>
          <a:xfrm>
            <a:off x="9551001" y="2903467"/>
            <a:ext cx="2018371" cy="338554"/>
          </a:xfrm>
          <a:prstGeom prst="rect">
            <a:avLst/>
          </a:prstGeom>
          <a:noFill/>
        </p:spPr>
        <p:txBody>
          <a:bodyPr wrap="square">
            <a:spAutoFit/>
          </a:bodyPr>
          <a:lstStyle/>
          <a:p>
            <a:pPr algn="ctr">
              <a:defRPr/>
            </a:pPr>
            <a:r>
              <a:rPr lang="en-US" sz="1600" dirty="0">
                <a:ea typeface="Tahoma" panose="020B0604030504040204" pitchFamily="34" charset="0"/>
                <a:cs typeface="Tahoma" panose="020B0604030504040204" pitchFamily="34" charset="0"/>
              </a:rPr>
              <a:t>MO-3 Locomotor test</a:t>
            </a:r>
            <a:endParaRPr lang="ru-RU" sz="16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652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11</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0" y="-11889"/>
            <a:ext cx="10286446" cy="954107"/>
          </a:xfrm>
          <a:prstGeom prst="rect">
            <a:avLst/>
          </a:prstGeom>
          <a:noFill/>
        </p:spPr>
        <p:txBody>
          <a:bodyPr wrap="square" rtlCol="0">
            <a:spAutoFit/>
          </a:bodyPr>
          <a:lstStyle/>
          <a:p>
            <a:pPr algn="ctr">
              <a:defRPr/>
            </a:pPr>
            <a:r>
              <a:rPr lang="en-US" sz="2800" dirty="0">
                <a:latin typeface="+mj-lt"/>
              </a:rPr>
              <a:t>Changes in the parameters of electrical activity of leg muscles after experimental periods</a:t>
            </a:r>
            <a:endParaRPr lang="ru-RU" sz="2800" dirty="0">
              <a:ea typeface="Tahoma" panose="020B0604030504040204" pitchFamily="34" charset="0"/>
              <a:cs typeface="Tahoma" panose="020B0604030504040204" pitchFamily="34" charset="0"/>
            </a:endParaRPr>
          </a:p>
        </p:txBody>
      </p:sp>
      <p:sp>
        <p:nvSpPr>
          <p:cNvPr id="24" name="Прямоугольник 23">
            <a:extLst>
              <a:ext uri="{FF2B5EF4-FFF2-40B4-BE49-F238E27FC236}">
                <a16:creationId xmlns:a16="http://schemas.microsoft.com/office/drawing/2014/main" id="{9770B7DD-629E-4FFA-9435-CAB578E887FF}"/>
              </a:ext>
            </a:extLst>
          </p:cNvPr>
          <p:cNvSpPr/>
          <p:nvPr/>
        </p:nvSpPr>
        <p:spPr>
          <a:xfrm>
            <a:off x="96500" y="1484720"/>
            <a:ext cx="12095500" cy="228382"/>
          </a:xfrm>
          <a:prstGeom prst="rect">
            <a:avLst/>
          </a:prstGeom>
          <a:solidFill>
            <a:srgbClr val="9146CB">
              <a:alpha val="11765"/>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Soleus</a:t>
            </a:r>
            <a:endParaRPr lang="ru-RU" dirty="0">
              <a:solidFill>
                <a:schemeClr val="tx1"/>
              </a:solidFill>
            </a:endParaRPr>
          </a:p>
        </p:txBody>
      </p:sp>
      <p:sp>
        <p:nvSpPr>
          <p:cNvPr id="25" name="Прямоугольник 24">
            <a:extLst>
              <a:ext uri="{FF2B5EF4-FFF2-40B4-BE49-F238E27FC236}">
                <a16:creationId xmlns:a16="http://schemas.microsoft.com/office/drawing/2014/main" id="{62BC4DD8-55E5-47D4-BE82-3D25103354A2}"/>
              </a:ext>
            </a:extLst>
          </p:cNvPr>
          <p:cNvSpPr/>
          <p:nvPr/>
        </p:nvSpPr>
        <p:spPr>
          <a:xfrm>
            <a:off x="96500" y="3916345"/>
            <a:ext cx="12095500" cy="296979"/>
          </a:xfrm>
          <a:prstGeom prst="rect">
            <a:avLst/>
          </a:prstGeom>
          <a:solidFill>
            <a:srgbClr val="9146CB">
              <a:alpha val="11765"/>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Gastrocnemius Lateralis</a:t>
            </a:r>
            <a:endParaRPr lang="ru-RU" dirty="0">
              <a:solidFill>
                <a:schemeClr val="tx1"/>
              </a:solidFill>
            </a:endParaRPr>
          </a:p>
        </p:txBody>
      </p:sp>
      <p:sp>
        <p:nvSpPr>
          <p:cNvPr id="35" name="Прямоугольник 34">
            <a:extLst>
              <a:ext uri="{FF2B5EF4-FFF2-40B4-BE49-F238E27FC236}">
                <a16:creationId xmlns:a16="http://schemas.microsoft.com/office/drawing/2014/main" id="{2CD6841A-AFFA-44C2-BBCF-0FCC7CDC22B3}"/>
              </a:ext>
            </a:extLst>
          </p:cNvPr>
          <p:cNvSpPr/>
          <p:nvPr/>
        </p:nvSpPr>
        <p:spPr>
          <a:xfrm>
            <a:off x="90336" y="1012603"/>
            <a:ext cx="5793228" cy="400110"/>
          </a:xfrm>
          <a:prstGeom prst="rect">
            <a:avLst/>
          </a:prstGeom>
          <a:solidFill>
            <a:srgbClr val="D3F478"/>
          </a:solidFill>
        </p:spPr>
        <p:txBody>
          <a:bodyPr wrap="square">
            <a:spAutoFit/>
          </a:bodyPr>
          <a:lstStyle/>
          <a:p>
            <a:pPr algn="ctr">
              <a:defRPr/>
            </a:pPr>
            <a:r>
              <a:rPr lang="en-US" sz="2000" b="1" dirty="0">
                <a:latin typeface="+mn-lt"/>
                <a:ea typeface="Tahoma" panose="020B0604030504040204" pitchFamily="34" charset="0"/>
                <a:cs typeface="Tahoma" panose="020B0604030504040204" pitchFamily="34" charset="0"/>
              </a:rPr>
              <a:t>SUC</a:t>
            </a:r>
            <a:endParaRPr lang="ru-RU" sz="2000" b="1" dirty="0">
              <a:latin typeface="+mn-lt"/>
              <a:ea typeface="Tahoma" panose="020B0604030504040204" pitchFamily="34" charset="0"/>
              <a:cs typeface="Tahoma" panose="020B0604030504040204" pitchFamily="34" charset="0"/>
            </a:endParaRPr>
          </a:p>
        </p:txBody>
      </p:sp>
      <p:sp>
        <p:nvSpPr>
          <p:cNvPr id="36" name="Прямоугольник 35">
            <a:extLst>
              <a:ext uri="{FF2B5EF4-FFF2-40B4-BE49-F238E27FC236}">
                <a16:creationId xmlns:a16="http://schemas.microsoft.com/office/drawing/2014/main" id="{4BBE5ACB-A3D5-49A0-93C5-E5741287DFFA}"/>
              </a:ext>
            </a:extLst>
          </p:cNvPr>
          <p:cNvSpPr/>
          <p:nvPr/>
        </p:nvSpPr>
        <p:spPr>
          <a:xfrm>
            <a:off x="6308438" y="1004136"/>
            <a:ext cx="5756371" cy="400110"/>
          </a:xfrm>
          <a:prstGeom prst="rect">
            <a:avLst/>
          </a:prstGeom>
          <a:solidFill>
            <a:srgbClr val="F478BA"/>
          </a:solidFill>
        </p:spPr>
        <p:txBody>
          <a:bodyPr wrap="square">
            <a:spAutoFit/>
          </a:bodyPr>
          <a:lstStyle/>
          <a:p>
            <a:pPr algn="ctr">
              <a:defRPr/>
            </a:pPr>
            <a:r>
              <a:rPr lang="en-US" sz="2000" b="1" dirty="0">
                <a:latin typeface="+mn-lt"/>
                <a:ea typeface="Tahoma" panose="020B0604030504040204" pitchFamily="34" charset="0"/>
                <a:cs typeface="Tahoma" panose="020B0604030504040204" pitchFamily="34" charset="0"/>
              </a:rPr>
              <a:t>VELO</a:t>
            </a:r>
            <a:endParaRPr lang="ru-RU" sz="2000" b="1" dirty="0">
              <a:latin typeface="+mn-lt"/>
              <a:ea typeface="Tahoma" panose="020B0604030504040204" pitchFamily="34" charset="0"/>
              <a:cs typeface="Tahoma" panose="020B0604030504040204" pitchFamily="34" charset="0"/>
            </a:endParaRPr>
          </a:p>
        </p:txBody>
      </p:sp>
      <p:pic>
        <p:nvPicPr>
          <p:cNvPr id="6" name="Рисунок 5">
            <a:extLst>
              <a:ext uri="{FF2B5EF4-FFF2-40B4-BE49-F238E27FC236}">
                <a16:creationId xmlns:a16="http://schemas.microsoft.com/office/drawing/2014/main" id="{2D6BD618-372F-2FF8-2670-C34B4822C0E0}"/>
              </a:ext>
            </a:extLst>
          </p:cNvPr>
          <p:cNvPicPr>
            <a:picLocks noChangeAspect="1"/>
          </p:cNvPicPr>
          <p:nvPr/>
        </p:nvPicPr>
        <p:blipFill>
          <a:blip r:embed="rId4"/>
          <a:stretch>
            <a:fillRect/>
          </a:stretch>
        </p:blipFill>
        <p:spPr>
          <a:xfrm>
            <a:off x="143458" y="1743196"/>
            <a:ext cx="2819400" cy="2120900"/>
          </a:xfrm>
          <a:prstGeom prst="rect">
            <a:avLst/>
          </a:prstGeom>
        </p:spPr>
      </p:pic>
      <p:pic>
        <p:nvPicPr>
          <p:cNvPr id="7" name="Рисунок 6">
            <a:extLst>
              <a:ext uri="{FF2B5EF4-FFF2-40B4-BE49-F238E27FC236}">
                <a16:creationId xmlns:a16="http://schemas.microsoft.com/office/drawing/2014/main" id="{AE54132E-607C-2B4C-B18B-7AABFA9B9A08}"/>
              </a:ext>
            </a:extLst>
          </p:cNvPr>
          <p:cNvPicPr>
            <a:picLocks noChangeAspect="1"/>
          </p:cNvPicPr>
          <p:nvPr/>
        </p:nvPicPr>
        <p:blipFill>
          <a:blip r:embed="rId5"/>
          <a:stretch>
            <a:fillRect/>
          </a:stretch>
        </p:blipFill>
        <p:spPr>
          <a:xfrm>
            <a:off x="143458" y="4306198"/>
            <a:ext cx="2949754" cy="2149929"/>
          </a:xfrm>
          <a:prstGeom prst="rect">
            <a:avLst/>
          </a:prstGeom>
        </p:spPr>
      </p:pic>
      <p:pic>
        <p:nvPicPr>
          <p:cNvPr id="5" name="Рисунок 4">
            <a:extLst>
              <a:ext uri="{FF2B5EF4-FFF2-40B4-BE49-F238E27FC236}">
                <a16:creationId xmlns:a16="http://schemas.microsoft.com/office/drawing/2014/main" id="{D08CB809-B846-6CC8-8F96-3F512A4DC93D}"/>
              </a:ext>
            </a:extLst>
          </p:cNvPr>
          <p:cNvPicPr>
            <a:picLocks noChangeAspect="1"/>
          </p:cNvPicPr>
          <p:nvPr/>
        </p:nvPicPr>
        <p:blipFill>
          <a:blip r:embed="rId6"/>
          <a:stretch>
            <a:fillRect/>
          </a:stretch>
        </p:blipFill>
        <p:spPr>
          <a:xfrm>
            <a:off x="1426456" y="1805976"/>
            <a:ext cx="1713511" cy="662773"/>
          </a:xfrm>
          <a:prstGeom prst="rect">
            <a:avLst/>
          </a:prstGeom>
        </p:spPr>
      </p:pic>
      <p:pic>
        <p:nvPicPr>
          <p:cNvPr id="12" name="Рисунок 11">
            <a:extLst>
              <a:ext uri="{FF2B5EF4-FFF2-40B4-BE49-F238E27FC236}">
                <a16:creationId xmlns:a16="http://schemas.microsoft.com/office/drawing/2014/main" id="{2A91EFE2-345D-7B51-73FB-EFD37E2F84AD}"/>
              </a:ext>
            </a:extLst>
          </p:cNvPr>
          <p:cNvPicPr>
            <a:picLocks noChangeAspect="1"/>
          </p:cNvPicPr>
          <p:nvPr/>
        </p:nvPicPr>
        <p:blipFill>
          <a:blip r:embed="rId7"/>
          <a:stretch>
            <a:fillRect/>
          </a:stretch>
        </p:blipFill>
        <p:spPr>
          <a:xfrm>
            <a:off x="3093212" y="1758985"/>
            <a:ext cx="2758811" cy="2108207"/>
          </a:xfrm>
          <a:prstGeom prst="rect">
            <a:avLst/>
          </a:prstGeom>
        </p:spPr>
      </p:pic>
      <p:pic>
        <p:nvPicPr>
          <p:cNvPr id="13" name="Рисунок 12">
            <a:extLst>
              <a:ext uri="{FF2B5EF4-FFF2-40B4-BE49-F238E27FC236}">
                <a16:creationId xmlns:a16="http://schemas.microsoft.com/office/drawing/2014/main" id="{330525E1-1377-1345-B81B-8E004F367E0B}"/>
              </a:ext>
            </a:extLst>
          </p:cNvPr>
          <p:cNvPicPr>
            <a:picLocks noChangeAspect="1"/>
          </p:cNvPicPr>
          <p:nvPr/>
        </p:nvPicPr>
        <p:blipFill>
          <a:blip r:embed="rId8"/>
          <a:stretch>
            <a:fillRect/>
          </a:stretch>
        </p:blipFill>
        <p:spPr>
          <a:xfrm>
            <a:off x="3139967" y="4358228"/>
            <a:ext cx="2788267" cy="2100663"/>
          </a:xfrm>
          <a:prstGeom prst="rect">
            <a:avLst/>
          </a:prstGeom>
        </p:spPr>
      </p:pic>
      <p:pic>
        <p:nvPicPr>
          <p:cNvPr id="20" name="Рисунок 19">
            <a:extLst>
              <a:ext uri="{FF2B5EF4-FFF2-40B4-BE49-F238E27FC236}">
                <a16:creationId xmlns:a16="http://schemas.microsoft.com/office/drawing/2014/main" id="{D8137C22-719D-FB66-94B7-4E74800A5EE0}"/>
              </a:ext>
            </a:extLst>
          </p:cNvPr>
          <p:cNvPicPr>
            <a:picLocks noChangeAspect="1"/>
          </p:cNvPicPr>
          <p:nvPr/>
        </p:nvPicPr>
        <p:blipFill>
          <a:blip r:embed="rId9"/>
          <a:stretch>
            <a:fillRect/>
          </a:stretch>
        </p:blipFill>
        <p:spPr>
          <a:xfrm>
            <a:off x="6339978" y="1819380"/>
            <a:ext cx="2653717" cy="2000708"/>
          </a:xfrm>
          <a:prstGeom prst="rect">
            <a:avLst/>
          </a:prstGeom>
        </p:spPr>
      </p:pic>
      <p:pic>
        <p:nvPicPr>
          <p:cNvPr id="21" name="Рисунок 20">
            <a:extLst>
              <a:ext uri="{FF2B5EF4-FFF2-40B4-BE49-F238E27FC236}">
                <a16:creationId xmlns:a16="http://schemas.microsoft.com/office/drawing/2014/main" id="{7AE425B7-4C61-C9FC-B0A1-35B577432DD2}"/>
              </a:ext>
            </a:extLst>
          </p:cNvPr>
          <p:cNvPicPr>
            <a:picLocks noChangeAspect="1"/>
          </p:cNvPicPr>
          <p:nvPr/>
        </p:nvPicPr>
        <p:blipFill>
          <a:blip r:embed="rId10"/>
          <a:stretch>
            <a:fillRect/>
          </a:stretch>
        </p:blipFill>
        <p:spPr>
          <a:xfrm>
            <a:off x="6218248" y="4330852"/>
            <a:ext cx="2929843" cy="2125275"/>
          </a:xfrm>
          <a:prstGeom prst="rect">
            <a:avLst/>
          </a:prstGeom>
        </p:spPr>
      </p:pic>
      <p:pic>
        <p:nvPicPr>
          <p:cNvPr id="22" name="Рисунок 21">
            <a:extLst>
              <a:ext uri="{FF2B5EF4-FFF2-40B4-BE49-F238E27FC236}">
                <a16:creationId xmlns:a16="http://schemas.microsoft.com/office/drawing/2014/main" id="{45E69ADD-CA02-C343-D845-4DFA503C4F3C}"/>
              </a:ext>
            </a:extLst>
          </p:cNvPr>
          <p:cNvPicPr>
            <a:picLocks noChangeAspect="1"/>
          </p:cNvPicPr>
          <p:nvPr/>
        </p:nvPicPr>
        <p:blipFill>
          <a:blip r:embed="rId11"/>
          <a:stretch>
            <a:fillRect/>
          </a:stretch>
        </p:blipFill>
        <p:spPr>
          <a:xfrm>
            <a:off x="7574371" y="4475959"/>
            <a:ext cx="1419324" cy="682781"/>
          </a:xfrm>
          <a:prstGeom prst="rect">
            <a:avLst/>
          </a:prstGeom>
        </p:spPr>
      </p:pic>
      <p:pic>
        <p:nvPicPr>
          <p:cNvPr id="23" name="Рисунок 22">
            <a:extLst>
              <a:ext uri="{FF2B5EF4-FFF2-40B4-BE49-F238E27FC236}">
                <a16:creationId xmlns:a16="http://schemas.microsoft.com/office/drawing/2014/main" id="{6E8383A8-1BEC-755C-C0A4-8468146D6256}"/>
              </a:ext>
            </a:extLst>
          </p:cNvPr>
          <p:cNvPicPr>
            <a:picLocks noChangeAspect="1"/>
          </p:cNvPicPr>
          <p:nvPr/>
        </p:nvPicPr>
        <p:blipFill>
          <a:blip r:embed="rId12"/>
          <a:stretch>
            <a:fillRect/>
          </a:stretch>
        </p:blipFill>
        <p:spPr>
          <a:xfrm>
            <a:off x="9240383" y="1743196"/>
            <a:ext cx="2571179" cy="2049623"/>
          </a:xfrm>
          <a:prstGeom prst="rect">
            <a:avLst/>
          </a:prstGeom>
        </p:spPr>
      </p:pic>
      <p:pic>
        <p:nvPicPr>
          <p:cNvPr id="26" name="Рисунок 25">
            <a:extLst>
              <a:ext uri="{FF2B5EF4-FFF2-40B4-BE49-F238E27FC236}">
                <a16:creationId xmlns:a16="http://schemas.microsoft.com/office/drawing/2014/main" id="{F3D156BD-34B9-1735-A46A-103F4F813824}"/>
              </a:ext>
            </a:extLst>
          </p:cNvPr>
          <p:cNvPicPr>
            <a:picLocks noChangeAspect="1"/>
          </p:cNvPicPr>
          <p:nvPr/>
        </p:nvPicPr>
        <p:blipFill>
          <a:blip r:embed="rId13"/>
          <a:stretch>
            <a:fillRect/>
          </a:stretch>
        </p:blipFill>
        <p:spPr>
          <a:xfrm>
            <a:off x="9264172" y="4385747"/>
            <a:ext cx="2608923" cy="1975065"/>
          </a:xfrm>
          <a:prstGeom prst="rect">
            <a:avLst/>
          </a:prstGeom>
        </p:spPr>
      </p:pic>
    </p:spTree>
    <p:extLst>
      <p:ext uri="{BB962C8B-B14F-4D97-AF65-F5344CB8AC3E}">
        <p14:creationId xmlns:p14="http://schemas.microsoft.com/office/powerpoint/2010/main" val="2225105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929BB-9896-084C-4B4F-CC7336B08D27}"/>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07A9E0A-F09C-5396-F3DC-044F90CBBC1F}"/>
              </a:ext>
            </a:extLst>
          </p:cNvPr>
          <p:cNvSpPr/>
          <p:nvPr/>
        </p:nvSpPr>
        <p:spPr>
          <a:xfrm>
            <a:off x="0" y="1"/>
            <a:ext cx="12192000" cy="942218"/>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Google Shape;102;p1">
            <a:extLst>
              <a:ext uri="{FF2B5EF4-FFF2-40B4-BE49-F238E27FC236}">
                <a16:creationId xmlns:a16="http://schemas.microsoft.com/office/drawing/2014/main" id="{94C81046-149C-A513-700B-A7E7246BB545}"/>
              </a:ext>
            </a:extLst>
          </p:cNvPr>
          <p:cNvSpPr txBox="1"/>
          <p:nvPr/>
        </p:nvSpPr>
        <p:spPr>
          <a:xfrm>
            <a:off x="130048" y="211925"/>
            <a:ext cx="9867214" cy="518368"/>
          </a:xfrm>
          <a:prstGeom prst="rect">
            <a:avLst/>
          </a:prstGeom>
          <a:noFill/>
          <a:ln>
            <a:noFill/>
          </a:ln>
        </p:spPr>
        <p:txBody>
          <a:bodyPr spcFirstLastPara="1" wrap="square" lIns="0" tIns="25675" rIns="0" bIns="0" anchor="t" anchorCtr="0">
            <a:spAutoFit/>
          </a:bodyPr>
          <a:lstStyle/>
          <a:p>
            <a:pPr marL="27032" lvl="0" algn="just">
              <a:buClr>
                <a:srgbClr val="00B7AC"/>
              </a:buClr>
              <a:buSzPts val="2800"/>
            </a:pPr>
            <a:r>
              <a:rPr lang="en-US" sz="3200" dirty="0">
                <a:latin typeface="+mj-lt"/>
              </a:rPr>
              <a:t>Model tasks – “Express test”</a:t>
            </a:r>
            <a:endParaRPr lang="ru-RU" sz="3200" dirty="0">
              <a:latin typeface="+mj-lt"/>
            </a:endParaRPr>
          </a:p>
        </p:txBody>
      </p:sp>
      <p:pic>
        <p:nvPicPr>
          <p:cNvPr id="3" name="Рисунок 2">
            <a:extLst>
              <a:ext uri="{FF2B5EF4-FFF2-40B4-BE49-F238E27FC236}">
                <a16:creationId xmlns:a16="http://schemas.microsoft.com/office/drawing/2014/main" id="{FD14669B-E2B6-1FDE-A1F3-B3BF55152FA1}"/>
              </a:ext>
            </a:extLst>
          </p:cNvPr>
          <p:cNvPicPr>
            <a:picLocks noChangeAspect="1"/>
          </p:cNvPicPr>
          <p:nvPr/>
        </p:nvPicPr>
        <p:blipFill>
          <a:blip r:embed="rId2"/>
          <a:stretch>
            <a:fillRect/>
          </a:stretch>
        </p:blipFill>
        <p:spPr>
          <a:xfrm>
            <a:off x="10286446" y="0"/>
            <a:ext cx="961860" cy="948459"/>
          </a:xfrm>
          <a:prstGeom prst="rect">
            <a:avLst/>
          </a:prstGeom>
        </p:spPr>
      </p:pic>
      <p:pic>
        <p:nvPicPr>
          <p:cNvPr id="4" name="Рисунок 3">
            <a:extLst>
              <a:ext uri="{FF2B5EF4-FFF2-40B4-BE49-F238E27FC236}">
                <a16:creationId xmlns:a16="http://schemas.microsoft.com/office/drawing/2014/main" id="{3C577FF7-EE77-867F-E636-AAE2509AE706}"/>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6" name="Прямоугольник 5">
            <a:extLst>
              <a:ext uri="{FF2B5EF4-FFF2-40B4-BE49-F238E27FC236}">
                <a16:creationId xmlns:a16="http://schemas.microsoft.com/office/drawing/2014/main" id="{BDA15582-5B52-832E-20B3-E0ABA74481DF}"/>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a:extLst>
              <a:ext uri="{FF2B5EF4-FFF2-40B4-BE49-F238E27FC236}">
                <a16:creationId xmlns:a16="http://schemas.microsoft.com/office/drawing/2014/main" id="{ED98AC5F-642F-4C7C-A906-1E156D13B421}"/>
              </a:ext>
            </a:extLst>
          </p:cNvPr>
          <p:cNvSpPr>
            <a:spLocks noGrp="1"/>
          </p:cNvSpPr>
          <p:nvPr>
            <p:ph type="sldNum" sz="quarter" idx="12"/>
          </p:nvPr>
        </p:nvSpPr>
        <p:spPr>
          <a:xfrm>
            <a:off x="9395776" y="6514034"/>
            <a:ext cx="2743200" cy="365125"/>
          </a:xfrm>
        </p:spPr>
        <p:txBody>
          <a:bodyPr/>
          <a:lstStyle/>
          <a:p>
            <a:fld id="{D0E09814-E039-4D02-B4FB-D6BEE0F16927}" type="slidenum">
              <a:rPr lang="ru-RU" sz="1400" smtClean="0">
                <a:solidFill>
                  <a:schemeClr val="tx1"/>
                </a:solidFill>
              </a:rPr>
              <a:t>12</a:t>
            </a:fld>
            <a:endParaRPr lang="ru-RU" sz="1400" dirty="0">
              <a:solidFill>
                <a:schemeClr val="tx1"/>
              </a:solidFill>
            </a:endParaRPr>
          </a:p>
        </p:txBody>
      </p:sp>
      <p:sp>
        <p:nvSpPr>
          <p:cNvPr id="8" name="Rectangle 2">
            <a:extLst>
              <a:ext uri="{FF2B5EF4-FFF2-40B4-BE49-F238E27FC236}">
                <a16:creationId xmlns:a16="http://schemas.microsoft.com/office/drawing/2014/main" id="{CAC18C48-31A3-FBBB-C3B2-10FE9DAD24D6}"/>
              </a:ext>
            </a:extLst>
          </p:cNvPr>
          <p:cNvSpPr>
            <a:spLocks noChangeArrowheads="1"/>
          </p:cNvSpPr>
          <p:nvPr/>
        </p:nvSpPr>
        <p:spPr bwMode="auto">
          <a:xfrm>
            <a:off x="2612572" y="1436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4" name="Google Shape;107;p1">
            <a:extLst>
              <a:ext uri="{FF2B5EF4-FFF2-40B4-BE49-F238E27FC236}">
                <a16:creationId xmlns:a16="http://schemas.microsoft.com/office/drawing/2014/main" id="{0B829A27-FE02-4C4E-82F1-C780DA1517F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419188E-5850-B79D-AB80-A5C593F3E1CB}"/>
              </a:ext>
            </a:extLst>
          </p:cNvPr>
          <p:cNvSpPr txBox="1"/>
          <p:nvPr/>
        </p:nvSpPr>
        <p:spPr>
          <a:xfrm>
            <a:off x="0" y="1022539"/>
            <a:ext cx="11849722" cy="400110"/>
          </a:xfrm>
          <a:prstGeom prst="rect">
            <a:avLst/>
          </a:prstGeom>
          <a:noFill/>
        </p:spPr>
        <p:txBody>
          <a:bodyPr wrap="square">
            <a:spAutoFit/>
          </a:bodyPr>
          <a:lstStyle/>
          <a:p>
            <a:r>
              <a:rPr lang="en-US" sz="2000" dirty="0"/>
              <a:t>The Express</a:t>
            </a:r>
            <a:r>
              <a:rPr lang="ru-RU" sz="2000" dirty="0"/>
              <a:t> </a:t>
            </a:r>
            <a:r>
              <a:rPr lang="en-US" sz="2000" dirty="0"/>
              <a:t>test</a:t>
            </a:r>
            <a:r>
              <a:rPr lang="ru-RU" sz="2000" dirty="0"/>
              <a:t> </a:t>
            </a:r>
            <a:r>
              <a:rPr lang="en-US" sz="2000" dirty="0"/>
              <a:t>includes sequential performance of modeling tasks with continuous HR recording:</a:t>
            </a:r>
            <a:endParaRPr lang="ru-RU" sz="2000" dirty="0"/>
          </a:p>
        </p:txBody>
      </p:sp>
      <p:pic>
        <p:nvPicPr>
          <p:cNvPr id="10" name="Рисунок 9">
            <a:extLst>
              <a:ext uri="{FF2B5EF4-FFF2-40B4-BE49-F238E27FC236}">
                <a16:creationId xmlns:a16="http://schemas.microsoft.com/office/drawing/2014/main" id="{0972ED03-4445-80CB-7C05-B7187FABFF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50" t="15741" b="25185"/>
          <a:stretch/>
        </p:blipFill>
        <p:spPr>
          <a:xfrm>
            <a:off x="528249" y="1643468"/>
            <a:ext cx="1860308" cy="1702836"/>
          </a:xfrm>
          <a:prstGeom prst="rect">
            <a:avLst/>
          </a:prstGeom>
        </p:spPr>
      </p:pic>
      <p:pic>
        <p:nvPicPr>
          <p:cNvPr id="11" name="Рисунок 10">
            <a:extLst>
              <a:ext uri="{FF2B5EF4-FFF2-40B4-BE49-F238E27FC236}">
                <a16:creationId xmlns:a16="http://schemas.microsoft.com/office/drawing/2014/main" id="{4EDC8B13-55D8-F5FD-0B01-CB05BF70CF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70" t="15926" r="8272"/>
          <a:stretch/>
        </p:blipFill>
        <p:spPr>
          <a:xfrm>
            <a:off x="2612572" y="1612460"/>
            <a:ext cx="1341503" cy="1897491"/>
          </a:xfrm>
          <a:prstGeom prst="rect">
            <a:avLst/>
          </a:prstGeom>
        </p:spPr>
      </p:pic>
      <p:pic>
        <p:nvPicPr>
          <p:cNvPr id="12" name="Рисунок 11">
            <a:extLst>
              <a:ext uri="{FF2B5EF4-FFF2-40B4-BE49-F238E27FC236}">
                <a16:creationId xmlns:a16="http://schemas.microsoft.com/office/drawing/2014/main" id="{A45CA952-31B3-19F6-0F1C-63AAD2EE23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28" t="19075" r="19167" b="13704"/>
          <a:stretch/>
        </p:blipFill>
        <p:spPr>
          <a:xfrm>
            <a:off x="4200190" y="1608015"/>
            <a:ext cx="2752882" cy="1854436"/>
          </a:xfrm>
          <a:prstGeom prst="rect">
            <a:avLst/>
          </a:prstGeom>
        </p:spPr>
      </p:pic>
      <p:pic>
        <p:nvPicPr>
          <p:cNvPr id="18" name="Рисунок 17">
            <a:extLst>
              <a:ext uri="{FF2B5EF4-FFF2-40B4-BE49-F238E27FC236}">
                <a16:creationId xmlns:a16="http://schemas.microsoft.com/office/drawing/2014/main" id="{B0D07AEC-314B-B7E8-A3A2-1BDA5B9503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333" t="11481" r="15185" b="24261"/>
          <a:stretch/>
        </p:blipFill>
        <p:spPr>
          <a:xfrm>
            <a:off x="7123872" y="1504353"/>
            <a:ext cx="1531806" cy="2134685"/>
          </a:xfrm>
          <a:prstGeom prst="rect">
            <a:avLst/>
          </a:prstGeom>
        </p:spPr>
      </p:pic>
      <p:pic>
        <p:nvPicPr>
          <p:cNvPr id="19" name="Рисунок 18">
            <a:extLst>
              <a:ext uri="{FF2B5EF4-FFF2-40B4-BE49-F238E27FC236}">
                <a16:creationId xmlns:a16="http://schemas.microsoft.com/office/drawing/2014/main" id="{B2D1BE1F-2F33-9B57-0E38-6801322B7B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259" t="14815" r="27037" b="8889"/>
          <a:stretch/>
        </p:blipFill>
        <p:spPr>
          <a:xfrm>
            <a:off x="8895456" y="1593269"/>
            <a:ext cx="1167845" cy="2441639"/>
          </a:xfrm>
          <a:prstGeom prst="rect">
            <a:avLst/>
          </a:prstGeom>
        </p:spPr>
      </p:pic>
      <p:pic>
        <p:nvPicPr>
          <p:cNvPr id="23" name="Рисунок 22">
            <a:extLst>
              <a:ext uri="{FF2B5EF4-FFF2-40B4-BE49-F238E27FC236}">
                <a16:creationId xmlns:a16="http://schemas.microsoft.com/office/drawing/2014/main" id="{5BA6C2CC-BA7E-3337-E8EC-79FAE2AA90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062" t="13519" r="19136" b="742"/>
          <a:stretch/>
        </p:blipFill>
        <p:spPr>
          <a:xfrm>
            <a:off x="10402708" y="1583058"/>
            <a:ext cx="1176738" cy="2410750"/>
          </a:xfrm>
          <a:prstGeom prst="rect">
            <a:avLst/>
          </a:prstGeom>
        </p:spPr>
      </p:pic>
      <p:pic>
        <p:nvPicPr>
          <p:cNvPr id="24" name="Рисунок 23">
            <a:extLst>
              <a:ext uri="{FF2B5EF4-FFF2-40B4-BE49-F238E27FC236}">
                <a16:creationId xmlns:a16="http://schemas.microsoft.com/office/drawing/2014/main" id="{E910A9F5-3ABF-7980-3BC8-6ED87DD1375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259" t="17037" r="32469" b="21481"/>
          <a:stretch/>
        </p:blipFill>
        <p:spPr>
          <a:xfrm>
            <a:off x="676045" y="3802533"/>
            <a:ext cx="1556068" cy="2189045"/>
          </a:xfrm>
          <a:prstGeom prst="rect">
            <a:avLst/>
          </a:prstGeom>
        </p:spPr>
      </p:pic>
      <p:pic>
        <p:nvPicPr>
          <p:cNvPr id="30" name="Рисунок 29">
            <a:extLst>
              <a:ext uri="{FF2B5EF4-FFF2-40B4-BE49-F238E27FC236}">
                <a16:creationId xmlns:a16="http://schemas.microsoft.com/office/drawing/2014/main" id="{FFD8B04C-E8CB-BEBA-3355-9401ED8142E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361" t="27778" r="15556" b="13148"/>
          <a:stretch/>
        </p:blipFill>
        <p:spPr>
          <a:xfrm>
            <a:off x="2425917" y="4215992"/>
            <a:ext cx="2477306" cy="1423893"/>
          </a:xfrm>
          <a:prstGeom prst="rect">
            <a:avLst/>
          </a:prstGeom>
        </p:spPr>
      </p:pic>
      <p:pic>
        <p:nvPicPr>
          <p:cNvPr id="35" name="Рисунок 34">
            <a:extLst>
              <a:ext uri="{FF2B5EF4-FFF2-40B4-BE49-F238E27FC236}">
                <a16:creationId xmlns:a16="http://schemas.microsoft.com/office/drawing/2014/main" id="{CB012E07-2DAC-7E92-1D62-7A9A134A1DB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89" t="39075" r="6944" b="12592"/>
          <a:stretch/>
        </p:blipFill>
        <p:spPr>
          <a:xfrm>
            <a:off x="5121870" y="4286592"/>
            <a:ext cx="3035300" cy="1200323"/>
          </a:xfrm>
          <a:prstGeom prst="rect">
            <a:avLst/>
          </a:prstGeom>
        </p:spPr>
      </p:pic>
      <p:pic>
        <p:nvPicPr>
          <p:cNvPr id="36" name="Рисунок 35">
            <a:extLst>
              <a:ext uri="{FF2B5EF4-FFF2-40B4-BE49-F238E27FC236}">
                <a16:creationId xmlns:a16="http://schemas.microsoft.com/office/drawing/2014/main" id="{CBA92E85-22CC-28CE-8977-AAC78E4AC06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2346" t="26110" r="9506" b="20741"/>
          <a:stretch/>
        </p:blipFill>
        <p:spPr>
          <a:xfrm>
            <a:off x="8463834" y="4325961"/>
            <a:ext cx="1882186" cy="1819836"/>
          </a:xfrm>
          <a:prstGeom prst="rect">
            <a:avLst/>
          </a:prstGeom>
        </p:spPr>
      </p:pic>
      <p:sp>
        <p:nvSpPr>
          <p:cNvPr id="37" name="Прямоугольник 36">
            <a:extLst>
              <a:ext uri="{FF2B5EF4-FFF2-40B4-BE49-F238E27FC236}">
                <a16:creationId xmlns:a16="http://schemas.microsoft.com/office/drawing/2014/main" id="{87CF56E6-7779-E619-6213-FA8C8A0C4108}"/>
              </a:ext>
            </a:extLst>
          </p:cNvPr>
          <p:cNvSpPr/>
          <p:nvPr/>
        </p:nvSpPr>
        <p:spPr>
          <a:xfrm>
            <a:off x="553296" y="3308587"/>
            <a:ext cx="1855060" cy="369332"/>
          </a:xfrm>
          <a:prstGeom prst="rect">
            <a:avLst/>
          </a:prstGeom>
        </p:spPr>
        <p:txBody>
          <a:bodyPr wrap="none">
            <a:spAutoFit/>
          </a:bodyPr>
          <a:lstStyle/>
          <a:p>
            <a:r>
              <a:rPr lang="en-US" b="1" dirty="0"/>
              <a:t>Neurological test </a:t>
            </a:r>
            <a:endParaRPr lang="ru-RU" b="1" dirty="0"/>
          </a:p>
        </p:txBody>
      </p:sp>
      <p:sp>
        <p:nvSpPr>
          <p:cNvPr id="38" name="Прямоугольник 37">
            <a:extLst>
              <a:ext uri="{FF2B5EF4-FFF2-40B4-BE49-F238E27FC236}">
                <a16:creationId xmlns:a16="http://schemas.microsoft.com/office/drawing/2014/main" id="{76B69538-E30A-62E8-832E-C2EEE28015FB}"/>
              </a:ext>
            </a:extLst>
          </p:cNvPr>
          <p:cNvSpPr/>
          <p:nvPr/>
        </p:nvSpPr>
        <p:spPr>
          <a:xfrm>
            <a:off x="2503588" y="3460307"/>
            <a:ext cx="1661480" cy="369332"/>
          </a:xfrm>
          <a:prstGeom prst="rect">
            <a:avLst/>
          </a:prstGeom>
        </p:spPr>
        <p:txBody>
          <a:bodyPr wrap="none">
            <a:spAutoFit/>
          </a:bodyPr>
          <a:lstStyle/>
          <a:p>
            <a:r>
              <a:rPr lang="en-US" b="1" dirty="0"/>
              <a:t>Romberg’s test </a:t>
            </a:r>
            <a:endParaRPr lang="ru-RU" b="1" dirty="0"/>
          </a:p>
        </p:txBody>
      </p:sp>
      <p:sp>
        <p:nvSpPr>
          <p:cNvPr id="39" name="Прямоугольник 38">
            <a:extLst>
              <a:ext uri="{FF2B5EF4-FFF2-40B4-BE49-F238E27FC236}">
                <a16:creationId xmlns:a16="http://schemas.microsoft.com/office/drawing/2014/main" id="{B84C0A25-CE18-CCB2-0FA8-BC713328F3FC}"/>
              </a:ext>
            </a:extLst>
          </p:cNvPr>
          <p:cNvSpPr/>
          <p:nvPr/>
        </p:nvSpPr>
        <p:spPr>
          <a:xfrm>
            <a:off x="4202557" y="3417365"/>
            <a:ext cx="2766399" cy="646331"/>
          </a:xfrm>
          <a:prstGeom prst="rect">
            <a:avLst/>
          </a:prstGeom>
        </p:spPr>
        <p:txBody>
          <a:bodyPr wrap="none">
            <a:spAutoFit/>
          </a:bodyPr>
          <a:lstStyle/>
          <a:p>
            <a:pPr algn="ctr"/>
            <a:r>
              <a:rPr lang="en-US" b="1" dirty="0"/>
              <a:t>Getting up from the supine</a:t>
            </a:r>
            <a:endParaRPr lang="ru-RU" b="1" dirty="0"/>
          </a:p>
          <a:p>
            <a:pPr algn="ctr"/>
            <a:r>
              <a:rPr lang="en-US" b="1" dirty="0"/>
              <a:t> position</a:t>
            </a:r>
            <a:endParaRPr lang="ru-RU" b="1" dirty="0"/>
          </a:p>
        </p:txBody>
      </p:sp>
      <p:sp>
        <p:nvSpPr>
          <p:cNvPr id="40" name="Прямоугольник 39">
            <a:extLst>
              <a:ext uri="{FF2B5EF4-FFF2-40B4-BE49-F238E27FC236}">
                <a16:creationId xmlns:a16="http://schemas.microsoft.com/office/drawing/2014/main" id="{ABCDEEC8-64D8-88C8-B3E7-297754CFCED2}"/>
              </a:ext>
            </a:extLst>
          </p:cNvPr>
          <p:cNvSpPr/>
          <p:nvPr/>
        </p:nvSpPr>
        <p:spPr>
          <a:xfrm>
            <a:off x="6947018" y="3587325"/>
            <a:ext cx="1931064" cy="646331"/>
          </a:xfrm>
          <a:prstGeom prst="rect">
            <a:avLst/>
          </a:prstGeom>
        </p:spPr>
        <p:txBody>
          <a:bodyPr wrap="square">
            <a:spAutoFit/>
          </a:bodyPr>
          <a:lstStyle/>
          <a:p>
            <a:pPr algn="ctr"/>
            <a:r>
              <a:rPr lang="en-US" b="1" dirty="0"/>
              <a:t>Collecting</a:t>
            </a:r>
            <a:r>
              <a:rPr lang="ru-RU" b="1" dirty="0"/>
              <a:t> </a:t>
            </a:r>
            <a:r>
              <a:rPr lang="en-US" b="1" dirty="0"/>
              <a:t>samples </a:t>
            </a:r>
            <a:endParaRPr lang="ru-RU" b="1" dirty="0"/>
          </a:p>
        </p:txBody>
      </p:sp>
      <p:sp>
        <p:nvSpPr>
          <p:cNvPr id="41" name="Прямоугольник 40">
            <a:extLst>
              <a:ext uri="{FF2B5EF4-FFF2-40B4-BE49-F238E27FC236}">
                <a16:creationId xmlns:a16="http://schemas.microsoft.com/office/drawing/2014/main" id="{0E5E2C5C-BB2D-A8C0-609A-BCC2CDFBA1DC}"/>
              </a:ext>
            </a:extLst>
          </p:cNvPr>
          <p:cNvSpPr/>
          <p:nvPr/>
        </p:nvSpPr>
        <p:spPr>
          <a:xfrm>
            <a:off x="8776360" y="3978280"/>
            <a:ext cx="1500026" cy="369332"/>
          </a:xfrm>
          <a:prstGeom prst="rect">
            <a:avLst/>
          </a:prstGeom>
        </p:spPr>
        <p:txBody>
          <a:bodyPr wrap="none">
            <a:spAutoFit/>
          </a:bodyPr>
          <a:lstStyle/>
          <a:p>
            <a:r>
              <a:rPr lang="en-US" b="1" dirty="0"/>
              <a:t>Tandem</a:t>
            </a:r>
            <a:r>
              <a:rPr lang="ru-RU" b="1" dirty="0"/>
              <a:t> </a:t>
            </a:r>
            <a:r>
              <a:rPr lang="en-US" b="1" dirty="0"/>
              <a:t>walk </a:t>
            </a:r>
            <a:endParaRPr lang="ru-RU" b="1" dirty="0"/>
          </a:p>
        </p:txBody>
      </p:sp>
      <p:sp>
        <p:nvSpPr>
          <p:cNvPr id="42" name="Прямоугольник 41">
            <a:extLst>
              <a:ext uri="{FF2B5EF4-FFF2-40B4-BE49-F238E27FC236}">
                <a16:creationId xmlns:a16="http://schemas.microsoft.com/office/drawing/2014/main" id="{93AD4B79-584F-917D-8667-B34C30DD55BD}"/>
              </a:ext>
            </a:extLst>
          </p:cNvPr>
          <p:cNvSpPr/>
          <p:nvPr/>
        </p:nvSpPr>
        <p:spPr>
          <a:xfrm>
            <a:off x="365780" y="5996025"/>
            <a:ext cx="2662332" cy="369332"/>
          </a:xfrm>
          <a:prstGeom prst="rect">
            <a:avLst/>
          </a:prstGeom>
        </p:spPr>
        <p:txBody>
          <a:bodyPr wrap="none">
            <a:spAutoFit/>
          </a:bodyPr>
          <a:lstStyle/>
          <a:p>
            <a:r>
              <a:rPr lang="en-US" b="1" dirty="0"/>
              <a:t>Marksmanship evaluation</a:t>
            </a:r>
            <a:endParaRPr lang="ru-RU" b="1" dirty="0"/>
          </a:p>
        </p:txBody>
      </p:sp>
      <p:sp>
        <p:nvSpPr>
          <p:cNvPr id="43" name="Прямоугольник 42">
            <a:extLst>
              <a:ext uri="{FF2B5EF4-FFF2-40B4-BE49-F238E27FC236}">
                <a16:creationId xmlns:a16="http://schemas.microsoft.com/office/drawing/2014/main" id="{1E9ED425-7062-93F1-208B-78E5441221DE}"/>
              </a:ext>
            </a:extLst>
          </p:cNvPr>
          <p:cNvSpPr/>
          <p:nvPr/>
        </p:nvSpPr>
        <p:spPr>
          <a:xfrm>
            <a:off x="2242387" y="5667465"/>
            <a:ext cx="3147300" cy="646331"/>
          </a:xfrm>
          <a:prstGeom prst="rect">
            <a:avLst/>
          </a:prstGeom>
        </p:spPr>
        <p:txBody>
          <a:bodyPr wrap="square">
            <a:spAutoFit/>
          </a:bodyPr>
          <a:lstStyle/>
          <a:p>
            <a:pPr algn="ctr"/>
            <a:r>
              <a:rPr lang="en-US" b="1" dirty="0"/>
              <a:t>Maximum number of push-ups for 10 seconds</a:t>
            </a:r>
            <a:endParaRPr lang="ru-RU" b="1" dirty="0"/>
          </a:p>
        </p:txBody>
      </p:sp>
      <p:sp>
        <p:nvSpPr>
          <p:cNvPr id="44" name="Прямоугольник 43">
            <a:extLst>
              <a:ext uri="{FF2B5EF4-FFF2-40B4-BE49-F238E27FC236}">
                <a16:creationId xmlns:a16="http://schemas.microsoft.com/office/drawing/2014/main" id="{CD659B8B-F25F-1B8D-4D09-307450E7124C}"/>
              </a:ext>
            </a:extLst>
          </p:cNvPr>
          <p:cNvSpPr/>
          <p:nvPr/>
        </p:nvSpPr>
        <p:spPr>
          <a:xfrm>
            <a:off x="5086753" y="5451074"/>
            <a:ext cx="3156313" cy="369332"/>
          </a:xfrm>
          <a:prstGeom prst="rect">
            <a:avLst/>
          </a:prstGeom>
        </p:spPr>
        <p:txBody>
          <a:bodyPr wrap="none">
            <a:spAutoFit/>
          </a:bodyPr>
          <a:lstStyle/>
          <a:p>
            <a:r>
              <a:rPr lang="en-US" b="1" dirty="0"/>
              <a:t>Getting up from prone position</a:t>
            </a:r>
            <a:endParaRPr lang="ru-RU" b="1" dirty="0"/>
          </a:p>
        </p:txBody>
      </p:sp>
      <p:sp>
        <p:nvSpPr>
          <p:cNvPr id="45" name="Прямоугольник 44">
            <a:extLst>
              <a:ext uri="{FF2B5EF4-FFF2-40B4-BE49-F238E27FC236}">
                <a16:creationId xmlns:a16="http://schemas.microsoft.com/office/drawing/2014/main" id="{EB3959AF-2FF3-6990-16DC-1678FA1B2137}"/>
              </a:ext>
            </a:extLst>
          </p:cNvPr>
          <p:cNvSpPr/>
          <p:nvPr/>
        </p:nvSpPr>
        <p:spPr>
          <a:xfrm>
            <a:off x="7532916" y="6107934"/>
            <a:ext cx="4226863" cy="369332"/>
          </a:xfrm>
          <a:prstGeom prst="rect">
            <a:avLst/>
          </a:prstGeom>
        </p:spPr>
        <p:txBody>
          <a:bodyPr wrap="none">
            <a:spAutoFit/>
          </a:bodyPr>
          <a:lstStyle/>
          <a:p>
            <a:r>
              <a:rPr lang="en-US" b="1" dirty="0"/>
              <a:t>Maximum number of squats in 10 seconds</a:t>
            </a:r>
            <a:endParaRPr lang="ru-RU" b="1" dirty="0"/>
          </a:p>
        </p:txBody>
      </p:sp>
      <p:sp>
        <p:nvSpPr>
          <p:cNvPr id="46" name="TextBox 45">
            <a:extLst>
              <a:ext uri="{FF2B5EF4-FFF2-40B4-BE49-F238E27FC236}">
                <a16:creationId xmlns:a16="http://schemas.microsoft.com/office/drawing/2014/main" id="{0143D84B-00E5-FEB2-4C0F-4D43EA987E84}"/>
              </a:ext>
            </a:extLst>
          </p:cNvPr>
          <p:cNvSpPr txBox="1"/>
          <p:nvPr/>
        </p:nvSpPr>
        <p:spPr>
          <a:xfrm>
            <a:off x="10205705" y="1563819"/>
            <a:ext cx="307295" cy="400110"/>
          </a:xfrm>
          <a:prstGeom prst="rect">
            <a:avLst/>
          </a:prstGeom>
          <a:noFill/>
        </p:spPr>
        <p:txBody>
          <a:bodyPr wrap="square" rtlCol="0">
            <a:spAutoFit/>
          </a:bodyPr>
          <a:lstStyle/>
          <a:p>
            <a:r>
              <a:rPr lang="ru-RU" sz="2000" b="1" dirty="0">
                <a:solidFill>
                  <a:schemeClr val="bg1"/>
                </a:solidFill>
              </a:rPr>
              <a:t>6</a:t>
            </a:r>
          </a:p>
        </p:txBody>
      </p:sp>
      <p:sp>
        <p:nvSpPr>
          <p:cNvPr id="47" name="Овал 46">
            <a:extLst>
              <a:ext uri="{FF2B5EF4-FFF2-40B4-BE49-F238E27FC236}">
                <a16:creationId xmlns:a16="http://schemas.microsoft.com/office/drawing/2014/main" id="{3A1722E3-1A02-8CC5-1BBB-025AE2E19EA1}"/>
              </a:ext>
            </a:extLst>
          </p:cNvPr>
          <p:cNvSpPr/>
          <p:nvPr/>
        </p:nvSpPr>
        <p:spPr>
          <a:xfrm>
            <a:off x="328066" y="1514206"/>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sp>
        <p:nvSpPr>
          <p:cNvPr id="48" name="Овал 47">
            <a:extLst>
              <a:ext uri="{FF2B5EF4-FFF2-40B4-BE49-F238E27FC236}">
                <a16:creationId xmlns:a16="http://schemas.microsoft.com/office/drawing/2014/main" id="{0B1B9CF6-5A28-DFCE-F8D1-DD0E8B25DE05}"/>
              </a:ext>
            </a:extLst>
          </p:cNvPr>
          <p:cNvSpPr/>
          <p:nvPr/>
        </p:nvSpPr>
        <p:spPr>
          <a:xfrm>
            <a:off x="2497541" y="1522875"/>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9" name="Овал 48">
            <a:extLst>
              <a:ext uri="{FF2B5EF4-FFF2-40B4-BE49-F238E27FC236}">
                <a16:creationId xmlns:a16="http://schemas.microsoft.com/office/drawing/2014/main" id="{BF1C13D7-149F-D715-62DC-F0A591BCCA2B}"/>
              </a:ext>
            </a:extLst>
          </p:cNvPr>
          <p:cNvSpPr/>
          <p:nvPr/>
        </p:nvSpPr>
        <p:spPr>
          <a:xfrm>
            <a:off x="4073904" y="1523314"/>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50" name="Овал 49">
            <a:extLst>
              <a:ext uri="{FF2B5EF4-FFF2-40B4-BE49-F238E27FC236}">
                <a16:creationId xmlns:a16="http://schemas.microsoft.com/office/drawing/2014/main" id="{A66E602F-5176-1211-22CB-0561162D5F37}"/>
              </a:ext>
            </a:extLst>
          </p:cNvPr>
          <p:cNvSpPr/>
          <p:nvPr/>
        </p:nvSpPr>
        <p:spPr>
          <a:xfrm>
            <a:off x="7021216" y="1492336"/>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4</a:t>
            </a:r>
          </a:p>
        </p:txBody>
      </p:sp>
      <p:sp>
        <p:nvSpPr>
          <p:cNvPr id="51" name="Овал 50">
            <a:extLst>
              <a:ext uri="{FF2B5EF4-FFF2-40B4-BE49-F238E27FC236}">
                <a16:creationId xmlns:a16="http://schemas.microsoft.com/office/drawing/2014/main" id="{C39D548D-17F8-4C9B-5F90-500A0AD4B181}"/>
              </a:ext>
            </a:extLst>
          </p:cNvPr>
          <p:cNvSpPr/>
          <p:nvPr/>
        </p:nvSpPr>
        <p:spPr>
          <a:xfrm>
            <a:off x="8753052" y="1511234"/>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5</a:t>
            </a:r>
          </a:p>
        </p:txBody>
      </p:sp>
      <p:sp>
        <p:nvSpPr>
          <p:cNvPr id="52" name="Овал 51">
            <a:extLst>
              <a:ext uri="{FF2B5EF4-FFF2-40B4-BE49-F238E27FC236}">
                <a16:creationId xmlns:a16="http://schemas.microsoft.com/office/drawing/2014/main" id="{9756FCBF-0A2B-BFED-4B27-EDAA0A00B00D}"/>
              </a:ext>
            </a:extLst>
          </p:cNvPr>
          <p:cNvSpPr/>
          <p:nvPr/>
        </p:nvSpPr>
        <p:spPr>
          <a:xfrm>
            <a:off x="11245878" y="1507835"/>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6</a:t>
            </a:r>
          </a:p>
        </p:txBody>
      </p:sp>
      <p:sp>
        <p:nvSpPr>
          <p:cNvPr id="53" name="Овал 52">
            <a:extLst>
              <a:ext uri="{FF2B5EF4-FFF2-40B4-BE49-F238E27FC236}">
                <a16:creationId xmlns:a16="http://schemas.microsoft.com/office/drawing/2014/main" id="{50D68E53-C2FF-CAB8-8FED-F88155981CA1}"/>
              </a:ext>
            </a:extLst>
          </p:cNvPr>
          <p:cNvSpPr/>
          <p:nvPr/>
        </p:nvSpPr>
        <p:spPr>
          <a:xfrm>
            <a:off x="389782" y="3678077"/>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7</a:t>
            </a:r>
          </a:p>
        </p:txBody>
      </p:sp>
      <p:sp>
        <p:nvSpPr>
          <p:cNvPr id="54" name="Овал 53">
            <a:extLst>
              <a:ext uri="{FF2B5EF4-FFF2-40B4-BE49-F238E27FC236}">
                <a16:creationId xmlns:a16="http://schemas.microsoft.com/office/drawing/2014/main" id="{B2727D35-4D69-3BBC-0C88-D87E1C58258E}"/>
              </a:ext>
            </a:extLst>
          </p:cNvPr>
          <p:cNvSpPr/>
          <p:nvPr/>
        </p:nvSpPr>
        <p:spPr>
          <a:xfrm>
            <a:off x="2296852" y="4046030"/>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8</a:t>
            </a:r>
          </a:p>
        </p:txBody>
      </p:sp>
      <p:sp>
        <p:nvSpPr>
          <p:cNvPr id="55" name="Овал 54">
            <a:extLst>
              <a:ext uri="{FF2B5EF4-FFF2-40B4-BE49-F238E27FC236}">
                <a16:creationId xmlns:a16="http://schemas.microsoft.com/office/drawing/2014/main" id="{E979DA21-CDAF-73FF-72E3-6A684392875B}"/>
              </a:ext>
            </a:extLst>
          </p:cNvPr>
          <p:cNvSpPr/>
          <p:nvPr/>
        </p:nvSpPr>
        <p:spPr>
          <a:xfrm>
            <a:off x="4982381" y="4118938"/>
            <a:ext cx="530571" cy="5190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9</a:t>
            </a:r>
          </a:p>
        </p:txBody>
      </p:sp>
      <p:sp>
        <p:nvSpPr>
          <p:cNvPr id="56" name="Овал 55">
            <a:extLst>
              <a:ext uri="{FF2B5EF4-FFF2-40B4-BE49-F238E27FC236}">
                <a16:creationId xmlns:a16="http://schemas.microsoft.com/office/drawing/2014/main" id="{A41FAE41-9126-AA9D-6A8E-CDD3F8EE6CEE}"/>
              </a:ext>
            </a:extLst>
          </p:cNvPr>
          <p:cNvSpPr/>
          <p:nvPr/>
        </p:nvSpPr>
        <p:spPr>
          <a:xfrm>
            <a:off x="8276985" y="4290983"/>
            <a:ext cx="706482" cy="59953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57" name="Прямоугольник 56">
            <a:extLst>
              <a:ext uri="{FF2B5EF4-FFF2-40B4-BE49-F238E27FC236}">
                <a16:creationId xmlns:a16="http://schemas.microsoft.com/office/drawing/2014/main" id="{0815ABED-C656-2ECA-0599-5B5E768DF44D}"/>
              </a:ext>
            </a:extLst>
          </p:cNvPr>
          <p:cNvSpPr/>
          <p:nvPr/>
        </p:nvSpPr>
        <p:spPr>
          <a:xfrm>
            <a:off x="10215679" y="4051737"/>
            <a:ext cx="1838426" cy="1200329"/>
          </a:xfrm>
          <a:prstGeom prst="rect">
            <a:avLst/>
          </a:prstGeom>
        </p:spPr>
        <p:txBody>
          <a:bodyPr wrap="square">
            <a:spAutoFit/>
          </a:bodyPr>
          <a:lstStyle/>
          <a:p>
            <a:pPr algn="ctr"/>
            <a:r>
              <a:rPr lang="en-US" b="1" dirty="0"/>
              <a:t>Subjective evaluation</a:t>
            </a:r>
            <a:endParaRPr lang="ru-RU" b="1" dirty="0"/>
          </a:p>
          <a:p>
            <a:pPr algn="ctr"/>
            <a:r>
              <a:rPr lang="en-US" b="1" dirty="0"/>
              <a:t> of the weight</a:t>
            </a:r>
            <a:endParaRPr lang="ru-RU" b="1" dirty="0"/>
          </a:p>
          <a:p>
            <a:pPr algn="ctr"/>
            <a:r>
              <a:rPr lang="en-US" b="1" dirty="0"/>
              <a:t>of samples</a:t>
            </a:r>
            <a:endParaRPr lang="ru-RU" b="1" dirty="0"/>
          </a:p>
        </p:txBody>
      </p:sp>
    </p:spTree>
    <p:extLst>
      <p:ext uri="{BB962C8B-B14F-4D97-AF65-F5344CB8AC3E}">
        <p14:creationId xmlns:p14="http://schemas.microsoft.com/office/powerpoint/2010/main" val="2830121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9ACA7-7A7B-CD87-6F52-DC7CE60A57F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6C9F1ED-03D3-231F-DF2A-0973EA10B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507"/>
          <a:stretch/>
        </p:blipFill>
        <p:spPr bwMode="auto">
          <a:xfrm>
            <a:off x="3396994" y="3867447"/>
            <a:ext cx="6041542" cy="25258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4FA270A1-50AF-741C-A7C0-D88C6A2ADF59}"/>
              </a:ext>
            </a:extLst>
          </p:cNvPr>
          <p:cNvSpPr/>
          <p:nvPr/>
        </p:nvSpPr>
        <p:spPr>
          <a:xfrm>
            <a:off x="0" y="1"/>
            <a:ext cx="12192000" cy="942218"/>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Google Shape;102;p1">
            <a:extLst>
              <a:ext uri="{FF2B5EF4-FFF2-40B4-BE49-F238E27FC236}">
                <a16:creationId xmlns:a16="http://schemas.microsoft.com/office/drawing/2014/main" id="{FC87B294-AE07-F2AD-39A7-D32E12ADA94D}"/>
              </a:ext>
            </a:extLst>
          </p:cNvPr>
          <p:cNvSpPr txBox="1"/>
          <p:nvPr/>
        </p:nvSpPr>
        <p:spPr>
          <a:xfrm>
            <a:off x="28463" y="-2411"/>
            <a:ext cx="9867214" cy="887700"/>
          </a:xfrm>
          <a:prstGeom prst="rect">
            <a:avLst/>
          </a:prstGeom>
          <a:noFill/>
          <a:ln>
            <a:noFill/>
          </a:ln>
        </p:spPr>
        <p:txBody>
          <a:bodyPr spcFirstLastPara="1" wrap="square" lIns="0" tIns="25675" rIns="0" bIns="0" anchor="t" anchorCtr="0">
            <a:spAutoFit/>
          </a:bodyPr>
          <a:lstStyle/>
          <a:p>
            <a:pPr marL="27032" lvl="0" algn="just">
              <a:buClr>
                <a:srgbClr val="00B7AC"/>
              </a:buClr>
              <a:buSzPts val="2800"/>
            </a:pPr>
            <a:r>
              <a:rPr lang="en-US" sz="2800" dirty="0">
                <a:latin typeface="+mj-lt"/>
              </a:rPr>
              <a:t>Performance of model tasks during the period of acute readaptation after space flights</a:t>
            </a:r>
            <a:endParaRPr lang="ru-RU" sz="2800" dirty="0">
              <a:latin typeface="+mj-lt"/>
            </a:endParaRPr>
          </a:p>
        </p:txBody>
      </p:sp>
      <p:pic>
        <p:nvPicPr>
          <p:cNvPr id="3" name="Рисунок 2">
            <a:extLst>
              <a:ext uri="{FF2B5EF4-FFF2-40B4-BE49-F238E27FC236}">
                <a16:creationId xmlns:a16="http://schemas.microsoft.com/office/drawing/2014/main" id="{043F51C0-5A58-136B-4A18-C29F20787EE1}"/>
              </a:ext>
            </a:extLst>
          </p:cNvPr>
          <p:cNvPicPr>
            <a:picLocks noChangeAspect="1"/>
          </p:cNvPicPr>
          <p:nvPr/>
        </p:nvPicPr>
        <p:blipFill>
          <a:blip r:embed="rId3"/>
          <a:stretch>
            <a:fillRect/>
          </a:stretch>
        </p:blipFill>
        <p:spPr>
          <a:xfrm>
            <a:off x="10286446" y="0"/>
            <a:ext cx="961860" cy="948459"/>
          </a:xfrm>
          <a:prstGeom prst="rect">
            <a:avLst/>
          </a:prstGeom>
        </p:spPr>
      </p:pic>
      <p:pic>
        <p:nvPicPr>
          <p:cNvPr id="4" name="Рисунок 3">
            <a:extLst>
              <a:ext uri="{FF2B5EF4-FFF2-40B4-BE49-F238E27FC236}">
                <a16:creationId xmlns:a16="http://schemas.microsoft.com/office/drawing/2014/main" id="{03336AA3-1C9B-47DD-54FC-13536AB4145A}"/>
              </a:ext>
            </a:extLst>
          </p:cNvPr>
          <p:cNvPicPr>
            <a:picLocks noChangeAspect="1"/>
          </p:cNvPicPr>
          <p:nvPr/>
        </p:nvPicPr>
        <p:blipFill>
          <a:blip r:embed="rId4"/>
          <a:stretch>
            <a:fillRect/>
          </a:stretch>
        </p:blipFill>
        <p:spPr>
          <a:xfrm>
            <a:off x="11248306" y="0"/>
            <a:ext cx="943694" cy="942218"/>
          </a:xfrm>
          <a:prstGeom prst="flowChartConnector">
            <a:avLst/>
          </a:prstGeom>
          <a:ln>
            <a:noFill/>
          </a:ln>
        </p:spPr>
      </p:pic>
      <p:sp>
        <p:nvSpPr>
          <p:cNvPr id="6" name="Прямоугольник 5">
            <a:extLst>
              <a:ext uri="{FF2B5EF4-FFF2-40B4-BE49-F238E27FC236}">
                <a16:creationId xmlns:a16="http://schemas.microsoft.com/office/drawing/2014/main" id="{3BE0D0BE-4E2A-E56B-C0EC-DE6807FCF1C1}"/>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a:extLst>
              <a:ext uri="{FF2B5EF4-FFF2-40B4-BE49-F238E27FC236}">
                <a16:creationId xmlns:a16="http://schemas.microsoft.com/office/drawing/2014/main" id="{A2A26225-232F-C8C7-8CFA-BD935C75DC8D}"/>
              </a:ext>
            </a:extLst>
          </p:cNvPr>
          <p:cNvSpPr>
            <a:spLocks noGrp="1"/>
          </p:cNvSpPr>
          <p:nvPr>
            <p:ph type="sldNum" sz="quarter" idx="12"/>
          </p:nvPr>
        </p:nvSpPr>
        <p:spPr>
          <a:xfrm>
            <a:off x="9395776" y="6514034"/>
            <a:ext cx="2743200" cy="365125"/>
          </a:xfrm>
        </p:spPr>
        <p:txBody>
          <a:bodyPr/>
          <a:lstStyle/>
          <a:p>
            <a:fld id="{D0E09814-E039-4D02-B4FB-D6BEE0F16927}" type="slidenum">
              <a:rPr lang="ru-RU" sz="1400" smtClean="0">
                <a:solidFill>
                  <a:schemeClr val="tx1"/>
                </a:solidFill>
              </a:rPr>
              <a:t>13</a:t>
            </a:fld>
            <a:endParaRPr lang="ru-RU" sz="1400" dirty="0">
              <a:solidFill>
                <a:schemeClr val="tx1"/>
              </a:solidFill>
            </a:endParaRPr>
          </a:p>
        </p:txBody>
      </p:sp>
      <p:sp>
        <p:nvSpPr>
          <p:cNvPr id="8" name="Rectangle 2">
            <a:extLst>
              <a:ext uri="{FF2B5EF4-FFF2-40B4-BE49-F238E27FC236}">
                <a16:creationId xmlns:a16="http://schemas.microsoft.com/office/drawing/2014/main" id="{1746BA47-63C9-7B20-D58D-9C58C38656E1}"/>
              </a:ext>
            </a:extLst>
          </p:cNvPr>
          <p:cNvSpPr>
            <a:spLocks noChangeArrowheads="1"/>
          </p:cNvSpPr>
          <p:nvPr/>
        </p:nvSpPr>
        <p:spPr bwMode="auto">
          <a:xfrm>
            <a:off x="2612572" y="1436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4" name="Google Shape;107;p1">
            <a:extLst>
              <a:ext uri="{FF2B5EF4-FFF2-40B4-BE49-F238E27FC236}">
                <a16:creationId xmlns:a16="http://schemas.microsoft.com/office/drawing/2014/main" id="{F541BFBF-8EFB-AFF4-085B-267897649982}"/>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Рисунок 6">
            <a:extLst>
              <a:ext uri="{FF2B5EF4-FFF2-40B4-BE49-F238E27FC236}">
                <a16:creationId xmlns:a16="http://schemas.microsoft.com/office/drawing/2014/main" id="{2860EB5E-51BA-C99A-A1BB-06F7C3DA7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70" t="15926" r="8272"/>
          <a:stretch/>
        </p:blipFill>
        <p:spPr>
          <a:xfrm>
            <a:off x="269202" y="2081570"/>
            <a:ext cx="1745565" cy="2469017"/>
          </a:xfrm>
          <a:prstGeom prst="rect">
            <a:avLst/>
          </a:prstGeom>
        </p:spPr>
      </p:pic>
      <p:sp>
        <p:nvSpPr>
          <p:cNvPr id="9" name="Прямоугольник 8">
            <a:extLst>
              <a:ext uri="{FF2B5EF4-FFF2-40B4-BE49-F238E27FC236}">
                <a16:creationId xmlns:a16="http://schemas.microsoft.com/office/drawing/2014/main" id="{30286245-547B-1C2B-B125-B7A1C6D37E24}"/>
              </a:ext>
            </a:extLst>
          </p:cNvPr>
          <p:cNvSpPr/>
          <p:nvPr/>
        </p:nvSpPr>
        <p:spPr>
          <a:xfrm>
            <a:off x="353287" y="4657532"/>
            <a:ext cx="1661480" cy="369332"/>
          </a:xfrm>
          <a:prstGeom prst="rect">
            <a:avLst/>
          </a:prstGeom>
        </p:spPr>
        <p:txBody>
          <a:bodyPr wrap="none">
            <a:spAutoFit/>
          </a:bodyPr>
          <a:lstStyle/>
          <a:p>
            <a:r>
              <a:rPr lang="en-US" b="1" dirty="0"/>
              <a:t>Romberg’s test </a:t>
            </a:r>
            <a:endParaRPr lang="ru-RU" b="1" dirty="0"/>
          </a:p>
        </p:txBody>
      </p:sp>
      <p:sp>
        <p:nvSpPr>
          <p:cNvPr id="12" name="TextBox 11">
            <a:extLst>
              <a:ext uri="{FF2B5EF4-FFF2-40B4-BE49-F238E27FC236}">
                <a16:creationId xmlns:a16="http://schemas.microsoft.com/office/drawing/2014/main" id="{8041FDDF-0AAB-22E1-A069-7C56BA413776}"/>
              </a:ext>
            </a:extLst>
          </p:cNvPr>
          <p:cNvSpPr txBox="1"/>
          <p:nvPr/>
        </p:nvSpPr>
        <p:spPr>
          <a:xfrm>
            <a:off x="5518352" y="1023449"/>
            <a:ext cx="1798826" cy="369332"/>
          </a:xfrm>
          <a:prstGeom prst="rect">
            <a:avLst/>
          </a:prstGeom>
          <a:noFill/>
        </p:spPr>
        <p:txBody>
          <a:bodyPr wrap="none" rtlCol="0">
            <a:spAutoFit/>
          </a:bodyPr>
          <a:lstStyle/>
          <a:p>
            <a:r>
              <a:rPr lang="en-US" dirty="0"/>
              <a:t>Half-year mission</a:t>
            </a:r>
            <a:endParaRPr lang="ru-RU" dirty="0"/>
          </a:p>
        </p:txBody>
      </p:sp>
      <p:pic>
        <p:nvPicPr>
          <p:cNvPr id="14" name="Picture 2">
            <a:extLst>
              <a:ext uri="{FF2B5EF4-FFF2-40B4-BE49-F238E27FC236}">
                <a16:creationId xmlns:a16="http://schemas.microsoft.com/office/drawing/2014/main" id="{84651EBA-1E4E-E145-A904-A18D9675B2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420"/>
          <a:stretch/>
        </p:blipFill>
        <p:spPr bwMode="auto">
          <a:xfrm>
            <a:off x="3396994" y="1320812"/>
            <a:ext cx="6041542" cy="24782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1B51902-E908-4C53-D6F4-979D25C1883E}"/>
              </a:ext>
            </a:extLst>
          </p:cNvPr>
          <p:cNvSpPr txBox="1"/>
          <p:nvPr/>
        </p:nvSpPr>
        <p:spPr>
          <a:xfrm>
            <a:off x="5617070" y="3594958"/>
            <a:ext cx="1816266" cy="369332"/>
          </a:xfrm>
          <a:prstGeom prst="rect">
            <a:avLst/>
          </a:prstGeom>
          <a:noFill/>
        </p:spPr>
        <p:txBody>
          <a:bodyPr wrap="none" rtlCol="0">
            <a:spAutoFit/>
          </a:bodyPr>
          <a:lstStyle/>
          <a:p>
            <a:r>
              <a:rPr lang="en-US" dirty="0"/>
              <a:t>One-year mission</a:t>
            </a:r>
            <a:endParaRPr lang="ru-RU" dirty="0"/>
          </a:p>
        </p:txBody>
      </p:sp>
    </p:spTree>
    <p:extLst>
      <p:ext uri="{BB962C8B-B14F-4D97-AF65-F5344CB8AC3E}">
        <p14:creationId xmlns:p14="http://schemas.microsoft.com/office/powerpoint/2010/main" val="275397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6B1A-6189-EF84-FE93-1E0CBEAA6DD6}"/>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6A745A08-9180-2483-D048-A7D502EF34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420"/>
          <a:stretch/>
        </p:blipFill>
        <p:spPr bwMode="auto">
          <a:xfrm>
            <a:off x="3264994" y="3867763"/>
            <a:ext cx="6305542" cy="258652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FFB99A79-260F-7684-6C0C-C0F01EE47C90}"/>
              </a:ext>
            </a:extLst>
          </p:cNvPr>
          <p:cNvSpPr/>
          <p:nvPr/>
        </p:nvSpPr>
        <p:spPr>
          <a:xfrm>
            <a:off x="0" y="1"/>
            <a:ext cx="12192000" cy="942218"/>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Google Shape;102;p1">
            <a:extLst>
              <a:ext uri="{FF2B5EF4-FFF2-40B4-BE49-F238E27FC236}">
                <a16:creationId xmlns:a16="http://schemas.microsoft.com/office/drawing/2014/main" id="{1B50DB3E-D8A9-871E-9A2D-485D5E4ABE15}"/>
              </a:ext>
            </a:extLst>
          </p:cNvPr>
          <p:cNvSpPr txBox="1"/>
          <p:nvPr/>
        </p:nvSpPr>
        <p:spPr>
          <a:xfrm>
            <a:off x="28463" y="-2411"/>
            <a:ext cx="9867214" cy="887700"/>
          </a:xfrm>
          <a:prstGeom prst="rect">
            <a:avLst/>
          </a:prstGeom>
          <a:noFill/>
          <a:ln>
            <a:noFill/>
          </a:ln>
        </p:spPr>
        <p:txBody>
          <a:bodyPr spcFirstLastPara="1" wrap="square" lIns="0" tIns="25675" rIns="0" bIns="0" anchor="t" anchorCtr="0">
            <a:spAutoFit/>
          </a:bodyPr>
          <a:lstStyle/>
          <a:p>
            <a:pPr marL="27032" lvl="0" algn="just">
              <a:buClr>
                <a:srgbClr val="00B7AC"/>
              </a:buClr>
              <a:buSzPts val="2800"/>
            </a:pPr>
            <a:r>
              <a:rPr lang="en-US" sz="2800" dirty="0">
                <a:latin typeface="+mj-lt"/>
              </a:rPr>
              <a:t>Performance of model tasks during the period of acute readaptation after space flights</a:t>
            </a:r>
            <a:endParaRPr lang="ru-RU" sz="2800" dirty="0">
              <a:latin typeface="+mj-lt"/>
            </a:endParaRPr>
          </a:p>
        </p:txBody>
      </p:sp>
      <p:pic>
        <p:nvPicPr>
          <p:cNvPr id="3" name="Рисунок 2">
            <a:extLst>
              <a:ext uri="{FF2B5EF4-FFF2-40B4-BE49-F238E27FC236}">
                <a16:creationId xmlns:a16="http://schemas.microsoft.com/office/drawing/2014/main" id="{1A4789BC-84A0-022D-B2A4-9FC1B6C0AA18}"/>
              </a:ext>
            </a:extLst>
          </p:cNvPr>
          <p:cNvPicPr>
            <a:picLocks noChangeAspect="1"/>
          </p:cNvPicPr>
          <p:nvPr/>
        </p:nvPicPr>
        <p:blipFill>
          <a:blip r:embed="rId3"/>
          <a:stretch>
            <a:fillRect/>
          </a:stretch>
        </p:blipFill>
        <p:spPr>
          <a:xfrm>
            <a:off x="10286446" y="0"/>
            <a:ext cx="961860" cy="948459"/>
          </a:xfrm>
          <a:prstGeom prst="rect">
            <a:avLst/>
          </a:prstGeom>
        </p:spPr>
      </p:pic>
      <p:pic>
        <p:nvPicPr>
          <p:cNvPr id="4" name="Рисунок 3">
            <a:extLst>
              <a:ext uri="{FF2B5EF4-FFF2-40B4-BE49-F238E27FC236}">
                <a16:creationId xmlns:a16="http://schemas.microsoft.com/office/drawing/2014/main" id="{0526B240-9639-B684-A17C-C321041D9163}"/>
              </a:ext>
            </a:extLst>
          </p:cNvPr>
          <p:cNvPicPr>
            <a:picLocks noChangeAspect="1"/>
          </p:cNvPicPr>
          <p:nvPr/>
        </p:nvPicPr>
        <p:blipFill>
          <a:blip r:embed="rId4"/>
          <a:stretch>
            <a:fillRect/>
          </a:stretch>
        </p:blipFill>
        <p:spPr>
          <a:xfrm>
            <a:off x="11248306" y="0"/>
            <a:ext cx="943694" cy="942218"/>
          </a:xfrm>
          <a:prstGeom prst="flowChartConnector">
            <a:avLst/>
          </a:prstGeom>
          <a:ln>
            <a:noFill/>
          </a:ln>
        </p:spPr>
      </p:pic>
      <p:sp>
        <p:nvSpPr>
          <p:cNvPr id="6" name="Прямоугольник 5">
            <a:extLst>
              <a:ext uri="{FF2B5EF4-FFF2-40B4-BE49-F238E27FC236}">
                <a16:creationId xmlns:a16="http://schemas.microsoft.com/office/drawing/2014/main" id="{D98CC4F3-9AC7-E4AA-045F-DF8868D0CDC8}"/>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a:extLst>
              <a:ext uri="{FF2B5EF4-FFF2-40B4-BE49-F238E27FC236}">
                <a16:creationId xmlns:a16="http://schemas.microsoft.com/office/drawing/2014/main" id="{E0D90D07-8469-FA75-FC60-8BEA9D38F2B5}"/>
              </a:ext>
            </a:extLst>
          </p:cNvPr>
          <p:cNvSpPr>
            <a:spLocks noGrp="1"/>
          </p:cNvSpPr>
          <p:nvPr>
            <p:ph type="sldNum" sz="quarter" idx="12"/>
          </p:nvPr>
        </p:nvSpPr>
        <p:spPr>
          <a:xfrm>
            <a:off x="9395776" y="6514034"/>
            <a:ext cx="2743200" cy="365125"/>
          </a:xfrm>
        </p:spPr>
        <p:txBody>
          <a:bodyPr/>
          <a:lstStyle/>
          <a:p>
            <a:fld id="{D0E09814-E039-4D02-B4FB-D6BEE0F16927}" type="slidenum">
              <a:rPr lang="ru-RU" sz="1400" smtClean="0">
                <a:solidFill>
                  <a:schemeClr val="tx1"/>
                </a:solidFill>
              </a:rPr>
              <a:t>14</a:t>
            </a:fld>
            <a:endParaRPr lang="ru-RU" sz="1400" dirty="0">
              <a:solidFill>
                <a:schemeClr val="tx1"/>
              </a:solidFill>
            </a:endParaRPr>
          </a:p>
        </p:txBody>
      </p:sp>
      <p:sp>
        <p:nvSpPr>
          <p:cNvPr id="8" name="Rectangle 2">
            <a:extLst>
              <a:ext uri="{FF2B5EF4-FFF2-40B4-BE49-F238E27FC236}">
                <a16:creationId xmlns:a16="http://schemas.microsoft.com/office/drawing/2014/main" id="{0C1B6589-C685-528C-C1EB-818CCEF52408}"/>
              </a:ext>
            </a:extLst>
          </p:cNvPr>
          <p:cNvSpPr>
            <a:spLocks noChangeArrowheads="1"/>
          </p:cNvSpPr>
          <p:nvPr/>
        </p:nvSpPr>
        <p:spPr bwMode="auto">
          <a:xfrm>
            <a:off x="2612572" y="1436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4" name="Google Shape;107;p1">
            <a:extLst>
              <a:ext uri="{FF2B5EF4-FFF2-40B4-BE49-F238E27FC236}">
                <a16:creationId xmlns:a16="http://schemas.microsoft.com/office/drawing/2014/main" id="{6605A035-5AC1-AB4D-B7B5-6A5A4DD7EA65}"/>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Рисунок 9">
            <a:extLst>
              <a:ext uri="{FF2B5EF4-FFF2-40B4-BE49-F238E27FC236}">
                <a16:creationId xmlns:a16="http://schemas.microsoft.com/office/drawing/2014/main" id="{6A74FFFC-1879-EA00-53A2-19D660B3AD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59" t="14815" r="27037" b="8889"/>
          <a:stretch/>
        </p:blipFill>
        <p:spPr>
          <a:xfrm>
            <a:off x="396493" y="1929124"/>
            <a:ext cx="1500025" cy="3136136"/>
          </a:xfrm>
          <a:prstGeom prst="rect">
            <a:avLst/>
          </a:prstGeom>
        </p:spPr>
      </p:pic>
      <p:sp>
        <p:nvSpPr>
          <p:cNvPr id="11" name="Прямоугольник 10">
            <a:extLst>
              <a:ext uri="{FF2B5EF4-FFF2-40B4-BE49-F238E27FC236}">
                <a16:creationId xmlns:a16="http://schemas.microsoft.com/office/drawing/2014/main" id="{B5702BAC-F306-FE35-D705-29B557977902}"/>
              </a:ext>
            </a:extLst>
          </p:cNvPr>
          <p:cNvSpPr/>
          <p:nvPr/>
        </p:nvSpPr>
        <p:spPr>
          <a:xfrm>
            <a:off x="396493" y="5124319"/>
            <a:ext cx="1500026" cy="369332"/>
          </a:xfrm>
          <a:prstGeom prst="rect">
            <a:avLst/>
          </a:prstGeom>
        </p:spPr>
        <p:txBody>
          <a:bodyPr wrap="none">
            <a:spAutoFit/>
          </a:bodyPr>
          <a:lstStyle/>
          <a:p>
            <a:r>
              <a:rPr lang="en-US" b="1" dirty="0"/>
              <a:t>Tandem</a:t>
            </a:r>
            <a:r>
              <a:rPr lang="ru-RU" b="1" dirty="0"/>
              <a:t> </a:t>
            </a:r>
            <a:r>
              <a:rPr lang="en-US" b="1" dirty="0"/>
              <a:t>walk </a:t>
            </a:r>
            <a:endParaRPr lang="ru-RU" b="1" dirty="0"/>
          </a:p>
        </p:txBody>
      </p:sp>
      <p:pic>
        <p:nvPicPr>
          <p:cNvPr id="14" name="Picture 2">
            <a:extLst>
              <a:ext uri="{FF2B5EF4-FFF2-40B4-BE49-F238E27FC236}">
                <a16:creationId xmlns:a16="http://schemas.microsoft.com/office/drawing/2014/main" id="{423BC2A9-8A8F-77F0-DCD1-C502D5FAA5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0949"/>
          <a:stretch/>
        </p:blipFill>
        <p:spPr bwMode="auto">
          <a:xfrm>
            <a:off x="3305838" y="1260076"/>
            <a:ext cx="6305542" cy="26665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576B475-53A3-3F4B-6703-8DB33724409B}"/>
              </a:ext>
            </a:extLst>
          </p:cNvPr>
          <p:cNvSpPr txBox="1"/>
          <p:nvPr/>
        </p:nvSpPr>
        <p:spPr>
          <a:xfrm>
            <a:off x="5518352" y="3672517"/>
            <a:ext cx="1816266" cy="369332"/>
          </a:xfrm>
          <a:prstGeom prst="rect">
            <a:avLst/>
          </a:prstGeom>
          <a:noFill/>
        </p:spPr>
        <p:txBody>
          <a:bodyPr wrap="none" rtlCol="0">
            <a:spAutoFit/>
          </a:bodyPr>
          <a:lstStyle/>
          <a:p>
            <a:r>
              <a:rPr lang="en-US" dirty="0"/>
              <a:t>One-year mission</a:t>
            </a:r>
            <a:endParaRPr lang="ru-RU" dirty="0"/>
          </a:p>
        </p:txBody>
      </p:sp>
      <p:sp>
        <p:nvSpPr>
          <p:cNvPr id="12" name="TextBox 11">
            <a:extLst>
              <a:ext uri="{FF2B5EF4-FFF2-40B4-BE49-F238E27FC236}">
                <a16:creationId xmlns:a16="http://schemas.microsoft.com/office/drawing/2014/main" id="{D50F343C-6575-71D4-51A5-83A6E4F753FA}"/>
              </a:ext>
            </a:extLst>
          </p:cNvPr>
          <p:cNvSpPr txBox="1"/>
          <p:nvPr/>
        </p:nvSpPr>
        <p:spPr>
          <a:xfrm>
            <a:off x="5518352" y="1023449"/>
            <a:ext cx="1798826" cy="369332"/>
          </a:xfrm>
          <a:prstGeom prst="rect">
            <a:avLst/>
          </a:prstGeom>
          <a:noFill/>
        </p:spPr>
        <p:txBody>
          <a:bodyPr wrap="none" rtlCol="0">
            <a:spAutoFit/>
          </a:bodyPr>
          <a:lstStyle/>
          <a:p>
            <a:r>
              <a:rPr lang="en-US" dirty="0"/>
              <a:t>Half-year mission</a:t>
            </a:r>
            <a:endParaRPr lang="ru-RU" dirty="0"/>
          </a:p>
        </p:txBody>
      </p:sp>
    </p:spTree>
    <p:extLst>
      <p:ext uri="{BB962C8B-B14F-4D97-AF65-F5344CB8AC3E}">
        <p14:creationId xmlns:p14="http://schemas.microsoft.com/office/powerpoint/2010/main" val="1497874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CCAB-CA81-CF5A-155B-A50384BF9F94}"/>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21CD5E6-3D8C-BDEE-DF6D-682CA6F06C81}"/>
              </a:ext>
            </a:extLst>
          </p:cNvPr>
          <p:cNvSpPr/>
          <p:nvPr/>
        </p:nvSpPr>
        <p:spPr>
          <a:xfrm>
            <a:off x="0" y="1"/>
            <a:ext cx="12192000" cy="942218"/>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Google Shape;102;p1">
            <a:extLst>
              <a:ext uri="{FF2B5EF4-FFF2-40B4-BE49-F238E27FC236}">
                <a16:creationId xmlns:a16="http://schemas.microsoft.com/office/drawing/2014/main" id="{378A4406-D9A9-0B38-DB27-BC19069E1087}"/>
              </a:ext>
            </a:extLst>
          </p:cNvPr>
          <p:cNvSpPr txBox="1"/>
          <p:nvPr/>
        </p:nvSpPr>
        <p:spPr>
          <a:xfrm>
            <a:off x="209616" y="88814"/>
            <a:ext cx="9867214" cy="764589"/>
          </a:xfrm>
          <a:prstGeom prst="rect">
            <a:avLst/>
          </a:prstGeom>
          <a:noFill/>
          <a:ln>
            <a:noFill/>
          </a:ln>
        </p:spPr>
        <p:txBody>
          <a:bodyPr spcFirstLastPara="1" wrap="square" lIns="0" tIns="25675" rIns="0" bIns="0" anchor="t" anchorCtr="0">
            <a:spAutoFit/>
          </a:bodyPr>
          <a:lstStyle/>
          <a:p>
            <a:pPr marL="27032" marR="0" lvl="0" indent="0" algn="just" defTabSz="914400" rtl="0" eaLnBrk="0" fontAlgn="base" latinLnBrk="0" hangingPunct="0">
              <a:lnSpc>
                <a:spcPct val="100000"/>
              </a:lnSpc>
              <a:spcBef>
                <a:spcPct val="0"/>
              </a:spcBef>
              <a:spcAft>
                <a:spcPct val="0"/>
              </a:spcAft>
              <a:buClr>
                <a:srgbClr val="00B7AC"/>
              </a:buClr>
              <a:buSzPts val="2800"/>
              <a:buFontTx/>
              <a:buNone/>
              <a:tabLst/>
              <a:defRPr/>
            </a:pPr>
            <a:r>
              <a:rPr kumimoji="0" lang="en-US" sz="2400" b="1" i="0" u="none" strike="noStrike" kern="1200" cap="none" spc="0" normalizeH="0" baseline="0" noProof="0" dirty="0">
                <a:ln>
                  <a:noFill/>
                </a:ln>
                <a:solidFill>
                  <a:prstClr val="black"/>
                </a:solidFill>
                <a:effectLst/>
                <a:uLnTx/>
                <a:uFillTx/>
                <a:latin typeface="Lab Grotesque" pitchFamily="2" charset="0"/>
                <a:ea typeface="+mn-ea"/>
                <a:cs typeface="Arial" panose="020B0604020202020204" pitchFamily="34" charset="0"/>
              </a:rPr>
              <a:t>Performing model tasks after spaceflights of varying duration and with varying experiences in weightlessness</a:t>
            </a:r>
            <a:endParaRPr kumimoji="0" lang="ru-RU" sz="2400" b="1" i="0" u="none" strike="noStrike" kern="1200" cap="none" spc="0" normalizeH="0" baseline="0" noProof="0" dirty="0">
              <a:ln>
                <a:noFill/>
              </a:ln>
              <a:solidFill>
                <a:prstClr val="black"/>
              </a:solidFill>
              <a:effectLst/>
              <a:uLnTx/>
              <a:uFillTx/>
              <a:latin typeface="Lab Grotesque" pitchFamily="2" charset="0"/>
              <a:ea typeface="+mn-ea"/>
              <a:cs typeface="Arial" panose="020B0604020202020204" pitchFamily="34" charset="0"/>
            </a:endParaRPr>
          </a:p>
        </p:txBody>
      </p:sp>
      <p:pic>
        <p:nvPicPr>
          <p:cNvPr id="3" name="Рисунок 2">
            <a:extLst>
              <a:ext uri="{FF2B5EF4-FFF2-40B4-BE49-F238E27FC236}">
                <a16:creationId xmlns:a16="http://schemas.microsoft.com/office/drawing/2014/main" id="{9CF1035D-F6DF-29D2-C7B1-55649F5BEBBC}"/>
              </a:ext>
            </a:extLst>
          </p:cNvPr>
          <p:cNvPicPr>
            <a:picLocks noChangeAspect="1"/>
          </p:cNvPicPr>
          <p:nvPr/>
        </p:nvPicPr>
        <p:blipFill>
          <a:blip r:embed="rId2"/>
          <a:stretch>
            <a:fillRect/>
          </a:stretch>
        </p:blipFill>
        <p:spPr>
          <a:xfrm>
            <a:off x="10286446" y="0"/>
            <a:ext cx="961860" cy="948459"/>
          </a:xfrm>
          <a:prstGeom prst="rect">
            <a:avLst/>
          </a:prstGeom>
        </p:spPr>
      </p:pic>
      <p:pic>
        <p:nvPicPr>
          <p:cNvPr id="4" name="Рисунок 3">
            <a:extLst>
              <a:ext uri="{FF2B5EF4-FFF2-40B4-BE49-F238E27FC236}">
                <a16:creationId xmlns:a16="http://schemas.microsoft.com/office/drawing/2014/main" id="{49FA100B-268C-B623-C4FC-5FB7AB8B4882}"/>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6" name="Прямоугольник 5">
            <a:extLst>
              <a:ext uri="{FF2B5EF4-FFF2-40B4-BE49-F238E27FC236}">
                <a16:creationId xmlns:a16="http://schemas.microsoft.com/office/drawing/2014/main" id="{0E3FFF3C-8B74-519F-BB33-DECF53499BEF}"/>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a:extLst>
              <a:ext uri="{FF2B5EF4-FFF2-40B4-BE49-F238E27FC236}">
                <a16:creationId xmlns:a16="http://schemas.microsoft.com/office/drawing/2014/main" id="{B7FD497F-CB35-4437-7C7E-30C4356403A3}"/>
              </a:ext>
            </a:extLst>
          </p:cNvPr>
          <p:cNvSpPr>
            <a:spLocks noGrp="1"/>
          </p:cNvSpPr>
          <p:nvPr>
            <p:ph type="sldNum" sz="quarter" idx="12"/>
          </p:nvPr>
        </p:nvSpPr>
        <p:spPr>
          <a:xfrm>
            <a:off x="9395776" y="6514034"/>
            <a:ext cx="2743200" cy="365125"/>
          </a:xfrm>
        </p:spPr>
        <p:txBody>
          <a:bodyPr/>
          <a:lstStyle/>
          <a:p>
            <a:fld id="{D0E09814-E039-4D02-B4FB-D6BEE0F16927}" type="slidenum">
              <a:rPr lang="ru-RU" sz="1400" smtClean="0">
                <a:solidFill>
                  <a:schemeClr val="tx1"/>
                </a:solidFill>
              </a:rPr>
              <a:t>15</a:t>
            </a:fld>
            <a:endParaRPr lang="ru-RU" sz="1400" dirty="0">
              <a:solidFill>
                <a:schemeClr val="tx1"/>
              </a:solidFill>
            </a:endParaRPr>
          </a:p>
        </p:txBody>
      </p:sp>
      <p:sp>
        <p:nvSpPr>
          <p:cNvPr id="20" name="Google Shape;107;p1">
            <a:extLst>
              <a:ext uri="{FF2B5EF4-FFF2-40B4-BE49-F238E27FC236}">
                <a16:creationId xmlns:a16="http://schemas.microsoft.com/office/drawing/2014/main" id="{F0F61917-FF38-490E-8BEA-98A8CD42EB7A}"/>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Группа 6">
            <a:extLst>
              <a:ext uri="{FF2B5EF4-FFF2-40B4-BE49-F238E27FC236}">
                <a16:creationId xmlns:a16="http://schemas.microsoft.com/office/drawing/2014/main" id="{034AF37E-F0BD-358D-B7A0-5878E4534F84}"/>
              </a:ext>
            </a:extLst>
          </p:cNvPr>
          <p:cNvGrpSpPr/>
          <p:nvPr/>
        </p:nvGrpSpPr>
        <p:grpSpPr>
          <a:xfrm>
            <a:off x="904787" y="1110134"/>
            <a:ext cx="9724953" cy="5315379"/>
            <a:chOff x="904787" y="1110134"/>
            <a:chExt cx="9724953" cy="5315379"/>
          </a:xfrm>
        </p:grpSpPr>
        <p:sp>
          <p:nvSpPr>
            <p:cNvPr id="9" name="Rectangle 2">
              <a:extLst>
                <a:ext uri="{FF2B5EF4-FFF2-40B4-BE49-F238E27FC236}">
                  <a16:creationId xmlns:a16="http://schemas.microsoft.com/office/drawing/2014/main" id="{96ED6A3C-9323-6FDC-6C14-705F4FE7F10C}"/>
                </a:ext>
              </a:extLst>
            </p:cNvPr>
            <p:cNvSpPr>
              <a:spLocks noChangeArrowheads="1"/>
            </p:cNvSpPr>
            <p:nvPr/>
          </p:nvSpPr>
          <p:spPr bwMode="auto">
            <a:xfrm>
              <a:off x="1847528" y="1110134"/>
              <a:ext cx="87822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Dual task: tandem walking and counting backwards with threes (R+3)</a:t>
              </a:r>
              <a:endParaRPr kumimoji="0" lang="ru-RU"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10" name="Диаграмма 9">
              <a:extLst>
                <a:ext uri="{FF2B5EF4-FFF2-40B4-BE49-F238E27FC236}">
                  <a16:creationId xmlns:a16="http://schemas.microsoft.com/office/drawing/2014/main" id="{9AB31582-4DC2-34BF-5087-AC3F35F33BB1}"/>
                </a:ext>
              </a:extLst>
            </p:cNvPr>
            <p:cNvGraphicFramePr>
              <a:graphicFrameLocks/>
            </p:cNvGraphicFramePr>
            <p:nvPr/>
          </p:nvGraphicFramePr>
          <p:xfrm>
            <a:off x="904787" y="1670755"/>
            <a:ext cx="9724953" cy="4754758"/>
          </p:xfrm>
          <a:graphic>
            <a:graphicData uri="http://schemas.openxmlformats.org/drawingml/2006/chart">
              <c:chart xmlns:c="http://schemas.openxmlformats.org/drawingml/2006/chart" xmlns:r="http://schemas.openxmlformats.org/officeDocument/2006/relationships" r:id="rId4"/>
            </a:graphicData>
          </a:graphic>
        </p:graphicFrame>
        <p:sp>
          <p:nvSpPr>
            <p:cNvPr id="12" name="Правая фигурная скобка 31">
              <a:extLst>
                <a:ext uri="{FF2B5EF4-FFF2-40B4-BE49-F238E27FC236}">
                  <a16:creationId xmlns:a16="http://schemas.microsoft.com/office/drawing/2014/main" id="{CE499484-057B-5F8A-80DD-7AFFAA27AEC9}"/>
                </a:ext>
              </a:extLst>
            </p:cNvPr>
            <p:cNvSpPr/>
            <p:nvPr/>
          </p:nvSpPr>
          <p:spPr>
            <a:xfrm rot="16200000">
              <a:off x="9102159" y="1255628"/>
              <a:ext cx="400110" cy="2070688"/>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Правая фигурная скобка 32">
              <a:extLst>
                <a:ext uri="{FF2B5EF4-FFF2-40B4-BE49-F238E27FC236}">
                  <a16:creationId xmlns:a16="http://schemas.microsoft.com/office/drawing/2014/main" id="{86134334-2F39-3713-36B8-F1C143F3A4B6}"/>
                </a:ext>
              </a:extLst>
            </p:cNvPr>
            <p:cNvSpPr/>
            <p:nvPr/>
          </p:nvSpPr>
          <p:spPr>
            <a:xfrm rot="16200000">
              <a:off x="6233230" y="1311797"/>
              <a:ext cx="401655" cy="193976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Правая фигурная скобка 32">
              <a:extLst>
                <a:ext uri="{FF2B5EF4-FFF2-40B4-BE49-F238E27FC236}">
                  <a16:creationId xmlns:a16="http://schemas.microsoft.com/office/drawing/2014/main" id="{DBD31E33-504B-9139-6EA8-732BFDBC2AB5}"/>
                </a:ext>
              </a:extLst>
            </p:cNvPr>
            <p:cNvSpPr/>
            <p:nvPr/>
          </p:nvSpPr>
          <p:spPr>
            <a:xfrm rot="16200000">
              <a:off x="3437149" y="1315251"/>
              <a:ext cx="388429" cy="1939762"/>
            </a:xfrm>
            <a:prstGeom prst="rightBrace">
              <a:avLst>
                <a:gd name="adj1" fmla="val 8333"/>
                <a:gd name="adj2" fmla="val 49564"/>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BC160B00-91B4-EA5C-E31C-FB6510C20193}"/>
                </a:ext>
              </a:extLst>
            </p:cNvPr>
            <p:cNvSpPr txBox="1"/>
            <p:nvPr/>
          </p:nvSpPr>
          <p:spPr>
            <a:xfrm>
              <a:off x="5293048" y="1700808"/>
              <a:ext cx="227440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6-month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A7BBE791-DE9C-9E80-319D-A8BA7E929773}"/>
                </a:ext>
              </a:extLst>
            </p:cNvPr>
            <p:cNvSpPr txBox="1"/>
            <p:nvPr/>
          </p:nvSpPr>
          <p:spPr>
            <a:xfrm>
              <a:off x="8133336" y="1700808"/>
              <a:ext cx="233775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One-year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 name="TextBox 23">
              <a:extLst>
                <a:ext uri="{FF2B5EF4-FFF2-40B4-BE49-F238E27FC236}">
                  <a16:creationId xmlns:a16="http://schemas.microsoft.com/office/drawing/2014/main" id="{7777EFE2-98C8-8A9C-7CB3-C5C606931D4D}"/>
                </a:ext>
              </a:extLst>
            </p:cNvPr>
            <p:cNvSpPr txBox="1"/>
            <p:nvPr/>
          </p:nvSpPr>
          <p:spPr>
            <a:xfrm>
              <a:off x="2242205" y="1700808"/>
              <a:ext cx="287668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Short duration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5" name="TextBox 24">
              <a:extLst>
                <a:ext uri="{FF2B5EF4-FFF2-40B4-BE49-F238E27FC236}">
                  <a16:creationId xmlns:a16="http://schemas.microsoft.com/office/drawing/2014/main" id="{E4584D85-70B3-DBE8-008E-E209F9C25166}"/>
                </a:ext>
              </a:extLst>
            </p:cNvPr>
            <p:cNvSpPr txBox="1"/>
            <p:nvPr/>
          </p:nvSpPr>
          <p:spPr>
            <a:xfrm>
              <a:off x="2495600" y="5796553"/>
              <a:ext cx="1257075"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ACFFE2E-826E-4454-EE9F-E9A5F07321E5}"/>
                </a:ext>
              </a:extLst>
            </p:cNvPr>
            <p:cNvSpPr txBox="1"/>
            <p:nvPr/>
          </p:nvSpPr>
          <p:spPr>
            <a:xfrm>
              <a:off x="3794203" y="5796553"/>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BF81B2D2-47C6-71D8-6CC6-B929C39820D8}"/>
                </a:ext>
              </a:extLst>
            </p:cNvPr>
            <p:cNvSpPr txBox="1"/>
            <p:nvPr/>
          </p:nvSpPr>
          <p:spPr>
            <a:xfrm>
              <a:off x="5154041" y="5796553"/>
              <a:ext cx="1257075"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6-month,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28D74C33-D8CA-DD3A-DBEF-68852DF1F336}"/>
                </a:ext>
              </a:extLst>
            </p:cNvPr>
            <p:cNvSpPr txBox="1"/>
            <p:nvPr/>
          </p:nvSpPr>
          <p:spPr>
            <a:xfrm>
              <a:off x="6450191" y="5796553"/>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6-month,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A7A43255-EEE0-5EA1-4FF4-C5F957BEEF3A}"/>
                </a:ext>
              </a:extLst>
            </p:cNvPr>
            <p:cNvSpPr txBox="1"/>
            <p:nvPr/>
          </p:nvSpPr>
          <p:spPr>
            <a:xfrm>
              <a:off x="7839316" y="5796553"/>
              <a:ext cx="1257075"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One-year,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 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130514A-C30E-8C2A-6D1B-BCD3EF4A58D6}"/>
                </a:ext>
              </a:extLst>
            </p:cNvPr>
            <p:cNvSpPr txBox="1"/>
            <p:nvPr/>
          </p:nvSpPr>
          <p:spPr>
            <a:xfrm>
              <a:off x="9265709" y="5796553"/>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One-year,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159930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020D-00FC-5A5B-C5DA-A10E5FC1EA6F}"/>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87C7040-4E6A-C1CF-999E-F6A92D3D8A95}"/>
              </a:ext>
            </a:extLst>
          </p:cNvPr>
          <p:cNvSpPr/>
          <p:nvPr/>
        </p:nvSpPr>
        <p:spPr>
          <a:xfrm>
            <a:off x="0" y="1"/>
            <a:ext cx="12192000" cy="942218"/>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Google Shape;102;p1">
            <a:extLst>
              <a:ext uri="{FF2B5EF4-FFF2-40B4-BE49-F238E27FC236}">
                <a16:creationId xmlns:a16="http://schemas.microsoft.com/office/drawing/2014/main" id="{CF5FE4B4-70C0-9FC2-69B4-819C6177E898}"/>
              </a:ext>
            </a:extLst>
          </p:cNvPr>
          <p:cNvSpPr txBox="1"/>
          <p:nvPr/>
        </p:nvSpPr>
        <p:spPr>
          <a:xfrm>
            <a:off x="141200" y="120318"/>
            <a:ext cx="9867214" cy="764589"/>
          </a:xfrm>
          <a:prstGeom prst="rect">
            <a:avLst/>
          </a:prstGeom>
          <a:noFill/>
          <a:ln>
            <a:noFill/>
          </a:ln>
        </p:spPr>
        <p:txBody>
          <a:bodyPr spcFirstLastPara="1" wrap="square" lIns="0" tIns="25675" rIns="0" bIns="0" anchor="t" anchorCtr="0">
            <a:spAutoFit/>
          </a:bodyPr>
          <a:lstStyle/>
          <a:p>
            <a:pPr marL="27032" marR="0" lvl="0" indent="0" algn="just" defTabSz="914400" rtl="0" eaLnBrk="0" fontAlgn="base" latinLnBrk="0" hangingPunct="0">
              <a:lnSpc>
                <a:spcPct val="100000"/>
              </a:lnSpc>
              <a:spcBef>
                <a:spcPct val="0"/>
              </a:spcBef>
              <a:spcAft>
                <a:spcPct val="0"/>
              </a:spcAft>
              <a:buClr>
                <a:srgbClr val="00B7AC"/>
              </a:buClr>
              <a:buSzPts val="2800"/>
              <a:buFontTx/>
              <a:buNone/>
              <a:tabLst/>
              <a:defRPr/>
            </a:pPr>
            <a:r>
              <a:rPr kumimoji="0" lang="en-US" sz="2400" b="1" i="0" u="none" strike="noStrike" kern="1200" cap="none" spc="0" normalizeH="0" baseline="0" noProof="0" dirty="0">
                <a:ln>
                  <a:noFill/>
                </a:ln>
                <a:solidFill>
                  <a:prstClr val="black"/>
                </a:solidFill>
                <a:effectLst/>
                <a:uLnTx/>
                <a:uFillTx/>
                <a:latin typeface="Lab Grotesque" pitchFamily="2" charset="0"/>
                <a:ea typeface="+mn-ea"/>
                <a:cs typeface="Arial" panose="020B0604020202020204" pitchFamily="34" charset="0"/>
              </a:rPr>
              <a:t>Performing model tasks after spaceflights of varying duration and with varying experiences in weightlessness</a:t>
            </a:r>
            <a:endParaRPr kumimoji="0" lang="ru-RU" sz="2400" b="1" i="0" u="none" strike="noStrike" kern="1200" cap="none" spc="0" normalizeH="0" baseline="0" noProof="0" dirty="0">
              <a:ln>
                <a:noFill/>
              </a:ln>
              <a:solidFill>
                <a:prstClr val="black"/>
              </a:solidFill>
              <a:effectLst/>
              <a:uLnTx/>
              <a:uFillTx/>
              <a:latin typeface="Lab Grotesque" pitchFamily="2" charset="0"/>
              <a:ea typeface="+mn-ea"/>
              <a:cs typeface="Arial" panose="020B0604020202020204" pitchFamily="34" charset="0"/>
            </a:endParaRPr>
          </a:p>
        </p:txBody>
      </p:sp>
      <p:pic>
        <p:nvPicPr>
          <p:cNvPr id="3" name="Рисунок 2">
            <a:extLst>
              <a:ext uri="{FF2B5EF4-FFF2-40B4-BE49-F238E27FC236}">
                <a16:creationId xmlns:a16="http://schemas.microsoft.com/office/drawing/2014/main" id="{1F7B262B-71A7-1A6E-3ACF-BE0E29F42E0F}"/>
              </a:ext>
            </a:extLst>
          </p:cNvPr>
          <p:cNvPicPr>
            <a:picLocks noChangeAspect="1"/>
          </p:cNvPicPr>
          <p:nvPr/>
        </p:nvPicPr>
        <p:blipFill>
          <a:blip r:embed="rId2"/>
          <a:stretch>
            <a:fillRect/>
          </a:stretch>
        </p:blipFill>
        <p:spPr>
          <a:xfrm>
            <a:off x="10286446" y="0"/>
            <a:ext cx="961860" cy="948459"/>
          </a:xfrm>
          <a:prstGeom prst="rect">
            <a:avLst/>
          </a:prstGeom>
        </p:spPr>
      </p:pic>
      <p:pic>
        <p:nvPicPr>
          <p:cNvPr id="4" name="Рисунок 3">
            <a:extLst>
              <a:ext uri="{FF2B5EF4-FFF2-40B4-BE49-F238E27FC236}">
                <a16:creationId xmlns:a16="http://schemas.microsoft.com/office/drawing/2014/main" id="{76ED5BB1-E188-9002-0C43-74AD4EC011F5}"/>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6" name="Прямоугольник 5">
            <a:extLst>
              <a:ext uri="{FF2B5EF4-FFF2-40B4-BE49-F238E27FC236}">
                <a16:creationId xmlns:a16="http://schemas.microsoft.com/office/drawing/2014/main" id="{91F673B5-2A82-11DC-E830-8800793D9367}"/>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a:extLst>
              <a:ext uri="{FF2B5EF4-FFF2-40B4-BE49-F238E27FC236}">
                <a16:creationId xmlns:a16="http://schemas.microsoft.com/office/drawing/2014/main" id="{785F18DD-674E-8F47-2FA3-CEE5CCA4E2DA}"/>
              </a:ext>
            </a:extLst>
          </p:cNvPr>
          <p:cNvSpPr>
            <a:spLocks noGrp="1"/>
          </p:cNvSpPr>
          <p:nvPr>
            <p:ph type="sldNum" sz="quarter" idx="12"/>
          </p:nvPr>
        </p:nvSpPr>
        <p:spPr>
          <a:xfrm>
            <a:off x="9395776" y="6514034"/>
            <a:ext cx="2743200" cy="365125"/>
          </a:xfrm>
        </p:spPr>
        <p:txBody>
          <a:bodyPr/>
          <a:lstStyle/>
          <a:p>
            <a:fld id="{D0E09814-E039-4D02-B4FB-D6BEE0F16927}" type="slidenum">
              <a:rPr lang="ru-RU" sz="1400" smtClean="0">
                <a:solidFill>
                  <a:schemeClr val="tx1"/>
                </a:solidFill>
              </a:rPr>
              <a:t>16</a:t>
            </a:fld>
            <a:endParaRPr lang="ru-RU" sz="1400" dirty="0">
              <a:solidFill>
                <a:schemeClr val="tx1"/>
              </a:solidFill>
            </a:endParaRPr>
          </a:p>
        </p:txBody>
      </p:sp>
      <p:sp>
        <p:nvSpPr>
          <p:cNvPr id="18" name="Google Shape;107;p1">
            <a:extLst>
              <a:ext uri="{FF2B5EF4-FFF2-40B4-BE49-F238E27FC236}">
                <a16:creationId xmlns:a16="http://schemas.microsoft.com/office/drawing/2014/main" id="{719EB9B7-CAC2-4236-800C-5C8AC4DC2EBA}"/>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B9563F88-A530-C386-C74B-B9CFC02166AB}"/>
              </a:ext>
            </a:extLst>
          </p:cNvPr>
          <p:cNvSpPr>
            <a:spLocks noChangeArrowheads="1"/>
          </p:cNvSpPr>
          <p:nvPr/>
        </p:nvSpPr>
        <p:spPr bwMode="auto">
          <a:xfrm>
            <a:off x="2063552" y="1120238"/>
            <a:ext cx="5390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Subjective assessment of the load weight </a:t>
            </a:r>
            <a:endParaRPr kumimoji="0" lang="ru-RU"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9" name="Диаграмма 8">
            <a:extLst>
              <a:ext uri="{FF2B5EF4-FFF2-40B4-BE49-F238E27FC236}">
                <a16:creationId xmlns:a16="http://schemas.microsoft.com/office/drawing/2014/main" id="{47910B66-5790-ED6A-8389-0631C9A72BD2}"/>
              </a:ext>
            </a:extLst>
          </p:cNvPr>
          <p:cNvGraphicFramePr>
            <a:graphicFrameLocks/>
          </p:cNvGraphicFramePr>
          <p:nvPr/>
        </p:nvGraphicFramePr>
        <p:xfrm>
          <a:off x="695400" y="1617749"/>
          <a:ext cx="10192866" cy="4725421"/>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авая фигурная скобка 31">
            <a:extLst>
              <a:ext uri="{FF2B5EF4-FFF2-40B4-BE49-F238E27FC236}">
                <a16:creationId xmlns:a16="http://schemas.microsoft.com/office/drawing/2014/main" id="{78E9E4E9-87C7-3BF4-8C4F-3FCF0AC3CBFE}"/>
              </a:ext>
            </a:extLst>
          </p:cNvPr>
          <p:cNvSpPr/>
          <p:nvPr/>
        </p:nvSpPr>
        <p:spPr>
          <a:xfrm rot="16200000">
            <a:off x="9068795" y="592623"/>
            <a:ext cx="400110" cy="2520024"/>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Правая фигурная скобка 32">
            <a:extLst>
              <a:ext uri="{FF2B5EF4-FFF2-40B4-BE49-F238E27FC236}">
                <a16:creationId xmlns:a16="http://schemas.microsoft.com/office/drawing/2014/main" id="{6C290EDB-B0CE-A9C1-DF05-DC758D998B85}"/>
              </a:ext>
            </a:extLst>
          </p:cNvPr>
          <p:cNvSpPr/>
          <p:nvPr/>
        </p:nvSpPr>
        <p:spPr>
          <a:xfrm rot="16200000">
            <a:off x="6156606" y="1752521"/>
            <a:ext cx="401655" cy="2516816"/>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Правая фигурная скобка 32">
            <a:extLst>
              <a:ext uri="{FF2B5EF4-FFF2-40B4-BE49-F238E27FC236}">
                <a16:creationId xmlns:a16="http://schemas.microsoft.com/office/drawing/2014/main" id="{7D5AE3D9-CF11-0C15-4AC4-D2F1DB8BA677}"/>
              </a:ext>
            </a:extLst>
          </p:cNvPr>
          <p:cNvSpPr/>
          <p:nvPr/>
        </p:nvSpPr>
        <p:spPr>
          <a:xfrm rot="16200000">
            <a:off x="3241860" y="1543242"/>
            <a:ext cx="388429" cy="2520281"/>
          </a:xfrm>
          <a:prstGeom prst="rightBrace">
            <a:avLst>
              <a:gd name="adj1" fmla="val 8333"/>
              <a:gd name="adj2" fmla="val 49564"/>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28D9C6E-3BD2-516A-D215-042170FDB659}"/>
              </a:ext>
            </a:extLst>
          </p:cNvPr>
          <p:cNvSpPr txBox="1"/>
          <p:nvPr/>
        </p:nvSpPr>
        <p:spPr>
          <a:xfrm>
            <a:off x="5113524" y="2407439"/>
            <a:ext cx="227440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6-month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 name="TextBox 13">
            <a:extLst>
              <a:ext uri="{FF2B5EF4-FFF2-40B4-BE49-F238E27FC236}">
                <a16:creationId xmlns:a16="http://schemas.microsoft.com/office/drawing/2014/main" id="{F0BFB31F-BB40-B598-0454-A66A276956B0}"/>
              </a:ext>
            </a:extLst>
          </p:cNvPr>
          <p:cNvSpPr txBox="1"/>
          <p:nvPr/>
        </p:nvSpPr>
        <p:spPr>
          <a:xfrm>
            <a:off x="8191106" y="1249789"/>
            <a:ext cx="233775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One-year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5" name="TextBox 14">
            <a:extLst>
              <a:ext uri="{FF2B5EF4-FFF2-40B4-BE49-F238E27FC236}">
                <a16:creationId xmlns:a16="http://schemas.microsoft.com/office/drawing/2014/main" id="{CC3C427A-0DE5-AAB9-DA88-4A4AEC6A8FA3}"/>
              </a:ext>
            </a:extLst>
          </p:cNvPr>
          <p:cNvSpPr txBox="1"/>
          <p:nvPr/>
        </p:nvSpPr>
        <p:spPr>
          <a:xfrm>
            <a:off x="1996417" y="2209057"/>
            <a:ext cx="298408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Short duration spaceflight</a:t>
            </a:r>
            <a:endParaRPr kumimoji="0" lang="ru-RU"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6" name="TextBox 15">
            <a:extLst>
              <a:ext uri="{FF2B5EF4-FFF2-40B4-BE49-F238E27FC236}">
                <a16:creationId xmlns:a16="http://schemas.microsoft.com/office/drawing/2014/main" id="{1A2F2327-4730-F2F6-FBC2-7D97E68323D9}"/>
              </a:ext>
            </a:extLst>
          </p:cNvPr>
          <p:cNvSpPr txBox="1"/>
          <p:nvPr/>
        </p:nvSpPr>
        <p:spPr>
          <a:xfrm>
            <a:off x="1996417" y="5508521"/>
            <a:ext cx="1580608" cy="584775"/>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C36833F8-18AB-D78F-FAF8-779E94CBE6FB}"/>
              </a:ext>
            </a:extLst>
          </p:cNvPr>
          <p:cNvSpPr txBox="1"/>
          <p:nvPr/>
        </p:nvSpPr>
        <p:spPr>
          <a:xfrm>
            <a:off x="3577025" y="5492932"/>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04660E46-2522-A5C5-5A6D-4C7A2924C56C}"/>
              </a:ext>
            </a:extLst>
          </p:cNvPr>
          <p:cNvSpPr txBox="1"/>
          <p:nvPr/>
        </p:nvSpPr>
        <p:spPr>
          <a:xfrm>
            <a:off x="4941896" y="5494058"/>
            <a:ext cx="1507128" cy="584775"/>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6-month,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9BF40EF-7F7A-F414-8D94-82554B261021}"/>
              </a:ext>
            </a:extLst>
          </p:cNvPr>
          <p:cNvSpPr txBox="1"/>
          <p:nvPr/>
        </p:nvSpPr>
        <p:spPr>
          <a:xfrm>
            <a:off x="6444552" y="5488319"/>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6-month,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F80860C-92A7-C68A-1E75-0FEE48D5AB5E}"/>
              </a:ext>
            </a:extLst>
          </p:cNvPr>
          <p:cNvSpPr txBox="1"/>
          <p:nvPr/>
        </p:nvSpPr>
        <p:spPr>
          <a:xfrm>
            <a:off x="7895384" y="5487722"/>
            <a:ext cx="1257075"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One-year,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 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B5216900-D498-313D-F593-21979C523D4E}"/>
              </a:ext>
            </a:extLst>
          </p:cNvPr>
          <p:cNvSpPr txBox="1"/>
          <p:nvPr/>
        </p:nvSpPr>
        <p:spPr>
          <a:xfrm>
            <a:off x="9457700" y="5506994"/>
            <a:ext cx="1350050" cy="584775"/>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One-year,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flight</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5784D0BB-0487-2181-5869-0C2B6663C418}"/>
              </a:ext>
            </a:extLst>
          </p:cNvPr>
          <p:cNvSpPr txBox="1"/>
          <p:nvPr/>
        </p:nvSpPr>
        <p:spPr>
          <a:xfrm>
            <a:off x="3320893" y="6018145"/>
            <a:ext cx="1870327" cy="338554"/>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smallest load</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4FCD98AF-8220-3FA7-DCD6-8789D4A80D19}"/>
              </a:ext>
            </a:extLst>
          </p:cNvPr>
          <p:cNvSpPr txBox="1"/>
          <p:nvPr/>
        </p:nvSpPr>
        <p:spPr>
          <a:xfrm>
            <a:off x="5356769" y="6018145"/>
            <a:ext cx="1386010" cy="338554"/>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 load</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50E1F12E-AB85-32C7-2B8C-FF1E7B56A478}"/>
              </a:ext>
            </a:extLst>
          </p:cNvPr>
          <p:cNvSpPr txBox="1"/>
          <p:nvPr/>
        </p:nvSpPr>
        <p:spPr>
          <a:xfrm>
            <a:off x="7019866" y="6024683"/>
            <a:ext cx="1740430" cy="338554"/>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largest load</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042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17</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0" y="218861"/>
            <a:ext cx="10286446" cy="523220"/>
          </a:xfrm>
          <a:prstGeom prst="rect">
            <a:avLst/>
          </a:prstGeom>
          <a:noFill/>
        </p:spPr>
        <p:txBody>
          <a:bodyPr wrap="square" rtlCol="0">
            <a:spAutoFit/>
          </a:bodyPr>
          <a:lstStyle/>
          <a:p>
            <a:pPr algn="ctr">
              <a:defRPr/>
            </a:pPr>
            <a:r>
              <a:rPr lang="en-US" sz="2800" dirty="0"/>
              <a:t>Conclusion</a:t>
            </a:r>
            <a:endParaRPr lang="ru-RU" sz="2800" dirty="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AA1C3374-4076-4940-8112-0E39F45B5DD4}"/>
              </a:ext>
            </a:extLst>
          </p:cNvPr>
          <p:cNvSpPr/>
          <p:nvPr/>
        </p:nvSpPr>
        <p:spPr>
          <a:xfrm>
            <a:off x="0" y="1474521"/>
            <a:ext cx="12064809" cy="2933880"/>
          </a:xfrm>
          <a:prstGeom prst="rect">
            <a:avLst/>
          </a:prstGeom>
        </p:spPr>
        <p:txBody>
          <a:bodyPr wrap="square">
            <a:spAutoFit/>
          </a:bodyPr>
          <a:lstStyle/>
          <a:p>
            <a:pPr marL="342900" indent="-342900" algn="just">
              <a:lnSpc>
                <a:spcPct val="115000"/>
              </a:lnSpc>
              <a:spcAft>
                <a:spcPts val="1000"/>
              </a:spcAft>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Mosaic reproduction of gravity effects in space flight conditions to counteract negative rearrangements of physiological systems allows to provide the necessary level of functional reserves for successful performance of model mission tasks, in particular running and walking in the early postflight period.</a:t>
            </a:r>
            <a:endParaRPr lang="ru-RU" sz="2000" dirty="0">
              <a:effectLst/>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pPr>
            <a:endParaRPr lang="ru-RU" sz="2000" dirty="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Approaches to monitoring the level of functional reserves of gravity-dependent human systems in accordance with the new paradigm of preparation for deep space exploration have been improved. </a:t>
            </a:r>
            <a:endParaRPr lang="ru-RU" sz="2000" dirty="0">
              <a:effectLst/>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pPr>
            <a:endParaRPr lang="ru-RU"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8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6535F-751B-571A-4A18-7E41DA5E1CCD}"/>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3E436AE8-36AD-2B43-F71A-FE7B801E6FD8}"/>
              </a:ext>
            </a:extLst>
          </p:cNvPr>
          <p:cNvSpPr/>
          <p:nvPr/>
        </p:nvSpPr>
        <p:spPr>
          <a:xfrm>
            <a:off x="0" y="-12090"/>
            <a:ext cx="12192000" cy="4402357"/>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Thank you for attention</a:t>
            </a:r>
            <a:r>
              <a:rPr lang="ru-RU" sz="4000" b="1" dirty="0">
                <a:solidFill>
                  <a:schemeClr val="tx1"/>
                </a:solidFill>
              </a:rPr>
              <a:t>!</a:t>
            </a:r>
          </a:p>
        </p:txBody>
      </p:sp>
      <p:pic>
        <p:nvPicPr>
          <p:cNvPr id="10" name="Рисунок 9">
            <a:extLst>
              <a:ext uri="{FF2B5EF4-FFF2-40B4-BE49-F238E27FC236}">
                <a16:creationId xmlns:a16="http://schemas.microsoft.com/office/drawing/2014/main" id="{FACCFCEB-1895-EE11-DE36-9D1E5F711110}"/>
              </a:ext>
            </a:extLst>
          </p:cNvPr>
          <p:cNvPicPr>
            <a:picLocks noChangeAspect="1"/>
          </p:cNvPicPr>
          <p:nvPr/>
        </p:nvPicPr>
        <p:blipFill>
          <a:blip r:embed="rId2"/>
          <a:stretch>
            <a:fillRect/>
          </a:stretch>
        </p:blipFill>
        <p:spPr>
          <a:xfrm>
            <a:off x="32350" y="4487928"/>
            <a:ext cx="2031202" cy="2028025"/>
          </a:xfrm>
          <a:prstGeom prst="flowChartConnector">
            <a:avLst/>
          </a:prstGeom>
          <a:ln>
            <a:noFill/>
          </a:ln>
        </p:spPr>
      </p:pic>
      <p:sp>
        <p:nvSpPr>
          <p:cNvPr id="12" name="Прямоугольник 11">
            <a:extLst>
              <a:ext uri="{FF2B5EF4-FFF2-40B4-BE49-F238E27FC236}">
                <a16:creationId xmlns:a16="http://schemas.microsoft.com/office/drawing/2014/main" id="{33CD430F-8269-948A-6512-90467EF5C920}"/>
              </a:ext>
            </a:extLst>
          </p:cNvPr>
          <p:cNvSpPr/>
          <p:nvPr/>
        </p:nvSpPr>
        <p:spPr>
          <a:xfrm>
            <a:off x="0" y="6535195"/>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 name="Номер слайда 4">
            <a:extLst>
              <a:ext uri="{FF2B5EF4-FFF2-40B4-BE49-F238E27FC236}">
                <a16:creationId xmlns:a16="http://schemas.microsoft.com/office/drawing/2014/main" id="{A83099A3-69A4-EC4C-9CDF-325DB098DF10}"/>
              </a:ext>
            </a:extLst>
          </p:cNvPr>
          <p:cNvSpPr>
            <a:spLocks noGrp="1"/>
          </p:cNvSpPr>
          <p:nvPr>
            <p:ph type="sldNum" sz="quarter" idx="12"/>
          </p:nvPr>
        </p:nvSpPr>
        <p:spPr>
          <a:xfrm>
            <a:off x="9220009" y="6529832"/>
            <a:ext cx="2844800" cy="365125"/>
          </a:xfrm>
        </p:spPr>
        <p:txBody>
          <a:bodyPr/>
          <a:lstStyle/>
          <a:p>
            <a:fld id="{91512C13-C0BA-E940-8D9A-15B1678740C9}" type="slidenum">
              <a:rPr lang="ru-RU" altLang="ru-RU" smtClean="0">
                <a:solidFill>
                  <a:schemeClr val="tx1"/>
                </a:solidFill>
              </a:rPr>
              <a:pPr/>
              <a:t>18</a:t>
            </a:fld>
            <a:endParaRPr lang="ru-RU" altLang="ru-RU" dirty="0">
              <a:solidFill>
                <a:schemeClr val="tx1"/>
              </a:solidFill>
            </a:endParaRPr>
          </a:p>
        </p:txBody>
      </p:sp>
      <p:pic>
        <p:nvPicPr>
          <p:cNvPr id="11" name="Рисунок 10">
            <a:extLst>
              <a:ext uri="{FF2B5EF4-FFF2-40B4-BE49-F238E27FC236}">
                <a16:creationId xmlns:a16="http://schemas.microsoft.com/office/drawing/2014/main" id="{882E6605-3873-45AB-BBD6-D019C61501EC}"/>
              </a:ext>
            </a:extLst>
          </p:cNvPr>
          <p:cNvPicPr>
            <a:picLocks noChangeAspect="1"/>
          </p:cNvPicPr>
          <p:nvPr/>
        </p:nvPicPr>
        <p:blipFill>
          <a:blip r:embed="rId3"/>
          <a:stretch>
            <a:fillRect/>
          </a:stretch>
        </p:blipFill>
        <p:spPr>
          <a:xfrm>
            <a:off x="2169808" y="4441032"/>
            <a:ext cx="2880320" cy="2043397"/>
          </a:xfrm>
          <a:prstGeom prst="rect">
            <a:avLst/>
          </a:prstGeom>
        </p:spPr>
      </p:pic>
      <p:sp>
        <p:nvSpPr>
          <p:cNvPr id="13" name="Google Shape;107;p1">
            <a:extLst>
              <a:ext uri="{FF2B5EF4-FFF2-40B4-BE49-F238E27FC236}">
                <a16:creationId xmlns:a16="http://schemas.microsoft.com/office/drawing/2014/main" id="{BECE52DC-C059-4A75-8A62-98054F2EAEEA}"/>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8BAED0D-0215-E460-B8D5-4EFE66E4BC00}"/>
              </a:ext>
            </a:extLst>
          </p:cNvPr>
          <p:cNvSpPr txBox="1"/>
          <p:nvPr/>
        </p:nvSpPr>
        <p:spPr>
          <a:xfrm>
            <a:off x="6059959" y="4462049"/>
            <a:ext cx="6099691" cy="1938992"/>
          </a:xfrm>
          <a:prstGeom prst="rect">
            <a:avLst/>
          </a:prstGeom>
          <a:noFill/>
        </p:spPr>
        <p:txBody>
          <a:bodyPr wrap="square" rtlCol="0">
            <a:spAutoFit/>
          </a:bodyPr>
          <a:lstStyle/>
          <a:p>
            <a:pPr algn="ctr"/>
            <a:r>
              <a:rPr lang="en-US" sz="2400" dirty="0"/>
              <a:t>The work is supported by basic funding from RAS (FMFR-2024-0037).</a:t>
            </a:r>
            <a:endParaRPr lang="ru-RU" sz="2400" dirty="0"/>
          </a:p>
          <a:p>
            <a:pPr algn="ctr"/>
            <a:endParaRPr lang="en-US" sz="2400" dirty="0"/>
          </a:p>
          <a:p>
            <a:pPr algn="ctr"/>
            <a:r>
              <a:rPr lang="en-US" sz="2400" dirty="0"/>
              <a:t>Address your questions to:</a:t>
            </a:r>
          </a:p>
          <a:p>
            <a:pPr algn="ctr"/>
            <a:r>
              <a:rPr lang="en-US" sz="2400" dirty="0"/>
              <a:t>Fomin-fomin@yandex.ru</a:t>
            </a:r>
            <a:endParaRPr lang="ru-RU" sz="2400" dirty="0"/>
          </a:p>
        </p:txBody>
      </p:sp>
    </p:spTree>
    <p:extLst>
      <p:ext uri="{BB962C8B-B14F-4D97-AF65-F5344CB8AC3E}">
        <p14:creationId xmlns:p14="http://schemas.microsoft.com/office/powerpoint/2010/main" val="86388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2</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134098" y="18694"/>
            <a:ext cx="9208654" cy="954107"/>
          </a:xfrm>
          <a:prstGeom prst="rect">
            <a:avLst/>
          </a:prstGeom>
          <a:noFill/>
        </p:spPr>
        <p:txBody>
          <a:bodyPr wrap="square" rtlCol="0">
            <a:spAutoFit/>
          </a:bodyPr>
          <a:lstStyle/>
          <a:p>
            <a:pPr algn="ctr"/>
            <a:r>
              <a:rPr lang="en-US" sz="2800" dirty="0">
                <a:latin typeface="+mj-lt"/>
              </a:rPr>
              <a:t>Characteristics of mitigation of </a:t>
            </a:r>
            <a:r>
              <a:rPr lang="en-US" sz="2800" dirty="0" err="1">
                <a:latin typeface="+mj-lt"/>
              </a:rPr>
              <a:t>hypogravity</a:t>
            </a:r>
            <a:r>
              <a:rPr lang="en-US" sz="2800" dirty="0">
                <a:latin typeface="+mj-lt"/>
              </a:rPr>
              <a:t> effects in interplanetary flight </a:t>
            </a:r>
            <a:endParaRPr lang="ru-RU" sz="2800" dirty="0">
              <a:latin typeface="+mj-lt"/>
            </a:endParaRPr>
          </a:p>
        </p:txBody>
      </p:sp>
      <p:pic>
        <p:nvPicPr>
          <p:cNvPr id="5" name="Рисунок 4" descr="Изображение выглядит как круг, планета, Земля, искусство&#10;&#10;Автоматически созданное описание">
            <a:extLst>
              <a:ext uri="{FF2B5EF4-FFF2-40B4-BE49-F238E27FC236}">
                <a16:creationId xmlns:a16="http://schemas.microsoft.com/office/drawing/2014/main" id="{E10535C2-BDBC-1302-9EC2-DEACB68E6A59}"/>
              </a:ext>
            </a:extLst>
          </p:cNvPr>
          <p:cNvPicPr>
            <a:picLocks noChangeAspect="1"/>
          </p:cNvPicPr>
          <p:nvPr/>
        </p:nvPicPr>
        <p:blipFill>
          <a:blip r:embed="rId4"/>
          <a:stretch>
            <a:fillRect/>
          </a:stretch>
        </p:blipFill>
        <p:spPr>
          <a:xfrm>
            <a:off x="2203246" y="1621691"/>
            <a:ext cx="7272808" cy="2386389"/>
          </a:xfrm>
          <a:prstGeom prst="rect">
            <a:avLst/>
          </a:prstGeom>
        </p:spPr>
      </p:pic>
      <p:sp>
        <p:nvSpPr>
          <p:cNvPr id="6" name="TextBox 5">
            <a:extLst>
              <a:ext uri="{FF2B5EF4-FFF2-40B4-BE49-F238E27FC236}">
                <a16:creationId xmlns:a16="http://schemas.microsoft.com/office/drawing/2014/main" id="{02A0FD4D-154F-5ED5-94AA-F0A9B0A21A31}"/>
              </a:ext>
            </a:extLst>
          </p:cNvPr>
          <p:cNvSpPr txBox="1"/>
          <p:nvPr/>
        </p:nvSpPr>
        <p:spPr>
          <a:xfrm>
            <a:off x="671760" y="1065403"/>
            <a:ext cx="4310716" cy="461665"/>
          </a:xfrm>
          <a:prstGeom prst="rect">
            <a:avLst/>
          </a:prstGeom>
          <a:noFill/>
          <a:ln w="28575">
            <a:solidFill>
              <a:schemeClr val="accent1">
                <a:lumMod val="75000"/>
              </a:schemeClr>
            </a:solidFill>
          </a:ln>
        </p:spPr>
        <p:txBody>
          <a:bodyPr wrap="square" rtlCol="0">
            <a:spAutoFit/>
          </a:bodyPr>
          <a:lstStyle/>
          <a:p>
            <a:pPr algn="ctr"/>
            <a:r>
              <a:rPr lang="en-US" sz="2400" dirty="0"/>
              <a:t>Orbital flight</a:t>
            </a:r>
            <a:endParaRPr lang="ru-RU" sz="2400" dirty="0"/>
          </a:p>
        </p:txBody>
      </p:sp>
      <p:sp>
        <p:nvSpPr>
          <p:cNvPr id="7" name="TextBox 6">
            <a:extLst>
              <a:ext uri="{FF2B5EF4-FFF2-40B4-BE49-F238E27FC236}">
                <a16:creationId xmlns:a16="http://schemas.microsoft.com/office/drawing/2014/main" id="{2F88FAE0-D7DE-F30D-694B-7FE5AD39E391}"/>
              </a:ext>
            </a:extLst>
          </p:cNvPr>
          <p:cNvSpPr txBox="1"/>
          <p:nvPr/>
        </p:nvSpPr>
        <p:spPr>
          <a:xfrm>
            <a:off x="6123328" y="1065403"/>
            <a:ext cx="5339867" cy="461665"/>
          </a:xfrm>
          <a:prstGeom prst="rect">
            <a:avLst/>
          </a:prstGeom>
          <a:noFill/>
          <a:ln w="28575">
            <a:solidFill>
              <a:schemeClr val="accent2">
                <a:lumMod val="75000"/>
              </a:schemeClr>
            </a:solidFill>
          </a:ln>
        </p:spPr>
        <p:txBody>
          <a:bodyPr wrap="square" rtlCol="0">
            <a:spAutoFit/>
          </a:bodyPr>
          <a:lstStyle/>
          <a:p>
            <a:pPr algn="ctr"/>
            <a:r>
              <a:rPr lang="en-US" sz="2400" dirty="0"/>
              <a:t>Interplanetary flight</a:t>
            </a:r>
            <a:endParaRPr lang="ru-RU" sz="2400" dirty="0"/>
          </a:p>
        </p:txBody>
      </p:sp>
      <p:sp>
        <p:nvSpPr>
          <p:cNvPr id="13" name="Объект 2">
            <a:extLst>
              <a:ext uri="{FF2B5EF4-FFF2-40B4-BE49-F238E27FC236}">
                <a16:creationId xmlns:a16="http://schemas.microsoft.com/office/drawing/2014/main" id="{5B787033-8367-F3E5-632C-5E9165FF561A}"/>
              </a:ext>
            </a:extLst>
          </p:cNvPr>
          <p:cNvSpPr txBox="1">
            <a:spLocks/>
          </p:cNvSpPr>
          <p:nvPr/>
        </p:nvSpPr>
        <p:spPr bwMode="auto">
          <a:xfrm>
            <a:off x="150054" y="3994884"/>
            <a:ext cx="5354128" cy="235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Level of physical performance must be maintained at all times</a:t>
            </a:r>
          </a:p>
          <a:p>
            <a:r>
              <a:rPr lang="en-US" sz="2400" dirty="0"/>
              <a:t>Regular communication with specialists on Earth</a:t>
            </a:r>
          </a:p>
          <a:p>
            <a:r>
              <a:rPr lang="en-US" sz="2400" dirty="0"/>
              <a:t>Cosmonauts have time for adaptation after landing</a:t>
            </a:r>
          </a:p>
          <a:p>
            <a:endParaRPr lang="ru-RU" sz="2400" dirty="0"/>
          </a:p>
        </p:txBody>
      </p:sp>
      <p:sp>
        <p:nvSpPr>
          <p:cNvPr id="16" name="Объект 2">
            <a:extLst>
              <a:ext uri="{FF2B5EF4-FFF2-40B4-BE49-F238E27FC236}">
                <a16:creationId xmlns:a16="http://schemas.microsoft.com/office/drawing/2014/main" id="{9B86A6A5-A306-54B6-9F94-CA9187EB4E59}"/>
              </a:ext>
            </a:extLst>
          </p:cNvPr>
          <p:cNvSpPr txBox="1">
            <a:spLocks/>
          </p:cNvSpPr>
          <p:nvPr/>
        </p:nvSpPr>
        <p:spPr>
          <a:xfrm>
            <a:off x="5450456" y="3976632"/>
            <a:ext cx="6741544" cy="2357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Level of physical performance should be at peak form before landing.</a:t>
            </a:r>
          </a:p>
          <a:p>
            <a:r>
              <a:rPr lang="en-US" sz="2400" dirty="0"/>
              <a:t>High physical performance is required immediately after landing </a:t>
            </a:r>
          </a:p>
          <a:p>
            <a:r>
              <a:rPr lang="en-US" sz="2400" dirty="0"/>
              <a:t>Autonomous flight with automated decision support system in the prevention system</a:t>
            </a:r>
            <a:endParaRPr lang="ru-RU" sz="2400" dirty="0"/>
          </a:p>
        </p:txBody>
      </p:sp>
    </p:spTree>
    <p:extLst>
      <p:ext uri="{BB962C8B-B14F-4D97-AF65-F5344CB8AC3E}">
        <p14:creationId xmlns:p14="http://schemas.microsoft.com/office/powerpoint/2010/main" val="114808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3</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302259" y="241460"/>
            <a:ext cx="9208654" cy="523220"/>
          </a:xfrm>
          <a:prstGeom prst="rect">
            <a:avLst/>
          </a:prstGeom>
          <a:noFill/>
        </p:spPr>
        <p:txBody>
          <a:bodyPr wrap="square" rtlCol="0">
            <a:spAutoFit/>
          </a:bodyPr>
          <a:lstStyle/>
          <a:p>
            <a:pPr algn="ctr"/>
            <a:r>
              <a:rPr lang="en-US" sz="2800" dirty="0">
                <a:latin typeface="+mj-lt"/>
              </a:rPr>
              <a:t>Mosaic replication of gravity effects</a:t>
            </a:r>
            <a:endParaRPr lang="ru-RU" sz="2800" dirty="0">
              <a:latin typeface="+mj-lt"/>
            </a:endParaRPr>
          </a:p>
        </p:txBody>
      </p:sp>
      <p:sp>
        <p:nvSpPr>
          <p:cNvPr id="19" name="Прямоугольник 18">
            <a:extLst>
              <a:ext uri="{FF2B5EF4-FFF2-40B4-BE49-F238E27FC236}">
                <a16:creationId xmlns:a16="http://schemas.microsoft.com/office/drawing/2014/main" id="{024728E3-087E-479E-AD3E-82FF34FA510E}"/>
              </a:ext>
            </a:extLst>
          </p:cNvPr>
          <p:cNvSpPr/>
          <p:nvPr/>
        </p:nvSpPr>
        <p:spPr>
          <a:xfrm>
            <a:off x="952097" y="5812968"/>
            <a:ext cx="354676" cy="1850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05AD416B-210B-4776-9816-6450E23335B5}"/>
              </a:ext>
            </a:extLst>
          </p:cNvPr>
          <p:cNvSpPr/>
          <p:nvPr/>
        </p:nvSpPr>
        <p:spPr>
          <a:xfrm>
            <a:off x="956059" y="6236368"/>
            <a:ext cx="354676" cy="1850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F0A3C28B-78D9-47A1-A297-9B007C4F4810}"/>
              </a:ext>
            </a:extLst>
          </p:cNvPr>
          <p:cNvSpPr/>
          <p:nvPr/>
        </p:nvSpPr>
        <p:spPr>
          <a:xfrm>
            <a:off x="6093091" y="5809771"/>
            <a:ext cx="354676" cy="18503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AEBCFBEF-FC32-4EDD-83AB-842CEA8F89B4}"/>
              </a:ext>
            </a:extLst>
          </p:cNvPr>
          <p:cNvSpPr txBox="1"/>
          <p:nvPr/>
        </p:nvSpPr>
        <p:spPr>
          <a:xfrm>
            <a:off x="1309926" y="5632018"/>
            <a:ext cx="2310569" cy="880369"/>
          </a:xfrm>
          <a:prstGeom prst="rect">
            <a:avLst/>
          </a:prstGeom>
          <a:noFill/>
        </p:spPr>
        <p:txBody>
          <a:bodyPr wrap="none" rtlCol="0">
            <a:spAutoFit/>
          </a:bodyPr>
          <a:lstStyle/>
          <a:p>
            <a:pPr>
              <a:lnSpc>
                <a:spcPct val="150000"/>
              </a:lnSpc>
            </a:pPr>
            <a:r>
              <a:rPr lang="en-US" sz="1800" dirty="0">
                <a:latin typeface="+mn-lt"/>
              </a:rPr>
              <a:t>Fluid  redistribution</a:t>
            </a:r>
          </a:p>
          <a:p>
            <a:pPr>
              <a:lnSpc>
                <a:spcPct val="150000"/>
              </a:lnSpc>
            </a:pPr>
            <a:r>
              <a:rPr lang="en-US" sz="1800" dirty="0">
                <a:latin typeface="+mn-lt"/>
              </a:rPr>
              <a:t>Cardiovascular system </a:t>
            </a:r>
          </a:p>
        </p:txBody>
      </p:sp>
      <p:sp>
        <p:nvSpPr>
          <p:cNvPr id="27" name="Прямоугольник 26">
            <a:extLst>
              <a:ext uri="{FF2B5EF4-FFF2-40B4-BE49-F238E27FC236}">
                <a16:creationId xmlns:a16="http://schemas.microsoft.com/office/drawing/2014/main" id="{7DDF35FE-3231-44EA-B0BA-F891DA7E74CE}"/>
              </a:ext>
            </a:extLst>
          </p:cNvPr>
          <p:cNvSpPr/>
          <p:nvPr/>
        </p:nvSpPr>
        <p:spPr>
          <a:xfrm>
            <a:off x="6495007" y="5609299"/>
            <a:ext cx="3657220" cy="880369"/>
          </a:xfrm>
          <a:prstGeom prst="rect">
            <a:avLst/>
          </a:prstGeom>
        </p:spPr>
        <p:txBody>
          <a:bodyPr wrap="none">
            <a:spAutoFit/>
          </a:bodyPr>
          <a:lstStyle/>
          <a:p>
            <a:pPr>
              <a:lnSpc>
                <a:spcPct val="150000"/>
              </a:lnSpc>
            </a:pPr>
            <a:r>
              <a:rPr lang="en-US" sz="1800" dirty="0">
                <a:latin typeface="+mn-lt"/>
              </a:rPr>
              <a:t>Bone tissue and calcium metabolism </a:t>
            </a:r>
          </a:p>
          <a:p>
            <a:pPr>
              <a:lnSpc>
                <a:spcPct val="150000"/>
              </a:lnSpc>
            </a:pPr>
            <a:r>
              <a:rPr lang="en-US" sz="1800" dirty="0">
                <a:latin typeface="+mn-lt"/>
              </a:rPr>
              <a:t>Muscular system</a:t>
            </a:r>
            <a:endParaRPr lang="ru-RU" sz="1800" dirty="0">
              <a:latin typeface="+mn-lt"/>
            </a:endParaRPr>
          </a:p>
        </p:txBody>
      </p:sp>
      <p:sp>
        <p:nvSpPr>
          <p:cNvPr id="28" name="Прямоугольник 27">
            <a:extLst>
              <a:ext uri="{FF2B5EF4-FFF2-40B4-BE49-F238E27FC236}">
                <a16:creationId xmlns:a16="http://schemas.microsoft.com/office/drawing/2014/main" id="{65AD9809-033A-4810-9858-0BAE4A640F99}"/>
              </a:ext>
            </a:extLst>
          </p:cNvPr>
          <p:cNvSpPr/>
          <p:nvPr/>
        </p:nvSpPr>
        <p:spPr>
          <a:xfrm>
            <a:off x="6089244" y="6211960"/>
            <a:ext cx="354676" cy="1850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BD4DDB95-D969-4770-AC39-925D012E61E3}"/>
              </a:ext>
            </a:extLst>
          </p:cNvPr>
          <p:cNvPicPr>
            <a:picLocks noChangeAspect="1"/>
          </p:cNvPicPr>
          <p:nvPr/>
        </p:nvPicPr>
        <p:blipFill>
          <a:blip r:embed="rId4"/>
          <a:stretch>
            <a:fillRect/>
          </a:stretch>
        </p:blipFill>
        <p:spPr>
          <a:xfrm>
            <a:off x="302259" y="1065374"/>
            <a:ext cx="11483732" cy="4678201"/>
          </a:xfrm>
          <a:prstGeom prst="rect">
            <a:avLst/>
          </a:prstGeom>
        </p:spPr>
      </p:pic>
    </p:spTree>
    <p:extLst>
      <p:ext uri="{BB962C8B-B14F-4D97-AF65-F5344CB8AC3E}">
        <p14:creationId xmlns:p14="http://schemas.microsoft.com/office/powerpoint/2010/main" val="274933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4</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11355" y="218861"/>
            <a:ext cx="9208654" cy="523220"/>
          </a:xfrm>
          <a:prstGeom prst="rect">
            <a:avLst/>
          </a:prstGeom>
          <a:noFill/>
        </p:spPr>
        <p:txBody>
          <a:bodyPr wrap="square" rtlCol="0">
            <a:spAutoFit/>
          </a:bodyPr>
          <a:lstStyle/>
          <a:p>
            <a:pPr algn="ctr"/>
            <a:r>
              <a:rPr lang="en-US" sz="2800" dirty="0">
                <a:latin typeface="+mj-lt"/>
              </a:rPr>
              <a:t>Mosaic replication of gravity effects</a:t>
            </a:r>
            <a:endParaRPr lang="ru-RU" sz="2800" dirty="0">
              <a:latin typeface="+mj-lt"/>
            </a:endParaRPr>
          </a:p>
        </p:txBody>
      </p:sp>
      <p:sp>
        <p:nvSpPr>
          <p:cNvPr id="19" name="Прямоугольник 18">
            <a:extLst>
              <a:ext uri="{FF2B5EF4-FFF2-40B4-BE49-F238E27FC236}">
                <a16:creationId xmlns:a16="http://schemas.microsoft.com/office/drawing/2014/main" id="{024728E3-087E-479E-AD3E-82FF34FA510E}"/>
              </a:ext>
            </a:extLst>
          </p:cNvPr>
          <p:cNvSpPr/>
          <p:nvPr/>
        </p:nvSpPr>
        <p:spPr>
          <a:xfrm>
            <a:off x="8172129" y="3684999"/>
            <a:ext cx="3836123" cy="1850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05AD416B-210B-4776-9816-6450E23335B5}"/>
              </a:ext>
            </a:extLst>
          </p:cNvPr>
          <p:cNvSpPr/>
          <p:nvPr/>
        </p:nvSpPr>
        <p:spPr>
          <a:xfrm>
            <a:off x="4177939" y="4210724"/>
            <a:ext cx="7830313" cy="1850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F0A3C28B-78D9-47A1-A297-9B007C4F4810}"/>
              </a:ext>
            </a:extLst>
          </p:cNvPr>
          <p:cNvSpPr/>
          <p:nvPr/>
        </p:nvSpPr>
        <p:spPr>
          <a:xfrm>
            <a:off x="183748" y="4707818"/>
            <a:ext cx="7830311" cy="23955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AEBCFBEF-FC32-4EDD-83AB-842CEA8F89B4}"/>
              </a:ext>
            </a:extLst>
          </p:cNvPr>
          <p:cNvSpPr txBox="1"/>
          <p:nvPr/>
        </p:nvSpPr>
        <p:spPr>
          <a:xfrm>
            <a:off x="6858775" y="4279691"/>
            <a:ext cx="2310569" cy="464871"/>
          </a:xfrm>
          <a:prstGeom prst="rect">
            <a:avLst/>
          </a:prstGeom>
          <a:noFill/>
        </p:spPr>
        <p:txBody>
          <a:bodyPr wrap="none" rtlCol="0">
            <a:spAutoFit/>
          </a:bodyPr>
          <a:lstStyle/>
          <a:p>
            <a:pPr>
              <a:lnSpc>
                <a:spcPct val="150000"/>
              </a:lnSpc>
            </a:pPr>
            <a:r>
              <a:rPr lang="en-US" sz="1800" dirty="0">
                <a:latin typeface="+mn-lt"/>
              </a:rPr>
              <a:t>Cardiovascular system </a:t>
            </a:r>
          </a:p>
        </p:txBody>
      </p:sp>
      <p:sp>
        <p:nvSpPr>
          <p:cNvPr id="27" name="Прямоугольник 26">
            <a:extLst>
              <a:ext uri="{FF2B5EF4-FFF2-40B4-BE49-F238E27FC236}">
                <a16:creationId xmlns:a16="http://schemas.microsoft.com/office/drawing/2014/main" id="{7DDF35FE-3231-44EA-B0BA-F891DA7E74CE}"/>
              </a:ext>
            </a:extLst>
          </p:cNvPr>
          <p:cNvSpPr/>
          <p:nvPr/>
        </p:nvSpPr>
        <p:spPr>
          <a:xfrm>
            <a:off x="3140526" y="5361342"/>
            <a:ext cx="1758687" cy="464871"/>
          </a:xfrm>
          <a:prstGeom prst="rect">
            <a:avLst/>
          </a:prstGeom>
        </p:spPr>
        <p:txBody>
          <a:bodyPr wrap="none">
            <a:spAutoFit/>
          </a:bodyPr>
          <a:lstStyle/>
          <a:p>
            <a:pPr>
              <a:lnSpc>
                <a:spcPct val="150000"/>
              </a:lnSpc>
            </a:pPr>
            <a:r>
              <a:rPr lang="en-US" sz="1800" dirty="0">
                <a:latin typeface="+mn-lt"/>
              </a:rPr>
              <a:t>Muscular system</a:t>
            </a:r>
            <a:endParaRPr lang="ru-RU" sz="1800" dirty="0">
              <a:latin typeface="+mn-lt"/>
            </a:endParaRPr>
          </a:p>
        </p:txBody>
      </p:sp>
      <p:sp>
        <p:nvSpPr>
          <p:cNvPr id="28" name="Прямоугольник 27">
            <a:extLst>
              <a:ext uri="{FF2B5EF4-FFF2-40B4-BE49-F238E27FC236}">
                <a16:creationId xmlns:a16="http://schemas.microsoft.com/office/drawing/2014/main" id="{65AD9809-033A-4810-9858-0BAE4A640F99}"/>
              </a:ext>
            </a:extLst>
          </p:cNvPr>
          <p:cNvSpPr/>
          <p:nvPr/>
        </p:nvSpPr>
        <p:spPr>
          <a:xfrm flipV="1">
            <a:off x="183748" y="5295356"/>
            <a:ext cx="7830311" cy="1899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373EE5FA-4E29-40D8-8C57-FF041C402652}"/>
              </a:ext>
            </a:extLst>
          </p:cNvPr>
          <p:cNvSpPr txBox="1"/>
          <p:nvPr/>
        </p:nvSpPr>
        <p:spPr>
          <a:xfrm>
            <a:off x="854900" y="1028563"/>
            <a:ext cx="2493818" cy="369332"/>
          </a:xfrm>
          <a:prstGeom prst="rect">
            <a:avLst/>
          </a:prstGeom>
          <a:noFill/>
        </p:spPr>
        <p:txBody>
          <a:bodyPr wrap="square" rtlCol="0">
            <a:spAutoFit/>
          </a:bodyPr>
          <a:lstStyle/>
          <a:p>
            <a:pPr algn="ctr"/>
            <a:r>
              <a:rPr lang="en-US" b="1" dirty="0"/>
              <a:t>Resistive training</a:t>
            </a:r>
            <a:endParaRPr lang="ru-RU" b="1" dirty="0"/>
          </a:p>
        </p:txBody>
      </p:sp>
      <p:sp>
        <p:nvSpPr>
          <p:cNvPr id="36" name="TextBox 35">
            <a:extLst>
              <a:ext uri="{FF2B5EF4-FFF2-40B4-BE49-F238E27FC236}">
                <a16:creationId xmlns:a16="http://schemas.microsoft.com/office/drawing/2014/main" id="{1A66DBB1-EFA1-41AA-BC40-CA6F6595DA2B}"/>
              </a:ext>
            </a:extLst>
          </p:cNvPr>
          <p:cNvSpPr txBox="1"/>
          <p:nvPr/>
        </p:nvSpPr>
        <p:spPr>
          <a:xfrm>
            <a:off x="4434479" y="994569"/>
            <a:ext cx="3360062" cy="369332"/>
          </a:xfrm>
          <a:prstGeom prst="rect">
            <a:avLst/>
          </a:prstGeom>
          <a:noFill/>
        </p:spPr>
        <p:txBody>
          <a:bodyPr wrap="square" rtlCol="0">
            <a:spAutoFit/>
          </a:bodyPr>
          <a:lstStyle/>
          <a:p>
            <a:pPr algn="ctr"/>
            <a:r>
              <a:rPr lang="en-US" b="1" dirty="0"/>
              <a:t>Treadmill training</a:t>
            </a:r>
            <a:endParaRPr lang="ru-RU" b="1" dirty="0"/>
          </a:p>
        </p:txBody>
      </p:sp>
      <p:sp>
        <p:nvSpPr>
          <p:cNvPr id="37" name="TextBox 36">
            <a:extLst>
              <a:ext uri="{FF2B5EF4-FFF2-40B4-BE49-F238E27FC236}">
                <a16:creationId xmlns:a16="http://schemas.microsoft.com/office/drawing/2014/main" id="{3E5C3241-FDA7-4FE9-B3FC-875342B35133}"/>
              </a:ext>
            </a:extLst>
          </p:cNvPr>
          <p:cNvSpPr txBox="1"/>
          <p:nvPr/>
        </p:nvSpPr>
        <p:spPr>
          <a:xfrm>
            <a:off x="7932073" y="994569"/>
            <a:ext cx="4151246" cy="369332"/>
          </a:xfrm>
          <a:prstGeom prst="rect">
            <a:avLst/>
          </a:prstGeom>
          <a:noFill/>
        </p:spPr>
        <p:txBody>
          <a:bodyPr wrap="square" rtlCol="0">
            <a:spAutoFit/>
          </a:bodyPr>
          <a:lstStyle/>
          <a:p>
            <a:pPr algn="ctr"/>
            <a:r>
              <a:rPr lang="en-US" b="1" dirty="0"/>
              <a:t>Reproduction of blood weight </a:t>
            </a:r>
            <a:r>
              <a:rPr lang="ru-RU" b="1" dirty="0"/>
              <a:t>(</a:t>
            </a:r>
            <a:r>
              <a:rPr lang="en-US" b="1" dirty="0"/>
              <a:t>LBNP</a:t>
            </a:r>
            <a:r>
              <a:rPr lang="ru-RU" b="1" dirty="0"/>
              <a:t>)</a:t>
            </a:r>
          </a:p>
        </p:txBody>
      </p:sp>
      <p:sp>
        <p:nvSpPr>
          <p:cNvPr id="4" name="Прямоугольник 3">
            <a:extLst>
              <a:ext uri="{FF2B5EF4-FFF2-40B4-BE49-F238E27FC236}">
                <a16:creationId xmlns:a16="http://schemas.microsoft.com/office/drawing/2014/main" id="{1F10BA6E-625A-48C3-A1E2-08D59380FF8B}"/>
              </a:ext>
            </a:extLst>
          </p:cNvPr>
          <p:cNvSpPr/>
          <p:nvPr/>
        </p:nvSpPr>
        <p:spPr>
          <a:xfrm>
            <a:off x="9276497" y="3777516"/>
            <a:ext cx="2027350" cy="464871"/>
          </a:xfrm>
          <a:prstGeom prst="rect">
            <a:avLst/>
          </a:prstGeom>
        </p:spPr>
        <p:txBody>
          <a:bodyPr wrap="none">
            <a:spAutoFit/>
          </a:bodyPr>
          <a:lstStyle/>
          <a:p>
            <a:pPr>
              <a:lnSpc>
                <a:spcPct val="150000"/>
              </a:lnSpc>
            </a:pPr>
            <a:r>
              <a:rPr lang="en-US" sz="1800" dirty="0">
                <a:latin typeface="+mn-lt"/>
              </a:rPr>
              <a:t>Fluid  redistribution</a:t>
            </a:r>
          </a:p>
        </p:txBody>
      </p:sp>
      <p:sp>
        <p:nvSpPr>
          <p:cNvPr id="5" name="Прямоугольник 4">
            <a:extLst>
              <a:ext uri="{FF2B5EF4-FFF2-40B4-BE49-F238E27FC236}">
                <a16:creationId xmlns:a16="http://schemas.microsoft.com/office/drawing/2014/main" id="{AB6BF340-E10F-400F-8CF4-D47267558C09}"/>
              </a:ext>
            </a:extLst>
          </p:cNvPr>
          <p:cNvSpPr/>
          <p:nvPr/>
        </p:nvSpPr>
        <p:spPr>
          <a:xfrm>
            <a:off x="2191260" y="4822004"/>
            <a:ext cx="3657220" cy="464871"/>
          </a:xfrm>
          <a:prstGeom prst="rect">
            <a:avLst/>
          </a:prstGeom>
        </p:spPr>
        <p:txBody>
          <a:bodyPr wrap="none">
            <a:spAutoFit/>
          </a:bodyPr>
          <a:lstStyle/>
          <a:p>
            <a:pPr>
              <a:lnSpc>
                <a:spcPct val="150000"/>
              </a:lnSpc>
            </a:pPr>
            <a:r>
              <a:rPr lang="en-US" sz="1800" dirty="0">
                <a:latin typeface="+mn-lt"/>
              </a:rPr>
              <a:t>Bone tissue and calcium metabolism </a:t>
            </a:r>
          </a:p>
        </p:txBody>
      </p:sp>
      <p:pic>
        <p:nvPicPr>
          <p:cNvPr id="13" name="Рисунок 12">
            <a:extLst>
              <a:ext uri="{FF2B5EF4-FFF2-40B4-BE49-F238E27FC236}">
                <a16:creationId xmlns:a16="http://schemas.microsoft.com/office/drawing/2014/main" id="{3D2C8668-3E22-2FCC-AD65-B45C2661FAF7}"/>
              </a:ext>
            </a:extLst>
          </p:cNvPr>
          <p:cNvPicPr>
            <a:picLocks noChangeAspect="1"/>
          </p:cNvPicPr>
          <p:nvPr/>
        </p:nvPicPr>
        <p:blipFill>
          <a:blip r:embed="rId4"/>
          <a:stretch>
            <a:fillRect/>
          </a:stretch>
        </p:blipFill>
        <p:spPr>
          <a:xfrm>
            <a:off x="8026458" y="4779785"/>
            <a:ext cx="4127463" cy="1690615"/>
          </a:xfrm>
          <a:prstGeom prst="rect">
            <a:avLst/>
          </a:prstGeom>
        </p:spPr>
      </p:pic>
      <p:pic>
        <p:nvPicPr>
          <p:cNvPr id="7" name="Рисунок 6">
            <a:extLst>
              <a:ext uri="{FF2B5EF4-FFF2-40B4-BE49-F238E27FC236}">
                <a16:creationId xmlns:a16="http://schemas.microsoft.com/office/drawing/2014/main" id="{F55EE76E-D206-496E-8FFB-539EA233C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48" y="1392898"/>
            <a:ext cx="3838575" cy="2152650"/>
          </a:xfrm>
          <a:prstGeom prst="rect">
            <a:avLst/>
          </a:prstGeom>
        </p:spPr>
      </p:pic>
      <p:pic>
        <p:nvPicPr>
          <p:cNvPr id="16" name="Рисунок 15">
            <a:extLst>
              <a:ext uri="{FF2B5EF4-FFF2-40B4-BE49-F238E27FC236}">
                <a16:creationId xmlns:a16="http://schemas.microsoft.com/office/drawing/2014/main" id="{387E1B1E-D4ED-45B6-BC1C-2618D3566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939" y="1363901"/>
            <a:ext cx="3829050" cy="2152650"/>
          </a:xfrm>
          <a:prstGeom prst="rect">
            <a:avLst/>
          </a:prstGeom>
        </p:spPr>
      </p:pic>
      <p:pic>
        <p:nvPicPr>
          <p:cNvPr id="18" name="Рисунок 17">
            <a:extLst>
              <a:ext uri="{FF2B5EF4-FFF2-40B4-BE49-F238E27FC236}">
                <a16:creationId xmlns:a16="http://schemas.microsoft.com/office/drawing/2014/main" id="{AB8F6A36-2E8F-48B2-A5FC-33EA9B4F7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4744" y="1363901"/>
            <a:ext cx="3838575" cy="2152650"/>
          </a:xfrm>
          <a:prstGeom prst="rect">
            <a:avLst/>
          </a:prstGeom>
        </p:spPr>
      </p:pic>
    </p:spTree>
    <p:extLst>
      <p:ext uri="{BB962C8B-B14F-4D97-AF65-F5344CB8AC3E}">
        <p14:creationId xmlns:p14="http://schemas.microsoft.com/office/powerpoint/2010/main" val="165673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5</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20681" y="-6386"/>
            <a:ext cx="9208654" cy="954107"/>
          </a:xfrm>
          <a:prstGeom prst="rect">
            <a:avLst/>
          </a:prstGeom>
          <a:noFill/>
        </p:spPr>
        <p:txBody>
          <a:bodyPr wrap="square" rtlCol="0">
            <a:spAutoFit/>
          </a:bodyPr>
          <a:lstStyle/>
          <a:p>
            <a:pPr algn="ctr"/>
            <a:r>
              <a:rPr lang="en-US" sz="2800" dirty="0">
                <a:latin typeface="+mj-lt"/>
              </a:rPr>
              <a:t>Modulation of adaptation to weightlessness by reproduction of weight loading effects </a:t>
            </a:r>
          </a:p>
        </p:txBody>
      </p:sp>
      <p:sp>
        <p:nvSpPr>
          <p:cNvPr id="13" name="TextBox 12">
            <a:extLst>
              <a:ext uri="{FF2B5EF4-FFF2-40B4-BE49-F238E27FC236}">
                <a16:creationId xmlns:a16="http://schemas.microsoft.com/office/drawing/2014/main" id="{9BE099AD-2E1C-83ED-57B7-A37B5B04616F}"/>
              </a:ext>
            </a:extLst>
          </p:cNvPr>
          <p:cNvSpPr txBox="1"/>
          <p:nvPr/>
        </p:nvSpPr>
        <p:spPr>
          <a:xfrm>
            <a:off x="232736" y="2217341"/>
            <a:ext cx="5833021" cy="646331"/>
          </a:xfrm>
          <a:prstGeom prst="rect">
            <a:avLst/>
          </a:prstGeom>
          <a:noFill/>
        </p:spPr>
        <p:txBody>
          <a:bodyPr wrap="square" rtlCol="0">
            <a:spAutoFit/>
          </a:bodyPr>
          <a:lstStyle/>
          <a:p>
            <a:pPr algn="ctr"/>
            <a:r>
              <a:rPr lang="en-US" sz="1800" kern="0" dirty="0">
                <a:latin typeface="+mn-lt"/>
                <a:ea typeface="Times New Roman" panose="02020603050405020304" pitchFamily="18" charset="0"/>
              </a:rPr>
              <a:t>Simulating the effects of </a:t>
            </a:r>
            <a:r>
              <a:rPr lang="ru-RU" sz="1800" kern="0" dirty="0">
                <a:latin typeface="+mn-lt"/>
                <a:ea typeface="Times New Roman" panose="02020603050405020304" pitchFamily="18" charset="0"/>
              </a:rPr>
              <a:t>«</a:t>
            </a:r>
            <a:r>
              <a:rPr lang="en-US" sz="1800" kern="0" dirty="0">
                <a:latin typeface="+mn-lt"/>
                <a:ea typeface="Times New Roman" panose="02020603050405020304" pitchFamily="18" charset="0"/>
              </a:rPr>
              <a:t>weight</a:t>
            </a:r>
            <a:r>
              <a:rPr lang="ru-RU" sz="1800" kern="0" dirty="0">
                <a:latin typeface="+mn-lt"/>
                <a:ea typeface="Times New Roman" panose="02020603050405020304" pitchFamily="18" charset="0"/>
              </a:rPr>
              <a:t>»</a:t>
            </a:r>
            <a:r>
              <a:rPr lang="en-US" sz="1800" kern="0" dirty="0">
                <a:latin typeface="+mn-lt"/>
                <a:ea typeface="Times New Roman" panose="02020603050405020304" pitchFamily="18" charset="0"/>
              </a:rPr>
              <a:t> loading during six-month space missions.</a:t>
            </a:r>
            <a:endParaRPr lang="ru-RU" dirty="0">
              <a:latin typeface="+mn-lt"/>
            </a:endParaRPr>
          </a:p>
        </p:txBody>
      </p:sp>
      <p:sp>
        <p:nvSpPr>
          <p:cNvPr id="16" name="TextBox 15">
            <a:extLst>
              <a:ext uri="{FF2B5EF4-FFF2-40B4-BE49-F238E27FC236}">
                <a16:creationId xmlns:a16="http://schemas.microsoft.com/office/drawing/2014/main" id="{0A53ED09-BF52-2DEE-B4D5-7970F7597ADB}"/>
              </a:ext>
            </a:extLst>
          </p:cNvPr>
          <p:cNvSpPr txBox="1"/>
          <p:nvPr/>
        </p:nvSpPr>
        <p:spPr>
          <a:xfrm>
            <a:off x="6032153" y="2205896"/>
            <a:ext cx="5833021" cy="646331"/>
          </a:xfrm>
          <a:prstGeom prst="rect">
            <a:avLst/>
          </a:prstGeom>
          <a:noFill/>
        </p:spPr>
        <p:txBody>
          <a:bodyPr wrap="square" rtlCol="0">
            <a:spAutoFit/>
          </a:bodyPr>
          <a:lstStyle/>
          <a:p>
            <a:pPr algn="ctr"/>
            <a:r>
              <a:rPr lang="en-US" sz="1800" kern="0" dirty="0">
                <a:latin typeface="+mn-lt"/>
                <a:ea typeface="Times New Roman" panose="02020603050405020304" pitchFamily="18" charset="0"/>
              </a:rPr>
              <a:t>Simulation of the effects of ‘weight’ loading during a one-year space mission with an experimental period</a:t>
            </a:r>
            <a:endParaRPr lang="ru-RU" dirty="0">
              <a:latin typeface="+mn-lt"/>
            </a:endParaRPr>
          </a:p>
        </p:txBody>
      </p:sp>
      <p:pic>
        <p:nvPicPr>
          <p:cNvPr id="17" name="Рисунок 16">
            <a:extLst>
              <a:ext uri="{FF2B5EF4-FFF2-40B4-BE49-F238E27FC236}">
                <a16:creationId xmlns:a16="http://schemas.microsoft.com/office/drawing/2014/main" id="{EEBCDB01-6A3C-62D0-FD71-D3479BD8E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36" y="2823348"/>
            <a:ext cx="5503224" cy="2530951"/>
          </a:xfrm>
          <a:prstGeom prst="rect">
            <a:avLst/>
          </a:prstGeom>
        </p:spPr>
      </p:pic>
      <p:pic>
        <p:nvPicPr>
          <p:cNvPr id="18" name="Рисунок 17">
            <a:extLst>
              <a:ext uri="{FF2B5EF4-FFF2-40B4-BE49-F238E27FC236}">
                <a16:creationId xmlns:a16="http://schemas.microsoft.com/office/drawing/2014/main" id="{0D265FCB-7EEA-5B51-8718-3A6CCB223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292" y="2788442"/>
            <a:ext cx="5735958" cy="2639055"/>
          </a:xfrm>
          <a:prstGeom prst="rect">
            <a:avLst/>
          </a:prstGeom>
        </p:spPr>
      </p:pic>
      <p:pic>
        <p:nvPicPr>
          <p:cNvPr id="19" name="Рисунок 18">
            <a:extLst>
              <a:ext uri="{FF2B5EF4-FFF2-40B4-BE49-F238E27FC236}">
                <a16:creationId xmlns:a16="http://schemas.microsoft.com/office/drawing/2014/main" id="{936BE71E-FE2A-EFA1-B036-9EA25F004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929" y="5438942"/>
            <a:ext cx="6896448" cy="989817"/>
          </a:xfrm>
          <a:prstGeom prst="rect">
            <a:avLst/>
          </a:prstGeom>
        </p:spPr>
      </p:pic>
      <p:pic>
        <p:nvPicPr>
          <p:cNvPr id="20" name="Рисунок 19">
            <a:extLst>
              <a:ext uri="{FF2B5EF4-FFF2-40B4-BE49-F238E27FC236}">
                <a16:creationId xmlns:a16="http://schemas.microsoft.com/office/drawing/2014/main" id="{16AB2E4F-A9C9-475E-A240-AD5FE8C2DB08}"/>
              </a:ext>
            </a:extLst>
          </p:cNvPr>
          <p:cNvPicPr>
            <a:picLocks noChangeAspect="1"/>
          </p:cNvPicPr>
          <p:nvPr/>
        </p:nvPicPr>
        <p:blipFill>
          <a:blip r:embed="rId7"/>
          <a:stretch>
            <a:fillRect/>
          </a:stretch>
        </p:blipFill>
        <p:spPr>
          <a:xfrm>
            <a:off x="9220009" y="999146"/>
            <a:ext cx="2172378" cy="1154269"/>
          </a:xfrm>
          <a:prstGeom prst="rect">
            <a:avLst/>
          </a:prstGeom>
        </p:spPr>
      </p:pic>
      <p:pic>
        <p:nvPicPr>
          <p:cNvPr id="21" name="Рисунок 20">
            <a:extLst>
              <a:ext uri="{FF2B5EF4-FFF2-40B4-BE49-F238E27FC236}">
                <a16:creationId xmlns:a16="http://schemas.microsoft.com/office/drawing/2014/main" id="{427FC193-D6D8-41CA-B6E3-FBB48D9CDA3B}"/>
              </a:ext>
            </a:extLst>
          </p:cNvPr>
          <p:cNvPicPr>
            <a:picLocks noChangeAspect="1"/>
          </p:cNvPicPr>
          <p:nvPr/>
        </p:nvPicPr>
        <p:blipFill>
          <a:blip r:embed="rId8"/>
          <a:stretch>
            <a:fillRect/>
          </a:stretch>
        </p:blipFill>
        <p:spPr>
          <a:xfrm>
            <a:off x="93171" y="1087835"/>
            <a:ext cx="9063674" cy="985533"/>
          </a:xfrm>
          <a:prstGeom prst="rect">
            <a:avLst/>
          </a:prstGeom>
        </p:spPr>
      </p:pic>
    </p:spTree>
    <p:extLst>
      <p:ext uri="{BB962C8B-B14F-4D97-AF65-F5344CB8AC3E}">
        <p14:creationId xmlns:p14="http://schemas.microsoft.com/office/powerpoint/2010/main" val="410557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327F-D835-8129-68BF-4F76803695A4}"/>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D1FF96D-7677-E7D6-EB29-E7275D9A659E}"/>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61574568-CE2E-3ADE-9C3A-D25C15D5809D}"/>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6DD5B222-13B1-7A82-F2CB-28B0F8131640}"/>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EADCFB1-C8E2-B95F-79B2-A56EB99666AC}"/>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45D47A53-2ABD-9981-4814-0887B3B71602}"/>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87D6DCD5-DBDA-137B-0109-8B71EEDFB485}"/>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6</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0F6E67B-1B38-986A-774A-11C660A3D201}"/>
              </a:ext>
            </a:extLst>
          </p:cNvPr>
          <p:cNvSpPr txBox="1"/>
          <p:nvPr/>
        </p:nvSpPr>
        <p:spPr>
          <a:xfrm>
            <a:off x="11355" y="176097"/>
            <a:ext cx="9208654" cy="523220"/>
          </a:xfrm>
          <a:prstGeom prst="rect">
            <a:avLst/>
          </a:prstGeom>
          <a:noFill/>
        </p:spPr>
        <p:txBody>
          <a:bodyPr wrap="square" rtlCol="0">
            <a:spAutoFit/>
          </a:bodyPr>
          <a:lstStyle/>
          <a:p>
            <a:pPr algn="ctr"/>
            <a:r>
              <a:rPr lang="ru-RU" sz="2800" dirty="0">
                <a:latin typeface="+mj-lt"/>
              </a:rPr>
              <a:t> ”</a:t>
            </a:r>
            <a:r>
              <a:rPr lang="en-US" sz="2800" dirty="0">
                <a:latin typeface="+mj-lt"/>
              </a:rPr>
              <a:t>Individual strategies</a:t>
            </a:r>
            <a:r>
              <a:rPr lang="ru-RU" sz="2800" dirty="0">
                <a:latin typeface="+mj-lt"/>
              </a:rPr>
              <a:t>” </a:t>
            </a:r>
            <a:r>
              <a:rPr lang="en-US" sz="2800" dirty="0">
                <a:latin typeface="+mj-lt"/>
              </a:rPr>
              <a:t>test</a:t>
            </a:r>
          </a:p>
        </p:txBody>
      </p:sp>
      <p:pic>
        <p:nvPicPr>
          <p:cNvPr id="20" name="Рисунок 19" descr="Изображение выглядит как линия, диаграмма, График, Шрифт&#10;&#10;Автоматически созданное описание">
            <a:extLst>
              <a:ext uri="{FF2B5EF4-FFF2-40B4-BE49-F238E27FC236}">
                <a16:creationId xmlns:a16="http://schemas.microsoft.com/office/drawing/2014/main" id="{BC2852AC-EC0E-AE6B-1082-7ABB29107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45" y="1093529"/>
            <a:ext cx="5801082" cy="3560563"/>
          </a:xfrm>
          <a:prstGeom prst="rect">
            <a:avLst/>
          </a:prstGeom>
        </p:spPr>
      </p:pic>
      <p:sp>
        <p:nvSpPr>
          <p:cNvPr id="22" name="TextBox 21">
            <a:extLst>
              <a:ext uri="{FF2B5EF4-FFF2-40B4-BE49-F238E27FC236}">
                <a16:creationId xmlns:a16="http://schemas.microsoft.com/office/drawing/2014/main" id="{CF2D32C8-D6F0-F8EA-3CDA-F693C6319CAD}"/>
              </a:ext>
            </a:extLst>
          </p:cNvPr>
          <p:cNvSpPr txBox="1"/>
          <p:nvPr/>
        </p:nvSpPr>
        <p:spPr>
          <a:xfrm>
            <a:off x="537350" y="4763890"/>
            <a:ext cx="5356659" cy="1569660"/>
          </a:xfrm>
          <a:prstGeom prst="rect">
            <a:avLst/>
          </a:prstGeom>
          <a:noFill/>
        </p:spPr>
        <p:txBody>
          <a:bodyPr wrap="none" rtlCol="0">
            <a:spAutoFit/>
          </a:bodyPr>
          <a:lstStyle/>
          <a:p>
            <a:r>
              <a:rPr lang="en-US" sz="2400" dirty="0"/>
              <a:t>Measurements:</a:t>
            </a:r>
          </a:p>
          <a:p>
            <a:pPr marL="285750" indent="-285750">
              <a:buFont typeface="Arial" panose="020B0604020202020204" pitchFamily="34" charset="0"/>
              <a:buChar char="•"/>
            </a:pPr>
            <a:r>
              <a:rPr lang="en-US" sz="2400" dirty="0"/>
              <a:t>Heart rate, pulse sums</a:t>
            </a:r>
          </a:p>
          <a:p>
            <a:pPr marL="285750" indent="-285750">
              <a:buFont typeface="Arial" panose="020B0604020202020204" pitchFamily="34" charset="0"/>
              <a:buChar char="•"/>
            </a:pPr>
            <a:r>
              <a:rPr lang="en-US" sz="2400" dirty="0"/>
              <a:t>Surface electromyogram of leg </a:t>
            </a:r>
            <a:r>
              <a:rPr lang="en-US" sz="2400" dirty="0" err="1"/>
              <a:t>muslces</a:t>
            </a:r>
            <a:endParaRPr lang="en-US" sz="2400" dirty="0"/>
          </a:p>
          <a:p>
            <a:endParaRPr lang="ru-RU" sz="2400" dirty="0"/>
          </a:p>
        </p:txBody>
      </p:sp>
      <p:pic>
        <p:nvPicPr>
          <p:cNvPr id="23" name="Рисунок 22">
            <a:extLst>
              <a:ext uri="{FF2B5EF4-FFF2-40B4-BE49-F238E27FC236}">
                <a16:creationId xmlns:a16="http://schemas.microsoft.com/office/drawing/2014/main" id="{C4782D20-BA88-FE5E-87E6-2C1F96C90952}"/>
              </a:ext>
            </a:extLst>
          </p:cNvPr>
          <p:cNvPicPr>
            <a:picLocks noChangeAspect="1"/>
          </p:cNvPicPr>
          <p:nvPr/>
        </p:nvPicPr>
        <p:blipFill>
          <a:blip r:embed="rId5"/>
          <a:stretch>
            <a:fillRect/>
          </a:stretch>
        </p:blipFill>
        <p:spPr>
          <a:xfrm>
            <a:off x="6781609" y="1430104"/>
            <a:ext cx="4876800" cy="2301240"/>
          </a:xfrm>
          <a:prstGeom prst="rect">
            <a:avLst/>
          </a:prstGeom>
        </p:spPr>
      </p:pic>
      <p:sp>
        <p:nvSpPr>
          <p:cNvPr id="24" name="TextBox 23">
            <a:extLst>
              <a:ext uri="{FF2B5EF4-FFF2-40B4-BE49-F238E27FC236}">
                <a16:creationId xmlns:a16="http://schemas.microsoft.com/office/drawing/2014/main" id="{D8638499-39F6-D9ED-1196-F0BC26DFCA17}"/>
              </a:ext>
            </a:extLst>
          </p:cNvPr>
          <p:cNvSpPr txBox="1"/>
          <p:nvPr/>
        </p:nvSpPr>
        <p:spPr>
          <a:xfrm>
            <a:off x="6365003" y="3959612"/>
            <a:ext cx="1430713" cy="338554"/>
          </a:xfrm>
          <a:prstGeom prst="rect">
            <a:avLst/>
          </a:prstGeom>
          <a:noFill/>
          <a:ln>
            <a:solidFill>
              <a:schemeClr val="accent1"/>
            </a:solidFill>
          </a:ln>
        </p:spPr>
        <p:txBody>
          <a:bodyPr wrap="none" rtlCol="0">
            <a:spAutoFit/>
          </a:bodyPr>
          <a:lstStyle/>
          <a:p>
            <a:r>
              <a:rPr lang="en-US" sz="1600" dirty="0"/>
              <a:t>Rest pulse sum</a:t>
            </a:r>
            <a:endParaRPr lang="ru-RU" sz="1600" dirty="0"/>
          </a:p>
        </p:txBody>
      </p:sp>
      <p:sp>
        <p:nvSpPr>
          <p:cNvPr id="25" name="TextBox 24">
            <a:extLst>
              <a:ext uri="{FF2B5EF4-FFF2-40B4-BE49-F238E27FC236}">
                <a16:creationId xmlns:a16="http://schemas.microsoft.com/office/drawing/2014/main" id="{CBA85139-2074-03B3-41B7-F42F6EE28AD7}"/>
              </a:ext>
            </a:extLst>
          </p:cNvPr>
          <p:cNvSpPr txBox="1"/>
          <p:nvPr/>
        </p:nvSpPr>
        <p:spPr>
          <a:xfrm>
            <a:off x="8406015" y="3942293"/>
            <a:ext cx="1881669" cy="338554"/>
          </a:xfrm>
          <a:prstGeom prst="rect">
            <a:avLst/>
          </a:prstGeom>
          <a:noFill/>
          <a:ln>
            <a:solidFill>
              <a:schemeClr val="accent1"/>
            </a:solidFill>
          </a:ln>
        </p:spPr>
        <p:txBody>
          <a:bodyPr wrap="none" rtlCol="0">
            <a:spAutoFit/>
          </a:bodyPr>
          <a:lstStyle/>
          <a:p>
            <a:r>
              <a:rPr lang="en-US" sz="1600" dirty="0"/>
              <a:t>Workload pulse sum</a:t>
            </a:r>
            <a:endParaRPr lang="ru-RU" sz="1600" dirty="0"/>
          </a:p>
        </p:txBody>
      </p:sp>
      <p:sp>
        <p:nvSpPr>
          <p:cNvPr id="26" name="TextBox 25">
            <a:extLst>
              <a:ext uri="{FF2B5EF4-FFF2-40B4-BE49-F238E27FC236}">
                <a16:creationId xmlns:a16="http://schemas.microsoft.com/office/drawing/2014/main" id="{80E59202-2819-A452-BED9-D9EC9EBF1298}"/>
              </a:ext>
            </a:extLst>
          </p:cNvPr>
          <p:cNvSpPr txBox="1"/>
          <p:nvPr/>
        </p:nvSpPr>
        <p:spPr>
          <a:xfrm>
            <a:off x="10286446" y="3740707"/>
            <a:ext cx="1836593" cy="338554"/>
          </a:xfrm>
          <a:prstGeom prst="rect">
            <a:avLst/>
          </a:prstGeom>
          <a:noFill/>
          <a:ln>
            <a:solidFill>
              <a:schemeClr val="accent1"/>
            </a:solidFill>
          </a:ln>
        </p:spPr>
        <p:txBody>
          <a:bodyPr wrap="none" rtlCol="0">
            <a:spAutoFit/>
          </a:bodyPr>
          <a:lstStyle/>
          <a:p>
            <a:r>
              <a:rPr lang="en-US" sz="1600" dirty="0"/>
              <a:t>Recovery pulse sum</a:t>
            </a:r>
            <a:endParaRPr lang="ru-RU" sz="1600" dirty="0"/>
          </a:p>
        </p:txBody>
      </p:sp>
      <p:cxnSp>
        <p:nvCxnSpPr>
          <p:cNvPr id="27" name="Прямая со стрелкой 26">
            <a:extLst>
              <a:ext uri="{FF2B5EF4-FFF2-40B4-BE49-F238E27FC236}">
                <a16:creationId xmlns:a16="http://schemas.microsoft.com/office/drawing/2014/main" id="{67A0CF03-DBE9-0D5C-A5F6-DCAE52758FA3}"/>
              </a:ext>
            </a:extLst>
          </p:cNvPr>
          <p:cNvCxnSpPr>
            <a:cxnSpLocks/>
          </p:cNvCxnSpPr>
          <p:nvPr/>
        </p:nvCxnSpPr>
        <p:spPr>
          <a:xfrm flipV="1">
            <a:off x="7088469" y="2966903"/>
            <a:ext cx="407835" cy="973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Прямая со стрелкой 27">
            <a:extLst>
              <a:ext uri="{FF2B5EF4-FFF2-40B4-BE49-F238E27FC236}">
                <a16:creationId xmlns:a16="http://schemas.microsoft.com/office/drawing/2014/main" id="{91780E14-6404-7BCC-5CE1-D8400960F82C}"/>
              </a:ext>
            </a:extLst>
          </p:cNvPr>
          <p:cNvCxnSpPr>
            <a:cxnSpLocks/>
          </p:cNvCxnSpPr>
          <p:nvPr/>
        </p:nvCxnSpPr>
        <p:spPr>
          <a:xfrm flipH="1" flipV="1">
            <a:off x="10911962" y="3042883"/>
            <a:ext cx="173572" cy="6884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a:extLst>
              <a:ext uri="{FF2B5EF4-FFF2-40B4-BE49-F238E27FC236}">
                <a16:creationId xmlns:a16="http://schemas.microsoft.com/office/drawing/2014/main" id="{01E28781-D4F0-E385-EBB8-70380A81CFD9}"/>
              </a:ext>
            </a:extLst>
          </p:cNvPr>
          <p:cNvCxnSpPr>
            <a:cxnSpLocks/>
          </p:cNvCxnSpPr>
          <p:nvPr/>
        </p:nvCxnSpPr>
        <p:spPr>
          <a:xfrm flipV="1">
            <a:off x="9378108" y="2494941"/>
            <a:ext cx="289419" cy="1405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9BFA6DA0-5346-05CD-C7C6-01C2614B4EF2}"/>
              </a:ext>
            </a:extLst>
          </p:cNvPr>
          <p:cNvSpPr txBox="1"/>
          <p:nvPr/>
        </p:nvSpPr>
        <p:spPr>
          <a:xfrm>
            <a:off x="7147917" y="4753296"/>
            <a:ext cx="4749799" cy="338554"/>
          </a:xfrm>
          <a:prstGeom prst="rect">
            <a:avLst/>
          </a:prstGeom>
          <a:noFill/>
          <a:ln>
            <a:solidFill>
              <a:schemeClr val="accent1"/>
            </a:solidFill>
          </a:ln>
        </p:spPr>
        <p:txBody>
          <a:bodyPr wrap="square" rtlCol="0">
            <a:spAutoFit/>
          </a:bodyPr>
          <a:lstStyle/>
          <a:p>
            <a:r>
              <a:rPr lang="en-US" sz="1600" dirty="0"/>
              <a:t>Pulse debt</a:t>
            </a:r>
            <a:r>
              <a:rPr lang="ru-RU" sz="1600" dirty="0"/>
              <a:t>= </a:t>
            </a:r>
            <a:r>
              <a:rPr lang="en-US" sz="1600" dirty="0"/>
              <a:t>Recovery pulse sum</a:t>
            </a:r>
            <a:r>
              <a:rPr lang="ru-RU" sz="1600" dirty="0"/>
              <a:t>– </a:t>
            </a:r>
            <a:r>
              <a:rPr lang="en-US" sz="1600" dirty="0"/>
              <a:t>Rest pulse sum</a:t>
            </a:r>
            <a:endParaRPr lang="ru-RU" sz="1600" dirty="0"/>
          </a:p>
        </p:txBody>
      </p:sp>
    </p:spTree>
    <p:extLst>
      <p:ext uri="{BB962C8B-B14F-4D97-AF65-F5344CB8AC3E}">
        <p14:creationId xmlns:p14="http://schemas.microsoft.com/office/powerpoint/2010/main" val="3181303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215680" y="6489094"/>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7</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11354" y="218861"/>
            <a:ext cx="10275091" cy="523220"/>
          </a:xfrm>
          <a:prstGeom prst="rect">
            <a:avLst/>
          </a:prstGeom>
          <a:noFill/>
        </p:spPr>
        <p:txBody>
          <a:bodyPr wrap="square" rtlCol="0">
            <a:spAutoFit/>
          </a:bodyPr>
          <a:lstStyle/>
          <a:p>
            <a:pPr>
              <a:defRPr/>
            </a:pPr>
            <a:r>
              <a:rPr lang="en-US" altLang="ru-RU" sz="2800" b="1" dirty="0">
                <a:latin typeface="+mn-lt"/>
                <a:ea typeface="Tahoma" panose="020B0604030504040204" pitchFamily="34" charset="0"/>
                <a:cs typeface="Tahoma" panose="020B0604030504040204" pitchFamily="34" charset="0"/>
              </a:rPr>
              <a:t>Predicting post-flight performance based on spaceflight test results</a:t>
            </a:r>
          </a:p>
        </p:txBody>
      </p:sp>
      <p:sp>
        <p:nvSpPr>
          <p:cNvPr id="6" name="TextBox 27">
            <a:extLst>
              <a:ext uri="{FF2B5EF4-FFF2-40B4-BE49-F238E27FC236}">
                <a16:creationId xmlns:a16="http://schemas.microsoft.com/office/drawing/2014/main" id="{24EAB0B8-D9E5-ED22-8B0C-7E13416F84D3}"/>
              </a:ext>
            </a:extLst>
          </p:cNvPr>
          <p:cNvSpPr txBox="1"/>
          <p:nvPr/>
        </p:nvSpPr>
        <p:spPr bwMode="auto">
          <a:xfrm>
            <a:off x="899956" y="4709935"/>
            <a:ext cx="3955841" cy="1569660"/>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en-US" sz="2400" dirty="0"/>
              <a:t>@ p&lt;0.05 - significant difference between groups</a:t>
            </a:r>
          </a:p>
          <a:p>
            <a:r>
              <a:rPr lang="en-US" sz="2400" dirty="0"/>
              <a:t>* p&lt;0.05 - significant change compared to preflight value</a:t>
            </a:r>
            <a:endParaRPr lang="ru-RU" dirty="0"/>
          </a:p>
        </p:txBody>
      </p:sp>
      <p:pic>
        <p:nvPicPr>
          <p:cNvPr id="7" name="Рисунок 6">
            <a:extLst>
              <a:ext uri="{FF2B5EF4-FFF2-40B4-BE49-F238E27FC236}">
                <a16:creationId xmlns:a16="http://schemas.microsoft.com/office/drawing/2014/main" id="{39C9961A-EBF9-FA14-4116-A016E9496E75}"/>
              </a:ext>
            </a:extLst>
          </p:cNvPr>
          <p:cNvPicPr>
            <a:picLocks noChangeAspect="1"/>
          </p:cNvPicPr>
          <p:nvPr/>
        </p:nvPicPr>
        <p:blipFill>
          <a:blip r:embed="rId4"/>
          <a:stretch>
            <a:fillRect/>
          </a:stretch>
        </p:blipFill>
        <p:spPr bwMode="auto">
          <a:xfrm>
            <a:off x="508417" y="1445233"/>
            <a:ext cx="4749055" cy="3166036"/>
          </a:xfrm>
          <a:prstGeom prst="rect">
            <a:avLst/>
          </a:prstGeom>
        </p:spPr>
      </p:pic>
      <p:pic>
        <p:nvPicPr>
          <p:cNvPr id="12" name="Рисунок 11">
            <a:extLst>
              <a:ext uri="{FF2B5EF4-FFF2-40B4-BE49-F238E27FC236}">
                <a16:creationId xmlns:a16="http://schemas.microsoft.com/office/drawing/2014/main" id="{57FF7397-38A4-107A-9402-D49089A1A013}"/>
              </a:ext>
            </a:extLst>
          </p:cNvPr>
          <p:cNvPicPr>
            <a:picLocks noChangeAspect="1"/>
          </p:cNvPicPr>
          <p:nvPr/>
        </p:nvPicPr>
        <p:blipFill>
          <a:blip r:embed="rId5"/>
          <a:stretch>
            <a:fillRect/>
          </a:stretch>
        </p:blipFill>
        <p:spPr bwMode="auto">
          <a:xfrm>
            <a:off x="6529619" y="1431515"/>
            <a:ext cx="4749054" cy="3166036"/>
          </a:xfrm>
          <a:prstGeom prst="rect">
            <a:avLst/>
          </a:prstGeom>
        </p:spPr>
      </p:pic>
      <p:sp>
        <p:nvSpPr>
          <p:cNvPr id="13" name="TextBox 12">
            <a:extLst>
              <a:ext uri="{FF2B5EF4-FFF2-40B4-BE49-F238E27FC236}">
                <a16:creationId xmlns:a16="http://schemas.microsoft.com/office/drawing/2014/main" id="{364253A9-CB90-1F2E-892E-7FCEB96790A5}"/>
              </a:ext>
            </a:extLst>
          </p:cNvPr>
          <p:cNvSpPr txBox="1"/>
          <p:nvPr/>
        </p:nvSpPr>
        <p:spPr>
          <a:xfrm>
            <a:off x="1761804" y="1018425"/>
            <a:ext cx="2242280" cy="369332"/>
          </a:xfrm>
          <a:prstGeom prst="rect">
            <a:avLst/>
          </a:prstGeom>
          <a:noFill/>
        </p:spPr>
        <p:txBody>
          <a:bodyPr wrap="none" rtlCol="0">
            <a:spAutoFit/>
          </a:bodyPr>
          <a:lstStyle/>
          <a:p>
            <a:r>
              <a:rPr lang="en-US" sz="1800" dirty="0"/>
              <a:t>Pulse sum of recovery</a:t>
            </a:r>
            <a:endParaRPr lang="ru-RU" sz="1800" dirty="0"/>
          </a:p>
        </p:txBody>
      </p:sp>
      <p:pic>
        <p:nvPicPr>
          <p:cNvPr id="20" name="Рисунок 19">
            <a:extLst>
              <a:ext uri="{FF2B5EF4-FFF2-40B4-BE49-F238E27FC236}">
                <a16:creationId xmlns:a16="http://schemas.microsoft.com/office/drawing/2014/main" id="{081318F6-2632-CBCB-63B2-458967AD57D9}"/>
              </a:ext>
            </a:extLst>
          </p:cNvPr>
          <p:cNvPicPr>
            <a:picLocks noChangeAspect="1"/>
          </p:cNvPicPr>
          <p:nvPr/>
        </p:nvPicPr>
        <p:blipFill>
          <a:blip r:embed="rId6"/>
          <a:stretch>
            <a:fillRect/>
          </a:stretch>
        </p:blipFill>
        <p:spPr>
          <a:xfrm>
            <a:off x="5687018" y="4788539"/>
            <a:ext cx="3695841" cy="1743975"/>
          </a:xfrm>
          <a:prstGeom prst="rect">
            <a:avLst/>
          </a:prstGeom>
        </p:spPr>
      </p:pic>
      <p:sp>
        <p:nvSpPr>
          <p:cNvPr id="23" name="TextBox 22">
            <a:extLst>
              <a:ext uri="{FF2B5EF4-FFF2-40B4-BE49-F238E27FC236}">
                <a16:creationId xmlns:a16="http://schemas.microsoft.com/office/drawing/2014/main" id="{1C5BCB77-C0CC-F14C-B103-68F97D052A43}"/>
              </a:ext>
            </a:extLst>
          </p:cNvPr>
          <p:cNvSpPr txBox="1"/>
          <p:nvPr/>
        </p:nvSpPr>
        <p:spPr>
          <a:xfrm>
            <a:off x="6096000" y="1043489"/>
            <a:ext cx="6162804" cy="369332"/>
          </a:xfrm>
          <a:prstGeom prst="rect">
            <a:avLst/>
          </a:prstGeom>
          <a:noFill/>
        </p:spPr>
        <p:txBody>
          <a:bodyPr wrap="square">
            <a:spAutoFit/>
          </a:bodyPr>
          <a:lstStyle/>
          <a:p>
            <a:r>
              <a:rPr lang="en-US" sz="1800" dirty="0"/>
              <a:t>Capillary blood lactate at the first minute of recovery </a:t>
            </a:r>
            <a:endParaRPr lang="ru-RU" sz="1800" dirty="0"/>
          </a:p>
        </p:txBody>
      </p:sp>
      <p:sp>
        <p:nvSpPr>
          <p:cNvPr id="24" name="TextBox 23">
            <a:extLst>
              <a:ext uri="{FF2B5EF4-FFF2-40B4-BE49-F238E27FC236}">
                <a16:creationId xmlns:a16="http://schemas.microsoft.com/office/drawing/2014/main" id="{DFA63395-7257-8E35-6352-D5D0FB6742CF}"/>
              </a:ext>
            </a:extLst>
          </p:cNvPr>
          <p:cNvSpPr txBox="1"/>
          <p:nvPr/>
        </p:nvSpPr>
        <p:spPr>
          <a:xfrm>
            <a:off x="3513430" y="1643358"/>
            <a:ext cx="668277" cy="646331"/>
          </a:xfrm>
          <a:prstGeom prst="rect">
            <a:avLst/>
          </a:prstGeom>
          <a:solidFill>
            <a:schemeClr val="bg1"/>
          </a:solidFill>
        </p:spPr>
        <p:txBody>
          <a:bodyPr wrap="square" rtlCol="0">
            <a:spAutoFit/>
          </a:bodyPr>
          <a:lstStyle/>
          <a:p>
            <a:r>
              <a:rPr lang="en-US" sz="1200" dirty="0"/>
              <a:t>Group</a:t>
            </a:r>
          </a:p>
          <a:p>
            <a:r>
              <a:rPr lang="en-US" sz="1200" dirty="0"/>
              <a:t>A</a:t>
            </a:r>
          </a:p>
          <a:p>
            <a:r>
              <a:rPr lang="en-US" sz="1200" dirty="0"/>
              <a:t>B</a:t>
            </a:r>
            <a:endParaRPr lang="ru-RU" sz="1200" dirty="0"/>
          </a:p>
        </p:txBody>
      </p:sp>
      <p:sp>
        <p:nvSpPr>
          <p:cNvPr id="25" name="TextBox 24">
            <a:extLst>
              <a:ext uri="{FF2B5EF4-FFF2-40B4-BE49-F238E27FC236}">
                <a16:creationId xmlns:a16="http://schemas.microsoft.com/office/drawing/2014/main" id="{CE14010E-8892-D890-537A-9BE370520017}"/>
              </a:ext>
            </a:extLst>
          </p:cNvPr>
          <p:cNvSpPr txBox="1"/>
          <p:nvPr/>
        </p:nvSpPr>
        <p:spPr>
          <a:xfrm>
            <a:off x="7747176" y="1643357"/>
            <a:ext cx="668277" cy="646331"/>
          </a:xfrm>
          <a:prstGeom prst="rect">
            <a:avLst/>
          </a:prstGeom>
          <a:solidFill>
            <a:schemeClr val="bg1"/>
          </a:solidFill>
        </p:spPr>
        <p:txBody>
          <a:bodyPr wrap="square" rtlCol="0">
            <a:spAutoFit/>
          </a:bodyPr>
          <a:lstStyle/>
          <a:p>
            <a:r>
              <a:rPr lang="en-US" sz="1200" dirty="0"/>
              <a:t>Group</a:t>
            </a:r>
          </a:p>
          <a:p>
            <a:r>
              <a:rPr lang="en-US" sz="1200" dirty="0"/>
              <a:t>A</a:t>
            </a:r>
          </a:p>
          <a:p>
            <a:r>
              <a:rPr lang="en-US" sz="1200" dirty="0"/>
              <a:t>B</a:t>
            </a:r>
            <a:endParaRPr lang="ru-RU" sz="1200" dirty="0"/>
          </a:p>
        </p:txBody>
      </p:sp>
      <p:sp>
        <p:nvSpPr>
          <p:cNvPr id="26" name="TextBox 25">
            <a:extLst>
              <a:ext uri="{FF2B5EF4-FFF2-40B4-BE49-F238E27FC236}">
                <a16:creationId xmlns:a16="http://schemas.microsoft.com/office/drawing/2014/main" id="{72FF640E-8C7E-6730-58DB-8BE5EA82E88F}"/>
              </a:ext>
            </a:extLst>
          </p:cNvPr>
          <p:cNvSpPr txBox="1"/>
          <p:nvPr/>
        </p:nvSpPr>
        <p:spPr>
          <a:xfrm rot="16200000">
            <a:off x="386749" y="2765892"/>
            <a:ext cx="612668" cy="369332"/>
          </a:xfrm>
          <a:prstGeom prst="rect">
            <a:avLst/>
          </a:prstGeom>
          <a:solidFill>
            <a:srgbClr val="E5E5E5"/>
          </a:solidFill>
        </p:spPr>
        <p:txBody>
          <a:bodyPr wrap="none" rtlCol="0">
            <a:spAutoFit/>
          </a:bodyPr>
          <a:lstStyle/>
          <a:p>
            <a:r>
              <a:rPr lang="en-US" dirty="0"/>
              <a:t>bpm</a:t>
            </a:r>
            <a:endParaRPr lang="ru-RU" dirty="0"/>
          </a:p>
        </p:txBody>
      </p:sp>
      <p:sp>
        <p:nvSpPr>
          <p:cNvPr id="28" name="TextBox 27">
            <a:extLst>
              <a:ext uri="{FF2B5EF4-FFF2-40B4-BE49-F238E27FC236}">
                <a16:creationId xmlns:a16="http://schemas.microsoft.com/office/drawing/2014/main" id="{B4A60127-DE59-467F-E4C3-EAF9838E1CB9}"/>
              </a:ext>
            </a:extLst>
          </p:cNvPr>
          <p:cNvSpPr txBox="1"/>
          <p:nvPr/>
        </p:nvSpPr>
        <p:spPr>
          <a:xfrm rot="16200000">
            <a:off x="6463210" y="2702082"/>
            <a:ext cx="928459" cy="369332"/>
          </a:xfrm>
          <a:prstGeom prst="rect">
            <a:avLst/>
          </a:prstGeom>
          <a:solidFill>
            <a:srgbClr val="E5E5E5"/>
          </a:solidFill>
        </p:spPr>
        <p:txBody>
          <a:bodyPr wrap="none" rtlCol="0">
            <a:spAutoFit/>
          </a:bodyPr>
          <a:lstStyle/>
          <a:p>
            <a:r>
              <a:rPr lang="en-US" dirty="0"/>
              <a:t>Mmol/L</a:t>
            </a:r>
            <a:endParaRPr lang="ru-RU" dirty="0"/>
          </a:p>
        </p:txBody>
      </p:sp>
    </p:spTree>
    <p:extLst>
      <p:ext uri="{BB962C8B-B14F-4D97-AF65-F5344CB8AC3E}">
        <p14:creationId xmlns:p14="http://schemas.microsoft.com/office/powerpoint/2010/main" val="109780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2"/>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3"/>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8</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0" y="-11889"/>
            <a:ext cx="9208654" cy="954107"/>
          </a:xfrm>
          <a:prstGeom prst="rect">
            <a:avLst/>
          </a:prstGeom>
          <a:noFill/>
        </p:spPr>
        <p:txBody>
          <a:bodyPr wrap="square" rtlCol="0">
            <a:spAutoFit/>
          </a:bodyPr>
          <a:lstStyle/>
          <a:p>
            <a:pPr algn="ctr"/>
            <a:r>
              <a:rPr lang="en-US" sz="2800" dirty="0">
                <a:latin typeface="+mj-lt"/>
              </a:rPr>
              <a:t>Changes in the parameters of electrical activity of leg muscles in one-year mission</a:t>
            </a:r>
            <a:endParaRPr lang="ru-RU" sz="2800" dirty="0">
              <a:latin typeface="+mj-lt"/>
            </a:endParaRPr>
          </a:p>
        </p:txBody>
      </p:sp>
      <p:pic>
        <p:nvPicPr>
          <p:cNvPr id="29" name="Рисунок 28" descr="Изображение выглядит как фрезерный станок&#10;&#10;Автоматически созданное описание">
            <a:extLst>
              <a:ext uri="{FF2B5EF4-FFF2-40B4-BE49-F238E27FC236}">
                <a16:creationId xmlns:a16="http://schemas.microsoft.com/office/drawing/2014/main" id="{526EFB3B-0E29-4ABB-80ED-4D7A6CCA99F3}"/>
              </a:ext>
            </a:extLst>
          </p:cNvPr>
          <p:cNvPicPr>
            <a:picLocks noChangeAspect="1"/>
          </p:cNvPicPr>
          <p:nvPr/>
        </p:nvPicPr>
        <p:blipFill rotWithShape="1">
          <a:blip r:embed="rId4">
            <a:extLst>
              <a:ext uri="{28A0092B-C50C-407E-A947-70E740481C1C}">
                <a14:useLocalDpi xmlns:a14="http://schemas.microsoft.com/office/drawing/2010/main" val="0"/>
              </a:ext>
            </a:extLst>
          </a:blip>
          <a:srcRect l="39261" t="29037" r="25908"/>
          <a:stretch/>
        </p:blipFill>
        <p:spPr>
          <a:xfrm>
            <a:off x="9055510" y="1320915"/>
            <a:ext cx="2800779" cy="3794825"/>
          </a:xfrm>
          <a:prstGeom prst="rect">
            <a:avLst/>
          </a:prstGeom>
        </p:spPr>
      </p:pic>
      <p:sp>
        <p:nvSpPr>
          <p:cNvPr id="3" name="TextBox 2">
            <a:extLst>
              <a:ext uri="{FF2B5EF4-FFF2-40B4-BE49-F238E27FC236}">
                <a16:creationId xmlns:a16="http://schemas.microsoft.com/office/drawing/2014/main" id="{2E2F8B57-A607-4B3A-A83E-0F077D62EBE0}"/>
              </a:ext>
            </a:extLst>
          </p:cNvPr>
          <p:cNvSpPr txBox="1"/>
          <p:nvPr/>
        </p:nvSpPr>
        <p:spPr>
          <a:xfrm>
            <a:off x="0" y="5464378"/>
            <a:ext cx="12198135" cy="1015663"/>
          </a:xfrm>
          <a:prstGeom prst="rect">
            <a:avLst/>
          </a:prstGeom>
          <a:noFill/>
        </p:spPr>
        <p:txBody>
          <a:bodyPr wrap="square" rtlCol="0">
            <a:spAutoFit/>
          </a:bodyPr>
          <a:lstStyle/>
          <a:p>
            <a:pPr algn="just"/>
            <a:r>
              <a:rPr lang="en-US" sz="2000" dirty="0"/>
              <a:t>The value of the Lyapunov exponent reflects how quickly two initially close trajectories separate from each other in phase space, which allows it to be used as a prediction tool for a dynamical system.</a:t>
            </a:r>
            <a:endParaRPr lang="ru-RU" sz="2000" dirty="0"/>
          </a:p>
          <a:p>
            <a:pPr algn="just"/>
            <a:r>
              <a:rPr lang="en-US" sz="2000" dirty="0"/>
              <a:t>A decrease in the Lyapunov exponent indicates a decrease in chaos in the system.</a:t>
            </a:r>
            <a:endParaRPr lang="ru-RU" sz="2000" dirty="0"/>
          </a:p>
        </p:txBody>
      </p:sp>
      <p:pic>
        <p:nvPicPr>
          <p:cNvPr id="13" name="Рисунок 12">
            <a:extLst>
              <a:ext uri="{FF2B5EF4-FFF2-40B4-BE49-F238E27FC236}">
                <a16:creationId xmlns:a16="http://schemas.microsoft.com/office/drawing/2014/main" id="{C15B3553-8031-4D78-6DA4-517DCA42D4D9}"/>
              </a:ext>
            </a:extLst>
          </p:cNvPr>
          <p:cNvPicPr>
            <a:picLocks noChangeAspect="1"/>
          </p:cNvPicPr>
          <p:nvPr/>
        </p:nvPicPr>
        <p:blipFill>
          <a:blip r:embed="rId5"/>
          <a:stretch>
            <a:fillRect/>
          </a:stretch>
        </p:blipFill>
        <p:spPr>
          <a:xfrm>
            <a:off x="0" y="1821497"/>
            <a:ext cx="4465090" cy="3294244"/>
          </a:xfrm>
          <a:prstGeom prst="rect">
            <a:avLst/>
          </a:prstGeom>
        </p:spPr>
      </p:pic>
      <p:pic>
        <p:nvPicPr>
          <p:cNvPr id="18" name="Рисунок 17">
            <a:extLst>
              <a:ext uri="{FF2B5EF4-FFF2-40B4-BE49-F238E27FC236}">
                <a16:creationId xmlns:a16="http://schemas.microsoft.com/office/drawing/2014/main" id="{01BA2550-6D5A-489C-655A-0164AC5921A5}"/>
              </a:ext>
            </a:extLst>
          </p:cNvPr>
          <p:cNvPicPr>
            <a:picLocks noChangeAspect="1"/>
          </p:cNvPicPr>
          <p:nvPr/>
        </p:nvPicPr>
        <p:blipFill>
          <a:blip r:embed="rId6"/>
          <a:stretch>
            <a:fillRect/>
          </a:stretch>
        </p:blipFill>
        <p:spPr>
          <a:xfrm>
            <a:off x="4604327" y="2096275"/>
            <a:ext cx="4069310" cy="3019465"/>
          </a:xfrm>
          <a:prstGeom prst="rect">
            <a:avLst/>
          </a:prstGeom>
        </p:spPr>
      </p:pic>
      <p:sp>
        <p:nvSpPr>
          <p:cNvPr id="4" name="Прямоугольник 3">
            <a:extLst>
              <a:ext uri="{FF2B5EF4-FFF2-40B4-BE49-F238E27FC236}">
                <a16:creationId xmlns:a16="http://schemas.microsoft.com/office/drawing/2014/main" id="{9772FC34-4CE9-4D0F-B1C6-FA7D76C09684}"/>
              </a:ext>
            </a:extLst>
          </p:cNvPr>
          <p:cNvSpPr/>
          <p:nvPr/>
        </p:nvSpPr>
        <p:spPr>
          <a:xfrm>
            <a:off x="4142341" y="1462512"/>
            <a:ext cx="1212191" cy="400110"/>
          </a:xfrm>
          <a:prstGeom prst="rect">
            <a:avLst/>
          </a:prstGeom>
        </p:spPr>
        <p:txBody>
          <a:bodyPr wrap="none">
            <a:spAutoFit/>
          </a:bodyPr>
          <a:lstStyle/>
          <a:p>
            <a:pPr algn="ctr"/>
            <a:r>
              <a:rPr lang="en-US" sz="2000" b="1" dirty="0"/>
              <a:t>m. Soleus</a:t>
            </a:r>
            <a:endParaRPr lang="ru-RU" sz="2000" b="1" dirty="0">
              <a:solidFill>
                <a:schemeClr val="tx1"/>
              </a:solidFill>
            </a:endParaRPr>
          </a:p>
        </p:txBody>
      </p:sp>
    </p:spTree>
    <p:extLst>
      <p:ext uri="{BB962C8B-B14F-4D97-AF65-F5344CB8AC3E}">
        <p14:creationId xmlns:p14="http://schemas.microsoft.com/office/powerpoint/2010/main" val="272616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снимок экрана, текст, Красочность&#10;&#10;Контент, сгенерированный ИИ, может содержать ошибки.">
            <a:extLst>
              <a:ext uri="{FF2B5EF4-FFF2-40B4-BE49-F238E27FC236}">
                <a16:creationId xmlns:a16="http://schemas.microsoft.com/office/drawing/2014/main" id="{3BD42AE3-825B-2FB9-0A7E-0F7D095F7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47" y="960348"/>
            <a:ext cx="11248306" cy="4635718"/>
          </a:xfrm>
          <a:prstGeom prst="rect">
            <a:avLst/>
          </a:prstGeom>
        </p:spPr>
      </p:pic>
      <p:sp>
        <p:nvSpPr>
          <p:cNvPr id="8" name="Прямоугольник 7">
            <a:extLst>
              <a:ext uri="{FF2B5EF4-FFF2-40B4-BE49-F238E27FC236}">
                <a16:creationId xmlns:a16="http://schemas.microsoft.com/office/drawing/2014/main" id="{521F2C51-C89A-332F-C2EA-545ED4DF26C9}"/>
              </a:ext>
            </a:extLst>
          </p:cNvPr>
          <p:cNvSpPr/>
          <p:nvPr/>
        </p:nvSpPr>
        <p:spPr>
          <a:xfrm>
            <a:off x="0" y="9362"/>
            <a:ext cx="12192000" cy="942218"/>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47731B-AE0B-FD49-2165-6FC9BCE4827F}"/>
              </a:ext>
            </a:extLst>
          </p:cNvPr>
          <p:cNvPicPr>
            <a:picLocks noChangeAspect="1"/>
          </p:cNvPicPr>
          <p:nvPr/>
        </p:nvPicPr>
        <p:blipFill>
          <a:blip r:embed="rId3"/>
          <a:stretch>
            <a:fillRect/>
          </a:stretch>
        </p:blipFill>
        <p:spPr>
          <a:xfrm>
            <a:off x="10286446" y="0"/>
            <a:ext cx="961860" cy="948459"/>
          </a:xfrm>
          <a:prstGeom prst="rect">
            <a:avLst/>
          </a:prstGeom>
        </p:spPr>
      </p:pic>
      <p:pic>
        <p:nvPicPr>
          <p:cNvPr id="10" name="Рисунок 9">
            <a:extLst>
              <a:ext uri="{FF2B5EF4-FFF2-40B4-BE49-F238E27FC236}">
                <a16:creationId xmlns:a16="http://schemas.microsoft.com/office/drawing/2014/main" id="{7CD1E96D-DB43-5AE1-70F6-07FE04AF9971}"/>
              </a:ext>
            </a:extLst>
          </p:cNvPr>
          <p:cNvPicPr>
            <a:picLocks noChangeAspect="1"/>
          </p:cNvPicPr>
          <p:nvPr/>
        </p:nvPicPr>
        <p:blipFill>
          <a:blip r:embed="rId4"/>
          <a:stretch>
            <a:fillRect/>
          </a:stretch>
        </p:blipFill>
        <p:spPr>
          <a:xfrm>
            <a:off x="11248306" y="0"/>
            <a:ext cx="943694" cy="942218"/>
          </a:xfrm>
          <a:prstGeom prst="flowChartConnector">
            <a:avLst/>
          </a:prstGeom>
          <a:ln>
            <a:noFill/>
          </a:ln>
        </p:spPr>
      </p:pic>
      <p:sp>
        <p:nvSpPr>
          <p:cNvPr id="11" name="Прямоугольник 10">
            <a:extLst>
              <a:ext uri="{FF2B5EF4-FFF2-40B4-BE49-F238E27FC236}">
                <a16:creationId xmlns:a16="http://schemas.microsoft.com/office/drawing/2014/main" id="{54302798-4177-4D85-AE5C-FAABEB2533AD}"/>
              </a:ext>
            </a:extLst>
          </p:cNvPr>
          <p:cNvSpPr/>
          <p:nvPr/>
        </p:nvSpPr>
        <p:spPr>
          <a:xfrm>
            <a:off x="0" y="6535196"/>
            <a:ext cx="12192000" cy="322804"/>
          </a:xfrm>
          <a:prstGeom prst="rect">
            <a:avLst/>
          </a:prstGeom>
          <a:solidFill>
            <a:schemeClr val="accent3">
              <a:lumMod val="20000"/>
              <a:lumOff val="80000"/>
              <a:alpha val="50196"/>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Google Shape;107;p1">
            <a:extLst>
              <a:ext uri="{FF2B5EF4-FFF2-40B4-BE49-F238E27FC236}">
                <a16:creationId xmlns:a16="http://schemas.microsoft.com/office/drawing/2014/main" id="{14A6B943-3414-407A-BFF8-A15A12D61C51}"/>
              </a:ext>
            </a:extLst>
          </p:cNvPr>
          <p:cNvSpPr txBox="1"/>
          <p:nvPr/>
        </p:nvSpPr>
        <p:spPr>
          <a:xfrm>
            <a:off x="3139967" y="6498426"/>
            <a:ext cx="5760640" cy="350212"/>
          </a:xfrm>
          <a:prstGeom prst="rect">
            <a:avLst/>
          </a:prstGeom>
          <a:noFill/>
          <a:ln>
            <a:noFill/>
          </a:ln>
          <a:effectLst/>
        </p:spPr>
        <p:txBody>
          <a:bodyPr spcFirstLastPara="1" wrap="square" lIns="0" tIns="42025" rIns="0" bIns="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12th IAA Symposium on Future Space Exploration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Номер слайда 4">
            <a:extLst>
              <a:ext uri="{FF2B5EF4-FFF2-40B4-BE49-F238E27FC236}">
                <a16:creationId xmlns:a16="http://schemas.microsoft.com/office/drawing/2014/main" id="{9BEDBB6E-42FF-4AA4-9A84-5F39FD8C3F8C}"/>
              </a:ext>
            </a:extLst>
          </p:cNvPr>
          <p:cNvSpPr txBox="1">
            <a:spLocks/>
          </p:cNvSpPr>
          <p:nvPr/>
        </p:nvSpPr>
        <p:spPr>
          <a:xfrm>
            <a:off x="9220009" y="6529833"/>
            <a:ext cx="2844800" cy="365125"/>
          </a:xfrm>
          <a:prstGeom prst="rect">
            <a:avLst/>
          </a:prstGeom>
          <a:ln/>
        </p:spPr>
        <p:txBody>
          <a:bodyPr vert="horz" wrap="square" lIns="91440" tIns="45720" rIns="91440" bIns="45720" numCol="1" anchor="ctr" anchorCtr="0" compatLnSpc="1">
            <a:prstTxWarp prst="textNoShape">
              <a:avLst/>
            </a:prstTxWarp>
          </a:bodyPr>
          <a:lstStyle>
            <a:defPPr>
              <a:defRPr lang="ru-RU"/>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1512C13-C0BA-E940-8D9A-15B1678740C9}" type="slidenum">
              <a:rPr lang="ru-RU" altLang="ru-RU" smtClean="0">
                <a:solidFill>
                  <a:prstClr val="black"/>
                </a:solidFill>
                <a:latin typeface="Arial" panose="020B0604020202020204" pitchFamily="34" charset="0"/>
                <a:cs typeface="Arial" panose="020B0604020202020204" pitchFamily="34" charset="0"/>
              </a:rPr>
              <a:pPr fontAlgn="base">
                <a:spcBef>
                  <a:spcPct val="0"/>
                </a:spcBef>
                <a:spcAft>
                  <a:spcPct val="0"/>
                </a:spcAft>
              </a:pPr>
              <a:t>9</a:t>
            </a:fld>
            <a:endParaRPr lang="ru-RU" altLang="ru-RU"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FC320E-A7B4-4BAF-90DC-1CD5B17F78F2}"/>
              </a:ext>
            </a:extLst>
          </p:cNvPr>
          <p:cNvSpPr txBox="1"/>
          <p:nvPr/>
        </p:nvSpPr>
        <p:spPr>
          <a:xfrm>
            <a:off x="0" y="-11889"/>
            <a:ext cx="10286446" cy="954107"/>
          </a:xfrm>
          <a:prstGeom prst="rect">
            <a:avLst/>
          </a:prstGeom>
          <a:noFill/>
        </p:spPr>
        <p:txBody>
          <a:bodyPr wrap="square" rtlCol="0">
            <a:spAutoFit/>
          </a:bodyPr>
          <a:lstStyle/>
          <a:p>
            <a:pPr algn="ctr">
              <a:defRPr/>
            </a:pPr>
            <a:r>
              <a:rPr lang="en-US" sz="2800" dirty="0">
                <a:ea typeface="Tahoma" panose="020B0604030504040204" pitchFamily="34" charset="0"/>
                <a:cs typeface="Tahoma" panose="020B0604030504040204" pitchFamily="34" charset="0"/>
              </a:rPr>
              <a:t>Modulation of long-term adaptation with decreasing magnitude of artificial reproduction of weight-bearing effects </a:t>
            </a:r>
            <a:endParaRPr lang="ru-RU" sz="2800" dirty="0">
              <a:ea typeface="Tahoma" panose="020B0604030504040204" pitchFamily="34" charset="0"/>
              <a:cs typeface="Tahoma" panose="020B0604030504040204" pitchFamily="34" charset="0"/>
            </a:endParaRPr>
          </a:p>
        </p:txBody>
      </p:sp>
      <p:pic>
        <p:nvPicPr>
          <p:cNvPr id="17" name="Picture 34" descr="iss007e10451">
            <a:extLst>
              <a:ext uri="{FF2B5EF4-FFF2-40B4-BE49-F238E27FC236}">
                <a16:creationId xmlns:a16="http://schemas.microsoft.com/office/drawing/2014/main" id="{190A6107-C14C-47AF-9010-8B22EFEA5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6872" y="4672284"/>
            <a:ext cx="1126273" cy="17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Новости">
            <a:extLst>
              <a:ext uri="{FF2B5EF4-FFF2-40B4-BE49-F238E27FC236}">
                <a16:creationId xmlns:a16="http://schemas.microsoft.com/office/drawing/2014/main" id="{2F6A02BF-9258-4D5B-B8F0-07E4FD55E2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541" y="4900322"/>
            <a:ext cx="1951170" cy="1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3DE1A1A8-FF3D-45C4-919E-976A55F380B8}"/>
              </a:ext>
            </a:extLst>
          </p:cNvPr>
          <p:cNvSpPr txBox="1"/>
          <p:nvPr/>
        </p:nvSpPr>
        <p:spPr>
          <a:xfrm>
            <a:off x="4068625" y="4569677"/>
            <a:ext cx="3674753" cy="646331"/>
          </a:xfrm>
          <a:prstGeom prst="rect">
            <a:avLst/>
          </a:prstGeom>
          <a:noFill/>
        </p:spPr>
        <p:txBody>
          <a:bodyPr wrap="square" rtlCol="0">
            <a:spAutoFit/>
          </a:bodyPr>
          <a:lstStyle/>
          <a:p>
            <a:r>
              <a:rPr lang="en-US" dirty="0"/>
              <a:t>SUC – support unloading compensator</a:t>
            </a:r>
            <a:endParaRPr lang="ru-RU" sz="1800" dirty="0">
              <a:latin typeface="+mn-lt"/>
            </a:endParaRPr>
          </a:p>
        </p:txBody>
      </p:sp>
    </p:spTree>
    <p:extLst>
      <p:ext uri="{BB962C8B-B14F-4D97-AF65-F5344CB8AC3E}">
        <p14:creationId xmlns:p14="http://schemas.microsoft.com/office/powerpoint/2010/main" val="1077564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939</Words>
  <Application>Microsoft Macintosh PowerPoint</Application>
  <PresentationFormat>Широкоэкранный</PresentationFormat>
  <Paragraphs>185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Lab Grotesque</vt:lpstr>
      <vt:lpstr>Tahoma</vt:lpstr>
      <vt:lpstr>Times New Roman</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Изокинез</dc:creator>
  <cp:lastModifiedBy>Бураков Алексей</cp:lastModifiedBy>
  <cp:revision>26</cp:revision>
  <cp:lastPrinted>2025-06-04T09:17:41Z</cp:lastPrinted>
  <dcterms:created xsi:type="dcterms:W3CDTF">2025-05-30T11:40:10Z</dcterms:created>
  <dcterms:modified xsi:type="dcterms:W3CDTF">2025-06-10T04:23:45Z</dcterms:modified>
</cp:coreProperties>
</file>