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Agrandir Wide Medium" charset="1" panose="00000605000000000000"/>
      <p:regular r:id="rId24"/>
    </p:embeddedFont>
    <p:embeddedFont>
      <p:font typeface="Agrandir Wide Italics" charset="1" panose="00000505000000000000"/>
      <p:regular r:id="rId25"/>
    </p:embeddedFont>
    <p:embeddedFont>
      <p:font typeface="Alice Bold" charset="1" panose="00000500000000000000"/>
      <p:regular r:id="rId26"/>
    </p:embeddedFont>
    <p:embeddedFont>
      <p:font typeface="Barlow Condensed Bold" charset="1" panose="00000806000000000000"/>
      <p:regular r:id="rId27"/>
    </p:embeddedFont>
    <p:embeddedFont>
      <p:font typeface="Montserrat" charset="1" panose="00000500000000000000"/>
      <p:regular r:id="rId28"/>
    </p:embeddedFont>
    <p:embeddedFont>
      <p:font typeface="Garet Bold" charset="1" panose="00000000000000000000"/>
      <p:regular r:id="rId29"/>
    </p:embeddedFont>
    <p:embeddedFont>
      <p:font typeface="Garet" charset="1" panose="00000000000000000000"/>
      <p:regular r:id="rId30"/>
    </p:embeddedFont>
    <p:embeddedFont>
      <p:font typeface="Montserrat Bold" charset="1" panose="00000800000000000000"/>
      <p:regular r:id="rId31"/>
    </p:embeddedFont>
    <p:embeddedFont>
      <p:font typeface="Lora Bold Italics" charset="1" panose="00000800000000000000"/>
      <p:regular r:id="rId32"/>
    </p:embeddedFont>
    <p:embeddedFont>
      <p:font typeface="Lora Italics" charset="1" panose="00000500000000000000"/>
      <p:regular r:id="rId33"/>
    </p:embeddedFont>
    <p:embeddedFont>
      <p:font typeface="Open Sans Bold" charset="1" panose="00000000000000000000"/>
      <p:regular r:id="rId34"/>
    </p:embeddedFont>
    <p:embeddedFont>
      <p:font typeface="Open Sans" charset="1" panose="00000000000000000000"/>
      <p:regular r:id="rId35"/>
    </p:embeddedFont>
    <p:embeddedFont>
      <p:font typeface="Garet Bold Italics" charset="1" panose="00000000000000000000"/>
      <p:regular r:id="rId36"/>
    </p:embeddedFont>
    <p:embeddedFont>
      <p:font typeface="Agrandir Bold" charset="1" panose="00000800000000000000"/>
      <p:regular r:id="rId37"/>
    </p:embeddedFont>
    <p:embeddedFont>
      <p:font typeface="Agrandir" charset="1" panose="00000500000000000000"/>
      <p:regular r:id="rId38"/>
    </p:embeddedFont>
    <p:embeddedFont>
      <p:font typeface="Agrandir Italics" charset="1" panose="00000500000000000000"/>
      <p:regular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fonts/font38.fntdata" Type="http://schemas.openxmlformats.org/officeDocument/2006/relationships/font"/><Relationship Id="rId39" Target="fonts/font39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VAEDsTZ7uiE.mp4" Type="http://schemas.openxmlformats.org/officeDocument/2006/relationships/video"/><Relationship Id="rId4" Target="../media/VAEDsTZ7uiE.mp4" Type="http://schemas.microsoft.com/office/2007/relationships/media"/><Relationship Id="rId5" Target="../media/image2.png" Type="http://schemas.openxmlformats.org/officeDocument/2006/relationships/image"/><Relationship Id="rId6" Target="../media/image3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gif" Type="http://schemas.openxmlformats.org/officeDocument/2006/relationships/image"/><Relationship Id="rId11" Target="../media/image2.png" Type="http://schemas.openxmlformats.org/officeDocument/2006/relationships/image"/><Relationship Id="rId12" Target="../media/image3.png" Type="http://schemas.openxmlformats.org/officeDocument/2006/relationships/image"/><Relationship Id="rId2" Target="../media/image4.jpeg" Type="http://schemas.openxmlformats.org/officeDocument/2006/relationships/image"/><Relationship Id="rId3" Target="../media/VAEj2-bwbJM.mp4" Type="http://schemas.openxmlformats.org/officeDocument/2006/relationships/video"/><Relationship Id="rId4" Target="../media/VAEj2-bwbJM.mp4" Type="http://schemas.microsoft.com/office/2007/relationships/media"/><Relationship Id="rId5" Target="../media/image5.jpeg" Type="http://schemas.openxmlformats.org/officeDocument/2006/relationships/image"/><Relationship Id="rId6" Target="../media/image6.jpeg" Type="http://schemas.openxmlformats.org/officeDocument/2006/relationships/image"/><Relationship Id="rId7" Target="../media/image7.jpeg" Type="http://schemas.openxmlformats.org/officeDocument/2006/relationships/image"/><Relationship Id="rId8" Target="../media/image8.png" Type="http://schemas.openxmlformats.org/officeDocument/2006/relationships/image"/><Relationship Id="rId9" Target="../media/image9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.png" Type="http://schemas.openxmlformats.org/officeDocument/2006/relationships/image"/><Relationship Id="rId2" Target="../media/image11.jpeg" Type="http://schemas.openxmlformats.org/officeDocument/2006/relationships/image"/><Relationship Id="rId3" Target="../media/image12.jpeg" Type="http://schemas.openxmlformats.org/officeDocument/2006/relationships/image"/><Relationship Id="rId4" Target="../media/VAEM3uAGx8k.mp4" Type="http://schemas.openxmlformats.org/officeDocument/2006/relationships/video"/><Relationship Id="rId5" Target="../media/VAEM3uAGx8k.mp4" Type="http://schemas.microsoft.com/office/2007/relationships/media"/><Relationship Id="rId6" Target="../media/image13.jpeg" Type="http://schemas.openxmlformats.org/officeDocument/2006/relationships/image"/><Relationship Id="rId7" Target="../media/image14.png" Type="http://schemas.openxmlformats.org/officeDocument/2006/relationships/image"/><Relationship Id="rId8" Target="../media/image2.png" Type="http://schemas.openxmlformats.org/officeDocument/2006/relationships/image"/><Relationship Id="rId9" Target="../media/image15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svg" Type="http://schemas.openxmlformats.org/officeDocument/2006/relationships/image"/><Relationship Id="rId11" Target="../media/image2.png" Type="http://schemas.openxmlformats.org/officeDocument/2006/relationships/image"/><Relationship Id="rId12" Target="../media/image3.png" Type="http://schemas.openxmlformats.org/officeDocument/2006/relationships/image"/><Relationship Id="rId2" Target="../media/image11.jpeg" Type="http://schemas.openxmlformats.org/officeDocument/2006/relationships/image"/><Relationship Id="rId3" Target="../media/image16.png" Type="http://schemas.openxmlformats.org/officeDocument/2006/relationships/image"/><Relationship Id="rId4" Target="../media/image14.png" Type="http://schemas.openxmlformats.org/officeDocument/2006/relationships/image"/><Relationship Id="rId5" Target="../media/image17.jpeg" Type="http://schemas.openxmlformats.org/officeDocument/2006/relationships/image"/><Relationship Id="rId6" Target="../media/image18.jpeg" Type="http://schemas.openxmlformats.org/officeDocument/2006/relationships/image"/><Relationship Id="rId7" Target="../media/image19.jpeg" Type="http://schemas.openxmlformats.org/officeDocument/2006/relationships/image"/><Relationship Id="rId8" Target="../media/image20.png" Type="http://schemas.openxmlformats.org/officeDocument/2006/relationships/image"/><Relationship Id="rId9" Target="../media/image21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9.svg" Type="http://schemas.openxmlformats.org/officeDocument/2006/relationships/image"/><Relationship Id="rId11" Target="../media/image30.png" Type="http://schemas.openxmlformats.org/officeDocument/2006/relationships/image"/><Relationship Id="rId12" Target="../media/image31.svg" Type="http://schemas.openxmlformats.org/officeDocument/2006/relationships/image"/><Relationship Id="rId13" Target="../media/image32.png" Type="http://schemas.openxmlformats.org/officeDocument/2006/relationships/image"/><Relationship Id="rId14" Target="../media/image33.svg" Type="http://schemas.openxmlformats.org/officeDocument/2006/relationships/image"/><Relationship Id="rId15" Target="../media/image34.png" Type="http://schemas.openxmlformats.org/officeDocument/2006/relationships/image"/><Relationship Id="rId16" Target="../media/image35.svg" Type="http://schemas.openxmlformats.org/officeDocument/2006/relationships/image"/><Relationship Id="rId17" Target="../media/image36.png" Type="http://schemas.openxmlformats.org/officeDocument/2006/relationships/image"/><Relationship Id="rId18" Target="../media/image37.svg" Type="http://schemas.openxmlformats.org/officeDocument/2006/relationships/image"/><Relationship Id="rId19" Target="../media/image38.png" Type="http://schemas.openxmlformats.org/officeDocument/2006/relationships/image"/><Relationship Id="rId2" Target="../media/image23.jpeg" Type="http://schemas.openxmlformats.org/officeDocument/2006/relationships/image"/><Relationship Id="rId20" Target="../media/image39.svg" Type="http://schemas.openxmlformats.org/officeDocument/2006/relationships/image"/><Relationship Id="rId21" Target="../media/image40.png" Type="http://schemas.openxmlformats.org/officeDocument/2006/relationships/image"/><Relationship Id="rId22" Target="../media/image41.svg" Type="http://schemas.openxmlformats.org/officeDocument/2006/relationships/image"/><Relationship Id="rId23" Target="../media/image42.png" Type="http://schemas.openxmlformats.org/officeDocument/2006/relationships/image"/><Relationship Id="rId24" Target="../media/image43.svg" Type="http://schemas.openxmlformats.org/officeDocument/2006/relationships/image"/><Relationship Id="rId25" Target="../media/image18.jpeg" Type="http://schemas.openxmlformats.org/officeDocument/2006/relationships/image"/><Relationship Id="rId26" Target="../media/image2.png" Type="http://schemas.openxmlformats.org/officeDocument/2006/relationships/image"/><Relationship Id="rId27" Target="../media/image3.png" Type="http://schemas.openxmlformats.org/officeDocument/2006/relationships/image"/><Relationship Id="rId3" Target="../media/VAFF11fUer4.mp4" Type="http://schemas.openxmlformats.org/officeDocument/2006/relationships/video"/><Relationship Id="rId4" Target="../media/VAFF11fUer4.mp4" Type="http://schemas.microsoft.com/office/2007/relationships/media"/><Relationship Id="rId5" Target="../media/image24.pn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Relationship Id="rId8" Target="../media/image27.png" Type="http://schemas.openxmlformats.org/officeDocument/2006/relationships/image"/><Relationship Id="rId9" Target="../media/image28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0.png" Type="http://schemas.openxmlformats.org/officeDocument/2006/relationships/image"/><Relationship Id="rId11" Target="../media/image51.png" Type="http://schemas.openxmlformats.org/officeDocument/2006/relationships/image"/><Relationship Id="rId12" Target="../media/image52.png" Type="http://schemas.openxmlformats.org/officeDocument/2006/relationships/image"/><Relationship Id="rId13" Target="../media/image53.png" Type="http://schemas.openxmlformats.org/officeDocument/2006/relationships/image"/><Relationship Id="rId14" Target="../media/image54.png" Type="http://schemas.openxmlformats.org/officeDocument/2006/relationships/image"/><Relationship Id="rId15" Target="../media/image55.png" Type="http://schemas.openxmlformats.org/officeDocument/2006/relationships/image"/><Relationship Id="rId16" Target="../media/image56.png" Type="http://schemas.openxmlformats.org/officeDocument/2006/relationships/image"/><Relationship Id="rId17" Target="../media/image57.svg" Type="http://schemas.openxmlformats.org/officeDocument/2006/relationships/image"/><Relationship Id="rId18" Target="../media/image58.png" Type="http://schemas.openxmlformats.org/officeDocument/2006/relationships/image"/><Relationship Id="rId19" Target="../media/image59.png" Type="http://schemas.openxmlformats.org/officeDocument/2006/relationships/image"/><Relationship Id="rId2" Target="../media/image11.jpeg" Type="http://schemas.openxmlformats.org/officeDocument/2006/relationships/image"/><Relationship Id="rId20" Target="../media/image60.png" Type="http://schemas.openxmlformats.org/officeDocument/2006/relationships/image"/><Relationship Id="rId21" Target="../media/image61.png" Type="http://schemas.openxmlformats.org/officeDocument/2006/relationships/image"/><Relationship Id="rId22" Target="../media/image62.png" Type="http://schemas.openxmlformats.org/officeDocument/2006/relationships/image"/><Relationship Id="rId23" Target="../media/image63.png" Type="http://schemas.openxmlformats.org/officeDocument/2006/relationships/image"/><Relationship Id="rId24" Target="../media/image64.svg" Type="http://schemas.openxmlformats.org/officeDocument/2006/relationships/image"/><Relationship Id="rId25" Target="../media/image2.png" Type="http://schemas.openxmlformats.org/officeDocument/2006/relationships/image"/><Relationship Id="rId26" Target="../media/image3.png" Type="http://schemas.openxmlformats.org/officeDocument/2006/relationships/image"/><Relationship Id="rId3" Target="../media/image14.png" Type="http://schemas.openxmlformats.org/officeDocument/2006/relationships/image"/><Relationship Id="rId4" Target="../media/image44.png" Type="http://schemas.openxmlformats.org/officeDocument/2006/relationships/image"/><Relationship Id="rId5" Target="../media/image45.png" Type="http://schemas.openxmlformats.org/officeDocument/2006/relationships/image"/><Relationship Id="rId6" Target="../media/image46.png" Type="http://schemas.openxmlformats.org/officeDocument/2006/relationships/image"/><Relationship Id="rId7" Target="../media/image47.png" Type="http://schemas.openxmlformats.org/officeDocument/2006/relationships/image"/><Relationship Id="rId8" Target="../media/image48.png" Type="http://schemas.openxmlformats.org/officeDocument/2006/relationships/image"/><Relationship Id="rId9" Target="../media/image4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5.png" Type="http://schemas.openxmlformats.org/officeDocument/2006/relationships/image"/><Relationship Id="rId3" Target="../media/image66.png" Type="http://schemas.openxmlformats.org/officeDocument/2006/relationships/image"/><Relationship Id="rId4" Target="../media/image67.pn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Relationship Id="rId7" Target="../media/image2.png" Type="http://schemas.openxmlformats.org/officeDocument/2006/relationships/image"/><Relationship Id="rId8" Target="../media/image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8.jpeg" Type="http://schemas.openxmlformats.org/officeDocument/2006/relationships/image"/><Relationship Id="rId3" Target="../media/image69.png" Type="http://schemas.openxmlformats.org/officeDocument/2006/relationships/image"/><Relationship Id="rId4" Target="../media/image70.jpe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Relationship Id="rId7" Target="../media/image2.png" Type="http://schemas.openxmlformats.org/officeDocument/2006/relationships/image"/><Relationship Id="rId8" Target="../media/image3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5.png" Type="http://schemas.openxmlformats.org/officeDocument/2006/relationships/image"/><Relationship Id="rId11" Target="../media/image76.png" Type="http://schemas.openxmlformats.org/officeDocument/2006/relationships/image"/><Relationship Id="rId12" Target="../media/image77.svg" Type="http://schemas.openxmlformats.org/officeDocument/2006/relationships/image"/><Relationship Id="rId13" Target="../media/image78.png" Type="http://schemas.openxmlformats.org/officeDocument/2006/relationships/image"/><Relationship Id="rId14" Target="../media/image79.png" Type="http://schemas.openxmlformats.org/officeDocument/2006/relationships/image"/><Relationship Id="rId15" Target="../media/image2.png" Type="http://schemas.openxmlformats.org/officeDocument/2006/relationships/image"/><Relationship Id="rId16" Target="../media/image3.png" Type="http://schemas.openxmlformats.org/officeDocument/2006/relationships/image"/><Relationship Id="rId2" Target="../media/image68.jpeg" Type="http://schemas.openxmlformats.org/officeDocument/2006/relationships/image"/><Relationship Id="rId3" Target="../media/image69.png" Type="http://schemas.openxmlformats.org/officeDocument/2006/relationships/image"/><Relationship Id="rId4" Target="../media/image71.jpe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Relationship Id="rId7" Target="../media/image72.png" Type="http://schemas.openxmlformats.org/officeDocument/2006/relationships/image"/><Relationship Id="rId8" Target="../media/image73.png" Type="http://schemas.openxmlformats.org/officeDocument/2006/relationships/image"/><Relationship Id="rId9" Target="../media/image7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0.jpeg" Type="http://schemas.openxmlformats.org/officeDocument/2006/relationships/image"/><Relationship Id="rId3" Target="../media/image81.jpeg" Type="http://schemas.openxmlformats.org/officeDocument/2006/relationships/image"/><Relationship Id="rId4" Target="../media/image82.pn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Relationship Id="rId7" Target="../media/image83.png" Type="http://schemas.openxmlformats.org/officeDocument/2006/relationships/image"/><Relationship Id="rId8" Target="../media/image2.png" Type="http://schemas.openxmlformats.org/officeDocument/2006/relationships/image"/><Relationship Id="rId9" Target="../media/image3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0.jpeg" Type="http://schemas.openxmlformats.org/officeDocument/2006/relationships/image"/><Relationship Id="rId3" Target="../media/image84.png" Type="http://schemas.openxmlformats.org/officeDocument/2006/relationships/image"/><Relationship Id="rId4" Target="../media/image25.png" Type="http://schemas.openxmlformats.org/officeDocument/2006/relationships/image"/><Relationship Id="rId5" Target="../media/image26.svg" Type="http://schemas.openxmlformats.org/officeDocument/2006/relationships/image"/><Relationship Id="rId6" Target="../media/image85.png" Type="http://schemas.openxmlformats.org/officeDocument/2006/relationships/image"/><Relationship Id="rId7" Target="../media/image2.png" Type="http://schemas.openxmlformats.org/officeDocument/2006/relationships/image"/><Relationship Id="rId8" Target="../media/image86.jpeg" Type="http://schemas.openxmlformats.org/officeDocument/2006/relationships/image"/><Relationship Id="rId9" Target="../media/image3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9.png" Type="http://schemas.openxmlformats.org/officeDocument/2006/relationships/image"/><Relationship Id="rId11" Target="../media/image3.png" Type="http://schemas.openxmlformats.org/officeDocument/2006/relationships/image"/><Relationship Id="rId2" Target="../media/image68.jpeg" Type="http://schemas.openxmlformats.org/officeDocument/2006/relationships/image"/><Relationship Id="rId3" Target="../media/image2.png" Type="http://schemas.openxmlformats.org/officeDocument/2006/relationships/image"/><Relationship Id="rId4" Target="../media/image25.png" Type="http://schemas.openxmlformats.org/officeDocument/2006/relationships/image"/><Relationship Id="rId5" Target="../media/image26.svg" Type="http://schemas.openxmlformats.org/officeDocument/2006/relationships/image"/><Relationship Id="rId6" Target="../media/image87.jpeg" Type="http://schemas.openxmlformats.org/officeDocument/2006/relationships/image"/><Relationship Id="rId7" Target="../media/VAGbueVFGH0.mp4" Type="http://schemas.openxmlformats.org/officeDocument/2006/relationships/video"/><Relationship Id="rId8" Target="../media/VAGbueVFGH0.mp4" Type="http://schemas.microsoft.com/office/2007/relationships/media"/><Relationship Id="rId9" Target="../media/image88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2.svg" Type="http://schemas.openxmlformats.org/officeDocument/2006/relationships/image"/><Relationship Id="rId11" Target="../media/image3.png" Type="http://schemas.openxmlformats.org/officeDocument/2006/relationships/image"/><Relationship Id="rId2" Target="../media/image68.jpeg" Type="http://schemas.openxmlformats.org/officeDocument/2006/relationships/image"/><Relationship Id="rId3" Target="../media/image90.jpeg" Type="http://schemas.openxmlformats.org/officeDocument/2006/relationships/image"/><Relationship Id="rId4" Target="../media/VAGpaV1qAEA.mp4" Type="http://schemas.openxmlformats.org/officeDocument/2006/relationships/video"/><Relationship Id="rId5" Target="../media/VAGpaV1qAEA.mp4" Type="http://schemas.microsoft.com/office/2007/relationships/media"/><Relationship Id="rId6" Target="../media/image2.png" Type="http://schemas.openxmlformats.org/officeDocument/2006/relationships/image"/><Relationship Id="rId7" Target="../media/image25.png" Type="http://schemas.openxmlformats.org/officeDocument/2006/relationships/image"/><Relationship Id="rId8" Target="../media/image26.svg" Type="http://schemas.openxmlformats.org/officeDocument/2006/relationships/image"/><Relationship Id="rId9" Target="../media/image91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5.jpeg" Type="http://schemas.openxmlformats.org/officeDocument/2006/relationships/image"/><Relationship Id="rId2" Target="../media/image68.jpeg" Type="http://schemas.openxmlformats.org/officeDocument/2006/relationships/image"/><Relationship Id="rId3" Target="../media/image93.jpeg" Type="http://schemas.openxmlformats.org/officeDocument/2006/relationships/image"/><Relationship Id="rId4" Target="../media/VAGpaS8B6Ok.mp4" Type="http://schemas.openxmlformats.org/officeDocument/2006/relationships/video"/><Relationship Id="rId5" Target="../media/VAGpaS8B6Ok.mp4" Type="http://schemas.microsoft.com/office/2007/relationships/media"/><Relationship Id="rId6" Target="../media/image69.png" Type="http://schemas.openxmlformats.org/officeDocument/2006/relationships/image"/><Relationship Id="rId7" Target="../media/image2.png" Type="http://schemas.openxmlformats.org/officeDocument/2006/relationships/image"/><Relationship Id="rId8" Target="../media/image94.jpeg" Type="http://schemas.openxmlformats.org/officeDocument/2006/relationships/image"/><Relationship Id="rId9" Target="../media/image3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VAGpby_LiNk.mp4" Type="http://schemas.microsoft.com/office/2007/relationships/media"/><Relationship Id="rId11" Target="../media/image3.png" Type="http://schemas.openxmlformats.org/officeDocument/2006/relationships/image"/><Relationship Id="rId2" Target="../media/image68.jpeg" Type="http://schemas.openxmlformats.org/officeDocument/2006/relationships/image"/><Relationship Id="rId3" Target="../media/image96.jpeg" Type="http://schemas.openxmlformats.org/officeDocument/2006/relationships/image"/><Relationship Id="rId4" Target="../media/VAGpaU7oNjY.mp4" Type="http://schemas.openxmlformats.org/officeDocument/2006/relationships/video"/><Relationship Id="rId5" Target="../media/VAGpaU7oNjY.mp4" Type="http://schemas.microsoft.com/office/2007/relationships/media"/><Relationship Id="rId6" Target="../media/image69.png" Type="http://schemas.openxmlformats.org/officeDocument/2006/relationships/image"/><Relationship Id="rId7" Target="../media/image2.png" Type="http://schemas.openxmlformats.org/officeDocument/2006/relationships/image"/><Relationship Id="rId8" Target="../media/image97.jpeg" Type="http://schemas.openxmlformats.org/officeDocument/2006/relationships/image"/><Relationship Id="rId9" Target="../media/VAGpby_LiNk.mp4" Type="http://schemas.openxmlformats.org/officeDocument/2006/relationships/video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8.jpeg" Type="http://schemas.openxmlformats.org/officeDocument/2006/relationships/image"/><Relationship Id="rId3" Target="../media/VAGaffqExpk.mp4" Type="http://schemas.openxmlformats.org/officeDocument/2006/relationships/video"/><Relationship Id="rId4" Target="../media/VAGaffqExpk.mp4" Type="http://schemas.microsoft.com/office/2007/relationships/media"/><Relationship Id="rId5" Target="../media/image2.png" Type="http://schemas.openxmlformats.org/officeDocument/2006/relationships/image"/><Relationship Id="rId6" Target="../media/image91.png" Type="http://schemas.openxmlformats.org/officeDocument/2006/relationships/image"/><Relationship Id="rId7" Target="../media/image92.svg" Type="http://schemas.openxmlformats.org/officeDocument/2006/relationships/image"/><Relationship Id="rId8" Target="../media/image3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9.jpeg" Type="http://schemas.openxmlformats.org/officeDocument/2006/relationships/image"/><Relationship Id="rId3" Target="../media/image2.png" Type="http://schemas.openxmlformats.org/officeDocument/2006/relationships/image"/><Relationship Id="rId4" Target="../media/image100.png" Type="http://schemas.openxmlformats.org/officeDocument/2006/relationships/image"/><Relationship Id="rId5" Target="../media/image101.svg" Type="http://schemas.openxmlformats.org/officeDocument/2006/relationships/image"/><Relationship Id="rId6" Target="../media/image3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0" y="0"/>
            <a:ext cx="18288000" cy="10320950"/>
          </a:xfrm>
          <a:prstGeom prst="rect">
            <a:avLst/>
          </a:prstGeom>
        </p:spPr>
      </p:pic>
      <p:grpSp>
        <p:nvGrpSpPr>
          <p:cNvPr name="Group 3" id="3"/>
          <p:cNvGrpSpPr/>
          <p:nvPr/>
        </p:nvGrpSpPr>
        <p:grpSpPr>
          <a:xfrm rot="0">
            <a:off x="-745998" y="9228606"/>
            <a:ext cx="19779997" cy="1058394"/>
            <a:chOff x="0" y="0"/>
            <a:chExt cx="26373329" cy="1411193"/>
          </a:xfrm>
        </p:grpSpPr>
        <p:grpSp>
          <p:nvGrpSpPr>
            <p:cNvPr name="Group 4" id="4"/>
            <p:cNvGrpSpPr/>
            <p:nvPr/>
          </p:nvGrpSpPr>
          <p:grpSpPr>
            <a:xfrm rot="0">
              <a:off x="0" y="0"/>
              <a:ext cx="26373329" cy="1411193"/>
              <a:chOff x="0" y="0"/>
              <a:chExt cx="6648999" cy="355777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6649000" cy="355777"/>
              </a:xfrm>
              <a:custGeom>
                <a:avLst/>
                <a:gdLst/>
                <a:ahLst/>
                <a:cxnLst/>
                <a:rect r="r" b="b" t="t" l="l"/>
                <a:pathLst>
                  <a:path h="355777" w="6649000">
                    <a:moveTo>
                      <a:pt x="19961" y="0"/>
                    </a:moveTo>
                    <a:lnTo>
                      <a:pt x="6629038" y="0"/>
                    </a:lnTo>
                    <a:cubicBezTo>
                      <a:pt x="6634332" y="0"/>
                      <a:pt x="6639409" y="2103"/>
                      <a:pt x="6643153" y="5847"/>
                    </a:cubicBezTo>
                    <a:cubicBezTo>
                      <a:pt x="6646897" y="9590"/>
                      <a:pt x="6649000" y="14667"/>
                      <a:pt x="6649000" y="19961"/>
                    </a:cubicBezTo>
                    <a:lnTo>
                      <a:pt x="6649000" y="335815"/>
                    </a:lnTo>
                    <a:cubicBezTo>
                      <a:pt x="6649000" y="346840"/>
                      <a:pt x="6640062" y="355777"/>
                      <a:pt x="6629038" y="355777"/>
                    </a:cubicBezTo>
                    <a:lnTo>
                      <a:pt x="19961" y="355777"/>
                    </a:lnTo>
                    <a:cubicBezTo>
                      <a:pt x="8937" y="355777"/>
                      <a:pt x="0" y="346840"/>
                      <a:pt x="0" y="335815"/>
                    </a:cubicBezTo>
                    <a:lnTo>
                      <a:pt x="0" y="19961"/>
                    </a:lnTo>
                    <a:cubicBezTo>
                      <a:pt x="0" y="8937"/>
                      <a:pt x="8937" y="0"/>
                      <a:pt x="19961" y="0"/>
                    </a:cubicBezTo>
                    <a:close/>
                  </a:path>
                </a:pathLst>
              </a:custGeom>
              <a:solidFill>
                <a:srgbClr val="004369">
                  <a:alpha val="58824"/>
                </a:srgbClr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123825"/>
                <a:ext cx="6648999" cy="479602"/>
              </a:xfrm>
              <a:prstGeom prst="rect">
                <a:avLst/>
              </a:prstGeom>
            </p:spPr>
            <p:txBody>
              <a:bodyPr anchor="ctr" rtlCol="false" tIns="45018" lIns="45018" bIns="45018" rIns="45018"/>
              <a:lstStyle/>
              <a:p>
                <a:pPr algn="ctr">
                  <a:lnSpc>
                    <a:spcPts val="3336"/>
                  </a:lnSpc>
                </a:pPr>
              </a:p>
            </p:txBody>
          </p:sp>
        </p:grpSp>
        <p:sp>
          <p:nvSpPr>
            <p:cNvPr name="TextBox 7" id="7"/>
            <p:cNvSpPr txBox="true"/>
            <p:nvPr/>
          </p:nvSpPr>
          <p:spPr>
            <a:xfrm rot="0">
              <a:off x="1162583" y="158455"/>
              <a:ext cx="24048164" cy="105618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00"/>
                </a:lnSpc>
              </a:pPr>
              <a:r>
                <a:rPr lang="en-US" sz="2719" b="true">
                  <a:solidFill>
                    <a:srgbClr val="FFFFFF"/>
                  </a:solidFill>
                  <a:latin typeface="Agrandir Wide Medium"/>
                  <a:ea typeface="Agrandir Wide Medium"/>
                  <a:cs typeface="Agrandir Wide Medium"/>
                  <a:sym typeface="Agrandir Wide Medium"/>
                </a:rPr>
                <a:t>Arash Safaei, Matteo D.L. Dalla Vedova, and Paolo Maggiore</a:t>
              </a:r>
            </a:p>
            <a:p>
              <a:pPr algn="ctr">
                <a:lnSpc>
                  <a:spcPts val="2800"/>
                </a:lnSpc>
              </a:pPr>
              <a:r>
                <a:rPr lang="en-US" sz="2719" i="true">
                  <a:solidFill>
                    <a:srgbClr val="FFFFFF"/>
                  </a:solidFill>
                  <a:latin typeface="Agrandir Wide Italics"/>
                  <a:ea typeface="Agrandir Wide Italics"/>
                  <a:cs typeface="Agrandir Wide Italics"/>
                  <a:sym typeface="Agrandir Wide Italics"/>
                </a:rPr>
                <a:t>Department of Mechanics and Aerospace Engineering (DIMEAS), Politecnico di Torino, Italy</a:t>
              </a: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1072094" y="3676046"/>
            <a:ext cx="7023651" cy="26723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72"/>
              </a:lnSpc>
            </a:pPr>
            <a:r>
              <a:rPr lang="en-US" sz="3991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 “Harnessing the Sun for the Moon: Thermo-Optical Analysis and Orbital Simulation of a Lunar Solar Power Satellite for Future Lunar Exploration”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0" y="0"/>
            <a:ext cx="18389139" cy="10378029"/>
          </a:xfrm>
          <a:prstGeom prst="rect">
            <a:avLst/>
          </a:prstGeom>
        </p:spPr>
      </p:pic>
      <p:grpSp>
        <p:nvGrpSpPr>
          <p:cNvPr name="Group 3" id="3"/>
          <p:cNvGrpSpPr/>
          <p:nvPr/>
        </p:nvGrpSpPr>
        <p:grpSpPr>
          <a:xfrm rot="0">
            <a:off x="0" y="3450346"/>
            <a:ext cx="18288000" cy="3576808"/>
            <a:chOff x="0" y="0"/>
            <a:chExt cx="4816593" cy="94204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16592" cy="942040"/>
            </a:xfrm>
            <a:custGeom>
              <a:avLst/>
              <a:gdLst/>
              <a:ahLst/>
              <a:cxnLst/>
              <a:rect r="r" b="b" t="t" l="l"/>
              <a:pathLst>
                <a:path h="942040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942040"/>
                  </a:lnTo>
                  <a:lnTo>
                    <a:pt x="0" y="94204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51000"/>
                  </a:srgbClr>
                </a:gs>
                <a:gs pos="100000">
                  <a:srgbClr val="000000">
                    <a:alpha val="36465"/>
                  </a:srgbClr>
                </a:gs>
              </a:gsLst>
              <a:lin ang="54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4816593" cy="9420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17"/>
                </a:lnSpc>
              </a:pPr>
            </a:p>
          </p:txBody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7355475" y="3450346"/>
            <a:ext cx="3576808" cy="3576808"/>
            <a:chOff x="0" y="0"/>
            <a:chExt cx="6350000" cy="6350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5"/>
              <a:stretch>
                <a:fillRect l="-38201" t="0" r="-38201" b="0"/>
              </a:stretch>
            </a:blip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1405818" y="3941652"/>
            <a:ext cx="2594196" cy="2594196"/>
            <a:chOff x="0" y="0"/>
            <a:chExt cx="6350000" cy="63500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6"/>
              <a:stretch>
                <a:fillRect l="-24712" t="0" r="-24712" b="0"/>
              </a:stretch>
            </a:blipFill>
          </p:spPr>
        </p:sp>
      </p:grpSp>
      <p:grpSp>
        <p:nvGrpSpPr>
          <p:cNvPr name="Group 12" id="12"/>
          <p:cNvGrpSpPr>
            <a:grpSpLocks noChangeAspect="true"/>
          </p:cNvGrpSpPr>
          <p:nvPr/>
        </p:nvGrpSpPr>
        <p:grpSpPr>
          <a:xfrm rot="0">
            <a:off x="4284704" y="3941652"/>
            <a:ext cx="2594196" cy="2594196"/>
            <a:chOff x="0" y="0"/>
            <a:chExt cx="6350000" cy="63500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7"/>
              <a:stretch>
                <a:fillRect l="-16369" t="0" r="-16369" b="0"/>
              </a:stretch>
            </a:blipFill>
          </p:spPr>
        </p:sp>
      </p:grpSp>
      <p:grpSp>
        <p:nvGrpSpPr>
          <p:cNvPr name="Group 15" id="15"/>
          <p:cNvGrpSpPr>
            <a:grpSpLocks noChangeAspect="true"/>
          </p:cNvGrpSpPr>
          <p:nvPr/>
        </p:nvGrpSpPr>
        <p:grpSpPr>
          <a:xfrm rot="0">
            <a:off x="1986350" y="4327860"/>
            <a:ext cx="1821779" cy="1821779"/>
            <a:chOff x="0" y="0"/>
            <a:chExt cx="6350000" cy="63500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8"/>
              <a:stretch>
                <a:fillRect l="223" t="-440" r="223" b="-440"/>
              </a:stretch>
            </a:blipFill>
          </p:spPr>
        </p:sp>
      </p:grpSp>
      <p:grpSp>
        <p:nvGrpSpPr>
          <p:cNvPr name="Group 18" id="18"/>
          <p:cNvGrpSpPr>
            <a:grpSpLocks noChangeAspect="true"/>
          </p:cNvGrpSpPr>
          <p:nvPr/>
        </p:nvGrpSpPr>
        <p:grpSpPr>
          <a:xfrm rot="0">
            <a:off x="14476590" y="4327860"/>
            <a:ext cx="1821779" cy="1821779"/>
            <a:chOff x="0" y="0"/>
            <a:chExt cx="6350000" cy="63500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9"/>
              <a:stretch>
                <a:fillRect l="-20356" t="0" r="-20356" b="0"/>
              </a:stretch>
            </a:blipFill>
          </p:spPr>
        </p:sp>
      </p:grpSp>
      <p:pic>
        <p:nvPicPr>
          <p:cNvPr name="Picture 21" id="21"/>
          <p:cNvPicPr>
            <a:picLocks noChangeAspect="true"/>
          </p:cNvPicPr>
          <p:nvPr/>
        </p:nvPicPr>
        <p:blipFill>
          <a:blip r:embed="rId10"/>
          <a:srcRect l="0" t="0" r="0" b="0"/>
          <a:stretch>
            <a:fillRect/>
          </a:stretch>
        </p:blipFill>
        <p:spPr>
          <a:xfrm flipH="false" flipV="false" rot="0">
            <a:off x="11959845" y="4327860"/>
            <a:ext cx="1489182" cy="1592708"/>
          </a:xfrm>
          <a:prstGeom prst="rect">
            <a:avLst/>
          </a:prstGeom>
        </p:spPr>
      </p:pic>
      <p:grpSp>
        <p:nvGrpSpPr>
          <p:cNvPr name="Group 22" id="22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5253313" y="1000516"/>
            <a:ext cx="7781374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35"/>
              </a:lnSpc>
            </a:pPr>
            <a:r>
              <a:rPr lang="en-US" b="true" sz="5500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Presentation Outline</a:t>
            </a:r>
          </a:p>
        </p:txBody>
      </p:sp>
      <p:grpSp>
        <p:nvGrpSpPr>
          <p:cNvPr name="Group 26" id="26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30" id="30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  <p:sp>
        <p:nvSpPr>
          <p:cNvPr name="TextBox 32" id="32"/>
          <p:cNvSpPr txBox="true"/>
          <p:nvPr/>
        </p:nvSpPr>
        <p:spPr>
          <a:xfrm rot="0">
            <a:off x="437220" y="7112879"/>
            <a:ext cx="4920038" cy="374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2"/>
              </a:lnSpc>
            </a:pPr>
            <a:r>
              <a:rPr lang="en-US" sz="3026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State of the Art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3121783" y="7648709"/>
            <a:ext cx="4920038" cy="374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2"/>
              </a:lnSpc>
            </a:pPr>
            <a:r>
              <a:rPr lang="en-US" sz="3026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Model Design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6683981" y="8108907"/>
            <a:ext cx="4920038" cy="374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2"/>
              </a:lnSpc>
            </a:pPr>
            <a:r>
              <a:rPr lang="en-US" sz="3026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Simulations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0242897" y="7648709"/>
            <a:ext cx="4920038" cy="374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2"/>
              </a:lnSpc>
            </a:pPr>
            <a:r>
              <a:rPr lang="en-US" sz="3026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Results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2927460" y="7112879"/>
            <a:ext cx="4920038" cy="374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2"/>
              </a:lnSpc>
            </a:pPr>
            <a:r>
              <a:rPr lang="en-US" sz="3026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Conclusion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549428" y="7691759"/>
            <a:ext cx="2524138" cy="12498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Dyson Sphere  combined with the most promising SBSP Satellite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4352871" y="8234231"/>
            <a:ext cx="2457862" cy="12498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Development of a 3D model based on the SPS Type 3 satellite.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7640317" y="8692477"/>
            <a:ext cx="3007367" cy="9355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Optical, Thermal and Orbital Simulations with Ansys, Matlab and STK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200753" y="8234231"/>
            <a:ext cx="3007367" cy="9355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Outputs of the implemented model and simulations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3888869" y="7691759"/>
            <a:ext cx="3007367" cy="9355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Comparison with existing terrestrial facilities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0" t="0" r="0" b="0"/>
          <a:stretch>
            <a:fillRect/>
          </a:stretch>
        </p:blipFill>
        <p:spPr>
          <a:xfrm flipH="false" flipV="true" rot="0">
            <a:off x="-156230" y="-90121"/>
            <a:ext cx="18551467" cy="10469640"/>
          </a:xfrm>
          <a:prstGeom prst="rect">
            <a:avLst/>
          </a:prstGeom>
        </p:spPr>
      </p:pic>
      <p:grpSp>
        <p:nvGrpSpPr>
          <p:cNvPr name="Group 4" id="4"/>
          <p:cNvGrpSpPr/>
          <p:nvPr/>
        </p:nvGrpSpPr>
        <p:grpSpPr>
          <a:xfrm rot="0">
            <a:off x="18180762" y="7912067"/>
            <a:ext cx="214475" cy="1346233"/>
            <a:chOff x="0" y="0"/>
            <a:chExt cx="56487" cy="35456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56487" cy="354563"/>
            </a:xfrm>
            <a:custGeom>
              <a:avLst/>
              <a:gdLst/>
              <a:ahLst/>
              <a:cxnLst/>
              <a:rect r="r" b="b" t="t" l="l"/>
              <a:pathLst>
                <a:path h="354563" w="56487">
                  <a:moveTo>
                    <a:pt x="28244" y="0"/>
                  </a:moveTo>
                  <a:lnTo>
                    <a:pt x="28244" y="0"/>
                  </a:lnTo>
                  <a:cubicBezTo>
                    <a:pt x="43842" y="0"/>
                    <a:pt x="56487" y="12645"/>
                    <a:pt x="56487" y="28244"/>
                  </a:cubicBezTo>
                  <a:lnTo>
                    <a:pt x="56487" y="326320"/>
                  </a:lnTo>
                  <a:cubicBezTo>
                    <a:pt x="56487" y="333811"/>
                    <a:pt x="53512" y="340994"/>
                    <a:pt x="48215" y="346291"/>
                  </a:cubicBezTo>
                  <a:cubicBezTo>
                    <a:pt x="42918" y="351588"/>
                    <a:pt x="35734" y="354563"/>
                    <a:pt x="28244" y="354563"/>
                  </a:cubicBezTo>
                  <a:lnTo>
                    <a:pt x="28244" y="354563"/>
                  </a:lnTo>
                  <a:cubicBezTo>
                    <a:pt x="20753" y="354563"/>
                    <a:pt x="13569" y="351588"/>
                    <a:pt x="8272" y="346291"/>
                  </a:cubicBezTo>
                  <a:cubicBezTo>
                    <a:pt x="2976" y="340994"/>
                    <a:pt x="0" y="333811"/>
                    <a:pt x="0" y="326320"/>
                  </a:cubicBezTo>
                  <a:lnTo>
                    <a:pt x="0" y="28244"/>
                  </a:lnTo>
                  <a:cubicBezTo>
                    <a:pt x="0" y="20753"/>
                    <a:pt x="2976" y="13569"/>
                    <a:pt x="8272" y="8272"/>
                  </a:cubicBezTo>
                  <a:cubicBezTo>
                    <a:pt x="13569" y="2976"/>
                    <a:pt x="20753" y="0"/>
                    <a:pt x="28244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56487" cy="39266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-8941707" y="1345293"/>
            <a:ext cx="17883413" cy="17883413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14902"/>
              </a:srgbClr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0" y="1898749"/>
            <a:ext cx="8396711" cy="8388251"/>
            <a:chOff x="0" y="0"/>
            <a:chExt cx="6350000" cy="6343602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6343602"/>
            </a:xfrm>
            <a:custGeom>
              <a:avLst/>
              <a:gdLst/>
              <a:ahLst/>
              <a:cxnLst/>
              <a:rect r="r" b="b" t="t" l="l"/>
              <a:pathLst>
                <a:path h="6343602" w="6350000">
                  <a:moveTo>
                    <a:pt x="0" y="0"/>
                  </a:moveTo>
                  <a:lnTo>
                    <a:pt x="0" y="6343602"/>
                  </a:lnTo>
                  <a:lnTo>
                    <a:pt x="6350000" y="6343602"/>
                  </a:lnTo>
                  <a:cubicBezTo>
                    <a:pt x="6350000" y="2840665"/>
                    <a:pt x="3506470" y="0"/>
                    <a:pt x="0" y="0"/>
                  </a:cubicBezTo>
                  <a:close/>
                </a:path>
              </a:pathLst>
            </a:custGeom>
            <a:blipFill>
              <a:blip r:embed="rId6"/>
              <a:stretch>
                <a:fillRect l="-38799" t="0" r="-38799" b="0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0">
            <a:off x="9596731" y="1804564"/>
            <a:ext cx="2103119" cy="2103119"/>
          </a:xfrm>
          <a:custGeom>
            <a:avLst/>
            <a:gdLst/>
            <a:ahLst/>
            <a:cxnLst/>
            <a:rect r="r" b="b" t="t" l="l"/>
            <a:pathLst>
              <a:path h="2103119" w="2103119">
                <a:moveTo>
                  <a:pt x="0" y="0"/>
                </a:moveTo>
                <a:lnTo>
                  <a:pt x="2103119" y="0"/>
                </a:lnTo>
                <a:lnTo>
                  <a:pt x="2103119" y="2103119"/>
                </a:lnTo>
                <a:lnTo>
                  <a:pt x="0" y="210311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0">
            <a:off x="4612363" y="993034"/>
            <a:ext cx="7781374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35"/>
              </a:lnSpc>
            </a:pPr>
            <a:r>
              <a:rPr lang="en-US" b="true" sz="5500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State of the Art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9452612" y="7450838"/>
            <a:ext cx="11279443" cy="2221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79"/>
              </a:lnSpc>
            </a:pP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Continuous Energy Generation (</a:t>
            </a:r>
            <a:r>
              <a:rPr lang="en-US" sz="2556" b="tru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1367</a:t>
            </a: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  </a:t>
            </a:r>
            <a:r>
              <a:rPr lang="en-US" sz="2556" b="tru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[W/m²]</a:t>
            </a: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)</a:t>
            </a:r>
          </a:p>
          <a:p>
            <a:pPr algn="l">
              <a:lnSpc>
                <a:spcPts val="3579"/>
              </a:lnSpc>
            </a:pP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   High Energy Efficiency</a:t>
            </a:r>
          </a:p>
          <a:p>
            <a:pPr algn="l">
              <a:lnSpc>
                <a:spcPts val="3579"/>
              </a:lnSpc>
            </a:pP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      Scalability</a:t>
            </a:r>
          </a:p>
          <a:p>
            <a:pPr algn="l">
              <a:lnSpc>
                <a:spcPts val="3579"/>
              </a:lnSpc>
            </a:pPr>
            <a:r>
              <a:rPr lang="en-US" sz="2556" b="true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          Minimal Environmental Impact</a:t>
            </a:r>
          </a:p>
          <a:p>
            <a:pPr algn="l">
              <a:lnSpc>
                <a:spcPts val="3579"/>
              </a:lnSpc>
              <a:spcBef>
                <a:spcPct val="0"/>
              </a:spcBef>
            </a:pPr>
            <a:r>
              <a:rPr lang="en-US" b="true" sz="2556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              Flexible Energy Distribution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8941707" y="7561206"/>
            <a:ext cx="328383" cy="265136"/>
            <a:chOff x="0" y="0"/>
            <a:chExt cx="6350000" cy="512699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9211199" y="8006910"/>
            <a:ext cx="328383" cy="265136"/>
            <a:chOff x="0" y="0"/>
            <a:chExt cx="6350000" cy="512699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9471662" y="8452615"/>
            <a:ext cx="328383" cy="265136"/>
            <a:chOff x="0" y="0"/>
            <a:chExt cx="6350000" cy="51269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9761944" y="8901597"/>
            <a:ext cx="328383" cy="265136"/>
            <a:chOff x="0" y="0"/>
            <a:chExt cx="6350000" cy="512699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10061752" y="9334500"/>
            <a:ext cx="328383" cy="265136"/>
            <a:chOff x="0" y="0"/>
            <a:chExt cx="6350000" cy="512699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32" id="32"/>
          <p:cNvSpPr txBox="true"/>
          <p:nvPr/>
        </p:nvSpPr>
        <p:spPr>
          <a:xfrm rot="0">
            <a:off x="13050962" y="1804564"/>
            <a:ext cx="4781682" cy="4016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1"/>
              </a:lnSpc>
            </a:pPr>
            <a:r>
              <a:rPr lang="en-US" b="true" sz="2667">
                <a:solidFill>
                  <a:srgbClr val="FDFDFD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Space-Based Solar Power Satellite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2393737" y="2234752"/>
            <a:ext cx="4781682" cy="4016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1"/>
              </a:lnSpc>
            </a:pPr>
            <a:r>
              <a:rPr lang="en-US" b="true" sz="2667">
                <a:solidFill>
                  <a:srgbClr val="FDFDFD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Dyson Sphere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3368096" y="2312032"/>
            <a:ext cx="439473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and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5699558" y="2312032"/>
            <a:ext cx="2004616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can be combined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3368096" y="2674465"/>
            <a:ext cx="4727648" cy="10441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1"/>
              </a:lnSpc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together to  provide both Earth and the Moon the energy needed to satisfy </a:t>
            </a:r>
            <a:r>
              <a:rPr lang="en-US" sz="1757" b="tru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global power demand.</a:t>
            </a:r>
          </a:p>
        </p:txBody>
      </p:sp>
      <p:sp>
        <p:nvSpPr>
          <p:cNvPr name="Freeform 37" id="37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pic>
        <p:nvPicPr>
          <p:cNvPr name="Picture 38" id="38"/>
          <p:cNvPicPr>
            <a:picLocks noChangeAspect="true"/>
          </p:cNvPicPr>
          <p:nvPr/>
        </p:nvPicPr>
        <p:blipFill>
          <a:blip r:embed="rId9"/>
          <a:stretch>
            <a:fillRect/>
          </a:stretch>
        </p:blipFill>
        <p:spPr>
          <a:xfrm rot="0">
            <a:off x="-201114" y="8784527"/>
            <a:ext cx="5052776" cy="1630218"/>
          </a:xfrm>
          <a:prstGeom prst="rect">
            <a:avLst/>
          </a:prstGeom>
        </p:spPr>
      </p:pic>
      <p:sp>
        <p:nvSpPr>
          <p:cNvPr name="TextBox 39" id="39"/>
          <p:cNvSpPr txBox="true"/>
          <p:nvPr/>
        </p:nvSpPr>
        <p:spPr>
          <a:xfrm rot="0">
            <a:off x="219951" y="8577557"/>
            <a:ext cx="4869958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Our actual Type Level:</a:t>
            </a:r>
          </a:p>
        </p:txBody>
      </p:sp>
      <p:sp>
        <p:nvSpPr>
          <p:cNvPr name="Freeform 40" id="40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rcRect l="5634" t="19698" r="34479" b="17289"/>
          <a:stretch>
            <a:fillRect/>
          </a:stretch>
        </p:blipFill>
        <p:spPr>
          <a:xfrm flipH="false" flipV="false" rot="5400000">
            <a:off x="10269338" y="2268338"/>
            <a:ext cx="10287000" cy="5750324"/>
          </a:xfrm>
          <a:prstGeom prst="rect">
            <a:avLst/>
          </a:prstGeom>
        </p:spPr>
      </p:pic>
      <p:grpSp>
        <p:nvGrpSpPr>
          <p:cNvPr name="Group 4" id="4"/>
          <p:cNvGrpSpPr/>
          <p:nvPr/>
        </p:nvGrpSpPr>
        <p:grpSpPr>
          <a:xfrm rot="0">
            <a:off x="18180762" y="7912067"/>
            <a:ext cx="214475" cy="1346233"/>
            <a:chOff x="0" y="0"/>
            <a:chExt cx="56487" cy="35456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56487" cy="354563"/>
            </a:xfrm>
            <a:custGeom>
              <a:avLst/>
              <a:gdLst/>
              <a:ahLst/>
              <a:cxnLst/>
              <a:rect r="r" b="b" t="t" l="l"/>
              <a:pathLst>
                <a:path h="354563" w="56487">
                  <a:moveTo>
                    <a:pt x="28244" y="0"/>
                  </a:moveTo>
                  <a:lnTo>
                    <a:pt x="28244" y="0"/>
                  </a:lnTo>
                  <a:cubicBezTo>
                    <a:pt x="43842" y="0"/>
                    <a:pt x="56487" y="12645"/>
                    <a:pt x="56487" y="28244"/>
                  </a:cubicBezTo>
                  <a:lnTo>
                    <a:pt x="56487" y="326320"/>
                  </a:lnTo>
                  <a:cubicBezTo>
                    <a:pt x="56487" y="333811"/>
                    <a:pt x="53512" y="340994"/>
                    <a:pt x="48215" y="346291"/>
                  </a:cubicBezTo>
                  <a:cubicBezTo>
                    <a:pt x="42918" y="351588"/>
                    <a:pt x="35734" y="354563"/>
                    <a:pt x="28244" y="354563"/>
                  </a:cubicBezTo>
                  <a:lnTo>
                    <a:pt x="28244" y="354563"/>
                  </a:lnTo>
                  <a:cubicBezTo>
                    <a:pt x="20753" y="354563"/>
                    <a:pt x="13569" y="351588"/>
                    <a:pt x="8272" y="346291"/>
                  </a:cubicBezTo>
                  <a:cubicBezTo>
                    <a:pt x="2976" y="340994"/>
                    <a:pt x="0" y="333811"/>
                    <a:pt x="0" y="326320"/>
                  </a:cubicBezTo>
                  <a:lnTo>
                    <a:pt x="0" y="28244"/>
                  </a:lnTo>
                  <a:cubicBezTo>
                    <a:pt x="0" y="20753"/>
                    <a:pt x="2976" y="13569"/>
                    <a:pt x="8272" y="8272"/>
                  </a:cubicBezTo>
                  <a:cubicBezTo>
                    <a:pt x="13569" y="2976"/>
                    <a:pt x="20753" y="0"/>
                    <a:pt x="28244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56487" cy="39266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9596731" y="1804564"/>
            <a:ext cx="2103119" cy="2103119"/>
          </a:xfrm>
          <a:custGeom>
            <a:avLst/>
            <a:gdLst/>
            <a:ahLst/>
            <a:cxnLst/>
            <a:rect r="r" b="b" t="t" l="l"/>
            <a:pathLst>
              <a:path h="2103119" w="2103119">
                <a:moveTo>
                  <a:pt x="0" y="0"/>
                </a:moveTo>
                <a:lnTo>
                  <a:pt x="2103119" y="0"/>
                </a:lnTo>
                <a:lnTo>
                  <a:pt x="2103119" y="2103119"/>
                </a:lnTo>
                <a:lnTo>
                  <a:pt x="0" y="21031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-6733420" y="2283827"/>
            <a:ext cx="17883413" cy="17883413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14902"/>
              </a:srgbClr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4439020" y="1145231"/>
            <a:ext cx="10176579" cy="646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Implemented Design: SPS Type 3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19" id="19"/>
          <p:cNvSpPr txBox="true"/>
          <p:nvPr/>
        </p:nvSpPr>
        <p:spPr>
          <a:xfrm rot="0">
            <a:off x="598444" y="4021983"/>
            <a:ext cx="11279443" cy="3116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Minimized Launch Costs</a:t>
            </a:r>
          </a:p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Minimized Solar Panel Surface</a:t>
            </a:r>
          </a:p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High Modularity &amp; Scalability</a:t>
            </a:r>
          </a:p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High Energy Collection Capability</a:t>
            </a:r>
          </a:p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Alignment with Current Technological Advances</a:t>
            </a:r>
          </a:p>
          <a:p>
            <a:pPr algn="l">
              <a:lnSpc>
                <a:spcPts val="3579"/>
              </a:lnSpc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Less complex to Implement and Simulate</a:t>
            </a:r>
          </a:p>
          <a:p>
            <a:pPr algn="l">
              <a:lnSpc>
                <a:spcPts val="3579"/>
              </a:lnSpc>
              <a:spcBef>
                <a:spcPct val="0"/>
              </a:spcBef>
            </a:pPr>
            <a:r>
              <a:rPr lang="en-US" sz="255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NASA Report available</a:t>
            </a:r>
          </a:p>
        </p:txBody>
      </p:sp>
      <p:grpSp>
        <p:nvGrpSpPr>
          <p:cNvPr name="Group 20" id="20"/>
          <p:cNvGrpSpPr/>
          <p:nvPr/>
        </p:nvGrpSpPr>
        <p:grpSpPr>
          <a:xfrm rot="0">
            <a:off x="8147206" y="5912679"/>
            <a:ext cx="4390470" cy="4390470"/>
            <a:chOff x="0" y="0"/>
            <a:chExt cx="812800" cy="812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38757" t="0" r="-38757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55759" y="4113930"/>
            <a:ext cx="328383" cy="265136"/>
            <a:chOff x="0" y="0"/>
            <a:chExt cx="6350000" cy="512699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55759" y="4560041"/>
            <a:ext cx="328383" cy="265136"/>
            <a:chOff x="0" y="0"/>
            <a:chExt cx="6350000" cy="512699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55759" y="5010932"/>
            <a:ext cx="328383" cy="265136"/>
            <a:chOff x="0" y="0"/>
            <a:chExt cx="6350000" cy="51269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55759" y="5457043"/>
            <a:ext cx="328383" cy="265136"/>
            <a:chOff x="0" y="0"/>
            <a:chExt cx="6350000" cy="512699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55759" y="5912679"/>
            <a:ext cx="328383" cy="265136"/>
            <a:chOff x="0" y="0"/>
            <a:chExt cx="6350000" cy="512699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4806278" y="6914719"/>
            <a:ext cx="3340928" cy="3340928"/>
            <a:chOff x="0" y="0"/>
            <a:chExt cx="812800" cy="81280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59535" t="-30064" r="-134869" b="-26337"/>
              </a:stretch>
            </a:blipFill>
          </p:spPr>
        </p:sp>
      </p:grpSp>
      <p:grpSp>
        <p:nvGrpSpPr>
          <p:cNvPr name="Group 34" id="34"/>
          <p:cNvGrpSpPr/>
          <p:nvPr/>
        </p:nvGrpSpPr>
        <p:grpSpPr>
          <a:xfrm rot="0">
            <a:off x="2193853" y="7679998"/>
            <a:ext cx="2607002" cy="2607002"/>
            <a:chOff x="0" y="0"/>
            <a:chExt cx="812800" cy="812800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38757" t="0" r="-38757" b="0"/>
              </a:stretch>
            </a:blipFill>
          </p:spPr>
        </p:sp>
      </p:grpSp>
      <p:grpSp>
        <p:nvGrpSpPr>
          <p:cNvPr name="Group 36" id="36"/>
          <p:cNvGrpSpPr/>
          <p:nvPr/>
        </p:nvGrpSpPr>
        <p:grpSpPr>
          <a:xfrm rot="0">
            <a:off x="55759" y="6358790"/>
            <a:ext cx="328383" cy="265136"/>
            <a:chOff x="0" y="0"/>
            <a:chExt cx="6350000" cy="512699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55759" y="6782151"/>
            <a:ext cx="328383" cy="265136"/>
            <a:chOff x="0" y="0"/>
            <a:chExt cx="6350000" cy="512699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219951" y="8338548"/>
            <a:ext cx="1917099" cy="1917099"/>
            <a:chOff x="0" y="0"/>
            <a:chExt cx="812800" cy="812800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8"/>
              <a:stretch>
                <a:fillRect l="0" t="0" r="-78970" b="0"/>
              </a:stretch>
            </a:blipFill>
          </p:spPr>
        </p:sp>
      </p:grpSp>
      <p:sp>
        <p:nvSpPr>
          <p:cNvPr name="Freeform 42" id="42"/>
          <p:cNvSpPr/>
          <p:nvPr/>
        </p:nvSpPr>
        <p:spPr>
          <a:xfrm flipH="false" flipV="false" rot="5400000">
            <a:off x="789758" y="7542645"/>
            <a:ext cx="777483" cy="391657"/>
          </a:xfrm>
          <a:custGeom>
            <a:avLst/>
            <a:gdLst/>
            <a:ahLst/>
            <a:cxnLst/>
            <a:rect r="r" b="b" t="t" l="l"/>
            <a:pathLst>
              <a:path h="391657" w="777483">
                <a:moveTo>
                  <a:pt x="0" y="0"/>
                </a:moveTo>
                <a:lnTo>
                  <a:pt x="777484" y="0"/>
                </a:lnTo>
                <a:lnTo>
                  <a:pt x="777484" y="391657"/>
                </a:lnTo>
                <a:lnTo>
                  <a:pt x="0" y="39165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3" id="43"/>
          <p:cNvSpPr txBox="true"/>
          <p:nvPr/>
        </p:nvSpPr>
        <p:spPr>
          <a:xfrm rot="0">
            <a:off x="219951" y="2865648"/>
            <a:ext cx="8438140" cy="6802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16"/>
              </a:lnSpc>
            </a:pPr>
            <a:r>
              <a:rPr lang="en-US" sz="4543" b="true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Why this  configuration?</a:t>
            </a:r>
          </a:p>
        </p:txBody>
      </p:sp>
      <p:sp>
        <p:nvSpPr>
          <p:cNvPr name="Freeform 44" id="44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45" id="45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  <p:sp>
        <p:nvSpPr>
          <p:cNvPr name="TextBox 46" id="46"/>
          <p:cNvSpPr txBox="true"/>
          <p:nvPr/>
        </p:nvSpPr>
        <p:spPr>
          <a:xfrm rot="0">
            <a:off x="8988513" y="4554042"/>
            <a:ext cx="4032187" cy="551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8"/>
              </a:lnSpc>
            </a:pPr>
            <a:r>
              <a:rPr lang="en-US" b="true" sz="3717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 100 MW Satellite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8988513" y="2972234"/>
            <a:ext cx="4032187" cy="551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8"/>
              </a:lnSpc>
            </a:pPr>
            <a:r>
              <a:rPr lang="en-US" b="true" sz="3717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 2 GW Satellite</a:t>
            </a:r>
          </a:p>
        </p:txBody>
      </p:sp>
      <p:grpSp>
        <p:nvGrpSpPr>
          <p:cNvPr name="Group 48" id="48"/>
          <p:cNvGrpSpPr/>
          <p:nvPr/>
        </p:nvGrpSpPr>
        <p:grpSpPr>
          <a:xfrm rot="0">
            <a:off x="8988513" y="4607665"/>
            <a:ext cx="538797" cy="435024"/>
            <a:chOff x="0" y="0"/>
            <a:chExt cx="6350000" cy="512699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50" id="50"/>
          <p:cNvGrpSpPr/>
          <p:nvPr/>
        </p:nvGrpSpPr>
        <p:grpSpPr>
          <a:xfrm rot="0">
            <a:off x="8988513" y="3025857"/>
            <a:ext cx="538797" cy="435024"/>
            <a:chOff x="0" y="0"/>
            <a:chExt cx="6350000" cy="5126990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52" id="52"/>
          <p:cNvGrpSpPr/>
          <p:nvPr/>
        </p:nvGrpSpPr>
        <p:grpSpPr>
          <a:xfrm rot="5400000">
            <a:off x="10342441" y="3811473"/>
            <a:ext cx="538797" cy="435024"/>
            <a:chOff x="0" y="0"/>
            <a:chExt cx="6350000" cy="512699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97B2">
                    <a:alpha val="100000"/>
                  </a:srgbClr>
                </a:gs>
                <a:gs pos="100000">
                  <a:srgbClr val="7ED957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54" id="54"/>
          <p:cNvSpPr txBox="true"/>
          <p:nvPr/>
        </p:nvSpPr>
        <p:spPr>
          <a:xfrm rot="0">
            <a:off x="7955759" y="3010106"/>
            <a:ext cx="831433" cy="428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91"/>
              </a:lnSpc>
              <a:spcBef>
                <a:spcPct val="0"/>
              </a:spcBef>
            </a:pPr>
            <a:r>
              <a:rPr lang="en-US" sz="263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from</a:t>
            </a:r>
          </a:p>
        </p:txBody>
      </p:sp>
      <p:sp>
        <p:nvSpPr>
          <p:cNvPr name="TextBox 55" id="55"/>
          <p:cNvSpPr txBox="true"/>
          <p:nvPr/>
        </p:nvSpPr>
        <p:spPr>
          <a:xfrm rot="0">
            <a:off x="8381001" y="4569565"/>
            <a:ext cx="359646" cy="428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91"/>
              </a:lnSpc>
              <a:spcBef>
                <a:spcPct val="0"/>
              </a:spcBef>
            </a:pPr>
            <a:r>
              <a:rPr lang="en-US" sz="263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to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true" flipV="false" rot="0">
            <a:off x="0" y="0"/>
            <a:ext cx="18388181" cy="10481263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true" rot="0">
            <a:off x="-891108" y="2894046"/>
            <a:ext cx="11006942" cy="5627493"/>
          </a:xfrm>
          <a:custGeom>
            <a:avLst/>
            <a:gdLst/>
            <a:ahLst/>
            <a:cxnLst/>
            <a:rect r="r" b="b" t="t" l="l"/>
            <a:pathLst>
              <a:path h="5627493" w="11006942">
                <a:moveTo>
                  <a:pt x="0" y="5627493"/>
                </a:moveTo>
                <a:lnTo>
                  <a:pt x="11006942" y="5627493"/>
                </a:lnTo>
                <a:lnTo>
                  <a:pt x="11006942" y="0"/>
                </a:lnTo>
                <a:lnTo>
                  <a:pt x="0" y="0"/>
                </a:lnTo>
                <a:lnTo>
                  <a:pt x="0" y="5627493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248182" y="4734631"/>
            <a:ext cx="557998" cy="516401"/>
          </a:xfrm>
          <a:custGeom>
            <a:avLst/>
            <a:gdLst/>
            <a:ahLst/>
            <a:cxnLst/>
            <a:rect r="r" b="b" t="t" l="l"/>
            <a:pathLst>
              <a:path h="516401" w="557998">
                <a:moveTo>
                  <a:pt x="0" y="0"/>
                </a:moveTo>
                <a:lnTo>
                  <a:pt x="557997" y="0"/>
                </a:lnTo>
                <a:lnTo>
                  <a:pt x="557997" y="516402"/>
                </a:lnTo>
                <a:lnTo>
                  <a:pt x="0" y="5164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572445" y="2635430"/>
            <a:ext cx="557998" cy="516401"/>
          </a:xfrm>
          <a:custGeom>
            <a:avLst/>
            <a:gdLst/>
            <a:ahLst/>
            <a:cxnLst/>
            <a:rect r="r" b="b" t="t" l="l"/>
            <a:pathLst>
              <a:path h="516401" w="557998">
                <a:moveTo>
                  <a:pt x="0" y="0"/>
                </a:moveTo>
                <a:lnTo>
                  <a:pt x="557997" y="0"/>
                </a:lnTo>
                <a:lnTo>
                  <a:pt x="557997" y="516401"/>
                </a:lnTo>
                <a:lnTo>
                  <a:pt x="0" y="51640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8" id="8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13" id="13"/>
          <p:cNvSpPr/>
          <p:nvPr/>
        </p:nvSpPr>
        <p:spPr>
          <a:xfrm flipH="true" flipV="false" rot="0">
            <a:off x="9892189" y="1028700"/>
            <a:ext cx="8684270" cy="6677102"/>
          </a:xfrm>
          <a:custGeom>
            <a:avLst/>
            <a:gdLst/>
            <a:ahLst/>
            <a:cxnLst/>
            <a:rect r="r" b="b" t="t" l="l"/>
            <a:pathLst>
              <a:path h="6677102" w="8684270">
                <a:moveTo>
                  <a:pt x="8684270" y="0"/>
                </a:moveTo>
                <a:lnTo>
                  <a:pt x="0" y="0"/>
                </a:lnTo>
                <a:lnTo>
                  <a:pt x="0" y="6677102"/>
                </a:lnTo>
                <a:lnTo>
                  <a:pt x="8684270" y="6677102"/>
                </a:lnTo>
                <a:lnTo>
                  <a:pt x="8684270" y="0"/>
                </a:lnTo>
                <a:close/>
              </a:path>
            </a:pathLst>
          </a:custGeom>
          <a:blipFill>
            <a:blip r:embed="rId8"/>
            <a:stretch>
              <a:fillRect l="-60419" t="-18703" r="-46313" b="-3254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8806179" y="5900002"/>
            <a:ext cx="485342" cy="485342"/>
          </a:xfrm>
          <a:custGeom>
            <a:avLst/>
            <a:gdLst/>
            <a:ahLst/>
            <a:cxnLst/>
            <a:rect r="r" b="b" t="t" l="l"/>
            <a:pathLst>
              <a:path h="485342" w="485342">
                <a:moveTo>
                  <a:pt x="0" y="0"/>
                </a:moveTo>
                <a:lnTo>
                  <a:pt x="485342" y="0"/>
                </a:lnTo>
                <a:lnTo>
                  <a:pt x="485342" y="485342"/>
                </a:lnTo>
                <a:lnTo>
                  <a:pt x="0" y="4853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9473089" y="7059433"/>
            <a:ext cx="482762" cy="482762"/>
          </a:xfrm>
          <a:custGeom>
            <a:avLst/>
            <a:gdLst/>
            <a:ahLst/>
            <a:cxnLst/>
            <a:rect r="r" b="b" t="t" l="l"/>
            <a:pathLst>
              <a:path h="482762" w="482762">
                <a:moveTo>
                  <a:pt x="0" y="0"/>
                </a:moveTo>
                <a:lnTo>
                  <a:pt x="482762" y="0"/>
                </a:lnTo>
                <a:lnTo>
                  <a:pt x="482762" y="482761"/>
                </a:lnTo>
                <a:lnTo>
                  <a:pt x="0" y="48276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0244583" y="8168290"/>
            <a:ext cx="468093" cy="468093"/>
          </a:xfrm>
          <a:custGeom>
            <a:avLst/>
            <a:gdLst/>
            <a:ahLst/>
            <a:cxnLst/>
            <a:rect r="r" b="b" t="t" l="l"/>
            <a:pathLst>
              <a:path h="468093" w="468093">
                <a:moveTo>
                  <a:pt x="0" y="0"/>
                </a:moveTo>
                <a:lnTo>
                  <a:pt x="468092" y="0"/>
                </a:lnTo>
                <a:lnTo>
                  <a:pt x="468092" y="468093"/>
                </a:lnTo>
                <a:lnTo>
                  <a:pt x="0" y="46809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1065592" y="9237994"/>
            <a:ext cx="500038" cy="500038"/>
          </a:xfrm>
          <a:custGeom>
            <a:avLst/>
            <a:gdLst/>
            <a:ahLst/>
            <a:cxnLst/>
            <a:rect r="r" b="b" t="t" l="l"/>
            <a:pathLst>
              <a:path h="500038" w="500038">
                <a:moveTo>
                  <a:pt x="0" y="0"/>
                </a:moveTo>
                <a:lnTo>
                  <a:pt x="500037" y="0"/>
                </a:lnTo>
                <a:lnTo>
                  <a:pt x="500037" y="500038"/>
                </a:lnTo>
                <a:lnTo>
                  <a:pt x="0" y="50003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198855" y="1898749"/>
            <a:ext cx="485342" cy="485342"/>
          </a:xfrm>
          <a:custGeom>
            <a:avLst/>
            <a:gdLst/>
            <a:ahLst/>
            <a:cxnLst/>
            <a:rect r="r" b="b" t="t" l="l"/>
            <a:pathLst>
              <a:path h="485342" w="485342">
                <a:moveTo>
                  <a:pt x="0" y="0"/>
                </a:moveTo>
                <a:lnTo>
                  <a:pt x="485342" y="0"/>
                </a:lnTo>
                <a:lnTo>
                  <a:pt x="485342" y="485342"/>
                </a:lnTo>
                <a:lnTo>
                  <a:pt x="0" y="4853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14780709" y="4251870"/>
            <a:ext cx="482762" cy="482762"/>
          </a:xfrm>
          <a:custGeom>
            <a:avLst/>
            <a:gdLst/>
            <a:ahLst/>
            <a:cxnLst/>
            <a:rect r="r" b="b" t="t" l="l"/>
            <a:pathLst>
              <a:path h="482762" w="482762">
                <a:moveTo>
                  <a:pt x="0" y="0"/>
                </a:moveTo>
                <a:lnTo>
                  <a:pt x="482761" y="0"/>
                </a:lnTo>
                <a:lnTo>
                  <a:pt x="482761" y="482761"/>
                </a:lnTo>
                <a:lnTo>
                  <a:pt x="0" y="48276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5198855" y="7471755"/>
            <a:ext cx="468093" cy="468093"/>
          </a:xfrm>
          <a:custGeom>
            <a:avLst/>
            <a:gdLst/>
            <a:ahLst/>
            <a:cxnLst/>
            <a:rect r="r" b="b" t="t" l="l"/>
            <a:pathLst>
              <a:path h="468093" w="468093">
                <a:moveTo>
                  <a:pt x="0" y="0"/>
                </a:moveTo>
                <a:lnTo>
                  <a:pt x="468093" y="0"/>
                </a:lnTo>
                <a:lnTo>
                  <a:pt x="468093" y="468093"/>
                </a:lnTo>
                <a:lnTo>
                  <a:pt x="0" y="46809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7259300" y="6559395"/>
            <a:ext cx="500038" cy="500038"/>
          </a:xfrm>
          <a:custGeom>
            <a:avLst/>
            <a:gdLst/>
            <a:ahLst/>
            <a:cxnLst/>
            <a:rect r="r" b="b" t="t" l="l"/>
            <a:pathLst>
              <a:path h="500038" w="500038">
                <a:moveTo>
                  <a:pt x="0" y="0"/>
                </a:moveTo>
                <a:lnTo>
                  <a:pt x="500038" y="0"/>
                </a:lnTo>
                <a:lnTo>
                  <a:pt x="500038" y="500038"/>
                </a:lnTo>
                <a:lnTo>
                  <a:pt x="0" y="50003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1975762" y="7231163"/>
            <a:ext cx="474639" cy="474639"/>
          </a:xfrm>
          <a:custGeom>
            <a:avLst/>
            <a:gdLst/>
            <a:ahLst/>
            <a:cxnLst/>
            <a:rect r="r" b="b" t="t" l="l"/>
            <a:pathLst>
              <a:path h="474639" w="474639">
                <a:moveTo>
                  <a:pt x="0" y="0"/>
                </a:moveTo>
                <a:lnTo>
                  <a:pt x="474639" y="0"/>
                </a:lnTo>
                <a:lnTo>
                  <a:pt x="474639" y="474639"/>
                </a:lnTo>
                <a:lnTo>
                  <a:pt x="0" y="474639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97592" y="4129825"/>
            <a:ext cx="474852" cy="474852"/>
          </a:xfrm>
          <a:custGeom>
            <a:avLst/>
            <a:gdLst/>
            <a:ahLst/>
            <a:cxnLst/>
            <a:rect r="r" b="b" t="t" l="l"/>
            <a:pathLst>
              <a:path h="474852" w="474852">
                <a:moveTo>
                  <a:pt x="0" y="0"/>
                </a:moveTo>
                <a:lnTo>
                  <a:pt x="474853" y="0"/>
                </a:lnTo>
                <a:lnTo>
                  <a:pt x="474853" y="474852"/>
                </a:lnTo>
                <a:lnTo>
                  <a:pt x="0" y="474852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5581802" y="6810810"/>
            <a:ext cx="490003" cy="490003"/>
          </a:xfrm>
          <a:custGeom>
            <a:avLst/>
            <a:gdLst/>
            <a:ahLst/>
            <a:cxnLst/>
            <a:rect r="r" b="b" t="t" l="l"/>
            <a:pathLst>
              <a:path h="490003" w="490003">
                <a:moveTo>
                  <a:pt x="0" y="0"/>
                </a:moveTo>
                <a:lnTo>
                  <a:pt x="490003" y="0"/>
                </a:lnTo>
                <a:lnTo>
                  <a:pt x="490003" y="490004"/>
                </a:lnTo>
                <a:lnTo>
                  <a:pt x="0" y="490004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2976070" y="9787500"/>
            <a:ext cx="478397" cy="478397"/>
          </a:xfrm>
          <a:custGeom>
            <a:avLst/>
            <a:gdLst/>
            <a:ahLst/>
            <a:cxnLst/>
            <a:rect r="r" b="b" t="t" l="l"/>
            <a:pathLst>
              <a:path h="478397" w="478397">
                <a:moveTo>
                  <a:pt x="0" y="0"/>
                </a:moveTo>
                <a:lnTo>
                  <a:pt x="478398" y="0"/>
                </a:lnTo>
                <a:lnTo>
                  <a:pt x="478398" y="478397"/>
                </a:lnTo>
                <a:lnTo>
                  <a:pt x="0" y="478397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9048850" y="4790613"/>
            <a:ext cx="2161220" cy="3568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08"/>
              </a:lnSpc>
              <a:spcBef>
                <a:spcPct val="0"/>
              </a:spcBef>
            </a:pPr>
            <a:r>
              <a:rPr lang="en-US" b="true" sz="2077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SUBSYSTEMS: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9473089" y="5669692"/>
            <a:ext cx="3185005" cy="9078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In target orbit, PV cells capture sunlight and convert it into energy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387532" y="2703507"/>
            <a:ext cx="3655473" cy="3568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08"/>
              </a:lnSpc>
              <a:spcBef>
                <a:spcPct val="0"/>
              </a:spcBef>
            </a:pPr>
            <a:r>
              <a:rPr lang="en-US" b="true" sz="2077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3D CAD Model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4073566" y="994752"/>
            <a:ext cx="7763519" cy="7969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48"/>
              </a:lnSpc>
            </a:pPr>
            <a:r>
              <a:rPr lang="en-US" b="true" sz="5340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Model Setup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244583" y="6827832"/>
            <a:ext cx="3185005" cy="9078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The energy is sent to the Moon in the form of microwave or laser beam.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1049320" y="7983345"/>
            <a:ext cx="3185005" cy="9078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 ground receiver captures the beam and converts it into electricity.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1837085" y="9167432"/>
            <a:ext cx="3185005" cy="603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The electricity is then sent to the power grid.</a:t>
            </a:r>
          </a:p>
        </p:txBody>
      </p:sp>
      <p:sp>
        <p:nvSpPr>
          <p:cNvPr name="Freeform 33" id="33"/>
          <p:cNvSpPr/>
          <p:nvPr/>
        </p:nvSpPr>
        <p:spPr>
          <a:xfrm flipH="false" flipV="false" rot="0">
            <a:off x="250613" y="8348005"/>
            <a:ext cx="474639" cy="474639"/>
          </a:xfrm>
          <a:custGeom>
            <a:avLst/>
            <a:gdLst/>
            <a:ahLst/>
            <a:cxnLst/>
            <a:rect r="r" b="b" t="t" l="l"/>
            <a:pathLst>
              <a:path h="474639" w="474639">
                <a:moveTo>
                  <a:pt x="0" y="0"/>
                </a:moveTo>
                <a:lnTo>
                  <a:pt x="474640" y="0"/>
                </a:lnTo>
                <a:lnTo>
                  <a:pt x="474640" y="474639"/>
                </a:lnTo>
                <a:lnTo>
                  <a:pt x="0" y="474639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4" id="34"/>
          <p:cNvSpPr txBox="true"/>
          <p:nvPr/>
        </p:nvSpPr>
        <p:spPr>
          <a:xfrm rot="0">
            <a:off x="888561" y="8417144"/>
            <a:ext cx="3185005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MIRROR</a:t>
            </a:r>
          </a:p>
        </p:txBody>
      </p:sp>
      <p:sp>
        <p:nvSpPr>
          <p:cNvPr name="Freeform 35" id="35"/>
          <p:cNvSpPr/>
          <p:nvPr/>
        </p:nvSpPr>
        <p:spPr>
          <a:xfrm flipH="false" flipV="false" rot="0">
            <a:off x="1059363" y="8822644"/>
            <a:ext cx="474852" cy="474852"/>
          </a:xfrm>
          <a:custGeom>
            <a:avLst/>
            <a:gdLst/>
            <a:ahLst/>
            <a:cxnLst/>
            <a:rect r="r" b="b" t="t" l="l"/>
            <a:pathLst>
              <a:path h="474852" w="474852">
                <a:moveTo>
                  <a:pt x="0" y="0"/>
                </a:moveTo>
                <a:lnTo>
                  <a:pt x="474852" y="0"/>
                </a:lnTo>
                <a:lnTo>
                  <a:pt x="474852" y="474853"/>
                </a:lnTo>
                <a:lnTo>
                  <a:pt x="0" y="47485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6" id="36"/>
          <p:cNvSpPr txBox="true"/>
          <p:nvPr/>
        </p:nvSpPr>
        <p:spPr>
          <a:xfrm rot="0">
            <a:off x="1670093" y="8879054"/>
            <a:ext cx="1400616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ABSORBER</a:t>
            </a:r>
          </a:p>
        </p:txBody>
      </p:sp>
      <p:sp>
        <p:nvSpPr>
          <p:cNvPr name="Freeform 37" id="37"/>
          <p:cNvSpPr/>
          <p:nvPr/>
        </p:nvSpPr>
        <p:spPr>
          <a:xfrm flipH="false" flipV="false" rot="0">
            <a:off x="1998743" y="9297497"/>
            <a:ext cx="490003" cy="490003"/>
          </a:xfrm>
          <a:custGeom>
            <a:avLst/>
            <a:gdLst/>
            <a:ahLst/>
            <a:cxnLst/>
            <a:rect r="r" b="b" t="t" l="l"/>
            <a:pathLst>
              <a:path h="490003" w="490003">
                <a:moveTo>
                  <a:pt x="0" y="0"/>
                </a:moveTo>
                <a:lnTo>
                  <a:pt x="490003" y="0"/>
                </a:lnTo>
                <a:lnTo>
                  <a:pt x="490003" y="490003"/>
                </a:lnTo>
                <a:lnTo>
                  <a:pt x="0" y="490003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8" id="38"/>
          <p:cNvSpPr txBox="true"/>
          <p:nvPr/>
        </p:nvSpPr>
        <p:spPr>
          <a:xfrm rot="0">
            <a:off x="2672950" y="9374317"/>
            <a:ext cx="1400616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ANTENNA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3750544" y="9858517"/>
            <a:ext cx="1400616" cy="29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60"/>
              </a:lnSpc>
              <a:spcBef>
                <a:spcPct val="0"/>
              </a:spcBef>
            </a:pPr>
            <a:r>
              <a:rPr lang="en-US" sz="1757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RECTENNA</a:t>
            </a:r>
          </a:p>
        </p:txBody>
      </p:sp>
      <p:grpSp>
        <p:nvGrpSpPr>
          <p:cNvPr name="Group 40" id="40"/>
          <p:cNvGrpSpPr/>
          <p:nvPr/>
        </p:nvGrpSpPr>
        <p:grpSpPr>
          <a:xfrm rot="0">
            <a:off x="6398935" y="7562597"/>
            <a:ext cx="2520094" cy="2520094"/>
            <a:chOff x="0" y="0"/>
            <a:chExt cx="812800" cy="812800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5"/>
              <a:stretch>
                <a:fillRect l="-59535" t="-30064" r="-134869" b="-26337"/>
              </a:stretch>
            </a:blipFill>
          </p:spPr>
        </p:sp>
      </p:grpSp>
      <p:sp>
        <p:nvSpPr>
          <p:cNvPr name="Freeform 42" id="42"/>
          <p:cNvSpPr/>
          <p:nvPr/>
        </p:nvSpPr>
        <p:spPr>
          <a:xfrm flipH="false" flipV="false" rot="0">
            <a:off x="5881400" y="8521539"/>
            <a:ext cx="478397" cy="478397"/>
          </a:xfrm>
          <a:custGeom>
            <a:avLst/>
            <a:gdLst/>
            <a:ahLst/>
            <a:cxnLst/>
            <a:rect r="r" b="b" t="t" l="l"/>
            <a:pathLst>
              <a:path h="478397" w="478397">
                <a:moveTo>
                  <a:pt x="0" y="0"/>
                </a:moveTo>
                <a:lnTo>
                  <a:pt x="478397" y="0"/>
                </a:lnTo>
                <a:lnTo>
                  <a:pt x="478397" y="478397"/>
                </a:lnTo>
                <a:lnTo>
                  <a:pt x="0" y="478397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3" id="43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 l="0" t="0" r="0" b="0"/>
            </a:stretch>
          </a:blipFill>
        </p:spPr>
      </p:sp>
      <p:sp>
        <p:nvSpPr>
          <p:cNvPr name="Freeform 44" id="44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27"/>
            <a:stretch>
              <a:fillRect l="0" t="0" r="0" b="0"/>
            </a:stretch>
          </a:blipFill>
        </p:spPr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18093" y="1616027"/>
            <a:ext cx="2103119" cy="2103119"/>
          </a:xfrm>
          <a:custGeom>
            <a:avLst/>
            <a:gdLst/>
            <a:ahLst/>
            <a:cxnLst/>
            <a:rect r="r" b="b" t="t" l="l"/>
            <a:pathLst>
              <a:path h="2103119" w="2103119">
                <a:moveTo>
                  <a:pt x="0" y="0"/>
                </a:moveTo>
                <a:lnTo>
                  <a:pt x="2103119" y="0"/>
                </a:lnTo>
                <a:lnTo>
                  <a:pt x="2103119" y="2103119"/>
                </a:lnTo>
                <a:lnTo>
                  <a:pt x="0" y="21031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2284648" y="4039545"/>
            <a:ext cx="597723" cy="597723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19608"/>
              </a:srgbClr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pic>
        <p:nvPicPr>
          <p:cNvPr name="Picture 14" id="1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8865672" y="1572220"/>
            <a:ext cx="8563211" cy="1994500"/>
          </a:xfrm>
          <a:prstGeom prst="rect">
            <a:avLst/>
          </a:prstGeom>
        </p:spPr>
      </p:pic>
      <p:pic>
        <p:nvPicPr>
          <p:cNvPr name="Picture 15" id="1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8725490" y="1999335"/>
            <a:ext cx="10245398" cy="2274864"/>
          </a:xfrm>
          <a:prstGeom prst="rect">
            <a:avLst/>
          </a:prstGeom>
        </p:spPr>
      </p:pic>
      <p:pic>
        <p:nvPicPr>
          <p:cNvPr name="Picture 16" id="1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9001484" y="2757533"/>
            <a:ext cx="7954591" cy="2065134"/>
          </a:xfrm>
          <a:prstGeom prst="rect">
            <a:avLst/>
          </a:prstGeom>
        </p:spPr>
      </p:pic>
      <p:pic>
        <p:nvPicPr>
          <p:cNvPr name="Picture 17" id="1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9076739" y="3512494"/>
            <a:ext cx="7394434" cy="1799704"/>
          </a:xfrm>
          <a:prstGeom prst="rect">
            <a:avLst/>
          </a:prstGeom>
        </p:spPr>
      </p:pic>
      <p:pic>
        <p:nvPicPr>
          <p:cNvPr name="Picture 18" id="18"/>
          <p:cNvPicPr>
            <a:picLocks noChangeAspect="true"/>
          </p:cNvPicPr>
          <p:nvPr/>
        </p:nvPicPr>
        <p:blipFill>
          <a:blip r:embed="rId8"/>
          <a:stretch>
            <a:fillRect/>
          </a:stretch>
        </p:blipFill>
        <p:spPr>
          <a:xfrm rot="0">
            <a:off x="9043484" y="4129452"/>
            <a:ext cx="7793498" cy="1866214"/>
          </a:xfrm>
          <a:prstGeom prst="rect">
            <a:avLst/>
          </a:prstGeom>
        </p:spPr>
      </p:pic>
      <p:pic>
        <p:nvPicPr>
          <p:cNvPr name="Picture 19" id="19"/>
          <p:cNvPicPr>
            <a:picLocks noChangeAspect="true"/>
          </p:cNvPicPr>
          <p:nvPr/>
        </p:nvPicPr>
        <p:blipFill>
          <a:blip r:embed="rId9"/>
          <a:stretch>
            <a:fillRect/>
          </a:stretch>
        </p:blipFill>
        <p:spPr>
          <a:xfrm rot="0">
            <a:off x="9218473" y="4959779"/>
            <a:ext cx="5207794" cy="1435264"/>
          </a:xfrm>
          <a:prstGeom prst="rect">
            <a:avLst/>
          </a:prstGeom>
        </p:spPr>
      </p:pic>
      <p:pic>
        <p:nvPicPr>
          <p:cNvPr name="Picture 20" id="20"/>
          <p:cNvPicPr>
            <a:picLocks noChangeAspect="true"/>
          </p:cNvPicPr>
          <p:nvPr/>
        </p:nvPicPr>
        <p:blipFill>
          <a:blip r:embed="rId10"/>
          <a:stretch>
            <a:fillRect/>
          </a:stretch>
        </p:blipFill>
        <p:spPr>
          <a:xfrm rot="0">
            <a:off x="9228476" y="5682724"/>
            <a:ext cx="5087766" cy="1415259"/>
          </a:xfrm>
          <a:prstGeom prst="rect">
            <a:avLst/>
          </a:prstGeom>
        </p:spPr>
      </p:pic>
      <p:pic>
        <p:nvPicPr>
          <p:cNvPr name="Picture 21" id="21"/>
          <p:cNvPicPr>
            <a:picLocks noChangeAspect="true"/>
          </p:cNvPicPr>
          <p:nvPr/>
        </p:nvPicPr>
        <p:blipFill>
          <a:blip r:embed="rId11"/>
          <a:stretch>
            <a:fillRect/>
          </a:stretch>
        </p:blipFill>
        <p:spPr>
          <a:xfrm rot="0">
            <a:off x="9423069" y="6947054"/>
            <a:ext cx="3581376" cy="1164194"/>
          </a:xfrm>
          <a:prstGeom prst="rect">
            <a:avLst/>
          </a:prstGeom>
        </p:spPr>
      </p:pic>
      <p:pic>
        <p:nvPicPr>
          <p:cNvPr name="Picture 22" id="22"/>
          <p:cNvPicPr>
            <a:picLocks noChangeAspect="true"/>
          </p:cNvPicPr>
          <p:nvPr/>
        </p:nvPicPr>
        <p:blipFill>
          <a:blip r:embed="rId12"/>
          <a:stretch>
            <a:fillRect/>
          </a:stretch>
        </p:blipFill>
        <p:spPr>
          <a:xfrm rot="0">
            <a:off x="8777592" y="5884863"/>
            <a:ext cx="10041170" cy="2240826"/>
          </a:xfrm>
          <a:prstGeom prst="rect">
            <a:avLst/>
          </a:prstGeom>
        </p:spPr>
      </p:pic>
      <p:pic>
        <p:nvPicPr>
          <p:cNvPr name="Picture 23" id="23"/>
          <p:cNvPicPr>
            <a:picLocks noChangeAspect="true"/>
          </p:cNvPicPr>
          <p:nvPr/>
        </p:nvPicPr>
        <p:blipFill>
          <a:blip r:embed="rId13"/>
          <a:stretch>
            <a:fillRect/>
          </a:stretch>
        </p:blipFill>
        <p:spPr>
          <a:xfrm rot="0">
            <a:off x="9147128" y="7238410"/>
            <a:ext cx="6892668" cy="1716076"/>
          </a:xfrm>
          <a:prstGeom prst="rect">
            <a:avLst/>
          </a:prstGeom>
        </p:spPr>
      </p:pic>
      <p:pic>
        <p:nvPicPr>
          <p:cNvPr name="Picture 24" id="24"/>
          <p:cNvPicPr>
            <a:picLocks noChangeAspect="true"/>
          </p:cNvPicPr>
          <p:nvPr/>
        </p:nvPicPr>
        <p:blipFill>
          <a:blip r:embed="rId14"/>
          <a:stretch>
            <a:fillRect/>
          </a:stretch>
        </p:blipFill>
        <p:spPr>
          <a:xfrm rot="0">
            <a:off x="9148354" y="7780946"/>
            <a:ext cx="7134337" cy="1756354"/>
          </a:xfrm>
          <a:prstGeom prst="rect">
            <a:avLst/>
          </a:prstGeom>
        </p:spPr>
      </p:pic>
      <p:pic>
        <p:nvPicPr>
          <p:cNvPr name="Picture 25" id="25"/>
          <p:cNvPicPr>
            <a:picLocks noChangeAspect="true"/>
          </p:cNvPicPr>
          <p:nvPr/>
        </p:nvPicPr>
        <p:blipFill>
          <a:blip r:embed="rId15"/>
          <a:stretch>
            <a:fillRect/>
          </a:stretch>
        </p:blipFill>
        <p:spPr>
          <a:xfrm rot="0">
            <a:off x="9458665" y="8715705"/>
            <a:ext cx="3296299" cy="1116681"/>
          </a:xfrm>
          <a:prstGeom prst="rect">
            <a:avLst/>
          </a:prstGeom>
        </p:spPr>
      </p:pic>
      <p:sp>
        <p:nvSpPr>
          <p:cNvPr name="Freeform 26" id="26"/>
          <p:cNvSpPr/>
          <p:nvPr/>
        </p:nvSpPr>
        <p:spPr>
          <a:xfrm flipH="true" flipV="false" rot="0">
            <a:off x="8750977" y="2275553"/>
            <a:ext cx="882428" cy="7931941"/>
          </a:xfrm>
          <a:custGeom>
            <a:avLst/>
            <a:gdLst/>
            <a:ahLst/>
            <a:cxnLst/>
            <a:rect r="r" b="b" t="t" l="l"/>
            <a:pathLst>
              <a:path h="7931941" w="882428">
                <a:moveTo>
                  <a:pt x="882429" y="0"/>
                </a:moveTo>
                <a:lnTo>
                  <a:pt x="0" y="0"/>
                </a:lnTo>
                <a:lnTo>
                  <a:pt x="0" y="7931941"/>
                </a:lnTo>
                <a:lnTo>
                  <a:pt x="882429" y="7931941"/>
                </a:lnTo>
                <a:lnTo>
                  <a:pt x="882429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27" id="27"/>
          <p:cNvPicPr>
            <a:picLocks noChangeAspect="true"/>
          </p:cNvPicPr>
          <p:nvPr/>
        </p:nvPicPr>
        <p:blipFill>
          <a:blip r:embed="rId18"/>
          <a:stretch>
            <a:fillRect/>
          </a:stretch>
        </p:blipFill>
        <p:spPr>
          <a:xfrm rot="0">
            <a:off x="-160220" y="2947331"/>
            <a:ext cx="7068313" cy="2184428"/>
          </a:xfrm>
          <a:prstGeom prst="rect">
            <a:avLst/>
          </a:prstGeom>
        </p:spPr>
      </p:pic>
      <p:sp>
        <p:nvSpPr>
          <p:cNvPr name="TextBox 28" id="28"/>
          <p:cNvSpPr txBox="true"/>
          <p:nvPr/>
        </p:nvSpPr>
        <p:spPr>
          <a:xfrm rot="0">
            <a:off x="428806" y="4476058"/>
            <a:ext cx="5303106" cy="25345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033"/>
              </a:lnSpc>
            </a:pPr>
          </a:p>
          <a:p>
            <a:pPr algn="l">
              <a:lnSpc>
                <a:spcPts val="4033"/>
              </a:lnSpc>
            </a:pPr>
            <a:r>
              <a:rPr lang="en-US" sz="2880" i="true" b="true">
                <a:solidFill>
                  <a:srgbClr val="FFFFFF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where:</a:t>
            </a:r>
          </a:p>
          <a:p>
            <a:pPr algn="l">
              <a:lnSpc>
                <a:spcPts val="4033"/>
              </a:lnSpc>
            </a:pPr>
          </a:p>
          <a:p>
            <a:pPr algn="l">
              <a:lnSpc>
                <a:spcPts val="4033"/>
              </a:lnSpc>
            </a:pPr>
            <a:r>
              <a:rPr lang="en-US" sz="2880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n = number of Satellites</a:t>
            </a:r>
          </a:p>
          <a:p>
            <a:pPr algn="l">
              <a:lnSpc>
                <a:spcPts val="4033"/>
              </a:lnSpc>
              <a:spcBef>
                <a:spcPct val="0"/>
              </a:spcBef>
            </a:pPr>
          </a:p>
        </p:txBody>
      </p:sp>
      <p:pic>
        <p:nvPicPr>
          <p:cNvPr name="Picture 29" id="29"/>
          <p:cNvPicPr>
            <a:picLocks noChangeAspect="true"/>
          </p:cNvPicPr>
          <p:nvPr/>
        </p:nvPicPr>
        <p:blipFill>
          <a:blip r:embed="rId19"/>
          <a:stretch>
            <a:fillRect/>
          </a:stretch>
        </p:blipFill>
        <p:spPr>
          <a:xfrm rot="0">
            <a:off x="134293" y="6329958"/>
            <a:ext cx="3534157" cy="1499339"/>
          </a:xfrm>
          <a:prstGeom prst="rect">
            <a:avLst/>
          </a:prstGeom>
        </p:spPr>
      </p:pic>
      <p:pic>
        <p:nvPicPr>
          <p:cNvPr name="Picture 30" id="30"/>
          <p:cNvPicPr>
            <a:picLocks noChangeAspect="true"/>
          </p:cNvPicPr>
          <p:nvPr/>
        </p:nvPicPr>
        <p:blipFill>
          <a:blip r:embed="rId20"/>
          <a:stretch>
            <a:fillRect/>
          </a:stretch>
        </p:blipFill>
        <p:spPr>
          <a:xfrm rot="0">
            <a:off x="173522" y="7373165"/>
            <a:ext cx="3063408" cy="1077866"/>
          </a:xfrm>
          <a:prstGeom prst="rect">
            <a:avLst/>
          </a:prstGeom>
        </p:spPr>
      </p:pic>
      <p:pic>
        <p:nvPicPr>
          <p:cNvPr name="Picture 31" id="31"/>
          <p:cNvPicPr>
            <a:picLocks noChangeAspect="true"/>
          </p:cNvPicPr>
          <p:nvPr/>
        </p:nvPicPr>
        <p:blipFill>
          <a:blip r:embed="rId21"/>
          <a:stretch>
            <a:fillRect/>
          </a:stretch>
        </p:blipFill>
        <p:spPr>
          <a:xfrm rot="0">
            <a:off x="273844" y="8282381"/>
            <a:ext cx="1859539" cy="914651"/>
          </a:xfrm>
          <a:prstGeom prst="rect">
            <a:avLst/>
          </a:prstGeom>
        </p:spPr>
      </p:pic>
      <p:pic>
        <p:nvPicPr>
          <p:cNvPr name="Picture 32" id="32"/>
          <p:cNvPicPr>
            <a:picLocks noChangeAspect="true"/>
          </p:cNvPicPr>
          <p:nvPr/>
        </p:nvPicPr>
        <p:blipFill>
          <a:blip r:embed="rId22"/>
          <a:stretch>
            <a:fillRect/>
          </a:stretch>
        </p:blipFill>
        <p:spPr>
          <a:xfrm rot="0">
            <a:off x="294625" y="9146015"/>
            <a:ext cx="1610176" cy="849815"/>
          </a:xfrm>
          <a:prstGeom prst="rect">
            <a:avLst/>
          </a:prstGeom>
        </p:spPr>
      </p:pic>
      <p:sp>
        <p:nvSpPr>
          <p:cNvPr name="TextBox 33" id="33"/>
          <p:cNvSpPr txBox="true"/>
          <p:nvPr/>
        </p:nvSpPr>
        <p:spPr>
          <a:xfrm rot="0">
            <a:off x="4439020" y="5972922"/>
            <a:ext cx="3786358" cy="551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8"/>
              </a:lnSpc>
            </a:pPr>
            <a:r>
              <a:rPr lang="en-US" b="true" sz="3717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Scalability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5505163" y="7663002"/>
            <a:ext cx="3786358" cy="551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8"/>
              </a:lnSpc>
            </a:pPr>
            <a:r>
              <a:rPr lang="en-US" b="true" sz="3717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Modularity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4671264" y="6037544"/>
            <a:ext cx="538797" cy="435024"/>
            <a:chOff x="0" y="0"/>
            <a:chExt cx="6350000" cy="512699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5731912" y="7732911"/>
            <a:ext cx="538797" cy="435024"/>
            <a:chOff x="0" y="0"/>
            <a:chExt cx="6350000" cy="512699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39" id="39"/>
          <p:cNvSpPr/>
          <p:nvPr/>
        </p:nvSpPr>
        <p:spPr>
          <a:xfrm flipH="false" flipV="false" rot="5400000">
            <a:off x="14289675" y="4859406"/>
            <a:ext cx="791757" cy="423230"/>
          </a:xfrm>
          <a:custGeom>
            <a:avLst/>
            <a:gdLst/>
            <a:ahLst/>
            <a:cxnLst/>
            <a:rect r="r" b="b" t="t" l="l"/>
            <a:pathLst>
              <a:path h="423230" w="791757">
                <a:moveTo>
                  <a:pt x="0" y="0"/>
                </a:moveTo>
                <a:lnTo>
                  <a:pt x="791757" y="0"/>
                </a:lnTo>
                <a:lnTo>
                  <a:pt x="791757" y="423230"/>
                </a:lnTo>
                <a:lnTo>
                  <a:pt x="0" y="423230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40" id="40"/>
          <p:cNvSpPr txBox="true"/>
          <p:nvPr/>
        </p:nvSpPr>
        <p:spPr>
          <a:xfrm rot="0">
            <a:off x="9721517" y="9341765"/>
            <a:ext cx="833242" cy="8657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745"/>
              </a:lnSpc>
            </a:pPr>
            <a:r>
              <a:rPr lang="en-US" b="true" sz="5765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...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428806" y="2534623"/>
            <a:ext cx="4281694" cy="602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14"/>
              </a:lnSpc>
            </a:pPr>
            <a:r>
              <a:rPr lang="en-US" sz="4029" b="true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Final Delivered Power: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4439020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Matematical Model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3220952" y="7734392"/>
            <a:ext cx="2124473" cy="384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03"/>
              </a:lnSpc>
              <a:spcBef>
                <a:spcPct val="0"/>
              </a:spcBef>
            </a:pPr>
            <a:r>
              <a:rPr lang="en-US" sz="2288" i="true" strike="noStrike" u="non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Mirror’s surface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2158715" y="8471972"/>
            <a:ext cx="5025098" cy="384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03"/>
              </a:lnSpc>
              <a:spcBef>
                <a:spcPct val="0"/>
              </a:spcBef>
            </a:pPr>
            <a:r>
              <a:rPr lang="en-US" sz="2288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Capacity Factor of the Ground Station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978422" y="9325720"/>
            <a:ext cx="3329496" cy="384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03"/>
              </a:lnSpc>
              <a:spcBef>
                <a:spcPct val="0"/>
              </a:spcBef>
            </a:pPr>
            <a:r>
              <a:rPr lang="en-US" sz="2288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Efficiency of component i</a:t>
            </a:r>
          </a:p>
        </p:txBody>
      </p:sp>
      <p:sp>
        <p:nvSpPr>
          <p:cNvPr name="Freeform 46" id="46"/>
          <p:cNvSpPr/>
          <p:nvPr/>
        </p:nvSpPr>
        <p:spPr>
          <a:xfrm flipH="false" flipV="false" rot="5400000">
            <a:off x="13950417" y="4200731"/>
            <a:ext cx="791757" cy="423230"/>
          </a:xfrm>
          <a:custGeom>
            <a:avLst/>
            <a:gdLst/>
            <a:ahLst/>
            <a:cxnLst/>
            <a:rect r="r" b="b" t="t" l="l"/>
            <a:pathLst>
              <a:path h="423230" w="791757">
                <a:moveTo>
                  <a:pt x="0" y="0"/>
                </a:moveTo>
                <a:lnTo>
                  <a:pt x="791757" y="0"/>
                </a:lnTo>
                <a:lnTo>
                  <a:pt x="791757" y="423230"/>
                </a:lnTo>
                <a:lnTo>
                  <a:pt x="0" y="423230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47" id="47"/>
          <p:cNvSpPr txBox="true"/>
          <p:nvPr/>
        </p:nvSpPr>
        <p:spPr>
          <a:xfrm rot="0">
            <a:off x="5290634" y="9256460"/>
            <a:ext cx="3786358" cy="551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8"/>
              </a:lnSpc>
            </a:pPr>
            <a:r>
              <a:rPr lang="en-US" b="true" sz="3717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Bottleneck</a:t>
            </a:r>
          </a:p>
        </p:txBody>
      </p:sp>
      <p:grpSp>
        <p:nvGrpSpPr>
          <p:cNvPr name="Group 48" id="48"/>
          <p:cNvGrpSpPr/>
          <p:nvPr/>
        </p:nvGrpSpPr>
        <p:grpSpPr>
          <a:xfrm rot="0">
            <a:off x="5581802" y="9324239"/>
            <a:ext cx="538797" cy="435024"/>
            <a:chOff x="0" y="0"/>
            <a:chExt cx="6350000" cy="512699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3131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50" id="50"/>
          <p:cNvSpPr txBox="true"/>
          <p:nvPr/>
        </p:nvSpPr>
        <p:spPr>
          <a:xfrm rot="0">
            <a:off x="15107904" y="5431933"/>
            <a:ext cx="2874094" cy="4260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01"/>
              </a:lnSpc>
            </a:pPr>
            <a:r>
              <a:rPr lang="en-US" b="true" sz="2821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Thermal Dynamics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14830493" y="5505635"/>
            <a:ext cx="392339" cy="316775"/>
            <a:chOff x="0" y="0"/>
            <a:chExt cx="6350000" cy="512699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3131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53" id="53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25"/>
            <a:stretch>
              <a:fillRect l="0" t="0" r="0" b="0"/>
            </a:stretch>
          </a:blipFill>
        </p:spPr>
      </p:sp>
      <p:sp>
        <p:nvSpPr>
          <p:cNvPr name="Freeform 54" id="54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353535">
                <a:alpha val="100000"/>
              </a:srgbClr>
            </a:gs>
            <a:gs pos="100000">
              <a:srgbClr val="000000">
                <a:alpha val="100000"/>
              </a:srgbClr>
            </a:gs>
          </a:gsLst>
          <a:lin ang="27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7585180" y="4142229"/>
            <a:ext cx="8844893" cy="8844893"/>
            <a:chOff x="0" y="0"/>
            <a:chExt cx="6350000" cy="6350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2"/>
              <a:stretch>
                <a:fillRect l="-18406" t="0" r="-18406" b="0"/>
              </a:stretch>
            </a:blipFill>
          </p:spPr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3014982" y="1028700"/>
            <a:ext cx="5774296" cy="5774296"/>
            <a:chOff x="0" y="0"/>
            <a:chExt cx="6350000" cy="63500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156812" y="-5088"/>
              <a:ext cx="6663624" cy="6360176"/>
            </a:xfrm>
            <a:custGeom>
              <a:avLst/>
              <a:gdLst/>
              <a:ahLst/>
              <a:cxnLst/>
              <a:rect r="r" b="b" t="t" l="l"/>
              <a:pathLst>
                <a:path h="6360176" w="6663624">
                  <a:moveTo>
                    <a:pt x="3331812" y="5088"/>
                  </a:moveTo>
                  <a:lnTo>
                    <a:pt x="3331812" y="5088"/>
                  </a:lnTo>
                  <a:cubicBezTo>
                    <a:pt x="2194111" y="0"/>
                    <a:pt x="1140649" y="604036"/>
                    <a:pt x="570324" y="1588475"/>
                  </a:cubicBezTo>
                  <a:cubicBezTo>
                    <a:pt x="0" y="2572913"/>
                    <a:pt x="0" y="3787263"/>
                    <a:pt x="570324" y="4771701"/>
                  </a:cubicBezTo>
                  <a:cubicBezTo>
                    <a:pt x="1140649" y="5756140"/>
                    <a:pt x="2194111" y="6360176"/>
                    <a:pt x="3331812" y="6355088"/>
                  </a:cubicBezTo>
                  <a:cubicBezTo>
                    <a:pt x="4469513" y="6360176"/>
                    <a:pt x="5522976" y="5756140"/>
                    <a:pt x="6093300" y="4771701"/>
                  </a:cubicBezTo>
                  <a:cubicBezTo>
                    <a:pt x="6663624" y="3787263"/>
                    <a:pt x="6663624" y="2572913"/>
                    <a:pt x="6093300" y="1588475"/>
                  </a:cubicBezTo>
                  <a:cubicBezTo>
                    <a:pt x="5522976" y="604036"/>
                    <a:pt x="4469513" y="0"/>
                    <a:pt x="3331812" y="5088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400267" y="526623"/>
              <a:ext cx="5549466" cy="5296755"/>
            </a:xfrm>
            <a:custGeom>
              <a:avLst/>
              <a:gdLst/>
              <a:ahLst/>
              <a:cxnLst/>
              <a:rect r="r" b="b" t="t" l="l"/>
              <a:pathLst>
                <a:path h="5296755" w="5549466">
                  <a:moveTo>
                    <a:pt x="2774733" y="4237"/>
                  </a:moveTo>
                  <a:cubicBezTo>
                    <a:pt x="1827256" y="0"/>
                    <a:pt x="949932" y="503041"/>
                    <a:pt x="474966" y="1322882"/>
                  </a:cubicBezTo>
                  <a:cubicBezTo>
                    <a:pt x="0" y="2142722"/>
                    <a:pt x="0" y="3154032"/>
                    <a:pt x="474966" y="3973872"/>
                  </a:cubicBezTo>
                  <a:cubicBezTo>
                    <a:pt x="949932" y="4793713"/>
                    <a:pt x="1827256" y="5296754"/>
                    <a:pt x="2774733" y="5292517"/>
                  </a:cubicBezTo>
                  <a:cubicBezTo>
                    <a:pt x="3722210" y="5296754"/>
                    <a:pt x="4599534" y="4793713"/>
                    <a:pt x="5074500" y="3973872"/>
                  </a:cubicBezTo>
                  <a:cubicBezTo>
                    <a:pt x="5549466" y="3154032"/>
                    <a:pt x="5549466" y="2142722"/>
                    <a:pt x="5074500" y="1322882"/>
                  </a:cubicBezTo>
                  <a:cubicBezTo>
                    <a:pt x="4599534" y="503041"/>
                    <a:pt x="3722210" y="0"/>
                    <a:pt x="2774733" y="4237"/>
                  </a:cubicBezTo>
                  <a:close/>
                </a:path>
              </a:pathLst>
            </a:custGeom>
            <a:blipFill>
              <a:blip r:embed="rId3"/>
              <a:stretch>
                <a:fillRect l="-17221" t="0" r="-17221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1231445" y="2248127"/>
            <a:ext cx="9093198" cy="12070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92"/>
              </a:lnSpc>
            </a:pPr>
            <a:r>
              <a:rPr lang="en-US" sz="2351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Experimental</a:t>
            </a:r>
            <a:r>
              <a:rPr lang="en-US" sz="235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work performed in </a:t>
            </a:r>
            <a:r>
              <a:rPr lang="en-US" sz="2351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Polimi</a:t>
            </a:r>
            <a:r>
              <a:rPr lang="en-US" sz="235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Propulsion Lab:</a:t>
            </a:r>
          </a:p>
          <a:p>
            <a:pPr algn="l">
              <a:lnSpc>
                <a:spcPts val="3292"/>
              </a:lnSpc>
            </a:pPr>
          </a:p>
          <a:p>
            <a:pPr algn="l">
              <a:lnSpc>
                <a:spcPts val="3292"/>
              </a:lnSpc>
              <a:spcBef>
                <a:spcPct val="0"/>
              </a:spcBef>
            </a:pPr>
            <a:r>
              <a:rPr lang="en-US" sz="235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               </a:t>
            </a:r>
            <a:r>
              <a:rPr lang="en-US" b="true" sz="235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Pulsed CO2 Laser Beam</a:t>
            </a:r>
            <a:r>
              <a:rPr lang="en-US" sz="235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hitting a sensitive disc (brass)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236263" y="4770578"/>
            <a:ext cx="6090457" cy="5319046"/>
            <a:chOff x="0" y="0"/>
            <a:chExt cx="494277" cy="43167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94277" cy="431672"/>
            </a:xfrm>
            <a:custGeom>
              <a:avLst/>
              <a:gdLst/>
              <a:ahLst/>
              <a:cxnLst/>
              <a:rect r="r" b="b" t="t" l="l"/>
              <a:pathLst>
                <a:path h="431672" w="494277">
                  <a:moveTo>
                    <a:pt x="29237" y="0"/>
                  </a:moveTo>
                  <a:lnTo>
                    <a:pt x="465040" y="0"/>
                  </a:lnTo>
                  <a:cubicBezTo>
                    <a:pt x="481187" y="0"/>
                    <a:pt x="494277" y="13090"/>
                    <a:pt x="494277" y="29237"/>
                  </a:cubicBezTo>
                  <a:lnTo>
                    <a:pt x="494277" y="402436"/>
                  </a:lnTo>
                  <a:cubicBezTo>
                    <a:pt x="494277" y="418583"/>
                    <a:pt x="481187" y="431672"/>
                    <a:pt x="465040" y="431672"/>
                  </a:cubicBezTo>
                  <a:lnTo>
                    <a:pt x="29237" y="431672"/>
                  </a:lnTo>
                  <a:cubicBezTo>
                    <a:pt x="13090" y="431672"/>
                    <a:pt x="0" y="418583"/>
                    <a:pt x="0" y="402436"/>
                  </a:cubicBezTo>
                  <a:lnTo>
                    <a:pt x="0" y="29237"/>
                  </a:lnTo>
                  <a:cubicBezTo>
                    <a:pt x="0" y="13090"/>
                    <a:pt x="13090" y="0"/>
                    <a:pt x="29237" y="0"/>
                  </a:cubicBezTo>
                  <a:close/>
                </a:path>
              </a:pathLst>
            </a:custGeom>
            <a:blipFill>
              <a:blip r:embed="rId4"/>
              <a:stretch>
                <a:fillRect l="-2999" t="0" r="-2999" b="0"/>
              </a:stretch>
            </a:blipFill>
            <a:ln w="38100" cap="rnd">
              <a:solidFill>
                <a:srgbClr val="F2F2F2"/>
              </a:solidFill>
              <a:prstDash val="solid"/>
              <a:round/>
            </a:ln>
          </p:spPr>
        </p:sp>
      </p:grpSp>
      <p:grpSp>
        <p:nvGrpSpPr>
          <p:cNvPr name="Group 11" id="11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57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4073566" y="1028700"/>
            <a:ext cx="1077593" cy="870049"/>
            <a:chOff x="0" y="0"/>
            <a:chExt cx="6350000" cy="512699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5043005" y="1028700"/>
            <a:ext cx="1077593" cy="870049"/>
            <a:chOff x="0" y="0"/>
            <a:chExt cx="6350000" cy="512699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4439020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Model Validation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0">
            <a:off x="470702" y="2200502"/>
            <a:ext cx="557998" cy="516401"/>
          </a:xfrm>
          <a:custGeom>
            <a:avLst/>
            <a:gdLst/>
            <a:ahLst/>
            <a:cxnLst/>
            <a:rect r="r" b="b" t="t" l="l"/>
            <a:pathLst>
              <a:path h="516401" w="557998">
                <a:moveTo>
                  <a:pt x="0" y="0"/>
                </a:moveTo>
                <a:lnTo>
                  <a:pt x="557998" y="0"/>
                </a:lnTo>
                <a:lnTo>
                  <a:pt x="557998" y="516401"/>
                </a:lnTo>
                <a:lnTo>
                  <a:pt x="0" y="5164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1791977" y="3067818"/>
            <a:ext cx="538797" cy="435024"/>
            <a:chOff x="0" y="0"/>
            <a:chExt cx="6350000" cy="512699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2" id="22"/>
          <p:cNvSpPr txBox="true"/>
          <p:nvPr/>
        </p:nvSpPr>
        <p:spPr>
          <a:xfrm rot="0">
            <a:off x="1439951" y="3950517"/>
            <a:ext cx="10603574" cy="3894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0"/>
              </a:lnSpc>
              <a:spcBef>
                <a:spcPct val="0"/>
              </a:spcBef>
            </a:pPr>
            <a:r>
              <a:rPr lang="en-US" sz="2293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The </a:t>
            </a:r>
            <a:r>
              <a:rPr lang="en-US" b="true" sz="2293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Mirror </a:t>
            </a:r>
            <a:r>
              <a:rPr lang="en-US" sz="2293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and the </a:t>
            </a:r>
            <a:r>
              <a:rPr lang="en-US" b="true" sz="2293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Absorber</a:t>
            </a:r>
            <a:r>
              <a:rPr lang="en-US" sz="2293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 surface can be modeled in the same way!</a:t>
            </a:r>
          </a:p>
        </p:txBody>
      </p:sp>
      <p:grpSp>
        <p:nvGrpSpPr>
          <p:cNvPr name="Group 23" id="23"/>
          <p:cNvGrpSpPr/>
          <p:nvPr/>
        </p:nvGrpSpPr>
        <p:grpSpPr>
          <a:xfrm rot="0">
            <a:off x="692648" y="3951530"/>
            <a:ext cx="538797" cy="435024"/>
            <a:chOff x="0" y="0"/>
            <a:chExt cx="6350000" cy="512699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25" id="25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508512" y="2751132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5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4795947" y="-296868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5000"/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-557071" y="942975"/>
            <a:ext cx="11069421" cy="11069421"/>
            <a:chOff x="0" y="0"/>
            <a:chExt cx="14840029" cy="1484002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100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70866" t="-15231" r="-44339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solidFill>
              <a:srgbClr val="161517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8357163" y="985227"/>
            <a:ext cx="1077593" cy="870049"/>
            <a:chOff x="0" y="0"/>
            <a:chExt cx="6350000" cy="512699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9434756" y="1028700"/>
            <a:ext cx="1077593" cy="870049"/>
            <a:chOff x="0" y="0"/>
            <a:chExt cx="6350000" cy="512699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16" id="16"/>
          <p:cNvSpPr txBox="true"/>
          <p:nvPr/>
        </p:nvSpPr>
        <p:spPr>
          <a:xfrm rot="0">
            <a:off x="8742163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Optical Simulation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493631" y="2415952"/>
            <a:ext cx="2571598" cy="415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60"/>
              </a:lnSpc>
              <a:spcBef>
                <a:spcPct val="0"/>
              </a:spcBef>
            </a:pPr>
            <a:r>
              <a:rPr lang="en-US" b="true" sz="247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ANSYS SPEOS</a:t>
            </a:r>
          </a:p>
        </p:txBody>
      </p:sp>
      <p:sp>
        <p:nvSpPr>
          <p:cNvPr name="Freeform 18" id="18"/>
          <p:cNvSpPr/>
          <p:nvPr/>
        </p:nvSpPr>
        <p:spPr>
          <a:xfrm flipH="false" flipV="false" rot="0">
            <a:off x="9694554" y="2389325"/>
            <a:ext cx="557998" cy="516401"/>
          </a:xfrm>
          <a:custGeom>
            <a:avLst/>
            <a:gdLst/>
            <a:ahLst/>
            <a:cxnLst/>
            <a:rect r="r" b="b" t="t" l="l"/>
            <a:pathLst>
              <a:path h="516401" w="557998">
                <a:moveTo>
                  <a:pt x="0" y="0"/>
                </a:moveTo>
                <a:lnTo>
                  <a:pt x="557998" y="0"/>
                </a:lnTo>
                <a:lnTo>
                  <a:pt x="557998" y="516401"/>
                </a:lnTo>
                <a:lnTo>
                  <a:pt x="0" y="5164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10280198" y="3044181"/>
            <a:ext cx="7596706" cy="11658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00"/>
              </a:lnSpc>
              <a:spcBef>
                <a:spcPct val="0"/>
              </a:spcBef>
            </a:pPr>
            <a:r>
              <a:rPr lang="en-US" sz="2214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Since it is not possible to recreate the 1:1 scale model on Ansys due to graphical and computational limitations, the model was scaled down to </a:t>
            </a:r>
            <a:r>
              <a:rPr lang="en-US" b="true" sz="2214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1:130000.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698511" y="5105400"/>
            <a:ext cx="7007062" cy="7603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45"/>
              </a:lnSpc>
              <a:spcBef>
                <a:spcPct val="0"/>
              </a:spcBef>
            </a:pPr>
            <a:r>
              <a:rPr lang="en-US" sz="224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T</a:t>
            </a:r>
            <a:r>
              <a:rPr lang="en-US" sz="224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he model used to simulate optically satellite configuration consists of: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10804991" y="6418165"/>
            <a:ext cx="328383" cy="265136"/>
            <a:chOff x="0" y="0"/>
            <a:chExt cx="6350000" cy="512699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3" id="23"/>
          <p:cNvSpPr txBox="true"/>
          <p:nvPr/>
        </p:nvSpPr>
        <p:spPr>
          <a:xfrm rot="0">
            <a:off x="9971667" y="6319785"/>
            <a:ext cx="7733907" cy="414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7"/>
              </a:lnSpc>
              <a:spcBef>
                <a:spcPct val="0"/>
              </a:spcBef>
            </a:pP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Radiative plate (Sun Radiation) </a:t>
            </a:r>
          </a:p>
        </p:txBody>
      </p:sp>
      <p:grpSp>
        <p:nvGrpSpPr>
          <p:cNvPr name="Group 24" id="24"/>
          <p:cNvGrpSpPr/>
          <p:nvPr/>
        </p:nvGrpSpPr>
        <p:grpSpPr>
          <a:xfrm rot="0">
            <a:off x="10654832" y="7070561"/>
            <a:ext cx="328383" cy="265136"/>
            <a:chOff x="0" y="0"/>
            <a:chExt cx="6350000" cy="512699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6" id="26"/>
          <p:cNvSpPr txBox="true"/>
          <p:nvPr/>
        </p:nvSpPr>
        <p:spPr>
          <a:xfrm rot="0">
            <a:off x="9821508" y="6972181"/>
            <a:ext cx="7437792" cy="414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7"/>
              </a:lnSpc>
              <a:spcBef>
                <a:spcPct val="0"/>
              </a:spcBef>
            </a:pP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3 </a:t>
            </a: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Radiative Sensors (Output) </a:t>
            </a:r>
          </a:p>
        </p:txBody>
      </p:sp>
      <p:grpSp>
        <p:nvGrpSpPr>
          <p:cNvPr name="Group 27" id="27"/>
          <p:cNvGrpSpPr/>
          <p:nvPr/>
        </p:nvGrpSpPr>
        <p:grpSpPr>
          <a:xfrm rot="0">
            <a:off x="10527879" y="7770582"/>
            <a:ext cx="328383" cy="265136"/>
            <a:chOff x="0" y="0"/>
            <a:chExt cx="6350000" cy="512699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9" id="29"/>
          <p:cNvSpPr txBox="true"/>
          <p:nvPr/>
        </p:nvSpPr>
        <p:spPr>
          <a:xfrm rot="0">
            <a:off x="9694554" y="7672202"/>
            <a:ext cx="7564746" cy="414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7"/>
              </a:lnSpc>
              <a:spcBef>
                <a:spcPct val="0"/>
              </a:spcBef>
            </a:pP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2 Parabolic Mirrors (Hexagons)</a:t>
            </a:r>
          </a:p>
        </p:txBody>
      </p:sp>
      <p:grpSp>
        <p:nvGrpSpPr>
          <p:cNvPr name="Group 30" id="30"/>
          <p:cNvGrpSpPr/>
          <p:nvPr/>
        </p:nvGrpSpPr>
        <p:grpSpPr>
          <a:xfrm rot="0">
            <a:off x="10344281" y="8470602"/>
            <a:ext cx="328383" cy="265136"/>
            <a:chOff x="0" y="0"/>
            <a:chExt cx="6350000" cy="512699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32" id="32"/>
          <p:cNvSpPr txBox="true"/>
          <p:nvPr/>
        </p:nvSpPr>
        <p:spPr>
          <a:xfrm rot="0">
            <a:off x="9510956" y="8372223"/>
            <a:ext cx="7073088" cy="414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7"/>
              </a:lnSpc>
              <a:spcBef>
                <a:spcPct val="0"/>
              </a:spcBef>
            </a:pP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2 PV’s Absorbers (Elliptical)</a:t>
            </a:r>
          </a:p>
        </p:txBody>
      </p:sp>
      <p:grpSp>
        <p:nvGrpSpPr>
          <p:cNvPr name="Group 33" id="33"/>
          <p:cNvGrpSpPr/>
          <p:nvPr/>
        </p:nvGrpSpPr>
        <p:grpSpPr>
          <a:xfrm rot="0">
            <a:off x="10124846" y="9170623"/>
            <a:ext cx="328383" cy="265136"/>
            <a:chOff x="0" y="0"/>
            <a:chExt cx="6350000" cy="512699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35" id="35"/>
          <p:cNvSpPr txBox="true"/>
          <p:nvPr/>
        </p:nvSpPr>
        <p:spPr>
          <a:xfrm rot="0">
            <a:off x="9291521" y="9072243"/>
            <a:ext cx="8188773" cy="414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7"/>
              </a:lnSpc>
              <a:spcBef>
                <a:spcPct val="0"/>
              </a:spcBef>
            </a:pPr>
            <a:r>
              <a:rPr lang="en-US" sz="2476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1 Transmitting Antenna (Beaming)</a:t>
            </a:r>
          </a:p>
        </p:txBody>
      </p:sp>
      <p:sp>
        <p:nvSpPr>
          <p:cNvPr name="Freeform 36" id="36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37" id="37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508512" y="2751132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5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785717" y="-2651076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5000"/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0252552" y="5845283"/>
            <a:ext cx="8035448" cy="956995"/>
            <a:chOff x="0" y="0"/>
            <a:chExt cx="2116332" cy="2520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16332" cy="252048"/>
            </a:xfrm>
            <a:custGeom>
              <a:avLst/>
              <a:gdLst/>
              <a:ahLst/>
              <a:cxnLst/>
              <a:rect r="r" b="b" t="t" l="l"/>
              <a:pathLst>
                <a:path h="252048" w="2116332">
                  <a:moveTo>
                    <a:pt x="0" y="0"/>
                  </a:moveTo>
                  <a:lnTo>
                    <a:pt x="2116332" y="0"/>
                  </a:lnTo>
                  <a:lnTo>
                    <a:pt x="2116332" y="252048"/>
                  </a:lnTo>
                  <a:lnTo>
                    <a:pt x="0" y="252048"/>
                  </a:lnTo>
                  <a:close/>
                </a:path>
              </a:pathLst>
            </a:custGeom>
            <a:solidFill>
              <a:srgbClr val="161517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28575"/>
              <a:ext cx="2116332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-557071" y="942975"/>
            <a:ext cx="11069421" cy="11069421"/>
            <a:chOff x="0" y="0"/>
            <a:chExt cx="14840029" cy="1484002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515269">
                    <a:alpha val="100000"/>
                  </a:srgbClr>
                </a:gs>
                <a:gs pos="100000">
                  <a:srgbClr val="00012E">
                    <a:alpha val="0"/>
                  </a:srgbClr>
                </a:gs>
              </a:gsLst>
              <a:lin ang="0"/>
            </a:gra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43379" t="0" r="-43379" b="0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solidFill>
              <a:srgbClr val="161517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28575"/>
              <a:ext cx="4976593" cy="2234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81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8357163" y="985227"/>
            <a:ext cx="1077593" cy="870049"/>
            <a:chOff x="0" y="0"/>
            <a:chExt cx="6350000" cy="512699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9434756" y="1028700"/>
            <a:ext cx="1077593" cy="870049"/>
            <a:chOff x="0" y="0"/>
            <a:chExt cx="6350000" cy="512699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A6A6A6">
                    <a:alpha val="10000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19" id="19"/>
          <p:cNvSpPr/>
          <p:nvPr/>
        </p:nvSpPr>
        <p:spPr>
          <a:xfrm flipH="false" flipV="false" rot="0">
            <a:off x="9694554" y="2389325"/>
            <a:ext cx="557998" cy="516401"/>
          </a:xfrm>
          <a:custGeom>
            <a:avLst/>
            <a:gdLst/>
            <a:ahLst/>
            <a:cxnLst/>
            <a:rect r="r" b="b" t="t" l="l"/>
            <a:pathLst>
              <a:path h="516401" w="557998">
                <a:moveTo>
                  <a:pt x="0" y="0"/>
                </a:moveTo>
                <a:lnTo>
                  <a:pt x="557998" y="0"/>
                </a:lnTo>
                <a:lnTo>
                  <a:pt x="557998" y="516401"/>
                </a:lnTo>
                <a:lnTo>
                  <a:pt x="0" y="5164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6245652" y="2132722"/>
            <a:ext cx="2292719" cy="2521210"/>
          </a:xfrm>
          <a:custGeom>
            <a:avLst/>
            <a:gdLst/>
            <a:ahLst/>
            <a:cxnLst/>
            <a:rect r="r" b="b" t="t" l="l"/>
            <a:pathLst>
              <a:path h="2521210" w="2292719">
                <a:moveTo>
                  <a:pt x="0" y="0"/>
                </a:moveTo>
                <a:lnTo>
                  <a:pt x="2292719" y="0"/>
                </a:lnTo>
                <a:lnTo>
                  <a:pt x="2292719" y="2521210"/>
                </a:lnTo>
                <a:lnTo>
                  <a:pt x="0" y="252121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9124" t="-75101" r="-227817" b="-105821"/>
            </a:stretch>
          </a:blipFill>
        </p:spPr>
      </p:sp>
      <p:grpSp>
        <p:nvGrpSpPr>
          <p:cNvPr name="Group 21" id="21"/>
          <p:cNvGrpSpPr/>
          <p:nvPr/>
        </p:nvGrpSpPr>
        <p:grpSpPr>
          <a:xfrm rot="0">
            <a:off x="9840057" y="5879860"/>
            <a:ext cx="4955890" cy="4955890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14902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0122171" y="6162571"/>
            <a:ext cx="4390470" cy="4390470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8"/>
              <a:stretch>
                <a:fillRect l="-5876" t="-19673" r="-107350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14596822" y="6477685"/>
            <a:ext cx="4142450" cy="4142450"/>
            <a:chOff x="0" y="0"/>
            <a:chExt cx="812800" cy="81280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14902"/>
              </a:srgbClr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14832631" y="6713993"/>
            <a:ext cx="3669836" cy="3669836"/>
            <a:chOff x="0" y="0"/>
            <a:chExt cx="812800" cy="81280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9"/>
              <a:stretch>
                <a:fillRect l="-34623" t="0" r="-50134" b="0"/>
              </a:stretch>
            </a:blipFill>
          </p:spPr>
        </p:sp>
      </p:grpSp>
      <p:pic>
        <p:nvPicPr>
          <p:cNvPr name="Picture 31" id="31"/>
          <p:cNvPicPr>
            <a:picLocks noChangeAspect="true"/>
          </p:cNvPicPr>
          <p:nvPr/>
        </p:nvPicPr>
        <p:blipFill>
          <a:blip r:embed="rId10"/>
          <a:stretch>
            <a:fillRect/>
          </a:stretch>
        </p:blipFill>
        <p:spPr>
          <a:xfrm rot="0">
            <a:off x="10076655" y="2839608"/>
            <a:ext cx="3919702" cy="1563597"/>
          </a:xfrm>
          <a:prstGeom prst="rect">
            <a:avLst/>
          </a:prstGeom>
        </p:spPr>
      </p:pic>
      <p:sp>
        <p:nvSpPr>
          <p:cNvPr name="Freeform 32" id="32"/>
          <p:cNvSpPr/>
          <p:nvPr/>
        </p:nvSpPr>
        <p:spPr>
          <a:xfrm flipH="false" flipV="false" rot="5400000">
            <a:off x="15321120" y="2634115"/>
            <a:ext cx="2187096" cy="1468088"/>
          </a:xfrm>
          <a:custGeom>
            <a:avLst/>
            <a:gdLst/>
            <a:ahLst/>
            <a:cxnLst/>
            <a:rect r="r" b="b" t="t" l="l"/>
            <a:pathLst>
              <a:path h="1468088" w="2187096">
                <a:moveTo>
                  <a:pt x="0" y="0"/>
                </a:moveTo>
                <a:lnTo>
                  <a:pt x="2187096" y="0"/>
                </a:lnTo>
                <a:lnTo>
                  <a:pt x="2187096" y="1468088"/>
                </a:lnTo>
                <a:lnTo>
                  <a:pt x="0" y="146808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8742163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Optical Simulation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0493631" y="2415952"/>
            <a:ext cx="4103190" cy="415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60"/>
              </a:lnSpc>
              <a:spcBef>
                <a:spcPct val="0"/>
              </a:spcBef>
            </a:pPr>
            <a:r>
              <a:rPr lang="en-US" b="true" sz="247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ANSYS SPEOS OUTPUT: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5217005" y="3099575"/>
            <a:ext cx="1357833" cy="5557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44"/>
              </a:lnSpc>
              <a:spcBef>
                <a:spcPct val="0"/>
              </a:spcBef>
            </a:pPr>
            <a:r>
              <a:rPr lang="en-US" b="true" sz="3246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9 </a:t>
            </a:r>
            <a:r>
              <a:rPr lang="en-US" b="true" sz="3246" i="true">
                <a:solidFill>
                  <a:srgbClr val="FFFFFF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m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0493631" y="4149513"/>
            <a:ext cx="2403258" cy="567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74"/>
              </a:lnSpc>
              <a:spcBef>
                <a:spcPct val="0"/>
              </a:spcBef>
            </a:pPr>
            <a:r>
              <a:rPr lang="en-US" sz="3339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P = 50 MW</a:t>
            </a:r>
          </a:p>
        </p:txBody>
      </p:sp>
      <p:pic>
        <p:nvPicPr>
          <p:cNvPr name="Picture 37" id="37"/>
          <p:cNvPicPr>
            <a:picLocks noChangeAspect="true"/>
          </p:cNvPicPr>
          <p:nvPr/>
        </p:nvPicPr>
        <p:blipFill>
          <a:blip r:embed="rId13"/>
          <a:stretch>
            <a:fillRect/>
          </a:stretch>
        </p:blipFill>
        <p:spPr>
          <a:xfrm rot="0">
            <a:off x="10607850" y="9291371"/>
            <a:ext cx="3477155" cy="1166883"/>
          </a:xfrm>
          <a:prstGeom prst="rect">
            <a:avLst/>
          </a:prstGeom>
        </p:spPr>
      </p:pic>
      <p:sp>
        <p:nvSpPr>
          <p:cNvPr name="TextBox 38" id="38"/>
          <p:cNvSpPr txBox="true"/>
          <p:nvPr/>
        </p:nvSpPr>
        <p:spPr>
          <a:xfrm rot="0">
            <a:off x="13785717" y="9485884"/>
            <a:ext cx="436625" cy="567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74"/>
              </a:lnSpc>
              <a:spcBef>
                <a:spcPct val="0"/>
              </a:spcBef>
            </a:pPr>
            <a:r>
              <a:rPr lang="en-US" sz="3339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°</a:t>
            </a:r>
          </a:p>
        </p:txBody>
      </p:sp>
      <p:pic>
        <p:nvPicPr>
          <p:cNvPr name="Picture 39" id="39"/>
          <p:cNvPicPr>
            <a:picLocks noChangeAspect="true"/>
          </p:cNvPicPr>
          <p:nvPr/>
        </p:nvPicPr>
        <p:blipFill>
          <a:blip r:embed="rId14"/>
          <a:stretch>
            <a:fillRect/>
          </a:stretch>
        </p:blipFill>
        <p:spPr>
          <a:xfrm rot="0">
            <a:off x="10185163" y="4560934"/>
            <a:ext cx="5403511" cy="1467883"/>
          </a:xfrm>
          <a:prstGeom prst="rect">
            <a:avLst/>
          </a:prstGeom>
        </p:spPr>
      </p:pic>
      <p:sp>
        <p:nvSpPr>
          <p:cNvPr name="Freeform 40" id="40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0" t="0" r="0" b="0"/>
            </a:stretch>
          </a:blipFill>
        </p:spPr>
      </p:sp>
      <p:sp>
        <p:nvSpPr>
          <p:cNvPr name="TextBox 41" id="41"/>
          <p:cNvSpPr txBox="true"/>
          <p:nvPr/>
        </p:nvSpPr>
        <p:spPr>
          <a:xfrm rot="0">
            <a:off x="16644425" y="4555530"/>
            <a:ext cx="1567417" cy="455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57"/>
              </a:lnSpc>
              <a:spcBef>
                <a:spcPct val="0"/>
              </a:spcBef>
            </a:pPr>
            <a:r>
              <a:rPr lang="en-US" sz="2684" i="true">
                <a:solidFill>
                  <a:srgbClr val="FFFFFF"/>
                </a:solidFill>
                <a:latin typeface="Lora Italics"/>
                <a:ea typeface="Lora Italics"/>
                <a:cs typeface="Lora Italics"/>
                <a:sym typeface="Lora Italics"/>
              </a:rPr>
              <a:t>Absorber</a:t>
            </a:r>
          </a:p>
        </p:txBody>
      </p:sp>
      <p:sp>
        <p:nvSpPr>
          <p:cNvPr name="Freeform 42" id="42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895983" y="1932697"/>
            <a:ext cx="9732201" cy="4543092"/>
            <a:chOff x="0" y="0"/>
            <a:chExt cx="2563213" cy="119653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563213" cy="1196535"/>
            </a:xfrm>
            <a:custGeom>
              <a:avLst/>
              <a:gdLst/>
              <a:ahLst/>
              <a:cxnLst/>
              <a:rect r="r" b="b" t="t" l="l"/>
              <a:pathLst>
                <a:path h="1196535" w="2563213">
                  <a:moveTo>
                    <a:pt x="0" y="0"/>
                  </a:moveTo>
                  <a:lnTo>
                    <a:pt x="2563213" y="0"/>
                  </a:lnTo>
                  <a:lnTo>
                    <a:pt x="2563213" y="1196535"/>
                  </a:lnTo>
                  <a:lnTo>
                    <a:pt x="0" y="1196535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2563213" cy="119653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17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235075" y="1989847"/>
            <a:ext cx="8555622" cy="4767413"/>
            <a:chOff x="0" y="0"/>
            <a:chExt cx="781983" cy="43574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81983" cy="435741"/>
            </a:xfrm>
            <a:custGeom>
              <a:avLst/>
              <a:gdLst/>
              <a:ahLst/>
              <a:cxnLst/>
              <a:rect r="r" b="b" t="t" l="l"/>
              <a:pathLst>
                <a:path h="435741" w="781983">
                  <a:moveTo>
                    <a:pt x="20813" y="0"/>
                  </a:moveTo>
                  <a:lnTo>
                    <a:pt x="761170" y="0"/>
                  </a:lnTo>
                  <a:cubicBezTo>
                    <a:pt x="766690" y="0"/>
                    <a:pt x="771984" y="2193"/>
                    <a:pt x="775887" y="6096"/>
                  </a:cubicBezTo>
                  <a:cubicBezTo>
                    <a:pt x="779790" y="9999"/>
                    <a:pt x="781983" y="15293"/>
                    <a:pt x="781983" y="20813"/>
                  </a:cubicBezTo>
                  <a:lnTo>
                    <a:pt x="781983" y="414929"/>
                  </a:lnTo>
                  <a:cubicBezTo>
                    <a:pt x="781983" y="420448"/>
                    <a:pt x="779790" y="425742"/>
                    <a:pt x="775887" y="429645"/>
                  </a:cubicBezTo>
                  <a:cubicBezTo>
                    <a:pt x="771984" y="433548"/>
                    <a:pt x="766690" y="435741"/>
                    <a:pt x="761170" y="435741"/>
                  </a:cubicBezTo>
                  <a:lnTo>
                    <a:pt x="20813" y="435741"/>
                  </a:lnTo>
                  <a:cubicBezTo>
                    <a:pt x="15293" y="435741"/>
                    <a:pt x="9999" y="433548"/>
                    <a:pt x="6096" y="429645"/>
                  </a:cubicBezTo>
                  <a:cubicBezTo>
                    <a:pt x="2193" y="425742"/>
                    <a:pt x="0" y="420448"/>
                    <a:pt x="0" y="414929"/>
                  </a:cubicBezTo>
                  <a:lnTo>
                    <a:pt x="0" y="20813"/>
                  </a:lnTo>
                  <a:cubicBezTo>
                    <a:pt x="0" y="15293"/>
                    <a:pt x="2193" y="9999"/>
                    <a:pt x="6096" y="6096"/>
                  </a:cubicBezTo>
                  <a:cubicBezTo>
                    <a:pt x="9999" y="2193"/>
                    <a:pt x="15293" y="0"/>
                    <a:pt x="20813" y="0"/>
                  </a:cubicBezTo>
                  <a:close/>
                </a:path>
              </a:pathLst>
            </a:custGeom>
            <a:blipFill>
              <a:blip r:embed="rId3"/>
              <a:stretch>
                <a:fillRect l="-30225" t="-22236" r="-31608" b="-32053"/>
              </a:stretch>
            </a:blipFill>
            <a:ln w="38100" cap="rnd">
              <a:solidFill>
                <a:srgbClr val="F2F2F2"/>
              </a:solidFill>
              <a:prstDash val="solid"/>
              <a:round/>
            </a:ln>
          </p:spPr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5454665" y="2626420"/>
            <a:ext cx="2833335" cy="2833335"/>
            <a:chOff x="0" y="0"/>
            <a:chExt cx="14840029" cy="1484002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solidFill>
              <a:srgbClr val="3C5B85"/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223" t="0" r="223" b="0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8885947" y="6445197"/>
            <a:ext cx="4866100" cy="696263"/>
            <a:chOff x="0" y="0"/>
            <a:chExt cx="1281607" cy="18337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8885947" y="7293861"/>
            <a:ext cx="4866100" cy="696263"/>
            <a:chOff x="0" y="0"/>
            <a:chExt cx="1281607" cy="183378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8895983" y="8142524"/>
            <a:ext cx="4866100" cy="696263"/>
            <a:chOff x="0" y="0"/>
            <a:chExt cx="1281607" cy="18337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9152031" y="7350630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Heat Flux: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1367 [W/m²]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9152031" y="8186237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Final T: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59.3 [°C]</a:t>
            </a:r>
          </a:p>
        </p:txBody>
      </p:sp>
      <p:grpSp>
        <p:nvGrpSpPr>
          <p:cNvPr name="Group 23" id="23"/>
          <p:cNvGrpSpPr/>
          <p:nvPr/>
        </p:nvGrpSpPr>
        <p:grpSpPr>
          <a:xfrm rot="0">
            <a:off x="8895983" y="8991187"/>
            <a:ext cx="4866100" cy="696263"/>
            <a:chOff x="0" y="0"/>
            <a:chExt cx="1281607" cy="18337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26" id="26"/>
          <p:cNvSpPr txBox="true"/>
          <p:nvPr/>
        </p:nvSpPr>
        <p:spPr>
          <a:xfrm rot="0">
            <a:off x="9152031" y="9034900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Primary Creep T: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~198 [°C]</a:t>
            </a:r>
          </a:p>
        </p:txBody>
      </p:sp>
      <p:sp>
        <p:nvSpPr>
          <p:cNvPr name="Freeform 27" id="27"/>
          <p:cNvSpPr/>
          <p:nvPr/>
        </p:nvSpPr>
        <p:spPr>
          <a:xfrm flipH="false" flipV="false" rot="0">
            <a:off x="8885947" y="2626420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29"/>
                </a:lnTo>
                <a:lnTo>
                  <a:pt x="0" y="3539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8885947" y="4311219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29"/>
                </a:lnTo>
                <a:lnTo>
                  <a:pt x="0" y="3539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9" id="29"/>
          <p:cNvGrpSpPr/>
          <p:nvPr/>
        </p:nvGrpSpPr>
        <p:grpSpPr>
          <a:xfrm rot="0">
            <a:off x="13918382" y="6090308"/>
            <a:ext cx="4274209" cy="3799633"/>
            <a:chOff x="0" y="0"/>
            <a:chExt cx="1148448" cy="1020933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148448" cy="1020933"/>
            </a:xfrm>
            <a:custGeom>
              <a:avLst/>
              <a:gdLst/>
              <a:ahLst/>
              <a:cxnLst/>
              <a:rect r="r" b="b" t="t" l="l"/>
              <a:pathLst>
                <a:path h="1020933" w="1148448">
                  <a:moveTo>
                    <a:pt x="41660" y="0"/>
                  </a:moveTo>
                  <a:lnTo>
                    <a:pt x="1106787" y="0"/>
                  </a:lnTo>
                  <a:cubicBezTo>
                    <a:pt x="1117836" y="0"/>
                    <a:pt x="1128433" y="4389"/>
                    <a:pt x="1136246" y="12202"/>
                  </a:cubicBezTo>
                  <a:cubicBezTo>
                    <a:pt x="1144058" y="20015"/>
                    <a:pt x="1148448" y="30611"/>
                    <a:pt x="1148448" y="41660"/>
                  </a:cubicBezTo>
                  <a:lnTo>
                    <a:pt x="1148448" y="979272"/>
                  </a:lnTo>
                  <a:cubicBezTo>
                    <a:pt x="1148448" y="990321"/>
                    <a:pt x="1144058" y="1000918"/>
                    <a:pt x="1136246" y="1008731"/>
                  </a:cubicBezTo>
                  <a:cubicBezTo>
                    <a:pt x="1128433" y="1016543"/>
                    <a:pt x="1117836" y="1020933"/>
                    <a:pt x="1106787" y="1020933"/>
                  </a:cubicBezTo>
                  <a:lnTo>
                    <a:pt x="41660" y="1020933"/>
                  </a:lnTo>
                  <a:cubicBezTo>
                    <a:pt x="30611" y="1020933"/>
                    <a:pt x="20015" y="1016543"/>
                    <a:pt x="12202" y="1008731"/>
                  </a:cubicBezTo>
                  <a:cubicBezTo>
                    <a:pt x="4389" y="1000918"/>
                    <a:pt x="0" y="990321"/>
                    <a:pt x="0" y="979272"/>
                  </a:cubicBezTo>
                  <a:lnTo>
                    <a:pt x="0" y="41660"/>
                  </a:lnTo>
                  <a:cubicBezTo>
                    <a:pt x="0" y="30611"/>
                    <a:pt x="4389" y="20015"/>
                    <a:pt x="12202" y="12202"/>
                  </a:cubicBezTo>
                  <a:cubicBezTo>
                    <a:pt x="20015" y="4389"/>
                    <a:pt x="30611" y="0"/>
                    <a:pt x="41660" y="0"/>
                  </a:cubicBezTo>
                  <a:close/>
                </a:path>
              </a:pathLst>
            </a:custGeom>
            <a:blipFill>
              <a:blip r:embed="rId7"/>
              <a:stretch>
                <a:fillRect l="0" t="-1227" r="-31037" b="-1227"/>
              </a:stretch>
            </a:blipFill>
          </p:spPr>
        </p:sp>
      </p:grpSp>
      <p:grpSp>
        <p:nvGrpSpPr>
          <p:cNvPr name="Group 31" id="31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33" id="33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34" id="34"/>
          <p:cNvSpPr txBox="true"/>
          <p:nvPr/>
        </p:nvSpPr>
        <p:spPr>
          <a:xfrm rot="0">
            <a:off x="8742163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Thermal Simulation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8357163" y="1023327"/>
            <a:ext cx="1077593" cy="870049"/>
            <a:chOff x="0" y="0"/>
            <a:chExt cx="6350000" cy="512699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9434756" y="1028700"/>
            <a:ext cx="1077593" cy="870049"/>
            <a:chOff x="0" y="0"/>
            <a:chExt cx="6350000" cy="512699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grpSp>
        <p:nvGrpSpPr>
          <p:cNvPr name="Group 39" id="39"/>
          <p:cNvGrpSpPr/>
          <p:nvPr/>
        </p:nvGrpSpPr>
        <p:grpSpPr>
          <a:xfrm rot="0">
            <a:off x="219951" y="7537598"/>
            <a:ext cx="4866100" cy="696263"/>
            <a:chOff x="0" y="0"/>
            <a:chExt cx="1281607" cy="183378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41" id="41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42" id="42"/>
          <p:cNvGrpSpPr/>
          <p:nvPr/>
        </p:nvGrpSpPr>
        <p:grpSpPr>
          <a:xfrm rot="0">
            <a:off x="219951" y="8386262"/>
            <a:ext cx="4866100" cy="696263"/>
            <a:chOff x="0" y="0"/>
            <a:chExt cx="1281607" cy="183378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Freeform 45" id="45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46" id="46"/>
          <p:cNvSpPr txBox="true"/>
          <p:nvPr/>
        </p:nvSpPr>
        <p:spPr>
          <a:xfrm rot="0">
            <a:off x="9152031" y="6523414"/>
            <a:ext cx="3120213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Material: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Aluminum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9367933" y="2636332"/>
            <a:ext cx="6330180" cy="26726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8"/>
              </a:lnSpc>
            </a:pPr>
            <a:r>
              <a:rPr lang="en-US" sz="202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aim of the Thermal Simulation is to estimate the transient and final T [°C] values of the mirror and absorber, ensuring they remain below the material's creep temperature. </a:t>
            </a:r>
          </a:p>
          <a:p>
            <a:pPr algn="l">
              <a:lnSpc>
                <a:spcPts val="2648"/>
              </a:lnSpc>
            </a:pPr>
          </a:p>
          <a:p>
            <a:pPr algn="l">
              <a:lnSpc>
                <a:spcPts val="2648"/>
              </a:lnSpc>
            </a:pPr>
            <a:r>
              <a:rPr lang="en-US" sz="202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This limitation guarantees the preservation of mechanical properties during the operational phase, extending mission's duration. 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9048591" y="2136482"/>
            <a:ext cx="6038211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ANSYS THERMAL TRANSIENT: Mirror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475999" y="7581311"/>
            <a:ext cx="383687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Thickness: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0.75 [micron]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475999" y="8429974"/>
            <a:ext cx="3517750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Mass: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115 [kg]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235075" y="9234925"/>
            <a:ext cx="4866100" cy="696263"/>
            <a:chOff x="0" y="0"/>
            <a:chExt cx="1281607" cy="183378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54" id="54"/>
          <p:cNvSpPr txBox="true"/>
          <p:nvPr/>
        </p:nvSpPr>
        <p:spPr>
          <a:xfrm rot="0">
            <a:off x="491124" y="9278638"/>
            <a:ext cx="4594927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Equilibrium Time:  ~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2000 [s]</a:t>
            </a:r>
          </a:p>
        </p:txBody>
      </p:sp>
      <p:sp>
        <p:nvSpPr>
          <p:cNvPr name="Freeform 55" id="55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895983" y="1932697"/>
            <a:ext cx="9732201" cy="4543092"/>
            <a:chOff x="0" y="0"/>
            <a:chExt cx="2563213" cy="119653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563213" cy="1196535"/>
            </a:xfrm>
            <a:custGeom>
              <a:avLst/>
              <a:gdLst/>
              <a:ahLst/>
              <a:cxnLst/>
              <a:rect r="r" b="b" t="t" l="l"/>
              <a:pathLst>
                <a:path h="1196535" w="2563213">
                  <a:moveTo>
                    <a:pt x="0" y="0"/>
                  </a:moveTo>
                  <a:lnTo>
                    <a:pt x="2563213" y="0"/>
                  </a:lnTo>
                  <a:lnTo>
                    <a:pt x="2563213" y="1196535"/>
                  </a:lnTo>
                  <a:lnTo>
                    <a:pt x="0" y="1196535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2563213" cy="119653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17"/>
                </a:lnSpc>
              </a:pPr>
            </a:p>
          </p:txBody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5454665" y="2601807"/>
            <a:ext cx="2857948" cy="2857948"/>
            <a:chOff x="0" y="0"/>
            <a:chExt cx="14840029" cy="148400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solidFill>
              <a:srgbClr val="3C5B85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3"/>
              <a:stretch>
                <a:fillRect l="-12593" t="0" r="-12593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8885947" y="6445197"/>
            <a:ext cx="4866100" cy="696263"/>
            <a:chOff x="0" y="0"/>
            <a:chExt cx="1281607" cy="18337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8885947" y="7293861"/>
            <a:ext cx="4866100" cy="696263"/>
            <a:chOff x="0" y="0"/>
            <a:chExt cx="1281607" cy="18337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8895983" y="8142524"/>
            <a:ext cx="4866100" cy="696263"/>
            <a:chOff x="0" y="0"/>
            <a:chExt cx="1281607" cy="183378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9152031" y="7350630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Heat Flux: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900,000 [W/m²]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9152031" y="8186237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Final T: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1402 [°C]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8895983" y="8991187"/>
            <a:ext cx="4866100" cy="696263"/>
            <a:chOff x="0" y="0"/>
            <a:chExt cx="1281607" cy="183378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9152031" y="9034900"/>
            <a:ext cx="59347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Primary Creep T: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~1440 [°C]</a:t>
            </a:r>
          </a:p>
        </p:txBody>
      </p:sp>
      <p:sp>
        <p:nvSpPr>
          <p:cNvPr name="Freeform 25" id="25"/>
          <p:cNvSpPr/>
          <p:nvPr/>
        </p:nvSpPr>
        <p:spPr>
          <a:xfrm flipH="false" flipV="false" rot="0">
            <a:off x="8885947" y="2626420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29"/>
                </a:lnTo>
                <a:lnTo>
                  <a:pt x="0" y="3539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8857372" y="4636829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7" id="27"/>
          <p:cNvGrpSpPr/>
          <p:nvPr/>
        </p:nvGrpSpPr>
        <p:grpSpPr>
          <a:xfrm rot="0">
            <a:off x="13918382" y="6090308"/>
            <a:ext cx="4274209" cy="3799633"/>
            <a:chOff x="0" y="0"/>
            <a:chExt cx="1148448" cy="1020933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148448" cy="1020933"/>
            </a:xfrm>
            <a:custGeom>
              <a:avLst/>
              <a:gdLst/>
              <a:ahLst/>
              <a:cxnLst/>
              <a:rect r="r" b="b" t="t" l="l"/>
              <a:pathLst>
                <a:path h="1020933" w="1148448">
                  <a:moveTo>
                    <a:pt x="41660" y="0"/>
                  </a:moveTo>
                  <a:lnTo>
                    <a:pt x="1106787" y="0"/>
                  </a:lnTo>
                  <a:cubicBezTo>
                    <a:pt x="1117836" y="0"/>
                    <a:pt x="1128433" y="4389"/>
                    <a:pt x="1136246" y="12202"/>
                  </a:cubicBezTo>
                  <a:cubicBezTo>
                    <a:pt x="1144058" y="20015"/>
                    <a:pt x="1148448" y="30611"/>
                    <a:pt x="1148448" y="41660"/>
                  </a:cubicBezTo>
                  <a:lnTo>
                    <a:pt x="1148448" y="979272"/>
                  </a:lnTo>
                  <a:cubicBezTo>
                    <a:pt x="1148448" y="990321"/>
                    <a:pt x="1144058" y="1000918"/>
                    <a:pt x="1136246" y="1008731"/>
                  </a:cubicBezTo>
                  <a:cubicBezTo>
                    <a:pt x="1128433" y="1016543"/>
                    <a:pt x="1117836" y="1020933"/>
                    <a:pt x="1106787" y="1020933"/>
                  </a:cubicBezTo>
                  <a:lnTo>
                    <a:pt x="41660" y="1020933"/>
                  </a:lnTo>
                  <a:cubicBezTo>
                    <a:pt x="30611" y="1020933"/>
                    <a:pt x="20015" y="1016543"/>
                    <a:pt x="12202" y="1008731"/>
                  </a:cubicBezTo>
                  <a:cubicBezTo>
                    <a:pt x="4389" y="1000918"/>
                    <a:pt x="0" y="990321"/>
                    <a:pt x="0" y="979272"/>
                  </a:cubicBezTo>
                  <a:lnTo>
                    <a:pt x="0" y="41660"/>
                  </a:lnTo>
                  <a:cubicBezTo>
                    <a:pt x="0" y="30611"/>
                    <a:pt x="4389" y="20015"/>
                    <a:pt x="12202" y="12202"/>
                  </a:cubicBezTo>
                  <a:cubicBezTo>
                    <a:pt x="20015" y="4389"/>
                    <a:pt x="30611" y="0"/>
                    <a:pt x="41660" y="0"/>
                  </a:cubicBezTo>
                  <a:close/>
                </a:path>
              </a:pathLst>
            </a:custGeom>
            <a:blipFill>
              <a:blip r:embed="rId6"/>
              <a:stretch>
                <a:fillRect l="0" t="-1450" r="0" b="-1450"/>
              </a:stretch>
            </a:blipFill>
          </p:spPr>
        </p:sp>
      </p:grpSp>
      <p:grpSp>
        <p:nvGrpSpPr>
          <p:cNvPr name="Group 29" id="29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31" id="31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32" id="32"/>
          <p:cNvSpPr txBox="true"/>
          <p:nvPr/>
        </p:nvSpPr>
        <p:spPr>
          <a:xfrm rot="0">
            <a:off x="8742163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Thermal Simulation</a:t>
            </a:r>
          </a:p>
        </p:txBody>
      </p:sp>
      <p:grpSp>
        <p:nvGrpSpPr>
          <p:cNvPr name="Group 33" id="33"/>
          <p:cNvGrpSpPr/>
          <p:nvPr/>
        </p:nvGrpSpPr>
        <p:grpSpPr>
          <a:xfrm rot="0">
            <a:off x="8357163" y="1023327"/>
            <a:ext cx="1077593" cy="870049"/>
            <a:chOff x="0" y="0"/>
            <a:chExt cx="6350000" cy="512699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434756" y="1028700"/>
            <a:ext cx="1077593" cy="870049"/>
            <a:chOff x="0" y="0"/>
            <a:chExt cx="6350000" cy="512699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219951" y="7537598"/>
            <a:ext cx="4866100" cy="696263"/>
            <a:chOff x="0" y="0"/>
            <a:chExt cx="1281607" cy="183378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219951" y="8386262"/>
            <a:ext cx="4866100" cy="696263"/>
            <a:chOff x="0" y="0"/>
            <a:chExt cx="1281607" cy="183378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43" id="43"/>
          <p:cNvSpPr txBox="true"/>
          <p:nvPr/>
        </p:nvSpPr>
        <p:spPr>
          <a:xfrm rot="0">
            <a:off x="9152031" y="6523414"/>
            <a:ext cx="3120213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Material: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Graphite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475999" y="7581311"/>
            <a:ext cx="3517750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Thickness: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0.75 [mm]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475999" y="8429974"/>
            <a:ext cx="3517750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Mass: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40 [kg]</a:t>
            </a:r>
          </a:p>
        </p:txBody>
      </p:sp>
      <p:sp>
        <p:nvSpPr>
          <p:cNvPr name="Freeform 46" id="46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grpSp>
        <p:nvGrpSpPr>
          <p:cNvPr name="Group 47" id="47"/>
          <p:cNvGrpSpPr/>
          <p:nvPr/>
        </p:nvGrpSpPr>
        <p:grpSpPr>
          <a:xfrm rot="0">
            <a:off x="235075" y="1989847"/>
            <a:ext cx="8555622" cy="4767413"/>
            <a:chOff x="0" y="0"/>
            <a:chExt cx="781983" cy="435741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781983" cy="435741"/>
            </a:xfrm>
            <a:custGeom>
              <a:avLst/>
              <a:gdLst/>
              <a:ahLst/>
              <a:cxnLst/>
              <a:rect r="r" b="b" t="t" l="l"/>
              <a:pathLst>
                <a:path h="435741" w="781983">
                  <a:moveTo>
                    <a:pt x="20813" y="0"/>
                  </a:moveTo>
                  <a:lnTo>
                    <a:pt x="761170" y="0"/>
                  </a:lnTo>
                  <a:cubicBezTo>
                    <a:pt x="766690" y="0"/>
                    <a:pt x="771984" y="2193"/>
                    <a:pt x="775887" y="6096"/>
                  </a:cubicBezTo>
                  <a:cubicBezTo>
                    <a:pt x="779790" y="9999"/>
                    <a:pt x="781983" y="15293"/>
                    <a:pt x="781983" y="20813"/>
                  </a:cubicBezTo>
                  <a:lnTo>
                    <a:pt x="781983" y="414929"/>
                  </a:lnTo>
                  <a:cubicBezTo>
                    <a:pt x="781983" y="420448"/>
                    <a:pt x="779790" y="425742"/>
                    <a:pt x="775887" y="429645"/>
                  </a:cubicBezTo>
                  <a:cubicBezTo>
                    <a:pt x="771984" y="433548"/>
                    <a:pt x="766690" y="435741"/>
                    <a:pt x="761170" y="435741"/>
                  </a:cubicBezTo>
                  <a:lnTo>
                    <a:pt x="20813" y="435741"/>
                  </a:lnTo>
                  <a:cubicBezTo>
                    <a:pt x="15293" y="435741"/>
                    <a:pt x="9999" y="433548"/>
                    <a:pt x="6096" y="429645"/>
                  </a:cubicBezTo>
                  <a:cubicBezTo>
                    <a:pt x="2193" y="425742"/>
                    <a:pt x="0" y="420448"/>
                    <a:pt x="0" y="414929"/>
                  </a:cubicBezTo>
                  <a:lnTo>
                    <a:pt x="0" y="20813"/>
                  </a:lnTo>
                  <a:cubicBezTo>
                    <a:pt x="0" y="15293"/>
                    <a:pt x="2193" y="9999"/>
                    <a:pt x="6096" y="6096"/>
                  </a:cubicBezTo>
                  <a:cubicBezTo>
                    <a:pt x="9999" y="2193"/>
                    <a:pt x="15293" y="0"/>
                    <a:pt x="20813" y="0"/>
                  </a:cubicBezTo>
                  <a:close/>
                </a:path>
              </a:pathLst>
            </a:custGeom>
            <a:blipFill>
              <a:blip r:embed="rId8"/>
              <a:stretch>
                <a:fillRect l="-31250" t="-21116" r="-32426" b="-34930"/>
              </a:stretch>
            </a:blipFill>
            <a:ln w="38100" cap="rnd">
              <a:solidFill>
                <a:srgbClr val="F2F2F2"/>
              </a:solidFill>
              <a:prstDash val="solid"/>
              <a:round/>
            </a:ln>
          </p:spPr>
        </p:sp>
      </p:grpSp>
      <p:sp>
        <p:nvSpPr>
          <p:cNvPr name="TextBox 49" id="49"/>
          <p:cNvSpPr txBox="true"/>
          <p:nvPr/>
        </p:nvSpPr>
        <p:spPr>
          <a:xfrm rot="0">
            <a:off x="9367933" y="2636332"/>
            <a:ext cx="5878669" cy="29912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6"/>
              </a:lnSpc>
            </a:pPr>
            <a:r>
              <a:rPr lang="en-US" sz="201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aim of the Thermal Simulation is to estimate the transient and final T [°C] values of the mirror and absorber, ensuring they remain below the material's creep temperature. </a:t>
            </a:r>
          </a:p>
          <a:p>
            <a:pPr algn="l">
              <a:lnSpc>
                <a:spcPts val="2646"/>
              </a:lnSpc>
            </a:pPr>
          </a:p>
          <a:p>
            <a:pPr algn="l">
              <a:lnSpc>
                <a:spcPts val="2646"/>
              </a:lnSpc>
            </a:pPr>
            <a:r>
              <a:rPr lang="en-US" sz="201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thickness of both the absorber and mirror is set equal to the sensitive disc tested in lab at Polimi.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9048591" y="2136482"/>
            <a:ext cx="5778168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ANSYS THERMAL TRANSIENT: Absorber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235075" y="9234925"/>
            <a:ext cx="4866100" cy="696263"/>
            <a:chOff x="0" y="0"/>
            <a:chExt cx="1281607" cy="183378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1281607" cy="183378"/>
            </a:xfrm>
            <a:custGeom>
              <a:avLst/>
              <a:gdLst/>
              <a:ahLst/>
              <a:cxnLst/>
              <a:rect r="r" b="b" t="t" l="l"/>
              <a:pathLst>
                <a:path h="183378" w="1281607">
                  <a:moveTo>
                    <a:pt x="81141" y="0"/>
                  </a:moveTo>
                  <a:lnTo>
                    <a:pt x="1200466" y="0"/>
                  </a:lnTo>
                  <a:cubicBezTo>
                    <a:pt x="1245279" y="0"/>
                    <a:pt x="1281607" y="36328"/>
                    <a:pt x="1281607" y="81141"/>
                  </a:cubicBezTo>
                  <a:lnTo>
                    <a:pt x="1281607" y="102237"/>
                  </a:lnTo>
                  <a:cubicBezTo>
                    <a:pt x="1281607" y="123757"/>
                    <a:pt x="1273058" y="144396"/>
                    <a:pt x="1257841" y="159612"/>
                  </a:cubicBezTo>
                  <a:cubicBezTo>
                    <a:pt x="1242624" y="174829"/>
                    <a:pt x="1221986" y="183378"/>
                    <a:pt x="1200466" y="183378"/>
                  </a:cubicBezTo>
                  <a:lnTo>
                    <a:pt x="81141" y="183378"/>
                  </a:lnTo>
                  <a:cubicBezTo>
                    <a:pt x="36328" y="183378"/>
                    <a:pt x="0" y="147050"/>
                    <a:pt x="0" y="102237"/>
                  </a:cubicBezTo>
                  <a:lnTo>
                    <a:pt x="0" y="81141"/>
                  </a:lnTo>
                  <a:cubicBezTo>
                    <a:pt x="0" y="36328"/>
                    <a:pt x="36328" y="0"/>
                    <a:pt x="8114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123825"/>
              <a:ext cx="128160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54" id="54"/>
          <p:cNvSpPr txBox="true"/>
          <p:nvPr/>
        </p:nvSpPr>
        <p:spPr>
          <a:xfrm rot="0">
            <a:off x="491124" y="9278638"/>
            <a:ext cx="4594927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Equilibrium Time: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~0.5 [s]</a:t>
            </a:r>
          </a:p>
        </p:txBody>
      </p:sp>
      <p:sp>
        <p:nvSpPr>
          <p:cNvPr name="Freeform 55" id="55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grpSp>
        <p:nvGrpSpPr>
          <p:cNvPr name="Group 3" id="3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114605" y="1028700"/>
            <a:ext cx="1077593" cy="870049"/>
            <a:chOff x="0" y="0"/>
            <a:chExt cx="6350000" cy="512699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8" id="8"/>
          <p:cNvGrpSpPr/>
          <p:nvPr/>
        </p:nvGrpSpPr>
        <p:grpSpPr>
          <a:xfrm rot="0">
            <a:off x="4088996" y="1028700"/>
            <a:ext cx="1077593" cy="870049"/>
            <a:chOff x="0" y="0"/>
            <a:chExt cx="6350000" cy="512699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9194994" y="1932697"/>
            <a:ext cx="9093006" cy="4543092"/>
            <a:chOff x="0" y="0"/>
            <a:chExt cx="2394866" cy="119653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394866" cy="1196535"/>
            </a:xfrm>
            <a:custGeom>
              <a:avLst/>
              <a:gdLst/>
              <a:ahLst/>
              <a:cxnLst/>
              <a:rect r="r" b="b" t="t" l="l"/>
              <a:pathLst>
                <a:path h="1196535" w="2394866">
                  <a:moveTo>
                    <a:pt x="0" y="0"/>
                  </a:moveTo>
                  <a:lnTo>
                    <a:pt x="2394866" y="0"/>
                  </a:lnTo>
                  <a:lnTo>
                    <a:pt x="2394866" y="1196535"/>
                  </a:lnTo>
                  <a:lnTo>
                    <a:pt x="0" y="1196535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2394866" cy="119653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17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9276908" y="2682746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8" y="0"/>
                </a:lnTo>
                <a:lnTo>
                  <a:pt x="382438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9276908" y="4555455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8" y="0"/>
                </a:lnTo>
                <a:lnTo>
                  <a:pt x="382438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9279395" y="8411038"/>
            <a:ext cx="3691285" cy="696263"/>
            <a:chOff x="0" y="0"/>
            <a:chExt cx="972190" cy="183378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972190" cy="183378"/>
            </a:xfrm>
            <a:custGeom>
              <a:avLst/>
              <a:gdLst/>
              <a:ahLst/>
              <a:cxnLst/>
              <a:rect r="r" b="b" t="t" l="l"/>
              <a:pathLst>
                <a:path h="183378" w="972190">
                  <a:moveTo>
                    <a:pt x="91689" y="0"/>
                  </a:moveTo>
                  <a:lnTo>
                    <a:pt x="880501" y="0"/>
                  </a:lnTo>
                  <a:cubicBezTo>
                    <a:pt x="904819" y="0"/>
                    <a:pt x="928140" y="9660"/>
                    <a:pt x="945335" y="26855"/>
                  </a:cubicBezTo>
                  <a:cubicBezTo>
                    <a:pt x="962530" y="44050"/>
                    <a:pt x="972190" y="67372"/>
                    <a:pt x="972190" y="91689"/>
                  </a:cubicBezTo>
                  <a:lnTo>
                    <a:pt x="972190" y="91689"/>
                  </a:lnTo>
                  <a:cubicBezTo>
                    <a:pt x="972190" y="142327"/>
                    <a:pt x="931140" y="183378"/>
                    <a:pt x="880501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123825"/>
              <a:ext cx="972190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279395" y="9259701"/>
            <a:ext cx="3691285" cy="696263"/>
            <a:chOff x="0" y="0"/>
            <a:chExt cx="972190" cy="183378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972190" cy="183378"/>
            </a:xfrm>
            <a:custGeom>
              <a:avLst/>
              <a:gdLst/>
              <a:ahLst/>
              <a:cxnLst/>
              <a:rect r="r" b="b" t="t" l="l"/>
              <a:pathLst>
                <a:path h="183378" w="972190">
                  <a:moveTo>
                    <a:pt x="91689" y="0"/>
                  </a:moveTo>
                  <a:lnTo>
                    <a:pt x="880501" y="0"/>
                  </a:lnTo>
                  <a:cubicBezTo>
                    <a:pt x="904819" y="0"/>
                    <a:pt x="928140" y="9660"/>
                    <a:pt x="945335" y="26855"/>
                  </a:cubicBezTo>
                  <a:cubicBezTo>
                    <a:pt x="962530" y="44050"/>
                    <a:pt x="972190" y="67372"/>
                    <a:pt x="972190" y="91689"/>
                  </a:cubicBezTo>
                  <a:lnTo>
                    <a:pt x="972190" y="91689"/>
                  </a:lnTo>
                  <a:cubicBezTo>
                    <a:pt x="972190" y="142327"/>
                    <a:pt x="931140" y="183378"/>
                    <a:pt x="880501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123825"/>
              <a:ext cx="972190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9535443" y="8454751"/>
            <a:ext cx="3517750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Ansys Time:  ~2 h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535443" y="9303414"/>
            <a:ext cx="461005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Simulator Time:  86 s</a:t>
            </a:r>
          </a:p>
        </p:txBody>
      </p:sp>
      <p:grpSp>
        <p:nvGrpSpPr>
          <p:cNvPr name="Group 24" id="24"/>
          <p:cNvGrpSpPr/>
          <p:nvPr/>
        </p:nvGrpSpPr>
        <p:grpSpPr>
          <a:xfrm rot="0">
            <a:off x="13253218" y="8600782"/>
            <a:ext cx="392339" cy="316775"/>
            <a:chOff x="0" y="0"/>
            <a:chExt cx="6350000" cy="512699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3131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12857024" y="8600782"/>
            <a:ext cx="392339" cy="316775"/>
            <a:chOff x="0" y="0"/>
            <a:chExt cx="6350000" cy="51269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3131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3015792" y="9427239"/>
            <a:ext cx="392339" cy="316775"/>
            <a:chOff x="0" y="0"/>
            <a:chExt cx="6350000" cy="512699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97B2">
                    <a:alpha val="100000"/>
                  </a:srgbClr>
                </a:gs>
                <a:gs pos="100000">
                  <a:srgbClr val="7ED957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13350577" y="9427239"/>
            <a:ext cx="392339" cy="316775"/>
            <a:chOff x="0" y="0"/>
            <a:chExt cx="6350000" cy="512699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97B2">
                    <a:alpha val="100000"/>
                  </a:srgbClr>
                </a:gs>
                <a:gs pos="100000">
                  <a:srgbClr val="7ED957">
                    <a:alpha val="100000"/>
                  </a:srgbClr>
                </a:gs>
              </a:gsLst>
              <a:lin ang="0"/>
            </a:gradFill>
          </p:spPr>
        </p:sp>
      </p:grpSp>
      <p:pic>
        <p:nvPicPr>
          <p:cNvPr name="Picture 32" id="32">
            <a:hlinkClick action="ppaction://media"/>
          </p:cNvPr>
          <p:cNvPicPr>
            <a:picLocks noChangeAspect="true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6"/>
          <a:srcRect l="32435" t="22736" r="23704" b="0"/>
          <a:stretch>
            <a:fillRect/>
          </a:stretch>
        </p:blipFill>
        <p:spPr>
          <a:xfrm flipH="false" flipV="false" rot="0">
            <a:off x="9078" y="1963331"/>
            <a:ext cx="9125397" cy="8305475"/>
          </a:xfrm>
          <a:prstGeom prst="rect">
            <a:avLst/>
          </a:prstGeom>
        </p:spPr>
      </p:pic>
      <p:sp>
        <p:nvSpPr>
          <p:cNvPr name="Freeform 33" id="33"/>
          <p:cNvSpPr/>
          <p:nvPr/>
        </p:nvSpPr>
        <p:spPr>
          <a:xfrm flipH="false" flipV="false" rot="0">
            <a:off x="0" y="9585626"/>
            <a:ext cx="4457154" cy="662071"/>
          </a:xfrm>
          <a:custGeom>
            <a:avLst/>
            <a:gdLst/>
            <a:ahLst/>
            <a:cxnLst/>
            <a:rect r="r" b="b" t="t" l="l"/>
            <a:pathLst>
              <a:path h="662071" w="4457154">
                <a:moveTo>
                  <a:pt x="0" y="0"/>
                </a:moveTo>
                <a:lnTo>
                  <a:pt x="4457154" y="0"/>
                </a:lnTo>
                <a:lnTo>
                  <a:pt x="4457154" y="662071"/>
                </a:lnTo>
                <a:lnTo>
                  <a:pt x="0" y="66207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34" id="34"/>
          <p:cNvSpPr/>
          <p:nvPr/>
        </p:nvSpPr>
        <p:spPr>
          <a:xfrm flipH="false" flipV="false" rot="0">
            <a:off x="13350577" y="2312484"/>
            <a:ext cx="4846382" cy="3803584"/>
          </a:xfrm>
          <a:custGeom>
            <a:avLst/>
            <a:gdLst/>
            <a:ahLst/>
            <a:cxnLst/>
            <a:rect r="r" b="b" t="t" l="l"/>
            <a:pathLst>
              <a:path h="3803584" w="4846382">
                <a:moveTo>
                  <a:pt x="0" y="0"/>
                </a:moveTo>
                <a:lnTo>
                  <a:pt x="4846381" y="0"/>
                </a:lnTo>
                <a:lnTo>
                  <a:pt x="4846381" y="3803584"/>
                </a:lnTo>
                <a:lnTo>
                  <a:pt x="0" y="380358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35" id="35"/>
          <p:cNvSpPr txBox="true"/>
          <p:nvPr/>
        </p:nvSpPr>
        <p:spPr>
          <a:xfrm rot="0">
            <a:off x="5284855" y="1145231"/>
            <a:ext cx="8494457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Implemented Model VS Ansys Simulations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741260" y="2663696"/>
            <a:ext cx="3418667" cy="37644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results of the simulations performed with Ansys are used to </a:t>
            </a:r>
            <a:r>
              <a:rPr lang="en-US" sz="1895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cross-check</a:t>
            </a: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the implemented model output.</a:t>
            </a:r>
          </a:p>
          <a:p>
            <a:pPr algn="l">
              <a:lnSpc>
                <a:spcPts val="2483"/>
              </a:lnSpc>
            </a:pPr>
          </a:p>
          <a:p>
            <a:pPr algn="l">
              <a:lnSpc>
                <a:spcPts val="2483"/>
              </a:lnSpc>
            </a:pP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proposed model is then </a:t>
            </a:r>
            <a:r>
              <a:rPr lang="en-US" sz="1895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augmented</a:t>
            </a: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with the results of the dedicated simulations, leading to more </a:t>
            </a:r>
            <a:r>
              <a:rPr lang="en-US" sz="1895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robust </a:t>
            </a: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and </a:t>
            </a:r>
            <a:r>
              <a:rPr lang="en-US" sz="1895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accurate</a:t>
            </a: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95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Simulator</a:t>
            </a:r>
            <a:r>
              <a:rPr lang="en-US" sz="18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9386214" y="2172290"/>
            <a:ext cx="5778168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MODEL VALIDATION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3845583" y="8476957"/>
            <a:ext cx="3688424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Just to mesh the Mirror!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3942941" y="9303414"/>
            <a:ext cx="3805767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To size the entire System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4354769" y="7247314"/>
            <a:ext cx="1273307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0.093% 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9386214" y="7361614"/>
            <a:ext cx="4869958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Error between Ansys and Model?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4574303" y="6168893"/>
            <a:ext cx="2543043" cy="3566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02"/>
              </a:lnSpc>
              <a:spcBef>
                <a:spcPct val="0"/>
              </a:spcBef>
            </a:pPr>
            <a:r>
              <a:rPr lang="en-US" sz="1800" i="true">
                <a:solidFill>
                  <a:srgbClr val="FFFFFF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Absorber Heating Profile</a:t>
            </a:r>
          </a:p>
        </p:txBody>
      </p:sp>
      <p:sp>
        <p:nvSpPr>
          <p:cNvPr name="Freeform 43" id="43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</p:childTnLst>
        </p:cTn>
      </p:par>
    </p:tnLst>
  </p:timing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12408" t="16060" r="0" b="7036"/>
          <a:stretch>
            <a:fillRect/>
          </a:stretch>
        </p:blipFill>
        <p:spPr>
          <a:xfrm flipH="true" flipV="false" rot="0">
            <a:off x="-343949" y="1802588"/>
            <a:ext cx="18631949" cy="8451886"/>
          </a:xfrm>
          <a:prstGeom prst="rect">
            <a:avLst/>
          </a:prstGeom>
        </p:spPr>
      </p:pic>
      <p:grpSp>
        <p:nvGrpSpPr>
          <p:cNvPr name="Group 4" id="4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4207262" y="1028700"/>
            <a:ext cx="1077593" cy="870049"/>
            <a:chOff x="0" y="0"/>
            <a:chExt cx="6350000" cy="512699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9" id="9"/>
          <p:cNvGrpSpPr/>
          <p:nvPr/>
        </p:nvGrpSpPr>
        <p:grpSpPr>
          <a:xfrm rot="0">
            <a:off x="5284855" y="1028700"/>
            <a:ext cx="1077593" cy="870049"/>
            <a:chOff x="0" y="0"/>
            <a:chExt cx="6350000" cy="512699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sp>
        <p:nvSpPr>
          <p:cNvPr name="Freeform 11" id="11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128024" y="5789148"/>
            <a:ext cx="9648761" cy="696263"/>
            <a:chOff x="0" y="0"/>
            <a:chExt cx="2541237" cy="18337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541238" cy="183378"/>
            </a:xfrm>
            <a:custGeom>
              <a:avLst/>
              <a:gdLst/>
              <a:ahLst/>
              <a:cxnLst/>
              <a:rect r="r" b="b" t="t" l="l"/>
              <a:pathLst>
                <a:path h="183378" w="2541238">
                  <a:moveTo>
                    <a:pt x="40921" y="0"/>
                  </a:moveTo>
                  <a:lnTo>
                    <a:pt x="2500316" y="0"/>
                  </a:lnTo>
                  <a:cubicBezTo>
                    <a:pt x="2511169" y="0"/>
                    <a:pt x="2521578" y="4311"/>
                    <a:pt x="2529252" y="11986"/>
                  </a:cubicBezTo>
                  <a:cubicBezTo>
                    <a:pt x="2536926" y="19660"/>
                    <a:pt x="2541238" y="30068"/>
                    <a:pt x="2541238" y="40921"/>
                  </a:cubicBezTo>
                  <a:lnTo>
                    <a:pt x="2541238" y="142457"/>
                  </a:lnTo>
                  <a:cubicBezTo>
                    <a:pt x="2541238" y="165057"/>
                    <a:pt x="2522917" y="183378"/>
                    <a:pt x="2500316" y="183378"/>
                  </a:cubicBezTo>
                  <a:lnTo>
                    <a:pt x="40921" y="183378"/>
                  </a:lnTo>
                  <a:cubicBezTo>
                    <a:pt x="30068" y="183378"/>
                    <a:pt x="19660" y="179067"/>
                    <a:pt x="11986" y="171392"/>
                  </a:cubicBezTo>
                  <a:cubicBezTo>
                    <a:pt x="4311" y="163718"/>
                    <a:pt x="0" y="153310"/>
                    <a:pt x="0" y="142457"/>
                  </a:cubicBezTo>
                  <a:lnTo>
                    <a:pt x="0" y="40921"/>
                  </a:lnTo>
                  <a:cubicBezTo>
                    <a:pt x="0" y="30068"/>
                    <a:pt x="4311" y="19660"/>
                    <a:pt x="11986" y="11986"/>
                  </a:cubicBezTo>
                  <a:cubicBezTo>
                    <a:pt x="19660" y="4311"/>
                    <a:pt x="30068" y="0"/>
                    <a:pt x="4092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123825"/>
              <a:ext cx="254123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128024" y="2839476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28024" y="3317525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28024" y="3796914"/>
            <a:ext cx="382439" cy="353930"/>
          </a:xfrm>
          <a:custGeom>
            <a:avLst/>
            <a:gdLst/>
            <a:ahLst/>
            <a:cxnLst/>
            <a:rect r="r" b="b" t="t" l="l"/>
            <a:pathLst>
              <a:path h="353930" w="382439">
                <a:moveTo>
                  <a:pt x="0" y="0"/>
                </a:moveTo>
                <a:lnTo>
                  <a:pt x="382439" y="0"/>
                </a:lnTo>
                <a:lnTo>
                  <a:pt x="382439" y="353930"/>
                </a:lnTo>
                <a:lnTo>
                  <a:pt x="0" y="3539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8" id="18"/>
          <p:cNvGrpSpPr/>
          <p:nvPr/>
        </p:nvGrpSpPr>
        <p:grpSpPr>
          <a:xfrm rot="0">
            <a:off x="128024" y="6561612"/>
            <a:ext cx="9648761" cy="696263"/>
            <a:chOff x="0" y="0"/>
            <a:chExt cx="2541237" cy="18337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2541238" cy="183378"/>
            </a:xfrm>
            <a:custGeom>
              <a:avLst/>
              <a:gdLst/>
              <a:ahLst/>
              <a:cxnLst/>
              <a:rect r="r" b="b" t="t" l="l"/>
              <a:pathLst>
                <a:path h="183378" w="2541238">
                  <a:moveTo>
                    <a:pt x="40921" y="0"/>
                  </a:moveTo>
                  <a:lnTo>
                    <a:pt x="2500316" y="0"/>
                  </a:lnTo>
                  <a:cubicBezTo>
                    <a:pt x="2511169" y="0"/>
                    <a:pt x="2521578" y="4311"/>
                    <a:pt x="2529252" y="11986"/>
                  </a:cubicBezTo>
                  <a:cubicBezTo>
                    <a:pt x="2536926" y="19660"/>
                    <a:pt x="2541238" y="30068"/>
                    <a:pt x="2541238" y="40921"/>
                  </a:cubicBezTo>
                  <a:lnTo>
                    <a:pt x="2541238" y="142457"/>
                  </a:lnTo>
                  <a:cubicBezTo>
                    <a:pt x="2541238" y="165057"/>
                    <a:pt x="2522917" y="183378"/>
                    <a:pt x="2500316" y="183378"/>
                  </a:cubicBezTo>
                  <a:lnTo>
                    <a:pt x="40921" y="183378"/>
                  </a:lnTo>
                  <a:cubicBezTo>
                    <a:pt x="30068" y="183378"/>
                    <a:pt x="19660" y="179067"/>
                    <a:pt x="11986" y="171392"/>
                  </a:cubicBezTo>
                  <a:cubicBezTo>
                    <a:pt x="4311" y="163718"/>
                    <a:pt x="0" y="153310"/>
                    <a:pt x="0" y="142457"/>
                  </a:cubicBezTo>
                  <a:lnTo>
                    <a:pt x="0" y="40921"/>
                  </a:lnTo>
                  <a:cubicBezTo>
                    <a:pt x="0" y="30068"/>
                    <a:pt x="4311" y="19660"/>
                    <a:pt x="11986" y="11986"/>
                  </a:cubicBezTo>
                  <a:cubicBezTo>
                    <a:pt x="19660" y="4311"/>
                    <a:pt x="30068" y="0"/>
                    <a:pt x="4092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123825"/>
              <a:ext cx="254123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28024" y="7344488"/>
            <a:ext cx="9648761" cy="696263"/>
            <a:chOff x="0" y="0"/>
            <a:chExt cx="2541237" cy="183378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2541238" cy="183378"/>
            </a:xfrm>
            <a:custGeom>
              <a:avLst/>
              <a:gdLst/>
              <a:ahLst/>
              <a:cxnLst/>
              <a:rect r="r" b="b" t="t" l="l"/>
              <a:pathLst>
                <a:path h="183378" w="2541238">
                  <a:moveTo>
                    <a:pt x="40921" y="0"/>
                  </a:moveTo>
                  <a:lnTo>
                    <a:pt x="2500316" y="0"/>
                  </a:lnTo>
                  <a:cubicBezTo>
                    <a:pt x="2511169" y="0"/>
                    <a:pt x="2521578" y="4311"/>
                    <a:pt x="2529252" y="11986"/>
                  </a:cubicBezTo>
                  <a:cubicBezTo>
                    <a:pt x="2536926" y="19660"/>
                    <a:pt x="2541238" y="30068"/>
                    <a:pt x="2541238" y="40921"/>
                  </a:cubicBezTo>
                  <a:lnTo>
                    <a:pt x="2541238" y="142457"/>
                  </a:lnTo>
                  <a:cubicBezTo>
                    <a:pt x="2541238" y="165057"/>
                    <a:pt x="2522917" y="183378"/>
                    <a:pt x="2500316" y="183378"/>
                  </a:cubicBezTo>
                  <a:lnTo>
                    <a:pt x="40921" y="183378"/>
                  </a:lnTo>
                  <a:cubicBezTo>
                    <a:pt x="30068" y="183378"/>
                    <a:pt x="19660" y="179067"/>
                    <a:pt x="11986" y="171392"/>
                  </a:cubicBezTo>
                  <a:cubicBezTo>
                    <a:pt x="4311" y="163718"/>
                    <a:pt x="0" y="153310"/>
                    <a:pt x="0" y="142457"/>
                  </a:cubicBezTo>
                  <a:lnTo>
                    <a:pt x="0" y="40921"/>
                  </a:lnTo>
                  <a:cubicBezTo>
                    <a:pt x="0" y="30068"/>
                    <a:pt x="4311" y="19660"/>
                    <a:pt x="11986" y="11986"/>
                  </a:cubicBezTo>
                  <a:cubicBezTo>
                    <a:pt x="19660" y="4311"/>
                    <a:pt x="30068" y="0"/>
                    <a:pt x="4092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123825"/>
              <a:ext cx="254123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215086" y="9234004"/>
            <a:ext cx="14832476" cy="870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</a:pPr>
            <a:r>
              <a:rPr lang="en-US" sz="2148" b="tru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HOW MANY GROUND STATIONS? </a:t>
            </a:r>
          </a:p>
          <a:p>
            <a:pPr algn="l">
              <a:lnSpc>
                <a:spcPts val="2320"/>
              </a:lnSpc>
            </a:pPr>
          </a:p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       It depends upon the max allowable heat flux on ground (</a:t>
            </a:r>
            <a:r>
              <a:rPr lang="en-US" b="true" sz="2148">
                <a:solidFill>
                  <a:srgbClr val="FF2929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~200 W/m²</a:t>
            </a: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for </a:t>
            </a:r>
            <a:r>
              <a:rPr lang="en-US" b="true" sz="2148">
                <a:solidFill>
                  <a:srgbClr val="FF313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RF</a:t>
            </a: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2.45 GHz)</a:t>
            </a:r>
          </a:p>
        </p:txBody>
      </p:sp>
      <p:sp>
        <p:nvSpPr>
          <p:cNvPr name="Freeform 25" id="25"/>
          <p:cNvSpPr/>
          <p:nvPr/>
        </p:nvSpPr>
        <p:spPr>
          <a:xfrm flipH="false" flipV="false" rot="0">
            <a:off x="7563338" y="7400621"/>
            <a:ext cx="996156" cy="583997"/>
          </a:xfrm>
          <a:custGeom>
            <a:avLst/>
            <a:gdLst/>
            <a:ahLst/>
            <a:cxnLst/>
            <a:rect r="r" b="b" t="t" l="l"/>
            <a:pathLst>
              <a:path h="583997" w="996156">
                <a:moveTo>
                  <a:pt x="0" y="0"/>
                </a:moveTo>
                <a:lnTo>
                  <a:pt x="996157" y="0"/>
                </a:lnTo>
                <a:lnTo>
                  <a:pt x="996157" y="583997"/>
                </a:lnTo>
                <a:lnTo>
                  <a:pt x="0" y="58399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6" id="26"/>
          <p:cNvGrpSpPr/>
          <p:nvPr/>
        </p:nvGrpSpPr>
        <p:grpSpPr>
          <a:xfrm rot="0">
            <a:off x="318442" y="9820756"/>
            <a:ext cx="328383" cy="265136"/>
            <a:chOff x="0" y="0"/>
            <a:chExt cx="6350000" cy="51269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737373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Freeform 28" id="28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5284855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Orbital Simulation 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384073" y="5832861"/>
            <a:ext cx="8654835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Earth                          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18.7 [TW]                                       9360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646825" y="2831308"/>
            <a:ext cx="2603378" cy="3760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44"/>
              </a:lnSpc>
            </a:pPr>
            <a:r>
              <a:rPr lang="en-US" sz="2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N° of Satellites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15086" y="2235238"/>
            <a:ext cx="8344409" cy="332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27"/>
              </a:lnSpc>
              <a:spcBef>
                <a:spcPct val="0"/>
              </a:spcBef>
            </a:pPr>
            <a:r>
              <a:rPr lang="en-US" b="true" sz="2432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Objective of the orbital simulations? To determine:</a:t>
            </a:r>
            <a:r>
              <a:rPr lang="en-US" b="true" sz="2432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646825" y="3342090"/>
            <a:ext cx="3100007" cy="3761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38"/>
              </a:lnSpc>
            </a:pPr>
            <a:r>
              <a:rPr lang="en-US" sz="2395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N° of Rectennas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646825" y="3810908"/>
            <a:ext cx="5578988" cy="3760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44"/>
              </a:lnSpc>
            </a:pPr>
            <a:r>
              <a:rPr lang="en-US" sz="2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Orbital and Ground Configuration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215086" y="4638806"/>
            <a:ext cx="2025424" cy="29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20"/>
              </a:lnSpc>
              <a:spcBef>
                <a:spcPct val="0"/>
              </a:spcBef>
            </a:pPr>
            <a:r>
              <a:rPr lang="en-US" b="true" sz="214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INPUT DATA: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384073" y="6605324"/>
            <a:ext cx="917442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USA                               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1.1 [TW]                                         550                                                                                                             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384073" y="7420688"/>
            <a:ext cx="917442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Torino                        550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[MW]                                        </a:t>
            </a: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0.28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2208810" y="5189835"/>
            <a:ext cx="307604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Power Consumption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6762036" y="5189835"/>
            <a:ext cx="227687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N° of Satellites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5284016" y="7886773"/>
            <a:ext cx="320877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Orbit Type: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LLO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5284016" y="8419411"/>
            <a:ext cx="320877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Coverage: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100%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5284016" y="8953881"/>
            <a:ext cx="2830578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N° Satellites: 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3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2240510" y="4495931"/>
            <a:ext cx="2830578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2 GW Satellite</a:t>
            </a:r>
          </a:p>
        </p:txBody>
      </p:sp>
      <p:grpSp>
        <p:nvGrpSpPr>
          <p:cNvPr name="Group 44" id="44"/>
          <p:cNvGrpSpPr/>
          <p:nvPr/>
        </p:nvGrpSpPr>
        <p:grpSpPr>
          <a:xfrm rot="0">
            <a:off x="215086" y="8126476"/>
            <a:ext cx="9648761" cy="696263"/>
            <a:chOff x="0" y="0"/>
            <a:chExt cx="2541237" cy="183378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2541238" cy="183378"/>
            </a:xfrm>
            <a:custGeom>
              <a:avLst/>
              <a:gdLst/>
              <a:ahLst/>
              <a:cxnLst/>
              <a:rect r="r" b="b" t="t" l="l"/>
              <a:pathLst>
                <a:path h="183378" w="2541238">
                  <a:moveTo>
                    <a:pt x="40921" y="0"/>
                  </a:moveTo>
                  <a:lnTo>
                    <a:pt x="2500316" y="0"/>
                  </a:lnTo>
                  <a:cubicBezTo>
                    <a:pt x="2511169" y="0"/>
                    <a:pt x="2521578" y="4311"/>
                    <a:pt x="2529252" y="11986"/>
                  </a:cubicBezTo>
                  <a:cubicBezTo>
                    <a:pt x="2536926" y="19660"/>
                    <a:pt x="2541238" y="30068"/>
                    <a:pt x="2541238" y="40921"/>
                  </a:cubicBezTo>
                  <a:lnTo>
                    <a:pt x="2541238" y="142457"/>
                  </a:lnTo>
                  <a:cubicBezTo>
                    <a:pt x="2541238" y="165057"/>
                    <a:pt x="2522917" y="183378"/>
                    <a:pt x="2500316" y="183378"/>
                  </a:cubicBezTo>
                  <a:lnTo>
                    <a:pt x="40921" y="183378"/>
                  </a:lnTo>
                  <a:cubicBezTo>
                    <a:pt x="30068" y="183378"/>
                    <a:pt x="19660" y="179067"/>
                    <a:pt x="11986" y="171392"/>
                  </a:cubicBezTo>
                  <a:cubicBezTo>
                    <a:pt x="4311" y="163718"/>
                    <a:pt x="0" y="153310"/>
                    <a:pt x="0" y="142457"/>
                  </a:cubicBezTo>
                  <a:lnTo>
                    <a:pt x="0" y="40921"/>
                  </a:lnTo>
                  <a:cubicBezTo>
                    <a:pt x="0" y="30068"/>
                    <a:pt x="4311" y="19660"/>
                    <a:pt x="11986" y="11986"/>
                  </a:cubicBezTo>
                  <a:cubicBezTo>
                    <a:pt x="19660" y="4311"/>
                    <a:pt x="30068" y="0"/>
                    <a:pt x="40921" y="0"/>
                  </a:cubicBezTo>
                  <a:close/>
                </a:path>
              </a:pathLst>
            </a:custGeom>
            <a:solidFill>
              <a:srgbClr val="004369">
                <a:alpha val="58824"/>
              </a:srgbClr>
            </a:solidFill>
          </p:spPr>
        </p:sp>
        <p:sp>
          <p:nvSpPr>
            <p:cNvPr name="TextBox 46" id="46"/>
            <p:cNvSpPr txBox="true"/>
            <p:nvPr/>
          </p:nvSpPr>
          <p:spPr>
            <a:xfrm>
              <a:off x="0" y="-123825"/>
              <a:ext cx="254123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47" id="47"/>
          <p:cNvSpPr txBox="true"/>
          <p:nvPr/>
        </p:nvSpPr>
        <p:spPr>
          <a:xfrm rot="0">
            <a:off x="384073" y="8174101"/>
            <a:ext cx="917442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Moon                            ???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[MW]                                        </a:t>
            </a: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   ?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15284016" y="7354135"/>
            <a:ext cx="250600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Power</a:t>
            </a: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:  </a:t>
            </a:r>
            <a:r>
              <a:rPr lang="en-US" b="true" sz="2400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100 MW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0" y="1463724"/>
            <a:ext cx="18288000" cy="9448800"/>
          </a:xfrm>
          <a:prstGeom prst="rect">
            <a:avLst/>
          </a:prstGeom>
        </p:spPr>
      </p:pic>
      <p:sp>
        <p:nvSpPr>
          <p:cNvPr name="Freeform 4" id="4"/>
          <p:cNvSpPr/>
          <p:nvPr/>
        </p:nvSpPr>
        <p:spPr>
          <a:xfrm flipH="false" flipV="false" rot="0">
            <a:off x="14795947" y="-296868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25000"/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280676" y="1028700"/>
            <a:ext cx="1077593" cy="870049"/>
            <a:chOff x="0" y="0"/>
            <a:chExt cx="6350000" cy="512699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56000"/>
                  </a:srgbClr>
                </a:gs>
                <a:gs pos="100000">
                  <a:srgbClr val="000000">
                    <a:alpha val="40040"/>
                  </a:srgbClr>
                </a:gs>
              </a:gsLst>
              <a:lin ang="5400000"/>
            </a:gra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4225900" y="1028700"/>
            <a:ext cx="1077593" cy="870049"/>
            <a:chOff x="0" y="0"/>
            <a:chExt cx="6350000" cy="512699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sp>
        <p:nvSpPr>
          <p:cNvPr name="Freeform 12" id="12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14677046" y="2425406"/>
            <a:ext cx="3729855" cy="696263"/>
            <a:chOff x="0" y="0"/>
            <a:chExt cx="982349" cy="18337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982349" cy="183378"/>
            </a:xfrm>
            <a:custGeom>
              <a:avLst/>
              <a:gdLst/>
              <a:ahLst/>
              <a:cxnLst/>
              <a:rect r="r" b="b" t="t" l="l"/>
              <a:pathLst>
                <a:path h="183378" w="982349">
                  <a:moveTo>
                    <a:pt x="91689" y="0"/>
                  </a:moveTo>
                  <a:lnTo>
                    <a:pt x="890660" y="0"/>
                  </a:lnTo>
                  <a:cubicBezTo>
                    <a:pt x="941298" y="0"/>
                    <a:pt x="982349" y="41051"/>
                    <a:pt x="982349" y="91689"/>
                  </a:cubicBezTo>
                  <a:lnTo>
                    <a:pt x="982349" y="91689"/>
                  </a:lnTo>
                  <a:cubicBezTo>
                    <a:pt x="982349" y="116006"/>
                    <a:pt x="972688" y="139328"/>
                    <a:pt x="955494" y="156523"/>
                  </a:cubicBezTo>
                  <a:cubicBezTo>
                    <a:pt x="938298" y="173718"/>
                    <a:pt x="914977" y="183378"/>
                    <a:pt x="890660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27000"/>
                  </a:srgbClr>
                </a:gs>
                <a:gs pos="100000">
                  <a:srgbClr val="737373">
                    <a:alpha val="2700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123825"/>
              <a:ext cx="98234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4677046" y="6191462"/>
            <a:ext cx="3729855" cy="696263"/>
            <a:chOff x="0" y="0"/>
            <a:chExt cx="982349" cy="183378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982349" cy="183378"/>
            </a:xfrm>
            <a:custGeom>
              <a:avLst/>
              <a:gdLst/>
              <a:ahLst/>
              <a:cxnLst/>
              <a:rect r="r" b="b" t="t" l="l"/>
              <a:pathLst>
                <a:path h="183378" w="982349">
                  <a:moveTo>
                    <a:pt x="91689" y="0"/>
                  </a:moveTo>
                  <a:lnTo>
                    <a:pt x="890660" y="0"/>
                  </a:lnTo>
                  <a:cubicBezTo>
                    <a:pt x="941298" y="0"/>
                    <a:pt x="982349" y="41051"/>
                    <a:pt x="982349" y="91689"/>
                  </a:cubicBezTo>
                  <a:lnTo>
                    <a:pt x="982349" y="91689"/>
                  </a:lnTo>
                  <a:cubicBezTo>
                    <a:pt x="982349" y="116006"/>
                    <a:pt x="972688" y="139328"/>
                    <a:pt x="955494" y="156523"/>
                  </a:cubicBezTo>
                  <a:cubicBezTo>
                    <a:pt x="938298" y="173718"/>
                    <a:pt x="914977" y="183378"/>
                    <a:pt x="890660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60000"/>
                  </a:srgbClr>
                </a:gs>
                <a:gs pos="100000">
                  <a:srgbClr val="737373">
                    <a:alpha val="60000"/>
                  </a:srgbClr>
                </a:gs>
              </a:gsLst>
              <a:lin ang="0"/>
            </a:gra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123825"/>
              <a:ext cx="98234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357502" y="6235174"/>
            <a:ext cx="4368943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GS’s Diameter:</a:t>
            </a:r>
            <a:r>
              <a:rPr lang="en-US" b="true" sz="240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 970 [m]</a:t>
            </a:r>
          </a:p>
        </p:txBody>
      </p:sp>
      <p:grpSp>
        <p:nvGrpSpPr>
          <p:cNvPr name="Group 20" id="20"/>
          <p:cNvGrpSpPr>
            <a:grpSpLocks noChangeAspect="true"/>
          </p:cNvGrpSpPr>
          <p:nvPr/>
        </p:nvGrpSpPr>
        <p:grpSpPr>
          <a:xfrm rot="0">
            <a:off x="14795947" y="6794947"/>
            <a:ext cx="3492053" cy="3492053"/>
            <a:chOff x="0" y="0"/>
            <a:chExt cx="14840029" cy="14840029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solidFill>
              <a:srgbClr val="3C5B85"/>
            </a:solidFill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8"/>
              <a:stretch>
                <a:fillRect l="-34805" t="0" r="-41916" b="0"/>
              </a:stretch>
            </a:blipFill>
          </p:spPr>
        </p:sp>
      </p:grpSp>
      <p:sp>
        <p:nvSpPr>
          <p:cNvPr name="Freeform 24" id="24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25" id="25"/>
          <p:cNvSpPr txBox="true"/>
          <p:nvPr/>
        </p:nvSpPr>
        <p:spPr>
          <a:xfrm rot="0">
            <a:off x="5284855" y="1145231"/>
            <a:ext cx="7907388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Orbital Simulation (STK) - South Pole</a:t>
            </a:r>
          </a:p>
        </p:txBody>
      </p:sp>
      <p:grpSp>
        <p:nvGrpSpPr>
          <p:cNvPr name="Group 26" id="26"/>
          <p:cNvGrpSpPr>
            <a:grpSpLocks noChangeAspect="true"/>
          </p:cNvGrpSpPr>
          <p:nvPr/>
        </p:nvGrpSpPr>
        <p:grpSpPr>
          <a:xfrm rot="0">
            <a:off x="-194135" y="4808010"/>
            <a:ext cx="5478990" cy="5478990"/>
            <a:chOff x="0" y="0"/>
            <a:chExt cx="14840029" cy="14840029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solidFill>
              <a:srgbClr val="3C5B85"/>
            </a:solid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10"/>
              <a:stretch>
                <a:fillRect l="-20470" t="-8406" r="-88414" b="0"/>
              </a:stretch>
            </a:blipFill>
          </p:spPr>
        </p:sp>
      </p:grpSp>
      <p:sp>
        <p:nvSpPr>
          <p:cNvPr name="TextBox 30" id="30"/>
          <p:cNvSpPr txBox="true"/>
          <p:nvPr/>
        </p:nvSpPr>
        <p:spPr>
          <a:xfrm rot="0">
            <a:off x="3819472" y="9672656"/>
            <a:ext cx="603964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36"/>
              </a:lnSpc>
              <a:spcBef>
                <a:spcPct val="0"/>
              </a:spcBef>
            </a:pPr>
            <a:r>
              <a:rPr lang="en-US" b="true" sz="2400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South Pole Beam’s projection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44" r="0" b="-6444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3150" t="8420" r="3150" b="0"/>
          <a:stretch>
            <a:fillRect/>
          </a:stretch>
        </p:blipFill>
        <p:spPr>
          <a:xfrm flipH="false" flipV="false" rot="0">
            <a:off x="0" y="1576587"/>
            <a:ext cx="18288000" cy="9235081"/>
          </a:xfrm>
          <a:prstGeom prst="rect">
            <a:avLst/>
          </a:prstGeom>
        </p:spPr>
      </p:pic>
      <p:sp>
        <p:nvSpPr>
          <p:cNvPr name="Freeform 4" id="4"/>
          <p:cNvSpPr/>
          <p:nvPr/>
        </p:nvSpPr>
        <p:spPr>
          <a:xfrm flipH="false" flipV="false" rot="0">
            <a:off x="14795947" y="-296868"/>
            <a:ext cx="6161913" cy="8229600"/>
          </a:xfrm>
          <a:custGeom>
            <a:avLst/>
            <a:gdLst/>
            <a:ahLst/>
            <a:cxnLst/>
            <a:rect r="r" b="b" t="t" l="l"/>
            <a:pathLst>
              <a:path h="8229600" w="6161913">
                <a:moveTo>
                  <a:pt x="0" y="0"/>
                </a:moveTo>
                <a:lnTo>
                  <a:pt x="6161913" y="0"/>
                </a:lnTo>
                <a:lnTo>
                  <a:pt x="616191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25000"/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100000"/>
                  </a:srgbClr>
                </a:gs>
                <a:gs pos="100000">
                  <a:srgbClr val="000000">
                    <a:alpha val="715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07262" y="1028700"/>
            <a:ext cx="1077593" cy="870049"/>
            <a:chOff x="0" y="0"/>
            <a:chExt cx="6350000" cy="512699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5284855" y="1028700"/>
            <a:ext cx="1077593" cy="870049"/>
            <a:chOff x="0" y="0"/>
            <a:chExt cx="6350000" cy="512699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sp>
        <p:nvSpPr>
          <p:cNvPr name="Freeform 12" id="12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pic>
        <p:nvPicPr>
          <p:cNvPr name="Picture 13" id="13">
            <a:hlinkClick action="ppaction://media"/>
          </p:cNvPr>
          <p:cNvPicPr>
            <a:picLocks noChangeAspect="true"/>
          </p:cNvPicPr>
          <p:nvPr>
            <a:vide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8"/>
          <a:srcRect l="12132" t="16257" r="981" b="6948"/>
          <a:stretch>
            <a:fillRect/>
          </a:stretch>
        </p:blipFill>
        <p:spPr>
          <a:xfrm flipH="false" flipV="false" rot="0">
            <a:off x="0" y="6483720"/>
            <a:ext cx="8310863" cy="3795182"/>
          </a:xfrm>
          <a:prstGeom prst="rect">
            <a:avLst/>
          </a:prstGeom>
        </p:spPr>
      </p:pic>
      <p:grpSp>
        <p:nvGrpSpPr>
          <p:cNvPr name="Group 14" id="14"/>
          <p:cNvGrpSpPr/>
          <p:nvPr/>
        </p:nvGrpSpPr>
        <p:grpSpPr>
          <a:xfrm rot="0">
            <a:off x="1889217" y="5787457"/>
            <a:ext cx="2856842" cy="696263"/>
            <a:chOff x="0" y="0"/>
            <a:chExt cx="752419" cy="18337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752419" cy="183378"/>
            </a:xfrm>
            <a:custGeom>
              <a:avLst/>
              <a:gdLst/>
              <a:ahLst/>
              <a:cxnLst/>
              <a:rect r="r" b="b" t="t" l="l"/>
              <a:pathLst>
                <a:path h="183378" w="752419">
                  <a:moveTo>
                    <a:pt x="91689" y="0"/>
                  </a:moveTo>
                  <a:lnTo>
                    <a:pt x="660730" y="0"/>
                  </a:lnTo>
                  <a:cubicBezTo>
                    <a:pt x="685048" y="0"/>
                    <a:pt x="708369" y="9660"/>
                    <a:pt x="725564" y="26855"/>
                  </a:cubicBezTo>
                  <a:cubicBezTo>
                    <a:pt x="742759" y="44050"/>
                    <a:pt x="752419" y="67372"/>
                    <a:pt x="752419" y="91689"/>
                  </a:cubicBezTo>
                  <a:lnTo>
                    <a:pt x="752419" y="91689"/>
                  </a:lnTo>
                  <a:cubicBezTo>
                    <a:pt x="752419" y="142327"/>
                    <a:pt x="711369" y="183378"/>
                    <a:pt x="660730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123825"/>
              <a:ext cx="75241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5284855" y="1145231"/>
            <a:ext cx="7718289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Orbital Simulation (STK)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5284016" y="8953881"/>
            <a:ext cx="2830578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N° Satellites: 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3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5284016" y="7886773"/>
            <a:ext cx="320877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Orbit Type: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NRHO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5284016" y="8419411"/>
            <a:ext cx="320877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Coverage: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100%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8472042" y="9653556"/>
            <a:ext cx="478561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Mission from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Earth (Astrogator)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889217" y="5889709"/>
            <a:ext cx="3208776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Orbit Type: </a:t>
            </a:r>
            <a:r>
              <a:rPr lang="en-US" sz="2400" b="true">
                <a:solidFill>
                  <a:srgbClr val="00BF63"/>
                </a:solidFill>
                <a:latin typeface="Agrandir Bold"/>
                <a:ea typeface="Agrandir Bold"/>
                <a:cs typeface="Agrandir Bold"/>
                <a:sym typeface="Agrandir Bold"/>
              </a:rPr>
              <a:t>LLO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5370.0000" end="41610.0000"/>
                </p14:media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0" y="0"/>
            <a:ext cx="18288000" cy="10287000"/>
          </a:xfrm>
          <a:prstGeom prst="rect">
            <a:avLst/>
          </a:prstGeom>
        </p:spPr>
      </p:pic>
      <p:sp>
        <p:nvSpPr>
          <p:cNvPr name="Freeform 3" id="3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10800000">
            <a:off x="-156230" y="985227"/>
            <a:ext cx="18895502" cy="956995"/>
            <a:chOff x="0" y="0"/>
            <a:chExt cx="4976593" cy="2520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976593" cy="252048"/>
            </a:xfrm>
            <a:custGeom>
              <a:avLst/>
              <a:gdLst/>
              <a:ahLst/>
              <a:cxnLst/>
              <a:rect r="r" b="b" t="t" l="l"/>
              <a:pathLst>
                <a:path h="252048" w="4976593">
                  <a:moveTo>
                    <a:pt x="0" y="0"/>
                  </a:moveTo>
                  <a:lnTo>
                    <a:pt x="4976593" y="0"/>
                  </a:lnTo>
                  <a:lnTo>
                    <a:pt x="4976593" y="252048"/>
                  </a:lnTo>
                  <a:lnTo>
                    <a:pt x="0" y="252048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51000"/>
                  </a:srgbClr>
                </a:gs>
                <a:gs pos="100000">
                  <a:srgbClr val="000000">
                    <a:alpha val="36465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0"/>
              <a:ext cx="4976593" cy="2520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1917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4207262" y="1028700"/>
            <a:ext cx="1077593" cy="870049"/>
            <a:chOff x="0" y="0"/>
            <a:chExt cx="6350000" cy="512699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27000"/>
                  </a:srgbClr>
                </a:gs>
                <a:gs pos="100000">
                  <a:srgbClr val="000000">
                    <a:alpha val="19305"/>
                  </a:srgbClr>
                </a:gs>
              </a:gsLst>
              <a:lin ang="5400000"/>
            </a:gradFill>
          </p:spPr>
        </p:sp>
      </p:grpSp>
      <p:grpSp>
        <p:nvGrpSpPr>
          <p:cNvPr name="Group 9" id="9"/>
          <p:cNvGrpSpPr/>
          <p:nvPr/>
        </p:nvGrpSpPr>
        <p:grpSpPr>
          <a:xfrm rot="0">
            <a:off x="5284855" y="1028700"/>
            <a:ext cx="1077593" cy="870049"/>
            <a:chOff x="0" y="0"/>
            <a:chExt cx="6350000" cy="512699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350000" cy="5126990"/>
            </a:xfrm>
            <a:custGeom>
              <a:avLst/>
              <a:gdLst/>
              <a:ahLst/>
              <a:cxnLst/>
              <a:rect r="r" b="b" t="t" l="l"/>
              <a:pathLst>
                <a:path h="5126990" w="6350000">
                  <a:moveTo>
                    <a:pt x="3528060" y="0"/>
                  </a:moveTo>
                  <a:lnTo>
                    <a:pt x="3440430" y="0"/>
                  </a:lnTo>
                  <a:lnTo>
                    <a:pt x="2821940" y="0"/>
                  </a:ln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821940" y="5126990"/>
                  </a:lnTo>
                  <a:lnTo>
                    <a:pt x="3440430" y="5126990"/>
                  </a:lnTo>
                  <a:lnTo>
                    <a:pt x="3528060" y="5126990"/>
                  </a:lnTo>
                  <a:lnTo>
                    <a:pt x="6350000" y="2564130"/>
                  </a:lnTo>
                  <a:lnTo>
                    <a:pt x="352806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304E56">
                    <a:alpha val="77000"/>
                  </a:srgbClr>
                </a:gs>
                <a:gs pos="100000">
                  <a:srgbClr val="000000">
                    <a:alpha val="55055"/>
                  </a:srgbClr>
                </a:gs>
              </a:gsLst>
              <a:lin ang="5400000"/>
            </a:gra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-732900" y="2067803"/>
            <a:ext cx="5277312" cy="696263"/>
            <a:chOff x="0" y="0"/>
            <a:chExt cx="1389909" cy="18337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389909" cy="183378"/>
            </a:xfrm>
            <a:custGeom>
              <a:avLst/>
              <a:gdLst/>
              <a:ahLst/>
              <a:cxnLst/>
              <a:rect r="r" b="b" t="t" l="l"/>
              <a:pathLst>
                <a:path h="183378" w="1389909">
                  <a:moveTo>
                    <a:pt x="74818" y="0"/>
                  </a:moveTo>
                  <a:lnTo>
                    <a:pt x="1315091" y="0"/>
                  </a:lnTo>
                  <a:cubicBezTo>
                    <a:pt x="1334934" y="0"/>
                    <a:pt x="1353965" y="7883"/>
                    <a:pt x="1367996" y="21914"/>
                  </a:cubicBezTo>
                  <a:cubicBezTo>
                    <a:pt x="1382027" y="35945"/>
                    <a:pt x="1389909" y="54975"/>
                    <a:pt x="1389909" y="74818"/>
                  </a:cubicBezTo>
                  <a:lnTo>
                    <a:pt x="1389909" y="108560"/>
                  </a:lnTo>
                  <a:cubicBezTo>
                    <a:pt x="1389909" y="149881"/>
                    <a:pt x="1356412" y="183378"/>
                    <a:pt x="1315091" y="183378"/>
                  </a:cubicBezTo>
                  <a:lnTo>
                    <a:pt x="74818" y="183378"/>
                  </a:lnTo>
                  <a:cubicBezTo>
                    <a:pt x="33497" y="183378"/>
                    <a:pt x="0" y="149881"/>
                    <a:pt x="0" y="108560"/>
                  </a:cubicBezTo>
                  <a:lnTo>
                    <a:pt x="0" y="74818"/>
                  </a:lnTo>
                  <a:cubicBezTo>
                    <a:pt x="0" y="33497"/>
                    <a:pt x="33497" y="0"/>
                    <a:pt x="7481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123825"/>
              <a:ext cx="138990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-732900" y="7935224"/>
            <a:ext cx="5478959" cy="696263"/>
            <a:chOff x="0" y="0"/>
            <a:chExt cx="1443018" cy="18337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443018" cy="183378"/>
            </a:xfrm>
            <a:custGeom>
              <a:avLst/>
              <a:gdLst/>
              <a:ahLst/>
              <a:cxnLst/>
              <a:rect r="r" b="b" t="t" l="l"/>
              <a:pathLst>
                <a:path h="183378" w="1443018">
                  <a:moveTo>
                    <a:pt x="72064" y="0"/>
                  </a:moveTo>
                  <a:lnTo>
                    <a:pt x="1370954" y="0"/>
                  </a:lnTo>
                  <a:cubicBezTo>
                    <a:pt x="1390066" y="0"/>
                    <a:pt x="1408396" y="7592"/>
                    <a:pt x="1421911" y="21107"/>
                  </a:cubicBezTo>
                  <a:cubicBezTo>
                    <a:pt x="1435425" y="34622"/>
                    <a:pt x="1443018" y="52952"/>
                    <a:pt x="1443018" y="72064"/>
                  </a:cubicBezTo>
                  <a:lnTo>
                    <a:pt x="1443018" y="111314"/>
                  </a:lnTo>
                  <a:cubicBezTo>
                    <a:pt x="1443018" y="130426"/>
                    <a:pt x="1435425" y="148756"/>
                    <a:pt x="1421911" y="162271"/>
                  </a:cubicBezTo>
                  <a:cubicBezTo>
                    <a:pt x="1408396" y="175786"/>
                    <a:pt x="1390066" y="183378"/>
                    <a:pt x="1370954" y="183378"/>
                  </a:cubicBezTo>
                  <a:lnTo>
                    <a:pt x="72064" y="183378"/>
                  </a:lnTo>
                  <a:cubicBezTo>
                    <a:pt x="52952" y="183378"/>
                    <a:pt x="34622" y="175786"/>
                    <a:pt x="21107" y="162271"/>
                  </a:cubicBezTo>
                  <a:cubicBezTo>
                    <a:pt x="7592" y="148756"/>
                    <a:pt x="0" y="130426"/>
                    <a:pt x="0" y="111314"/>
                  </a:cubicBezTo>
                  <a:lnTo>
                    <a:pt x="0" y="72064"/>
                  </a:lnTo>
                  <a:cubicBezTo>
                    <a:pt x="0" y="52952"/>
                    <a:pt x="7592" y="34622"/>
                    <a:pt x="21107" y="21107"/>
                  </a:cubicBezTo>
                  <a:cubicBezTo>
                    <a:pt x="34622" y="7592"/>
                    <a:pt x="52952" y="0"/>
                    <a:pt x="72064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123825"/>
              <a:ext cx="1443018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-732900" y="2887891"/>
            <a:ext cx="3859068" cy="696263"/>
            <a:chOff x="0" y="0"/>
            <a:chExt cx="1016380" cy="18337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016380" cy="183378"/>
            </a:xfrm>
            <a:custGeom>
              <a:avLst/>
              <a:gdLst/>
              <a:ahLst/>
              <a:cxnLst/>
              <a:rect r="r" b="b" t="t" l="l"/>
              <a:pathLst>
                <a:path h="183378" w="1016380">
                  <a:moveTo>
                    <a:pt x="91689" y="0"/>
                  </a:moveTo>
                  <a:lnTo>
                    <a:pt x="924691" y="0"/>
                  </a:lnTo>
                  <a:cubicBezTo>
                    <a:pt x="949008" y="0"/>
                    <a:pt x="972330" y="9660"/>
                    <a:pt x="989525" y="26855"/>
                  </a:cubicBezTo>
                  <a:cubicBezTo>
                    <a:pt x="1006720" y="44050"/>
                    <a:pt x="1016380" y="67372"/>
                    <a:pt x="1016380" y="91689"/>
                  </a:cubicBezTo>
                  <a:lnTo>
                    <a:pt x="1016380" y="91689"/>
                  </a:lnTo>
                  <a:cubicBezTo>
                    <a:pt x="1016380" y="142327"/>
                    <a:pt x="975329" y="183378"/>
                    <a:pt x="924691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123825"/>
              <a:ext cx="1016380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-732900" y="3707980"/>
            <a:ext cx="5277312" cy="696263"/>
            <a:chOff x="0" y="0"/>
            <a:chExt cx="1389909" cy="183378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389909" cy="183378"/>
            </a:xfrm>
            <a:custGeom>
              <a:avLst/>
              <a:gdLst/>
              <a:ahLst/>
              <a:cxnLst/>
              <a:rect r="r" b="b" t="t" l="l"/>
              <a:pathLst>
                <a:path h="183378" w="1389909">
                  <a:moveTo>
                    <a:pt x="74818" y="0"/>
                  </a:moveTo>
                  <a:lnTo>
                    <a:pt x="1315091" y="0"/>
                  </a:lnTo>
                  <a:cubicBezTo>
                    <a:pt x="1334934" y="0"/>
                    <a:pt x="1353965" y="7883"/>
                    <a:pt x="1367996" y="21914"/>
                  </a:cubicBezTo>
                  <a:cubicBezTo>
                    <a:pt x="1382027" y="35945"/>
                    <a:pt x="1389909" y="54975"/>
                    <a:pt x="1389909" y="74818"/>
                  </a:cubicBezTo>
                  <a:lnTo>
                    <a:pt x="1389909" y="108560"/>
                  </a:lnTo>
                  <a:cubicBezTo>
                    <a:pt x="1389909" y="149881"/>
                    <a:pt x="1356412" y="183378"/>
                    <a:pt x="1315091" y="183378"/>
                  </a:cubicBezTo>
                  <a:lnTo>
                    <a:pt x="74818" y="183378"/>
                  </a:lnTo>
                  <a:cubicBezTo>
                    <a:pt x="33497" y="183378"/>
                    <a:pt x="0" y="149881"/>
                    <a:pt x="0" y="108560"/>
                  </a:cubicBezTo>
                  <a:lnTo>
                    <a:pt x="0" y="74818"/>
                  </a:lnTo>
                  <a:cubicBezTo>
                    <a:pt x="0" y="33497"/>
                    <a:pt x="33497" y="0"/>
                    <a:pt x="7481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123825"/>
              <a:ext cx="138990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-732900" y="4528068"/>
            <a:ext cx="5844610" cy="696263"/>
            <a:chOff x="0" y="0"/>
            <a:chExt cx="1539321" cy="18337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539321" cy="183378"/>
            </a:xfrm>
            <a:custGeom>
              <a:avLst/>
              <a:gdLst/>
              <a:ahLst/>
              <a:cxnLst/>
              <a:rect r="r" b="b" t="t" l="l"/>
              <a:pathLst>
                <a:path h="183378" w="1539321">
                  <a:moveTo>
                    <a:pt x="67556" y="0"/>
                  </a:moveTo>
                  <a:lnTo>
                    <a:pt x="1471765" y="0"/>
                  </a:lnTo>
                  <a:cubicBezTo>
                    <a:pt x="1509075" y="0"/>
                    <a:pt x="1539321" y="30246"/>
                    <a:pt x="1539321" y="67556"/>
                  </a:cubicBezTo>
                  <a:lnTo>
                    <a:pt x="1539321" y="115822"/>
                  </a:lnTo>
                  <a:cubicBezTo>
                    <a:pt x="1539321" y="153132"/>
                    <a:pt x="1509075" y="183378"/>
                    <a:pt x="1471765" y="183378"/>
                  </a:cubicBezTo>
                  <a:lnTo>
                    <a:pt x="67556" y="183378"/>
                  </a:lnTo>
                  <a:cubicBezTo>
                    <a:pt x="30246" y="183378"/>
                    <a:pt x="0" y="153132"/>
                    <a:pt x="0" y="115822"/>
                  </a:cubicBezTo>
                  <a:lnTo>
                    <a:pt x="0" y="67556"/>
                  </a:lnTo>
                  <a:cubicBezTo>
                    <a:pt x="0" y="30246"/>
                    <a:pt x="30246" y="0"/>
                    <a:pt x="67556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123825"/>
              <a:ext cx="1539321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-732900" y="5348157"/>
            <a:ext cx="4672195" cy="696263"/>
            <a:chOff x="0" y="0"/>
            <a:chExt cx="1230537" cy="183378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230537" cy="183378"/>
            </a:xfrm>
            <a:custGeom>
              <a:avLst/>
              <a:gdLst/>
              <a:ahLst/>
              <a:cxnLst/>
              <a:rect r="r" b="b" t="t" l="l"/>
              <a:pathLst>
                <a:path h="183378" w="1230537">
                  <a:moveTo>
                    <a:pt x="84508" y="0"/>
                  </a:moveTo>
                  <a:lnTo>
                    <a:pt x="1146029" y="0"/>
                  </a:lnTo>
                  <a:cubicBezTo>
                    <a:pt x="1168442" y="0"/>
                    <a:pt x="1189937" y="8903"/>
                    <a:pt x="1205785" y="24752"/>
                  </a:cubicBezTo>
                  <a:cubicBezTo>
                    <a:pt x="1221633" y="40600"/>
                    <a:pt x="1230537" y="62095"/>
                    <a:pt x="1230537" y="84508"/>
                  </a:cubicBezTo>
                  <a:lnTo>
                    <a:pt x="1230537" y="98870"/>
                  </a:lnTo>
                  <a:cubicBezTo>
                    <a:pt x="1230537" y="121283"/>
                    <a:pt x="1221633" y="142778"/>
                    <a:pt x="1205785" y="158626"/>
                  </a:cubicBezTo>
                  <a:cubicBezTo>
                    <a:pt x="1189937" y="174475"/>
                    <a:pt x="1168442" y="183378"/>
                    <a:pt x="1146029" y="183378"/>
                  </a:cubicBezTo>
                  <a:lnTo>
                    <a:pt x="84508" y="183378"/>
                  </a:lnTo>
                  <a:cubicBezTo>
                    <a:pt x="62095" y="183378"/>
                    <a:pt x="40600" y="174475"/>
                    <a:pt x="24752" y="158626"/>
                  </a:cubicBezTo>
                  <a:cubicBezTo>
                    <a:pt x="8903" y="142778"/>
                    <a:pt x="0" y="121283"/>
                    <a:pt x="0" y="98870"/>
                  </a:cubicBezTo>
                  <a:lnTo>
                    <a:pt x="0" y="84508"/>
                  </a:lnTo>
                  <a:cubicBezTo>
                    <a:pt x="0" y="62095"/>
                    <a:pt x="8903" y="40600"/>
                    <a:pt x="24752" y="24752"/>
                  </a:cubicBezTo>
                  <a:cubicBezTo>
                    <a:pt x="40600" y="8903"/>
                    <a:pt x="62095" y="0"/>
                    <a:pt x="8450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123825"/>
              <a:ext cx="1230537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14580736" y="2067803"/>
            <a:ext cx="4946999" cy="696263"/>
            <a:chOff x="0" y="0"/>
            <a:chExt cx="1302913" cy="183378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302913" cy="183378"/>
            </a:xfrm>
            <a:custGeom>
              <a:avLst/>
              <a:gdLst/>
              <a:ahLst/>
              <a:cxnLst/>
              <a:rect r="r" b="b" t="t" l="l"/>
              <a:pathLst>
                <a:path h="183378" w="1302913">
                  <a:moveTo>
                    <a:pt x="79814" y="0"/>
                  </a:moveTo>
                  <a:lnTo>
                    <a:pt x="1223100" y="0"/>
                  </a:lnTo>
                  <a:cubicBezTo>
                    <a:pt x="1267179" y="0"/>
                    <a:pt x="1302913" y="35734"/>
                    <a:pt x="1302913" y="79814"/>
                  </a:cubicBezTo>
                  <a:lnTo>
                    <a:pt x="1302913" y="103564"/>
                  </a:lnTo>
                  <a:cubicBezTo>
                    <a:pt x="1302913" y="124732"/>
                    <a:pt x="1294504" y="145033"/>
                    <a:pt x="1279536" y="160001"/>
                  </a:cubicBezTo>
                  <a:cubicBezTo>
                    <a:pt x="1264568" y="174969"/>
                    <a:pt x="1244267" y="183378"/>
                    <a:pt x="1223100" y="183378"/>
                  </a:cubicBezTo>
                  <a:lnTo>
                    <a:pt x="79814" y="183378"/>
                  </a:lnTo>
                  <a:cubicBezTo>
                    <a:pt x="35734" y="183378"/>
                    <a:pt x="0" y="147644"/>
                    <a:pt x="0" y="103564"/>
                  </a:cubicBezTo>
                  <a:lnTo>
                    <a:pt x="0" y="79814"/>
                  </a:lnTo>
                  <a:cubicBezTo>
                    <a:pt x="0" y="35734"/>
                    <a:pt x="35734" y="0"/>
                    <a:pt x="79814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0" y="-123825"/>
              <a:ext cx="1302913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3522889" y="8013851"/>
            <a:ext cx="6235356" cy="696263"/>
            <a:chOff x="0" y="0"/>
            <a:chExt cx="1642234" cy="183378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1642233" cy="183378"/>
            </a:xfrm>
            <a:custGeom>
              <a:avLst/>
              <a:gdLst/>
              <a:ahLst/>
              <a:cxnLst/>
              <a:rect r="r" b="b" t="t" l="l"/>
              <a:pathLst>
                <a:path h="183378" w="1642233">
                  <a:moveTo>
                    <a:pt x="63322" y="0"/>
                  </a:moveTo>
                  <a:lnTo>
                    <a:pt x="1578911" y="0"/>
                  </a:lnTo>
                  <a:cubicBezTo>
                    <a:pt x="1613883" y="0"/>
                    <a:pt x="1642233" y="28350"/>
                    <a:pt x="1642233" y="63322"/>
                  </a:cubicBezTo>
                  <a:lnTo>
                    <a:pt x="1642233" y="120056"/>
                  </a:lnTo>
                  <a:cubicBezTo>
                    <a:pt x="1642233" y="136850"/>
                    <a:pt x="1635562" y="152956"/>
                    <a:pt x="1623687" y="164831"/>
                  </a:cubicBezTo>
                  <a:cubicBezTo>
                    <a:pt x="1611812" y="176707"/>
                    <a:pt x="1595705" y="183378"/>
                    <a:pt x="1578911" y="183378"/>
                  </a:cubicBezTo>
                  <a:lnTo>
                    <a:pt x="63322" y="183378"/>
                  </a:lnTo>
                  <a:cubicBezTo>
                    <a:pt x="28350" y="183378"/>
                    <a:pt x="0" y="155028"/>
                    <a:pt x="0" y="120056"/>
                  </a:cubicBezTo>
                  <a:lnTo>
                    <a:pt x="0" y="63322"/>
                  </a:lnTo>
                  <a:cubicBezTo>
                    <a:pt x="0" y="46528"/>
                    <a:pt x="6671" y="30422"/>
                    <a:pt x="18547" y="18547"/>
                  </a:cubicBezTo>
                  <a:cubicBezTo>
                    <a:pt x="30422" y="6671"/>
                    <a:pt x="46528" y="0"/>
                    <a:pt x="63322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123825"/>
              <a:ext cx="1642234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13036596" y="2887891"/>
            <a:ext cx="6869337" cy="696263"/>
            <a:chOff x="0" y="0"/>
            <a:chExt cx="1809208" cy="183378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809208" cy="183378"/>
            </a:xfrm>
            <a:custGeom>
              <a:avLst/>
              <a:gdLst/>
              <a:ahLst/>
              <a:cxnLst/>
              <a:rect r="r" b="b" t="t" l="l"/>
              <a:pathLst>
                <a:path h="183378" w="1809208">
                  <a:moveTo>
                    <a:pt x="57478" y="0"/>
                  </a:moveTo>
                  <a:lnTo>
                    <a:pt x="1751730" y="0"/>
                  </a:lnTo>
                  <a:cubicBezTo>
                    <a:pt x="1766974" y="0"/>
                    <a:pt x="1781594" y="6056"/>
                    <a:pt x="1792373" y="16835"/>
                  </a:cubicBezTo>
                  <a:cubicBezTo>
                    <a:pt x="1803153" y="27614"/>
                    <a:pt x="1809208" y="42234"/>
                    <a:pt x="1809208" y="57478"/>
                  </a:cubicBezTo>
                  <a:lnTo>
                    <a:pt x="1809208" y="125900"/>
                  </a:lnTo>
                  <a:cubicBezTo>
                    <a:pt x="1809208" y="141144"/>
                    <a:pt x="1803153" y="155764"/>
                    <a:pt x="1792373" y="166543"/>
                  </a:cubicBezTo>
                  <a:cubicBezTo>
                    <a:pt x="1781594" y="177322"/>
                    <a:pt x="1766974" y="183378"/>
                    <a:pt x="1751730" y="183378"/>
                  </a:cubicBezTo>
                  <a:lnTo>
                    <a:pt x="57478" y="183378"/>
                  </a:lnTo>
                  <a:cubicBezTo>
                    <a:pt x="42234" y="183378"/>
                    <a:pt x="27614" y="177322"/>
                    <a:pt x="16835" y="166543"/>
                  </a:cubicBezTo>
                  <a:cubicBezTo>
                    <a:pt x="6056" y="155764"/>
                    <a:pt x="0" y="141144"/>
                    <a:pt x="0" y="125900"/>
                  </a:cubicBezTo>
                  <a:lnTo>
                    <a:pt x="0" y="57478"/>
                  </a:lnTo>
                  <a:cubicBezTo>
                    <a:pt x="0" y="42234"/>
                    <a:pt x="6056" y="27614"/>
                    <a:pt x="16835" y="16835"/>
                  </a:cubicBezTo>
                  <a:cubicBezTo>
                    <a:pt x="27614" y="6056"/>
                    <a:pt x="42234" y="0"/>
                    <a:pt x="5747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123825"/>
              <a:ext cx="1809208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14250422" y="3707980"/>
            <a:ext cx="5277312" cy="696263"/>
            <a:chOff x="0" y="0"/>
            <a:chExt cx="1389909" cy="183378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389909" cy="183378"/>
            </a:xfrm>
            <a:custGeom>
              <a:avLst/>
              <a:gdLst/>
              <a:ahLst/>
              <a:cxnLst/>
              <a:rect r="r" b="b" t="t" l="l"/>
              <a:pathLst>
                <a:path h="183378" w="1389909">
                  <a:moveTo>
                    <a:pt x="74818" y="0"/>
                  </a:moveTo>
                  <a:lnTo>
                    <a:pt x="1315091" y="0"/>
                  </a:lnTo>
                  <a:cubicBezTo>
                    <a:pt x="1334934" y="0"/>
                    <a:pt x="1353965" y="7883"/>
                    <a:pt x="1367996" y="21914"/>
                  </a:cubicBezTo>
                  <a:cubicBezTo>
                    <a:pt x="1382027" y="35945"/>
                    <a:pt x="1389909" y="54975"/>
                    <a:pt x="1389909" y="74818"/>
                  </a:cubicBezTo>
                  <a:lnTo>
                    <a:pt x="1389909" y="108560"/>
                  </a:lnTo>
                  <a:cubicBezTo>
                    <a:pt x="1389909" y="149881"/>
                    <a:pt x="1356412" y="183378"/>
                    <a:pt x="1315091" y="183378"/>
                  </a:cubicBezTo>
                  <a:lnTo>
                    <a:pt x="74818" y="183378"/>
                  </a:lnTo>
                  <a:cubicBezTo>
                    <a:pt x="33497" y="183378"/>
                    <a:pt x="0" y="149881"/>
                    <a:pt x="0" y="108560"/>
                  </a:cubicBezTo>
                  <a:lnTo>
                    <a:pt x="0" y="74818"/>
                  </a:lnTo>
                  <a:cubicBezTo>
                    <a:pt x="0" y="33497"/>
                    <a:pt x="33497" y="0"/>
                    <a:pt x="7481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23825"/>
              <a:ext cx="138990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12699808" y="4528068"/>
            <a:ext cx="7395224" cy="696263"/>
            <a:chOff x="0" y="0"/>
            <a:chExt cx="1947713" cy="183378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947713" cy="183378"/>
            </a:xfrm>
            <a:custGeom>
              <a:avLst/>
              <a:gdLst/>
              <a:ahLst/>
              <a:cxnLst/>
              <a:rect r="r" b="b" t="t" l="l"/>
              <a:pathLst>
                <a:path h="183378" w="1947713">
                  <a:moveTo>
                    <a:pt x="53391" y="0"/>
                  </a:moveTo>
                  <a:lnTo>
                    <a:pt x="1894322" y="0"/>
                  </a:lnTo>
                  <a:cubicBezTo>
                    <a:pt x="1923809" y="0"/>
                    <a:pt x="1947713" y="23904"/>
                    <a:pt x="1947713" y="53391"/>
                  </a:cubicBezTo>
                  <a:lnTo>
                    <a:pt x="1947713" y="129987"/>
                  </a:lnTo>
                  <a:cubicBezTo>
                    <a:pt x="1947713" y="159474"/>
                    <a:pt x="1923809" y="183378"/>
                    <a:pt x="1894322" y="183378"/>
                  </a:cubicBezTo>
                  <a:lnTo>
                    <a:pt x="53391" y="183378"/>
                  </a:lnTo>
                  <a:cubicBezTo>
                    <a:pt x="23904" y="183378"/>
                    <a:pt x="0" y="159474"/>
                    <a:pt x="0" y="129987"/>
                  </a:cubicBezTo>
                  <a:lnTo>
                    <a:pt x="0" y="53391"/>
                  </a:lnTo>
                  <a:cubicBezTo>
                    <a:pt x="0" y="23904"/>
                    <a:pt x="23904" y="0"/>
                    <a:pt x="53391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43" id="43"/>
            <p:cNvSpPr txBox="true"/>
            <p:nvPr/>
          </p:nvSpPr>
          <p:spPr>
            <a:xfrm>
              <a:off x="0" y="-123825"/>
              <a:ext cx="1947713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14250422" y="5348157"/>
            <a:ext cx="5277312" cy="696263"/>
            <a:chOff x="0" y="0"/>
            <a:chExt cx="1389909" cy="183378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1389909" cy="183378"/>
            </a:xfrm>
            <a:custGeom>
              <a:avLst/>
              <a:gdLst/>
              <a:ahLst/>
              <a:cxnLst/>
              <a:rect r="r" b="b" t="t" l="l"/>
              <a:pathLst>
                <a:path h="183378" w="1389909">
                  <a:moveTo>
                    <a:pt x="74818" y="0"/>
                  </a:moveTo>
                  <a:lnTo>
                    <a:pt x="1315091" y="0"/>
                  </a:lnTo>
                  <a:cubicBezTo>
                    <a:pt x="1334934" y="0"/>
                    <a:pt x="1353965" y="7883"/>
                    <a:pt x="1367996" y="21914"/>
                  </a:cubicBezTo>
                  <a:cubicBezTo>
                    <a:pt x="1382027" y="35945"/>
                    <a:pt x="1389909" y="54975"/>
                    <a:pt x="1389909" y="74818"/>
                  </a:cubicBezTo>
                  <a:lnTo>
                    <a:pt x="1389909" y="108560"/>
                  </a:lnTo>
                  <a:cubicBezTo>
                    <a:pt x="1389909" y="149881"/>
                    <a:pt x="1356412" y="183378"/>
                    <a:pt x="1315091" y="183378"/>
                  </a:cubicBezTo>
                  <a:lnTo>
                    <a:pt x="74818" y="183378"/>
                  </a:lnTo>
                  <a:cubicBezTo>
                    <a:pt x="33497" y="183378"/>
                    <a:pt x="0" y="149881"/>
                    <a:pt x="0" y="108560"/>
                  </a:cubicBezTo>
                  <a:lnTo>
                    <a:pt x="0" y="74818"/>
                  </a:lnTo>
                  <a:cubicBezTo>
                    <a:pt x="0" y="33497"/>
                    <a:pt x="33497" y="0"/>
                    <a:pt x="74818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46" id="46"/>
            <p:cNvSpPr txBox="true"/>
            <p:nvPr/>
          </p:nvSpPr>
          <p:spPr>
            <a:xfrm>
              <a:off x="0" y="-123825"/>
              <a:ext cx="1389909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Freeform 47" id="47"/>
          <p:cNvSpPr/>
          <p:nvPr/>
        </p:nvSpPr>
        <p:spPr>
          <a:xfrm flipH="false" flipV="false" rot="0">
            <a:off x="2484436" y="7777970"/>
            <a:ext cx="1454859" cy="853517"/>
          </a:xfrm>
          <a:custGeom>
            <a:avLst/>
            <a:gdLst/>
            <a:ahLst/>
            <a:cxnLst/>
            <a:rect r="r" b="b" t="t" l="l"/>
            <a:pathLst>
              <a:path h="853517" w="1454859">
                <a:moveTo>
                  <a:pt x="0" y="0"/>
                </a:moveTo>
                <a:lnTo>
                  <a:pt x="1454859" y="0"/>
                </a:lnTo>
                <a:lnTo>
                  <a:pt x="1454859" y="853517"/>
                </a:lnTo>
                <a:lnTo>
                  <a:pt x="0" y="8535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8" id="48"/>
          <p:cNvSpPr txBox="true"/>
          <p:nvPr/>
        </p:nvSpPr>
        <p:spPr>
          <a:xfrm rot="0">
            <a:off x="219951" y="7997987"/>
            <a:ext cx="5064905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Final Power Flux: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29.4  [W/m²]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13703231" y="8086138"/>
            <a:ext cx="5064905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Final Power Flux:  96.7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 [W/m²]</a:t>
            </a:r>
          </a:p>
        </p:txBody>
      </p:sp>
      <p:sp>
        <p:nvSpPr>
          <p:cNvPr name="Freeform 50" id="50"/>
          <p:cNvSpPr/>
          <p:nvPr/>
        </p:nvSpPr>
        <p:spPr>
          <a:xfrm flipH="false" flipV="false" rot="0">
            <a:off x="15910541" y="7935224"/>
            <a:ext cx="1454859" cy="853517"/>
          </a:xfrm>
          <a:custGeom>
            <a:avLst/>
            <a:gdLst/>
            <a:ahLst/>
            <a:cxnLst/>
            <a:rect r="r" b="b" t="t" l="l"/>
            <a:pathLst>
              <a:path h="853517" w="1454859">
                <a:moveTo>
                  <a:pt x="0" y="0"/>
                </a:moveTo>
                <a:lnTo>
                  <a:pt x="1454859" y="0"/>
                </a:lnTo>
                <a:lnTo>
                  <a:pt x="1454859" y="853517"/>
                </a:lnTo>
                <a:lnTo>
                  <a:pt x="0" y="8535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1" id="51"/>
          <p:cNvGrpSpPr/>
          <p:nvPr/>
        </p:nvGrpSpPr>
        <p:grpSpPr>
          <a:xfrm rot="0">
            <a:off x="-732900" y="8926762"/>
            <a:ext cx="6849792" cy="696263"/>
            <a:chOff x="0" y="0"/>
            <a:chExt cx="1804060" cy="183378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1804060" cy="183378"/>
            </a:xfrm>
            <a:custGeom>
              <a:avLst/>
              <a:gdLst/>
              <a:ahLst/>
              <a:cxnLst/>
              <a:rect r="r" b="b" t="t" l="l"/>
              <a:pathLst>
                <a:path h="183378" w="1804060">
                  <a:moveTo>
                    <a:pt x="57642" y="0"/>
                  </a:moveTo>
                  <a:lnTo>
                    <a:pt x="1746418" y="0"/>
                  </a:lnTo>
                  <a:cubicBezTo>
                    <a:pt x="1778253" y="0"/>
                    <a:pt x="1804060" y="25807"/>
                    <a:pt x="1804060" y="57642"/>
                  </a:cubicBezTo>
                  <a:lnTo>
                    <a:pt x="1804060" y="125736"/>
                  </a:lnTo>
                  <a:cubicBezTo>
                    <a:pt x="1804060" y="141023"/>
                    <a:pt x="1797987" y="155685"/>
                    <a:pt x="1787177" y="166495"/>
                  </a:cubicBezTo>
                  <a:cubicBezTo>
                    <a:pt x="1776367" y="177305"/>
                    <a:pt x="1761706" y="183378"/>
                    <a:pt x="1746418" y="183378"/>
                  </a:cubicBezTo>
                  <a:lnTo>
                    <a:pt x="57642" y="183378"/>
                  </a:lnTo>
                  <a:cubicBezTo>
                    <a:pt x="25807" y="183378"/>
                    <a:pt x="0" y="157571"/>
                    <a:pt x="0" y="125736"/>
                  </a:cubicBezTo>
                  <a:lnTo>
                    <a:pt x="0" y="57642"/>
                  </a:lnTo>
                  <a:cubicBezTo>
                    <a:pt x="0" y="25807"/>
                    <a:pt x="25807" y="0"/>
                    <a:pt x="57642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123825"/>
              <a:ext cx="1804060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54" id="54"/>
          <p:cNvSpPr txBox="true"/>
          <p:nvPr/>
        </p:nvSpPr>
        <p:spPr>
          <a:xfrm rot="0">
            <a:off x="219951" y="8989525"/>
            <a:ext cx="57456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Cost of Energy: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0.024 ÷ 0.013  [$/kWh]</a:t>
            </a:r>
          </a:p>
        </p:txBody>
      </p:sp>
      <p:grpSp>
        <p:nvGrpSpPr>
          <p:cNvPr name="Group 55" id="55"/>
          <p:cNvGrpSpPr/>
          <p:nvPr/>
        </p:nvGrpSpPr>
        <p:grpSpPr>
          <a:xfrm rot="0">
            <a:off x="13036596" y="9024909"/>
            <a:ext cx="5280268" cy="696263"/>
            <a:chOff x="0" y="0"/>
            <a:chExt cx="1390688" cy="183378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1390688" cy="183378"/>
            </a:xfrm>
            <a:custGeom>
              <a:avLst/>
              <a:gdLst/>
              <a:ahLst/>
              <a:cxnLst/>
              <a:rect r="r" b="b" t="t" l="l"/>
              <a:pathLst>
                <a:path h="183378" w="1390688">
                  <a:moveTo>
                    <a:pt x="74776" y="0"/>
                  </a:moveTo>
                  <a:lnTo>
                    <a:pt x="1315912" y="0"/>
                  </a:lnTo>
                  <a:cubicBezTo>
                    <a:pt x="1357210" y="0"/>
                    <a:pt x="1390688" y="33478"/>
                    <a:pt x="1390688" y="74776"/>
                  </a:cubicBezTo>
                  <a:lnTo>
                    <a:pt x="1390688" y="108602"/>
                  </a:lnTo>
                  <a:cubicBezTo>
                    <a:pt x="1390688" y="128434"/>
                    <a:pt x="1382810" y="147453"/>
                    <a:pt x="1368787" y="161477"/>
                  </a:cubicBezTo>
                  <a:cubicBezTo>
                    <a:pt x="1354763" y="175500"/>
                    <a:pt x="1335744" y="183378"/>
                    <a:pt x="1315912" y="183378"/>
                  </a:cubicBezTo>
                  <a:lnTo>
                    <a:pt x="74776" y="183378"/>
                  </a:lnTo>
                  <a:cubicBezTo>
                    <a:pt x="33478" y="183378"/>
                    <a:pt x="0" y="149900"/>
                    <a:pt x="0" y="108602"/>
                  </a:cubicBezTo>
                  <a:lnTo>
                    <a:pt x="0" y="74776"/>
                  </a:lnTo>
                  <a:cubicBezTo>
                    <a:pt x="0" y="54944"/>
                    <a:pt x="7878" y="35925"/>
                    <a:pt x="21901" y="21901"/>
                  </a:cubicBezTo>
                  <a:cubicBezTo>
                    <a:pt x="35925" y="7878"/>
                    <a:pt x="54944" y="0"/>
                    <a:pt x="74776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23825"/>
              <a:ext cx="1390688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TextBox 58" id="58"/>
          <p:cNvSpPr txBox="true"/>
          <p:nvPr/>
        </p:nvSpPr>
        <p:spPr>
          <a:xfrm rot="0">
            <a:off x="13370910" y="9087672"/>
            <a:ext cx="4794675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Cost of Energy:  ~ 0.011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[$/kWh]</a:t>
            </a:r>
          </a:p>
        </p:txBody>
      </p:sp>
      <p:sp>
        <p:nvSpPr>
          <p:cNvPr name="Freeform 59" id="59"/>
          <p:cNvSpPr/>
          <p:nvPr/>
        </p:nvSpPr>
        <p:spPr>
          <a:xfrm flipH="false" flipV="false" rot="886130">
            <a:off x="2630389" y="8625172"/>
            <a:ext cx="2093650" cy="1228274"/>
          </a:xfrm>
          <a:custGeom>
            <a:avLst/>
            <a:gdLst/>
            <a:ahLst/>
            <a:cxnLst/>
            <a:rect r="r" b="b" t="t" l="l"/>
            <a:pathLst>
              <a:path h="1228274" w="2093650">
                <a:moveTo>
                  <a:pt x="0" y="0"/>
                </a:moveTo>
                <a:lnTo>
                  <a:pt x="2093649" y="0"/>
                </a:lnTo>
                <a:lnTo>
                  <a:pt x="2093649" y="1228275"/>
                </a:lnTo>
                <a:lnTo>
                  <a:pt x="0" y="122827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0" id="60"/>
          <p:cNvSpPr/>
          <p:nvPr/>
        </p:nvSpPr>
        <p:spPr>
          <a:xfrm flipH="false" flipV="false" rot="0">
            <a:off x="15804441" y="8912566"/>
            <a:ext cx="1454859" cy="853517"/>
          </a:xfrm>
          <a:custGeom>
            <a:avLst/>
            <a:gdLst/>
            <a:ahLst/>
            <a:cxnLst/>
            <a:rect r="r" b="b" t="t" l="l"/>
            <a:pathLst>
              <a:path h="853517" w="1454859">
                <a:moveTo>
                  <a:pt x="0" y="0"/>
                </a:moveTo>
                <a:lnTo>
                  <a:pt x="1454859" y="0"/>
                </a:lnTo>
                <a:lnTo>
                  <a:pt x="1454859" y="853517"/>
                </a:lnTo>
                <a:lnTo>
                  <a:pt x="0" y="8535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1" id="61"/>
          <p:cNvGrpSpPr/>
          <p:nvPr/>
        </p:nvGrpSpPr>
        <p:grpSpPr>
          <a:xfrm rot="0">
            <a:off x="-732900" y="6168245"/>
            <a:ext cx="4804564" cy="696263"/>
            <a:chOff x="0" y="0"/>
            <a:chExt cx="1265400" cy="183378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265400" cy="183378"/>
            </a:xfrm>
            <a:custGeom>
              <a:avLst/>
              <a:gdLst/>
              <a:ahLst/>
              <a:cxnLst/>
              <a:rect r="r" b="b" t="t" l="l"/>
              <a:pathLst>
                <a:path h="183378" w="1265400">
                  <a:moveTo>
                    <a:pt x="82180" y="0"/>
                  </a:moveTo>
                  <a:lnTo>
                    <a:pt x="1183220" y="0"/>
                  </a:lnTo>
                  <a:cubicBezTo>
                    <a:pt x="1205015" y="0"/>
                    <a:pt x="1225918" y="8658"/>
                    <a:pt x="1241330" y="24070"/>
                  </a:cubicBezTo>
                  <a:cubicBezTo>
                    <a:pt x="1256741" y="39482"/>
                    <a:pt x="1265400" y="60384"/>
                    <a:pt x="1265400" y="82180"/>
                  </a:cubicBezTo>
                  <a:lnTo>
                    <a:pt x="1265400" y="101198"/>
                  </a:lnTo>
                  <a:cubicBezTo>
                    <a:pt x="1265400" y="146585"/>
                    <a:pt x="1228606" y="183378"/>
                    <a:pt x="1183220" y="183378"/>
                  </a:cubicBezTo>
                  <a:lnTo>
                    <a:pt x="82180" y="183378"/>
                  </a:lnTo>
                  <a:cubicBezTo>
                    <a:pt x="60384" y="183378"/>
                    <a:pt x="39482" y="174720"/>
                    <a:pt x="24070" y="159308"/>
                  </a:cubicBezTo>
                  <a:cubicBezTo>
                    <a:pt x="8658" y="143896"/>
                    <a:pt x="0" y="122994"/>
                    <a:pt x="0" y="101198"/>
                  </a:cubicBezTo>
                  <a:lnTo>
                    <a:pt x="0" y="82180"/>
                  </a:lnTo>
                  <a:cubicBezTo>
                    <a:pt x="0" y="60384"/>
                    <a:pt x="8658" y="39482"/>
                    <a:pt x="24070" y="24070"/>
                  </a:cubicBezTo>
                  <a:cubicBezTo>
                    <a:pt x="39482" y="8658"/>
                    <a:pt x="60384" y="0"/>
                    <a:pt x="82180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123825"/>
              <a:ext cx="1265400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14250422" y="6168245"/>
            <a:ext cx="4077031" cy="696263"/>
            <a:chOff x="0" y="0"/>
            <a:chExt cx="1073786" cy="183378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1073786" cy="183378"/>
            </a:xfrm>
            <a:custGeom>
              <a:avLst/>
              <a:gdLst/>
              <a:ahLst/>
              <a:cxnLst/>
              <a:rect r="r" b="b" t="t" l="l"/>
              <a:pathLst>
                <a:path h="183378" w="1073786">
                  <a:moveTo>
                    <a:pt x="91689" y="0"/>
                  </a:moveTo>
                  <a:lnTo>
                    <a:pt x="982097" y="0"/>
                  </a:lnTo>
                  <a:cubicBezTo>
                    <a:pt x="1006414" y="0"/>
                    <a:pt x="1029736" y="9660"/>
                    <a:pt x="1046931" y="26855"/>
                  </a:cubicBezTo>
                  <a:cubicBezTo>
                    <a:pt x="1064126" y="44050"/>
                    <a:pt x="1073786" y="67372"/>
                    <a:pt x="1073786" y="91689"/>
                  </a:cubicBezTo>
                  <a:lnTo>
                    <a:pt x="1073786" y="91689"/>
                  </a:lnTo>
                  <a:cubicBezTo>
                    <a:pt x="1073786" y="142327"/>
                    <a:pt x="1032735" y="183378"/>
                    <a:pt x="982097" y="183378"/>
                  </a:cubicBezTo>
                  <a:lnTo>
                    <a:pt x="91689" y="183378"/>
                  </a:lnTo>
                  <a:cubicBezTo>
                    <a:pt x="41051" y="183378"/>
                    <a:pt x="0" y="142327"/>
                    <a:pt x="0" y="91689"/>
                  </a:cubicBezTo>
                  <a:lnTo>
                    <a:pt x="0" y="91689"/>
                  </a:lnTo>
                  <a:cubicBezTo>
                    <a:pt x="0" y="41051"/>
                    <a:pt x="41051" y="0"/>
                    <a:pt x="91689" y="0"/>
                  </a:cubicBezTo>
                  <a:close/>
                </a:path>
              </a:pathLst>
            </a:custGeom>
            <a:solidFill>
              <a:srgbClr val="004369">
                <a:alpha val="26667"/>
              </a:srgbClr>
            </a:solidFill>
          </p:spPr>
        </p:sp>
        <p:sp>
          <p:nvSpPr>
            <p:cNvPr name="TextBox 66" id="66"/>
            <p:cNvSpPr txBox="true"/>
            <p:nvPr/>
          </p:nvSpPr>
          <p:spPr>
            <a:xfrm>
              <a:off x="0" y="-123825"/>
              <a:ext cx="1073786" cy="307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36"/>
                </a:lnSpc>
              </a:pPr>
            </a:p>
          </p:txBody>
        </p:sp>
      </p:grpSp>
      <p:sp>
        <p:nvSpPr>
          <p:cNvPr name="Freeform 67" id="67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68" id="68"/>
          <p:cNvSpPr txBox="true"/>
          <p:nvPr/>
        </p:nvSpPr>
        <p:spPr>
          <a:xfrm rot="0">
            <a:off x="5284855" y="1145231"/>
            <a:ext cx="9295881" cy="646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82"/>
              </a:lnSpc>
            </a:pPr>
            <a:r>
              <a:rPr lang="en-US" b="true" sz="4344">
                <a:solidFill>
                  <a:srgbClr val="FFFFFF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Model Output - Ground Comparison</a:t>
            </a:r>
          </a:p>
        </p:txBody>
      </p:sp>
      <p:sp>
        <p:nvSpPr>
          <p:cNvPr name="TextBox 69" id="69"/>
          <p:cNvSpPr txBox="true"/>
          <p:nvPr/>
        </p:nvSpPr>
        <p:spPr>
          <a:xfrm rot="0">
            <a:off x="219951" y="2111516"/>
            <a:ext cx="43244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914D"/>
                </a:solidFill>
                <a:latin typeface="Agrandir Bold"/>
                <a:ea typeface="Agrandir Bold"/>
                <a:cs typeface="Agrandir Bold"/>
                <a:sym typeface="Agrandir Bold"/>
              </a:rPr>
              <a:t>Noor Solar Park (Abu Dhabi)</a:t>
            </a:r>
          </a:p>
        </p:txBody>
      </p:sp>
      <p:sp>
        <p:nvSpPr>
          <p:cNvPr name="TextBox 70" id="70"/>
          <p:cNvSpPr txBox="true"/>
          <p:nvPr/>
        </p:nvSpPr>
        <p:spPr>
          <a:xfrm rot="0">
            <a:off x="219951" y="2931604"/>
            <a:ext cx="2660389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Surface: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8  [km²]</a:t>
            </a:r>
          </a:p>
        </p:txBody>
      </p:sp>
      <p:sp>
        <p:nvSpPr>
          <p:cNvPr name="TextBox 71" id="71"/>
          <p:cNvSpPr txBox="true"/>
          <p:nvPr/>
        </p:nvSpPr>
        <p:spPr>
          <a:xfrm rot="0">
            <a:off x="219951" y="3751692"/>
            <a:ext cx="43244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Delivered Power: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1.18  [GW]</a:t>
            </a:r>
          </a:p>
        </p:txBody>
      </p:sp>
      <p:sp>
        <p:nvSpPr>
          <p:cNvPr name="TextBox 72" id="72"/>
          <p:cNvSpPr txBox="true"/>
          <p:nvPr/>
        </p:nvSpPr>
        <p:spPr>
          <a:xfrm rot="0">
            <a:off x="219951" y="4571781"/>
            <a:ext cx="470266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Average Heat Flux: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147  [W/m²]</a:t>
            </a:r>
          </a:p>
        </p:txBody>
      </p:sp>
      <p:sp>
        <p:nvSpPr>
          <p:cNvPr name="TextBox 73" id="73"/>
          <p:cNvSpPr txBox="true"/>
          <p:nvPr/>
        </p:nvSpPr>
        <p:spPr>
          <a:xfrm rot="0">
            <a:off x="219951" y="5391869"/>
            <a:ext cx="43244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Capacity Factor: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20 %</a:t>
            </a:r>
          </a:p>
        </p:txBody>
      </p:sp>
      <p:sp>
        <p:nvSpPr>
          <p:cNvPr name="TextBox 74" id="74"/>
          <p:cNvSpPr txBox="true"/>
          <p:nvPr/>
        </p:nvSpPr>
        <p:spPr>
          <a:xfrm rot="0">
            <a:off x="14915548" y="2111516"/>
            <a:ext cx="337245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914D"/>
                </a:solidFill>
                <a:latin typeface="Agrandir Bold"/>
                <a:ea typeface="Agrandir Bold"/>
                <a:cs typeface="Agrandir Bold"/>
                <a:sym typeface="Agrandir Bold"/>
              </a:rPr>
              <a:t>1 SPS Type 3 Satellite</a:t>
            </a:r>
          </a:p>
        </p:txBody>
      </p:sp>
      <p:sp>
        <p:nvSpPr>
          <p:cNvPr name="TextBox 75" id="75"/>
          <p:cNvSpPr txBox="true"/>
          <p:nvPr/>
        </p:nvSpPr>
        <p:spPr>
          <a:xfrm rot="0">
            <a:off x="13190567" y="2916466"/>
            <a:ext cx="5002183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Rectenna’s Surface:  ~ 0.74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 [km²]</a:t>
            </a:r>
          </a:p>
        </p:txBody>
      </p:sp>
      <p:sp>
        <p:nvSpPr>
          <p:cNvPr name="TextBox 76" id="76"/>
          <p:cNvSpPr txBox="true"/>
          <p:nvPr/>
        </p:nvSpPr>
        <p:spPr>
          <a:xfrm rot="0">
            <a:off x="13931348" y="3751692"/>
            <a:ext cx="4532471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Delivered Power:  1.18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 [GW]</a:t>
            </a:r>
          </a:p>
        </p:txBody>
      </p:sp>
      <p:sp>
        <p:nvSpPr>
          <p:cNvPr name="TextBox 77" id="77"/>
          <p:cNvSpPr txBox="true"/>
          <p:nvPr/>
        </p:nvSpPr>
        <p:spPr>
          <a:xfrm rot="0">
            <a:off x="13603549" y="4571781"/>
            <a:ext cx="4850704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Average Heat Flux:  97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 [W/m²]</a:t>
            </a:r>
          </a:p>
        </p:txBody>
      </p:sp>
      <p:sp>
        <p:nvSpPr>
          <p:cNvPr name="TextBox 78" id="78"/>
          <p:cNvSpPr txBox="true"/>
          <p:nvPr/>
        </p:nvSpPr>
        <p:spPr>
          <a:xfrm rot="0">
            <a:off x="14420352" y="5391869"/>
            <a:ext cx="4678583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Capacity Factor:  99.7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%</a:t>
            </a:r>
          </a:p>
        </p:txBody>
      </p:sp>
      <p:sp>
        <p:nvSpPr>
          <p:cNvPr name="TextBox 79" id="79"/>
          <p:cNvSpPr txBox="true"/>
          <p:nvPr/>
        </p:nvSpPr>
        <p:spPr>
          <a:xfrm rot="0">
            <a:off x="219951" y="6211958"/>
            <a:ext cx="43244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Operative Life:  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25 years</a:t>
            </a:r>
          </a:p>
        </p:txBody>
      </p:sp>
      <p:sp>
        <p:nvSpPr>
          <p:cNvPr name="TextBox 80" id="80"/>
          <p:cNvSpPr txBox="true"/>
          <p:nvPr/>
        </p:nvSpPr>
        <p:spPr>
          <a:xfrm rot="0">
            <a:off x="14475740" y="6211958"/>
            <a:ext cx="4324462" cy="485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36"/>
              </a:lnSpc>
            </a:pPr>
            <a:r>
              <a:rPr lang="en-US" sz="2400" b="tru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Operative Life:  25</a:t>
            </a:r>
            <a:r>
              <a: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years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793" r="0" b="-79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9951" y="228514"/>
            <a:ext cx="2373224" cy="1053070"/>
          </a:xfrm>
          <a:custGeom>
            <a:avLst/>
            <a:gdLst/>
            <a:ahLst/>
            <a:cxnLst/>
            <a:rect r="r" b="b" t="t" l="l"/>
            <a:pathLst>
              <a:path h="1053070" w="2373224">
                <a:moveTo>
                  <a:pt x="0" y="0"/>
                </a:moveTo>
                <a:lnTo>
                  <a:pt x="2373223" y="0"/>
                </a:lnTo>
                <a:lnTo>
                  <a:pt x="2373223" y="1053070"/>
                </a:lnTo>
                <a:lnTo>
                  <a:pt x="0" y="10530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745998" y="9228606"/>
            <a:ext cx="19779997" cy="1058394"/>
            <a:chOff x="0" y="0"/>
            <a:chExt cx="26373329" cy="1411193"/>
          </a:xfrm>
        </p:grpSpPr>
        <p:grpSp>
          <p:nvGrpSpPr>
            <p:cNvPr name="Group 5" id="5"/>
            <p:cNvGrpSpPr/>
            <p:nvPr/>
          </p:nvGrpSpPr>
          <p:grpSpPr>
            <a:xfrm rot="0">
              <a:off x="0" y="0"/>
              <a:ext cx="26373329" cy="1411193"/>
              <a:chOff x="0" y="0"/>
              <a:chExt cx="6648999" cy="355777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6649000" cy="355777"/>
              </a:xfrm>
              <a:custGeom>
                <a:avLst/>
                <a:gdLst/>
                <a:ahLst/>
                <a:cxnLst/>
                <a:rect r="r" b="b" t="t" l="l"/>
                <a:pathLst>
                  <a:path h="355777" w="6649000">
                    <a:moveTo>
                      <a:pt x="19961" y="0"/>
                    </a:moveTo>
                    <a:lnTo>
                      <a:pt x="6629038" y="0"/>
                    </a:lnTo>
                    <a:cubicBezTo>
                      <a:pt x="6634332" y="0"/>
                      <a:pt x="6639409" y="2103"/>
                      <a:pt x="6643153" y="5847"/>
                    </a:cubicBezTo>
                    <a:cubicBezTo>
                      <a:pt x="6646897" y="9590"/>
                      <a:pt x="6649000" y="14667"/>
                      <a:pt x="6649000" y="19961"/>
                    </a:cubicBezTo>
                    <a:lnTo>
                      <a:pt x="6649000" y="335815"/>
                    </a:lnTo>
                    <a:cubicBezTo>
                      <a:pt x="6649000" y="346840"/>
                      <a:pt x="6640062" y="355777"/>
                      <a:pt x="6629038" y="355777"/>
                    </a:cubicBezTo>
                    <a:lnTo>
                      <a:pt x="19961" y="355777"/>
                    </a:lnTo>
                    <a:cubicBezTo>
                      <a:pt x="8937" y="355777"/>
                      <a:pt x="0" y="346840"/>
                      <a:pt x="0" y="335815"/>
                    </a:cubicBezTo>
                    <a:lnTo>
                      <a:pt x="0" y="19961"/>
                    </a:lnTo>
                    <a:cubicBezTo>
                      <a:pt x="0" y="8937"/>
                      <a:pt x="8937" y="0"/>
                      <a:pt x="19961" y="0"/>
                    </a:cubicBezTo>
                    <a:close/>
                  </a:path>
                </a:pathLst>
              </a:custGeom>
              <a:solidFill>
                <a:srgbClr val="004369">
                  <a:alpha val="58824"/>
                </a:srgbClr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123825"/>
                <a:ext cx="6648999" cy="479602"/>
              </a:xfrm>
              <a:prstGeom prst="rect">
                <a:avLst/>
              </a:prstGeom>
            </p:spPr>
            <p:txBody>
              <a:bodyPr anchor="ctr" rtlCol="false" tIns="45018" lIns="45018" bIns="45018" rIns="45018"/>
              <a:lstStyle/>
              <a:p>
                <a:pPr algn="ctr">
                  <a:lnSpc>
                    <a:spcPts val="3336"/>
                  </a:lnSpc>
                </a:pPr>
              </a:p>
            </p:txBody>
          </p:sp>
        </p:grpSp>
        <p:sp>
          <p:nvSpPr>
            <p:cNvPr name="TextBox 8" id="8"/>
            <p:cNvSpPr txBox="true"/>
            <p:nvPr/>
          </p:nvSpPr>
          <p:spPr>
            <a:xfrm rot="0">
              <a:off x="1162583" y="158455"/>
              <a:ext cx="24048164" cy="105618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00"/>
                </a:lnSpc>
              </a:pPr>
              <a:r>
                <a:rPr lang="en-US" sz="2719" b="true">
                  <a:solidFill>
                    <a:srgbClr val="FFFFFF"/>
                  </a:solidFill>
                  <a:latin typeface="Agrandir Wide Medium"/>
                  <a:ea typeface="Agrandir Wide Medium"/>
                  <a:cs typeface="Agrandir Wide Medium"/>
                  <a:sym typeface="Agrandir Wide Medium"/>
                </a:rPr>
                <a:t>Arash Safaei, Matteo D.L. Dalla Vedova, and Paolo Maggiore</a:t>
              </a:r>
            </a:p>
            <a:p>
              <a:pPr algn="ctr">
                <a:lnSpc>
                  <a:spcPts val="2800"/>
                </a:lnSpc>
              </a:pPr>
              <a:r>
                <a:rPr lang="en-US" sz="2719" i="true">
                  <a:solidFill>
                    <a:srgbClr val="FFFFFF"/>
                  </a:solidFill>
                  <a:latin typeface="Agrandir Wide Italics"/>
                  <a:ea typeface="Agrandir Wide Italics"/>
                  <a:cs typeface="Agrandir Wide Italics"/>
                  <a:sym typeface="Agrandir Wide Italics"/>
                </a:rPr>
                <a:t>Department of Mechanics and Aerospace Engineering (DIMEAS), Politecnico di Torino, Italy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028700" y="3675554"/>
            <a:ext cx="3804159" cy="1072081"/>
          </a:xfrm>
          <a:custGeom>
            <a:avLst/>
            <a:gdLst/>
            <a:ahLst/>
            <a:cxnLst/>
            <a:rect r="r" b="b" t="t" l="l"/>
            <a:pathLst>
              <a:path h="1072081" w="3804159">
                <a:moveTo>
                  <a:pt x="0" y="0"/>
                </a:moveTo>
                <a:lnTo>
                  <a:pt x="3804159" y="0"/>
                </a:lnTo>
                <a:lnTo>
                  <a:pt x="3804159" y="1072081"/>
                </a:lnTo>
                <a:lnTo>
                  <a:pt x="0" y="10720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2495593" y="3502347"/>
            <a:ext cx="5600152" cy="15958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01"/>
              </a:lnSpc>
            </a:pPr>
            <a:r>
              <a:rPr lang="en-US" sz="2875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“ Harnessing the Sun for the Moon: Thermo-Optical Analysis and Orbital Simulation of a Lunar Solar Power Satellite for Future Lunar Exploration”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6040357" y="228514"/>
            <a:ext cx="2055388" cy="729663"/>
          </a:xfrm>
          <a:custGeom>
            <a:avLst/>
            <a:gdLst/>
            <a:ahLst/>
            <a:cxnLst/>
            <a:rect r="r" b="b" t="t" l="l"/>
            <a:pathLst>
              <a:path h="729663" w="2055388">
                <a:moveTo>
                  <a:pt x="0" y="0"/>
                </a:moveTo>
                <a:lnTo>
                  <a:pt x="2055388" y="0"/>
                </a:lnTo>
                <a:lnTo>
                  <a:pt x="2055388" y="729662"/>
                </a:lnTo>
                <a:lnTo>
                  <a:pt x="0" y="72966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DAGpOXhPrrs</dc:identifier>
  <dcterms:modified xsi:type="dcterms:W3CDTF">2011-08-01T06:04:30Z</dcterms:modified>
  <cp:revision>1</cp:revision>
  <dc:title>IAA Presentation</dc:title>
</cp:coreProperties>
</file>