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323" r:id="rId3"/>
    <p:sldId id="355" r:id="rId4"/>
    <p:sldId id="356" r:id="rId5"/>
    <p:sldId id="369" r:id="rId6"/>
    <p:sldId id="357" r:id="rId7"/>
    <p:sldId id="358" r:id="rId8"/>
    <p:sldId id="359" r:id="rId9"/>
    <p:sldId id="360" r:id="rId10"/>
    <p:sldId id="363" r:id="rId11"/>
    <p:sldId id="367" r:id="rId12"/>
    <p:sldId id="368" r:id="rId13"/>
    <p:sldId id="370" r:id="rId14"/>
    <p:sldId id="372" r:id="rId15"/>
    <p:sldId id="373" r:id="rId16"/>
    <p:sldId id="374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71E5BE0-9E3E-4DB4-ADE1-336239CB0936}">
          <p14:sldIdLst>
            <p14:sldId id="263"/>
            <p14:sldId id="323"/>
            <p14:sldId id="355"/>
            <p14:sldId id="356"/>
            <p14:sldId id="369"/>
            <p14:sldId id="357"/>
            <p14:sldId id="358"/>
            <p14:sldId id="359"/>
            <p14:sldId id="360"/>
            <p14:sldId id="363"/>
            <p14:sldId id="367"/>
            <p14:sldId id="368"/>
            <p14:sldId id="370"/>
            <p14:sldId id="372"/>
          </p14:sldIdLst>
        </p14:section>
        <p14:section name="Untitled Section" id="{ECFF2BEE-1C08-4B74-B4E1-C78A3175DDA3}">
          <p14:sldIdLst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6B1"/>
    <a:srgbClr val="822433"/>
    <a:srgbClr val="F8D7CD"/>
    <a:srgbClr val="EFBDB9"/>
    <a:srgbClr val="006778"/>
    <a:srgbClr val="CFD5EA"/>
    <a:srgbClr val="E9EBF5"/>
    <a:srgbClr val="FF0000"/>
    <a:srgbClr val="27611F"/>
    <a:srgbClr val="B5A5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9" autoAdjust="0"/>
    <p:restoredTop sz="94660"/>
  </p:normalViewPr>
  <p:slideViewPr>
    <p:cSldViewPr snapToGrid="0">
      <p:cViewPr>
        <p:scale>
          <a:sx n="75" d="100"/>
          <a:sy n="75" d="100"/>
        </p:scale>
        <p:origin x="660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B6274-09AD-4B9C-AACA-127362AB259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A561572-7861-4533-BD4F-AC0F02B5E9A1}">
      <dgm:prSet phldrT="[Text]" custT="1"/>
      <dgm:spPr>
        <a:solidFill>
          <a:schemeClr val="accent2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Maintain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fuel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mass,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increase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oxidizer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to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reach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OF = 4</a:t>
          </a:r>
          <a:endParaRPr lang="it-IT" sz="1400" b="1" dirty="0">
            <a:solidFill>
              <a:schemeClr val="bg1"/>
            </a:solidFill>
          </a:endParaRPr>
        </a:p>
      </dgm:t>
    </dgm:pt>
    <dgm:pt modelId="{9844C3FB-35FB-4A90-9B42-6917D008D86D}" type="parTrans" cxnId="{A14E364B-3C5D-400E-8864-2F963D124561}">
      <dgm:prSet/>
      <dgm:spPr/>
      <dgm:t>
        <a:bodyPr/>
        <a:lstStyle/>
        <a:p>
          <a:endParaRPr lang="it-IT" sz="3200"/>
        </a:p>
      </dgm:t>
    </dgm:pt>
    <dgm:pt modelId="{62B4108F-FF3E-4A66-A14D-3DBEBE344B13}" type="sibTrans" cxnId="{A14E364B-3C5D-400E-8864-2F963D124561}">
      <dgm:prSet/>
      <dgm:spPr/>
      <dgm:t>
        <a:bodyPr/>
        <a:lstStyle/>
        <a:p>
          <a:endParaRPr lang="it-IT" sz="3200"/>
        </a:p>
      </dgm:t>
    </dgm:pt>
    <dgm:pt modelId="{40D78FDE-D807-4AC2-89CD-C61E0E17C1DD}">
      <dgm:prSet phldrT="[Text]" custT="1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Utilize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HRE’s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shutdown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capability for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orbit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insertion</a:t>
          </a:r>
          <a:endParaRPr lang="it-IT" sz="1400" dirty="0"/>
        </a:p>
      </dgm:t>
    </dgm:pt>
    <dgm:pt modelId="{D93A2EF8-CD4A-43AC-99E8-802400B76789}" type="parTrans" cxnId="{EA56EA0E-F5D5-4D32-B633-D7313223B2AC}">
      <dgm:prSet/>
      <dgm:spPr/>
      <dgm:t>
        <a:bodyPr/>
        <a:lstStyle/>
        <a:p>
          <a:endParaRPr lang="it-IT" sz="3200"/>
        </a:p>
      </dgm:t>
    </dgm:pt>
    <dgm:pt modelId="{DA05269F-134A-417F-8F81-E1475920E303}" type="sibTrans" cxnId="{EA56EA0E-F5D5-4D32-B633-D7313223B2AC}">
      <dgm:prSet/>
      <dgm:spPr/>
      <dgm:t>
        <a:bodyPr/>
        <a:lstStyle/>
        <a:p>
          <a:endParaRPr lang="it-IT" sz="3200"/>
        </a:p>
      </dgm:t>
    </dgm:pt>
    <dgm:pt modelId="{11C24F25-F4D7-450B-8154-16338493A218}">
      <dgm:prSet phldrT="[Text]" custT="1"/>
      <dgm:spPr>
        <a:solidFill>
          <a:schemeClr val="accent2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Additional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ΔV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quantified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in 900 m/s</a:t>
          </a:r>
          <a:endParaRPr lang="it-IT" sz="1400" dirty="0"/>
        </a:p>
      </dgm:t>
    </dgm:pt>
    <dgm:pt modelId="{EE2B77D0-9278-4098-85F3-76C9B6E7E022}" type="parTrans" cxnId="{19D64F93-295A-4F20-BAB4-147A8D0CF2D1}">
      <dgm:prSet/>
      <dgm:spPr/>
      <dgm:t>
        <a:bodyPr/>
        <a:lstStyle/>
        <a:p>
          <a:endParaRPr lang="it-IT" sz="3200"/>
        </a:p>
      </dgm:t>
    </dgm:pt>
    <dgm:pt modelId="{04B861FD-28D6-4594-85E1-D3E2D737EBC3}" type="sibTrans" cxnId="{19D64F93-295A-4F20-BAB4-147A8D0CF2D1}">
      <dgm:prSet/>
      <dgm:spPr/>
      <dgm:t>
        <a:bodyPr/>
        <a:lstStyle/>
        <a:p>
          <a:endParaRPr lang="it-IT" sz="3200"/>
        </a:p>
      </dgm:t>
    </dgm:pt>
    <dgm:pt modelId="{E00146BE-D2B1-4AA1-A478-73EDDD8C7689}">
      <dgm:prSet custT="1"/>
      <dgm:spPr>
        <a:solidFill>
          <a:schemeClr val="accent2"/>
        </a:solidFill>
      </dgm:spPr>
      <dgm:t>
        <a:bodyPr/>
        <a:lstStyle/>
        <a:p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Recalculated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mass and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volumes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fit</a:t>
          </a:r>
          <a:r>
            <a: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requirments</a:t>
          </a:r>
          <a:endParaRPr kumimoji="0" lang="it-IT" altLang="it-IT" sz="14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D39AFB7F-666D-4618-880B-1D2CC865AB64}" type="parTrans" cxnId="{A7F79FC2-DDB5-4181-91EF-CE9BC241D8EE}">
      <dgm:prSet/>
      <dgm:spPr/>
      <dgm:t>
        <a:bodyPr/>
        <a:lstStyle/>
        <a:p>
          <a:endParaRPr lang="it-IT" sz="3200"/>
        </a:p>
      </dgm:t>
    </dgm:pt>
    <dgm:pt modelId="{F361D543-FCD3-41A7-8762-9DFD2CA477C5}" type="sibTrans" cxnId="{A7F79FC2-DDB5-4181-91EF-CE9BC241D8EE}">
      <dgm:prSet/>
      <dgm:spPr/>
      <dgm:t>
        <a:bodyPr/>
        <a:lstStyle/>
        <a:p>
          <a:endParaRPr lang="it-IT" sz="3200"/>
        </a:p>
      </dgm:t>
    </dgm:pt>
    <dgm:pt modelId="{B8647B11-C881-4594-8C72-1A7C4188025C}">
      <dgm:prSet custT="1"/>
      <dgm:spPr>
        <a:solidFill>
          <a:schemeClr val="accent2"/>
        </a:solidFill>
      </dgm:spPr>
      <dgm:t>
        <a:bodyPr/>
        <a:lstStyle/>
        <a:p>
          <a:r>
            <a:rPr kumimoji="0" lang="it-IT" altLang="it-IT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Residual propellant enables post-insertion maneuvering</a:t>
          </a:r>
          <a:endParaRPr kumimoji="0" lang="it-IT" altLang="it-IT" sz="14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DA84347D-7723-486E-B08D-03064B201043}" type="parTrans" cxnId="{FB8AF1A9-9EEA-435A-99E7-DCE00612501F}">
      <dgm:prSet/>
      <dgm:spPr/>
      <dgm:t>
        <a:bodyPr/>
        <a:lstStyle/>
        <a:p>
          <a:endParaRPr lang="it-IT" sz="3200"/>
        </a:p>
      </dgm:t>
    </dgm:pt>
    <dgm:pt modelId="{42299323-4D8D-4ECD-A951-C4E68DABF7CF}" type="sibTrans" cxnId="{FB8AF1A9-9EEA-435A-99E7-DCE00612501F}">
      <dgm:prSet/>
      <dgm:spPr/>
      <dgm:t>
        <a:bodyPr/>
        <a:lstStyle/>
        <a:p>
          <a:endParaRPr lang="it-IT" sz="3200"/>
        </a:p>
      </dgm:t>
    </dgm:pt>
    <dgm:pt modelId="{EA15F0A0-1EA9-41A7-B147-BA25E686BD4D}" type="pres">
      <dgm:prSet presAssocID="{7B7B6274-09AD-4B9C-AACA-127362AB2596}" presName="Name0" presStyleCnt="0">
        <dgm:presLayoutVars>
          <dgm:dir/>
          <dgm:animLvl val="lvl"/>
          <dgm:resizeHandles val="exact"/>
        </dgm:presLayoutVars>
      </dgm:prSet>
      <dgm:spPr/>
    </dgm:pt>
    <dgm:pt modelId="{24FB7FEF-06C3-435B-A50A-165B722C2360}" type="pres">
      <dgm:prSet presAssocID="{BA561572-7861-4533-BD4F-AC0F02B5E9A1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4E0D7ED-2035-4E8A-A321-698F14F03E06}" type="pres">
      <dgm:prSet presAssocID="{62B4108F-FF3E-4A66-A14D-3DBEBE344B13}" presName="parTxOnlySpace" presStyleCnt="0"/>
      <dgm:spPr/>
    </dgm:pt>
    <dgm:pt modelId="{BCA77F97-89C8-46FF-981A-617D3DB8EE24}" type="pres">
      <dgm:prSet presAssocID="{40D78FDE-D807-4AC2-89CD-C61E0E17C1D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D2847D5-6AB2-4490-8A3C-23C1B28E6EC6}" type="pres">
      <dgm:prSet presAssocID="{DA05269F-134A-417F-8F81-E1475920E303}" presName="parTxOnlySpace" presStyleCnt="0"/>
      <dgm:spPr/>
    </dgm:pt>
    <dgm:pt modelId="{E44EF198-337F-439E-99C1-64575588413F}" type="pres">
      <dgm:prSet presAssocID="{11C24F25-F4D7-450B-8154-16338493A218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1B5053F-41EC-4239-8D5B-D128AC1CE711}" type="pres">
      <dgm:prSet presAssocID="{04B861FD-28D6-4594-85E1-D3E2D737EBC3}" presName="parTxOnlySpace" presStyleCnt="0"/>
      <dgm:spPr/>
    </dgm:pt>
    <dgm:pt modelId="{BEB83204-1E6A-44FC-8479-30205AEEE578}" type="pres">
      <dgm:prSet presAssocID="{E00146BE-D2B1-4AA1-A478-73EDDD8C7689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AFB98E9-F39B-4CBD-9806-C737252B9939}" type="pres">
      <dgm:prSet presAssocID="{F361D543-FCD3-41A7-8762-9DFD2CA477C5}" presName="parTxOnlySpace" presStyleCnt="0"/>
      <dgm:spPr/>
    </dgm:pt>
    <dgm:pt modelId="{CD9C29D4-ED14-4AFC-B566-0DEDCDE75422}" type="pres">
      <dgm:prSet presAssocID="{B8647B11-C881-4594-8C72-1A7C4188025C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A56EA0E-F5D5-4D32-B633-D7313223B2AC}" srcId="{7B7B6274-09AD-4B9C-AACA-127362AB2596}" destId="{40D78FDE-D807-4AC2-89CD-C61E0E17C1DD}" srcOrd="1" destOrd="0" parTransId="{D93A2EF8-CD4A-43AC-99E8-802400B76789}" sibTransId="{DA05269F-134A-417F-8F81-E1475920E303}"/>
    <dgm:cxn modelId="{CA0EB212-727F-474D-A01F-E093DB20D566}" type="presOf" srcId="{B8647B11-C881-4594-8C72-1A7C4188025C}" destId="{CD9C29D4-ED14-4AFC-B566-0DEDCDE75422}" srcOrd="0" destOrd="0" presId="urn:microsoft.com/office/officeart/2005/8/layout/chevron1"/>
    <dgm:cxn modelId="{A14E364B-3C5D-400E-8864-2F963D124561}" srcId="{7B7B6274-09AD-4B9C-AACA-127362AB2596}" destId="{BA561572-7861-4533-BD4F-AC0F02B5E9A1}" srcOrd="0" destOrd="0" parTransId="{9844C3FB-35FB-4A90-9B42-6917D008D86D}" sibTransId="{62B4108F-FF3E-4A66-A14D-3DBEBE344B13}"/>
    <dgm:cxn modelId="{20E36A84-00A8-4089-B405-808EE8E7537F}" type="presOf" srcId="{11C24F25-F4D7-450B-8154-16338493A218}" destId="{E44EF198-337F-439E-99C1-64575588413F}" srcOrd="0" destOrd="0" presId="urn:microsoft.com/office/officeart/2005/8/layout/chevron1"/>
    <dgm:cxn modelId="{19D64F93-295A-4F20-BAB4-147A8D0CF2D1}" srcId="{7B7B6274-09AD-4B9C-AACA-127362AB2596}" destId="{11C24F25-F4D7-450B-8154-16338493A218}" srcOrd="2" destOrd="0" parTransId="{EE2B77D0-9278-4098-85F3-76C9B6E7E022}" sibTransId="{04B861FD-28D6-4594-85E1-D3E2D737EBC3}"/>
    <dgm:cxn modelId="{841965A8-27AB-4C76-86F8-0AD2DE68EF29}" type="presOf" srcId="{BA561572-7861-4533-BD4F-AC0F02B5E9A1}" destId="{24FB7FEF-06C3-435B-A50A-165B722C2360}" srcOrd="0" destOrd="0" presId="urn:microsoft.com/office/officeart/2005/8/layout/chevron1"/>
    <dgm:cxn modelId="{FB8AF1A9-9EEA-435A-99E7-DCE00612501F}" srcId="{7B7B6274-09AD-4B9C-AACA-127362AB2596}" destId="{B8647B11-C881-4594-8C72-1A7C4188025C}" srcOrd="4" destOrd="0" parTransId="{DA84347D-7723-486E-B08D-03064B201043}" sibTransId="{42299323-4D8D-4ECD-A951-C4E68DABF7CF}"/>
    <dgm:cxn modelId="{A7F79FC2-DDB5-4181-91EF-CE9BC241D8EE}" srcId="{7B7B6274-09AD-4B9C-AACA-127362AB2596}" destId="{E00146BE-D2B1-4AA1-A478-73EDDD8C7689}" srcOrd="3" destOrd="0" parTransId="{D39AFB7F-666D-4618-880B-1D2CC865AB64}" sibTransId="{F361D543-FCD3-41A7-8762-9DFD2CA477C5}"/>
    <dgm:cxn modelId="{AAA375CC-4895-4534-B411-9582A5E93578}" type="presOf" srcId="{E00146BE-D2B1-4AA1-A478-73EDDD8C7689}" destId="{BEB83204-1E6A-44FC-8479-30205AEEE578}" srcOrd="0" destOrd="0" presId="urn:microsoft.com/office/officeart/2005/8/layout/chevron1"/>
    <dgm:cxn modelId="{A5AEFCF1-4DD1-4782-957D-828A3DA1DA0D}" type="presOf" srcId="{7B7B6274-09AD-4B9C-AACA-127362AB2596}" destId="{EA15F0A0-1EA9-41A7-B147-BA25E686BD4D}" srcOrd="0" destOrd="0" presId="urn:microsoft.com/office/officeart/2005/8/layout/chevron1"/>
    <dgm:cxn modelId="{01B59EFF-3386-4CBC-90CE-77904924971A}" type="presOf" srcId="{40D78FDE-D807-4AC2-89CD-C61E0E17C1DD}" destId="{BCA77F97-89C8-46FF-981A-617D3DB8EE24}" srcOrd="0" destOrd="0" presId="urn:microsoft.com/office/officeart/2005/8/layout/chevron1"/>
    <dgm:cxn modelId="{E62FA104-92CA-4D72-9EF1-D85F89C9FFBE}" type="presParOf" srcId="{EA15F0A0-1EA9-41A7-B147-BA25E686BD4D}" destId="{24FB7FEF-06C3-435B-A50A-165B722C2360}" srcOrd="0" destOrd="0" presId="urn:microsoft.com/office/officeart/2005/8/layout/chevron1"/>
    <dgm:cxn modelId="{B4700837-777B-4F74-A490-47B56BC4FBD2}" type="presParOf" srcId="{EA15F0A0-1EA9-41A7-B147-BA25E686BD4D}" destId="{04E0D7ED-2035-4E8A-A321-698F14F03E06}" srcOrd="1" destOrd="0" presId="urn:microsoft.com/office/officeart/2005/8/layout/chevron1"/>
    <dgm:cxn modelId="{BDEC4B24-9E4A-43AB-B2B6-541ED4E0BCE8}" type="presParOf" srcId="{EA15F0A0-1EA9-41A7-B147-BA25E686BD4D}" destId="{BCA77F97-89C8-46FF-981A-617D3DB8EE24}" srcOrd="2" destOrd="0" presId="urn:microsoft.com/office/officeart/2005/8/layout/chevron1"/>
    <dgm:cxn modelId="{7F9ED115-A250-45F1-B75C-3E919AABF03E}" type="presParOf" srcId="{EA15F0A0-1EA9-41A7-B147-BA25E686BD4D}" destId="{2D2847D5-6AB2-4490-8A3C-23C1B28E6EC6}" srcOrd="3" destOrd="0" presId="urn:microsoft.com/office/officeart/2005/8/layout/chevron1"/>
    <dgm:cxn modelId="{28D8A5C3-3AAA-4846-9684-1B1025C1D6BB}" type="presParOf" srcId="{EA15F0A0-1EA9-41A7-B147-BA25E686BD4D}" destId="{E44EF198-337F-439E-99C1-64575588413F}" srcOrd="4" destOrd="0" presId="urn:microsoft.com/office/officeart/2005/8/layout/chevron1"/>
    <dgm:cxn modelId="{97D0DC5F-05B8-441D-9886-69586A03715D}" type="presParOf" srcId="{EA15F0A0-1EA9-41A7-B147-BA25E686BD4D}" destId="{21B5053F-41EC-4239-8D5B-D128AC1CE711}" srcOrd="5" destOrd="0" presId="urn:microsoft.com/office/officeart/2005/8/layout/chevron1"/>
    <dgm:cxn modelId="{151D430D-9383-4F96-A9C8-A9572B645082}" type="presParOf" srcId="{EA15F0A0-1EA9-41A7-B147-BA25E686BD4D}" destId="{BEB83204-1E6A-44FC-8479-30205AEEE578}" srcOrd="6" destOrd="0" presId="urn:microsoft.com/office/officeart/2005/8/layout/chevron1"/>
    <dgm:cxn modelId="{1F316495-C7E5-4E62-BCBB-64A7A8B55AD7}" type="presParOf" srcId="{EA15F0A0-1EA9-41A7-B147-BA25E686BD4D}" destId="{9AFB98E9-F39B-4CBD-9806-C737252B9939}" srcOrd="7" destOrd="0" presId="urn:microsoft.com/office/officeart/2005/8/layout/chevron1"/>
    <dgm:cxn modelId="{9ADAA0B8-BD30-40DD-9247-55E1C0ACBA4D}" type="presParOf" srcId="{EA15F0A0-1EA9-41A7-B147-BA25E686BD4D}" destId="{CD9C29D4-ED14-4AFC-B566-0DEDCDE75422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B7FEF-06C3-435B-A50A-165B722C2360}">
      <dsp:nvSpPr>
        <dsp:cNvPr id="0" name=""/>
        <dsp:cNvSpPr/>
      </dsp:nvSpPr>
      <dsp:spPr>
        <a:xfrm>
          <a:off x="2831" y="902759"/>
          <a:ext cx="2519837" cy="100793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Maintain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fuel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mass,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increase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oxidizer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to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reach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1" i="0" u="none" strike="noStrike" kern="1200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rPr>
            <a:t>OF = 4</a:t>
          </a:r>
          <a:endParaRPr lang="it-IT" sz="1400" b="1" kern="1200" dirty="0">
            <a:solidFill>
              <a:schemeClr val="bg1"/>
            </a:solidFill>
          </a:endParaRPr>
        </a:p>
      </dsp:txBody>
      <dsp:txXfrm>
        <a:off x="506798" y="902759"/>
        <a:ext cx="1511903" cy="1007934"/>
      </dsp:txXfrm>
    </dsp:sp>
    <dsp:sp modelId="{BCA77F97-89C8-46FF-981A-617D3DB8EE24}">
      <dsp:nvSpPr>
        <dsp:cNvPr id="0" name=""/>
        <dsp:cNvSpPr/>
      </dsp:nvSpPr>
      <dsp:spPr>
        <a:xfrm>
          <a:off x="2270684" y="902759"/>
          <a:ext cx="2519837" cy="100793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Utilize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HRE’s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shutdown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capability for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orbit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insertion</a:t>
          </a:r>
          <a:endParaRPr lang="it-IT" sz="1400" kern="1200" dirty="0"/>
        </a:p>
      </dsp:txBody>
      <dsp:txXfrm>
        <a:off x="2774651" y="902759"/>
        <a:ext cx="1511903" cy="1007934"/>
      </dsp:txXfrm>
    </dsp:sp>
    <dsp:sp modelId="{E44EF198-337F-439E-99C1-64575588413F}">
      <dsp:nvSpPr>
        <dsp:cNvPr id="0" name=""/>
        <dsp:cNvSpPr/>
      </dsp:nvSpPr>
      <dsp:spPr>
        <a:xfrm>
          <a:off x="4538538" y="902759"/>
          <a:ext cx="2519837" cy="100793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Additional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ΔV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quantified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in 900 m/s</a:t>
          </a:r>
          <a:endParaRPr lang="it-IT" sz="1400" kern="1200" dirty="0"/>
        </a:p>
      </dsp:txBody>
      <dsp:txXfrm>
        <a:off x="5042505" y="902759"/>
        <a:ext cx="1511903" cy="1007934"/>
      </dsp:txXfrm>
    </dsp:sp>
    <dsp:sp modelId="{BEB83204-1E6A-44FC-8479-30205AEEE578}">
      <dsp:nvSpPr>
        <dsp:cNvPr id="0" name=""/>
        <dsp:cNvSpPr/>
      </dsp:nvSpPr>
      <dsp:spPr>
        <a:xfrm>
          <a:off x="6806391" y="902759"/>
          <a:ext cx="2519837" cy="100793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Recalculated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mass and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volumes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fit</a:t>
          </a:r>
          <a:r>
            <a:rPr kumimoji="0" lang="it-IT" altLang="it-IT" sz="1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 </a:t>
          </a:r>
          <a:r>
            <a:rPr kumimoji="0" lang="it-IT" altLang="it-IT" sz="14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requirments</a:t>
          </a:r>
          <a:endParaRPr kumimoji="0" lang="it-IT" altLang="it-IT" sz="14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7310358" y="902759"/>
        <a:ext cx="1511903" cy="1007934"/>
      </dsp:txXfrm>
    </dsp:sp>
    <dsp:sp modelId="{CD9C29D4-ED14-4AFC-B566-0DEDCDE75422}">
      <dsp:nvSpPr>
        <dsp:cNvPr id="0" name=""/>
        <dsp:cNvSpPr/>
      </dsp:nvSpPr>
      <dsp:spPr>
        <a:xfrm>
          <a:off x="9074245" y="902759"/>
          <a:ext cx="2519837" cy="1007934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it-IT" altLang="it-IT" sz="14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Residual propellant enables post-insertion maneuvering</a:t>
          </a:r>
          <a:endParaRPr kumimoji="0" lang="it-IT" altLang="it-IT" sz="14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9578212" y="902759"/>
        <a:ext cx="1511903" cy="1007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28188-D46D-4CFF-A8F9-AB3EA3CFDF5A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98628-A4B0-49BC-AE75-781741C9EE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70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9F3BB43-270D-DD8C-2A3E-CA40090314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8F7422-D771-4558-80FA-9B015C1C2A77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A4F3C91-EABB-4906-5759-884A88F247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31AF3C0-468A-C436-9385-1F4A2733E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1603C-2525-11DF-01A2-35D421739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D5FAE48-5564-8210-E644-0FA38C9164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43BF09B-4A53-11E9-8755-D849DD48C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851D151-7A3F-1B89-CAD0-B92B35FD1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9498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04666-FE9B-9DA1-0DBD-8C5AAD08D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DED27AC-DE3F-D62E-59DF-2C48E7CA0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B9C06AB-9E4F-683D-514C-17E1E3FCAF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59869D1-6775-2E98-0F68-55F4A0176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8235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3E84D-8BE7-3F68-0C80-A075A6A7B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DD6890B-3BF6-8B79-1595-E58B25FA2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8BAA165-632A-DF49-949B-63D0596863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2D633AE-EA7C-4270-1909-08771C53B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2995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8F9C5-B183-4108-191E-1F2A7930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5E1F78F-E725-874C-34FE-FF18CF019D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189ED65-2F18-CDE1-D3AD-B58F7D518E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2CA172-1ED9-A174-8E9A-0C487976B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5015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A0500-56BF-6D7F-9817-F34294EF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20B3F8E-EF97-4412-11CA-3DF00D0B1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F517951-517C-67CE-86AB-690354AFE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B15BD47-61D1-5DDE-85D1-0E19E74C8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6350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E2C72-677D-B3AF-5776-A32DBCD5F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839C7CB-CD00-0F73-147E-A6AF5C91BA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0528344-FA8A-92B2-81F3-47BE901106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6F0EFD4-2153-CA2B-7D93-956319EB6C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1511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5E3B4-1C93-234B-493A-5B468FCC6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17EDA8C-5FA0-33E9-98F5-00C37352A1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CE6AF74-3027-0532-2D95-68733A2F0B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8C08D82-4CAA-1AF6-64F0-83008D061C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803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F19F947-4E9C-A1DC-78BA-315D11CFB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26AC4DC-8586-51B4-9D70-5A8F8DD100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1C3288B-8A88-C74B-8CBB-DD799AB61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307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23051-0B71-A7F3-3179-C270290A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EAA450B-4EF7-0626-D417-C7E0061A00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BF7AF97-24F7-1EA3-BFB5-E0D3B8678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2B83831-A0FF-AFB0-8BE4-2567D2E2A8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4933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64DEB-6DF2-9EB0-4FE8-84A8DF729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A1088A1-4B00-162D-47AD-2922363BF3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DC17509-07F8-C905-6DA7-3BBA1E1827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7A686CB-15FD-898F-5FC3-03332DC3C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30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82EB3-0513-69AB-4E2F-6EDB0174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FE45D00-91ED-13FF-E2D6-AAA5581C37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5D98A7-476F-8883-F425-BA254EF3C4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0074FBD-0041-D33F-81CA-457ED95E5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881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40C8-3818-E260-79C9-E8F50822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CF4ADBD-EF0A-5729-B97F-1725E34FCB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96413D-22F6-0633-630D-91BE518822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8DD1E59-8403-6A65-30A5-496CCF388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024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89B34-03F5-7B69-193B-0D2A4268E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E9ED01A-1DF0-B157-D6DB-4AF1A5DD83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390F7AD-6DB8-D439-7EEF-09ECD565DA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97E932F-188C-4FD6-D26A-6787173DF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187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CC62F-14BC-CDC0-E53C-D4D9C21D6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FCAEFE7-F366-142C-5358-7A2F334EC9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3AA397F-0D0C-7CA0-9949-EE33E842DA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2A7300B-C1AE-37DB-235B-761F8B8F1E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4184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CDE86-F4E1-13C1-C760-715572706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9417714-A80B-8596-04E2-3928A15E9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76CB3D-B795-4DA3-97C5-8273A65FC7A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99E2349-373D-59B4-2502-BB2D9A786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FD08B2C-A2A9-D102-103B-8ABFC1966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1725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DAA44B-3BC0-43FC-CD2F-39D333D56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ACAC4A0-3769-EEAC-DBFE-0E2573041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07BA34-4DDE-B53F-F0B2-16E4BD59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DD3E0D-A65F-8704-A3B3-079F1A59E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BCE72A-5087-72B6-CD80-3053615E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478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0BDF77-CBC7-05BE-556A-C21DF354D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E701D6C-9E8B-7B42-A3F0-D4BD14C98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DC8613-B319-014F-A994-7B8188AD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A4FD77-73F2-3717-F310-A2F9E4A5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6F6FE7-AB1F-FAC9-C66E-FF78DD5A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07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D6BC2BC-07A4-8D69-D057-4C271DBDC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54C9703-CF4F-E51D-7879-C52FE11BD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B2633F-E10E-5178-73E5-4AD02A3F6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0446C0-B718-0E95-F167-735479E7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643921-622F-51B9-6E1D-2D202593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880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021" y="409580"/>
            <a:ext cx="10079567" cy="504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8021" y="1752600"/>
            <a:ext cx="49381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3807C-B746-4F2B-A15D-F37F4B23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00" y="6146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D90B-7139-4449-8F31-B25550964BF2}" type="datetime1">
              <a:rPr lang="en-US" altLang="it-IT"/>
              <a:pPr>
                <a:defRPr/>
              </a:pPr>
              <a:t>6/5/2025</a:t>
            </a:fld>
            <a:endParaRPr lang="it-IT" alt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ECC9D-2D8E-B58D-7125-AB8543CF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5600" y="61468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Dynamic mechanical analysis of aerospace epoxy resin doped with ultra high molecular weight polyethylene particles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8D4E3-A839-3BD9-CD33-22EBA989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468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A829DC92-251D-4ECE-806B-04E384E06EB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5422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DF096-7609-B49B-44BB-8896083D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1099F2-1F3B-6336-47F9-116BDA278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7A3AB7-63C0-E09A-3AD3-081F1DCFE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6B0016-A328-8DB4-2390-BC9D6F58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CE46D4-7B84-7242-C75F-F3978C12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75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587457-FD40-69B3-E2EB-41ED2AB2C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5AE937-28DF-47AA-F854-B2651CB32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229E5A-2763-9D03-E9A8-9DC03D25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6D1DE1-B5B8-6932-8380-C3B3F330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0EB68B-45EC-E537-2A58-2A8FC1F5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97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92DB02-7C3D-A58D-738C-CEA59B1C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F472A4-0859-A7E8-7179-EC0E590841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0EEFA8-8B27-0423-EDBE-82FE1EFE2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869E60-ED95-1BE2-AEC3-053631FE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0905B46-FD2E-46E2-186F-8C5AD7E9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79E6F68-E5D5-8D2F-E51F-79553E27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92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C118BF-94B5-C81A-F32B-32AEA059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C4B0EB-7C8C-878A-0D69-860DDC22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3651B9-8C4B-2DBC-8218-ECAB3E12F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917A81F-8BE3-0F9D-A9AB-EF7BB8C94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7CB1CC8-5372-D030-DAE5-E4C8B1DAB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F5F54B-B0F2-B93D-0EA1-681AE4B0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CC31231-330C-BA50-8AB5-1AD59D0D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5CA99AC-A281-CB4D-47E7-21317063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98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EDB543-4E5F-FCAB-05E5-91B85A42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DEC10C-D874-3AC3-1B14-5C3D4E5B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5DB803-14FD-B97A-086B-DBE214E5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DC9175-EFBD-BE0E-A5CA-1AFA7B88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04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4DBC6DC-B304-CDAC-0CB5-F0F412DF5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06C02E-E8DE-D30E-1ED7-0FC51194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7FB62F-0AB4-AEEA-81EF-97EA20C2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62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4F25A-E3C5-7B87-57ED-970DFF6C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9C9C68-766D-7064-6FC1-2BC7C303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3D6BAD8-09D6-B7D6-060E-A5DB4369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614B4C-7E4D-37E7-47E0-50EC50D5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A20C3E-DE40-DD58-C991-38E01734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21473E-B28E-FE59-6067-5D90C7BF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70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0F94A6-439D-EE73-2DA6-F94D23001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95CC34F-FC8E-1052-FFF3-B6D093B2F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BDFE54A-2559-1FA3-93A3-96C76E28C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5016A0-BFD3-72FD-5E91-51F65EF1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F8DCD0-B2FE-96EB-F54E-478843BA2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6B64B1-FCFB-C1C1-622D-C4902D23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44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DC2C5B-0092-4A1E-9177-81A0EC48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7E2905-11FD-AB88-4B9F-FE311F7C2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606028-8760-B108-E465-351AD42B8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8D86E-3534-440A-A509-A1E1F5700B81}" type="datetimeFigureOut">
              <a:rPr lang="it-IT" smtClean="0"/>
              <a:t>05/06/2025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C787D0-16D6-3584-3050-985B1B636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753E66-F2F6-C013-6A9C-874AE776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0D8BE-865F-4CBB-BFF3-C346E5311C7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91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2.jpeg"/><Relationship Id="rId15" Type="http://schemas.openxmlformats.org/officeDocument/2006/relationships/image" Target="../media/image17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9.png"/><Relationship Id="rId3" Type="http://schemas.openxmlformats.org/officeDocument/2006/relationships/hyperlink" Target="mailto:antonella.ingenito@uniroma1.it" TargetMode="External"/><Relationship Id="rId7" Type="http://schemas.openxmlformats.org/officeDocument/2006/relationships/hyperlink" Target="mailto:alessandro.montanaro@stems.cnr.it" TargetMode="External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luigi.allocca@stems.cnr.it" TargetMode="External"/><Relationship Id="rId11" Type="http://schemas.openxmlformats.org/officeDocument/2006/relationships/image" Target="../media/image37.png"/><Relationship Id="rId5" Type="http://schemas.openxmlformats.org/officeDocument/2006/relationships/hyperlink" Target="mailto:daniele.piazzullo@stems.cnr.it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4.png"/><Relationship Id="rId4" Type="http://schemas.openxmlformats.org/officeDocument/2006/relationships/hyperlink" Target="mailto:daniele.tortorici@uniroma1.it" TargetMode="External"/><Relationship Id="rId9" Type="http://schemas.openxmlformats.org/officeDocument/2006/relationships/image" Target="../media/image2.jpeg"/><Relationship Id="rId1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ti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>
            <a:extLst>
              <a:ext uri="{FF2B5EF4-FFF2-40B4-BE49-F238E27FC236}">
                <a16:creationId xmlns:a16="http://schemas.microsoft.com/office/drawing/2014/main" id="{2C520D94-FDEF-AEEC-0F59-A0535DEA5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797425"/>
          </a:xfrm>
          <a:prstGeom prst="rect">
            <a:avLst/>
          </a:prstGeom>
          <a:solidFill>
            <a:srgbClr val="00677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 dirty="0">
              <a:solidFill>
                <a:schemeClr val="bg1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0040FE1-0143-7F9A-B7EF-4C3938D2A9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89019" y="792163"/>
            <a:ext cx="9780540" cy="1036638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DESIGN OF A 24U-CUBESAT HYBRID ROCKET ENGINE FOR INSERTION IN MARS ORBIT</a:t>
            </a:r>
            <a:endParaRPr lang="it-IT" sz="20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5124" name="Group 17">
            <a:extLst>
              <a:ext uri="{FF2B5EF4-FFF2-40B4-BE49-F238E27FC236}">
                <a16:creationId xmlns:a16="http://schemas.microsoft.com/office/drawing/2014/main" id="{8FF37AAF-36C1-262E-F4D1-DA3AFCE6B080}"/>
              </a:ext>
            </a:extLst>
          </p:cNvPr>
          <p:cNvGrpSpPr>
            <a:grpSpLocks/>
          </p:cNvGrpSpPr>
          <p:nvPr/>
        </p:nvGrpSpPr>
        <p:grpSpPr bwMode="auto">
          <a:xfrm>
            <a:off x="0" y="2852738"/>
            <a:ext cx="12192000" cy="4005262"/>
            <a:chOff x="0" y="1738"/>
            <a:chExt cx="5760" cy="2582"/>
          </a:xfrm>
        </p:grpSpPr>
        <p:pic>
          <p:nvPicPr>
            <p:cNvPr id="5129" name="Picture 15">
              <a:extLst>
                <a:ext uri="{FF2B5EF4-FFF2-40B4-BE49-F238E27FC236}">
                  <a16:creationId xmlns:a16="http://schemas.microsoft.com/office/drawing/2014/main" id="{2C54223B-668B-3CCA-5CD3-48586F109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6">
              <a:extLst>
                <a:ext uri="{FF2B5EF4-FFF2-40B4-BE49-F238E27FC236}">
                  <a16:creationId xmlns:a16="http://schemas.microsoft.com/office/drawing/2014/main" id="{30C2ED11-9720-FE23-57A5-5C55164EB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" y="1738"/>
              <a:ext cx="4444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5" name="Picture 2">
            <a:extLst>
              <a:ext uri="{FF2B5EF4-FFF2-40B4-BE49-F238E27FC236}">
                <a16:creationId xmlns:a16="http://schemas.microsoft.com/office/drawing/2014/main" id="{197D686F-1CA0-ADC3-49B1-8D8AD56D4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1" y="3856075"/>
            <a:ext cx="32019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>
            <a:extLst>
              <a:ext uri="{FF2B5EF4-FFF2-40B4-BE49-F238E27FC236}">
                <a16:creationId xmlns:a16="http://schemas.microsoft.com/office/drawing/2014/main" id="{A0AA8CA7-22A3-2284-05A0-3BADA4DE7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672" y="4149304"/>
            <a:ext cx="6517492" cy="229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sz="16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(a)</a:t>
            </a:r>
            <a:r>
              <a:rPr lang="en-US" sz="16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School of Aerospace Engineering, Sapienza University of Rome, Via Salaria, 851, 00138 Roma, Italy,  </a:t>
            </a:r>
          </a:p>
          <a:p>
            <a:pPr>
              <a:lnSpc>
                <a:spcPct val="200000"/>
              </a:lnSpc>
              <a:buNone/>
            </a:pPr>
            <a:endParaRPr lang="it-IT" sz="16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16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(b)</a:t>
            </a:r>
            <a:r>
              <a:rPr lang="en-US" sz="16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Institute of Sciences and Technologies for Sustainable Energy and Mobility (STEMS) of the National Research Council, Via Guglielmo Marconi, 4,80125 Napoli, Italy</a:t>
            </a:r>
          </a:p>
          <a:p>
            <a:pPr>
              <a:buNone/>
            </a:pPr>
            <a:endParaRPr lang="it-IT" sz="16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0869-5EC6-067A-FC16-6BB7D552A66A}"/>
              </a:ext>
            </a:extLst>
          </p:cNvPr>
          <p:cNvSpPr txBox="1"/>
          <p:nvPr/>
        </p:nvSpPr>
        <p:spPr>
          <a:xfrm>
            <a:off x="2785534" y="2932745"/>
            <a:ext cx="8860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Daniele Tortorici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(a)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Antonella Ingenito 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it-IT" baseline="3000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Daniele </a:t>
            </a:r>
            <a:r>
              <a:rPr lang="it-IT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Piazzullo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it-IT" baseline="30000" dirty="0">
                <a:solidFill>
                  <a:schemeClr val="bg1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Luigi Allocca 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(b)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Alessandro Montanaro </a:t>
            </a:r>
            <a:r>
              <a:rPr lang="it-IT" sz="1800" baseline="30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(b)</a:t>
            </a:r>
            <a:endParaRPr lang="it-IT" sz="18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54F97-87D4-AF5A-85D8-E9ABF3F2DB5C}"/>
              </a:ext>
            </a:extLst>
          </p:cNvPr>
          <p:cNvSpPr txBox="1"/>
          <p:nvPr/>
        </p:nvSpPr>
        <p:spPr>
          <a:xfrm>
            <a:off x="1745673" y="6035317"/>
            <a:ext cx="9008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12th IAA Symposium on Future Space Exploration, Moon, Mars and beyond: </a:t>
            </a:r>
            <a:endParaRPr lang="it-IT" sz="12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becoming an Interplanetary Civilization, </a:t>
            </a:r>
            <a:endParaRPr lang="it-IT" sz="12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09-11 June 2025, Torino, Italy</a:t>
            </a:r>
            <a:endParaRPr lang="it-IT" sz="1200" dirty="0">
              <a:solidFill>
                <a:schemeClr val="bg1"/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4" descr="CNR STEMS">
            <a:extLst>
              <a:ext uri="{FF2B5EF4-FFF2-40B4-BE49-F238E27FC236}">
                <a16:creationId xmlns:a16="http://schemas.microsoft.com/office/drawing/2014/main" id="{AEAFB8D8-C761-2BEC-1C46-43B58957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967" y="5155834"/>
            <a:ext cx="2912534" cy="92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of a globe with a lightning bolt&#10;&#10;AI-generated content may be incorrect.">
            <a:extLst>
              <a:ext uri="{FF2B5EF4-FFF2-40B4-BE49-F238E27FC236}">
                <a16:creationId xmlns:a16="http://schemas.microsoft.com/office/drawing/2014/main" id="{3035A63F-9241-CC54-9424-F444993F9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37" y="3763116"/>
            <a:ext cx="1202342" cy="12023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1525-4426-78F1-9DDA-542E18BE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459C4E36-FB9C-53BE-684E-545B9EFC1EE7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715779CA-617C-A36E-B40D-71C2BDACC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554C1145-1EB2-7C08-97C1-5A16D89C5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13862C87-8B0C-97BE-1876-FD7EBC9AD2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F090F0FE-6BF7-928D-2EFC-427B6FF6C3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8/14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CE00DBD8-A5CB-B75E-5A72-00DD938BC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FAD40631-4300-8AE7-FB76-7C4435882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HRE design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D391C49-C069-7A25-0072-188AAEEF1CD3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F2D209-6965-E572-3164-13BE63DA1589}"/>
                  </a:ext>
                </a:extLst>
              </p:cNvPr>
              <p:cNvSpPr txBox="1"/>
              <p:nvPr/>
            </p:nvSpPr>
            <p:spPr>
              <a:xfrm>
                <a:off x="5258141" y="1382853"/>
                <a:ext cx="2196316" cy="503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 kern="10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m:rPr>
                        <m:sty m:val="p"/>
                      </m:rPr>
                      <a:rPr lang="en-US" sz="1800" kern="100">
                        <a:effectLst/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1800" i="1" kern="10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1800" i="1" kern="10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kern="100" dirty="0">
                    <a:effectLst/>
                  </a:rPr>
                  <a:t>)</a:t>
                </a:r>
                <a:endParaRPr lang="it-IT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F2D209-6965-E572-3164-13BE63DA1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141" y="1382853"/>
                <a:ext cx="2196316" cy="503856"/>
              </a:xfrm>
              <a:prstGeom prst="rect">
                <a:avLst/>
              </a:prstGeom>
              <a:blipFill>
                <a:blip r:embed="rId6"/>
                <a:stretch>
                  <a:fillRect b="-1585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868831-4409-1766-52B3-438B586E77CA}"/>
                  </a:ext>
                </a:extLst>
              </p:cNvPr>
              <p:cNvSpPr txBox="1"/>
              <p:nvPr/>
            </p:nvSpPr>
            <p:spPr>
              <a:xfrm>
                <a:off x="5176517" y="1890394"/>
                <a:ext cx="1467713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𝐼𝑠𝑝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18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868831-4409-1766-52B3-438B586E7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517" y="1890394"/>
                <a:ext cx="1467713" cy="6104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1D7F2F-3E0B-C390-5A38-AD2F3A87F0E8}"/>
                  </a:ext>
                </a:extLst>
              </p:cNvPr>
              <p:cNvSpPr txBox="1"/>
              <p:nvPr/>
            </p:nvSpPr>
            <p:spPr>
              <a:xfrm>
                <a:off x="5163817" y="3804437"/>
                <a:ext cx="1821873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kern="10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1800" kern="100"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kern="10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1800" kern="100">
                              <a:effectLst/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1D7F2F-3E0B-C390-5A38-AD2F3A87F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3817" y="3804437"/>
                <a:ext cx="1821873" cy="391582"/>
              </a:xfrm>
              <a:prstGeom prst="rect">
                <a:avLst/>
              </a:prstGeom>
              <a:blipFill>
                <a:blip r:embed="rId8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7255A3-0824-5BC0-8CC2-E7EBEB3EDDD2}"/>
                  </a:ext>
                </a:extLst>
              </p:cNvPr>
              <p:cNvSpPr txBox="1"/>
              <p:nvPr/>
            </p:nvSpPr>
            <p:spPr>
              <a:xfrm>
                <a:off x="5138417" y="4417222"/>
                <a:ext cx="2586037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𝑂𝐹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7255A3-0824-5BC0-8CC2-E7EBEB3ED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417" y="4417222"/>
                <a:ext cx="2586037" cy="391582"/>
              </a:xfrm>
              <a:prstGeom prst="rect">
                <a:avLst/>
              </a:prstGeom>
              <a:blipFill>
                <a:blip r:embed="rId9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8D34A3-36B3-FFF1-EA5A-242486532A89}"/>
                  </a:ext>
                </a:extLst>
              </p:cNvPr>
              <p:cNvSpPr txBox="1"/>
              <p:nvPr/>
            </p:nvSpPr>
            <p:spPr>
              <a:xfrm>
                <a:off x="5252032" y="5015679"/>
                <a:ext cx="2358808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</a:rPr>
                          <m:t>𝑜𝑥𝑖𝑑𝑖𝑧𝑒𝑟</m:t>
                        </m:r>
                      </m:sub>
                    </m:sSub>
                    <m:r>
                      <a:rPr lang="en-US" sz="1800" kern="100">
                        <a:effectLst/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800" i="1" kern="10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𝑓𝑢𝑒𝑙</m:t>
                        </m:r>
                      </m:sub>
                    </m:sSub>
                  </m:oMath>
                </a14:m>
                <a:r>
                  <a:rPr lang="en-US" sz="1800" kern="100" dirty="0">
                    <a:effectLst/>
                  </a:rPr>
                  <a:t>OF</a:t>
                </a:r>
                <a:endParaRPr lang="it-IT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68D34A3-36B3-FFF1-EA5A-242486532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2032" y="5015679"/>
                <a:ext cx="2358808" cy="391582"/>
              </a:xfrm>
              <a:prstGeom prst="rect">
                <a:avLst/>
              </a:prstGeom>
              <a:blipFill>
                <a:blip r:embed="rId10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A1E407-F5FC-8D47-918A-BAD6886E93B7}"/>
                  </a:ext>
                </a:extLst>
              </p:cNvPr>
              <p:cNvSpPr txBox="1"/>
              <p:nvPr/>
            </p:nvSpPr>
            <p:spPr>
              <a:xfrm>
                <a:off x="7599581" y="1381803"/>
                <a:ext cx="4465419" cy="4567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With the mission ΔV and a constrain on final mass (min 50 %) → calculate the minimum Isp (123 s) and the suitable minimum OF (2 gives 230 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Given the Isp of 230 s → calculate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/</a:t>
                </a:r>
                <a:r>
                  <a:rPr lang="it-IT" kern="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kern="1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kern="10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ratio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	Assigning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20 kg → determine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kern="10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kern="10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: 6.19 kg</a:t>
                </a:r>
              </a:p>
              <a:p>
                <a:endParaRPr lang="en-US" dirty="0"/>
              </a:p>
              <a:p>
                <a:r>
                  <a:rPr lang="en-US" dirty="0"/>
                  <a:t>	Using OF ratio → fuel/oxidizer 	mass distribution: 2.06 kg – 4.13 kg</a:t>
                </a:r>
              </a:p>
              <a:p>
                <a:endParaRPr lang="en-US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A1E407-F5FC-8D47-918A-BAD6886E9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581" y="1381803"/>
                <a:ext cx="4465419" cy="4567982"/>
              </a:xfrm>
              <a:prstGeom prst="rect">
                <a:avLst/>
              </a:prstGeom>
              <a:blipFill>
                <a:blip r:embed="rId11"/>
                <a:stretch>
                  <a:fillRect l="-956" t="-8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8EEFAB8D-D2B4-79DC-F710-90C4A89DBCDF}"/>
              </a:ext>
            </a:extLst>
          </p:cNvPr>
          <p:cNvGrpSpPr/>
          <p:nvPr/>
        </p:nvGrpSpPr>
        <p:grpSpPr>
          <a:xfrm>
            <a:off x="705282" y="1292946"/>
            <a:ext cx="4149556" cy="3336470"/>
            <a:chOff x="0" y="470"/>
            <a:chExt cx="3876675" cy="2943783"/>
          </a:xfrm>
        </p:grpSpPr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213B5D2E-1270-9501-AC30-25AD72E3A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00" y="1243838"/>
              <a:ext cx="2063126" cy="17004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A: Oxidizer tank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B: Injectors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C: Pre-combustion chamber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D: Combustion chamber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E: Fuel grain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F: Post-combustion chamber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G: Nozzle</a:t>
              </a:r>
              <a:endParaRPr lang="it-IT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869D53-26C6-1DA7-4517-D6352EA61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470"/>
              <a:ext cx="3876675" cy="10658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ED137B62-E53F-5471-9AB3-5B33D172415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90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8558D-C23F-1FA4-8D6A-07BDF0211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>
                <a:extLst>
                  <a:ext uri="{FF2B5EF4-FFF2-40B4-BE49-F238E27FC236}">
                    <a16:creationId xmlns:a16="http://schemas.microsoft.com/office/drawing/2014/main" id="{CC82E500-62E7-AD01-96BA-0C91BB713B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15" y="3213076"/>
                <a:ext cx="2878100" cy="293372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A: Oxidizer tank: cylindric with    hemispherical caps at </a:t>
                </a:r>
                <a:r>
                  <a:rPr lang="en-US" sz="1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56.6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bar</a:t>
                </a:r>
                <a:endParaRPr lang="it-IT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B: Injectors: </a:t>
                </a:r>
                <a:r>
                  <a:rPr lang="en-US" sz="1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circular injectors. </a:t>
                </a:r>
                <a:r>
                  <a:rPr lang="en-US" sz="14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sz="140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</m:t>
                    </m:r>
                  </m:oMath>
                </a14:m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ratio = 0.5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C/</a:t>
                </a:r>
                <a:r>
                  <a:rPr lang="en-US" sz="1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1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Pre/Post-combustion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chamber: </a:t>
                </a:r>
                <a:r>
                  <a:rPr lang="en-US" sz="1400" i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US" sz="140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</m:t>
                    </m:r>
                  </m:oMath>
                </a14:m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rati</a:t>
                </a:r>
                <a:r>
                  <a:rPr lang="en-US" sz="1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 = 0.5</a:t>
                </a:r>
                <a:endParaRPr lang="it-IT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sz="14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Combustion chamber </a:t>
                </a:r>
                <a14:m>
                  <m:oMath xmlns:m="http://schemas.openxmlformats.org/officeDocument/2006/math">
                    <m:r>
                      <a:rPr lang="en-US" sz="140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∅</m:t>
                    </m:r>
                    <m:r>
                      <a:rPr lang="it-IT" sz="1400" b="0" i="1" kern="1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diameter of the grain (E)</a:t>
                </a:r>
                <a:endParaRPr lang="it-IT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G: Nozzle</a:t>
                </a:r>
                <a:endParaRPr lang="it-IT" sz="20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2">
                <a:extLst>
                  <a:ext uri="{FF2B5EF4-FFF2-40B4-BE49-F238E27FC236}">
                    <a16:creationId xmlns:a16="http://schemas.microsoft.com/office/drawing/2014/main" id="{CC82E500-62E7-AD01-96BA-0C91BB713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15" y="3213076"/>
                <a:ext cx="2878100" cy="2933723"/>
              </a:xfrm>
              <a:prstGeom prst="rect">
                <a:avLst/>
              </a:prstGeom>
              <a:blipFill>
                <a:blip r:embed="rId3"/>
                <a:stretch>
                  <a:fillRect l="-636" t="-41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0" name="Group 17">
            <a:extLst>
              <a:ext uri="{FF2B5EF4-FFF2-40B4-BE49-F238E27FC236}">
                <a16:creationId xmlns:a16="http://schemas.microsoft.com/office/drawing/2014/main" id="{336A4868-70F0-A335-D887-A6E30FE94217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1F051FE1-753B-2851-6C4D-6967662A8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B7A1366E-71DB-A6A3-60ED-6787B5A72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012F1644-0327-04D4-8B04-83462C73E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C71D58D1-70E1-7E1B-FF10-392D8991C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9/14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7882C7AD-AB46-D979-436A-721262DF5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3E93D07-76EC-0C82-6B7C-CB73F3AAA792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AE5C27-BA62-B6D5-5028-631CE5167F37}"/>
                  </a:ext>
                </a:extLst>
              </p:cNvPr>
              <p:cNvSpPr txBox="1"/>
              <p:nvPr/>
            </p:nvSpPr>
            <p:spPr>
              <a:xfrm>
                <a:off x="3662363" y="2335431"/>
                <a:ext cx="4668837" cy="620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800" i="1" kern="10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kern="1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kern="10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kern="1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kern="10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b="0" i="0" kern="10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it-IT" b="0" i="0" kern="10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den>
                      </m:f>
                      <m:r>
                        <a:rPr lang="it-IT" kern="1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800" kern="100" smtClean="0"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𝑂𝐹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AE5C27-BA62-B6D5-5028-631CE5167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363" y="2335431"/>
                <a:ext cx="4668837" cy="620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F50F0D-164F-9669-3433-55716EE5CED4}"/>
                  </a:ext>
                </a:extLst>
              </p:cNvPr>
              <p:cNvSpPr txBox="1"/>
              <p:nvPr/>
            </p:nvSpPr>
            <p:spPr>
              <a:xfrm>
                <a:off x="2898856" y="4705790"/>
                <a:ext cx="3507387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800" i="1" kern="10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kern="1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𝑜𝑥𝑖𝑑𝑖𝑧𝑒𝑟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800" i="1" kern="10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kern="100">
                                  <a:effectLst/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𝑂𝐹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F50F0D-164F-9669-3433-55716EE5C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856" y="4705790"/>
                <a:ext cx="3507387" cy="391582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214E24-E2AD-96F0-6468-31707D43559C}"/>
                  </a:ext>
                </a:extLst>
              </p:cNvPr>
              <p:cNvSpPr txBox="1"/>
              <p:nvPr/>
            </p:nvSpPr>
            <p:spPr>
              <a:xfrm>
                <a:off x="4690471" y="2980660"/>
                <a:ext cx="2374900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F214E24-E2AD-96F0-6468-31707D435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471" y="2980660"/>
                <a:ext cx="2374900" cy="391582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0A0495-0F1A-0F0B-3A42-E32F83609388}"/>
                  </a:ext>
                </a:extLst>
              </p:cNvPr>
              <p:cNvSpPr txBox="1"/>
              <p:nvPr/>
            </p:nvSpPr>
            <p:spPr>
              <a:xfrm>
                <a:off x="181971" y="2318640"/>
                <a:ext cx="4066864" cy="7805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kern="10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kern="10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b="0" i="0" kern="10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  <m:r>
                        <a:rPr lang="en-US" kern="1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 kern="10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kern="100" smtClean="0">
                              <a:latin typeface="Cambria Math" panose="02040503050406030204" pitchFamily="18" charset="0"/>
                            </a:rPr>
                            <m:t>1.05</m:t>
                          </m:r>
                          <m:d>
                            <m:dPr>
                              <m:ctrlPr>
                                <a:rPr lang="it-IT" i="1" kern="10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 kern="10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i="1" kern="10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 kern="10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kern="100"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 kern="10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 kern="10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it-IT" i="1" kern="10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i="1" kern="10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it-IT" i="1" kern="100">
                              <a:latin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  <m:f>
                        <m:fPr>
                          <m:ctrlPr>
                            <a:rPr lang="en-US" i="1" kern="10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kern="1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𝑜𝑥𝑖𝑑𝑖𝑧𝑒𝑟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 kern="1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𝑜𝑥𝑖𝑑𝑖𝑧𝑒𝑟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0A0495-0F1A-0F0B-3A42-E32F83609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71" y="2318640"/>
                <a:ext cx="4066864" cy="78053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B9E2C-845A-DE0E-197A-41BEC1E0F7DB}"/>
                  </a:ext>
                </a:extLst>
              </p:cNvPr>
              <p:cNvSpPr txBox="1"/>
              <p:nvPr/>
            </p:nvSpPr>
            <p:spPr>
              <a:xfrm>
                <a:off x="2878099" y="5148429"/>
                <a:ext cx="6781800" cy="764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𝑖𝑛𝑗𝑒𝑐𝑡𝑜𝑟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kern="1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it-IT" i="1" kern="10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𝑜𝑥𝑖𝑑𝑖𝑧𝑒𝑟</m:t>
                              </m:r>
                            </m:sub>
                          </m:sSub>
                          <m:r>
                            <a:rPr lang="en-US" kern="100">
                              <a:latin typeface="Cambria Math" panose="02040503050406030204" pitchFamily="18" charset="0"/>
                            </a:rPr>
                            <m:t>/(</m:t>
                          </m:r>
                          <m:sSub>
                            <m:sSubPr>
                              <m:ctrlPr>
                                <a:rPr lang="it-IT" i="1" kern="10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it-IT" i="1" kern="10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it-IT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𝑜𝑥𝑖𝑑𝑖𝑧𝑒𝑟</m:t>
                                  </m:r>
                                </m:sub>
                              </m:s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it-IT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𝑢𝑝𝑠𝑡𝑟𝑒𝑎𝑚</m:t>
                                  </m:r>
                                </m:sub>
                              </m:s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 kern="10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kern="10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kern="1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it-IT" sz="1800" b="0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0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1800" b="0" i="1" kern="100" smtClean="0">
                                  <a:effectLst/>
                                  <a:latin typeface="Cambria Math" panose="02040503050406030204" pitchFamily="18" charset="0"/>
                                </a:rPr>
                                <m:t>𝑖𝑛𝑗𝑒𝑐𝑡𝑜𝑟𝑠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B9E2C-845A-DE0E-197A-41BEC1E0F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099" y="5148429"/>
                <a:ext cx="6781800" cy="7648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9D513B-0310-26DB-D776-23DB86995B7C}"/>
                  </a:ext>
                </a:extLst>
              </p:cNvPr>
              <p:cNvSpPr txBox="1"/>
              <p:nvPr/>
            </p:nvSpPr>
            <p:spPr>
              <a:xfrm>
                <a:off x="7034072" y="1076578"/>
                <a:ext cx="2149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/(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𝐶𝐹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9D513B-0310-26DB-D776-23DB8699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072" y="1076578"/>
                <a:ext cx="2149195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C8808EB-BAE2-2DFE-EA4A-6E7FCF641C05}"/>
                  </a:ext>
                </a:extLst>
              </p:cNvPr>
              <p:cNvSpPr txBox="1"/>
              <p:nvPr/>
            </p:nvSpPr>
            <p:spPr>
              <a:xfrm>
                <a:off x="6827784" y="1681165"/>
                <a:ext cx="4121150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𝑐𝑜𝑛𝑣𝑒𝑟𝑔𝑒𝑛𝑡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(45°)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C8808EB-BAE2-2DFE-EA4A-6E7FCF641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784" y="1681165"/>
                <a:ext cx="4121150" cy="391902"/>
              </a:xfrm>
              <a:prstGeom prst="rect">
                <a:avLst/>
              </a:prstGeom>
              <a:blipFill>
                <a:blip r:embed="rId12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5DC56C-DB24-F149-5D59-8AD669F5DE22}"/>
                  </a:ext>
                </a:extLst>
              </p:cNvPr>
              <p:cNvSpPr txBox="1"/>
              <p:nvPr/>
            </p:nvSpPr>
            <p:spPr>
              <a:xfrm>
                <a:off x="7133091" y="1979911"/>
                <a:ext cx="3402510" cy="391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𝑑𝑖𝑣𝑒𝑟𝑔𝑒𝑛𝑡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(15°)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5DC56C-DB24-F149-5D59-8AD669F5D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091" y="1979911"/>
                <a:ext cx="3402510" cy="391902"/>
              </a:xfrm>
              <a:prstGeom prst="rect">
                <a:avLst/>
              </a:prstGeom>
              <a:blipFill>
                <a:blip r:embed="rId13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2">
            <a:extLst>
              <a:ext uri="{FF2B5EF4-FFF2-40B4-BE49-F238E27FC236}">
                <a16:creationId xmlns:a16="http://schemas.microsoft.com/office/drawing/2014/main" id="{5395A676-7965-62ED-C5C7-38F3267C7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HRE design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46AE1C6-8633-3E4B-ECD8-7023CA7C26C5}"/>
                  </a:ext>
                </a:extLst>
              </p:cNvPr>
              <p:cNvSpPr txBox="1"/>
              <p:nvPr/>
            </p:nvSpPr>
            <p:spPr>
              <a:xfrm>
                <a:off x="4748072" y="3454827"/>
                <a:ext cx="2235200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kern="10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kern="100" smtClean="0">
                              <a:effectLst/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kern="100" smtClean="0">
                              <a:effectLst/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sz="18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kern="100" smtClean="0">
                              <a:effectLst/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</a:rPr>
                            <m:t>𝑓𝑢𝑒𝑙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46AE1C6-8633-3E4B-ECD8-7023CA7C2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072" y="3454827"/>
                <a:ext cx="2235200" cy="391582"/>
              </a:xfrm>
              <a:prstGeom prst="rect">
                <a:avLst/>
              </a:prstGeom>
              <a:blipFill>
                <a:blip r:embed="rId1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099D03B-27C2-5C8B-13B8-46B97533EC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13428" r="2578" b="11558"/>
          <a:stretch/>
        </p:blipFill>
        <p:spPr>
          <a:xfrm flipH="1">
            <a:off x="6908800" y="3109625"/>
            <a:ext cx="1308037" cy="1427653"/>
          </a:xfrm>
          <a:prstGeom prst="rect">
            <a:avLst/>
          </a:prstGeom>
        </p:spPr>
      </p:pic>
      <p:sp>
        <p:nvSpPr>
          <p:cNvPr id="45" name="Arrow: Down 44">
            <a:extLst>
              <a:ext uri="{FF2B5EF4-FFF2-40B4-BE49-F238E27FC236}">
                <a16:creationId xmlns:a16="http://schemas.microsoft.com/office/drawing/2014/main" id="{96B69E93-0660-EE4D-EB8E-F59E55955AC4}"/>
              </a:ext>
            </a:extLst>
          </p:cNvPr>
          <p:cNvSpPr/>
          <p:nvPr/>
        </p:nvSpPr>
        <p:spPr>
          <a:xfrm>
            <a:off x="4248414" y="2372495"/>
            <a:ext cx="128728" cy="1930744"/>
          </a:xfrm>
          <a:prstGeom prst="downArrow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16C155-0C52-4426-A790-1A30A0DF3F9B}"/>
                  </a:ext>
                </a:extLst>
              </p:cNvPr>
              <p:cNvSpPr txBox="1"/>
              <p:nvPr/>
            </p:nvSpPr>
            <p:spPr>
              <a:xfrm>
                <a:off x="7378700" y="2855625"/>
                <a:ext cx="5461000" cy="1136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kern="100" smtClean="0">
                          <a:effectLst/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it-IT" sz="14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kern="100"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kern="10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400" i="1" kern="10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sz="1400" i="1" kern="10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it-IT" sz="14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sz="14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it-IT" sz="1400" i="1" kern="1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sz="1400" i="1" kern="100" smtClean="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it-IT" sz="1400" i="1" kern="1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̇"/>
                                                  <m:ctrlPr>
                                                    <a:rPr lang="it-IT" sz="1400" i="1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400" kern="100">
                                                      <a:effectLst/>
                                                      <a:latin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400" kern="1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𝑜𝑥𝑖𝑑𝑖𝑧𝑟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400" kern="1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it-IT" sz="14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4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it-IT" sz="1400" i="1" kern="10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400" kern="100">
                                  <a:effectLst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4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616C155-0C52-4426-A790-1A30A0DF3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700" y="2855625"/>
                <a:ext cx="5461000" cy="11365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47E31F9-D4C8-7566-1107-2CA29BBE204B}"/>
                  </a:ext>
                </a:extLst>
              </p:cNvPr>
              <p:cNvSpPr txBox="1"/>
              <p:nvPr/>
            </p:nvSpPr>
            <p:spPr>
              <a:xfrm>
                <a:off x="7208697" y="1352090"/>
                <a:ext cx="11747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47E31F9-D4C8-7566-1107-2CA29BBE2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697" y="1352090"/>
                <a:ext cx="117475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38308B7-361E-4EEF-061E-95A9081C889D}"/>
                  </a:ext>
                </a:extLst>
              </p:cNvPr>
              <p:cNvSpPr txBox="1"/>
              <p:nvPr/>
            </p:nvSpPr>
            <p:spPr>
              <a:xfrm>
                <a:off x="10007601" y="3874648"/>
                <a:ext cx="198031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kern="100" smtClean="0">
                            <a:effectLst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400" b="0" i="1" kern="100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1400" dirty="0"/>
                  <a:t> </a:t>
                </a:r>
                <a:r>
                  <a:rPr lang="it-IT" sz="1400" dirty="0" err="1"/>
                  <a:t>is</a:t>
                </a:r>
                <a:r>
                  <a:rPr lang="it-IT" sz="1400" dirty="0"/>
                  <a:t> the </a:t>
                </a:r>
                <a:r>
                  <a:rPr lang="it-IT" sz="1400" dirty="0" err="1"/>
                  <a:t>inital</a:t>
                </a:r>
                <a:r>
                  <a:rPr lang="it-IT" sz="1400" dirty="0"/>
                  <a:t> port </a:t>
                </a:r>
                <a:r>
                  <a:rPr lang="it-IT" sz="1400" dirty="0" err="1"/>
                  <a:t>radius</a:t>
                </a:r>
                <a:r>
                  <a:rPr lang="it-IT" sz="1400" dirty="0"/>
                  <a:t>, </a:t>
                </a:r>
                <a14:m>
                  <m:oMath xmlns:m="http://schemas.openxmlformats.org/officeDocument/2006/math">
                    <m:r>
                      <a:rPr lang="en-US" sz="1400" kern="10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 kern="1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400" dirty="0"/>
                  <a:t>a and </a:t>
                </a:r>
                <a14:m>
                  <m:oMath xmlns:m="http://schemas.openxmlformats.org/officeDocument/2006/math">
                    <m:r>
                      <a:rPr lang="en-US" sz="1400" kern="1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sz="1400" dirty="0"/>
                  <a:t> are </a:t>
                </a:r>
                <a:r>
                  <a:rPr lang="it-IT" sz="1400" dirty="0" err="1"/>
                  <a:t>experimental</a:t>
                </a:r>
                <a:r>
                  <a:rPr lang="it-IT" sz="1400" dirty="0"/>
                  <a:t> </a:t>
                </a:r>
                <a:r>
                  <a:rPr lang="it-IT" sz="1400" dirty="0" err="1"/>
                  <a:t>constants</a:t>
                </a:r>
                <a:r>
                  <a:rPr lang="it-IT" sz="1400" dirty="0"/>
                  <a:t> for </a:t>
                </a:r>
                <a:r>
                  <a:rPr lang="it-IT" sz="1400" dirty="0" err="1"/>
                  <a:t>chosen</a:t>
                </a:r>
                <a:r>
                  <a:rPr lang="it-IT" sz="1400" dirty="0"/>
                  <a:t> </a:t>
                </a:r>
                <a:r>
                  <a:rPr lang="it-IT" sz="1400" dirty="0" err="1"/>
                  <a:t>propellants</a:t>
                </a:r>
                <a:endParaRPr lang="it-IT" sz="1400" dirty="0"/>
              </a:p>
              <a:p>
                <a:endParaRPr lang="it-IT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kern="100" smtClean="0">
                            <a:effectLst/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400" b="0" i="1" kern="100" smtClean="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1400" dirty="0"/>
                  <a:t> </a:t>
                </a:r>
                <a:r>
                  <a:rPr lang="it-IT" sz="1400" dirty="0" err="1"/>
                  <a:t>is</a:t>
                </a:r>
                <a:r>
                  <a:rPr lang="it-IT" sz="1400" dirty="0"/>
                  <a:t> </a:t>
                </a:r>
                <a:r>
                  <a:rPr lang="it-IT" sz="1400" dirty="0" err="1"/>
                  <a:t>designed</a:t>
                </a:r>
                <a:r>
                  <a:rPr lang="it-IT" sz="1400" dirty="0"/>
                  <a:t> to </a:t>
                </a:r>
                <a:r>
                  <a:rPr lang="it-IT" sz="1400" dirty="0" err="1"/>
                  <a:t>give</a:t>
                </a:r>
                <a:r>
                  <a:rPr lang="it-IT" sz="1400" dirty="0"/>
                  <a:t> a </a:t>
                </a:r>
                <a:r>
                  <a:rPr lang="it-IT" sz="1400" dirty="0" err="1"/>
                  <a:t>initial</a:t>
                </a:r>
                <a:r>
                  <a:rPr lang="it-IT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𝑜𝑥</m:t>
                        </m:r>
                      </m:sub>
                    </m:sSub>
                  </m:oMath>
                </a14:m>
                <a:r>
                  <a:rPr lang="it-IT" sz="1400" dirty="0"/>
                  <a:t> of 250 kg/s/m</a:t>
                </a:r>
                <a:r>
                  <a:rPr lang="it-IT" sz="1400" baseline="30000" dirty="0"/>
                  <a:t>2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38308B7-361E-4EEF-061E-95A9081C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1" y="3874648"/>
                <a:ext cx="1980314" cy="1815882"/>
              </a:xfrm>
              <a:prstGeom prst="rect">
                <a:avLst/>
              </a:prstGeom>
              <a:blipFill>
                <a:blip r:embed="rId18"/>
                <a:stretch>
                  <a:fillRect l="-923" t="-673" b="-26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9B1F7C1-A49D-B543-62A5-7AB2BDF467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18269" y="1069091"/>
            <a:ext cx="4965281" cy="1365160"/>
          </a:xfrm>
          <a:prstGeom prst="rect">
            <a:avLst/>
          </a:prstGeom>
        </p:spPr>
      </p:pic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A5D845EC-8050-8845-1C48-E861A5DBFB1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3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1B50-95E9-7B94-3E0A-AD770F46B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C26AC07F-D4E5-FC0B-C0FC-46FA7FBA2D80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15BA6F4B-8ACC-4206-5602-B775CEDB0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9E05FEE4-483C-46AC-82B7-25F45EC28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09BE71D0-3F4B-1A8A-2EDF-D572193EA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7CE3CFAE-39A0-F5CE-76C3-281578849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10/14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69B3C0DB-92AC-B147-8304-B8F457915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F5B2FC2C-C03E-7D6C-580C-E969F38FD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Tanks/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thrusters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number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7BCFD2D-B5C1-D12F-3B4B-AE9AF7242839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9F6B20-FACE-2174-9A54-A595411F8E60}"/>
                  </a:ext>
                </a:extLst>
              </p:cNvPr>
              <p:cNvSpPr txBox="1"/>
              <p:nvPr/>
            </p:nvSpPr>
            <p:spPr>
              <a:xfrm>
                <a:off x="611188" y="1196337"/>
                <a:ext cx="9459912" cy="48013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Possible configurations:</a:t>
                </a:r>
              </a:p>
              <a:p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Thrusters: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Single-thruster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diameter = 9.69 cm, length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49.99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cm,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i="1" kern="1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0" kern="1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kern="10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kern="100">
                            <a:latin typeface="Cambria Math" panose="02040503050406030204" pitchFamily="18" charset="0"/>
                          </a:rPr>
                          <m:t>𝑜𝑥𝑖𝑑𝑖𝑧𝑒𝑟</m:t>
                        </m:r>
                      </m:sub>
                    </m:sSub>
                    <m:r>
                      <a:rPr lang="it-IT" b="0" i="0" kern="1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0.1651 kg/s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Dual-thrusters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diameter =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8.07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cm, length 37.09 cm,</a:t>
                </a:r>
                <a:r>
                  <a:rPr lang="it-IT" kern="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i="1" kern="1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0" kern="1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kern="10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kern="100">
                            <a:latin typeface="Cambria Math" panose="02040503050406030204" pitchFamily="18" charset="0"/>
                          </a:rPr>
                          <m:t>𝑜𝑥𝑖𝑑𝑖𝑧𝑒𝑟</m:t>
                        </m:r>
                      </m:sub>
                    </m:sSub>
                    <m:r>
                      <a:rPr lang="it-IT" b="0" i="0" kern="1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0.0825 kg/s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Three-thrusters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diameter =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7.27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cm, length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31.24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cm,</a:t>
                </a:r>
                <a:r>
                  <a:rPr lang="it-IT" kern="1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i="1" kern="1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0" kern="10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kern="10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kern="100">
                            <a:latin typeface="Cambria Math" panose="02040503050406030204" pitchFamily="18" charset="0"/>
                          </a:rPr>
                          <m:t>𝑜𝑥𝑖𝑑𝑖𝑧𝑒𝑟</m:t>
                        </m:r>
                      </m:sub>
                    </m:sSub>
                    <m:r>
                      <a:rPr lang="it-IT" b="0" i="0" kern="1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0.0550 kg/s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Four-thrusters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diameter = 6.75 cm, length 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27.70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cm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i="1" kern="10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0" kern="10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kern="10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kern="100">
                            <a:latin typeface="Cambria Math" panose="02040503050406030204" pitchFamily="18" charset="0"/>
                          </a:rPr>
                          <m:t>𝑜𝑥𝑖𝑑𝑖𝑧𝑒𝑟</m:t>
                        </m:r>
                      </m:sub>
                    </m:sSub>
                    <m:r>
                      <a:rPr lang="it-IT" b="0" i="0" kern="1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0.0413 kg/s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Tanks: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Single-tank diameter = 9.57</a:t>
                </a:r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cm, length 28.5 cm 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1800" dirty="0">
                    <a:solidFill>
                      <a:srgbClr val="00B05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ual-tank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diameter = 7.00 cm, length 28.5 cm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9F6B20-FACE-2174-9A54-A595411F8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88" y="1196337"/>
                <a:ext cx="9459912" cy="4801314"/>
              </a:xfrm>
              <a:prstGeom prst="rect">
                <a:avLst/>
              </a:prstGeom>
              <a:blipFill>
                <a:blip r:embed="rId5"/>
                <a:stretch>
                  <a:fillRect l="-515" t="-635" b="-10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D3E7951-42D9-1B23-42CE-CF5AEC746B48}"/>
              </a:ext>
            </a:extLst>
          </p:cNvPr>
          <p:cNvGrpSpPr>
            <a:grpSpLocks noChangeAspect="1"/>
          </p:cNvGrpSpPr>
          <p:nvPr/>
        </p:nvGrpSpPr>
        <p:grpSpPr>
          <a:xfrm>
            <a:off x="1759902" y="1705974"/>
            <a:ext cx="3726498" cy="1516987"/>
            <a:chOff x="0" y="0"/>
            <a:chExt cx="7927625" cy="32300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1A0041-BE85-8AB7-5797-8D67A1926C72}"/>
                </a:ext>
              </a:extLst>
            </p:cNvPr>
            <p:cNvSpPr/>
            <p:nvPr/>
          </p:nvSpPr>
          <p:spPr>
            <a:xfrm>
              <a:off x="2165135" y="0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D4B024-21F4-1B9F-1722-C46375E1042D}"/>
                </a:ext>
              </a:extLst>
            </p:cNvPr>
            <p:cNvSpPr/>
            <p:nvPr/>
          </p:nvSpPr>
          <p:spPr>
            <a:xfrm>
              <a:off x="0" y="0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88CBAF-1485-D4D1-109A-C5AF77EB647E}"/>
                </a:ext>
              </a:extLst>
            </p:cNvPr>
            <p:cNvSpPr/>
            <p:nvPr/>
          </p:nvSpPr>
          <p:spPr>
            <a:xfrm>
              <a:off x="2647" y="0"/>
              <a:ext cx="1440000" cy="144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03FFA-44D8-08E8-76B9-35A5249FAE9F}"/>
                </a:ext>
              </a:extLst>
            </p:cNvPr>
            <p:cNvSpPr/>
            <p:nvPr/>
          </p:nvSpPr>
          <p:spPr>
            <a:xfrm>
              <a:off x="4327625" y="9993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6DEFF0C-FEA3-D88B-C015-D5B0D5F6FAB5}"/>
                </a:ext>
              </a:extLst>
            </p:cNvPr>
            <p:cNvSpPr/>
            <p:nvPr/>
          </p:nvSpPr>
          <p:spPr>
            <a:xfrm>
              <a:off x="2165135" y="350007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5CC8088-030A-4A6A-4825-73B4C79779FF}"/>
                </a:ext>
              </a:extLst>
            </p:cNvPr>
            <p:cNvSpPr/>
            <p:nvPr/>
          </p:nvSpPr>
          <p:spPr>
            <a:xfrm>
              <a:off x="2885135" y="350007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FC9E7DB-6387-2FB4-5051-7CDA042AAD93}"/>
                </a:ext>
              </a:extLst>
            </p:cNvPr>
            <p:cNvSpPr/>
            <p:nvPr/>
          </p:nvSpPr>
          <p:spPr>
            <a:xfrm>
              <a:off x="5047625" y="705010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3FCBA2-76E6-D47F-6A48-225434386F85}"/>
                </a:ext>
              </a:extLst>
            </p:cNvPr>
            <p:cNvSpPr/>
            <p:nvPr/>
          </p:nvSpPr>
          <p:spPr>
            <a:xfrm>
              <a:off x="4327625" y="705010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5062093-C877-EA84-AB86-4039C6FAA7A8}"/>
                </a:ext>
              </a:extLst>
            </p:cNvPr>
            <p:cNvSpPr/>
            <p:nvPr/>
          </p:nvSpPr>
          <p:spPr>
            <a:xfrm>
              <a:off x="4702375" y="29980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A5778B-B879-5217-9883-41B56B825F94}"/>
                </a:ext>
              </a:extLst>
            </p:cNvPr>
            <p:cNvSpPr/>
            <p:nvPr/>
          </p:nvSpPr>
          <p:spPr>
            <a:xfrm>
              <a:off x="6487625" y="9993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CF5BA-CF1D-4945-445E-CCDBAFE90F73}"/>
                </a:ext>
              </a:extLst>
            </p:cNvPr>
            <p:cNvSpPr/>
            <p:nvPr/>
          </p:nvSpPr>
          <p:spPr>
            <a:xfrm>
              <a:off x="7207625" y="720000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68FDE18-16D4-4FD1-B852-14175303FA70}"/>
                </a:ext>
              </a:extLst>
            </p:cNvPr>
            <p:cNvSpPr/>
            <p:nvPr/>
          </p:nvSpPr>
          <p:spPr>
            <a:xfrm>
              <a:off x="6487625" y="720000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8FCE41D-6C0A-57B3-B237-C31CAADE1BD0}"/>
                </a:ext>
              </a:extLst>
            </p:cNvPr>
            <p:cNvSpPr/>
            <p:nvPr/>
          </p:nvSpPr>
          <p:spPr>
            <a:xfrm>
              <a:off x="6487625" y="14990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6AB37E2-AA67-AB71-151E-68FE45FD3070}"/>
                </a:ext>
              </a:extLst>
            </p:cNvPr>
            <p:cNvSpPr/>
            <p:nvPr/>
          </p:nvSpPr>
          <p:spPr>
            <a:xfrm>
              <a:off x="7207625" y="9993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7672A79-913F-927A-F546-116EA9A6E7F7}"/>
                </a:ext>
              </a:extLst>
            </p:cNvPr>
            <p:cNvSpPr/>
            <p:nvPr/>
          </p:nvSpPr>
          <p:spPr>
            <a:xfrm>
              <a:off x="2165135" y="1790007"/>
              <a:ext cx="144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DEA7675-7B8B-154A-3A4B-DC718C203316}"/>
                </a:ext>
              </a:extLst>
            </p:cNvPr>
            <p:cNvSpPr/>
            <p:nvPr/>
          </p:nvSpPr>
          <p:spPr>
            <a:xfrm>
              <a:off x="2195115" y="1825224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934AF2-0A32-6E21-8CD7-BF6F2A55F330}"/>
                </a:ext>
              </a:extLst>
            </p:cNvPr>
            <p:cNvSpPr/>
            <p:nvPr/>
          </p:nvSpPr>
          <p:spPr>
            <a:xfrm>
              <a:off x="2855155" y="2484784"/>
              <a:ext cx="720000" cy="720000"/>
            </a:xfrm>
            <a:prstGeom prst="ellipse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B001E5A-757B-2B30-7497-EBC7F44793D9}"/>
                  </a:ext>
                </a:extLst>
              </p:cNvPr>
              <p:cNvSpPr txBox="1"/>
              <p:nvPr/>
            </p:nvSpPr>
            <p:spPr>
              <a:xfrm>
                <a:off x="9208943" y="4519326"/>
                <a:ext cx="359092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=7.25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mm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B001E5A-757B-2B30-7497-EBC7F4479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943" y="4519326"/>
                <a:ext cx="3590925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574C2C6-3D67-3F98-329D-EE3972E3BAB8}"/>
              </a:ext>
            </a:extLst>
          </p:cNvPr>
          <p:cNvCxnSpPr>
            <a:cxnSpLocks/>
          </p:cNvCxnSpPr>
          <p:nvPr/>
        </p:nvCxnSpPr>
        <p:spPr>
          <a:xfrm>
            <a:off x="8226425" y="4703992"/>
            <a:ext cx="774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815518-DA32-A236-D391-E0D6573249F5}"/>
              </a:ext>
            </a:extLst>
          </p:cNvPr>
          <p:cNvSpPr txBox="1"/>
          <p:nvPr/>
        </p:nvSpPr>
        <p:spPr>
          <a:xfrm>
            <a:off x="7232505" y="5061858"/>
            <a:ext cx="395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Five</a:t>
            </a:r>
            <a:r>
              <a:rPr lang="it-IT" dirty="0"/>
              <a:t> </a:t>
            </a:r>
            <a:r>
              <a:rPr lang="it-IT" dirty="0" err="1"/>
              <a:t>circular</a:t>
            </a:r>
            <a:r>
              <a:rPr lang="it-IT" dirty="0"/>
              <a:t> </a:t>
            </a:r>
            <a:r>
              <a:rPr lang="it-IT" dirty="0" err="1"/>
              <a:t>injectors</a:t>
            </a:r>
            <a:r>
              <a:rPr lang="it-IT" dirty="0"/>
              <a:t> 0.667 l/min </a:t>
            </a:r>
            <a:r>
              <a:rPr lang="it-IT" dirty="0" err="1"/>
              <a:t>each</a:t>
            </a:r>
            <a:endParaRPr lang="it-IT" dirty="0"/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5CA2792D-FC85-9D7E-EE16-EFC17EEAE95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3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32B6-7D34-D1AD-ED1F-B3EB045BF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2">
                <a:extLst>
                  <a:ext uri="{FF2B5EF4-FFF2-40B4-BE49-F238E27FC236}">
                    <a16:creationId xmlns:a16="http://schemas.microsoft.com/office/drawing/2014/main" id="{FA1D43C9-976D-2954-7F99-6186841622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5281" y="1128558"/>
                <a:ext cx="8829786" cy="49495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x Oxidizer tank: 7.00 cm diameter, length= 28.5 cm, wall thickness*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mm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x Thrusters, length = 27.70 cm, w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all thickness* 1 mm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composed by: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Combustion chamber containing a fuel grain of 17.88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cm length with Ri = 7.25 mm and Rf = 3.276 cm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Pre/post-combustion chamber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3.276 cm length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Injection plate with 5 circular holes of 0.474 mm of diameter and length of 3.276 cm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Nozzle: convergent part 2.95 cm, divergent part 14.75 cm</a:t>
                </a:r>
              </a:p>
              <a:p>
                <a:pPr lvl="2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Throat diameter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6.6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mm, exit diameter 8.57 cm</a:t>
                </a:r>
              </a:p>
              <a:p>
                <a:pPr lvl="2">
                  <a:lnSpc>
                    <a:spcPct val="107000"/>
                  </a:lnSpc>
                  <a:spcAft>
                    <a:spcPts val="800"/>
                  </a:spcAft>
                </a:pPr>
                <a:endParaRPr lang="it-IT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Total mass: 11.87 kg (5.68 structural, 6.19 propellants) &lt; 20 kg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*basing on Mariotte formula: </a:t>
                </a:r>
                <a14:m>
                  <m:oMath xmlns:m="http://schemas.openxmlformats.org/officeDocument/2006/math"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kern="10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</a:rPr>
                      <m:t>2.5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kern="100">
                        <a:effectLst/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l-GR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σ</a:t>
                </a:r>
                <a:r>
                  <a:rPr lang="it-IT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l-GR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σ</a:t>
                </a:r>
                <a:r>
                  <a:rPr lang="it-IT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= 650 Mpa, with 1 mm minimum</a:t>
                </a:r>
                <a:endParaRPr lang="it-IT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it-IT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2">
                <a:extLst>
                  <a:ext uri="{FF2B5EF4-FFF2-40B4-BE49-F238E27FC236}">
                    <a16:creationId xmlns:a16="http://schemas.microsoft.com/office/drawing/2014/main" id="{FA1D43C9-976D-2954-7F99-618684162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281" y="1128558"/>
                <a:ext cx="8829786" cy="4949578"/>
              </a:xfrm>
              <a:prstGeom prst="rect">
                <a:avLst/>
              </a:prstGeom>
              <a:blipFill>
                <a:blip r:embed="rId3"/>
                <a:stretch>
                  <a:fillRect l="-622" t="-493" b="-123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70" name="Group 17">
            <a:extLst>
              <a:ext uri="{FF2B5EF4-FFF2-40B4-BE49-F238E27FC236}">
                <a16:creationId xmlns:a16="http://schemas.microsoft.com/office/drawing/2014/main" id="{3F5F26FF-A9C2-3625-435D-4E5A54FED652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A06C3C60-9F7C-8255-7E32-1F0D28BCB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92B039BE-A7F2-C76E-F6D5-7068A9F04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DC6298AB-EC0B-D599-7812-5E11AC21C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1C2C3936-E802-B721-384C-71484421C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11/14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A8B244C8-DE03-B1A2-2E9E-42DA09EF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50D83CC9-C3FA-C923-7D94-1A7E71A26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HRE first design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results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36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(OF = 2)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80D2BE0-5305-71ED-3FC4-CC1B84960A6B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6555C-4DE1-C6E8-9641-411CF1FF207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71D9F-F338-B82D-EA42-9052AF46B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62776">
            <a:off x="6472307" y="2436384"/>
            <a:ext cx="9043592" cy="39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4074F-7771-0715-9C12-AEC9E3DD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F4090A2-7EA5-8ED9-2C91-A7D00B08F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506171"/>
              </p:ext>
            </p:extLst>
          </p:nvPr>
        </p:nvGraphicFramePr>
        <p:xfrm>
          <a:off x="355598" y="385618"/>
          <a:ext cx="11596914" cy="281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170" name="Group 17">
            <a:extLst>
              <a:ext uri="{FF2B5EF4-FFF2-40B4-BE49-F238E27FC236}">
                <a16:creationId xmlns:a16="http://schemas.microsoft.com/office/drawing/2014/main" id="{59CB0447-3215-ABE3-C5DC-3A585BB65242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C31760E5-7F1A-E87E-BC42-A54D2ACA7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FE624220-A7D6-D8DE-883C-AC136D3AAB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E4EF7A41-2130-F9EC-3806-04452B337E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AEEDEE71-85E5-DF2B-9D94-6A5174C0A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12/14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0C6D150B-188B-E38E-1FE6-5ABE12BB1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E312D277-CE22-1197-906E-5BB30B12C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Re-design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89C5871-73BF-91FF-5D6C-1900BD6E1FF1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5413FAD6-50DE-53E2-3A00-105A5B74E2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248" y="2618508"/>
                <a:ext cx="10180783" cy="31497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2 x Oxidizer tank: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9.9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cm diameter, length= 28.5 cm, wall thickness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mm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x Thrusters, length = 24.44 cm, w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all thickness 1 mm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composed by: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Combustion chamber containing a fuel grain of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12.64 cm with Ri = 10.25 mm and Rf = 3.93 cm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Pre/post-combustion chamber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 3.93 cm length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Injection plate with 5 circular holes of 0.67 mm of diameter and length of 3.93 cm</a:t>
                </a:r>
              </a:p>
              <a:p>
                <a:pPr marL="1200150" lvl="2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Nozzle: convergent part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3.48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cm, divergent part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19.42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cm</a:t>
                </a:r>
              </a:p>
              <a:p>
                <a:pPr lvl="2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Throat diameter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9.1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mm, exit diameter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11.32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cm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Total mass: 18 kg (7.68 structural, 10.32 propellants) ~ 20 kg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kern="10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1800" kern="100">
                            <a:effectLst/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5413FAD6-50DE-53E2-3A00-105A5B74E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3248" y="2618508"/>
                <a:ext cx="10180783" cy="3149744"/>
              </a:xfrm>
              <a:prstGeom prst="rect">
                <a:avLst/>
              </a:prstGeom>
              <a:blipFill>
                <a:blip r:embed="rId10"/>
                <a:stretch>
                  <a:fillRect l="-479" t="-969" b="-290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E8D059E0-61E1-F65F-EC5C-DBE631DF73C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DEE485-6FF5-0B47-20F1-BD94BD290D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62776">
            <a:off x="6472307" y="2436384"/>
            <a:ext cx="9043592" cy="391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4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1F0F6-BB42-74A2-F205-BA6E57A2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E110CB48-1DD1-7743-54BC-85A00A91231D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7946F9EC-490A-252E-7993-8D451B27E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F83E98A3-D81E-FE37-1537-837727B6B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10D2FACE-08ED-C7B8-DA18-D1448BC0BA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FE2D3AF9-2140-2D48-BA33-B5EBFC8225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13/14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5E4094B7-2B07-0F46-9C92-8B7C21050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451CAAE0-C2E8-E9D7-A7FB-DC79E5C83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Test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bench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at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Space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Propulsion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Lab - SIA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8F9DC2-6048-F2AA-033A-E10E6A2EB39F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38AC271B-77D5-C343-1FF0-D162628BDA5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pic>
        <p:nvPicPr>
          <p:cNvPr id="5" name="VID-20250313-WA0004">
            <a:hlinkClick r:id="" action="ppaction://media"/>
            <a:extLst>
              <a:ext uri="{FF2B5EF4-FFF2-40B4-BE49-F238E27FC236}">
                <a16:creationId xmlns:a16="http://schemas.microsoft.com/office/drawing/2014/main" id="{1583480A-CC65-F619-34AF-B463BB7AE4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4974" y="1950630"/>
            <a:ext cx="4471938" cy="2515465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41D55AEE-0C37-B951-16A7-A20BA30E1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70136"/>
            <a:ext cx="6413500" cy="4678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Test Facility</a:t>
            </a:r>
            <a:r>
              <a:rPr lang="en-US" sz="1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Lab-scale static test setup with hybrid rocket motor, oxidizer system, load cell, ignition system, and DAQ system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Oxidizer System</a:t>
            </a:r>
            <a:r>
              <a:rPr lang="en-US" sz="1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Gaseous Oxygen (GOX) from high-pressure cylinders. Flow controlled using pressure regulators and solenoid valves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Ignition System</a:t>
            </a:r>
            <a:r>
              <a:rPr lang="en-US" sz="1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: Pyrotechnic igniter using solid propellant. Controlled by programmable sequential timer (PT-380) for synchronized ignition and oxidizer injection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Instrumentation &amp; Data Acquisition system 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GE Druck UNIK5000 transducer to measure pressure and load cell of 50kg to measure thrust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7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NI-9237 DAQ module with real-time LABVIEW interface to read the pressure and thrust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CA4DE2F6-7B89-4DFF-8DBD-2A76520CF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193" y="4466095"/>
            <a:ext cx="3111500" cy="53410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7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Paraffin/GOX 25 seconds burn</a:t>
            </a:r>
          </a:p>
        </p:txBody>
      </p:sp>
    </p:spTree>
    <p:extLst>
      <p:ext uri="{BB962C8B-B14F-4D97-AF65-F5344CB8AC3E}">
        <p14:creationId xmlns:p14="http://schemas.microsoft.com/office/powerpoint/2010/main" val="34714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97E89-50C8-970B-39E1-EEE48AFB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4FBB0C-21A1-9C33-22EC-11494BEE25A2}"/>
              </a:ext>
            </a:extLst>
          </p:cNvPr>
          <p:cNvSpPr txBox="1"/>
          <p:nvPr/>
        </p:nvSpPr>
        <p:spPr>
          <a:xfrm>
            <a:off x="8553443" y="3178031"/>
            <a:ext cx="3638557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i="1" u="sng" dirty="0">
                <a:solidFill>
                  <a:srgbClr val="0000FF"/>
                </a:solidFill>
                <a:effectLst/>
                <a:latin typeface="+mj-lt"/>
                <a:ea typeface="MS Mincho" panose="02020609040205080304" pitchFamily="49" charset="-128"/>
                <a:hlinkClick r:id="rId3"/>
              </a:rPr>
              <a:t>antonella.ingenito@uniroma1.it</a:t>
            </a:r>
            <a:endParaRPr lang="en-US" i="1" u="sng" dirty="0">
              <a:solidFill>
                <a:srgbClr val="0000FF"/>
              </a:solidFill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i="1" u="sng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d</a:t>
            </a:r>
            <a:r>
              <a:rPr lang="en-US" sz="1800" i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aniele.tortorici@uniroma1.it</a:t>
            </a:r>
            <a:endParaRPr lang="en-US" sz="1800" i="1" u="sng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it-IT" sz="1800" i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hlinkClick r:id="rId5"/>
              </a:rPr>
              <a:t>daniele.piazzullo@stems.cnr.it</a:t>
            </a:r>
            <a:endParaRPr lang="it-IT" sz="1800" i="1" u="sng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it-IT" sz="1800" i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hlinkClick r:id="rId6"/>
              </a:rPr>
              <a:t>luigi.allocca@stems.cnr.it</a:t>
            </a:r>
            <a:endParaRPr lang="it-IT" sz="1800" i="1" u="sng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it-IT" sz="1800" i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  <a:hlinkClick r:id="rId7"/>
              </a:rPr>
              <a:t>alessandro.montanaro@stems.cnr.it</a:t>
            </a:r>
            <a:endParaRPr lang="it-IT" sz="1800" i="1" u="sng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it-IT" sz="1800" i="1" u="sng" dirty="0">
                <a:effectLst/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it-IT" i="1" u="sng" dirty="0"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it-IT" sz="1800" i="1" u="sng" dirty="0">
              <a:effectLst/>
              <a:latin typeface="+mj-lt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7170" name="Group 17">
            <a:extLst>
              <a:ext uri="{FF2B5EF4-FFF2-40B4-BE49-F238E27FC236}">
                <a16:creationId xmlns:a16="http://schemas.microsoft.com/office/drawing/2014/main" id="{03B1603D-F975-447D-8CAA-76DAF49C1B03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DCD329F2-A7A4-D07B-02EC-2A0761EFE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702F7DCC-6EBF-1440-DC74-1D6EFB086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EEDCC6C3-EC8D-775C-69C1-43C9A1E43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E15B7CB6-374B-FAF3-24B4-05B083F5B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14/14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8AFE09C0-472C-B75E-459E-462C006BB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BAAF3802-43A2-E283-E63B-191DAE0D3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Funding and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contacts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7A7630C-FBA3-D6AE-5AB0-55464C07E441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3D52C11F-0F1A-6639-9FF2-465C6BE99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1382214"/>
            <a:ext cx="7510978" cy="11533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GREEN FOXFIRE Project funded under the PRIN 2022 Call for Proposals – Director’s Decree No. 104 dated 02-02-2022</a:t>
            </a: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F362DBC-507A-DF9C-57A5-DE50C26F018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CNR STEMS">
            <a:extLst>
              <a:ext uri="{FF2B5EF4-FFF2-40B4-BE49-F238E27FC236}">
                <a16:creationId xmlns:a16="http://schemas.microsoft.com/office/drawing/2014/main" id="{9786E0F1-3B09-3464-30F2-1ED3C868E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51" y="4465868"/>
            <a:ext cx="2912534" cy="92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ando Mur studentati obiettivo 60000 posti letto entro il 2026">
            <a:extLst>
              <a:ext uri="{FF2B5EF4-FFF2-40B4-BE49-F238E27FC236}">
                <a16:creationId xmlns:a16="http://schemas.microsoft.com/office/drawing/2014/main" id="{1E7259D0-D13E-5FDF-8959-D78E4BF1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66" y="1332840"/>
            <a:ext cx="1528916" cy="15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2B0077B8-F789-42D2-5624-C115F0AAE8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2" r="12038"/>
          <a:stretch/>
        </p:blipFill>
        <p:spPr bwMode="auto">
          <a:xfrm>
            <a:off x="9925976" y="1585283"/>
            <a:ext cx="1612490" cy="8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AC84E14-BEAE-E37F-8284-42EC7CF6A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23" y="4055219"/>
            <a:ext cx="1800000" cy="1800000"/>
          </a:xfrm>
          <a:prstGeom prst="rect">
            <a:avLst/>
          </a:prstGeom>
        </p:spPr>
      </p:pic>
      <p:pic>
        <p:nvPicPr>
          <p:cNvPr id="4" name="Picture 3" descr="A logo of a globe with a lightning bolt&#10;&#10;AI-generated content may be incorrect.">
            <a:extLst>
              <a:ext uri="{FF2B5EF4-FFF2-40B4-BE49-F238E27FC236}">
                <a16:creationId xmlns:a16="http://schemas.microsoft.com/office/drawing/2014/main" id="{0EA76A5C-9B1E-2614-45A9-59F96D02F0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99" y="2314581"/>
            <a:ext cx="2026523" cy="2026523"/>
          </a:xfrm>
          <a:prstGeom prst="rect">
            <a:avLst/>
          </a:prstGeom>
        </p:spPr>
      </p:pic>
      <p:pic>
        <p:nvPicPr>
          <p:cNvPr id="9" name="Picture 8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6224AB0-F054-3995-DAF7-0DD3EA33EF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5" y="2919638"/>
            <a:ext cx="2359265" cy="980136"/>
          </a:xfrm>
          <a:prstGeom prst="rect">
            <a:avLst/>
          </a:prstGeom>
        </p:spPr>
      </p:pic>
      <p:pic>
        <p:nvPicPr>
          <p:cNvPr id="10" name="Picture 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C2A081D-A2A6-D58B-740E-2E6FD8A48D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64" y="2261684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4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9512D217-2BFC-E0B6-F719-B465894641BF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237DFA13-005E-9FCE-B57D-0E52015ABA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0531FF0A-19FE-737F-7E68-7460221CE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Date Placeholder 4">
            <a:extLst>
              <a:ext uri="{FF2B5EF4-FFF2-40B4-BE49-F238E27FC236}">
                <a16:creationId xmlns:a16="http://schemas.microsoft.com/office/drawing/2014/main" id="{B4B42C51-648D-FB79-5B6D-D4E985B96D2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929699EE-7887-7D34-1E97-B1221130D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F2DC1F4B-5DDD-E45B-D052-45EB1DC1AD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1/14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99E8233A-DED8-0FC3-ADB2-05E9C24B4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BF27D675-11F0-E140-17C2-460D19286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Goal and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outline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176" name="TextBox 1">
            <a:extLst>
              <a:ext uri="{FF2B5EF4-FFF2-40B4-BE49-F238E27FC236}">
                <a16:creationId xmlns:a16="http://schemas.microsoft.com/office/drawing/2014/main" id="{F6856DC3-98EE-78B2-0AE0-0327B2806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86" y="1142941"/>
            <a:ext cx="1100182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dirty="0">
                <a:solidFill>
                  <a:srgbClr val="822433"/>
                </a:solidFill>
              </a:rPr>
              <a:t>Development of a Hybrid Rocket Motor (HRE) for a 24U CubeSat to Achieve Mars Orbit Insertion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endParaRPr lang="en-US" altLang="it-IT" dirty="0">
              <a:solidFill>
                <a:srgbClr val="822433"/>
              </a:solidFill>
            </a:endParaRP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n-US" altLang="it-IT" sz="2400" dirty="0"/>
              <a:t>Introduction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n-US" altLang="it-IT" sz="2400" dirty="0"/>
              <a:t>Mission requirements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n-US" altLang="it-IT" sz="2400" dirty="0"/>
              <a:t>Propellants selection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n-US" altLang="it-IT" sz="2400" dirty="0"/>
              <a:t>HRE design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en-US" altLang="it-IT" sz="2400" dirty="0"/>
              <a:t>Results</a:t>
            </a:r>
            <a:endParaRPr lang="en-US" altLang="it-IT" sz="24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400" b="1" dirty="0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15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340D4-8B51-A4E0-CD93-0FD7E1B7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8C299EFC-B286-D7E6-267F-08C7C5C61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0"/>
          <a:stretch/>
        </p:blipFill>
        <p:spPr>
          <a:xfrm>
            <a:off x="5670135" y="1420777"/>
            <a:ext cx="6138276" cy="4481118"/>
          </a:xfrm>
          <a:prstGeom prst="rect">
            <a:avLst/>
          </a:prstGeom>
        </p:spPr>
      </p:pic>
      <p:grpSp>
        <p:nvGrpSpPr>
          <p:cNvPr id="7170" name="Group 17">
            <a:extLst>
              <a:ext uri="{FF2B5EF4-FFF2-40B4-BE49-F238E27FC236}">
                <a16:creationId xmlns:a16="http://schemas.microsoft.com/office/drawing/2014/main" id="{305F65A6-C4C7-6C9B-D964-8D4D7EF555C2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29817518-B799-1CCF-6CE9-8A36A5968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BD84CC25-73ED-3F98-55CE-3304A2CA4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68D69D0B-D42D-EFB0-00C7-1B4CF3EDC3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ED0CBB6B-F931-1C72-C321-F71623BB5B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2/14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723E9EC3-438E-C16C-5A2A-401773B4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9E6CFA9A-372F-8AAB-70DC-115E3CF22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Introduction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- Mars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exploration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and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CubeSats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0D3109B-1165-B66F-5B01-FA1B5202FA9F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45FC14-F885-1F2A-216C-DE2EA2B31321}"/>
              </a:ext>
            </a:extLst>
          </p:cNvPr>
          <p:cNvSpPr/>
          <p:nvPr/>
        </p:nvSpPr>
        <p:spPr>
          <a:xfrm>
            <a:off x="844180" y="1154860"/>
            <a:ext cx="3350418" cy="360000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21562-608F-C68D-85B2-378249F75CF5}"/>
              </a:ext>
            </a:extLst>
          </p:cNvPr>
          <p:cNvSpPr txBox="1"/>
          <p:nvPr/>
        </p:nvSpPr>
        <p:spPr>
          <a:xfrm>
            <a:off x="821845" y="1165015"/>
            <a:ext cx="335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Exploration of Mars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D6A2EB-F440-3FE1-D53C-4986F27FF3CE}"/>
              </a:ext>
            </a:extLst>
          </p:cNvPr>
          <p:cNvSpPr/>
          <p:nvPr/>
        </p:nvSpPr>
        <p:spPr>
          <a:xfrm>
            <a:off x="842446" y="1882997"/>
            <a:ext cx="1267618" cy="540000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C58D5-FFAA-C5E7-538D-2387FC0F9997}"/>
              </a:ext>
            </a:extLst>
          </p:cNvPr>
          <p:cNvSpPr txBox="1"/>
          <p:nvPr/>
        </p:nvSpPr>
        <p:spPr>
          <a:xfrm>
            <a:off x="842446" y="1829831"/>
            <a:ext cx="126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Mariner 4</a:t>
            </a:r>
          </a:p>
          <a:p>
            <a:pPr algn="ctr"/>
            <a:r>
              <a:rPr lang="it-IT" dirty="0"/>
              <a:t>1965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749354-D067-12B2-6E62-0D6F4F7BDD44}"/>
              </a:ext>
            </a:extLst>
          </p:cNvPr>
          <p:cNvSpPr/>
          <p:nvPr/>
        </p:nvSpPr>
        <p:spPr>
          <a:xfrm>
            <a:off x="837288" y="2797636"/>
            <a:ext cx="1267618" cy="540000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BF041-73D1-7131-400F-9AFEDB62A05A}"/>
              </a:ext>
            </a:extLst>
          </p:cNvPr>
          <p:cNvSpPr txBox="1"/>
          <p:nvPr/>
        </p:nvSpPr>
        <p:spPr>
          <a:xfrm>
            <a:off x="839102" y="2751189"/>
            <a:ext cx="126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Mariner 9</a:t>
            </a:r>
          </a:p>
          <a:p>
            <a:pPr algn="ctr"/>
            <a:r>
              <a:rPr lang="it-IT" dirty="0"/>
              <a:t>1971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131854-F6D6-C14E-71E8-7C19CA5BB634}"/>
              </a:ext>
            </a:extLst>
          </p:cNvPr>
          <p:cNvSpPr/>
          <p:nvPr/>
        </p:nvSpPr>
        <p:spPr>
          <a:xfrm>
            <a:off x="844182" y="3710578"/>
            <a:ext cx="1267618" cy="540000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F67DBB-2D8E-6B2E-7A45-D3477A3A6ED5}"/>
              </a:ext>
            </a:extLst>
          </p:cNvPr>
          <p:cNvSpPr txBox="1"/>
          <p:nvPr/>
        </p:nvSpPr>
        <p:spPr>
          <a:xfrm>
            <a:off x="832056" y="3668865"/>
            <a:ext cx="126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Sojourner</a:t>
            </a:r>
          </a:p>
          <a:p>
            <a:pPr algn="ctr"/>
            <a:r>
              <a:rPr lang="it-IT" dirty="0"/>
              <a:t>1997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D0A058-D3E1-F109-648E-CCC5F82E4056}"/>
              </a:ext>
            </a:extLst>
          </p:cNvPr>
          <p:cNvSpPr/>
          <p:nvPr/>
        </p:nvSpPr>
        <p:spPr>
          <a:xfrm>
            <a:off x="2473766" y="3653005"/>
            <a:ext cx="1267618" cy="740635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9CF1D-CEB3-5252-05F4-51AB1AAA7DFA}"/>
              </a:ext>
            </a:extLst>
          </p:cNvPr>
          <p:cNvSpPr txBox="1"/>
          <p:nvPr/>
        </p:nvSpPr>
        <p:spPr>
          <a:xfrm>
            <a:off x="2200716" y="3648303"/>
            <a:ext cx="1788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Spirit</a:t>
            </a:r>
          </a:p>
          <a:p>
            <a:pPr algn="ctr"/>
            <a:r>
              <a:rPr lang="it-IT" sz="1400" dirty="0" err="1"/>
              <a:t>Opportunity</a:t>
            </a:r>
            <a:endParaRPr lang="it-IT" sz="1400" dirty="0"/>
          </a:p>
          <a:p>
            <a:pPr algn="ctr"/>
            <a:r>
              <a:rPr lang="it-IT" sz="1400" dirty="0" err="1"/>
              <a:t>Curiosity</a:t>
            </a:r>
            <a:endParaRPr lang="it-IT" sz="14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9F15E2-2CCB-9D9C-9FD5-9AB82620C7E3}"/>
              </a:ext>
            </a:extLst>
          </p:cNvPr>
          <p:cNvSpPr/>
          <p:nvPr/>
        </p:nvSpPr>
        <p:spPr>
          <a:xfrm>
            <a:off x="844182" y="4608822"/>
            <a:ext cx="1267618" cy="540000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98DA9-7A37-CF4C-3BB3-D71D698ABD75}"/>
              </a:ext>
            </a:extLst>
          </p:cNvPr>
          <p:cNvSpPr txBox="1"/>
          <p:nvPr/>
        </p:nvSpPr>
        <p:spPr>
          <a:xfrm>
            <a:off x="805718" y="4546652"/>
            <a:ext cx="126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MarCo</a:t>
            </a:r>
            <a:endParaRPr lang="it-IT" dirty="0"/>
          </a:p>
          <a:p>
            <a:pPr algn="ctr"/>
            <a:r>
              <a:rPr lang="it-IT" dirty="0"/>
              <a:t>2018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954C822-7531-C6FC-25DD-3ED49FB02D21}"/>
              </a:ext>
            </a:extLst>
          </p:cNvPr>
          <p:cNvSpPr/>
          <p:nvPr/>
        </p:nvSpPr>
        <p:spPr>
          <a:xfrm>
            <a:off x="1367343" y="1510830"/>
            <a:ext cx="144000" cy="360000"/>
          </a:xfrm>
          <a:prstGeom prst="down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341EA0C9-6410-F61E-5B2C-2A065BF38699}"/>
              </a:ext>
            </a:extLst>
          </p:cNvPr>
          <p:cNvSpPr/>
          <p:nvPr/>
        </p:nvSpPr>
        <p:spPr>
          <a:xfrm>
            <a:off x="1380043" y="3339578"/>
            <a:ext cx="144000" cy="360000"/>
          </a:xfrm>
          <a:prstGeom prst="down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2AF333F-11C0-4B2E-7BE6-ABF582E97591}"/>
              </a:ext>
            </a:extLst>
          </p:cNvPr>
          <p:cNvSpPr/>
          <p:nvPr/>
        </p:nvSpPr>
        <p:spPr>
          <a:xfrm>
            <a:off x="1378852" y="4253091"/>
            <a:ext cx="144000" cy="360000"/>
          </a:xfrm>
          <a:prstGeom prst="down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166007B-A3B4-5B39-A09B-9E5BCE5DFE74}"/>
              </a:ext>
            </a:extLst>
          </p:cNvPr>
          <p:cNvSpPr/>
          <p:nvPr/>
        </p:nvSpPr>
        <p:spPr>
          <a:xfrm>
            <a:off x="1378852" y="2425240"/>
            <a:ext cx="144000" cy="360000"/>
          </a:xfrm>
          <a:prstGeom prst="down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7DB93C23-BA8D-13FD-DC2A-8CFAD5C9C154}"/>
              </a:ext>
            </a:extLst>
          </p:cNvPr>
          <p:cNvSpPr/>
          <p:nvPr/>
        </p:nvSpPr>
        <p:spPr>
          <a:xfrm rot="16200000">
            <a:off x="2214720" y="3798550"/>
            <a:ext cx="144000" cy="360000"/>
          </a:xfrm>
          <a:prstGeom prst="down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ACBC5F-DBB7-8158-5C54-FEEC4C83B37E}"/>
              </a:ext>
            </a:extLst>
          </p:cNvPr>
          <p:cNvSpPr txBox="1"/>
          <p:nvPr/>
        </p:nvSpPr>
        <p:spPr>
          <a:xfrm>
            <a:off x="2770897" y="4673437"/>
            <a:ext cx="21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Flyby mission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FFAD43-8AE2-CEB7-5ACE-03429912E6E2}"/>
              </a:ext>
            </a:extLst>
          </p:cNvPr>
          <p:cNvSpPr txBox="1"/>
          <p:nvPr/>
        </p:nvSpPr>
        <p:spPr>
          <a:xfrm>
            <a:off x="2700641" y="2726442"/>
            <a:ext cx="21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First orbiter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B34B07-1277-21EA-B20B-EF8BFA8E9FBE}"/>
              </a:ext>
            </a:extLst>
          </p:cNvPr>
          <p:cNvSpPr txBox="1"/>
          <p:nvPr/>
        </p:nvSpPr>
        <p:spPr>
          <a:xfrm>
            <a:off x="2762426" y="1948553"/>
            <a:ext cx="21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Flyby mission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9A4F29B-E37A-21F0-5641-B7331A45C639}"/>
              </a:ext>
            </a:extLst>
          </p:cNvPr>
          <p:cNvSpPr txBox="1"/>
          <p:nvPr/>
        </p:nvSpPr>
        <p:spPr>
          <a:xfrm>
            <a:off x="3993234" y="5503644"/>
            <a:ext cx="21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Flyby or orbiter</a:t>
            </a:r>
          </a:p>
        </p:txBody>
      </p:sp>
      <p:pic>
        <p:nvPicPr>
          <p:cNvPr id="46" name="Picture 45" descr="A black and white image of a space station&#10;&#10;AI-generated content may be incorrect.">
            <a:extLst>
              <a:ext uri="{FF2B5EF4-FFF2-40B4-BE49-F238E27FC236}">
                <a16:creationId xmlns:a16="http://schemas.microsoft.com/office/drawing/2014/main" id="{1E058FD6-96C4-EBFF-3031-42311A6EEF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l="68897" t="66746" r="7909" b="12709"/>
          <a:stretch/>
        </p:blipFill>
        <p:spPr>
          <a:xfrm>
            <a:off x="2226116" y="1899682"/>
            <a:ext cx="772200" cy="684000"/>
          </a:xfrm>
          <a:prstGeom prst="rect">
            <a:avLst/>
          </a:prstGeom>
        </p:spPr>
      </p:pic>
      <p:pic>
        <p:nvPicPr>
          <p:cNvPr id="47" name="Picture 46" descr="A black and white image of a space station&#10;&#10;AI-generated content may be incorrect.">
            <a:extLst>
              <a:ext uri="{FF2B5EF4-FFF2-40B4-BE49-F238E27FC236}">
                <a16:creationId xmlns:a16="http://schemas.microsoft.com/office/drawing/2014/main" id="{A6708E0B-B787-1439-BE49-364896A6123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l="5437" t="35208" r="66370" b="42168"/>
          <a:stretch/>
        </p:blipFill>
        <p:spPr>
          <a:xfrm>
            <a:off x="3791038" y="3704361"/>
            <a:ext cx="942092" cy="756000"/>
          </a:xfrm>
          <a:prstGeom prst="rect">
            <a:avLst/>
          </a:prstGeom>
        </p:spPr>
      </p:pic>
      <p:pic>
        <p:nvPicPr>
          <p:cNvPr id="48" name="Picture 47" descr="A black and white image of a space station&#10;&#10;AI-generated content may be incorrect.">
            <a:extLst>
              <a:ext uri="{FF2B5EF4-FFF2-40B4-BE49-F238E27FC236}">
                <a16:creationId xmlns:a16="http://schemas.microsoft.com/office/drawing/2014/main" id="{603FB5CB-E6CF-2722-1925-71470F5CB0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l="37707" t="4186" r="36559" b="72561"/>
          <a:stretch/>
        </p:blipFill>
        <p:spPr>
          <a:xfrm>
            <a:off x="2254230" y="2606707"/>
            <a:ext cx="836672" cy="756000"/>
          </a:xfrm>
          <a:prstGeom prst="rect">
            <a:avLst/>
          </a:prstGeom>
        </p:spPr>
      </p:pic>
      <p:pic>
        <p:nvPicPr>
          <p:cNvPr id="49" name="Picture 48" descr="A black and white image of a space station&#10;&#10;AI-generated content may be incorrect.">
            <a:extLst>
              <a:ext uri="{FF2B5EF4-FFF2-40B4-BE49-F238E27FC236}">
                <a16:creationId xmlns:a16="http://schemas.microsoft.com/office/drawing/2014/main" id="{81BAD548-37EB-FE94-85C7-AE2C3387668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l="10098" t="67368" r="70452" b="15233"/>
          <a:stretch/>
        </p:blipFill>
        <p:spPr>
          <a:xfrm>
            <a:off x="2358562" y="4572115"/>
            <a:ext cx="684157" cy="612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34498AC-8B5A-5FEA-46CD-5FE87FA543FF}"/>
              </a:ext>
            </a:extLst>
          </p:cNvPr>
          <p:cNvSpPr txBox="1"/>
          <p:nvPr/>
        </p:nvSpPr>
        <p:spPr>
          <a:xfrm>
            <a:off x="3205144" y="3350533"/>
            <a:ext cx="210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Rovers</a:t>
            </a:r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2C23D6F5-4739-0006-9189-89A14E35B011}"/>
              </a:ext>
            </a:extLst>
          </p:cNvPr>
          <p:cNvSpPr/>
          <p:nvPr/>
        </p:nvSpPr>
        <p:spPr>
          <a:xfrm>
            <a:off x="1386472" y="5148969"/>
            <a:ext cx="144000" cy="360000"/>
          </a:xfrm>
          <a:prstGeom prst="down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CCAABC-E314-1F59-BABB-A7E0C898959E}"/>
              </a:ext>
            </a:extLst>
          </p:cNvPr>
          <p:cNvSpPr/>
          <p:nvPr/>
        </p:nvSpPr>
        <p:spPr>
          <a:xfrm>
            <a:off x="844182" y="5510457"/>
            <a:ext cx="3350418" cy="360000"/>
          </a:xfrm>
          <a:prstGeom prst="roundRect">
            <a:avLst/>
          </a:prstGeom>
          <a:solidFill>
            <a:srgbClr val="FBD6B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ECCB53-85AE-E064-EE72-792A3CA65EBE}"/>
              </a:ext>
            </a:extLst>
          </p:cNvPr>
          <p:cNvSpPr txBox="1"/>
          <p:nvPr/>
        </p:nvSpPr>
        <p:spPr>
          <a:xfrm>
            <a:off x="844181" y="5520612"/>
            <a:ext cx="335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Future </a:t>
            </a:r>
            <a:r>
              <a:rPr lang="it-IT" dirty="0" err="1"/>
              <a:t>CubeSat</a:t>
            </a:r>
            <a:r>
              <a:rPr lang="it-IT" dirty="0"/>
              <a:t> missions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8A1D8CE4-3A73-08EA-A539-CB6CEC91F5D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4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6805-4F33-BD58-0537-729818ECD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22182C7E-81A6-AA30-A56B-BE15EB07CC6A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12A21D0F-0E7D-5F22-CE9B-D62CEAB4C1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3B4324BF-D4CA-2AF5-7BE7-7BF7E7880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1E1B25F3-70D6-B37E-9DA1-EB65E5398D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E47B7997-FC53-2518-B77E-7E05ED88B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3/14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1B002943-09FA-6AB6-BAFD-E4F9E2907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B2803085-E109-5B5A-4894-D3B5E30A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Introduction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-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Propulsion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systems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1F7913D-709F-0C39-7D08-C86175B52F6A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F5B7BC-236C-8737-4648-BDCD5F21C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266559"/>
              </p:ext>
            </p:extLst>
          </p:nvPr>
        </p:nvGraphicFramePr>
        <p:xfrm>
          <a:off x="711199" y="1246095"/>
          <a:ext cx="8758928" cy="4448431"/>
        </p:xfrm>
        <a:graphic>
          <a:graphicData uri="http://schemas.openxmlformats.org/drawingml/2006/table">
            <a:tbl>
              <a:tblPr/>
              <a:tblGrid>
                <a:gridCol w="2189732">
                  <a:extLst>
                    <a:ext uri="{9D8B030D-6E8A-4147-A177-3AD203B41FA5}">
                      <a16:colId xmlns:a16="http://schemas.microsoft.com/office/drawing/2014/main" val="1069952302"/>
                    </a:ext>
                  </a:extLst>
                </a:gridCol>
                <a:gridCol w="2189732">
                  <a:extLst>
                    <a:ext uri="{9D8B030D-6E8A-4147-A177-3AD203B41FA5}">
                      <a16:colId xmlns:a16="http://schemas.microsoft.com/office/drawing/2014/main" val="1727883585"/>
                    </a:ext>
                  </a:extLst>
                </a:gridCol>
                <a:gridCol w="2189732">
                  <a:extLst>
                    <a:ext uri="{9D8B030D-6E8A-4147-A177-3AD203B41FA5}">
                      <a16:colId xmlns:a16="http://schemas.microsoft.com/office/drawing/2014/main" val="1258596566"/>
                    </a:ext>
                  </a:extLst>
                </a:gridCol>
                <a:gridCol w="2189732">
                  <a:extLst>
                    <a:ext uri="{9D8B030D-6E8A-4147-A177-3AD203B41FA5}">
                      <a16:colId xmlns:a16="http://schemas.microsoft.com/office/drawing/2014/main" val="2855044194"/>
                    </a:ext>
                  </a:extLst>
                </a:gridCol>
              </a:tblGrid>
              <a:tr h="406125"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/>
                        <a:t>Solid Rocket Motors (SRM)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/>
                        <a:t>Liquid Rocket Engines (LRE)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/>
                        <a:t>Hybrid Rocket Engines (HRE)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190251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Propellant State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Solid (fuel and oxidizer combined)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Liquid (fuel and oxidizer stored separately)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Solid fuel, liquid oxidizer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194919"/>
                  </a:ext>
                </a:extLst>
              </a:tr>
              <a:tr h="232071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Thrust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Modulation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Not </a:t>
                      </a:r>
                      <a:r>
                        <a:rPr lang="it-IT" sz="1200" dirty="0" err="1"/>
                        <a:t>possible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Possible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Possible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847679"/>
                  </a:ext>
                </a:extLst>
              </a:tr>
              <a:tr h="232071">
                <a:tc>
                  <a:txBody>
                    <a:bodyPr/>
                    <a:lstStyle/>
                    <a:p>
                      <a:r>
                        <a:rPr lang="it-IT" sz="1200" b="1" dirty="0"/>
                        <a:t>Engine </a:t>
                      </a:r>
                      <a:r>
                        <a:rPr lang="it-IT" sz="1200" b="1" dirty="0" err="1"/>
                        <a:t>Shutdown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Not possible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Possible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Possible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82193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Safety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High risk (</a:t>
                      </a:r>
                      <a:r>
                        <a:rPr lang="it-IT" sz="1200" dirty="0" err="1"/>
                        <a:t>explosive</a:t>
                      </a:r>
                      <a:r>
                        <a:rPr lang="it-IT" sz="1200" dirty="0"/>
                        <a:t> grain)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Safer (separate propellants)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Safer than SRM, risk from oxidizer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94870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Complexity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Low (simple structure)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 (complex feeding/mixing)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Moderate (simpler than LRE)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282624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Specific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Impulse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Moderate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than LRE, higher than SRM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288309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Handling &amp; Storage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Difficult (explosive risk)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Easier (separate propellants)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Easier than SRM, but requires oxidizer handling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913491"/>
                  </a:ext>
                </a:extLst>
              </a:tr>
              <a:tr h="232071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Volumetric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Efficiency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Low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Moderate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442694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Combustion Stability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Stable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Stable with proper mixing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suffer mixture ratio shifts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984657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en-US" sz="1200" b="1" dirty="0"/>
                        <a:t>Regression Rate</a:t>
                      </a:r>
                      <a:endParaRPr lang="en-US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N/A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Lower than SRM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896651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Failure Risk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Moderate (grain cracks)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 (complex system)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Moderate (</a:t>
                      </a:r>
                      <a:r>
                        <a:rPr lang="it-IT" sz="1200" dirty="0" err="1"/>
                        <a:t>mixture</a:t>
                      </a:r>
                      <a:r>
                        <a:rPr lang="it-IT" sz="1200" dirty="0"/>
                        <a:t> ratio </a:t>
                      </a:r>
                      <a:r>
                        <a:rPr lang="it-IT" sz="1200" dirty="0" err="1"/>
                        <a:t>variations</a:t>
                      </a:r>
                      <a:r>
                        <a:rPr lang="it-IT" sz="1200" dirty="0"/>
                        <a:t>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221879"/>
                  </a:ext>
                </a:extLst>
              </a:tr>
            </a:tbl>
          </a:graphicData>
        </a:graphic>
      </p:graphicFrame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1472CF1-158E-BFF4-3CA0-0165F54E6AF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79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70118-E790-D268-ABC4-8A3A77178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E70A9B79-5E25-5275-AC90-388324321864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B67146EA-D65E-5D70-FB20-963A86B70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03BF7995-CC33-7930-A510-ED5EDE936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9F130D43-B392-D07B-0F71-85D79A500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1A020228-B59E-ACAD-168F-9B6998D34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3/14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55A95633-774C-4930-AAB0-93FB5F3FE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7788C794-48DD-F53A-773A-FA07098A2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Introduction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-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Propulsion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systems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94435F3-223B-BC46-CE55-12135278735E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18B046F-9A99-DAA7-7558-068A4419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011068"/>
              </p:ext>
            </p:extLst>
          </p:nvPr>
        </p:nvGraphicFramePr>
        <p:xfrm>
          <a:off x="711199" y="1246095"/>
          <a:ext cx="8758928" cy="4448431"/>
        </p:xfrm>
        <a:graphic>
          <a:graphicData uri="http://schemas.openxmlformats.org/drawingml/2006/table">
            <a:tbl>
              <a:tblPr/>
              <a:tblGrid>
                <a:gridCol w="2189732">
                  <a:extLst>
                    <a:ext uri="{9D8B030D-6E8A-4147-A177-3AD203B41FA5}">
                      <a16:colId xmlns:a16="http://schemas.microsoft.com/office/drawing/2014/main" val="1069952302"/>
                    </a:ext>
                  </a:extLst>
                </a:gridCol>
                <a:gridCol w="2189732">
                  <a:extLst>
                    <a:ext uri="{9D8B030D-6E8A-4147-A177-3AD203B41FA5}">
                      <a16:colId xmlns:a16="http://schemas.microsoft.com/office/drawing/2014/main" val="1727883585"/>
                    </a:ext>
                  </a:extLst>
                </a:gridCol>
                <a:gridCol w="2189732">
                  <a:extLst>
                    <a:ext uri="{9D8B030D-6E8A-4147-A177-3AD203B41FA5}">
                      <a16:colId xmlns:a16="http://schemas.microsoft.com/office/drawing/2014/main" val="1258596566"/>
                    </a:ext>
                  </a:extLst>
                </a:gridCol>
                <a:gridCol w="2189732">
                  <a:extLst>
                    <a:ext uri="{9D8B030D-6E8A-4147-A177-3AD203B41FA5}">
                      <a16:colId xmlns:a16="http://schemas.microsoft.com/office/drawing/2014/main" val="2855044194"/>
                    </a:ext>
                  </a:extLst>
                </a:gridCol>
              </a:tblGrid>
              <a:tr h="406125"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/>
                        <a:t>Solid Rocket Motors (SRM)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/>
                        <a:t>Liquid Rocket Engines (LRE)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/>
                        <a:t>Hybrid Rocket Engines (HRE)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190251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Propellant State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Solid (fuel and oxidizer combined)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Liquid (fuel and oxidizer stored separately)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Solid fuel, liquid oxidizer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194919"/>
                  </a:ext>
                </a:extLst>
              </a:tr>
              <a:tr h="232071">
                <a:tc>
                  <a:txBody>
                    <a:bodyPr/>
                    <a:lstStyle/>
                    <a:p>
                      <a:r>
                        <a:rPr lang="it-IT" sz="1200" b="1"/>
                        <a:t>Thrust Modulation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solidFill>
                            <a:srgbClr val="FF0000"/>
                          </a:solidFill>
                        </a:rPr>
                        <a:t>Not possible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solidFill>
                            <a:srgbClr val="00B050"/>
                          </a:solidFill>
                        </a:rPr>
                        <a:t>Possible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Possible</a:t>
                      </a:r>
                      <a:endParaRPr lang="it-IT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847679"/>
                  </a:ext>
                </a:extLst>
              </a:tr>
              <a:tr h="232071">
                <a:tc>
                  <a:txBody>
                    <a:bodyPr/>
                    <a:lstStyle/>
                    <a:p>
                      <a:r>
                        <a:rPr lang="it-IT" sz="1200" b="1"/>
                        <a:t>Engine Shutdown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Not </a:t>
                      </a:r>
                      <a:r>
                        <a:rPr lang="it-IT" sz="1200" b="1" dirty="0" err="1">
                          <a:solidFill>
                            <a:srgbClr val="FF0000"/>
                          </a:solidFill>
                        </a:rPr>
                        <a:t>possible</a:t>
                      </a:r>
                      <a:endParaRPr lang="it-IT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Possible</a:t>
                      </a:r>
                      <a:endParaRPr lang="it-IT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Possible</a:t>
                      </a:r>
                      <a:endParaRPr lang="it-IT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82193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Safety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 risk (explosive grain)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Safer (separate propellants)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Safer than SRM, risk from oxidizer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94870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Complexity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Low (</a:t>
                      </a:r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simple</a:t>
                      </a:r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structure</a:t>
                      </a:r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High (</a:t>
                      </a:r>
                      <a:r>
                        <a:rPr lang="it-IT" sz="1200" b="1" dirty="0" err="1">
                          <a:solidFill>
                            <a:srgbClr val="FF0000"/>
                          </a:solidFill>
                        </a:rPr>
                        <a:t>complex</a:t>
                      </a:r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1200" b="1" dirty="0" err="1">
                          <a:solidFill>
                            <a:srgbClr val="FF0000"/>
                          </a:solidFill>
                        </a:rPr>
                        <a:t>feeding</a:t>
                      </a:r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/mixing)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Moderate (</a:t>
                      </a:r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simpler</a:t>
                      </a:r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it-IT" sz="1200" b="1" dirty="0" err="1">
                          <a:solidFill>
                            <a:srgbClr val="00B050"/>
                          </a:solidFill>
                        </a:rPr>
                        <a:t>than</a:t>
                      </a:r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 LRE)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282624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Specific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Impulse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Moderate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Lower than LRE, higher than SRM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288309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Handling &amp; Storage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solidFill>
                            <a:srgbClr val="FF0000"/>
                          </a:solidFill>
                        </a:rPr>
                        <a:t>Difficult</a:t>
                      </a:r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 (</a:t>
                      </a:r>
                      <a:r>
                        <a:rPr lang="it-IT" sz="1200" b="1" dirty="0" err="1">
                          <a:solidFill>
                            <a:srgbClr val="FF0000"/>
                          </a:solidFill>
                        </a:rPr>
                        <a:t>explosive</a:t>
                      </a:r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 risk)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Easier (separate propellants)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Easier than SRM, but requires oxidizer handling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913491"/>
                  </a:ext>
                </a:extLst>
              </a:tr>
              <a:tr h="232071">
                <a:tc>
                  <a:txBody>
                    <a:bodyPr/>
                    <a:lstStyle/>
                    <a:p>
                      <a:r>
                        <a:rPr lang="it-IT" sz="1200" b="1" dirty="0" err="1"/>
                        <a:t>Volumetric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Efficiency</a:t>
                      </a:r>
                      <a:endParaRPr lang="it-IT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FF0000"/>
                          </a:solidFill>
                        </a:rPr>
                        <a:t>Low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B050"/>
                          </a:solidFill>
                        </a:rPr>
                        <a:t>Moderate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442694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Combustion Stability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Stable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Stable with proper mixing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Can suffer mixture ratio shifts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984657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en-US" sz="1200" b="1" dirty="0"/>
                        <a:t>Regression Rate</a:t>
                      </a:r>
                      <a:endParaRPr lang="en-US" sz="1200" dirty="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N/A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Lower than SRM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896651"/>
                  </a:ext>
                </a:extLst>
              </a:tr>
              <a:tr h="406125">
                <a:tc>
                  <a:txBody>
                    <a:bodyPr/>
                    <a:lstStyle/>
                    <a:p>
                      <a:r>
                        <a:rPr lang="it-IT" sz="1200" b="1"/>
                        <a:t>Failure Risk</a:t>
                      </a:r>
                      <a:endParaRPr lang="it-IT" sz="1200"/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Moderate (grain cracks)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High (complex system)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Moderate (</a:t>
                      </a:r>
                      <a:r>
                        <a:rPr lang="it-IT" sz="1200" dirty="0" err="1"/>
                        <a:t>mixture</a:t>
                      </a:r>
                      <a:r>
                        <a:rPr lang="it-IT" sz="1200" dirty="0"/>
                        <a:t> ratio </a:t>
                      </a:r>
                      <a:r>
                        <a:rPr lang="it-IT" sz="1200" dirty="0" err="1"/>
                        <a:t>variations</a:t>
                      </a:r>
                      <a:r>
                        <a:rPr lang="it-IT" sz="1200" dirty="0"/>
                        <a:t>)</a:t>
                      </a:r>
                    </a:p>
                  </a:txBody>
                  <a:tcPr marL="58018" marR="58018" marT="29009" marB="2900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221879"/>
                  </a:ext>
                </a:extLst>
              </a:tr>
            </a:tbl>
          </a:graphicData>
        </a:graphic>
      </p:graphicFrame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74EA023E-AEB7-E0BC-09B9-A711B17F366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52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5C914-43BC-9E49-F851-C449CE35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223992AF-4E84-C736-3528-063DB7D93689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46469FC4-CF9C-0E04-7563-E3D125C50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3C5174F6-8E7C-E7F8-8D05-E3E3DCD19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7E4FAFC6-A367-3CC7-0652-55E74CC12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387FF597-9E57-A7BD-2A5B-7544D280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4/14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72E2F64C-2340-43F6-1640-5B075654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DD992DFE-8048-1FBD-5C84-F3FB56CE1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Mission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requirements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– delta V,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tb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BE53976-894B-98BB-A99B-C0024C8634BB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6">
            <a:extLst>
              <a:ext uri="{FF2B5EF4-FFF2-40B4-BE49-F238E27FC236}">
                <a16:creationId xmlns:a16="http://schemas.microsoft.com/office/drawing/2014/main" id="{28AD99AC-20D9-5FD4-E388-65756E3B5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" y="1339850"/>
            <a:ext cx="214376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3D2AD82-8E3E-9FEB-02FF-CDAD04A9D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943" y="1294888"/>
            <a:ext cx="6302600" cy="3797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Earth's orbit (1) is inner relative to Mars' orbit (3). The Hohmann transfer is the most efficient method for traveling between two orbits in space (2).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This transfer requires a two-impulse maneuver: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The first impulse occurs when departing Earth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u="sng" kern="100" dirty="0">
                <a:ea typeface="Calibri" panose="020F0502020204030204" pitchFamily="34" charset="0"/>
                <a:cs typeface="Times New Roman" panose="02020603050405020304" pitchFamily="18" charset="0"/>
              </a:rPr>
              <a:t>The second impulse is applied upon arrival at Mars</a:t>
            </a:r>
            <a:endParaRPr lang="it-IT" u="sng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F6337736-0569-E3F7-3050-705A4942FF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1586" y="4361106"/>
                <a:ext cx="6189913" cy="120200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 previous mission analysis* provided requirements in terms of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=834 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it-IT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𝑏𝑢𝑟𝑛</m:t>
                        </m:r>
                      </m:sub>
                    </m:sSub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=25 </m:t>
                    </m:r>
                    <m:r>
                      <a:rPr lang="it-IT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it-IT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F6337736-0569-E3F7-3050-705A4942F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1586" y="4361106"/>
                <a:ext cx="6189913" cy="1202005"/>
              </a:xfrm>
              <a:prstGeom prst="rect">
                <a:avLst/>
              </a:prstGeom>
              <a:blipFill>
                <a:blip r:embed="rId6"/>
                <a:stretch>
                  <a:fillRect l="-787" t="-2020" b="-25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00481E7E-46B5-AD6A-A202-5532BFD2A822}"/>
              </a:ext>
            </a:extLst>
          </p:cNvPr>
          <p:cNvSpPr/>
          <p:nvPr/>
        </p:nvSpPr>
        <p:spPr>
          <a:xfrm>
            <a:off x="5214687" y="3879850"/>
            <a:ext cx="596900" cy="787400"/>
          </a:xfrm>
          <a:prstGeom prst="curvedRightArrow">
            <a:avLst/>
          </a:prstGeom>
          <a:solidFill>
            <a:srgbClr val="8224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AD279-D791-4305-B968-809670413B98}"/>
              </a:ext>
            </a:extLst>
          </p:cNvPr>
          <p:cNvSpPr txBox="1"/>
          <p:nvPr/>
        </p:nvSpPr>
        <p:spPr>
          <a:xfrm>
            <a:off x="163267" y="5760264"/>
            <a:ext cx="11296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C.D. Renan Ferreira, Antonella Ingenito, Paolo Teofilatto, Mission analysis in the braking effect of a small microsatellite using a hybrid </a:t>
            </a:r>
            <a:r>
              <a:rPr lang="it-I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rocket </a:t>
            </a:r>
            <a:r>
              <a:rPr lang="it-IT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</a:t>
            </a:r>
            <a:r>
              <a:rPr lang="it-I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achive a Mars </a:t>
            </a:r>
            <a:r>
              <a:rPr lang="it-IT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orbit</a:t>
            </a:r>
            <a:r>
              <a:rPr lang="it-IT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it-IT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2020</a:t>
            </a:r>
            <a:endParaRPr lang="it-IT" sz="1200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99B1BFF-E6CB-6C80-7B23-A9DA7C8FF89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7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1C2E7-5CD2-A245-9034-7E3FDB8AD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E019A2C8-3BD4-3C1A-DE5A-1946870610A7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B96F181C-44EB-F626-FFBC-F9FE8648F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58EC3DAE-CE91-07B6-F240-9591A12ED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B851A68D-A23A-E8FC-98AD-F8F60BDA3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85429835-7AE7-5629-F44B-E09FBFAB5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5/14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E4F1EEEF-E1C5-6F24-05B5-EB7F4B40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801B80C0-4849-8429-5B89-85A3192DA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Mission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requirements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– masses and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volumes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9F00F5B-FCE9-8C86-0EC7-891599DF9923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2">
                <a:extLst>
                  <a:ext uri="{FF2B5EF4-FFF2-40B4-BE49-F238E27FC236}">
                    <a16:creationId xmlns:a16="http://schemas.microsoft.com/office/drawing/2014/main" id="{7E37A31E-AE88-3038-B5CE-704DD32E92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1199" y="1100702"/>
                <a:ext cx="7200902" cy="484766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  <a:buNone/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This motor will be designed for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Achieving Mars orbit insertion based on previous mission analysis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Fit a 24U (1U = 10 cm x 10 </a:t>
                </a: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cm x 10 cm ) 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structure: 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U</a:t>
                </a:r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pper level to store oxidizer tanks*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Lower level to accommodate the thrusters* (combustion chamber, pre/post combustion chamber, injector system, catalytic pack)</a:t>
                </a:r>
                <a:endParaRPr lang="en-US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en-US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Other design parameters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20 bar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𝑡𝑎𝑛𝑘</m:t>
                        </m:r>
                      </m:sub>
                    </m:sSub>
                  </m:oMath>
                </a14:m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= 56.6 bar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20 kg</a:t>
                </a:r>
              </a:p>
              <a:p>
                <a:pPr marL="742950" lvl="1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it-IT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= max 50%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endParaRPr lang="it-IT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 Box 2">
                <a:extLst>
                  <a:ext uri="{FF2B5EF4-FFF2-40B4-BE49-F238E27FC236}">
                    <a16:creationId xmlns:a16="http://schemas.microsoft.com/office/drawing/2014/main" id="{7E37A31E-AE88-3038-B5CE-704DD32E9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1199" y="1100702"/>
                <a:ext cx="7200902" cy="4847660"/>
              </a:xfrm>
              <a:prstGeom prst="rect">
                <a:avLst/>
              </a:prstGeom>
              <a:blipFill>
                <a:blip r:embed="rId5"/>
                <a:stretch>
                  <a:fillRect l="-762" t="-629" r="-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299A433-A9AF-6970-7CEB-D893B24A4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3808">
            <a:off x="5765480" y="1084769"/>
            <a:ext cx="7544443" cy="3268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A9E04-00A2-36A8-D86B-82052DC85997}"/>
              </a:ext>
            </a:extLst>
          </p:cNvPr>
          <p:cNvSpPr txBox="1"/>
          <p:nvPr/>
        </p:nvSpPr>
        <p:spPr>
          <a:xfrm>
            <a:off x="7720965" y="4256303"/>
            <a:ext cx="4013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maximum length = 30 cm, maximum diameter depends on number</a:t>
            </a:r>
            <a:endParaRPr lang="it-IT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761E0D-2308-B0EB-6C3D-F5FAF7426A13}"/>
              </a:ext>
            </a:extLst>
          </p:cNvPr>
          <p:cNvCxnSpPr>
            <a:cxnSpLocks/>
          </p:cNvCxnSpPr>
          <p:nvPr/>
        </p:nvCxnSpPr>
        <p:spPr>
          <a:xfrm flipV="1">
            <a:off x="9716092" y="3278755"/>
            <a:ext cx="583016" cy="8337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0F163-A2AA-866C-2D88-1B908C4F8F1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24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B3DEB-F295-02DB-8011-626C5131E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>
            <a:extLst>
              <a:ext uri="{FF2B5EF4-FFF2-40B4-BE49-F238E27FC236}">
                <a16:creationId xmlns:a16="http://schemas.microsoft.com/office/drawing/2014/main" id="{6F82AD32-EDA6-34CD-43B1-27220B69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Propellant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selection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7170" name="Group 17">
            <a:extLst>
              <a:ext uri="{FF2B5EF4-FFF2-40B4-BE49-F238E27FC236}">
                <a16:creationId xmlns:a16="http://schemas.microsoft.com/office/drawing/2014/main" id="{6895ED3B-5866-9BAD-03B2-1D04F72C4835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>
              <a:extLst>
                <a:ext uri="{FF2B5EF4-FFF2-40B4-BE49-F238E27FC236}">
                  <a16:creationId xmlns:a16="http://schemas.microsoft.com/office/drawing/2014/main" id="{BCF655BA-2ED6-BFD8-E742-AED0DDCF2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417616C0-5724-1A2E-D127-4194C0091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FB436B77-5D9F-6ABB-CA34-C9E57508FA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0B25D9E2-6AE9-5DD7-CC56-17858B579A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6/14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DDF7FE3C-B9B1-3538-DC3C-D7E265069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6" name="TextBox 1">
            <a:extLst>
              <a:ext uri="{FF2B5EF4-FFF2-40B4-BE49-F238E27FC236}">
                <a16:creationId xmlns:a16="http://schemas.microsoft.com/office/drawing/2014/main" id="{AD36B7CB-82C9-F6DA-1A6E-29824E63D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87" y="1142941"/>
            <a:ext cx="5348513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sz="2200" dirty="0">
                <a:solidFill>
                  <a:srgbClr val="822433"/>
                </a:solidFill>
              </a:rPr>
              <a:t>Paraffin-based fuels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it-IT" sz="1800" dirty="0">
              <a:solidFill>
                <a:srgbClr val="822433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High regression rate: up to 3-5 times higher than conventional polymer-based fuels like HTPB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Liquefaction behavior: forms a thin molten layer during combustion, improving fuel-oxidizer mixing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Non-toxic: safer to handle compared to other fuel options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Ease of handling: simple to store and process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Cost-Effective: cheap and widely available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Downside: fragile → HTPB addition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it-IT" sz="18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02DBD7F-972C-7E36-4B96-29E0638A6D48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BBCA418-E59B-9980-87D3-C8D5E663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1643" y="1142941"/>
            <a:ext cx="5348513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it-IT" sz="2200" dirty="0">
                <a:solidFill>
                  <a:srgbClr val="822433"/>
                </a:solidFill>
              </a:rPr>
              <a:t>Nitrous oxide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it-IT" sz="1800" dirty="0">
              <a:solidFill>
                <a:srgbClr val="822433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Self-Pressurizing liquid: eliminates the need for additional pressurization tank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Relatively high density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Safer handling: less reactive and more stable than oxidizers like LOX or N₂O₄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Simplified system: reduces complexity compared to other oxidizers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endParaRPr lang="en-US" altLang="it-IT" sz="1800" dirty="0"/>
          </a:p>
          <a:p>
            <a:pPr marL="285750" indent="-285750">
              <a:lnSpc>
                <a:spcPct val="100000"/>
              </a:lnSpc>
              <a:spcBef>
                <a:spcPct val="0"/>
              </a:spcBef>
            </a:pPr>
            <a:r>
              <a:rPr lang="en-US" altLang="it-IT" sz="1800" dirty="0"/>
              <a:t>Exothermic decomposition: can be used as a propellant for ignition, eliminating the need for extra hardware</a:t>
            </a: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1CFE7893-947A-279E-2AD0-36F42D20407D}"/>
              </a:ext>
            </a:extLst>
          </p:cNvPr>
          <p:cNvSpPr/>
          <p:nvPr/>
        </p:nvSpPr>
        <p:spPr>
          <a:xfrm rot="5400000">
            <a:off x="4117621" y="3386600"/>
            <a:ext cx="4140000" cy="288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44683-B4D8-50E3-5CAC-0DA365DA907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8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EDD27-FFCD-EDF1-5D11-7CA0D7816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7">
            <a:extLst>
              <a:ext uri="{FF2B5EF4-FFF2-40B4-BE49-F238E27FC236}">
                <a16:creationId xmlns:a16="http://schemas.microsoft.com/office/drawing/2014/main" id="{FCDB360C-7332-C870-D465-DAAE02A3C798}"/>
              </a:ext>
            </a:extLst>
          </p:cNvPr>
          <p:cNvGrpSpPr>
            <a:grpSpLocks/>
          </p:cNvGrpSpPr>
          <p:nvPr/>
        </p:nvGrpSpPr>
        <p:grpSpPr bwMode="auto">
          <a:xfrm>
            <a:off x="0" y="6062663"/>
            <a:ext cx="12192000" cy="795337"/>
            <a:chOff x="0" y="1675"/>
            <a:chExt cx="5760" cy="2645"/>
          </a:xfrm>
        </p:grpSpPr>
        <p:pic>
          <p:nvPicPr>
            <p:cNvPr id="7197" name="Picture 15" descr="A red square with white dots&#10;&#10;AI-generated content may be incorrect.">
              <a:extLst>
                <a:ext uri="{FF2B5EF4-FFF2-40B4-BE49-F238E27FC236}">
                  <a16:creationId xmlns:a16="http://schemas.microsoft.com/office/drawing/2014/main" id="{81BAA06D-CDF1-F3C8-5299-F1503E8F9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1"/>
              <a:ext cx="5760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" name="Picture 16">
              <a:extLst>
                <a:ext uri="{FF2B5EF4-FFF2-40B4-BE49-F238E27FC236}">
                  <a16:creationId xmlns:a16="http://schemas.microsoft.com/office/drawing/2014/main" id="{92C975B8-6C65-1A7D-EC29-ABCF2D308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675"/>
              <a:ext cx="49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2" name="Footer Placeholder 5">
            <a:extLst>
              <a:ext uri="{FF2B5EF4-FFF2-40B4-BE49-F238E27FC236}">
                <a16:creationId xmlns:a16="http://schemas.microsoft.com/office/drawing/2014/main" id="{1792FF2C-9F21-9439-BC36-335F18BF8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sz="1200" dirty="0">
                <a:solidFill>
                  <a:schemeClr val="bg1"/>
                </a:solidFill>
              </a:rPr>
              <a:t>Design of a 24U-CubeSat Hybrid Rocket Motor for Insertion in Mars Orbit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  <p:sp>
        <p:nvSpPr>
          <p:cNvPr id="7173" name="Slide Number Placeholder 6">
            <a:extLst>
              <a:ext uri="{FF2B5EF4-FFF2-40B4-BE49-F238E27FC236}">
                <a16:creationId xmlns:a16="http://schemas.microsoft.com/office/drawing/2014/main" id="{53677F53-815D-4AE7-3436-41FE0760E8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 dirty="0">
                <a:solidFill>
                  <a:schemeClr val="bg1"/>
                </a:solidFill>
              </a:rPr>
              <a:t>Page 7/14</a:t>
            </a:r>
          </a:p>
        </p:txBody>
      </p:sp>
      <p:sp>
        <p:nvSpPr>
          <p:cNvPr id="7174" name="Rectangle 8">
            <a:extLst>
              <a:ext uri="{FF2B5EF4-FFF2-40B4-BE49-F238E27FC236}">
                <a16:creationId xmlns:a16="http://schemas.microsoft.com/office/drawing/2014/main" id="{CA7B9DEE-556C-864A-7B95-E6AEA1BC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8213" y="630238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7175" name="Rectangle 2">
            <a:extLst>
              <a:ext uri="{FF2B5EF4-FFF2-40B4-BE49-F238E27FC236}">
                <a16:creationId xmlns:a16="http://schemas.microsoft.com/office/drawing/2014/main" id="{90A2C543-6A3D-B9CF-57CB-64CBD181E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86" y="243911"/>
            <a:ext cx="11596914" cy="7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Propellant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</a:t>
            </a:r>
            <a:r>
              <a:rPr lang="it-IT" altLang="it-IT" sz="4000" b="1" dirty="0" err="1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selection</a:t>
            </a:r>
            <a:r>
              <a:rPr lang="it-IT" altLang="it-IT" sz="4000" b="1" dirty="0">
                <a:solidFill>
                  <a:srgbClr val="822433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: OF ratio</a:t>
            </a:r>
            <a:endParaRPr lang="it-IT" altLang="it-IT" b="1" dirty="0">
              <a:solidFill>
                <a:srgbClr val="822433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18949F8-DDC8-CAE3-56FA-545725BB5323}"/>
              </a:ext>
            </a:extLst>
          </p:cNvPr>
          <p:cNvSpPr/>
          <p:nvPr/>
        </p:nvSpPr>
        <p:spPr>
          <a:xfrm>
            <a:off x="711199" y="909638"/>
            <a:ext cx="10885713" cy="45719"/>
          </a:xfrm>
          <a:prstGeom prst="rect">
            <a:avLst/>
          </a:prstGeom>
          <a:solidFill>
            <a:srgbClr val="0067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2780F786-3A6D-21D9-467E-C49293FEE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99" y="1100702"/>
            <a:ext cx="10885713" cy="484766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Performance evaluation using NASA's CEA Code based on combustion chamber pressure and propellant properties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At stoichiometric conditions (OF ratio of 9.1), specific impulse reaches the maximum of 282 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Lower OF ratios result in decreased Isp (e.g., 247 s at OF = 4; 230 s at OF = 2)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Lower Isp requires more propellant to achieve the same ΔV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ea typeface="Calibri" panose="020F0502020204030204" pitchFamily="34" charset="0"/>
                <a:cs typeface="Times New Roman" panose="02020603050405020304" pitchFamily="18" charset="0"/>
              </a:rPr>
              <a:t>Fuel-Rich regime benefits: reduces oxidizer mass, leading to a smaller oxidizer tank and lower subsystem weight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02FA40-F0B1-EC1F-B3D5-F5A113C4A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444" y="1524565"/>
            <a:ext cx="3618187" cy="2712790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A052DDF4-4D8F-B18F-7628-164DD0A1B6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5791200" y="6146800"/>
            <a:ext cx="2540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1200" dirty="0">
                <a:solidFill>
                  <a:schemeClr val="bg1"/>
                </a:solidFill>
              </a:rPr>
              <a:t>2025/06/10</a:t>
            </a:r>
            <a:endParaRPr lang="it-IT" alt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037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29887</TotalTime>
  <Words>2073</Words>
  <Application>Microsoft Office PowerPoint</Application>
  <PresentationFormat>Widescreen</PresentationFormat>
  <Paragraphs>358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Cambria Math</vt:lpstr>
      <vt:lpstr>Times New Roman</vt:lpstr>
      <vt:lpstr>Tema di Office</vt:lpstr>
      <vt:lpstr>DESIGN OF A 24U-CUBESAT HYBRID ROCKET ENGINE FOR INSERTION IN MARS 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subcritical solvolisys for carbon fibre reinforced polymers towards sustainable aircraft production</dc:title>
  <dc:creator>roberto clemente</dc:creator>
  <cp:lastModifiedBy>Daniele Tortorici</cp:lastModifiedBy>
  <cp:revision>528</cp:revision>
  <cp:lastPrinted>2023-01-17T10:33:36Z</cp:lastPrinted>
  <dcterms:created xsi:type="dcterms:W3CDTF">2023-01-09T09:46:51Z</dcterms:created>
  <dcterms:modified xsi:type="dcterms:W3CDTF">2025-06-05T09:21:11Z</dcterms:modified>
</cp:coreProperties>
</file>