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8"/>
  </p:notesMasterIdLst>
  <p:handoutMasterIdLst>
    <p:handoutMasterId r:id="rId19"/>
  </p:handoutMasterIdLst>
  <p:sldIdLst>
    <p:sldId id="256" r:id="rId9"/>
    <p:sldId id="264" r:id="rId10"/>
    <p:sldId id="257" r:id="rId11"/>
    <p:sldId id="263" r:id="rId12"/>
    <p:sldId id="265" r:id="rId13"/>
    <p:sldId id="258" r:id="rId14"/>
    <p:sldId id="259" r:id="rId15"/>
    <p:sldId id="260" r:id="rId16"/>
    <p:sldId id="262" r:id="rId1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6196"/>
    <a:srgbClr val="8197A6"/>
    <a:srgbClr val="F1666A"/>
    <a:srgbClr val="D9D9D9"/>
    <a:srgbClr val="053249"/>
    <a:srgbClr val="003249"/>
    <a:srgbClr val="335E6F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8" autoAdjust="0"/>
    <p:restoredTop sz="93815" autoAdjust="0"/>
  </p:normalViewPr>
  <p:slideViewPr>
    <p:cSldViewPr snapToGrid="0">
      <p:cViewPr varScale="1">
        <p:scale>
          <a:sx n="208" d="100"/>
          <a:sy n="208" d="100"/>
        </p:scale>
        <p:origin x="1912" y="30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4/22/25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>
            <a:extLst>
              <a:ext uri="{FF2B5EF4-FFF2-40B4-BE49-F238E27FC236}">
                <a16:creationId xmlns:a16="http://schemas.microsoft.com/office/drawing/2014/main" id="{33C1AA27-468E-4F19-A563-21152A310F35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5664"/>
            <a:ext cx="10159937" cy="430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6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E7E9920D-5148-4C5E-AF4F-672E07B42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5432A0F-AD37-4EDF-A3C9-9129332D7C9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6648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id="{EA088D67-7B06-4281-990B-01FE6467697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AAC5E67-E08A-4CAC-8F4D-A2D8638C2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2361E30E-1C22-46B3-9AB9-AB1BC0D7C98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300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10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2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79E19F2-F57B-45DE-B862-DD01F0612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3656F8C5-B6A5-414F-86D9-8C977E5C1BBD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60816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294C493E-467F-427F-AD20-6EDFB99CC1EE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78" r:id="rId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95660-CE89-4345-8089-CAD36085B6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E516291-A401-44B3-B7C0-494EEF7A0709}"/>
              </a:ext>
            </a:extLst>
          </p:cNvPr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" y="6455688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  <p:sldLayoutId id="2147484031" r:id="rId1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07ED2C1-0776-4663-8284-733C83AE37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F90349B-FF48-4A3E-8266-C6C8B77A2E91}"/>
              </a:ext>
            </a:extLst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" y="6457900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9" r:id="rId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421616"/>
            <a:ext cx="11913377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algn="ctr"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ESA NEOCC: Impact Assessment of 2024 PDC25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680" y="4566058"/>
            <a:ext cx="512369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Faggioli, </a:t>
            </a:r>
            <a:r>
              <a:rPr lang="en-GB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GB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Fenucci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 Gianotto, M.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Devogèle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Micheli, F. Ocaña, J. L.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Moissl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727560" y="5885467"/>
            <a:ext cx="6311841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IAA Planetary Defence Conference, Stellenbosch – 06/05/2025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54F9053E-C328-2988-D350-58C3310FE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978" y="5374391"/>
            <a:ext cx="580939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NEO Coordination Centre / Planetary Defence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80B9-3988-9C97-B570-C692FB9F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2024 PDC25: Towards Epoch 1</a:t>
            </a:r>
          </a:p>
        </p:txBody>
      </p:sp>
      <p:pic>
        <p:nvPicPr>
          <p:cNvPr id="6" name="Content Placeholder 5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1FD9D6D2-E446-5C06-D06A-BE5A4FF89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8564" b="3780"/>
          <a:stretch/>
        </p:blipFill>
        <p:spPr>
          <a:xfrm>
            <a:off x="6436232" y="1279376"/>
            <a:ext cx="5693909" cy="4201419"/>
          </a:xfrm>
        </p:spPr>
      </p:pic>
      <p:pic>
        <p:nvPicPr>
          <p:cNvPr id="8" name="Picture 7" descr="A graph with blue dots and numbers&#10;&#10;AI-generated content may be incorrect.">
            <a:extLst>
              <a:ext uri="{FF2B5EF4-FFF2-40B4-BE49-F238E27FC236}">
                <a16:creationId xmlns:a16="http://schemas.microsoft.com/office/drawing/2014/main" id="{DEF72A57-9B6E-DECB-C775-05CCFB86A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9804" r="7812" b="8614"/>
          <a:stretch/>
        </p:blipFill>
        <p:spPr>
          <a:xfrm>
            <a:off x="482451" y="1328363"/>
            <a:ext cx="5512354" cy="4103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8778D1-4991-08BE-FE71-F6967AEA6201}"/>
              </a:ext>
            </a:extLst>
          </p:cNvPr>
          <p:cNvSpPr txBox="1"/>
          <p:nvPr/>
        </p:nvSpPr>
        <p:spPr>
          <a:xfrm>
            <a:off x="216000" y="6087082"/>
            <a:ext cx="11557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000" dirty="0">
                <a:solidFill>
                  <a:srgbClr val="000000"/>
                </a:solidFill>
              </a:rPr>
              <a:t>[1] Fenucci et al. (2024). </a:t>
            </a:r>
            <a:r>
              <a:rPr lang="en-GB" sz="1000" i="1" dirty="0">
                <a:solidFill>
                  <a:srgbClr val="000000"/>
                </a:solidFill>
              </a:rPr>
              <a:t>The Aegis orbit determination and impact monitoring system and services of the ESA NEOCC web portal</a:t>
            </a:r>
            <a:r>
              <a:rPr lang="en-IT" sz="1000" dirty="0">
                <a:solidFill>
                  <a:srgbClr val="000000"/>
                </a:solidFill>
              </a:rPr>
              <a:t>, CMDA 136:58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6DAA37-856A-A7B0-57C4-1FD12CE89B02}"/>
              </a:ext>
            </a:extLst>
          </p:cNvPr>
          <p:cNvSpPr txBox="1"/>
          <p:nvPr/>
        </p:nvSpPr>
        <p:spPr>
          <a:xfrm>
            <a:off x="300895" y="5501802"/>
            <a:ext cx="56939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200" b="1" dirty="0">
                <a:solidFill>
                  <a:srgbClr val="000000"/>
                </a:solidFill>
              </a:rPr>
              <a:t>Fig. 1. </a:t>
            </a:r>
            <a:r>
              <a:rPr lang="en-IT" sz="1200" dirty="0">
                <a:solidFill>
                  <a:srgbClr val="000000"/>
                </a:solidFill>
              </a:rPr>
              <a:t>IP evolution computed with Aegis [1] before Epoch 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FAC6F4-5375-DE77-3408-B329C6A958DA}"/>
              </a:ext>
            </a:extLst>
          </p:cNvPr>
          <p:cNvSpPr txBox="1"/>
          <p:nvPr/>
        </p:nvSpPr>
        <p:spPr>
          <a:xfrm>
            <a:off x="6375416" y="5512496"/>
            <a:ext cx="569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200" b="1" dirty="0">
                <a:solidFill>
                  <a:srgbClr val="000000"/>
                </a:solidFill>
              </a:rPr>
              <a:t>Fig. 2. </a:t>
            </a:r>
            <a:r>
              <a:rPr lang="en-IT" sz="1200" dirty="0">
                <a:solidFill>
                  <a:srgbClr val="000000"/>
                </a:solidFill>
              </a:rPr>
              <a:t>Theoretical IP vs. TP uncertainty for different Earth encounter distances. </a:t>
            </a:r>
            <a:r>
              <a:rPr lang="en-IT" sz="1200" b="1" dirty="0">
                <a:solidFill>
                  <a:srgbClr val="0070C0"/>
                </a:solidFill>
              </a:rPr>
              <a:t>Blue points </a:t>
            </a:r>
            <a:r>
              <a:rPr lang="en-IT" sz="1200" dirty="0">
                <a:solidFill>
                  <a:srgbClr val="000000"/>
                </a:solidFill>
              </a:rPr>
              <a:t>are the values computed by Aegis.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88FDBF-94D3-4930-5799-1D641B755ED8}"/>
              </a:ext>
            </a:extLst>
          </p:cNvPr>
          <p:cNvCxnSpPr>
            <a:cxnSpLocks/>
          </p:cNvCxnSpPr>
          <p:nvPr/>
        </p:nvCxnSpPr>
        <p:spPr>
          <a:xfrm>
            <a:off x="2184741" y="2296619"/>
            <a:ext cx="147286" cy="2063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D94EFF-E067-D02A-3A21-1B589B4BF1BD}"/>
              </a:ext>
            </a:extLst>
          </p:cNvPr>
          <p:cNvSpPr txBox="1"/>
          <p:nvPr/>
        </p:nvSpPr>
        <p:spPr>
          <a:xfrm>
            <a:off x="1773567" y="2019620"/>
            <a:ext cx="675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 = 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D7A0A7-9026-B7CC-BF67-ECA3E6031013}"/>
              </a:ext>
            </a:extLst>
          </p:cNvPr>
          <p:cNvCxnSpPr>
            <a:cxnSpLocks/>
          </p:cNvCxnSpPr>
          <p:nvPr/>
        </p:nvCxnSpPr>
        <p:spPr>
          <a:xfrm>
            <a:off x="5523221" y="1672323"/>
            <a:ext cx="174531" cy="1329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AFA8056-16F0-2692-9E26-584A44C02CF9}"/>
              </a:ext>
            </a:extLst>
          </p:cNvPr>
          <p:cNvSpPr txBox="1"/>
          <p:nvPr/>
        </p:nvSpPr>
        <p:spPr>
          <a:xfrm>
            <a:off x="4957848" y="1428318"/>
            <a:ext cx="675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 =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38639F-4971-82C6-E4B7-3BBD2B61182C}"/>
              </a:ext>
            </a:extLst>
          </p:cNvPr>
          <p:cNvSpPr txBox="1"/>
          <p:nvPr/>
        </p:nvSpPr>
        <p:spPr>
          <a:xfrm>
            <a:off x="1" y="924861"/>
            <a:ext cx="1222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impact on 24 April 2041</a:t>
            </a:r>
          </a:p>
        </p:txBody>
      </p:sp>
    </p:spTree>
    <p:extLst>
      <p:ext uri="{BB962C8B-B14F-4D97-AF65-F5344CB8AC3E}">
        <p14:creationId xmlns:p14="http://schemas.microsoft.com/office/powerpoint/2010/main" val="377777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3C25FA3-4BE6-FBA9-E78F-E0F1E3DA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US" dirty="0"/>
              <a:t>Uncertainty Region in 2041 at Epoch 1</a:t>
            </a:r>
          </a:p>
        </p:txBody>
      </p:sp>
      <p:pic>
        <p:nvPicPr>
          <p:cNvPr id="12" name="Content Placeholder 11" descr="A screen shot of a black background&#10;&#10;AI-generated content may be incorrect.">
            <a:extLst>
              <a:ext uri="{FF2B5EF4-FFF2-40B4-BE49-F238E27FC236}">
                <a16:creationId xmlns:a16="http://schemas.microsoft.com/office/drawing/2014/main" id="{941ECF06-A3DA-83E7-8F92-6B71165FC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4398" r="3872" b="20153"/>
          <a:stretch/>
        </p:blipFill>
        <p:spPr>
          <a:xfrm>
            <a:off x="890156" y="944719"/>
            <a:ext cx="10445025" cy="5270794"/>
          </a:xfrm>
        </p:spPr>
      </p:pic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D828-3B01-D3D3-532E-3FBF387D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Impact Corridor at Epoch 1</a:t>
            </a:r>
          </a:p>
        </p:txBody>
      </p:sp>
      <p:pic>
        <p:nvPicPr>
          <p:cNvPr id="5" name="Content Placeholder 4" descr="A map of the world&#10;&#10;AI-generated content may be incorrect.">
            <a:extLst>
              <a:ext uri="{FF2B5EF4-FFF2-40B4-BE49-F238E27FC236}">
                <a16:creationId xmlns:a16="http://schemas.microsoft.com/office/drawing/2014/main" id="{F27DFA4D-C293-9EF2-56BB-7B5B920FB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9" y="924581"/>
            <a:ext cx="10890040" cy="5423667"/>
          </a:xfrm>
        </p:spPr>
      </p:pic>
    </p:spTree>
    <p:extLst>
      <p:ext uri="{BB962C8B-B14F-4D97-AF65-F5344CB8AC3E}">
        <p14:creationId xmlns:p14="http://schemas.microsoft.com/office/powerpoint/2010/main" val="83565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81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0540-77FA-383B-1301-A99255FD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Keyhole Map at Epoch 1</a:t>
            </a:r>
          </a:p>
        </p:txBody>
      </p:sp>
      <p:pic>
        <p:nvPicPr>
          <p:cNvPr id="5" name="Content Placeholder 4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535B5CE4-82BE-583C-D832-68FB2AB0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7764" r="5778"/>
          <a:stretch/>
        </p:blipFill>
        <p:spPr>
          <a:xfrm>
            <a:off x="956190" y="2209289"/>
            <a:ext cx="11036402" cy="3540999"/>
          </a:xfrm>
        </p:spPr>
      </p:pic>
      <p:pic>
        <p:nvPicPr>
          <p:cNvPr id="7" name="Picture 6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FC20F3F2-26B6-988F-270A-BB69AA909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98" y="928656"/>
            <a:ext cx="2980141" cy="214792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218214-528F-FD88-24A1-B54C8C3B3CB8}"/>
              </a:ext>
            </a:extLst>
          </p:cNvPr>
          <p:cNvCxnSpPr>
            <a:cxnSpLocks/>
          </p:cNvCxnSpPr>
          <p:nvPr/>
        </p:nvCxnSpPr>
        <p:spPr>
          <a:xfrm>
            <a:off x="5949346" y="2209289"/>
            <a:ext cx="0" cy="354099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B2539C-C88D-B120-14EC-8F4C1420ED5C}"/>
              </a:ext>
            </a:extLst>
          </p:cNvPr>
          <p:cNvCxnSpPr>
            <a:cxnSpLocks/>
          </p:cNvCxnSpPr>
          <p:nvPr/>
        </p:nvCxnSpPr>
        <p:spPr>
          <a:xfrm>
            <a:off x="6893408" y="2209289"/>
            <a:ext cx="0" cy="354099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33CD09-C8D1-1FFE-82E4-F510275054ED}"/>
              </a:ext>
            </a:extLst>
          </p:cNvPr>
          <p:cNvCxnSpPr>
            <a:cxnSpLocks/>
          </p:cNvCxnSpPr>
          <p:nvPr/>
        </p:nvCxnSpPr>
        <p:spPr>
          <a:xfrm flipH="1">
            <a:off x="5949346" y="5750288"/>
            <a:ext cx="9440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F57D8E-C085-FDF8-1042-718098775B72}"/>
              </a:ext>
            </a:extLst>
          </p:cNvPr>
          <p:cNvCxnSpPr>
            <a:cxnSpLocks/>
          </p:cNvCxnSpPr>
          <p:nvPr/>
        </p:nvCxnSpPr>
        <p:spPr>
          <a:xfrm flipH="1">
            <a:off x="5949346" y="2209289"/>
            <a:ext cx="94406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3D6C57-2CBE-2D6C-E224-A555B8F635DA}"/>
              </a:ext>
            </a:extLst>
          </p:cNvPr>
          <p:cNvCxnSpPr>
            <a:cxnSpLocks/>
          </p:cNvCxnSpPr>
          <p:nvPr/>
        </p:nvCxnSpPr>
        <p:spPr>
          <a:xfrm flipH="1" flipV="1">
            <a:off x="4942839" y="928656"/>
            <a:ext cx="1006507" cy="128063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92797B-A8CC-B6D7-3B49-B2EFE8A8584C}"/>
              </a:ext>
            </a:extLst>
          </p:cNvPr>
          <p:cNvCxnSpPr>
            <a:cxnSpLocks/>
          </p:cNvCxnSpPr>
          <p:nvPr/>
        </p:nvCxnSpPr>
        <p:spPr>
          <a:xfrm flipH="1" flipV="1">
            <a:off x="4942838" y="3076576"/>
            <a:ext cx="1006507" cy="267371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890CDA7-8613-3320-F83D-7EC841B4773A}"/>
              </a:ext>
            </a:extLst>
          </p:cNvPr>
          <p:cNvSpPr txBox="1"/>
          <p:nvPr/>
        </p:nvSpPr>
        <p:spPr>
          <a:xfrm>
            <a:off x="693261" y="5835936"/>
            <a:ext cx="11036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200" b="1" dirty="0">
                <a:solidFill>
                  <a:srgbClr val="000000"/>
                </a:solidFill>
              </a:rPr>
              <a:t>Fig. 3. </a:t>
            </a:r>
            <a:r>
              <a:rPr lang="en-IT" sz="1200" dirty="0">
                <a:solidFill>
                  <a:srgbClr val="000000"/>
                </a:solidFill>
              </a:rPr>
              <a:t>Keyhole map on the 2041 TP of VIs with IP &gt; 10</a:t>
            </a:r>
            <a:r>
              <a:rPr lang="en-IT" sz="1200" baseline="30000" dirty="0">
                <a:solidFill>
                  <a:srgbClr val="000000"/>
                </a:solidFill>
              </a:rPr>
              <a:t>-7</a:t>
            </a:r>
            <a:r>
              <a:rPr lang="en-IT" sz="1200" dirty="0">
                <a:solidFill>
                  <a:srgbClr val="000000"/>
                </a:solidFill>
              </a:rPr>
              <a:t>. </a:t>
            </a:r>
            <a:r>
              <a:rPr lang="en-IT" sz="1200" b="1" dirty="0">
                <a:solidFill>
                  <a:srgbClr val="000000"/>
                </a:solidFill>
              </a:rPr>
              <a:t>Black filled circles </a:t>
            </a:r>
            <a:r>
              <a:rPr lang="en-IT" sz="1200" dirty="0">
                <a:solidFill>
                  <a:srgbClr val="000000"/>
                </a:solidFill>
              </a:rPr>
              <a:t>are VIs with IP &gt; 10</a:t>
            </a:r>
            <a:r>
              <a:rPr lang="en-IT" sz="1200" baseline="30000" dirty="0">
                <a:solidFill>
                  <a:srgbClr val="000000"/>
                </a:solidFill>
              </a:rPr>
              <a:t>-6</a:t>
            </a:r>
            <a:r>
              <a:rPr lang="en-IT" sz="12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323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EAD12-3E37-F8C4-692F-42B7B1F5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Evolution of the IP: Worst Case Scenario</a:t>
            </a:r>
          </a:p>
        </p:txBody>
      </p:sp>
      <p:pic>
        <p:nvPicPr>
          <p:cNvPr id="6" name="Content Placeholder 5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E61B6341-C3CC-C6E1-5878-D135D3597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69" b="3371"/>
          <a:stretch/>
        </p:blipFill>
        <p:spPr>
          <a:xfrm>
            <a:off x="6270794" y="1414118"/>
            <a:ext cx="5602610" cy="413657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204222-C8BC-A13B-3DDA-41C27DC4A954}"/>
              </a:ext>
            </a:extLst>
          </p:cNvPr>
          <p:cNvSpPr txBox="1"/>
          <p:nvPr/>
        </p:nvSpPr>
        <p:spPr>
          <a:xfrm>
            <a:off x="636134" y="5621081"/>
            <a:ext cx="547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200" b="1" dirty="0">
                <a:solidFill>
                  <a:srgbClr val="000000"/>
                </a:solidFill>
              </a:rPr>
              <a:t>Fig. 4. </a:t>
            </a:r>
            <a:r>
              <a:rPr lang="en-IT" sz="1200" dirty="0">
                <a:solidFill>
                  <a:srgbClr val="000000"/>
                </a:solidFill>
              </a:rPr>
              <a:t>IP evolution in the worst case scenario of impacting object (</a:t>
            </a:r>
            <a:r>
              <a:rPr lang="en-IT" sz="1200" b="1" dirty="0">
                <a:solidFill>
                  <a:srgbClr val="FF0000"/>
                </a:solidFill>
              </a:rPr>
              <a:t>red circles</a:t>
            </a:r>
            <a:r>
              <a:rPr lang="en-IT" sz="1200" dirty="0">
                <a:solidFill>
                  <a:srgbClr val="000000"/>
                </a:solidFill>
              </a:rPr>
              <a:t>). </a:t>
            </a:r>
            <a:r>
              <a:rPr lang="en-IT" sz="1200" b="1" dirty="0">
                <a:solidFill>
                  <a:srgbClr val="0070C0"/>
                </a:solidFill>
              </a:rPr>
              <a:t>Blue circles </a:t>
            </a:r>
            <a:r>
              <a:rPr lang="en-IT" sz="1200" dirty="0">
                <a:solidFill>
                  <a:srgbClr val="000000"/>
                </a:solidFill>
              </a:rPr>
              <a:t>are the IPs up to Epoch 1.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E5BEF-19A4-69D7-6925-E69E2CCF2E00}"/>
              </a:ext>
            </a:extLst>
          </p:cNvPr>
          <p:cNvSpPr txBox="1"/>
          <p:nvPr/>
        </p:nvSpPr>
        <p:spPr>
          <a:xfrm>
            <a:off x="6578769" y="5630452"/>
            <a:ext cx="478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200" b="1" dirty="0">
                <a:solidFill>
                  <a:srgbClr val="000000"/>
                </a:solidFill>
              </a:rPr>
              <a:t>Fig. 5. </a:t>
            </a:r>
            <a:r>
              <a:rPr lang="en-IT" sz="1200" dirty="0">
                <a:solidFill>
                  <a:srgbClr val="000000"/>
                </a:solidFill>
              </a:rPr>
              <a:t>IP vs TP uncertainty for the worst case scenario (</a:t>
            </a:r>
            <a:r>
              <a:rPr lang="en-IT" sz="1200" b="1" dirty="0">
                <a:solidFill>
                  <a:srgbClr val="FF0000"/>
                </a:solidFill>
              </a:rPr>
              <a:t>red data</a:t>
            </a:r>
            <a:r>
              <a:rPr lang="en-IT" sz="1200" dirty="0">
                <a:solidFill>
                  <a:srgbClr val="000000"/>
                </a:solidFill>
              </a:rPr>
              <a:t>). Data up to Epoch 1 are also shown in </a:t>
            </a:r>
            <a:r>
              <a:rPr lang="en-IT" sz="1200" b="1" dirty="0">
                <a:solidFill>
                  <a:srgbClr val="0070C0"/>
                </a:solidFill>
              </a:rPr>
              <a:t>blue</a:t>
            </a:r>
            <a:r>
              <a:rPr lang="en-IT" sz="12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FD84F-C148-80EA-6858-C0C0557D9D45}"/>
              </a:ext>
            </a:extLst>
          </p:cNvPr>
          <p:cNvSpPr txBox="1"/>
          <p:nvPr/>
        </p:nvSpPr>
        <p:spPr>
          <a:xfrm>
            <a:off x="433311" y="950549"/>
            <a:ext cx="1159503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IT" altLang="en-US" b="1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Simulations up to end Dec. 2024 for impacting object, last visibility chance before PDC 2025.</a:t>
            </a:r>
            <a:endParaRPr lang="en-IT" altLang="en-US" kern="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tabLst/>
              <a:defRPr/>
            </a:pPr>
            <a:endParaRPr lang="en-IT" altLang="en-US" kern="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IT" altLang="en-US" kern="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Picture 12" descr="A graph with red and blue dots&#10;&#10;AI-generated content may be incorrect.">
            <a:extLst>
              <a:ext uri="{FF2B5EF4-FFF2-40B4-BE49-F238E27FC236}">
                <a16:creationId xmlns:a16="http://schemas.microsoft.com/office/drawing/2014/main" id="{647AF170-E12F-AE7C-6DAF-275B95E75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10660" r="9169" b="9645"/>
          <a:stretch/>
        </p:blipFill>
        <p:spPr>
          <a:xfrm>
            <a:off x="451781" y="1542733"/>
            <a:ext cx="5502765" cy="408771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3750D3-7C91-6E66-B47C-4CA33B8AA2F3}"/>
              </a:ext>
            </a:extLst>
          </p:cNvPr>
          <p:cNvCxnSpPr>
            <a:cxnSpLocks/>
          </p:cNvCxnSpPr>
          <p:nvPr/>
        </p:nvCxnSpPr>
        <p:spPr>
          <a:xfrm>
            <a:off x="1957675" y="2307479"/>
            <a:ext cx="282298" cy="14114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D5DDC7-5C05-3449-DB0E-759FC21112EA}"/>
              </a:ext>
            </a:extLst>
          </p:cNvPr>
          <p:cNvSpPr txBox="1"/>
          <p:nvPr/>
        </p:nvSpPr>
        <p:spPr>
          <a:xfrm>
            <a:off x="1385506" y="2087508"/>
            <a:ext cx="675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 =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5D9280-74C8-A7E9-6E0F-AE46534BB624}"/>
              </a:ext>
            </a:extLst>
          </p:cNvPr>
          <p:cNvCxnSpPr>
            <a:cxnSpLocks/>
          </p:cNvCxnSpPr>
          <p:nvPr/>
        </p:nvCxnSpPr>
        <p:spPr>
          <a:xfrm flipH="1" flipV="1">
            <a:off x="1385506" y="3074593"/>
            <a:ext cx="222365" cy="1308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C1DFB3C-A3BD-8AF1-344B-D02754934DC1}"/>
              </a:ext>
            </a:extLst>
          </p:cNvPr>
          <p:cNvSpPr txBox="1"/>
          <p:nvPr/>
        </p:nvSpPr>
        <p:spPr>
          <a:xfrm>
            <a:off x="1564912" y="3158714"/>
            <a:ext cx="675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 = 1</a:t>
            </a:r>
          </a:p>
        </p:txBody>
      </p:sp>
    </p:spTree>
    <p:extLst>
      <p:ext uri="{BB962C8B-B14F-4D97-AF65-F5344CB8AC3E}">
        <p14:creationId xmlns:p14="http://schemas.microsoft.com/office/powerpoint/2010/main" val="385923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A graph with a line&#10;&#10;AI-generated content may be incorrect.">
            <a:extLst>
              <a:ext uri="{FF2B5EF4-FFF2-40B4-BE49-F238E27FC236}">
                <a16:creationId xmlns:a16="http://schemas.microsoft.com/office/drawing/2014/main" id="{41778DFB-7D28-DA11-4887-E183DAEE8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1113" r="17991" b="3755"/>
          <a:stretch/>
        </p:blipFill>
        <p:spPr>
          <a:xfrm>
            <a:off x="6938451" y="906635"/>
            <a:ext cx="4752406" cy="510443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131DC-559E-AAC7-8BA5-C4210006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Evolution of the IP: Skyprint prediction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34EDD6-2E3F-6278-2D26-44B60177DF9F}"/>
              </a:ext>
            </a:extLst>
          </p:cNvPr>
          <p:cNvCxnSpPr>
            <a:cxnSpLocks/>
          </p:cNvCxnSpPr>
          <p:nvPr/>
        </p:nvCxnSpPr>
        <p:spPr>
          <a:xfrm flipH="1">
            <a:off x="8087139" y="3848520"/>
            <a:ext cx="1050090" cy="58596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BB9DA9-1E34-D369-64F1-CA2F30DBA14E}"/>
              </a:ext>
            </a:extLst>
          </p:cNvPr>
          <p:cNvCxnSpPr>
            <a:cxnSpLocks/>
          </p:cNvCxnSpPr>
          <p:nvPr/>
        </p:nvCxnSpPr>
        <p:spPr>
          <a:xfrm flipH="1" flipV="1">
            <a:off x="8087139" y="1478298"/>
            <a:ext cx="1050090" cy="172811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AAE7D1-8AA4-595A-1F8D-A746092B294A}"/>
              </a:ext>
            </a:extLst>
          </p:cNvPr>
          <p:cNvSpPr txBox="1"/>
          <p:nvPr/>
        </p:nvSpPr>
        <p:spPr>
          <a:xfrm>
            <a:off x="338230" y="1043710"/>
            <a:ext cx="545460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T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From orbit at Epoch 1: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T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Object recoverable by VLT in </a:t>
            </a:r>
            <a:r>
              <a:rPr kumimoji="0" lang="en-IT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Oct 2025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T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Uncertainty of </a:t>
            </a:r>
            <a:r>
              <a:rPr kumimoji="0" lang="en-IT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~4 arcmin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T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VI skyprint of </a:t>
            </a:r>
            <a:r>
              <a:rPr kumimoji="0" lang="en-IT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~2.5 arcsec </a:t>
            </a: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T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T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VLT astrometric precision: </a:t>
            </a:r>
            <a:r>
              <a:rPr kumimoji="0" lang="en-IT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~0.1 arcsec</a:t>
            </a: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IT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T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Three possibilities </a:t>
            </a:r>
            <a:r>
              <a:rPr kumimoji="0" lang="en-IT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for 1 Oct. 2025 recovery: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T" alt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Inside VI skyprint </a:t>
            </a:r>
          </a:p>
          <a:p>
            <a:pPr marL="896386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75C8AE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T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IP = 1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T" alt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Outside VI skyprint </a:t>
            </a:r>
          </a:p>
          <a:p>
            <a:pPr marL="896386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75C8AE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T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IP = 0 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T" alt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Across the border of VI skyprint</a:t>
            </a:r>
          </a:p>
          <a:p>
            <a:pPr marL="896386" marR="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75C8AE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T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Almost grazing orbit </a:t>
            </a:r>
          </a:p>
          <a:p>
            <a:endParaRPr lang="en-IT" dirty="0"/>
          </a:p>
        </p:txBody>
      </p:sp>
      <p:pic>
        <p:nvPicPr>
          <p:cNvPr id="23" name="Picture 22" descr="A graph of a line&#10;&#10;AI-generated content may be incorrect.">
            <a:extLst>
              <a:ext uri="{FF2B5EF4-FFF2-40B4-BE49-F238E27FC236}">
                <a16:creationId xmlns:a16="http://schemas.microsoft.com/office/drawing/2014/main" id="{A63C5243-E04B-A66F-3BF9-1D334956D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r="16577" b="4467"/>
          <a:stretch/>
        </p:blipFill>
        <p:spPr>
          <a:xfrm>
            <a:off x="5286888" y="1478298"/>
            <a:ext cx="2800251" cy="295618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EABA49-E295-5685-CCAF-3DD26E5867D6}"/>
              </a:ext>
            </a:extLst>
          </p:cNvPr>
          <p:cNvSpPr txBox="1"/>
          <p:nvPr/>
        </p:nvSpPr>
        <p:spPr>
          <a:xfrm>
            <a:off x="7248778" y="5966873"/>
            <a:ext cx="444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200" b="1" dirty="0">
                <a:solidFill>
                  <a:schemeClr val="accent6">
                    <a:lumMod val="10000"/>
                  </a:schemeClr>
                </a:solidFill>
              </a:rPr>
              <a:t>Fig 6. </a:t>
            </a:r>
            <a:r>
              <a:rPr lang="en-IT" sz="1200" dirty="0">
                <a:solidFill>
                  <a:schemeClr val="accent6">
                    <a:lumMod val="10000"/>
                  </a:schemeClr>
                </a:solidFill>
              </a:rPr>
              <a:t>Uncertainty region of 2024 PDC25 on 1 Oct. 2025, with VI skyprint.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5C253-84EE-1B66-918A-CBC5F3AF8DB0}"/>
              </a:ext>
            </a:extLst>
          </p:cNvPr>
          <p:cNvCxnSpPr>
            <a:cxnSpLocks/>
          </p:cNvCxnSpPr>
          <p:nvPr/>
        </p:nvCxnSpPr>
        <p:spPr>
          <a:xfrm flipV="1">
            <a:off x="9137229" y="3206414"/>
            <a:ext cx="0" cy="64210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03E842-55B6-C8A2-629E-CAC7E3FE54D4}"/>
              </a:ext>
            </a:extLst>
          </p:cNvPr>
          <p:cNvCxnSpPr>
            <a:cxnSpLocks/>
          </p:cNvCxnSpPr>
          <p:nvPr/>
        </p:nvCxnSpPr>
        <p:spPr>
          <a:xfrm>
            <a:off x="9137229" y="3848520"/>
            <a:ext cx="67569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3DD9C0-F560-5975-1E8A-83ADA09E2262}"/>
              </a:ext>
            </a:extLst>
          </p:cNvPr>
          <p:cNvCxnSpPr>
            <a:cxnSpLocks/>
          </p:cNvCxnSpPr>
          <p:nvPr/>
        </p:nvCxnSpPr>
        <p:spPr>
          <a:xfrm>
            <a:off x="9137229" y="3206414"/>
            <a:ext cx="67569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433CC9-B846-7B14-516B-3B179DD29B7E}"/>
              </a:ext>
            </a:extLst>
          </p:cNvPr>
          <p:cNvCxnSpPr>
            <a:cxnSpLocks/>
          </p:cNvCxnSpPr>
          <p:nvPr/>
        </p:nvCxnSpPr>
        <p:spPr>
          <a:xfrm flipV="1">
            <a:off x="9812924" y="3206414"/>
            <a:ext cx="0" cy="64210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50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1AFF-11D9-A14F-A60B-279E1F16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Precoveries search</a:t>
            </a:r>
          </a:p>
        </p:txBody>
      </p:sp>
      <p:pic>
        <p:nvPicPr>
          <p:cNvPr id="5" name="Content Placeholder 4" descr="A graph showing different colored lines&#10;&#10;AI-generated content may be incorrect.">
            <a:extLst>
              <a:ext uri="{FF2B5EF4-FFF2-40B4-BE49-F238E27FC236}">
                <a16:creationId xmlns:a16="http://schemas.microsoft.com/office/drawing/2014/main" id="{524B71E3-C375-A866-E76D-4ED967568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10030" r="5060"/>
          <a:stretch/>
        </p:blipFill>
        <p:spPr>
          <a:xfrm>
            <a:off x="5449259" y="3359485"/>
            <a:ext cx="6776079" cy="2070164"/>
          </a:xfrm>
        </p:spPr>
      </p:pic>
      <p:pic>
        <p:nvPicPr>
          <p:cNvPr id="7" name="Picture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5F7B48F6-BA9F-06A8-50C3-06B4E3252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8914" r="5566"/>
          <a:stretch/>
        </p:blipFill>
        <p:spPr>
          <a:xfrm>
            <a:off x="5445298" y="1271368"/>
            <a:ext cx="6732801" cy="2088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7676B5-D97C-5F52-148C-2EC13748ED7A}"/>
              </a:ext>
            </a:extLst>
          </p:cNvPr>
          <p:cNvSpPr txBox="1"/>
          <p:nvPr/>
        </p:nvSpPr>
        <p:spPr>
          <a:xfrm>
            <a:off x="430284" y="1073288"/>
            <a:ext cx="5123622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T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Visibility conditions for surveys: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T" altLang="en-US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 mag &lt; 23.5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T" alt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Solar elongation &gt; 90 deg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T" altLang="en-US" b="0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Galactic </a:t>
            </a:r>
            <a:r>
              <a:rPr lang="en-IT" altLang="en-US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latitude &gt; 10 deg</a:t>
            </a:r>
          </a:p>
          <a:p>
            <a:pPr marR="0" lvl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tabLst/>
              <a:defRPr/>
            </a:pPr>
            <a:endParaRPr lang="en-IT" altLang="en-US" b="1" kern="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tabLst/>
              <a:defRPr/>
            </a:pPr>
            <a:r>
              <a:rPr lang="en-IT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Window in 2024: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T" altLang="en-US" b="1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Low</a:t>
            </a:r>
            <a:r>
              <a:rPr lang="en-IT" altLang="en-US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galactic latitudes or </a:t>
            </a:r>
            <a:r>
              <a:rPr lang="en-IT" altLang="en-US" b="1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low</a:t>
            </a:r>
            <a:r>
              <a:rPr lang="en-IT" altLang="en-US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solar elongation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T" altLang="en-US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Visibility around Jan. 2024, but not moving in typical survey fields</a:t>
            </a:r>
          </a:p>
          <a:p>
            <a:pPr marR="0" lvl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tabLst/>
              <a:defRPr/>
            </a:pPr>
            <a:endParaRPr lang="en-IT" altLang="en-US" kern="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tabLst/>
              <a:defRPr/>
            </a:pPr>
            <a:r>
              <a:rPr lang="en-IT" altLang="en-US" b="1" kern="0" dirty="0">
                <a:solidFill>
                  <a:srgbClr val="FFC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Window in 2022: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T" altLang="en-US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Dimmer than </a:t>
            </a:r>
            <a:r>
              <a:rPr lang="en-IT" altLang="en-US" b="1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22.7</a:t>
            </a:r>
            <a:r>
              <a:rPr lang="en-IT" altLang="en-US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T" altLang="en-US" b="1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 survey </a:t>
            </a:r>
            <a:r>
              <a:rPr lang="en-IT" altLang="en-US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pointing at 2024 PDC25</a:t>
            </a: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T" altLang="en-US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Found </a:t>
            </a:r>
            <a:r>
              <a:rPr lang="en-IT" altLang="en-US" b="1" kern="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DECAM images at correct pointing</a:t>
            </a:r>
          </a:p>
          <a:p>
            <a:pPr marR="0" lvl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tabLst/>
              <a:defRPr/>
            </a:pPr>
            <a:endParaRPr lang="en-IT" altLang="en-US" kern="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IT" altLang="en-US" kern="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2F84B-1C81-A2D9-779B-9EFDEBFF81AD}"/>
              </a:ext>
            </a:extLst>
          </p:cNvPr>
          <p:cNvSpPr txBox="1"/>
          <p:nvPr/>
        </p:nvSpPr>
        <p:spPr>
          <a:xfrm>
            <a:off x="5626622" y="5600496"/>
            <a:ext cx="655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1200" b="1" dirty="0">
                <a:solidFill>
                  <a:schemeClr val="accent6">
                    <a:lumMod val="10000"/>
                  </a:schemeClr>
                </a:solidFill>
              </a:rPr>
              <a:t>Fig 7. </a:t>
            </a:r>
            <a:r>
              <a:rPr lang="en-IT" sz="1200" dirty="0">
                <a:solidFill>
                  <a:schemeClr val="accent6">
                    <a:lumMod val="10000"/>
                  </a:schemeClr>
                </a:solidFill>
              </a:rPr>
              <a:t>Visibility windows (</a:t>
            </a:r>
            <a:r>
              <a:rPr lang="en-IT" sz="1200" b="1" dirty="0">
                <a:solidFill>
                  <a:srgbClr val="0070C0"/>
                </a:solidFill>
              </a:rPr>
              <a:t>shaded blue areas</a:t>
            </a:r>
            <a:r>
              <a:rPr lang="en-IT" sz="1200" dirty="0">
                <a:solidFill>
                  <a:schemeClr val="accent6">
                    <a:lumMod val="10000"/>
                  </a:schemeClr>
                </a:solidFill>
              </a:rPr>
              <a:t>) of 2024 PDC25 in 2024 (</a:t>
            </a:r>
            <a:r>
              <a:rPr lang="en-IT" sz="1200" b="1" dirty="0">
                <a:solidFill>
                  <a:srgbClr val="FF0000"/>
                </a:solidFill>
              </a:rPr>
              <a:t>top</a:t>
            </a:r>
            <a:r>
              <a:rPr lang="en-IT" sz="1200" dirty="0">
                <a:solidFill>
                  <a:schemeClr val="accent6">
                    <a:lumMod val="10000"/>
                  </a:schemeClr>
                </a:solidFill>
              </a:rPr>
              <a:t>) and 2022 (</a:t>
            </a:r>
            <a:r>
              <a:rPr lang="en-IT" sz="1200" b="1" dirty="0">
                <a:solidFill>
                  <a:srgbClr val="FFC000"/>
                </a:solidFill>
              </a:rPr>
              <a:t>bottom</a:t>
            </a:r>
            <a:r>
              <a:rPr lang="en-IT" sz="1200" dirty="0">
                <a:solidFill>
                  <a:schemeClr val="accent6">
                    <a:lumMod val="1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501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8F9A-5BC4-FAB3-6490-1E755817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0B731-B5F3-9425-B5BC-D272260CE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944544"/>
            <a:ext cx="11764800" cy="5265651"/>
          </a:xfrm>
        </p:spPr>
        <p:txBody>
          <a:bodyPr/>
          <a:lstStyle/>
          <a:p>
            <a:pPr algn="ctr"/>
            <a:r>
              <a:rPr lang="en-IT" sz="2000" b="1" dirty="0">
                <a:solidFill>
                  <a:srgbClr val="FF0000"/>
                </a:solidFill>
              </a:rPr>
              <a:t>Practice like it’s real, so when it is, you’re already there!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b="1" dirty="0">
              <a:solidFill>
                <a:schemeClr val="accent6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BF9C8-3619-CC3B-FDD3-242955C7D008}"/>
              </a:ext>
            </a:extLst>
          </p:cNvPr>
          <p:cNvSpPr txBox="1"/>
          <p:nvPr/>
        </p:nvSpPr>
        <p:spPr>
          <a:xfrm>
            <a:off x="4525169" y="5875070"/>
            <a:ext cx="317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500" b="1" dirty="0">
                <a:solidFill>
                  <a:schemeClr val="bg1">
                    <a:lumMod val="25000"/>
                  </a:schemeClr>
                </a:solidFill>
              </a:rPr>
              <a:t>Thank you!</a:t>
            </a:r>
          </a:p>
        </p:txBody>
      </p:sp>
      <p:pic>
        <p:nvPicPr>
          <p:cNvPr id="6" name="Content Placeholder 4" descr="A screen shot of a black background&#10;&#10;AI-generated content may be incorrect.">
            <a:extLst>
              <a:ext uri="{FF2B5EF4-FFF2-40B4-BE49-F238E27FC236}">
                <a16:creationId xmlns:a16="http://schemas.microsoft.com/office/drawing/2014/main" id="{38B732E4-7B42-7FC4-D5B4-F3E01198F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 b="28160"/>
          <a:stretch/>
        </p:blipFill>
        <p:spPr bwMode="auto">
          <a:xfrm>
            <a:off x="1101711" y="1481536"/>
            <a:ext cx="10021916" cy="439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D71D2-2F87-BCA6-3CB1-AC8F0F510C14}"/>
              </a:ext>
            </a:extLst>
          </p:cNvPr>
          <p:cNvSpPr txBox="1"/>
          <p:nvPr/>
        </p:nvSpPr>
        <p:spPr>
          <a:xfrm>
            <a:off x="1225899" y="1577591"/>
            <a:ext cx="469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chemeClr val="bg1"/>
                </a:solidFill>
              </a:rPr>
              <a:t>2024 YR4 (</a:t>
            </a:r>
            <a:r>
              <a:rPr lang="en-IT" b="1" u="sng" dirty="0">
                <a:solidFill>
                  <a:schemeClr val="bg1"/>
                </a:solidFill>
              </a:rPr>
              <a:t>Not an exercise</a:t>
            </a:r>
            <a:r>
              <a:rPr lang="en-IT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4960197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9097DF0-382D-424A-9165-E801FB7EB7C7}" vid="{BDE7B75B-A53E-4A0C-A018-324417FC5F25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9097DF0-382D-424A-9165-E801FB7EB7C7}" vid="{CE9BA172-12AB-4CF2-A84F-4D49500C4126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9097DF0-382D-424A-9165-E801FB7EB7C7}" vid="{F1C9DDF4-71DE-46CA-8709-804BCB73C9ED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9097DF0-382D-424A-9165-E801FB7EB7C7}" vid="{4D975B86-B99F-4C9E-B7A0-BB545EB3B9BC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PKKMWAM5UKCP-1108600927-1287</_dlc_DocId>
    <_dlc_DocIdUrl xmlns="ddc99d1b-0883-4f2c-a8e6-6d8ebaa0e5d6">
      <Url>https://esateamsite.sso.esa.int/support/EOT2018/_layouts/15/DocIdRedir.aspx?ID=PKKMWAM5UKCP-1108600927-1287</Url>
      <Description>PKKMWAM5UKCP-1108600927-1287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83E3FC-67DA-4725-BDDF-DC15FF756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D573401-998D-45E4-9CC0-0B59B0B357BD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2257</TotalTime>
  <Words>481</Words>
  <Application>Microsoft Macintosh PowerPoint</Application>
  <PresentationFormat>Custom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2024 PDC25: Towards Epoch 1</vt:lpstr>
      <vt:lpstr>Uncertainty Region in 2041 at Epoch 1</vt:lpstr>
      <vt:lpstr>Impact Corridor at Epoch 1</vt:lpstr>
      <vt:lpstr>Keyhole Map at Epoch 1</vt:lpstr>
      <vt:lpstr>Evolution of the IP: Worst Case Scenario</vt:lpstr>
      <vt:lpstr>Evolution of the IP: Skyprint prediction</vt:lpstr>
      <vt:lpstr>Precoveries search</vt:lpstr>
      <vt:lpstr>Conclusions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NEOCC: Impact Assessment of 2024 PDC25</dc:title>
  <dc:subject>ESA NEOCC: Impact Assessment of 2024 PDC25</dc:subject>
  <dc:creator>Marco Fenucci</dc:creator>
  <cp:keywords/>
  <dc:description/>
  <cp:lastModifiedBy>Marco Fenucci</cp:lastModifiedBy>
  <cp:revision>32</cp:revision>
  <cp:lastPrinted>2008-08-26T16:26:23Z</cp:lastPrinted>
  <dcterms:created xsi:type="dcterms:W3CDTF">2025-04-08T13:19:20Z</dcterms:created>
  <dcterms:modified xsi:type="dcterms:W3CDTF">2025-04-22T08:29:05Z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Marco Fenucci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2025-04-07T22:00:00Z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8efe0189-68e5-46b3-80c8-078d88a4045d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PKKMWAM5UKCP-1108600927-1287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