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56" r:id="rId2"/>
    <p:sldId id="675" r:id="rId3"/>
    <p:sldId id="682" r:id="rId4"/>
    <p:sldId id="706" r:id="rId5"/>
    <p:sldId id="715" r:id="rId6"/>
    <p:sldId id="696" r:id="rId7"/>
    <p:sldId id="709" r:id="rId8"/>
    <p:sldId id="710" r:id="rId9"/>
    <p:sldId id="707" r:id="rId10"/>
    <p:sldId id="705" r:id="rId11"/>
    <p:sldId id="71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6F0"/>
    <a:srgbClr val="FF7830"/>
    <a:srgbClr val="41F03A"/>
    <a:srgbClr val="FE36FF"/>
    <a:srgbClr val="FF7B9D"/>
    <a:srgbClr val="92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8" autoAdjust="0"/>
    <p:restoredTop sz="94609" autoAdjust="0"/>
  </p:normalViewPr>
  <p:slideViewPr>
    <p:cSldViewPr snapToGrid="0" snapToObjects="1">
      <p:cViewPr varScale="1">
        <p:scale>
          <a:sx n="151" d="100"/>
          <a:sy n="151" d="100"/>
        </p:scale>
        <p:origin x="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FF6A-C0B5-FB41-B5B6-E3830CA72E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1AAC-32FE-3A44-870D-46EBB48D1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21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7400-8DF8-9B4C-A2F6-C2D993572838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7953-B641-F146-B3B1-C0282AFC0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63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DB09D-A04B-8840-96F0-65F80EF52C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6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759-EC12-9A4E-989D-79466783DDF9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FA1B-2F80-8044-904C-5580CA429F8D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FFD4-B84A-6C43-B05F-158FEDDB51C9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A7CA-5CC1-5842-A091-9EA7FBCC9FF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579-9753-4E40-95B3-9693EA4A5ACE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0EF6-4D74-AC41-8BFC-B5F90E7DAED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B22-2977-C547-9EA2-A92ABF28ADBD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856A-1539-2540-9B15-B5FB3056CDAF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7B63-BD32-ED45-8C6A-5CD6DD60F43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3E5-B5D5-B344-8A56-766BF82D71CC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DDF3-E197-2147-BC64-F0D4DD6F13CB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PDC 2017, Tokyo, Japan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389-28B3-F74A-A942-C63CD5F5BC93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PDC 2017, Tokyo, Japan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7216-E2DD-A341-B05A-32FDB11569E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564" y="1775283"/>
            <a:ext cx="7772400" cy="118287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3D shape model and spin state of Apophis estimated from the 2012/2013 radar and </a:t>
            </a:r>
            <a:r>
              <a:rPr lang="en-US" sz="4000" b="1" dirty="0" err="1">
                <a:solidFill>
                  <a:srgbClr val="FFFF00"/>
                </a:solidFill>
              </a:rPr>
              <a:t>lightcurve</a:t>
            </a:r>
            <a:r>
              <a:rPr lang="en-US" sz="4000" b="1" dirty="0">
                <a:solidFill>
                  <a:srgbClr val="FFFF00"/>
                </a:solidFill>
              </a:rPr>
              <a:t> data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3013"/>
            <a:ext cx="9009528" cy="2445268"/>
          </a:xfrm>
        </p:spPr>
        <p:txBody>
          <a:bodyPr>
            <a:no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M. </a:t>
            </a:r>
            <a:r>
              <a:rPr lang="en-US" sz="1600" dirty="0" err="1"/>
              <a:t>Brozović</a:t>
            </a:r>
            <a:r>
              <a:rPr lang="en-US" sz="1600" dirty="0"/>
              <a:t>, </a:t>
            </a:r>
            <a:r>
              <a:rPr lang="en-US" sz="1600" baseline="30000" dirty="0"/>
              <a:t>1</a:t>
            </a:r>
            <a:r>
              <a:rPr lang="en-US" sz="1600" dirty="0"/>
              <a:t>L. A. M. Benner, </a:t>
            </a:r>
            <a:r>
              <a:rPr lang="en-US" sz="1600" baseline="30000" dirty="0"/>
              <a:t>1</a:t>
            </a:r>
            <a:r>
              <a:rPr lang="en-US" sz="1600" dirty="0"/>
              <a:t>S. P. Naidu,</a:t>
            </a:r>
            <a:r>
              <a:rPr lang="en-US" sz="1600" baseline="30000" dirty="0"/>
              <a:t> 2</a:t>
            </a:r>
            <a:r>
              <a:rPr lang="en-US" sz="1600" dirty="0"/>
              <a:t>P. </a:t>
            </a:r>
            <a:r>
              <a:rPr lang="en-US" sz="1600" dirty="0" err="1"/>
              <a:t>Pravec</a:t>
            </a:r>
            <a:r>
              <a:rPr lang="en-US" sz="1600" dirty="0"/>
              <a:t>, </a:t>
            </a:r>
            <a:r>
              <a:rPr lang="en-US" sz="1600" baseline="30000" dirty="0"/>
              <a:t>3</a:t>
            </a:r>
            <a:r>
              <a:rPr lang="en-US" sz="1600" dirty="0"/>
              <a:t>C. Magri</a:t>
            </a:r>
          </a:p>
          <a:p>
            <a:endParaRPr lang="en-US" sz="1600" baseline="30000" dirty="0"/>
          </a:p>
          <a:p>
            <a:r>
              <a:rPr lang="en-US" sz="1600" baseline="30000" dirty="0"/>
              <a:t>1</a:t>
            </a:r>
            <a:r>
              <a:rPr lang="en-US" sz="1600" dirty="0"/>
              <a:t> Jet Propulsion Laboratory, California Institute of Technology;</a:t>
            </a:r>
            <a:r>
              <a:rPr lang="en-US" sz="1600" baseline="30000" dirty="0"/>
              <a:t> 2</a:t>
            </a:r>
            <a:r>
              <a:rPr lang="en-US" sz="1600" dirty="0"/>
              <a:t>Astronomical Institute, Academy of Sciences of the Czech Republic; </a:t>
            </a:r>
            <a:r>
              <a:rPr lang="en-US" sz="1600" baseline="30000" dirty="0"/>
              <a:t>3</a:t>
            </a:r>
            <a:r>
              <a:rPr lang="en-US" sz="1600" dirty="0"/>
              <a:t>University of Maine at Farmington</a:t>
            </a:r>
          </a:p>
          <a:p>
            <a:r>
              <a:rPr lang="en-US" sz="1800" dirty="0"/>
              <a:t>© 2025 California Institute of Technology. Government sponsorship acknowledged.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2158" y="6197998"/>
            <a:ext cx="575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830"/>
                </a:solidFill>
              </a:rPr>
              <a:t>Planetary Defense Conference -  May 4-9, 2025</a:t>
            </a:r>
          </a:p>
        </p:txBody>
      </p:sp>
      <p:pic>
        <p:nvPicPr>
          <p:cNvPr id="4" name="Picture 3" descr="Tribrand_WhiteText_CMYK_022615(926x17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55" y="154192"/>
            <a:ext cx="2433145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AE4E8-1D00-CA20-7A5B-A0A71A274E5A}"/>
              </a:ext>
            </a:extLst>
          </p:cNvPr>
          <p:cNvSpPr txBox="1"/>
          <p:nvPr/>
        </p:nvSpPr>
        <p:spPr>
          <a:xfrm>
            <a:off x="3201255" y="5828666"/>
            <a:ext cx="232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IAA-PDC-25-03-118</a:t>
            </a:r>
          </a:p>
        </p:txBody>
      </p:sp>
    </p:spTree>
    <p:extLst>
      <p:ext uri="{BB962C8B-B14F-4D97-AF65-F5344CB8AC3E}">
        <p14:creationId xmlns:p14="http://schemas.microsoft.com/office/powerpoint/2010/main" val="10437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EB1FF-7732-BA3E-2914-AA47236E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365760"/>
            <a:ext cx="1374648" cy="642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09C95-57DD-EB4A-3D7C-78F16006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" y="1920240"/>
            <a:ext cx="5547360" cy="4160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BF98AC-83BA-173D-3F54-C31C68BDD23B}"/>
              </a:ext>
            </a:extLst>
          </p:cNvPr>
          <p:cNvSpPr txBox="1"/>
          <p:nvPr/>
        </p:nvSpPr>
        <p:spPr>
          <a:xfrm>
            <a:off x="0" y="70104"/>
            <a:ext cx="23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Obs.   Fit.   POS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B4AC0-FE2A-6A34-A3BF-B88A40DBB8AF}"/>
              </a:ext>
            </a:extLst>
          </p:cNvPr>
          <p:cNvSpPr txBox="1"/>
          <p:nvPr/>
        </p:nvSpPr>
        <p:spPr>
          <a:xfrm>
            <a:off x="3060723" y="84636"/>
            <a:ext cx="608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How bifurcated is Apophis? Quite a lot?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527E1-557D-739C-A65E-35DF7DF6E674}"/>
              </a:ext>
            </a:extLst>
          </p:cNvPr>
          <p:cNvSpPr txBox="1"/>
          <p:nvPr/>
        </p:nvSpPr>
        <p:spPr>
          <a:xfrm>
            <a:off x="2826213" y="1892276"/>
            <a:ext cx="118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Pravec</a:t>
            </a:r>
            <a:r>
              <a:rPr lang="en-US" b="1" dirty="0">
                <a:solidFill>
                  <a:schemeClr val="bg1"/>
                </a:solidFill>
              </a:rPr>
              <a:t> fit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A20B63-506F-BF00-4566-57E4DAA3FA59}"/>
              </a:ext>
            </a:extLst>
          </p:cNvPr>
          <p:cNvCxnSpPr>
            <a:cxnSpLocks/>
          </p:cNvCxnSpPr>
          <p:nvPr/>
        </p:nvCxnSpPr>
        <p:spPr>
          <a:xfrm>
            <a:off x="3321271" y="2261608"/>
            <a:ext cx="694138" cy="494844"/>
          </a:xfrm>
          <a:prstGeom prst="line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1DAF53-A09B-E50A-FC99-ECD54B59FCE1}"/>
              </a:ext>
            </a:extLst>
          </p:cNvPr>
          <p:cNvSpPr txBox="1"/>
          <p:nvPr/>
        </p:nvSpPr>
        <p:spPr>
          <a:xfrm>
            <a:off x="2901840" y="5292158"/>
            <a:ext cx="99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Radar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2D6E30-AEAC-BA0F-B0DA-3C5E45574704}"/>
              </a:ext>
            </a:extLst>
          </p:cNvPr>
          <p:cNvCxnSpPr>
            <a:cxnSpLocks/>
          </p:cNvCxnSpPr>
          <p:nvPr/>
        </p:nvCxnSpPr>
        <p:spPr>
          <a:xfrm flipV="1">
            <a:off x="3219296" y="5003987"/>
            <a:ext cx="552637" cy="336658"/>
          </a:xfrm>
          <a:prstGeom prst="line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7BA490-3A60-58E0-9AE4-9C733E1849E1}"/>
              </a:ext>
            </a:extLst>
          </p:cNvPr>
          <p:cNvSpPr txBox="1"/>
          <p:nvPr/>
        </p:nvSpPr>
        <p:spPr>
          <a:xfrm>
            <a:off x="1648248" y="574265"/>
            <a:ext cx="212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D=0.33 km</a:t>
            </a:r>
          </a:p>
          <a:p>
            <a:r>
              <a:rPr lang="en-US" dirty="0"/>
              <a:t>Long axis = 0.5 km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=0.37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FF36B-34C4-93D3-D7FF-595791CD7D9A}"/>
              </a:ext>
            </a:extLst>
          </p:cNvPr>
          <p:cNvSpPr txBox="1"/>
          <p:nvPr/>
        </p:nvSpPr>
        <p:spPr>
          <a:xfrm>
            <a:off x="3668340" y="778694"/>
            <a:ext cx="461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Lightcurves</a:t>
            </a:r>
            <a:r>
              <a:rPr lang="en-US" dirty="0"/>
              <a:t> can be fit with a dramatically different shapes (and sizes) assuming the models keep the same aspect ratios</a:t>
            </a:r>
          </a:p>
        </p:txBody>
      </p:sp>
    </p:spTree>
    <p:extLst>
      <p:ext uri="{BB962C8B-B14F-4D97-AF65-F5344CB8AC3E}">
        <p14:creationId xmlns:p14="http://schemas.microsoft.com/office/powerpoint/2010/main" val="164631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0EDC8-BAAF-F560-09C4-70C20289EC09}"/>
              </a:ext>
            </a:extLst>
          </p:cNvPr>
          <p:cNvSpPr txBox="1"/>
          <p:nvPr/>
        </p:nvSpPr>
        <p:spPr>
          <a:xfrm>
            <a:off x="2742130" y="234087"/>
            <a:ext cx="396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Take home messages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C2520-45CB-E954-50BD-3FF641D53381}"/>
              </a:ext>
            </a:extLst>
          </p:cNvPr>
          <p:cNvSpPr txBox="1"/>
          <p:nvPr/>
        </p:nvSpPr>
        <p:spPr>
          <a:xfrm>
            <a:off x="459576" y="928271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Apophis is (still) bifurcated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Radar shape model published by Brozovic et al 2018 based on 2012/2013 data needs to be updated – we were limited by phase coverage and low SNRs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Joint </a:t>
            </a:r>
            <a:r>
              <a:rPr lang="en-US" sz="2400" dirty="0" err="1"/>
              <a:t>lightcurves</a:t>
            </a:r>
            <a:r>
              <a:rPr lang="en-US" sz="2400" dirty="0"/>
              <a:t> and radar data from 2012/2013 may be sufficient to bridge 9 years of data gap to 2021 apparition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need to combine all the data we got to date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likely that the updated shape and spin model will still contain considerable uncertainties to </a:t>
            </a:r>
            <a:r>
              <a:rPr lang="en-US" sz="2400"/>
              <a:t>predict the 2029 </a:t>
            </a:r>
            <a:r>
              <a:rPr lang="en-US" sz="2400" dirty="0"/>
              <a:t>apparition</a:t>
            </a:r>
          </a:p>
        </p:txBody>
      </p:sp>
    </p:spTree>
    <p:extLst>
      <p:ext uri="{BB962C8B-B14F-4D97-AF65-F5344CB8AC3E}">
        <p14:creationId xmlns:p14="http://schemas.microsoft.com/office/powerpoint/2010/main" val="38723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4F8E69D-172C-2C5E-0CB8-9CFAE339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08" y="166255"/>
            <a:ext cx="8651783" cy="47848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Apophis is elongated object with a tumbling spin state</a:t>
            </a:r>
            <a:endParaRPr lang="en-US" sz="2800" b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Apophis_spin_cropped.mp4" descr="Apophis_spin_cropped.mp4">
            <a:hlinkClick r:id="" action="ppaction://media"/>
            <a:extLst>
              <a:ext uri="{FF2B5EF4-FFF2-40B4-BE49-F238E27FC236}">
                <a16:creationId xmlns:a16="http://schemas.microsoft.com/office/drawing/2014/main" id="{179C1C16-9562-B7A9-B5A3-0466A58CBC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735" y="1052945"/>
            <a:ext cx="7118369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98874-F356-AA98-B9D1-EF9656E82022}"/>
              </a:ext>
            </a:extLst>
          </p:cNvPr>
          <p:cNvSpPr txBox="1"/>
          <p:nvPr/>
        </p:nvSpPr>
        <p:spPr>
          <a:xfrm>
            <a:off x="1052944" y="1191491"/>
            <a:ext cx="252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principal</a:t>
            </a:r>
            <a:r>
              <a:rPr lang="en-US" sz="2400" dirty="0"/>
              <a:t>~30.6 h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long</a:t>
            </a:r>
            <a:r>
              <a:rPr lang="en-US" sz="2400" dirty="0"/>
              <a:t>~11 days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DF6DB0-3B1A-92EE-224C-E0C382733656}"/>
              </a:ext>
            </a:extLst>
          </p:cNvPr>
          <p:cNvCxnSpPr/>
          <p:nvPr/>
        </p:nvCxnSpPr>
        <p:spPr>
          <a:xfrm flipH="1">
            <a:off x="5427406" y="1710813"/>
            <a:ext cx="1371600" cy="311675"/>
          </a:xfrm>
          <a:prstGeom prst="line">
            <a:avLst/>
          </a:prstGeom>
          <a:ln w="57150">
            <a:solidFill>
              <a:srgbClr val="42F1F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ABCBDE-ED41-9760-B325-60BBC585F6FD}"/>
              </a:ext>
            </a:extLst>
          </p:cNvPr>
          <p:cNvSpPr txBox="1"/>
          <p:nvPr/>
        </p:nvSpPr>
        <p:spPr>
          <a:xfrm>
            <a:off x="6799006" y="1145324"/>
            <a:ext cx="1637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2F1FD"/>
                </a:solidFill>
              </a:rPr>
              <a:t>Angular momentum vector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B381C-E923-6616-5B0D-740BC68D72C9}"/>
              </a:ext>
            </a:extLst>
          </p:cNvPr>
          <p:cNvSpPr txBox="1"/>
          <p:nvPr/>
        </p:nvSpPr>
        <p:spPr>
          <a:xfrm>
            <a:off x="1061315" y="6353237"/>
            <a:ext cx="726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00"/>
                </a:solidFill>
              </a:rPr>
              <a:t>Radar equivalent diameter D=0.34 ± 0.04 km (1σ bounds)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2EBB-36A9-71DA-E98B-26F5A908D8BF}"/>
              </a:ext>
            </a:extLst>
          </p:cNvPr>
          <p:cNvSpPr txBox="1"/>
          <p:nvPr/>
        </p:nvSpPr>
        <p:spPr>
          <a:xfrm>
            <a:off x="6190329" y="6153182"/>
            <a:ext cx="2063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Brozovic</a:t>
            </a:r>
            <a:r>
              <a:rPr lang="en-US" sz="1400" dirty="0"/>
              <a:t> et al, 2018</a:t>
            </a:r>
          </a:p>
        </p:txBody>
      </p:sp>
    </p:spTree>
    <p:extLst>
      <p:ext uri="{BB962C8B-B14F-4D97-AF65-F5344CB8AC3E}">
        <p14:creationId xmlns:p14="http://schemas.microsoft.com/office/powerpoint/2010/main" val="33506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1E29963-9F78-3118-BE95-B00BE7F7C885}"/>
              </a:ext>
            </a:extLst>
          </p:cNvPr>
          <p:cNvGrpSpPr/>
          <p:nvPr/>
        </p:nvGrpSpPr>
        <p:grpSpPr>
          <a:xfrm>
            <a:off x="1716632" y="451572"/>
            <a:ext cx="875206" cy="6347787"/>
            <a:chOff x="1692903" y="301398"/>
            <a:chExt cx="811704" cy="655000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08D0779-E9E9-A356-4E7A-7B015B03C1C1}"/>
                </a:ext>
              </a:extLst>
            </p:cNvPr>
            <p:cNvSpPr txBox="1"/>
            <p:nvPr/>
          </p:nvSpPr>
          <p:spPr>
            <a:xfrm>
              <a:off x="1712623" y="301398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Dec 22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6666083-F8C3-7AAC-E236-A1012EC43D2F}"/>
                </a:ext>
              </a:extLst>
            </p:cNvPr>
            <p:cNvSpPr txBox="1"/>
            <p:nvPr/>
          </p:nvSpPr>
          <p:spPr>
            <a:xfrm>
              <a:off x="1712623" y="741295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03a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A821B75-E4CC-202B-EE34-C9F4AE8A5081}"/>
                </a:ext>
              </a:extLst>
            </p:cNvPr>
            <p:cNvSpPr txBox="1"/>
            <p:nvPr/>
          </p:nvSpPr>
          <p:spPr>
            <a:xfrm>
              <a:off x="1692903" y="1183656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03b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2073475-DB4C-ECAE-1D34-E07CF22471E8}"/>
                </a:ext>
              </a:extLst>
            </p:cNvPr>
            <p:cNvSpPr txBox="1"/>
            <p:nvPr/>
          </p:nvSpPr>
          <p:spPr>
            <a:xfrm>
              <a:off x="1712623" y="1744640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05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EECAD8A-9C8F-5570-4C4D-136A5006AFB7}"/>
                </a:ext>
              </a:extLst>
            </p:cNvPr>
            <p:cNvSpPr txBox="1"/>
            <p:nvPr/>
          </p:nvSpPr>
          <p:spPr>
            <a:xfrm>
              <a:off x="1718938" y="2201950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06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4123A02-5D5F-0A4F-F3C3-5C2840FB67A9}"/>
                </a:ext>
              </a:extLst>
            </p:cNvPr>
            <p:cNvSpPr txBox="1"/>
            <p:nvPr/>
          </p:nvSpPr>
          <p:spPr>
            <a:xfrm>
              <a:off x="1723015" y="2659260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09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97F3884-EBA3-0F1C-11C4-50A19B412B05}"/>
                </a:ext>
              </a:extLst>
            </p:cNvPr>
            <p:cNvSpPr txBox="1"/>
            <p:nvPr/>
          </p:nvSpPr>
          <p:spPr>
            <a:xfrm>
              <a:off x="1723015" y="3159475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10a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C4CE45B-19B6-6E05-4981-B7718DB53962}"/>
                </a:ext>
              </a:extLst>
            </p:cNvPr>
            <p:cNvSpPr txBox="1"/>
            <p:nvPr/>
          </p:nvSpPr>
          <p:spPr>
            <a:xfrm>
              <a:off x="1734324" y="3659690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10b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097A4E4-200B-7D52-3FEE-D85134338A5F}"/>
                </a:ext>
              </a:extLst>
            </p:cNvPr>
            <p:cNvSpPr txBox="1"/>
            <p:nvPr/>
          </p:nvSpPr>
          <p:spPr>
            <a:xfrm>
              <a:off x="1713961" y="4106963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11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5FCC09C-D0B0-3137-A7EA-19C00D54E4BC}"/>
                </a:ext>
              </a:extLst>
            </p:cNvPr>
            <p:cNvSpPr txBox="1"/>
            <p:nvPr/>
          </p:nvSpPr>
          <p:spPr>
            <a:xfrm>
              <a:off x="1740639" y="4617215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14a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283908C-DA38-98A8-BA7E-C369089334CC}"/>
                </a:ext>
              </a:extLst>
            </p:cNvPr>
            <p:cNvSpPr txBox="1"/>
            <p:nvPr/>
          </p:nvSpPr>
          <p:spPr>
            <a:xfrm>
              <a:off x="1734324" y="5088855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14b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D750AAB-183B-8E9A-D97D-1022A4DFAFDB}"/>
                </a:ext>
              </a:extLst>
            </p:cNvPr>
            <p:cNvSpPr txBox="1"/>
            <p:nvPr/>
          </p:nvSpPr>
          <p:spPr>
            <a:xfrm>
              <a:off x="1739722" y="5595519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Jan 16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ED8564E-608B-87E9-0600-80F3518CE2FD}"/>
                </a:ext>
              </a:extLst>
            </p:cNvPr>
            <p:cNvSpPr txBox="1"/>
            <p:nvPr/>
          </p:nvSpPr>
          <p:spPr>
            <a:xfrm>
              <a:off x="1725270" y="6076680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Feb 18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0CA8967-0BE0-D2A4-9C76-A59CF262778A}"/>
                </a:ext>
              </a:extLst>
            </p:cNvPr>
            <p:cNvSpPr txBox="1"/>
            <p:nvPr/>
          </p:nvSpPr>
          <p:spPr>
            <a:xfrm>
              <a:off x="1731034" y="6574400"/>
              <a:ext cx="763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Feb 20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F771C7-C67F-C538-122B-EAEAB1A3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55" y="363857"/>
            <a:ext cx="1376605" cy="6431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F98C3A-F45C-5A80-BE3D-88ED96ED973E}"/>
              </a:ext>
            </a:extLst>
          </p:cNvPr>
          <p:cNvSpPr txBox="1"/>
          <p:nvPr/>
        </p:nvSpPr>
        <p:spPr>
          <a:xfrm>
            <a:off x="6917747" y="-9827"/>
            <a:ext cx="225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Pravec</a:t>
            </a:r>
            <a:r>
              <a:rPr lang="en-US" dirty="0"/>
              <a:t> et al. original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A8B07-C395-822F-5A74-5CA40F12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3" y="369332"/>
            <a:ext cx="1376337" cy="6430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A0BFB5-F917-17B1-DD1B-A2804EDE3AE0}"/>
              </a:ext>
            </a:extLst>
          </p:cNvPr>
          <p:cNvSpPr txBox="1"/>
          <p:nvPr/>
        </p:nvSpPr>
        <p:spPr>
          <a:xfrm>
            <a:off x="26404" y="-13072"/>
            <a:ext cx="214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radar shape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B2431-CCA4-1CB9-4437-59744319F0E7}"/>
              </a:ext>
            </a:extLst>
          </p:cNvPr>
          <p:cNvSpPr txBox="1"/>
          <p:nvPr/>
        </p:nvSpPr>
        <p:spPr>
          <a:xfrm>
            <a:off x="93807" y="6547366"/>
            <a:ext cx="23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Obs.   Fit.   POS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62E8A-496A-51DF-7F15-3F98DCF8CD07}"/>
              </a:ext>
            </a:extLst>
          </p:cNvPr>
          <p:cNvSpPr txBox="1"/>
          <p:nvPr/>
        </p:nvSpPr>
        <p:spPr>
          <a:xfrm>
            <a:off x="7170617" y="6547366"/>
            <a:ext cx="23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Obs.   Fit.   POS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EBB34-4421-FD69-3079-F319050183F3}"/>
              </a:ext>
            </a:extLst>
          </p:cNvPr>
          <p:cNvSpPr txBox="1"/>
          <p:nvPr/>
        </p:nvSpPr>
        <p:spPr>
          <a:xfrm>
            <a:off x="2810674" y="1194228"/>
            <a:ext cx="42848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Radar model started from </a:t>
            </a:r>
            <a:r>
              <a:rPr lang="en-US" sz="2000" dirty="0" err="1"/>
              <a:t>lightcurves</a:t>
            </a:r>
            <a:r>
              <a:rPr lang="en-US" sz="2000" dirty="0"/>
              <a:t>-derived spin state and only used radar data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Radar data could not constrain the spin state beyond the </a:t>
            </a:r>
            <a:r>
              <a:rPr lang="en-US" sz="2000" dirty="0" err="1"/>
              <a:t>lightcurves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Radar data have some sensitivity to the object’s size and shape, but the SNRs were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After 2021, we have more radar and LC data, and we should be able to improve the spin state and to some extent, the shape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44DD5-58AB-7DCD-CC31-D3D3D13D7E38}"/>
              </a:ext>
            </a:extLst>
          </p:cNvPr>
          <p:cNvSpPr txBox="1"/>
          <p:nvPr/>
        </p:nvSpPr>
        <p:spPr>
          <a:xfrm>
            <a:off x="2723365" y="64712"/>
            <a:ext cx="428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Shape models and fits to the 2012/2013 radar data</a:t>
            </a:r>
          </a:p>
        </p:txBody>
      </p:sp>
    </p:spTree>
    <p:extLst>
      <p:ext uri="{BB962C8B-B14F-4D97-AF65-F5344CB8AC3E}">
        <p14:creationId xmlns:p14="http://schemas.microsoft.com/office/powerpoint/2010/main" val="266516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DB42C-941B-8C6B-D525-04A529A21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369332"/>
            <a:ext cx="1374648" cy="642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5696-DCDD-3999-BBA5-E447D5C0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" y="1906988"/>
            <a:ext cx="5547360" cy="4160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BEAF5-4770-33D0-D560-4E6DFE1DEA6C}"/>
              </a:ext>
            </a:extLst>
          </p:cNvPr>
          <p:cNvSpPr txBox="1"/>
          <p:nvPr/>
        </p:nvSpPr>
        <p:spPr>
          <a:xfrm>
            <a:off x="1989735" y="723951"/>
            <a:ext cx="704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Radar shape model needs an adjustment to the aspect ratio – it needs to be more elongated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published spin state causes an offset in the fits to the </a:t>
            </a:r>
            <a:r>
              <a:rPr lang="en-US" dirty="0" err="1"/>
              <a:t>lightcurves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6648A-08AC-CE3B-A4A4-27D2F9D92E35}"/>
              </a:ext>
            </a:extLst>
          </p:cNvPr>
          <p:cNvSpPr txBox="1"/>
          <p:nvPr/>
        </p:nvSpPr>
        <p:spPr>
          <a:xfrm>
            <a:off x="0" y="-1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radar shape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5C430-1FFA-6644-C4D9-083C2676531A}"/>
              </a:ext>
            </a:extLst>
          </p:cNvPr>
          <p:cNvSpPr txBox="1"/>
          <p:nvPr/>
        </p:nvSpPr>
        <p:spPr>
          <a:xfrm>
            <a:off x="92298" y="6571680"/>
            <a:ext cx="23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Obs.   Fit.   POS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1AED5-E076-B7BD-F254-7276B3C53042}"/>
              </a:ext>
            </a:extLst>
          </p:cNvPr>
          <p:cNvSpPr txBox="1"/>
          <p:nvPr/>
        </p:nvSpPr>
        <p:spPr>
          <a:xfrm>
            <a:off x="2826213" y="1892276"/>
            <a:ext cx="137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Pravec</a:t>
            </a:r>
            <a:r>
              <a:rPr lang="en-US" b="1" dirty="0">
                <a:solidFill>
                  <a:schemeClr val="bg1"/>
                </a:solidFill>
              </a:rPr>
              <a:t> fit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2DFCC-47AB-D07F-7026-36A58C0E1F9E}"/>
              </a:ext>
            </a:extLst>
          </p:cNvPr>
          <p:cNvCxnSpPr>
            <a:cxnSpLocks/>
          </p:cNvCxnSpPr>
          <p:nvPr/>
        </p:nvCxnSpPr>
        <p:spPr>
          <a:xfrm>
            <a:off x="3321271" y="2261608"/>
            <a:ext cx="694138" cy="494844"/>
          </a:xfrm>
          <a:prstGeom prst="line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DDD79F-7318-3897-470F-1E4AF5CB7595}"/>
              </a:ext>
            </a:extLst>
          </p:cNvPr>
          <p:cNvSpPr txBox="1"/>
          <p:nvPr/>
        </p:nvSpPr>
        <p:spPr>
          <a:xfrm>
            <a:off x="2901840" y="5292158"/>
            <a:ext cx="120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Radar fit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7719A4-AD12-D06C-CEFB-46D232D61011}"/>
              </a:ext>
            </a:extLst>
          </p:cNvPr>
          <p:cNvCxnSpPr>
            <a:cxnSpLocks/>
          </p:cNvCxnSpPr>
          <p:nvPr/>
        </p:nvCxnSpPr>
        <p:spPr>
          <a:xfrm flipV="1">
            <a:off x="3219296" y="5003987"/>
            <a:ext cx="552637" cy="336658"/>
          </a:xfrm>
          <a:prstGeom prst="line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3A64B3-3811-107B-8CBB-EB10DC6B53EB}"/>
              </a:ext>
            </a:extLst>
          </p:cNvPr>
          <p:cNvSpPr txBox="1"/>
          <p:nvPr/>
        </p:nvSpPr>
        <p:spPr>
          <a:xfrm>
            <a:off x="2429514" y="68088"/>
            <a:ext cx="671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Step 1: Combine the 2012/2013 radar and LC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C2F0B-681F-BCFB-AB26-C8C510D562BA}"/>
              </a:ext>
            </a:extLst>
          </p:cNvPr>
          <p:cNvSpPr txBox="1"/>
          <p:nvPr/>
        </p:nvSpPr>
        <p:spPr>
          <a:xfrm>
            <a:off x="3120158" y="6177661"/>
            <a:ext cx="504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weeks of Apophis </a:t>
            </a:r>
            <a:r>
              <a:rPr lang="en-US" dirty="0" err="1"/>
              <a:t>lightcurves</a:t>
            </a:r>
            <a:r>
              <a:rPr lang="en-US" dirty="0"/>
              <a:t> observed in 2012/2013: 2012-12-23.2, 2012-12-31.1, 2013-01-07.5</a:t>
            </a:r>
          </a:p>
        </p:txBody>
      </p:sp>
    </p:spTree>
    <p:extLst>
      <p:ext uri="{BB962C8B-B14F-4D97-AF65-F5344CB8AC3E}">
        <p14:creationId xmlns:p14="http://schemas.microsoft.com/office/powerpoint/2010/main" val="425730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932AC-BEDC-B954-C216-BE239D4AE257}"/>
              </a:ext>
            </a:extLst>
          </p:cNvPr>
          <p:cNvSpPr txBox="1"/>
          <p:nvPr/>
        </p:nvSpPr>
        <p:spPr>
          <a:xfrm>
            <a:off x="-21496" y="-121337"/>
            <a:ext cx="110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2012-</a:t>
            </a:r>
          </a:p>
          <a:p>
            <a:r>
              <a:rPr lang="en-US" sz="2400" b="1" dirty="0"/>
              <a:t>2013 </a:t>
            </a:r>
          </a:p>
          <a:p>
            <a:r>
              <a:rPr lang="en-US" sz="2400" b="1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3370C-DE08-1B3E-709D-3EEEF8CCE272}"/>
              </a:ext>
            </a:extLst>
          </p:cNvPr>
          <p:cNvSpPr txBox="1"/>
          <p:nvPr/>
        </p:nvSpPr>
        <p:spPr>
          <a:xfrm>
            <a:off x="2911326" y="-94298"/>
            <a:ext cx="91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2021 </a:t>
            </a:r>
          </a:p>
          <a:p>
            <a:r>
              <a:rPr lang="en-US" sz="2400" b="1" dirty="0"/>
              <a:t>data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E4E4F4-4D08-A8B2-ADD4-FC73887B7C26}"/>
              </a:ext>
            </a:extLst>
          </p:cNvPr>
          <p:cNvGrpSpPr/>
          <p:nvPr/>
        </p:nvGrpSpPr>
        <p:grpSpPr>
          <a:xfrm>
            <a:off x="813097" y="0"/>
            <a:ext cx="5012461" cy="6858000"/>
            <a:chOff x="1164224" y="0"/>
            <a:chExt cx="501246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40F156-7D89-DE24-68D7-0302A7A09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224" y="0"/>
              <a:ext cx="1468682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DEBD7B-A651-FA02-70D0-2F548D67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1175" y="0"/>
              <a:ext cx="1285097" cy="685800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59E56F-B594-519A-85A9-B1C05021FD74}"/>
                </a:ext>
              </a:extLst>
            </p:cNvPr>
            <p:cNvGrpSpPr/>
            <p:nvPr/>
          </p:nvGrpSpPr>
          <p:grpSpPr>
            <a:xfrm>
              <a:off x="5345448" y="55395"/>
              <a:ext cx="831237" cy="6725606"/>
              <a:chOff x="7408732" y="185224"/>
              <a:chExt cx="831237" cy="672560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0ECA6-089A-293E-7D75-5AD8A8AC2118}"/>
                  </a:ext>
                </a:extLst>
              </p:cNvPr>
              <p:cNvSpPr txBox="1"/>
              <p:nvPr/>
            </p:nvSpPr>
            <p:spPr>
              <a:xfrm>
                <a:off x="7473630" y="1009941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05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6D8DAA-4C88-5C1A-6694-E93DBAC82694}"/>
                  </a:ext>
                </a:extLst>
              </p:cNvPr>
              <p:cNvSpPr txBox="1"/>
              <p:nvPr/>
            </p:nvSpPr>
            <p:spPr>
              <a:xfrm>
                <a:off x="7476001" y="1449616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06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89537A-DB23-708F-D66B-7CDF02F56675}"/>
                  </a:ext>
                </a:extLst>
              </p:cNvPr>
              <p:cNvSpPr txBox="1"/>
              <p:nvPr/>
            </p:nvSpPr>
            <p:spPr>
              <a:xfrm>
                <a:off x="7447272" y="1938855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07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D3314A-882A-13A3-1ECB-280E10D4E69E}"/>
                  </a:ext>
                </a:extLst>
              </p:cNvPr>
              <p:cNvSpPr txBox="1"/>
              <p:nvPr/>
            </p:nvSpPr>
            <p:spPr>
              <a:xfrm>
                <a:off x="7436533" y="2347493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08a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A5FBE7-A383-9594-E8A4-9E1BC622E9CE}"/>
                  </a:ext>
                </a:extLst>
              </p:cNvPr>
              <p:cNvSpPr txBox="1"/>
              <p:nvPr/>
            </p:nvSpPr>
            <p:spPr>
              <a:xfrm>
                <a:off x="7418360" y="278419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08b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C9A910-0C7D-3365-E8E1-A5C8619E518A}"/>
                  </a:ext>
                </a:extLst>
              </p:cNvPr>
              <p:cNvSpPr txBox="1"/>
              <p:nvPr/>
            </p:nvSpPr>
            <p:spPr>
              <a:xfrm>
                <a:off x="7408732" y="3623717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09a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8553E8-EC4F-3341-7DF8-70551B2F1154}"/>
                  </a:ext>
                </a:extLst>
              </p:cNvPr>
              <p:cNvSpPr txBox="1"/>
              <p:nvPr/>
            </p:nvSpPr>
            <p:spPr>
              <a:xfrm>
                <a:off x="7418360" y="4034187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09b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32A3CC-6F57-71EA-CB21-C61981675A53}"/>
                  </a:ext>
                </a:extLst>
              </p:cNvPr>
              <p:cNvSpPr txBox="1"/>
              <p:nvPr/>
            </p:nvSpPr>
            <p:spPr>
              <a:xfrm>
                <a:off x="7418360" y="4490774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09c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7B7490-E388-1522-8A27-47B59C694328}"/>
                  </a:ext>
                </a:extLst>
              </p:cNvPr>
              <p:cNvSpPr txBox="1"/>
              <p:nvPr/>
            </p:nvSpPr>
            <p:spPr>
              <a:xfrm>
                <a:off x="7434572" y="5377255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10b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69CFB0-AC8D-372F-6890-EBBA1E7EFB4F}"/>
                  </a:ext>
                </a:extLst>
              </p:cNvPr>
              <p:cNvSpPr txBox="1"/>
              <p:nvPr/>
            </p:nvSpPr>
            <p:spPr>
              <a:xfrm>
                <a:off x="7447272" y="5798158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10c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F8F756D-CAAE-CD7C-4A11-480BA41F6D11}"/>
                  </a:ext>
                </a:extLst>
              </p:cNvPr>
              <p:cNvSpPr txBox="1"/>
              <p:nvPr/>
            </p:nvSpPr>
            <p:spPr>
              <a:xfrm>
                <a:off x="7450601" y="6633831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11b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CB591A-D888-EBDC-1AEC-3E695F28DB0B}"/>
                  </a:ext>
                </a:extLst>
              </p:cNvPr>
              <p:cNvSpPr txBox="1"/>
              <p:nvPr/>
            </p:nvSpPr>
            <p:spPr>
              <a:xfrm>
                <a:off x="7451172" y="6231833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11a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2B2459-B929-21D3-9601-B1075C1260ED}"/>
                  </a:ext>
                </a:extLst>
              </p:cNvPr>
              <p:cNvSpPr txBox="1"/>
              <p:nvPr/>
            </p:nvSpPr>
            <p:spPr>
              <a:xfrm>
                <a:off x="7426204" y="4938989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10a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5501F6-2E7A-582E-9A88-0A7B0C98378E}"/>
                  </a:ext>
                </a:extLst>
              </p:cNvPr>
              <p:cNvSpPr txBox="1"/>
              <p:nvPr/>
            </p:nvSpPr>
            <p:spPr>
              <a:xfrm>
                <a:off x="7461613" y="185224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03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3BA2AFF-F42B-909E-7B3C-A35A15BB728B}"/>
                  </a:ext>
                </a:extLst>
              </p:cNvPr>
              <p:cNvSpPr txBox="1"/>
              <p:nvPr/>
            </p:nvSpPr>
            <p:spPr>
              <a:xfrm>
                <a:off x="7459972" y="642193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04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E5A384-D896-5FA8-F258-F05292AE1575}"/>
                  </a:ext>
                </a:extLst>
              </p:cNvPr>
              <p:cNvSpPr txBox="1"/>
              <p:nvPr/>
            </p:nvSpPr>
            <p:spPr>
              <a:xfrm>
                <a:off x="7435392" y="3189184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Mar 08c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1E29963-9F78-3118-BE95-B00BE7F7C885}"/>
                </a:ext>
              </a:extLst>
            </p:cNvPr>
            <p:cNvGrpSpPr/>
            <p:nvPr/>
          </p:nvGrpSpPr>
          <p:grpSpPr>
            <a:xfrm>
              <a:off x="2526475" y="138527"/>
              <a:ext cx="875206" cy="6633474"/>
              <a:chOff x="1692903" y="301398"/>
              <a:chExt cx="811704" cy="6550001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08D0779-E9E9-A356-4E7A-7B015B03C1C1}"/>
                  </a:ext>
                </a:extLst>
              </p:cNvPr>
              <p:cNvSpPr txBox="1"/>
              <p:nvPr/>
            </p:nvSpPr>
            <p:spPr>
              <a:xfrm>
                <a:off x="1712623" y="301398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Dec 22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6666083-F8C3-7AAC-E236-A1012EC43D2F}"/>
                  </a:ext>
                </a:extLst>
              </p:cNvPr>
              <p:cNvSpPr txBox="1"/>
              <p:nvPr/>
            </p:nvSpPr>
            <p:spPr>
              <a:xfrm>
                <a:off x="1712623" y="741295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03a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A821B75-E4CC-202B-EE34-C9F4AE8A5081}"/>
                  </a:ext>
                </a:extLst>
              </p:cNvPr>
              <p:cNvSpPr txBox="1"/>
              <p:nvPr/>
            </p:nvSpPr>
            <p:spPr>
              <a:xfrm>
                <a:off x="1692903" y="1183656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03b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2073475-DB4C-ECAE-1D34-E07CF22471E8}"/>
                  </a:ext>
                </a:extLst>
              </p:cNvPr>
              <p:cNvSpPr txBox="1"/>
              <p:nvPr/>
            </p:nvSpPr>
            <p:spPr>
              <a:xfrm>
                <a:off x="1712623" y="174464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05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EECAD8A-9C8F-5570-4C4D-136A5006AFB7}"/>
                  </a:ext>
                </a:extLst>
              </p:cNvPr>
              <p:cNvSpPr txBox="1"/>
              <p:nvPr/>
            </p:nvSpPr>
            <p:spPr>
              <a:xfrm>
                <a:off x="1718938" y="220195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06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4123A02-5D5F-0A4F-F3C3-5C2840FB67A9}"/>
                  </a:ext>
                </a:extLst>
              </p:cNvPr>
              <p:cNvSpPr txBox="1"/>
              <p:nvPr/>
            </p:nvSpPr>
            <p:spPr>
              <a:xfrm>
                <a:off x="1723015" y="265926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09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97F3884-EBA3-0F1C-11C4-50A19B412B05}"/>
                  </a:ext>
                </a:extLst>
              </p:cNvPr>
              <p:cNvSpPr txBox="1"/>
              <p:nvPr/>
            </p:nvSpPr>
            <p:spPr>
              <a:xfrm>
                <a:off x="1723015" y="3159475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10a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C4CE45B-19B6-6E05-4981-B7718DB53962}"/>
                  </a:ext>
                </a:extLst>
              </p:cNvPr>
              <p:cNvSpPr txBox="1"/>
              <p:nvPr/>
            </p:nvSpPr>
            <p:spPr>
              <a:xfrm>
                <a:off x="1734324" y="365969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10b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097A4E4-200B-7D52-3FEE-D85134338A5F}"/>
                  </a:ext>
                </a:extLst>
              </p:cNvPr>
              <p:cNvSpPr txBox="1"/>
              <p:nvPr/>
            </p:nvSpPr>
            <p:spPr>
              <a:xfrm>
                <a:off x="1713961" y="4106963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11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5FCC09C-D0B0-3137-A7EA-19C00D54E4BC}"/>
                  </a:ext>
                </a:extLst>
              </p:cNvPr>
              <p:cNvSpPr txBox="1"/>
              <p:nvPr/>
            </p:nvSpPr>
            <p:spPr>
              <a:xfrm>
                <a:off x="1740639" y="4617215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14a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283908C-DA38-98A8-BA7E-C369089334CC}"/>
                  </a:ext>
                </a:extLst>
              </p:cNvPr>
              <p:cNvSpPr txBox="1"/>
              <p:nvPr/>
            </p:nvSpPr>
            <p:spPr>
              <a:xfrm>
                <a:off x="1734324" y="5088855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14b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D750AAB-183B-8E9A-D97D-1022A4DFAFDB}"/>
                  </a:ext>
                </a:extLst>
              </p:cNvPr>
              <p:cNvSpPr txBox="1"/>
              <p:nvPr/>
            </p:nvSpPr>
            <p:spPr>
              <a:xfrm>
                <a:off x="1739722" y="5595519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Jan 16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ED8564E-608B-87E9-0600-80F3518CE2FD}"/>
                  </a:ext>
                </a:extLst>
              </p:cNvPr>
              <p:cNvSpPr txBox="1"/>
              <p:nvPr/>
            </p:nvSpPr>
            <p:spPr>
              <a:xfrm>
                <a:off x="1725270" y="607668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Feb 18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CA8967-0BE0-D2A4-9C76-A59CF262778A}"/>
                  </a:ext>
                </a:extLst>
              </p:cNvPr>
              <p:cNvSpPr txBox="1"/>
              <p:nvPr/>
            </p:nvSpPr>
            <p:spPr>
              <a:xfrm>
                <a:off x="1731034" y="6574400"/>
                <a:ext cx="7639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Feb 20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7337B0-F6B7-D90C-29B2-7373A0E9F2D5}"/>
              </a:ext>
            </a:extLst>
          </p:cNvPr>
          <p:cNvSpPr txBox="1"/>
          <p:nvPr/>
        </p:nvSpPr>
        <p:spPr>
          <a:xfrm>
            <a:off x="5853867" y="55395"/>
            <a:ext cx="329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Step 2: Connect 2012/2013 and 2021 observations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98892-6AEF-FBCB-CBBD-C8C720769077}"/>
              </a:ext>
            </a:extLst>
          </p:cNvPr>
          <p:cNvSpPr txBox="1"/>
          <p:nvPr/>
        </p:nvSpPr>
        <p:spPr>
          <a:xfrm>
            <a:off x="5738038" y="1459346"/>
            <a:ext cx="32922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radar and optical observers obtained more data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Occultation data obtained at 06:00 UTC Mar 07 2021 confirmed that the spin state needed an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Orientation of radar echoes in 2021 also showed a mismatch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preliminary analysis shows that a joint 2012/2013 and 2021 radar solution is possible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… but is it unique?</a:t>
            </a:r>
          </a:p>
        </p:txBody>
      </p:sp>
    </p:spTree>
    <p:extLst>
      <p:ext uri="{BB962C8B-B14F-4D97-AF65-F5344CB8AC3E}">
        <p14:creationId xmlns:p14="http://schemas.microsoft.com/office/powerpoint/2010/main" val="38764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7DC8-47B1-1BCC-2F76-732B8FD2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56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matter of shape:</a:t>
            </a:r>
            <a:br>
              <a:rPr lang="en-US" dirty="0"/>
            </a:br>
            <a:r>
              <a:rPr lang="en-US" dirty="0"/>
              <a:t>Is Apophis a contact binary?</a:t>
            </a:r>
          </a:p>
        </p:txBody>
      </p:sp>
    </p:spTree>
    <p:extLst>
      <p:ext uri="{BB962C8B-B14F-4D97-AF65-F5344CB8AC3E}">
        <p14:creationId xmlns:p14="http://schemas.microsoft.com/office/powerpoint/2010/main" val="30211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57564-A330-4B73-7BC9-B1BC91E7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6B4147-E40F-016B-FB76-C78815ED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19" y="0"/>
            <a:ext cx="61657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F3339-A576-8103-7D3F-D649E19D3C61}"/>
              </a:ext>
            </a:extLst>
          </p:cNvPr>
          <p:cNvSpPr txBox="1"/>
          <p:nvPr/>
        </p:nvSpPr>
        <p:spPr>
          <a:xfrm>
            <a:off x="5029199" y="0"/>
            <a:ext cx="2048933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2006 DP14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0E833-6700-41C0-5AD8-576CB923BD00}"/>
              </a:ext>
            </a:extLst>
          </p:cNvPr>
          <p:cNvSpPr txBox="1"/>
          <p:nvPr/>
        </p:nvSpPr>
        <p:spPr>
          <a:xfrm>
            <a:off x="5156198" y="1797986"/>
            <a:ext cx="179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2003 TL4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910D-54F5-F829-D5F5-6BA5679DA33B}"/>
              </a:ext>
            </a:extLst>
          </p:cNvPr>
          <p:cNvSpPr txBox="1"/>
          <p:nvPr/>
        </p:nvSpPr>
        <p:spPr>
          <a:xfrm>
            <a:off x="5181600" y="3521330"/>
            <a:ext cx="174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BW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95752-7F11-10C6-C304-9144866CEB93}"/>
              </a:ext>
            </a:extLst>
          </p:cNvPr>
          <p:cNvSpPr txBox="1"/>
          <p:nvPr/>
        </p:nvSpPr>
        <p:spPr>
          <a:xfrm>
            <a:off x="2003389" y="445967"/>
            <a:ext cx="16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Apophis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E9D36-C432-1403-97C0-58F00D47A6E3}"/>
              </a:ext>
            </a:extLst>
          </p:cNvPr>
          <p:cNvSpPr txBox="1"/>
          <p:nvPr/>
        </p:nvSpPr>
        <p:spPr>
          <a:xfrm>
            <a:off x="2302933" y="5781091"/>
            <a:ext cx="146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 10 2013</a:t>
            </a:r>
          </a:p>
        </p:txBody>
      </p:sp>
    </p:spTree>
    <p:extLst>
      <p:ext uri="{BB962C8B-B14F-4D97-AF65-F5344CB8AC3E}">
        <p14:creationId xmlns:p14="http://schemas.microsoft.com/office/powerpoint/2010/main" val="417430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85211-146F-93F5-A474-D7AD8AB0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19F056-B124-C39A-660A-B3F39A20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19" y="0"/>
            <a:ext cx="61657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8F660-9CA2-3D4C-D6D1-EA75BBA35F48}"/>
              </a:ext>
            </a:extLst>
          </p:cNvPr>
          <p:cNvSpPr txBox="1"/>
          <p:nvPr/>
        </p:nvSpPr>
        <p:spPr>
          <a:xfrm>
            <a:off x="2201333" y="609600"/>
            <a:ext cx="18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Apophis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A2E8-BC33-5B2E-442B-23573FBA5558}"/>
              </a:ext>
            </a:extLst>
          </p:cNvPr>
          <p:cNvSpPr txBox="1"/>
          <p:nvPr/>
        </p:nvSpPr>
        <p:spPr>
          <a:xfrm>
            <a:off x="5130803" y="147484"/>
            <a:ext cx="215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Castalia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D5B37-B660-E736-5A6B-4B03A249099F}"/>
              </a:ext>
            </a:extLst>
          </p:cNvPr>
          <p:cNvSpPr txBox="1"/>
          <p:nvPr/>
        </p:nvSpPr>
        <p:spPr>
          <a:xfrm>
            <a:off x="5130803" y="2015067"/>
            <a:ext cx="154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 LE15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C7B06-C0A4-D14E-AE38-52209B363EA6}"/>
              </a:ext>
            </a:extLst>
          </p:cNvPr>
          <p:cNvSpPr txBox="1"/>
          <p:nvPr/>
        </p:nvSpPr>
        <p:spPr>
          <a:xfrm>
            <a:off x="5330989" y="4135048"/>
            <a:ext cx="1140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2003 AF23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CAC11-4DF0-AD34-DD2F-BCBC1BFFD180}"/>
              </a:ext>
            </a:extLst>
          </p:cNvPr>
          <p:cNvSpPr txBox="1"/>
          <p:nvPr/>
        </p:nvSpPr>
        <p:spPr>
          <a:xfrm>
            <a:off x="2201333" y="5972328"/>
            <a:ext cx="146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 14 2013</a:t>
            </a:r>
          </a:p>
        </p:txBody>
      </p:sp>
    </p:spTree>
    <p:extLst>
      <p:ext uri="{BB962C8B-B14F-4D97-AF65-F5344CB8AC3E}">
        <p14:creationId xmlns:p14="http://schemas.microsoft.com/office/powerpoint/2010/main" val="283101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CFEC6-C55B-F356-761F-79F70581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365760"/>
            <a:ext cx="1374648" cy="642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99C96-1704-C76C-B09D-70CED22F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" y="1920240"/>
            <a:ext cx="5547360" cy="4160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784EB1-70BB-BDF0-A5E0-D429E59ACC36}"/>
              </a:ext>
            </a:extLst>
          </p:cNvPr>
          <p:cNvSpPr txBox="1"/>
          <p:nvPr/>
        </p:nvSpPr>
        <p:spPr>
          <a:xfrm>
            <a:off x="3060723" y="84636"/>
            <a:ext cx="608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How bifurcated is Apophis? Just a tad?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8D7E2-492E-F3E1-DB3B-90BD35409491}"/>
              </a:ext>
            </a:extLst>
          </p:cNvPr>
          <p:cNvSpPr txBox="1"/>
          <p:nvPr/>
        </p:nvSpPr>
        <p:spPr>
          <a:xfrm>
            <a:off x="1648248" y="594025"/>
            <a:ext cx="212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D=0.40 km</a:t>
            </a:r>
          </a:p>
          <a:p>
            <a:r>
              <a:rPr lang="en-US" dirty="0"/>
              <a:t>Long axis = 0.56 km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=0.26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8D513-78AE-F598-40A5-0A5DA00782D2}"/>
              </a:ext>
            </a:extLst>
          </p:cNvPr>
          <p:cNvSpPr txBox="1"/>
          <p:nvPr/>
        </p:nvSpPr>
        <p:spPr>
          <a:xfrm>
            <a:off x="0" y="70104"/>
            <a:ext cx="23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Obs.   Fit.   POS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709F65-CCEC-4001-D3C9-DE64B6780E7B}"/>
              </a:ext>
            </a:extLst>
          </p:cNvPr>
          <p:cNvCxnSpPr>
            <a:cxnSpLocks/>
          </p:cNvCxnSpPr>
          <p:nvPr/>
        </p:nvCxnSpPr>
        <p:spPr>
          <a:xfrm flipV="1">
            <a:off x="3219296" y="5003987"/>
            <a:ext cx="552637" cy="336658"/>
          </a:xfrm>
          <a:prstGeom prst="line">
            <a:avLst/>
          </a:prstGeom>
          <a:ln w="31750">
            <a:solidFill>
              <a:srgbClr val="49D6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175E1A-86C2-2B1D-723A-B5DAF2CF38DE}"/>
              </a:ext>
            </a:extLst>
          </p:cNvPr>
          <p:cNvSpPr txBox="1"/>
          <p:nvPr/>
        </p:nvSpPr>
        <p:spPr>
          <a:xfrm>
            <a:off x="2901840" y="5292158"/>
            <a:ext cx="99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9D6F0"/>
                </a:solidFill>
              </a:rPr>
              <a:t>Radar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53EA1-8426-AE27-43B9-4B0F6F56583E}"/>
              </a:ext>
            </a:extLst>
          </p:cNvPr>
          <p:cNvSpPr txBox="1"/>
          <p:nvPr/>
        </p:nvSpPr>
        <p:spPr>
          <a:xfrm>
            <a:off x="2826213" y="1892276"/>
            <a:ext cx="118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Pravec</a:t>
            </a:r>
            <a:r>
              <a:rPr lang="en-US" b="1" dirty="0">
                <a:solidFill>
                  <a:schemeClr val="bg1"/>
                </a:solidFill>
              </a:rPr>
              <a:t> fit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29CAE8-67E6-B92A-9BF0-264F5D26798B}"/>
              </a:ext>
            </a:extLst>
          </p:cNvPr>
          <p:cNvCxnSpPr>
            <a:cxnSpLocks/>
          </p:cNvCxnSpPr>
          <p:nvPr/>
        </p:nvCxnSpPr>
        <p:spPr>
          <a:xfrm>
            <a:off x="3321271" y="2261608"/>
            <a:ext cx="694138" cy="494844"/>
          </a:xfrm>
          <a:prstGeom prst="line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D84944-36C5-E04C-E9F1-98F959F513DC}"/>
              </a:ext>
            </a:extLst>
          </p:cNvPr>
          <p:cNvSpPr txBox="1"/>
          <p:nvPr/>
        </p:nvSpPr>
        <p:spPr>
          <a:xfrm>
            <a:off x="3668340" y="778694"/>
            <a:ext cx="461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Fits to </a:t>
            </a:r>
            <a:r>
              <a:rPr lang="en-US" dirty="0" err="1"/>
              <a:t>lightcurves</a:t>
            </a:r>
            <a:r>
              <a:rPr lang="en-US" dirty="0"/>
              <a:t> do not reveal the level of bifurcation, but radar images do</a:t>
            </a:r>
          </a:p>
        </p:txBody>
      </p:sp>
    </p:spTree>
    <p:extLst>
      <p:ext uri="{BB962C8B-B14F-4D97-AF65-F5344CB8AC3E}">
        <p14:creationId xmlns:p14="http://schemas.microsoft.com/office/powerpoint/2010/main" val="1238447156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71333</TotalTime>
  <Words>657</Words>
  <Application>Microsoft Macintosh PowerPoint</Application>
  <PresentationFormat>On-screen Show (4:3)</PresentationFormat>
  <Paragraphs>139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Twilight</vt:lpstr>
      <vt:lpstr>3D shape model and spin state of Apophis estimated from the 2012/2013 radar and lightcurve data  </vt:lpstr>
      <vt:lpstr>Apophis is elongated object with a tumbling spin state</vt:lpstr>
      <vt:lpstr>PowerPoint Presentation</vt:lpstr>
      <vt:lpstr>PowerPoint Presentation</vt:lpstr>
      <vt:lpstr>PowerPoint Presentation</vt:lpstr>
      <vt:lpstr>A matter of shape: Is Apophis a contact binary?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Hazard Operations</dc:title>
  <dc:creator>Marina Brozovic</dc:creator>
  <cp:lastModifiedBy>Marina Brozovic</cp:lastModifiedBy>
  <cp:revision>1326</cp:revision>
  <dcterms:created xsi:type="dcterms:W3CDTF">2015-03-30T03:05:37Z</dcterms:created>
  <dcterms:modified xsi:type="dcterms:W3CDTF">2025-04-29T01:17:47Z</dcterms:modified>
</cp:coreProperties>
</file>