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2" r:id="rId4"/>
  </p:sldMasterIdLst>
  <p:notesMasterIdLst>
    <p:notesMasterId r:id="rId22"/>
  </p:notesMasterIdLst>
  <p:sldIdLst>
    <p:sldId id="841" r:id="rId5"/>
    <p:sldId id="16208" r:id="rId6"/>
    <p:sldId id="16242" r:id="rId7"/>
    <p:sldId id="16236" r:id="rId8"/>
    <p:sldId id="16207" r:id="rId9"/>
    <p:sldId id="16212" r:id="rId10"/>
    <p:sldId id="16213" r:id="rId11"/>
    <p:sldId id="16214" r:id="rId12"/>
    <p:sldId id="16210" r:id="rId13"/>
    <p:sldId id="16238" r:id="rId14"/>
    <p:sldId id="16237" r:id="rId15"/>
    <p:sldId id="16222" r:id="rId16"/>
    <p:sldId id="16223" r:id="rId17"/>
    <p:sldId id="16224" r:id="rId18"/>
    <p:sldId id="16225" r:id="rId19"/>
    <p:sldId id="16226" r:id="rId20"/>
    <p:sldId id="1613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rik Daly" initials="RTD" lastIdx="50" clrIdx="0">
    <p:extLst>
      <p:ext uri="{19B8F6BF-5375-455C-9EA6-DF929625EA0E}">
        <p15:presenceInfo xmlns:p15="http://schemas.microsoft.com/office/powerpoint/2012/main" userId="Terik Daly" providerId="None"/>
      </p:ext>
    </p:extLst>
  </p:cmAuthor>
  <p:cmAuthor id="2" name="Atchison, Justin A." initials="AJA" lastIdx="28" clrIdx="1">
    <p:extLst>
      <p:ext uri="{19B8F6BF-5375-455C-9EA6-DF929625EA0E}">
        <p15:presenceInfo xmlns:p15="http://schemas.microsoft.com/office/powerpoint/2012/main" userId="S-1-5-21-17504556-1539073906-17591369-123532" providerId="AD"/>
      </p:ext>
    </p:extLst>
  </p:cmAuthor>
  <p:cmAuthor id="3" name="Nancy" initials="NLC" lastIdx="21" clrIdx="2">
    <p:extLst>
      <p:ext uri="{19B8F6BF-5375-455C-9EA6-DF929625EA0E}">
        <p15:presenceInfo xmlns:p15="http://schemas.microsoft.com/office/powerpoint/2012/main" userId="Nanc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B00"/>
    <a:srgbClr val="CBCDD5"/>
    <a:srgbClr val="444444"/>
    <a:srgbClr val="990000"/>
    <a:srgbClr val="00CCCC"/>
    <a:srgbClr val="6600CC"/>
    <a:srgbClr val="FF0000"/>
    <a:srgbClr val="FFAA00"/>
    <a:srgbClr val="4040FF"/>
    <a:srgbClr val="014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51" autoAdjust="0"/>
    <p:restoredTop sz="95433"/>
  </p:normalViewPr>
  <p:slideViewPr>
    <p:cSldViewPr snapToGrid="0" snapToObjects="1" showGuides="1">
      <p:cViewPr varScale="1">
        <p:scale>
          <a:sx n="135" d="100"/>
          <a:sy n="135" d="100"/>
        </p:scale>
        <p:origin x="952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90" d="100"/>
        <a:sy n="90" d="100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notesViewPr>
    <p:cSldViewPr snapToGrid="0" snapToObjects="1" showGuides="1">
      <p:cViewPr>
        <p:scale>
          <a:sx n="110" d="100"/>
          <a:sy n="110" d="100"/>
        </p:scale>
        <p:origin x="3760" y="-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59A375-B218-184B-B243-CB7E0F1616A7}" type="datetimeFigureOut">
              <a:rPr lang="en-US" smtClean="0"/>
              <a:t>4/19/25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5F0F0-3408-9F4A-9B24-898CD7F5D4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06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224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Demonstrating this capability for the most challenging conditions shows that it can be applied to ≥90% of the potential asteroid threat population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7232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demonstrated capability could then also be applied to the less challenging case of a larger object, should such a need arise in the future.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1951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Left side– Day 2 of exercise – July 2019 is date</a:t>
            </a:r>
          </a:p>
          <a:p>
            <a:r>
              <a:rPr lang="en-US" dirty="0"/>
              <a:t>Right side – Day 3 of exercise – Dec 30, 2021 – flyby just happened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408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57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3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590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Click to add title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lang="en-US" sz="1000" smtClean="0">
                <a:solidFill>
                  <a:schemeClr val="accent1"/>
                </a:solidFill>
                <a:effectLst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1"/>
            <a:ext cx="6819900" cy="354954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9555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accent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801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5" pos="693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7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2735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10287000" cy="4724400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795015"/>
            <a:ext cx="11277600" cy="386085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2793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181100"/>
            <a:ext cx="4953000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181100"/>
            <a:ext cx="4952998" cy="41762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4094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00" y="1485900"/>
            <a:ext cx="4953000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286501" y="1485900"/>
            <a:ext cx="4952998" cy="3871457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3397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181100"/>
            <a:ext cx="4953000" cy="41767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181100"/>
            <a:ext cx="4953000" cy="41767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7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7775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mparison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hart Placeholder 8"/>
          <p:cNvSpPr>
            <a:spLocks noGrp="1"/>
          </p:cNvSpPr>
          <p:nvPr>
            <p:ph type="chart" sz="quarter" idx="16" hasCustomPrompt="1"/>
          </p:nvPr>
        </p:nvSpPr>
        <p:spPr>
          <a:xfrm>
            <a:off x="952500" y="1485900"/>
            <a:ext cx="4953000" cy="3871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5" name="Chart Placeholder 8"/>
          <p:cNvSpPr>
            <a:spLocks noGrp="1"/>
          </p:cNvSpPr>
          <p:nvPr>
            <p:ph type="chart" sz="quarter" idx="17" hasCustomPrompt="1"/>
          </p:nvPr>
        </p:nvSpPr>
        <p:spPr>
          <a:xfrm>
            <a:off x="6286501" y="1485900"/>
            <a:ext cx="4953000" cy="38719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chart</a:t>
            </a: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1602236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936237" y="5548312"/>
            <a:ext cx="3653528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chart label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9066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24301"/>
            <a:ext cx="2988364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6195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3924301"/>
            <a:ext cx="2979692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6195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3924301"/>
            <a:ext cx="2983450" cy="12573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6195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100"/>
            <a:ext cx="298840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181100"/>
            <a:ext cx="297973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181100"/>
            <a:ext cx="298217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220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29101"/>
            <a:ext cx="2988364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924300"/>
            <a:ext cx="2988405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4606154" y="4229101"/>
            <a:ext cx="2979692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4606109" y="3924300"/>
            <a:ext cx="297973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8256050" y="4229101"/>
            <a:ext cx="2983450" cy="9525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257327" y="3924300"/>
            <a:ext cx="2982173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277927" y="1485900"/>
            <a:ext cx="0" cy="3695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920948" y="1485900"/>
            <a:ext cx="0" cy="36957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899"/>
            <a:ext cx="2988409" cy="223113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4606105" y="1485900"/>
            <a:ext cx="297973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8257323" y="1485900"/>
            <a:ext cx="2982177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20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4"/>
            <a:ext cx="10286999" cy="661986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66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3938459"/>
            <a:ext cx="2301354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633658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3938459"/>
            <a:ext cx="2332240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633658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3938459"/>
            <a:ext cx="2302372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633658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555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185550"/>
            <a:ext cx="2332275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18555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645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3938459"/>
            <a:ext cx="2338690" cy="124314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633658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185550"/>
            <a:ext cx="2337691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4667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23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32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 Featur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952544" y="4216231"/>
            <a:ext cx="2301354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1" y="3911430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idx="17" hasCustomPrompt="1"/>
          </p:nvPr>
        </p:nvSpPr>
        <p:spPr>
          <a:xfrm>
            <a:off x="3592038" y="4216231"/>
            <a:ext cx="2332240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8" hasCustomPrompt="1"/>
          </p:nvPr>
        </p:nvSpPr>
        <p:spPr>
          <a:xfrm>
            <a:off x="3591980" y="3911430"/>
            <a:ext cx="2332272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260210" y="4216231"/>
            <a:ext cx="2302372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6262343" y="3911430"/>
            <a:ext cx="2301386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2" hasCustomPrompt="1"/>
          </p:nvPr>
        </p:nvSpPr>
        <p:spPr>
          <a:xfrm>
            <a:off x="3591975" y="1485900"/>
            <a:ext cx="2332275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8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6262335" y="1485900"/>
            <a:ext cx="2301389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9" name="Content Placeholder 2"/>
          <p:cNvSpPr>
            <a:spLocks noGrp="1"/>
          </p:cNvSpPr>
          <p:nvPr>
            <p:ph idx="27" hasCustomPrompt="1"/>
          </p:nvPr>
        </p:nvSpPr>
        <p:spPr>
          <a:xfrm>
            <a:off x="8899761" y="4216231"/>
            <a:ext cx="2338690" cy="96537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8901816" y="3911430"/>
            <a:ext cx="2337688" cy="304800"/>
          </a:xfrm>
        </p:spPr>
        <p:txBody>
          <a:bodyPr anchor="t">
            <a:no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heading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8901808" y="1485900"/>
            <a:ext cx="2337691" cy="2228937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52500" y="5548312"/>
            <a:ext cx="10286999" cy="661988"/>
          </a:xfrm>
          <a:solidFill>
            <a:schemeClr val="accent2"/>
          </a:solidFill>
          <a:ln w="19050"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 dirty="0"/>
              <a:t>Click to add callout text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0972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2829927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181100"/>
            <a:ext cx="2456925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28299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1811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0" y="5183771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0" y="3543300"/>
            <a:ext cx="2456925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1837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5433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762000"/>
          </a:xfrm>
        </p:spPr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0193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Gallery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952500" y="3134727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952500" y="1485900"/>
            <a:ext cx="2456925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3581400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23" hasCustomPrompt="1"/>
          </p:nvPr>
        </p:nvSpPr>
        <p:spPr>
          <a:xfrm>
            <a:off x="3577696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181726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29" name="Picture Placeholder 8"/>
          <p:cNvSpPr>
            <a:spLocks noGrp="1"/>
          </p:cNvSpPr>
          <p:nvPr>
            <p:ph type="pic" sz="quarter" idx="25" hasCustomPrompt="1"/>
          </p:nvPr>
        </p:nvSpPr>
        <p:spPr>
          <a:xfrm>
            <a:off x="6185429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8793163" y="3134727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1" name="Picture Placeholder 8"/>
          <p:cNvSpPr>
            <a:spLocks noGrp="1"/>
          </p:cNvSpPr>
          <p:nvPr>
            <p:ph type="pic" sz="quarter" idx="27" hasCustomPrompt="1"/>
          </p:nvPr>
        </p:nvSpPr>
        <p:spPr>
          <a:xfrm>
            <a:off x="8793163" y="1485900"/>
            <a:ext cx="2446337" cy="151326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8" hasCustomPrompt="1"/>
          </p:nvPr>
        </p:nvSpPr>
        <p:spPr>
          <a:xfrm>
            <a:off x="952500" y="5488571"/>
            <a:ext cx="2456925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29" hasCustomPrompt="1"/>
          </p:nvPr>
        </p:nvSpPr>
        <p:spPr>
          <a:xfrm>
            <a:off x="952500" y="3848100"/>
            <a:ext cx="2456925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30" hasCustomPrompt="1"/>
          </p:nvPr>
        </p:nvSpPr>
        <p:spPr>
          <a:xfrm>
            <a:off x="3581400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31" hasCustomPrompt="1"/>
          </p:nvPr>
        </p:nvSpPr>
        <p:spPr>
          <a:xfrm>
            <a:off x="3577696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6" name="Text Placeholder 9"/>
          <p:cNvSpPr>
            <a:spLocks noGrp="1"/>
          </p:cNvSpPr>
          <p:nvPr>
            <p:ph type="body" sz="quarter" idx="32" hasCustomPrompt="1"/>
          </p:nvPr>
        </p:nvSpPr>
        <p:spPr>
          <a:xfrm>
            <a:off x="6181726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7" name="Picture Placeholder 8"/>
          <p:cNvSpPr>
            <a:spLocks noGrp="1"/>
          </p:cNvSpPr>
          <p:nvPr>
            <p:ph type="pic" sz="quarter" idx="33" hasCustomPrompt="1"/>
          </p:nvPr>
        </p:nvSpPr>
        <p:spPr>
          <a:xfrm>
            <a:off x="6185429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38" name="Text Placeholder 9"/>
          <p:cNvSpPr>
            <a:spLocks noGrp="1"/>
          </p:cNvSpPr>
          <p:nvPr>
            <p:ph type="body" sz="quarter" idx="34" hasCustomPrompt="1"/>
          </p:nvPr>
        </p:nvSpPr>
        <p:spPr>
          <a:xfrm>
            <a:off x="8793163" y="5488571"/>
            <a:ext cx="2446337" cy="258345"/>
          </a:xfrm>
        </p:spPr>
        <p:txBody>
          <a:bodyPr anchor="t">
            <a:noAutofit/>
          </a:bodyPr>
          <a:lstStyle>
            <a:lvl1pPr marL="0" indent="0">
              <a:buNone/>
              <a:defRPr sz="12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600" b="1">
                <a:solidFill>
                  <a:schemeClr val="accent3"/>
                </a:solidFill>
              </a:defRPr>
            </a:lvl2pPr>
            <a:lvl3pPr marL="914400" indent="0">
              <a:buNone/>
              <a:defRPr sz="1600" b="1">
                <a:solidFill>
                  <a:schemeClr val="accent3"/>
                </a:solidFill>
              </a:defRPr>
            </a:lvl3pPr>
            <a:lvl4pPr marL="1371600" indent="0">
              <a:buNone/>
              <a:defRPr sz="1600" b="1">
                <a:solidFill>
                  <a:schemeClr val="accent3"/>
                </a:solidFill>
              </a:defRPr>
            </a:lvl4pPr>
            <a:lvl5pPr marL="1828800" indent="0">
              <a:buNone/>
              <a:defRPr sz="1600" b="1"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39" name="Picture Placeholder 8"/>
          <p:cNvSpPr>
            <a:spLocks noGrp="1"/>
          </p:cNvSpPr>
          <p:nvPr>
            <p:ph type="pic" sz="quarter" idx="35" hasCustomPrompt="1"/>
          </p:nvPr>
        </p:nvSpPr>
        <p:spPr>
          <a:xfrm>
            <a:off x="8793163" y="3848100"/>
            <a:ext cx="2446337" cy="1504912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4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6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38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735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" y="1459"/>
            <a:ext cx="12187996" cy="649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181100"/>
            <a:ext cx="9144000" cy="1143000"/>
          </a:xfrm>
        </p:spPr>
        <p:txBody>
          <a:bodyPr anchor="b">
            <a:noAutofit/>
          </a:bodyPr>
          <a:lstStyle>
            <a:lvl1pPr>
              <a:defRPr sz="40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798" y="2437483"/>
            <a:ext cx="9145706" cy="5013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39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43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" y="1459"/>
            <a:ext cx="12187996" cy="64990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3825129"/>
            <a:ext cx="9144000" cy="594360"/>
          </a:xfrm>
        </p:spPr>
        <p:txBody>
          <a:bodyPr anchor="t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5800" y="4415475"/>
            <a:ext cx="9144000" cy="49921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-9053"/>
            <a:ext cx="12192000" cy="3441700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5026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74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192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llout with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4229100" y="0"/>
            <a:ext cx="7962900" cy="6500474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705100"/>
            <a:ext cx="3225800" cy="28448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paragraph text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19100"/>
            <a:ext cx="3225800" cy="1905000"/>
          </a:xfrm>
        </p:spPr>
        <p:txBody>
          <a:bodyPr anchor="b">
            <a:normAutofit/>
          </a:bodyPr>
          <a:lstStyle>
            <a:lvl1pPr marL="0" indent="0">
              <a:buNone/>
              <a:defRPr sz="3200" baseline="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quote or interesting fact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V="1">
            <a:off x="4229100" y="1"/>
            <a:ext cx="0" cy="650047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ate Placeholder 11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2808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Bleed 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21" hasCustomPrompt="1"/>
          </p:nvPr>
        </p:nvSpPr>
        <p:spPr>
          <a:xfrm>
            <a:off x="0" y="1"/>
            <a:ext cx="12192000" cy="6500473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22" hasCustomPrompt="1"/>
          </p:nvPr>
        </p:nvSpPr>
        <p:spPr>
          <a:xfrm>
            <a:off x="8089900" y="5462403"/>
            <a:ext cx="3644900" cy="747897"/>
          </a:xfrm>
          <a:solidFill>
            <a:schemeClr val="bg1"/>
          </a:solidFill>
        </p:spPr>
        <p:txBody>
          <a:bodyPr lIns="365760" tIns="274320" rIns="365760" bIns="274320" anchor="t" anchorCtr="0">
            <a:spAutoFit/>
          </a:bodyPr>
          <a:lstStyle>
            <a:lvl1pPr marL="0" indent="0">
              <a:buNone/>
              <a:defRPr sz="1200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image caption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986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508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419100"/>
            <a:ext cx="11277600" cy="342899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01380"/>
            <a:ext cx="11277600" cy="37972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z="2000" b="0" dirty="0"/>
              <a:t>Click to add subtitle</a:t>
            </a:r>
            <a:endParaRPr lang="en-US" sz="1600" b="0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654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20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4" y="0"/>
            <a:ext cx="12189624" cy="6856664"/>
          </a:xfrm>
          <a:prstGeom prst="rect">
            <a:avLst/>
          </a:prstGeom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5410200" cy="1572399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7532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66530"/>
            <a:ext cx="5334000" cy="5734880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13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868353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500488"/>
            <a:ext cx="12192000" cy="35661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500488"/>
            <a:ext cx="12192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11428508" y="6604000"/>
            <a:ext cx="0" cy="155141"/>
          </a:xfrm>
          <a:prstGeom prst="line">
            <a:avLst/>
          </a:prstGeom>
          <a:ln w="63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03" y="6565216"/>
            <a:ext cx="212200" cy="228116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Media Placeholder 10"/>
          <p:cNvSpPr>
            <a:spLocks noGrp="1" noChangeAspect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video</a:t>
            </a:r>
          </a:p>
        </p:txBody>
      </p:sp>
    </p:spTree>
    <p:extLst>
      <p:ext uri="{BB962C8B-B14F-4D97-AF65-F5344CB8AC3E}">
        <p14:creationId xmlns:p14="http://schemas.microsoft.com/office/powerpoint/2010/main" val="14157288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9328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27"/>
          <p:cNvSpPr>
            <a:spLocks noGrp="1"/>
          </p:cNvSpPr>
          <p:nvPr userDrawn="1">
            <p:ph type="title" hasCustomPrompt="1"/>
          </p:nvPr>
        </p:nvSpPr>
        <p:spPr>
          <a:xfrm>
            <a:off x="457200" y="419100"/>
            <a:ext cx="11277600" cy="389709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6096000" y="887620"/>
            <a:ext cx="0" cy="561241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0" y="3695999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 userDrawn="1"/>
        </p:nvCxnSpPr>
        <p:spPr>
          <a:xfrm>
            <a:off x="0" y="88442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1447875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3" name="Text Placeholder 16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457200" y="1154384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5" name="Text Placeholder 14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457200" y="4295396"/>
            <a:ext cx="5295899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6" name="Text Placeholder 16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457200" y="4001905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59" name="Text Placeholder 14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6442617" y="1444158"/>
            <a:ext cx="5292183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0" name="Text Placeholder 16"/>
          <p:cNvSpPr>
            <a:spLocks noGrp="1"/>
          </p:cNvSpPr>
          <p:nvPr userDrawn="1">
            <p:ph type="body" sz="quarter" idx="32" hasCustomPrompt="1"/>
          </p:nvPr>
        </p:nvSpPr>
        <p:spPr>
          <a:xfrm>
            <a:off x="6442616" y="1150667"/>
            <a:ext cx="5292183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62" name="Text Placeholder 14"/>
          <p:cNvSpPr>
            <a:spLocks noGrp="1"/>
          </p:cNvSpPr>
          <p:nvPr userDrawn="1">
            <p:ph type="body" sz="quarter" idx="35" hasCustomPrompt="1"/>
          </p:nvPr>
        </p:nvSpPr>
        <p:spPr>
          <a:xfrm>
            <a:off x="6438900" y="4291679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</a:t>
            </a:r>
            <a:r>
              <a:rPr lang="en-US"/>
              <a:t>to add text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3" name="Text Placeholder 16"/>
          <p:cNvSpPr>
            <a:spLocks noGrp="1"/>
          </p:cNvSpPr>
          <p:nvPr userDrawn="1">
            <p:ph type="body" sz="quarter" idx="36" hasCustomPrompt="1"/>
          </p:nvPr>
        </p:nvSpPr>
        <p:spPr>
          <a:xfrm>
            <a:off x="6438900" y="3998188"/>
            <a:ext cx="5295900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865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0"/>
            <a:ext cx="0" cy="64992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0" y="3255080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457200" y="712591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6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457200" y="419100"/>
            <a:ext cx="5296821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26" name="Text Placeholder 14"/>
          <p:cNvSpPr>
            <a:spLocks noGrp="1"/>
          </p:cNvSpPr>
          <p:nvPr>
            <p:ph type="body" sz="quarter" idx="27" hasCustomPrompt="1"/>
          </p:nvPr>
        </p:nvSpPr>
        <p:spPr>
          <a:xfrm>
            <a:off x="457201" y="3880422"/>
            <a:ext cx="5295899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16"/>
          <p:cNvSpPr>
            <a:spLocks noGrp="1"/>
          </p:cNvSpPr>
          <p:nvPr>
            <p:ph type="body" sz="quarter" idx="28" hasCustomPrompt="1"/>
          </p:nvPr>
        </p:nvSpPr>
        <p:spPr>
          <a:xfrm>
            <a:off x="457199" y="3586931"/>
            <a:ext cx="5295901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0" name="Text Placeholder 14"/>
          <p:cNvSpPr>
            <a:spLocks noGrp="1"/>
          </p:cNvSpPr>
          <p:nvPr>
            <p:ph type="body" sz="quarter" idx="31" hasCustomPrompt="1"/>
          </p:nvPr>
        </p:nvSpPr>
        <p:spPr>
          <a:xfrm>
            <a:off x="6438900" y="712591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16"/>
          <p:cNvSpPr>
            <a:spLocks noGrp="1"/>
          </p:cNvSpPr>
          <p:nvPr>
            <p:ph type="body" sz="quarter" idx="32" hasCustomPrompt="1"/>
          </p:nvPr>
        </p:nvSpPr>
        <p:spPr>
          <a:xfrm>
            <a:off x="6438901" y="419100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34" name="Text Placeholder 14"/>
          <p:cNvSpPr>
            <a:spLocks noGrp="1"/>
          </p:cNvSpPr>
          <p:nvPr>
            <p:ph type="body" sz="quarter" idx="35" hasCustomPrompt="1"/>
          </p:nvPr>
        </p:nvSpPr>
        <p:spPr>
          <a:xfrm>
            <a:off x="6438900" y="3876705"/>
            <a:ext cx="5295900" cy="1210588"/>
          </a:xfrm>
        </p:spPr>
        <p:txBody>
          <a:bodyPr wrap="square" lIns="0" tIns="0" rIns="0" bIns="0">
            <a:normAutofit/>
          </a:bodyPr>
          <a:lstStyle>
            <a:lvl1pPr marL="137160" indent="-137160">
              <a:lnSpc>
                <a:spcPct val="100000"/>
              </a:lnSpc>
              <a:spcBef>
                <a:spcPts val="500"/>
              </a:spcBef>
              <a:defRPr sz="1400">
                <a:solidFill>
                  <a:schemeClr val="tx2">
                    <a:lumMod val="75000"/>
                  </a:schemeClr>
                </a:solidFill>
              </a:defRPr>
            </a:lvl1pPr>
            <a:lvl2pPr marL="32004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2pPr>
            <a:lvl3pPr marL="59436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3pPr>
            <a:lvl4pPr marL="86868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4pPr>
            <a:lvl5pPr marL="1143000" indent="-137160">
              <a:spcBef>
                <a:spcPts val="500"/>
              </a:spcBef>
              <a:defRPr sz="12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text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5" name="Text Placeholder 16"/>
          <p:cNvSpPr>
            <a:spLocks noGrp="1"/>
          </p:cNvSpPr>
          <p:nvPr>
            <p:ph type="body" sz="quarter" idx="36" hasCustomPrompt="1"/>
          </p:nvPr>
        </p:nvSpPr>
        <p:spPr>
          <a:xfrm>
            <a:off x="6438901" y="3583214"/>
            <a:ext cx="5293104" cy="221599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1600" b="1" baseline="0">
                <a:solidFill>
                  <a:schemeClr val="accent2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Click to add quad title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2798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-1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96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63" y="1371600"/>
            <a:ext cx="5479673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286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54102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54102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6858001" y="570368"/>
            <a:ext cx="5334000" cy="5721790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  <p:sp>
        <p:nvSpPr>
          <p:cNvPr id="9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34801414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43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40288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02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344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8" cy="19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5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19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6291470"/>
            <a:ext cx="12192000" cy="56653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358640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-2370" y="0"/>
            <a:ext cx="4063997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1628" y="0"/>
            <a:ext cx="406399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6" cy="3440287"/>
          </a:xfrm>
          <a:solidFill>
            <a:schemeClr val="tx2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9" cy="198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066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67200" y="3886201"/>
            <a:ext cx="6972300" cy="609600"/>
          </a:xfrm>
        </p:spPr>
        <p:txBody>
          <a:bodyPr anchor="t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67200" y="4495800"/>
            <a:ext cx="6972300" cy="571499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5067300"/>
            <a:ext cx="4010128" cy="1143000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5" hasCustomPrompt="1"/>
          </p:nvPr>
        </p:nvSpPr>
        <p:spPr>
          <a:xfrm>
            <a:off x="1" y="0"/>
            <a:ext cx="4063999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4064000" y="0"/>
            <a:ext cx="4061625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8125625" y="0"/>
            <a:ext cx="4066375" cy="3440287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image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778686" y="3886200"/>
            <a:ext cx="0" cy="2324100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5" y="3411128"/>
            <a:ext cx="3030108" cy="198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199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 Dar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" y="667"/>
            <a:ext cx="12189624" cy="68566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361627"/>
            <a:ext cx="12192000" cy="249936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1000" y="1028700"/>
            <a:ext cx="6819900" cy="1482245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 </a:t>
            </a:r>
            <a:br>
              <a:rPr lang="en-US" dirty="0"/>
            </a:br>
            <a:r>
              <a:rPr lang="en-US" dirty="0"/>
              <a:t>(recommended for titles that </a:t>
            </a:r>
            <a:br>
              <a:rPr lang="en-US" dirty="0"/>
            </a:br>
            <a:r>
              <a:rPr lang="en-US" dirty="0"/>
              <a:t>are 2-3 lines long)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38" y="532082"/>
            <a:ext cx="3271029" cy="213969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4191000" y="3976706"/>
            <a:ext cx="6819900" cy="2233594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200"/>
              </a:spcBef>
              <a:buNone/>
              <a:defRPr sz="1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n-US" dirty="0">
                <a:effectLst/>
                <a:latin typeface="Helvetica" charset="0"/>
              </a:rPr>
              <a:t>Click to add classification text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>
            <a:off x="4191000" y="3855309"/>
            <a:ext cx="6819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91001" y="2514600"/>
            <a:ext cx="6819900" cy="342899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6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4191000" y="2860102"/>
            <a:ext cx="6819900" cy="7908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1082518" y="2541694"/>
            <a:ext cx="2210142" cy="49757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11100 Johns Hopkins Road </a:t>
            </a:r>
            <a:b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</a:br>
            <a:r>
              <a:rPr lang="en-US" sz="1200" dirty="0">
                <a:solidFill>
                  <a:schemeClr val="bg1"/>
                </a:solidFill>
                <a:latin typeface="+mn-lt"/>
                <a:ea typeface="Myriad Pro" charset="0"/>
                <a:cs typeface="Myriad Pro" charset="0"/>
              </a:rPr>
              <a:t>Laurel, MD 20723-6099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1082518" y="2387995"/>
            <a:ext cx="2210142" cy="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535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693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499798"/>
            <a:ext cx="12192000" cy="35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500474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2500" y="1181100"/>
            <a:ext cx="10287000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42416" y="6500814"/>
            <a:ext cx="3197406" cy="355600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424239" y="6604000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6566791"/>
            <a:ext cx="210893" cy="2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0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93738" indent="-246063" algn="l" defTabSz="914400" rtl="0" eaLnBrk="1" latinLnBrk="0" hangingPunct="1">
        <a:lnSpc>
          <a:spcPct val="100000"/>
        </a:lnSpc>
        <a:spcBef>
          <a:spcPts val="400"/>
        </a:spcBef>
        <a:buFont typeface=".AppleSystemUIFont" charset="-120"/>
        <a:buChar char="-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50938" indent="-228600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Wingdings" charset="2"/>
        <a:buChar char="§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6550" indent="-227013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Courier New" charset="0"/>
        <a:buChar char="o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•"/>
        <a:tabLst/>
        <a:defRPr sz="16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264">
          <p15:clr>
            <a:srgbClr val="F26B43"/>
          </p15:clr>
        </p15:guide>
        <p15:guide id="11" pos="288">
          <p15:clr>
            <a:srgbClr val="F26B43"/>
          </p15:clr>
        </p15:guide>
        <p15:guide id="12" pos="7392">
          <p15:clr>
            <a:srgbClr val="F26B43"/>
          </p15:clr>
        </p15:guide>
        <p15:guide id="13" orient="horz" pos="3912">
          <p15:clr>
            <a:srgbClr val="F26B43"/>
          </p15:clr>
        </p15:guide>
        <p15:guide id="14" pos="3840">
          <p15:clr>
            <a:srgbClr val="F26B43"/>
          </p15:clr>
        </p15:guide>
        <p15:guide id="16" orient="horz" pos="936">
          <p15:clr>
            <a:srgbClr val="F26B43"/>
          </p15:clr>
        </p15:guide>
        <p15:guide id="17" pos="600">
          <p15:clr>
            <a:srgbClr val="F26B43"/>
          </p15:clr>
        </p15:guide>
        <p15:guide id="18" pos="7080">
          <p15:clr>
            <a:srgbClr val="F26B43"/>
          </p15:clr>
        </p15:guide>
        <p15:guide id="19" pos="4056">
          <p15:clr>
            <a:srgbClr val="F26B43"/>
          </p15:clr>
        </p15:guide>
        <p15:guide id="20" pos="3624">
          <p15:clr>
            <a:srgbClr val="F26B43"/>
          </p15:clr>
        </p15:guide>
        <p15:guide id="22" orient="horz" pos="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neos.jpl.nasa.gov/pd/cs/" TargetMode="External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hyperlink" Target="https://cneos.jpl.nasa.gov/pd/cs/" TargetMode="External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6.png"/><Relationship Id="rId7" Type="http://schemas.openxmlformats.org/officeDocument/2006/relationships/image" Target="../media/image58.sv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7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44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hyperlink" Target="https://cneos.jpl.nasa.gov/pd/cs/pdc19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8E6458B-EF14-6E4E-BADC-191D45F3E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331" y="1831731"/>
            <a:ext cx="8627634" cy="1572399"/>
          </a:xfrm>
        </p:spPr>
        <p:txBody>
          <a:bodyPr>
            <a:normAutofit fontScale="90000"/>
          </a:bodyPr>
          <a:lstStyle/>
          <a:p>
            <a:r>
              <a:rPr lang="en-US" dirty="0"/>
              <a:t>Developing a Robust Flyby Reconnaissance Capability for Planetary Defense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BA6664-B4E1-891D-9E79-A335F19BD176}"/>
              </a:ext>
            </a:extLst>
          </p:cNvPr>
          <p:cNvSpPr txBox="1"/>
          <p:nvPr/>
        </p:nvSpPr>
        <p:spPr>
          <a:xfrm>
            <a:off x="673608" y="3657600"/>
            <a:ext cx="7532546" cy="163121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Nancy L. Chabot, Justin A. Atchison, Rylie Bull, Andrew S. Rivkin, R.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Terik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Daly, Ronald-L.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Ballouz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, Olivier S.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Barnouin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, Andrew F. Cheng, Carolyn M. Ernst, Angela M. Stickle, Evan J. Smith, Joseph J. Linden, Benjamin F.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Villac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, Jodi R.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Berdis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, Dawn M.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Graninger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, Sarah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Hefter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B7A22E-303F-D3BA-033B-A3636AAE9A61}"/>
              </a:ext>
            </a:extLst>
          </p:cNvPr>
          <p:cNvSpPr txBox="1"/>
          <p:nvPr/>
        </p:nvSpPr>
        <p:spPr>
          <a:xfrm>
            <a:off x="673608" y="5288816"/>
            <a:ext cx="6364224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2"/>
                </a:solidFill>
              </a:rPr>
              <a:t>Johns Hopkins University Applied Physics Laboratory</a:t>
            </a:r>
          </a:p>
        </p:txBody>
      </p:sp>
    </p:spTree>
    <p:extLst>
      <p:ext uri="{BB962C8B-B14F-4D97-AF65-F5344CB8AC3E}">
        <p14:creationId xmlns:p14="http://schemas.microsoft.com/office/powerpoint/2010/main" val="2890664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E0E424B-8E0E-1E92-6A5D-32F125722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592" y="1253998"/>
            <a:ext cx="6502400" cy="420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3E10C9-ACA2-9CFF-6F15-C1B403B4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372" y="335247"/>
            <a:ext cx="9989127" cy="762000"/>
          </a:xfrm>
        </p:spPr>
        <p:txBody>
          <a:bodyPr>
            <a:noAutofit/>
          </a:bodyPr>
          <a:lstStyle/>
          <a:p>
            <a:r>
              <a:rPr lang="en-US" sz="2800" dirty="0"/>
              <a:t>Determine key properties of the asteroid to inform decision makers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8F20EA-9BCB-DCBA-3F79-5DBBF5630B5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118C8-1103-E1ED-0FF4-960CBC48E8A7}"/>
              </a:ext>
            </a:extLst>
          </p:cNvPr>
          <p:cNvSpPr txBox="1"/>
          <p:nvPr/>
        </p:nvSpPr>
        <p:spPr>
          <a:xfrm>
            <a:off x="457201" y="325868"/>
            <a:ext cx="593766" cy="738664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173874-F2D1-12F9-2453-844C96FA679B}"/>
              </a:ext>
            </a:extLst>
          </p:cNvPr>
          <p:cNvSpPr txBox="1"/>
          <p:nvPr/>
        </p:nvSpPr>
        <p:spPr>
          <a:xfrm>
            <a:off x="590743" y="4986022"/>
            <a:ext cx="2529455" cy="76944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</a:rPr>
              <a:t>Determine the asteroid’s size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E7730A-F5FD-AD86-5A99-CCF53D4565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9304" flipH="1">
            <a:off x="521998" y="1611777"/>
            <a:ext cx="2150472" cy="18601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2F5E1A-AB6E-004C-FF92-081E0A80B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70479" flipH="1">
            <a:off x="2584189" y="4141520"/>
            <a:ext cx="304038" cy="26289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33CFAD-703F-BED3-7883-E0A9120245D7}"/>
              </a:ext>
            </a:extLst>
          </p:cNvPr>
          <p:cNvCxnSpPr>
            <a:cxnSpLocks/>
          </p:cNvCxnSpPr>
          <p:nvPr/>
        </p:nvCxnSpPr>
        <p:spPr>
          <a:xfrm flipH="1" flipV="1">
            <a:off x="2099499" y="3571336"/>
            <a:ext cx="515575" cy="524029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AFE836-6100-1499-E5BB-996FFEAADDF5}"/>
              </a:ext>
            </a:extLst>
          </p:cNvPr>
          <p:cNvCxnSpPr>
            <a:cxnSpLocks/>
          </p:cNvCxnSpPr>
          <p:nvPr/>
        </p:nvCxnSpPr>
        <p:spPr>
          <a:xfrm>
            <a:off x="3242310" y="1280160"/>
            <a:ext cx="0" cy="4060567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0AB0AAA-6084-69E2-57A8-E526397B7DFE}"/>
              </a:ext>
            </a:extLst>
          </p:cNvPr>
          <p:cNvSpPr txBox="1"/>
          <p:nvPr/>
        </p:nvSpPr>
        <p:spPr>
          <a:xfrm>
            <a:off x="5202154" y="966944"/>
            <a:ext cx="2951449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Asteroid size knowledge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3FAE5C5-A6DB-E047-8B07-59114BD57388}"/>
              </a:ext>
            </a:extLst>
          </p:cNvPr>
          <p:cNvCxnSpPr>
            <a:cxnSpLocks/>
          </p:cNvCxnSpPr>
          <p:nvPr/>
        </p:nvCxnSpPr>
        <p:spPr>
          <a:xfrm flipV="1">
            <a:off x="8503866" y="1327249"/>
            <a:ext cx="0" cy="141249"/>
          </a:xfrm>
          <a:prstGeom prst="straightConnector1">
            <a:avLst/>
          </a:prstGeom>
          <a:ln w="444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9228F77-A441-4FA9-9251-6DA59AC11128}"/>
              </a:ext>
            </a:extLst>
          </p:cNvPr>
          <p:cNvSpPr txBox="1"/>
          <p:nvPr/>
        </p:nvSpPr>
        <p:spPr>
          <a:xfrm>
            <a:off x="9933403" y="5063728"/>
            <a:ext cx="207701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i="1" dirty="0">
                <a:latin typeface="Arial Narrow" panose="020B0604020202020204" pitchFamily="34" charset="0"/>
                <a:cs typeface="Arial Narrow" panose="020B0604020202020204" pitchFamily="34" charset="0"/>
                <a:hlinkClick r:id="rId5"/>
              </a:rPr>
              <a:t>https://cneos.jpl.nasa.gov/pd/cs/</a:t>
            </a:r>
            <a:r>
              <a:rPr lang="en-US" sz="1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F1D77F-BAE7-FC1E-912A-7263D8B6CC2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490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1274EA-0198-8CC8-830F-A57326332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6592" y="1253998"/>
            <a:ext cx="6502400" cy="420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3E10C9-ACA2-9CFF-6F15-C1B403B4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372" y="335247"/>
            <a:ext cx="9989127" cy="762000"/>
          </a:xfrm>
        </p:spPr>
        <p:txBody>
          <a:bodyPr>
            <a:noAutofit/>
          </a:bodyPr>
          <a:lstStyle/>
          <a:p>
            <a:r>
              <a:rPr lang="en-US" sz="2800" dirty="0"/>
              <a:t>Determine key properties of the asteroid to inform decision makers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8F20EA-9BCB-DCBA-3F79-5DBBF5630B5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118C8-1103-E1ED-0FF4-960CBC48E8A7}"/>
              </a:ext>
            </a:extLst>
          </p:cNvPr>
          <p:cNvSpPr txBox="1"/>
          <p:nvPr/>
        </p:nvSpPr>
        <p:spPr>
          <a:xfrm>
            <a:off x="457201" y="325868"/>
            <a:ext cx="593766" cy="738664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173874-F2D1-12F9-2453-844C96FA679B}"/>
              </a:ext>
            </a:extLst>
          </p:cNvPr>
          <p:cNvSpPr txBox="1"/>
          <p:nvPr/>
        </p:nvSpPr>
        <p:spPr>
          <a:xfrm>
            <a:off x="590743" y="4986022"/>
            <a:ext cx="2529455" cy="76944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</a:rPr>
              <a:t>Determine the asteroid’s size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E7730A-F5FD-AD86-5A99-CCF53D4565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9304" flipH="1">
            <a:off x="521998" y="1611777"/>
            <a:ext cx="2150472" cy="18601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2F5E1A-AB6E-004C-FF92-081E0A80B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70479" flipH="1">
            <a:off x="2584189" y="4141520"/>
            <a:ext cx="304038" cy="26289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33CFAD-703F-BED3-7883-E0A9120245D7}"/>
              </a:ext>
            </a:extLst>
          </p:cNvPr>
          <p:cNvCxnSpPr>
            <a:cxnSpLocks/>
          </p:cNvCxnSpPr>
          <p:nvPr/>
        </p:nvCxnSpPr>
        <p:spPr>
          <a:xfrm flipH="1" flipV="1">
            <a:off x="2099499" y="3571336"/>
            <a:ext cx="515575" cy="524029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3AFE836-6100-1499-E5BB-996FFEAADDF5}"/>
              </a:ext>
            </a:extLst>
          </p:cNvPr>
          <p:cNvCxnSpPr>
            <a:cxnSpLocks/>
          </p:cNvCxnSpPr>
          <p:nvPr/>
        </p:nvCxnSpPr>
        <p:spPr>
          <a:xfrm>
            <a:off x="3242310" y="1280160"/>
            <a:ext cx="0" cy="4060567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99750C8-2924-1549-53F6-35C28617AB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49390" y="5548312"/>
            <a:ext cx="8271912" cy="661988"/>
          </a:xfrm>
        </p:spPr>
        <p:txBody>
          <a:bodyPr/>
          <a:lstStyle/>
          <a:p>
            <a:r>
              <a:rPr lang="en-US" sz="2000" dirty="0"/>
              <a:t>Flyby imaging greatly reduces the uncertainty in the NEO’s size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AB0AAA-6084-69E2-57A8-E526397B7DFE}"/>
              </a:ext>
            </a:extLst>
          </p:cNvPr>
          <p:cNvSpPr txBox="1"/>
          <p:nvPr/>
        </p:nvSpPr>
        <p:spPr>
          <a:xfrm>
            <a:off x="5202154" y="966944"/>
            <a:ext cx="2951449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/>
              <a:t>Asteroid size knowledge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B93F433-5A02-53B8-B82C-2D0EE1C5B9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37692" y="1908329"/>
            <a:ext cx="367923" cy="367923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1B44A9C-9EA3-A474-4AB3-FF0A97247E6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70325" y="4119272"/>
            <a:ext cx="367923" cy="36792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004AE74-0D9C-8124-0F66-E73A88044A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073390" y="4206140"/>
            <a:ext cx="367923" cy="367923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BC436D22-0EFB-2859-D107-8888BC8651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15531" y="3904007"/>
            <a:ext cx="367923" cy="367923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B8532F3-0F84-B070-1B82-3485FBE947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50483" y="3646832"/>
            <a:ext cx="367923" cy="367923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B488E591-BAA9-319A-ACAB-2DC32C2049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67959" y="4123082"/>
            <a:ext cx="367923" cy="367923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23CFF931-B13A-293F-EFED-F24C748373E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6291" y="3515387"/>
            <a:ext cx="367923" cy="367923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C8BBDCC9-BDD2-85C6-4A84-9E9AFAD54B9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02911" y="3846857"/>
            <a:ext cx="367923" cy="367923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5670809A-D407-978B-7749-8FB8FBA25FA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20768" y="4303295"/>
            <a:ext cx="367923" cy="367923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F40DA961-3332-275B-C3A4-37C1B42BF4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66289" y="1987826"/>
            <a:ext cx="367923" cy="3679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FD1C0EA-174C-5813-25F4-37D2BC4D275D}"/>
              </a:ext>
            </a:extLst>
          </p:cNvPr>
          <p:cNvSpPr txBox="1"/>
          <p:nvPr/>
        </p:nvSpPr>
        <p:spPr>
          <a:xfrm>
            <a:off x="10274410" y="1989847"/>
            <a:ext cx="896399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= ±20 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9228F77-A441-4FA9-9251-6DA59AC11128}"/>
              </a:ext>
            </a:extLst>
          </p:cNvPr>
          <p:cNvSpPr txBox="1"/>
          <p:nvPr/>
        </p:nvSpPr>
        <p:spPr>
          <a:xfrm>
            <a:off x="9933403" y="5063728"/>
            <a:ext cx="2077014" cy="276999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200" i="1" dirty="0">
                <a:latin typeface="Arial Narrow" panose="020B0604020202020204" pitchFamily="34" charset="0"/>
                <a:cs typeface="Arial Narrow" panose="020B0604020202020204" pitchFamily="34" charset="0"/>
                <a:hlinkClick r:id="rId7"/>
              </a:rPr>
              <a:t>https://cneos.jpl.nasa.gov/pd/cs/</a:t>
            </a:r>
            <a:r>
              <a:rPr lang="en-US" sz="12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D79010B-23BF-9F91-622B-8C0C0C352DEF}"/>
              </a:ext>
            </a:extLst>
          </p:cNvPr>
          <p:cNvCxnSpPr>
            <a:cxnSpLocks/>
          </p:cNvCxnSpPr>
          <p:nvPr/>
        </p:nvCxnSpPr>
        <p:spPr>
          <a:xfrm flipV="1">
            <a:off x="8503866" y="1327249"/>
            <a:ext cx="0" cy="141249"/>
          </a:xfrm>
          <a:prstGeom prst="straightConnector1">
            <a:avLst/>
          </a:prstGeom>
          <a:ln w="44450">
            <a:solidFill>
              <a:schemeClr val="bg2">
                <a:lumMod val="75000"/>
              </a:schemeClr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phic 11">
            <a:extLst>
              <a:ext uri="{FF2B5EF4-FFF2-40B4-BE49-F238E27FC236}">
                <a16:creationId xmlns:a16="http://schemas.microsoft.com/office/drawing/2014/main" id="{6A5076E5-5552-8BCC-6205-21F6FD8B396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7041" y="3788945"/>
            <a:ext cx="367923" cy="36792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0D5D4431-AF01-87D7-AD22-84EB5AFF1AE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07246" y="4069361"/>
            <a:ext cx="367923" cy="367923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8838EAE-9C7A-803D-005C-21AC8A8B025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39552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10C9-ACA2-9CFF-6F15-C1B403B4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372" y="335247"/>
            <a:ext cx="9989127" cy="762000"/>
          </a:xfrm>
        </p:spPr>
        <p:txBody>
          <a:bodyPr>
            <a:noAutofit/>
          </a:bodyPr>
          <a:lstStyle/>
          <a:p>
            <a:r>
              <a:rPr lang="en-US" sz="2800" dirty="0"/>
              <a:t>Determine key properties of the asteroid to inform decision makers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8F20EA-9BCB-DCBA-3F79-5DBBF5630B5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118C8-1103-E1ED-0FF4-960CBC48E8A7}"/>
              </a:ext>
            </a:extLst>
          </p:cNvPr>
          <p:cNvSpPr txBox="1"/>
          <p:nvPr/>
        </p:nvSpPr>
        <p:spPr>
          <a:xfrm>
            <a:off x="457201" y="325868"/>
            <a:ext cx="593766" cy="738664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26535D-13F4-4A6E-E9E9-0BF6ED4E8086}"/>
              </a:ext>
            </a:extLst>
          </p:cNvPr>
          <p:cNvCxnSpPr>
            <a:cxnSpLocks/>
          </p:cNvCxnSpPr>
          <p:nvPr/>
        </p:nvCxnSpPr>
        <p:spPr>
          <a:xfrm>
            <a:off x="3242310" y="1280160"/>
            <a:ext cx="0" cy="4060567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3F04C5C-A85A-FBFF-D84A-78285429E55C}"/>
              </a:ext>
            </a:extLst>
          </p:cNvPr>
          <p:cNvGrpSpPr/>
          <p:nvPr/>
        </p:nvGrpSpPr>
        <p:grpSpPr>
          <a:xfrm>
            <a:off x="372371" y="1303416"/>
            <a:ext cx="2740207" cy="4790602"/>
            <a:chOff x="3191771" y="1303416"/>
            <a:chExt cx="2740207" cy="4790602"/>
          </a:xfrm>
        </p:grpSpPr>
        <p:pic>
          <p:nvPicPr>
            <p:cNvPr id="10264" name="Picture 24" descr="How do scientists study meteorites?">
              <a:extLst>
                <a:ext uri="{FF2B5EF4-FFF2-40B4-BE49-F238E27FC236}">
                  <a16:creationId xmlns:a16="http://schemas.microsoft.com/office/drawing/2014/main" id="{A3679CDF-E357-3ED9-2AA2-CE91C1100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216" y="3371267"/>
              <a:ext cx="2255529" cy="1503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6" name="Picture 16" descr="undefined">
              <a:extLst>
                <a:ext uri="{FF2B5EF4-FFF2-40B4-BE49-F238E27FC236}">
                  <a16:creationId xmlns:a16="http://schemas.microsoft.com/office/drawing/2014/main" id="{751BE8CE-835D-F199-3E77-7BB17446BC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18941" y="1303416"/>
              <a:ext cx="1703590" cy="149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67FB81-A467-2BB0-47FF-B98394CC3EFD}"/>
                </a:ext>
              </a:extLst>
            </p:cNvPr>
            <p:cNvSpPr txBox="1"/>
            <p:nvPr/>
          </p:nvSpPr>
          <p:spPr>
            <a:xfrm>
              <a:off x="3342431" y="4986022"/>
              <a:ext cx="2589547" cy="110799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2"/>
                  </a:solidFill>
                </a:rPr>
                <a:t>Determine if the asteroid is mostly rocky or metallic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A509D0B-502A-5F01-8252-EEBB00B167E4}"/>
                </a:ext>
              </a:extLst>
            </p:cNvPr>
            <p:cNvSpPr txBox="1"/>
            <p:nvPr/>
          </p:nvSpPr>
          <p:spPr>
            <a:xfrm>
              <a:off x="4206001" y="3027837"/>
              <a:ext cx="527709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vs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1878474-86A0-C186-D6A2-D57CD4BCA34D}"/>
                </a:ext>
              </a:extLst>
            </p:cNvPr>
            <p:cNvSpPr txBox="1"/>
            <p:nvPr/>
          </p:nvSpPr>
          <p:spPr>
            <a:xfrm>
              <a:off x="3242310" y="2745838"/>
              <a:ext cx="2183032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8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Ordinary chondrite NWA 869</a:t>
              </a:r>
            </a:p>
            <a:p>
              <a:r>
                <a:rPr lang="en-US" sz="8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By H. </a:t>
              </a:r>
              <a:r>
                <a:rPr lang="en-US" sz="800" i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Raab</a:t>
              </a:r>
              <a:r>
                <a:rPr lang="en-US" sz="8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(</a:t>
              </a:r>
              <a:r>
                <a:rPr lang="en-US" sz="800" i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User:Vesta</a:t>
              </a:r>
              <a:r>
                <a:rPr lang="en-US" sz="8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) - Own work, CC BY-SA 3.0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32D8569-A036-EBD4-7738-38B8D16120A2}"/>
                </a:ext>
              </a:extLst>
            </p:cNvPr>
            <p:cNvSpPr txBox="1"/>
            <p:nvPr/>
          </p:nvSpPr>
          <p:spPr>
            <a:xfrm>
              <a:off x="3191771" y="4709333"/>
              <a:ext cx="1541939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8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Cape York iron meteorite</a:t>
              </a:r>
            </a:p>
            <a:p>
              <a:r>
                <a:rPr lang="en-US" sz="8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Photo courtesy of Chuck Sutherland</a:t>
              </a: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0D7C3-7761-14DD-11A1-BAF5A7527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98020" y="5548312"/>
            <a:ext cx="8271912" cy="762000"/>
          </a:xfrm>
        </p:spPr>
        <p:txBody>
          <a:bodyPr/>
          <a:lstStyle/>
          <a:p>
            <a:r>
              <a:rPr lang="en-US" sz="1900" dirty="0"/>
              <a:t>Without a direct mass measurement, uncertainty in whether the object is rocky or metallic creates large uncertainty in the potential damage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41A8D3-A9EC-B65D-9889-FC5AD46B91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79423" y="1176632"/>
            <a:ext cx="7505904" cy="35386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96DFCB-EE0A-06EC-CEA3-57E5221F5EE2}"/>
              </a:ext>
            </a:extLst>
          </p:cNvPr>
          <p:cNvSpPr txBox="1"/>
          <p:nvPr/>
        </p:nvSpPr>
        <p:spPr>
          <a:xfrm>
            <a:off x="3479423" y="4709333"/>
            <a:ext cx="7503220" cy="523220"/>
          </a:xfrm>
          <a:prstGeom prst="rect">
            <a:avLst/>
          </a:prstGeom>
          <a:solidFill>
            <a:schemeClr val="tx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From Planetary Defense Tabletop Exercise 4 (2022) – Illustrating the range of potential damage due to uncertainties in the asteroid’s properties.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C6075-B91D-97D2-FB88-A1EA95DACE72}"/>
              </a:ext>
            </a:extLst>
          </p:cNvPr>
          <p:cNvSpPr txBox="1"/>
          <p:nvPr/>
        </p:nvSpPr>
        <p:spPr>
          <a:xfrm>
            <a:off x="3597284" y="4369845"/>
            <a:ext cx="1686231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EXERCISE ONLY!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70D5DB-2144-E7DA-CB0C-DFB1D2562ACB}"/>
              </a:ext>
            </a:extLst>
          </p:cNvPr>
          <p:cNvSpPr txBox="1"/>
          <p:nvPr/>
        </p:nvSpPr>
        <p:spPr>
          <a:xfrm>
            <a:off x="2008776" y="1303416"/>
            <a:ext cx="1181734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~3–4 g/cm</a:t>
            </a:r>
            <a:r>
              <a:rPr lang="en-US" baseline="30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AC3B6C-7B55-CE50-7A4A-F835CF3E39BF}"/>
              </a:ext>
            </a:extLst>
          </p:cNvPr>
          <p:cNvSpPr txBox="1"/>
          <p:nvPr/>
        </p:nvSpPr>
        <p:spPr>
          <a:xfrm>
            <a:off x="2044042" y="3206622"/>
            <a:ext cx="1146468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~7–8 g/cm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90D2891-F232-AF89-156A-FF3BDFE07B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877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BD8B87-8FB3-A811-7C08-EA6D92A4C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723" y="1238389"/>
            <a:ext cx="6677176" cy="42146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3E10C9-ACA2-9CFF-6F15-C1B403B4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372" y="335247"/>
            <a:ext cx="9989127" cy="762000"/>
          </a:xfrm>
        </p:spPr>
        <p:txBody>
          <a:bodyPr>
            <a:noAutofit/>
          </a:bodyPr>
          <a:lstStyle/>
          <a:p>
            <a:r>
              <a:rPr lang="en-US" sz="2800" dirty="0"/>
              <a:t>Determine key properties of the asteroid to inform decision makers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8F20EA-9BCB-DCBA-3F79-5DBBF5630B5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118C8-1103-E1ED-0FF4-960CBC48E8A7}"/>
              </a:ext>
            </a:extLst>
          </p:cNvPr>
          <p:cNvSpPr txBox="1"/>
          <p:nvPr/>
        </p:nvSpPr>
        <p:spPr>
          <a:xfrm>
            <a:off x="457201" y="325868"/>
            <a:ext cx="593766" cy="738664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26535D-13F4-4A6E-E9E9-0BF6ED4E8086}"/>
              </a:ext>
            </a:extLst>
          </p:cNvPr>
          <p:cNvCxnSpPr>
            <a:cxnSpLocks/>
          </p:cNvCxnSpPr>
          <p:nvPr/>
        </p:nvCxnSpPr>
        <p:spPr>
          <a:xfrm>
            <a:off x="3242310" y="1280160"/>
            <a:ext cx="0" cy="4060567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03F04C5C-A85A-FBFF-D84A-78285429E55C}"/>
              </a:ext>
            </a:extLst>
          </p:cNvPr>
          <p:cNvGrpSpPr/>
          <p:nvPr/>
        </p:nvGrpSpPr>
        <p:grpSpPr>
          <a:xfrm>
            <a:off x="422910" y="1303416"/>
            <a:ext cx="2689668" cy="4790602"/>
            <a:chOff x="3242310" y="1303416"/>
            <a:chExt cx="2689668" cy="4790602"/>
          </a:xfrm>
        </p:grpSpPr>
        <p:pic>
          <p:nvPicPr>
            <p:cNvPr id="10264" name="Picture 24" descr="How do scientists study meteorites?">
              <a:extLst>
                <a:ext uri="{FF2B5EF4-FFF2-40B4-BE49-F238E27FC236}">
                  <a16:creationId xmlns:a16="http://schemas.microsoft.com/office/drawing/2014/main" id="{A3679CDF-E357-3ED9-2AA2-CE91C1100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216" y="3371267"/>
              <a:ext cx="2255529" cy="1503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6" name="Picture 16" descr="undefined">
              <a:extLst>
                <a:ext uri="{FF2B5EF4-FFF2-40B4-BE49-F238E27FC236}">
                  <a16:creationId xmlns:a16="http://schemas.microsoft.com/office/drawing/2014/main" id="{751BE8CE-835D-F199-3E77-7BB17446BC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18941" y="1303416"/>
              <a:ext cx="1703590" cy="149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67FB81-A467-2BB0-47FF-B98394CC3EFD}"/>
                </a:ext>
              </a:extLst>
            </p:cNvPr>
            <p:cNvSpPr txBox="1"/>
            <p:nvPr/>
          </p:nvSpPr>
          <p:spPr>
            <a:xfrm>
              <a:off x="3342431" y="4986022"/>
              <a:ext cx="2589547" cy="110799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2"/>
                  </a:solidFill>
                </a:rPr>
                <a:t>Determine if the asteroid is mostly rocky or metallic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A509D0B-502A-5F01-8252-EEBB00B167E4}"/>
                </a:ext>
              </a:extLst>
            </p:cNvPr>
            <p:cNvSpPr txBox="1"/>
            <p:nvPr/>
          </p:nvSpPr>
          <p:spPr>
            <a:xfrm>
              <a:off x="4206001" y="3027837"/>
              <a:ext cx="527709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vs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1878474-86A0-C186-D6A2-D57CD4BCA34D}"/>
                </a:ext>
              </a:extLst>
            </p:cNvPr>
            <p:cNvSpPr txBox="1"/>
            <p:nvPr/>
          </p:nvSpPr>
          <p:spPr>
            <a:xfrm>
              <a:off x="3242310" y="2745838"/>
              <a:ext cx="2183032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8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Ordinary chondrite NWA 869</a:t>
              </a:r>
            </a:p>
            <a:p>
              <a:r>
                <a:rPr lang="en-US" sz="8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By H. </a:t>
              </a:r>
              <a:r>
                <a:rPr lang="en-US" sz="800" i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Raab</a:t>
              </a:r>
              <a:r>
                <a:rPr lang="en-US" sz="8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(</a:t>
              </a:r>
              <a:r>
                <a:rPr lang="en-US" sz="800" i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User:Vesta</a:t>
              </a:r>
              <a:r>
                <a:rPr lang="en-US" sz="8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) - Own work, CC BY-SA 3.0</a:t>
              </a: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0D7C3-7761-14DD-11A1-BAF5A7527F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98020" y="5548312"/>
            <a:ext cx="8271912" cy="762000"/>
          </a:xfrm>
        </p:spPr>
        <p:txBody>
          <a:bodyPr/>
          <a:lstStyle/>
          <a:p>
            <a:r>
              <a:rPr lang="en-US" sz="2000" dirty="0"/>
              <a:t>Flyby measurements can distinguish between mostly rocky vs metal-dominated NEOs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03B732-2ADB-D875-BCD8-403E422B056E}"/>
              </a:ext>
            </a:extLst>
          </p:cNvPr>
          <p:cNvSpPr txBox="1"/>
          <p:nvPr/>
        </p:nvSpPr>
        <p:spPr>
          <a:xfrm>
            <a:off x="10050917" y="3401024"/>
            <a:ext cx="1189749" cy="89255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Iron powders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&lt;150 µm</a:t>
            </a: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&lt;45 µm</a:t>
            </a:r>
            <a:endParaRPr lang="en-US" sz="1000" dirty="0">
              <a:solidFill>
                <a:schemeClr val="tx2">
                  <a:lumMod val="75000"/>
                </a:schemeClr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r>
              <a:rPr lang="en-US" sz="1000" dirty="0">
                <a:solidFill>
                  <a:schemeClr val="tx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(Bramble et al., 2021)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B65208-6573-D8EE-6059-927C03615519}"/>
              </a:ext>
            </a:extLst>
          </p:cNvPr>
          <p:cNvSpPr txBox="1"/>
          <p:nvPr/>
        </p:nvSpPr>
        <p:spPr>
          <a:xfrm>
            <a:off x="10048699" y="1560140"/>
            <a:ext cx="1678665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04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Bennu </a:t>
            </a:r>
            <a:r>
              <a:rPr lang="en-US" sz="1000" dirty="0">
                <a:solidFill>
                  <a:srgbClr val="404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(Hamilton et al., 2021)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5A60BE9-8DA2-8906-D08C-D98FFAC488CA}"/>
              </a:ext>
            </a:extLst>
          </p:cNvPr>
          <p:cNvSpPr txBox="1"/>
          <p:nvPr/>
        </p:nvSpPr>
        <p:spPr>
          <a:xfrm>
            <a:off x="9102520" y="4347687"/>
            <a:ext cx="126068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Other spectra from RELAB Database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AAC05B-B999-B70D-9307-546978303A51}"/>
              </a:ext>
            </a:extLst>
          </p:cNvPr>
          <p:cNvSpPr txBox="1"/>
          <p:nvPr/>
        </p:nvSpPr>
        <p:spPr>
          <a:xfrm>
            <a:off x="10048699" y="2413649"/>
            <a:ext cx="1345240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AA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Chelyabinsk (OC)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C20644E-D9DA-9F7F-3A66-38543F2890E1}"/>
              </a:ext>
            </a:extLst>
          </p:cNvPr>
          <p:cNvSpPr txBox="1"/>
          <p:nvPr/>
        </p:nvSpPr>
        <p:spPr>
          <a:xfrm>
            <a:off x="10048699" y="2242948"/>
            <a:ext cx="1726755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Norton County (aubrite)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793334-A1AC-B4B3-AC8B-667426B5AA15}"/>
              </a:ext>
            </a:extLst>
          </p:cNvPr>
          <p:cNvSpPr txBox="1"/>
          <p:nvPr/>
        </p:nvSpPr>
        <p:spPr>
          <a:xfrm>
            <a:off x="10048699" y="1730842"/>
            <a:ext cx="1217000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6600C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Murchison (CC)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AAAF4B0-97CF-A914-A028-6C05C7E98129}"/>
              </a:ext>
            </a:extLst>
          </p:cNvPr>
          <p:cNvSpPr txBox="1"/>
          <p:nvPr/>
        </p:nvSpPr>
        <p:spPr>
          <a:xfrm>
            <a:off x="10048699" y="1901544"/>
            <a:ext cx="1503938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CCCC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ALH 81001 (eucrite)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CBF4AE-B6E6-1DF1-520B-822E033F6F3B}"/>
              </a:ext>
            </a:extLst>
          </p:cNvPr>
          <p:cNvSpPr txBox="1"/>
          <p:nvPr/>
        </p:nvSpPr>
        <p:spPr>
          <a:xfrm>
            <a:off x="10048699" y="2072246"/>
            <a:ext cx="1262525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9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EET 90102 (EC)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61B9BF3-BFE0-34F3-E6ED-3DB61B6D92B1}"/>
              </a:ext>
            </a:extLst>
          </p:cNvPr>
          <p:cNvGrpSpPr/>
          <p:nvPr/>
        </p:nvGrpSpPr>
        <p:grpSpPr>
          <a:xfrm>
            <a:off x="372371" y="1303416"/>
            <a:ext cx="2740207" cy="4790602"/>
            <a:chOff x="3191771" y="1303416"/>
            <a:chExt cx="2740207" cy="4790602"/>
          </a:xfrm>
        </p:grpSpPr>
        <p:pic>
          <p:nvPicPr>
            <p:cNvPr id="9" name="Picture 24" descr="How do scientists study meteorites?">
              <a:extLst>
                <a:ext uri="{FF2B5EF4-FFF2-40B4-BE49-F238E27FC236}">
                  <a16:creationId xmlns:a16="http://schemas.microsoft.com/office/drawing/2014/main" id="{23E100D2-4816-A440-419D-E81777358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216" y="3371267"/>
              <a:ext cx="2255529" cy="1503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6" descr="undefined">
              <a:extLst>
                <a:ext uri="{FF2B5EF4-FFF2-40B4-BE49-F238E27FC236}">
                  <a16:creationId xmlns:a16="http://schemas.microsoft.com/office/drawing/2014/main" id="{C992A9AA-BC76-B354-C2AD-011A6F1B714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18941" y="1303416"/>
              <a:ext cx="1703590" cy="14935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07B36C-3AB2-ED58-37EC-D5DED1102326}"/>
                </a:ext>
              </a:extLst>
            </p:cNvPr>
            <p:cNvSpPr txBox="1"/>
            <p:nvPr/>
          </p:nvSpPr>
          <p:spPr>
            <a:xfrm>
              <a:off x="3342431" y="4986022"/>
              <a:ext cx="2589547" cy="110799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2"/>
                  </a:solidFill>
                </a:rPr>
                <a:t>Determine if the asteroid is mostly rocky or metallic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61823D5-D2FE-60E4-200A-9A8E6FF18B73}"/>
                </a:ext>
              </a:extLst>
            </p:cNvPr>
            <p:cNvSpPr txBox="1"/>
            <p:nvPr/>
          </p:nvSpPr>
          <p:spPr>
            <a:xfrm>
              <a:off x="4206001" y="3027837"/>
              <a:ext cx="527709" cy="46166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accent1"/>
                  </a:solidFill>
                </a:rPr>
                <a:t>vs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456675-313C-4416-E836-46B9324FDCD6}"/>
                </a:ext>
              </a:extLst>
            </p:cNvPr>
            <p:cNvSpPr txBox="1"/>
            <p:nvPr/>
          </p:nvSpPr>
          <p:spPr>
            <a:xfrm>
              <a:off x="3242310" y="2745838"/>
              <a:ext cx="2183032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8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Ordinary chondrite NWA 869</a:t>
              </a:r>
            </a:p>
            <a:p>
              <a:r>
                <a:rPr lang="en-US" sz="8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By H. </a:t>
              </a:r>
              <a:r>
                <a:rPr lang="en-US" sz="800" i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Raab</a:t>
              </a:r>
              <a:r>
                <a:rPr lang="en-US" sz="8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 (</a:t>
              </a:r>
              <a:r>
                <a:rPr lang="en-US" sz="800" i="1" dirty="0" err="1">
                  <a:latin typeface="Arial Narrow" panose="020B0604020202020204" pitchFamily="34" charset="0"/>
                  <a:cs typeface="Arial Narrow" panose="020B0604020202020204" pitchFamily="34" charset="0"/>
                </a:rPr>
                <a:t>User:Vesta</a:t>
              </a:r>
              <a:r>
                <a:rPr lang="en-US" sz="8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) - Own work, CC BY-SA 3.0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FF1344-1A45-1514-236B-2A5161E9C357}"/>
                </a:ext>
              </a:extLst>
            </p:cNvPr>
            <p:cNvSpPr txBox="1"/>
            <p:nvPr/>
          </p:nvSpPr>
          <p:spPr>
            <a:xfrm>
              <a:off x="3191771" y="4709333"/>
              <a:ext cx="1541939" cy="338554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sz="8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Cape York iron meteorite</a:t>
              </a:r>
            </a:p>
            <a:p>
              <a:r>
                <a:rPr lang="en-US" sz="800" i="1" dirty="0">
                  <a:latin typeface="Arial Narrow" panose="020B0604020202020204" pitchFamily="34" charset="0"/>
                  <a:cs typeface="Arial Narrow" panose="020B0604020202020204" pitchFamily="34" charset="0"/>
                </a:rPr>
                <a:t>Photo courtesy of Chuck Sutherland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9DBF4E9-F7F9-8DDC-1176-08A561DA7B8D}"/>
              </a:ext>
            </a:extLst>
          </p:cNvPr>
          <p:cNvSpPr txBox="1"/>
          <p:nvPr/>
        </p:nvSpPr>
        <p:spPr>
          <a:xfrm>
            <a:off x="2008776" y="1303416"/>
            <a:ext cx="1181734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~3–4 g/cm</a:t>
            </a:r>
            <a:r>
              <a:rPr lang="en-US" baseline="30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45DDFC2-F040-A90E-C061-62CFE72DB36B}"/>
              </a:ext>
            </a:extLst>
          </p:cNvPr>
          <p:cNvSpPr txBox="1"/>
          <p:nvPr/>
        </p:nvSpPr>
        <p:spPr>
          <a:xfrm>
            <a:off x="2044042" y="3206622"/>
            <a:ext cx="1146468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~7–8 g/cm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50A255-3742-E5A1-E297-636FB5CCC3B7}"/>
              </a:ext>
            </a:extLst>
          </p:cNvPr>
          <p:cNvSpPr txBox="1"/>
          <p:nvPr/>
        </p:nvSpPr>
        <p:spPr>
          <a:xfrm>
            <a:off x="5126805" y="1089061"/>
            <a:ext cx="4456669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</a:rPr>
              <a:t>Thermal IR Spectral Measurements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E401B83A-C7F1-2D00-B48A-0F2549C433C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923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BD615786-0DE2-DC4D-9F07-EDA0C174CF6B}"/>
              </a:ext>
            </a:extLst>
          </p:cNvPr>
          <p:cNvGrpSpPr/>
          <p:nvPr/>
        </p:nvGrpSpPr>
        <p:grpSpPr>
          <a:xfrm>
            <a:off x="470493" y="1703262"/>
            <a:ext cx="2617278" cy="2617278"/>
            <a:chOff x="6126941" y="1726122"/>
            <a:chExt cx="2617278" cy="261727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5B95B87-E2A7-2FFF-521D-68F2B2F43257}"/>
                </a:ext>
              </a:extLst>
            </p:cNvPr>
            <p:cNvSpPr/>
            <p:nvPr/>
          </p:nvSpPr>
          <p:spPr>
            <a:xfrm>
              <a:off x="6407303" y="2001138"/>
              <a:ext cx="2056555" cy="205655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6442ADA-1717-2764-91D2-4A60A72AE173}"/>
                </a:ext>
              </a:extLst>
            </p:cNvPr>
            <p:cNvSpPr/>
            <p:nvPr/>
          </p:nvSpPr>
          <p:spPr>
            <a:xfrm>
              <a:off x="6126941" y="1726122"/>
              <a:ext cx="2617278" cy="261727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3E10C9-ACA2-9CFF-6F15-C1B403B4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372" y="335247"/>
            <a:ext cx="9989127" cy="762000"/>
          </a:xfrm>
        </p:spPr>
        <p:txBody>
          <a:bodyPr>
            <a:noAutofit/>
          </a:bodyPr>
          <a:lstStyle/>
          <a:p>
            <a:r>
              <a:rPr lang="en-US" sz="2800" dirty="0"/>
              <a:t>Determine key properties of the asteroid to inform decision makers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8F20EA-9BCB-DCBA-3F79-5DBBF5630B5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118C8-1103-E1ED-0FF4-960CBC48E8A7}"/>
              </a:ext>
            </a:extLst>
          </p:cNvPr>
          <p:cNvSpPr txBox="1"/>
          <p:nvPr/>
        </p:nvSpPr>
        <p:spPr>
          <a:xfrm>
            <a:off x="457201" y="325868"/>
            <a:ext cx="593766" cy="738664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999609-0038-9B58-74B8-DE65016F82ED}"/>
              </a:ext>
            </a:extLst>
          </p:cNvPr>
          <p:cNvSpPr txBox="1"/>
          <p:nvPr/>
        </p:nvSpPr>
        <p:spPr>
          <a:xfrm>
            <a:off x="443555" y="4986022"/>
            <a:ext cx="2745949" cy="144655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</a:rPr>
              <a:t>Determine if there is a single object or multiple objects of concern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286693B7-A9CA-DE15-38EE-F722A8ECF2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9846" y="2296927"/>
            <a:ext cx="1455125" cy="1455125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EA3E38D2-C73A-3A11-363D-A454A0E6E3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01669" y="2124060"/>
            <a:ext cx="456127" cy="45612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EA103FDF-668D-EECF-5057-F6C827819B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21326" y="3863339"/>
            <a:ext cx="283263" cy="28326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10FABC5-41EC-A4D7-4279-9EC3B6872F1D}"/>
              </a:ext>
            </a:extLst>
          </p:cNvPr>
          <p:cNvSpPr txBox="1"/>
          <p:nvPr/>
        </p:nvSpPr>
        <p:spPr>
          <a:xfrm>
            <a:off x="1279736" y="949931"/>
            <a:ext cx="889987" cy="1477328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9000" b="1" dirty="0">
                <a:solidFill>
                  <a:srgbClr val="01439D"/>
                </a:solidFill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5986CF2-9B9B-324C-C113-FE8FF8B56FD8}"/>
              </a:ext>
            </a:extLst>
          </p:cNvPr>
          <p:cNvCxnSpPr>
            <a:cxnSpLocks/>
          </p:cNvCxnSpPr>
          <p:nvPr/>
        </p:nvCxnSpPr>
        <p:spPr>
          <a:xfrm>
            <a:off x="3242310" y="1280160"/>
            <a:ext cx="0" cy="4060567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7F4D90-711C-A895-1A69-B9ED8074F3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49390" y="5548312"/>
            <a:ext cx="8271912" cy="661988"/>
          </a:xfrm>
        </p:spPr>
        <p:txBody>
          <a:bodyPr/>
          <a:lstStyle/>
          <a:p>
            <a:r>
              <a:rPr lang="en-US" sz="2000" dirty="0"/>
              <a:t>Flyby imaging can determine the number of objects of concern</a:t>
            </a:r>
          </a:p>
        </p:txBody>
      </p:sp>
      <p:pic>
        <p:nvPicPr>
          <p:cNvPr id="5" name="Picture 2" descr="An image of asteroid Dinkinesh, at left, an asteroid with a slightly jagged surface and its two two binary satellites, at right, two small grey jagged orbs, taken from the Lucy spacecraft.">
            <a:extLst>
              <a:ext uri="{FF2B5EF4-FFF2-40B4-BE49-F238E27FC236}">
                <a16:creationId xmlns:a16="http://schemas.microsoft.com/office/drawing/2014/main" id="{F2589A58-1578-DBEE-AC1C-24C12BCC05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67" t="15661" r="396" b="17536"/>
          <a:stretch/>
        </p:blipFill>
        <p:spPr bwMode="auto">
          <a:xfrm>
            <a:off x="3552547" y="1339918"/>
            <a:ext cx="8268756" cy="395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592BE7B-79E1-4997-9808-E3A2C19FBC14}"/>
              </a:ext>
            </a:extLst>
          </p:cNvPr>
          <p:cNvSpPr txBox="1"/>
          <p:nvPr/>
        </p:nvSpPr>
        <p:spPr>
          <a:xfrm>
            <a:off x="6723768" y="1444667"/>
            <a:ext cx="1923155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Lucy L’LORRI image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CC7723-5DF5-EFCF-B82D-DD138E36A852}"/>
              </a:ext>
            </a:extLst>
          </p:cNvPr>
          <p:cNvSpPr txBox="1"/>
          <p:nvPr/>
        </p:nvSpPr>
        <p:spPr>
          <a:xfrm>
            <a:off x="10128210" y="4208712"/>
            <a:ext cx="1693092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Selam</a:t>
            </a:r>
            <a:r>
              <a:rPr lang="en-US" sz="1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(220 m each)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CE4ACD-90C1-7DD4-3552-754023CDE1CD}"/>
              </a:ext>
            </a:extLst>
          </p:cNvPr>
          <p:cNvSpPr txBox="1"/>
          <p:nvPr/>
        </p:nvSpPr>
        <p:spPr>
          <a:xfrm>
            <a:off x="4085694" y="4208712"/>
            <a:ext cx="1545616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Dinkinesh</a:t>
            </a:r>
            <a:r>
              <a:rPr lang="en-US" sz="1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(790 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42DA0D-4812-A876-9D14-2C55A3214306}"/>
              </a:ext>
            </a:extLst>
          </p:cNvPr>
          <p:cNvSpPr txBox="1"/>
          <p:nvPr/>
        </p:nvSpPr>
        <p:spPr>
          <a:xfrm>
            <a:off x="3549390" y="4923893"/>
            <a:ext cx="2555764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NASA/Goddard/</a:t>
            </a:r>
            <a:r>
              <a:rPr lang="en-US" sz="1200" i="1" dirty="0" err="1">
                <a:solidFill>
                  <a:schemeClr val="bg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SwRI</a:t>
            </a:r>
            <a:r>
              <a:rPr lang="en-US" sz="1200" i="1" dirty="0">
                <a:solidFill>
                  <a:schemeClr val="bg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/Johns Hopkins APL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6B7800-D520-872E-DBF4-DFEB4939608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40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10C9-ACA2-9CFF-6F15-C1B403B4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372" y="335247"/>
            <a:ext cx="9989127" cy="762000"/>
          </a:xfrm>
        </p:spPr>
        <p:txBody>
          <a:bodyPr>
            <a:noAutofit/>
          </a:bodyPr>
          <a:lstStyle/>
          <a:p>
            <a:r>
              <a:rPr lang="en-US" sz="2800" dirty="0"/>
              <a:t>Determine key properties of the asteroid to inform decision makers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8F20EA-9BCB-DCBA-3F79-5DBBF5630B5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118C8-1103-E1ED-0FF4-960CBC48E8A7}"/>
              </a:ext>
            </a:extLst>
          </p:cNvPr>
          <p:cNvSpPr txBox="1"/>
          <p:nvPr/>
        </p:nvSpPr>
        <p:spPr>
          <a:xfrm>
            <a:off x="457201" y="325868"/>
            <a:ext cx="593766" cy="738664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26535D-13F4-4A6E-E9E9-0BF6ED4E8086}"/>
              </a:ext>
            </a:extLst>
          </p:cNvPr>
          <p:cNvCxnSpPr>
            <a:cxnSpLocks/>
          </p:cNvCxnSpPr>
          <p:nvPr/>
        </p:nvCxnSpPr>
        <p:spPr>
          <a:xfrm>
            <a:off x="3242310" y="1280160"/>
            <a:ext cx="0" cy="4060567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0219B1B-D0C6-CDF3-31AA-9BB4D24B55CA}"/>
              </a:ext>
            </a:extLst>
          </p:cNvPr>
          <p:cNvGrpSpPr/>
          <p:nvPr/>
        </p:nvGrpSpPr>
        <p:grpSpPr>
          <a:xfrm>
            <a:off x="374409" y="1218244"/>
            <a:ext cx="2719325" cy="5214328"/>
            <a:chOff x="8960256" y="1218244"/>
            <a:chExt cx="2719325" cy="521432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2AA6E6-550B-5D84-6F0A-DBCB37087B13}"/>
                </a:ext>
              </a:extLst>
            </p:cNvPr>
            <p:cNvSpPr txBox="1"/>
            <p:nvPr/>
          </p:nvSpPr>
          <p:spPr>
            <a:xfrm>
              <a:off x="9113905" y="4986022"/>
              <a:ext cx="2529455" cy="1446550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2"/>
                  </a:solidFill>
                </a:rPr>
                <a:t>Determine the asteroid’s surface characteristics</a:t>
              </a:r>
            </a:p>
          </p:txBody>
        </p:sp>
        <p:pic>
          <p:nvPicPr>
            <p:cNvPr id="10254" name="Picture 14">
              <a:extLst>
                <a:ext uri="{FF2B5EF4-FFF2-40B4-BE49-F238E27FC236}">
                  <a16:creationId xmlns:a16="http://schemas.microsoft.com/office/drawing/2014/main" id="{C529E72B-D430-D18B-104A-11049857E4B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1190" t="48526" r="23062" b="2693"/>
            <a:stretch/>
          </p:blipFill>
          <p:spPr bwMode="auto">
            <a:xfrm>
              <a:off x="8960256" y="1218244"/>
              <a:ext cx="2719325" cy="3710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D12D63F-3D4C-F4FC-EB6B-BA4CC467CFE8}"/>
                </a:ext>
              </a:extLst>
            </p:cNvPr>
            <p:cNvSpPr txBox="1"/>
            <p:nvPr/>
          </p:nvSpPr>
          <p:spPr>
            <a:xfrm>
              <a:off x="9079033" y="4181541"/>
              <a:ext cx="1181734" cy="584775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DART image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of </a:t>
              </a:r>
              <a:r>
                <a:rPr lang="en-US" sz="1600" dirty="0" err="1">
                  <a:solidFill>
                    <a:schemeClr val="bg1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Dimorphos</a:t>
              </a:r>
              <a:endParaRPr lang="en-US" sz="1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2A6C85C-57B3-E219-9F74-725B1C84F6DC}"/>
                </a:ext>
              </a:extLst>
            </p:cNvPr>
            <p:cNvSpPr txBox="1"/>
            <p:nvPr/>
          </p:nvSpPr>
          <p:spPr>
            <a:xfrm>
              <a:off x="10228174" y="4670671"/>
              <a:ext cx="1443024" cy="24622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00" i="1" dirty="0">
                  <a:solidFill>
                    <a:schemeClr val="bg2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NASA/Johns Hopkins APL </a:t>
              </a: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23EFD6-EEFC-B080-9C04-6A7AEEDD94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49390" y="5548311"/>
            <a:ext cx="8271912" cy="761999"/>
          </a:xfrm>
        </p:spPr>
        <p:txBody>
          <a:bodyPr/>
          <a:lstStyle/>
          <a:p>
            <a:r>
              <a:rPr lang="en-US" sz="2000" dirty="0"/>
              <a:t>Flyby imaging of ≤0.5 m/pixel can reveal surface features on the scale needed to inform potential mitigation options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7E17824-FA81-BEF0-A49A-6469F147BDAD}"/>
              </a:ext>
            </a:extLst>
          </p:cNvPr>
          <p:cNvGrpSpPr/>
          <p:nvPr/>
        </p:nvGrpSpPr>
        <p:grpSpPr>
          <a:xfrm>
            <a:off x="4353269" y="1097247"/>
            <a:ext cx="6028969" cy="4060567"/>
            <a:chOff x="4033792" y="900504"/>
            <a:chExt cx="6028969" cy="406056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4365AFC-98F9-78F2-ED9D-EFC67014F099}"/>
                </a:ext>
              </a:extLst>
            </p:cNvPr>
            <p:cNvSpPr/>
            <p:nvPr/>
          </p:nvSpPr>
          <p:spPr>
            <a:xfrm>
              <a:off x="4033792" y="900504"/>
              <a:ext cx="6028969" cy="40605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A20E181-4D02-3851-FE46-548771858D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1600" y="1670160"/>
              <a:ext cx="1638568" cy="255928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4ABAE1B-036A-B104-1D48-8703DF8AC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41634" y="1576528"/>
              <a:ext cx="2169151" cy="2793367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2E5AA03-DCAD-3DF4-6BC1-DCA18E6D3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63160" y="1670160"/>
              <a:ext cx="1654173" cy="2699735"/>
            </a:xfrm>
            <a:prstGeom prst="rect">
              <a:avLst/>
            </a:prstGeom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C37FD0A-39FC-95E0-24B4-9DBB35FF71D8}"/>
              </a:ext>
            </a:extLst>
          </p:cNvPr>
          <p:cNvSpPr txBox="1"/>
          <p:nvPr/>
        </p:nvSpPr>
        <p:spPr>
          <a:xfrm>
            <a:off x="4741077" y="1151361"/>
            <a:ext cx="5295734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DART approach images of </a:t>
            </a:r>
            <a:r>
              <a:rPr lang="en-US" sz="2000" dirty="0" err="1">
                <a:solidFill>
                  <a:schemeClr val="bg1"/>
                </a:solidFill>
              </a:rPr>
              <a:t>Dimorphos</a:t>
            </a:r>
            <a:r>
              <a:rPr lang="en-US" sz="2000" dirty="0">
                <a:solidFill>
                  <a:schemeClr val="bg1"/>
                </a:solidFill>
              </a:rPr>
              <a:t>, cropped to 50-m diameter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2756AE1-F53D-C9E3-8FFA-0117701F9FCF}"/>
              </a:ext>
            </a:extLst>
          </p:cNvPr>
          <p:cNvSpPr txBox="1"/>
          <p:nvPr/>
        </p:nvSpPr>
        <p:spPr>
          <a:xfrm>
            <a:off x="4898321" y="4618933"/>
            <a:ext cx="1491105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2 m/pixel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A72D0A1-0FA4-2A59-99FD-E44765F1A4B1}"/>
              </a:ext>
            </a:extLst>
          </p:cNvPr>
          <p:cNvSpPr txBox="1"/>
          <p:nvPr/>
        </p:nvSpPr>
        <p:spPr>
          <a:xfrm>
            <a:off x="6705310" y="4618933"/>
            <a:ext cx="1491105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1 m/pixel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585AE1-F332-9947-9B1C-DC90FBFC18F9}"/>
              </a:ext>
            </a:extLst>
          </p:cNvPr>
          <p:cNvSpPr txBox="1"/>
          <p:nvPr/>
        </p:nvSpPr>
        <p:spPr>
          <a:xfrm>
            <a:off x="8569449" y="4618933"/>
            <a:ext cx="1491105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0.5 m/pixel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2597B-C36A-5CA4-D16B-1F631B49625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258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Placeholder 58">
            <a:extLst>
              <a:ext uri="{FF2B5EF4-FFF2-40B4-BE49-F238E27FC236}">
                <a16:creationId xmlns:a16="http://schemas.microsoft.com/office/drawing/2014/main" id="{3ED07FD4-77CE-3371-748A-7E809AC2F806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770" t="-4419" r="-4709" b="-8443"/>
          <a:stretch/>
        </p:blipFill>
        <p:spPr>
          <a:xfrm>
            <a:off x="6262335" y="1185550"/>
            <a:ext cx="2301389" cy="2228937"/>
          </a:xfrm>
          <a:noFill/>
        </p:spPr>
      </p:pic>
      <p:pic>
        <p:nvPicPr>
          <p:cNvPr id="45" name="Picture Placeholder 44">
            <a:extLst>
              <a:ext uri="{FF2B5EF4-FFF2-40B4-BE49-F238E27FC236}">
                <a16:creationId xmlns:a16="http://schemas.microsoft.com/office/drawing/2014/main" id="{268AAB67-5868-F62A-A5E4-D42BF889E896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81"/>
          <a:stretch/>
        </p:blipFill>
        <p:spPr>
          <a:xfrm>
            <a:off x="9225658" y="1185550"/>
            <a:ext cx="2337691" cy="2228937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2DCCB-B723-3637-DF70-955933752E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9177" y="3610258"/>
            <a:ext cx="2434735" cy="1525083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000" dirty="0"/>
              <a:t>Enable a flyby of &gt;90% of the potential asteroid threat population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66A4CB-7C05-C2E1-CAFE-33A490AC98B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28134" y="3610258"/>
            <a:ext cx="2467411" cy="1525081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000" dirty="0"/>
              <a:t>Demonstrate flyby reconnaissance for a ~50-m NEO </a:t>
            </a:r>
          </a:p>
        </p:txBody>
      </p: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0F62142E-DFD0-9B70-6329-91A8DD6100D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1586" b="1586"/>
          <a:stretch/>
        </p:blipFill>
        <p:spPr>
          <a:noFill/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9B9B21F-EE10-1F33-2848-85911D049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 dirty="0"/>
              <a:t>You don’t pick the asteroid – the asteroid picks you.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75502B1-C2EA-43BB-F22F-13DC39BB1BE4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May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4D53A2A-E71E-940A-FA4B-6B4A316AE0F9}"/>
              </a:ext>
            </a:extLst>
          </p:cNvPr>
          <p:cNvSpPr/>
          <p:nvPr/>
        </p:nvSpPr>
        <p:spPr>
          <a:xfrm>
            <a:off x="458724" y="5162381"/>
            <a:ext cx="11274552" cy="112371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28600" tIns="137160" rIns="228600" bIns="1371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FFFFFF"/>
                </a:solidFill>
                <a:latin typeface="Arial"/>
              </a:rPr>
              <a:t>A technology demonstration mission is necessary to develop this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robust reconnaissance capability and advance planetary defense preparedness.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E9D54-9BAB-102C-D77D-92B0AB5A393D}"/>
              </a:ext>
            </a:extLst>
          </p:cNvPr>
          <p:cNvSpPr txBox="1"/>
          <p:nvPr/>
        </p:nvSpPr>
        <p:spPr>
          <a:xfrm>
            <a:off x="515774" y="964068"/>
            <a:ext cx="593766" cy="584775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157C35F-5FA4-8D59-3192-6ABCD56DF80A}"/>
              </a:ext>
            </a:extLst>
          </p:cNvPr>
          <p:cNvSpPr txBox="1"/>
          <p:nvPr/>
        </p:nvSpPr>
        <p:spPr>
          <a:xfrm>
            <a:off x="3324638" y="964068"/>
            <a:ext cx="593766" cy="584775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3F4E9D-0166-2D47-612C-9560D2A3964A}"/>
              </a:ext>
            </a:extLst>
          </p:cNvPr>
          <p:cNvSpPr txBox="1"/>
          <p:nvPr/>
        </p:nvSpPr>
        <p:spPr>
          <a:xfrm>
            <a:off x="6133502" y="964068"/>
            <a:ext cx="593766" cy="584775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F2C8F5-7E24-0D6E-DFF9-1495893824D2}"/>
              </a:ext>
            </a:extLst>
          </p:cNvPr>
          <p:cNvSpPr txBox="1"/>
          <p:nvPr/>
        </p:nvSpPr>
        <p:spPr>
          <a:xfrm>
            <a:off x="8942366" y="964068"/>
            <a:ext cx="593766" cy="584775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B7881332-5342-BA62-F72D-0207FB67A7B1}"/>
              </a:ext>
            </a:extLst>
          </p:cNvPr>
          <p:cNvSpPr txBox="1">
            <a:spLocks/>
          </p:cNvSpPr>
          <p:nvPr/>
        </p:nvSpPr>
        <p:spPr>
          <a:xfrm>
            <a:off x="6243092" y="3610258"/>
            <a:ext cx="2494873" cy="1525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6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None/>
              <a:tabLst/>
              <a:defRPr sz="16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000" dirty="0"/>
              <a:t>Obtain the information needed to determine if and where it would impact the Earth 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D5FB9674-EE32-7E37-6F29-2AB895600437}"/>
              </a:ext>
            </a:extLst>
          </p:cNvPr>
          <p:cNvSpPr txBox="1">
            <a:spLocks/>
          </p:cNvSpPr>
          <p:nvPr/>
        </p:nvSpPr>
        <p:spPr>
          <a:xfrm>
            <a:off x="9180761" y="3610258"/>
            <a:ext cx="2434735" cy="1525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6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None/>
              <a:tabLst/>
              <a:defRPr sz="1600" b="1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None/>
              <a:tabLst/>
              <a:defRPr sz="1600" b="1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000" dirty="0"/>
              <a:t>Determine key properties of the asteroid to inform decision makers</a:t>
            </a:r>
          </a:p>
        </p:txBody>
      </p:sp>
      <p:pic>
        <p:nvPicPr>
          <p:cNvPr id="51" name="Picture Placeholder 50">
            <a:extLst>
              <a:ext uri="{FF2B5EF4-FFF2-40B4-BE49-F238E27FC236}">
                <a16:creationId xmlns:a16="http://schemas.microsoft.com/office/drawing/2014/main" id="{53BE8DA0-C37C-D585-50F2-19F930A37984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2212" b="2212"/>
          <a:stretch>
            <a:fillRect/>
          </a:stretch>
        </p:blipFill>
        <p:spPr>
          <a:noFill/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BDC493FC-741E-951E-8EDC-6D09F7D0214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82640" y="1338064"/>
            <a:ext cx="456127" cy="456127"/>
          </a:xfrm>
          <a:prstGeom prst="rect">
            <a:avLst/>
          </a:prstGeom>
        </p:spPr>
      </p:pic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59DD304-0FD8-A4FA-8665-87DA8FB55A97}"/>
              </a:ext>
            </a:extLst>
          </p:cNvPr>
          <p:cNvCxnSpPr>
            <a:cxnSpLocks/>
          </p:cNvCxnSpPr>
          <p:nvPr/>
        </p:nvCxnSpPr>
        <p:spPr>
          <a:xfrm>
            <a:off x="3242310" y="964068"/>
            <a:ext cx="0" cy="4060567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1BF7616-D5C5-40F4-2F12-3F849E2C6341}"/>
              </a:ext>
            </a:extLst>
          </p:cNvPr>
          <p:cNvCxnSpPr>
            <a:cxnSpLocks/>
          </p:cNvCxnSpPr>
          <p:nvPr/>
        </p:nvCxnSpPr>
        <p:spPr>
          <a:xfrm>
            <a:off x="6045239" y="964068"/>
            <a:ext cx="0" cy="4060567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EC8E22D-3510-B869-5053-3D70AE8541A2}"/>
              </a:ext>
            </a:extLst>
          </p:cNvPr>
          <p:cNvCxnSpPr>
            <a:cxnSpLocks/>
          </p:cNvCxnSpPr>
          <p:nvPr/>
        </p:nvCxnSpPr>
        <p:spPr>
          <a:xfrm>
            <a:off x="8848168" y="964068"/>
            <a:ext cx="0" cy="4060567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4665F9-E528-A464-F502-A7EAA01C417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440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5C5E2D-96AC-9580-10BA-32130F35C6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AB2B68-7A4D-EB23-FB50-464056CD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59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2D6EDCC3-437C-7C3C-4FE5-542A57667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73A17A-ED70-0151-42C1-4100820717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030828" cy="64878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B2FF88-775C-34F8-F836-BB45936D4FF8}"/>
              </a:ext>
            </a:extLst>
          </p:cNvPr>
          <p:cNvSpPr txBox="1"/>
          <p:nvPr/>
        </p:nvSpPr>
        <p:spPr>
          <a:xfrm>
            <a:off x="5465738" y="549620"/>
            <a:ext cx="6102848" cy="4462760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indent="9525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effectLst/>
                <a:latin typeface="+mj-lt"/>
                <a:ea typeface="PMingLiU" panose="02020500000000000000" pitchFamily="18" charset="-120"/>
              </a:rPr>
              <a:t>In 2021, the United States adopted protocols that recommended executing a </a:t>
            </a:r>
            <a:r>
              <a:rPr lang="en-US" sz="2400" b="1" dirty="0">
                <a:solidFill>
                  <a:schemeClr val="accent2"/>
                </a:solidFill>
                <a:effectLst/>
                <a:latin typeface="+mj-lt"/>
                <a:ea typeface="PMingLiU" panose="02020500000000000000" pitchFamily="18" charset="-120"/>
              </a:rPr>
              <a:t>spacecraft reconnaissance mission </a:t>
            </a:r>
            <a:r>
              <a:rPr lang="en-US" sz="2400" dirty="0">
                <a:effectLst/>
                <a:latin typeface="+mj-lt"/>
                <a:ea typeface="PMingLiU" panose="02020500000000000000" pitchFamily="18" charset="-120"/>
              </a:rPr>
              <a:t>in any scenario that meets the SMPAG criteria and also has sufficient time to conduct the mission prior to the predicted impact.</a:t>
            </a:r>
            <a:r>
              <a:rPr lang="en-US" sz="2400" dirty="0">
                <a:effectLst/>
                <a:latin typeface="+mj-lt"/>
              </a:rPr>
              <a:t> </a:t>
            </a:r>
          </a:p>
          <a:p>
            <a:pPr marR="0" indent="9525">
              <a:spcBef>
                <a:spcPts val="0"/>
              </a:spcBef>
              <a:spcAft>
                <a:spcPts val="0"/>
              </a:spcAft>
            </a:pPr>
            <a:endParaRPr lang="en-US" sz="2800" i="1" dirty="0">
              <a:latin typeface="+mj-lt"/>
              <a:ea typeface="PMingLiU" panose="02020500000000000000" pitchFamily="18" charset="-120"/>
            </a:endParaRPr>
          </a:p>
          <a:p>
            <a:pPr marR="0" indent="9525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solidFill>
                  <a:schemeClr val="accent2"/>
                </a:solidFill>
                <a:latin typeface="+mj-lt"/>
                <a:ea typeface="PMingLiU" panose="02020500000000000000" pitchFamily="18" charset="-120"/>
              </a:rPr>
              <a:t>“S</a:t>
            </a:r>
            <a:r>
              <a:rPr lang="en-US" sz="2800" i="1" dirty="0">
                <a:solidFill>
                  <a:schemeClr val="accent2"/>
                </a:solidFill>
                <a:effectLst/>
                <a:latin typeface="+mj-lt"/>
                <a:ea typeface="PMingLiU" panose="02020500000000000000" pitchFamily="18" charset="-120"/>
              </a:rPr>
              <a:t>uch a mission can provide information critical to determining whether prevention is necessary and, if so, to enabling its success.”</a:t>
            </a:r>
            <a:r>
              <a:rPr lang="en-US" sz="2800" dirty="0">
                <a:solidFill>
                  <a:schemeClr val="accent2"/>
                </a:solidFill>
                <a:effectLst/>
                <a:latin typeface="+mj-lt"/>
                <a:ea typeface="PMingLiU" panose="02020500000000000000" pitchFamily="18" charset="-12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DF8EC6-8FFC-6748-958F-C4FBA6791D90}"/>
              </a:ext>
            </a:extLst>
          </p:cNvPr>
          <p:cNvSpPr txBox="1"/>
          <p:nvPr/>
        </p:nvSpPr>
        <p:spPr>
          <a:xfrm>
            <a:off x="5465738" y="5472952"/>
            <a:ext cx="6363589" cy="878583"/>
          </a:xfrm>
          <a:prstGeom prst="rect">
            <a:avLst/>
          </a:prstGeom>
          <a:noFill/>
          <a:ln w="19050">
            <a:noFill/>
          </a:ln>
        </p:spPr>
        <p:txBody>
          <a:bodyPr wrap="square" lIns="91440" rIns="9144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PMingLiU" panose="02020500000000000000" pitchFamily="18" charset="-120"/>
                <a:cs typeface="+mn-cs"/>
              </a:rPr>
              <a:t>SMPAG criteria:</a:t>
            </a:r>
            <a:r>
              <a:rPr lang="en-US" sz="1600" noProof="0" dirty="0">
                <a:solidFill>
                  <a:schemeClr val="tx2"/>
                </a:solidFill>
                <a:latin typeface="+mj-lt"/>
                <a:ea typeface="PMingLiU" panose="02020500000000000000" pitchFamily="18" charset="-120"/>
              </a:rPr>
              <a:t>1.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PMingLiU" panose="02020500000000000000" pitchFamily="18" charset="-120"/>
                <a:cs typeface="+mn-cs"/>
              </a:rPr>
              <a:t>Earth impact is predicted to be within 50 years.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PMingLiU" panose="02020500000000000000" pitchFamily="18" charset="-120"/>
              </a:rPr>
              <a:t> 2.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PMingLiU" panose="02020500000000000000" pitchFamily="18" charset="-120"/>
                <a:cs typeface="+mn-cs"/>
              </a:rPr>
              <a:t>Impact probability is assessed to be &gt;1%. 3. </a:t>
            </a:r>
            <a:r>
              <a:rPr lang="en-US" sz="1600" dirty="0">
                <a:solidFill>
                  <a:schemeClr val="tx2"/>
                </a:solidFill>
                <a:latin typeface="+mj-lt"/>
                <a:ea typeface="PMingLiU" panose="02020500000000000000" pitchFamily="18" charset="-120"/>
              </a:rPr>
              <a:t>O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PMingLiU" panose="02020500000000000000" pitchFamily="18" charset="-120"/>
                <a:cs typeface="+mn-cs"/>
              </a:rPr>
              <a:t>bject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PMingLiU" panose="02020500000000000000" pitchFamily="18" charset="-120"/>
                <a:cs typeface="+mn-cs"/>
              </a:rPr>
              <a:t> is determined to be &gt;50 m in size (or H &lt;26 if only brightness data are available).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A30AC-7C0C-B614-3F6B-943B74EA1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925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1A7A6B-A5DC-5CCE-D884-62BAFD31F66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85801" y="3870602"/>
            <a:ext cx="3309730" cy="661987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200" dirty="0"/>
              <a:t>50-m is the smallest to warrant a 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52DCCB-B723-3637-DF70-955933752EB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45481" y="3870603"/>
            <a:ext cx="3300984" cy="661986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200" dirty="0"/>
              <a:t>Earth impact roughly </a:t>
            </a:r>
            <a:br>
              <a:rPr lang="en-US" sz="2200" dirty="0"/>
            </a:br>
            <a:r>
              <a:rPr lang="en-US" sz="2200" dirty="0"/>
              <a:t>every ~1,000 years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266A4CB-7C05-C2E1-CAFE-33A490AC98B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03639" y="3870602"/>
            <a:ext cx="3300984" cy="661985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200" dirty="0"/>
              <a:t>Only ~10% of these NEOs have been found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99B9B21F-EE10-1F33-2848-85911D049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938" y="407525"/>
            <a:ext cx="10621108" cy="766450"/>
          </a:xfrm>
        </p:spPr>
        <p:txBody>
          <a:bodyPr>
            <a:noAutofit/>
          </a:bodyPr>
          <a:lstStyle/>
          <a:p>
            <a:r>
              <a:rPr lang="en-US" sz="3000" dirty="0"/>
              <a:t>Developing a spacecraft reconnaissance capability for the most likely impact threat is a necessity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75502B1-C2EA-43BB-F22F-13DC39BB1BE4}"/>
              </a:ext>
            </a:extLst>
          </p:cNvPr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 May 2025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047B106C-4BC4-64E0-7F19-9F2C540F2FC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7859" t="-859" r="-17859" b="-656"/>
          <a:stretch/>
        </p:blipFill>
        <p:spPr>
          <a:xfrm>
            <a:off x="4783836" y="1719129"/>
            <a:ext cx="2624328" cy="1963080"/>
          </a:xfrm>
          <a:noFill/>
        </p:spPr>
      </p:pic>
      <p:pic>
        <p:nvPicPr>
          <p:cNvPr id="31" name="Picture Placeholder 30">
            <a:extLst>
              <a:ext uri="{FF2B5EF4-FFF2-40B4-BE49-F238E27FC236}">
                <a16:creationId xmlns:a16="http://schemas.microsoft.com/office/drawing/2014/main" id="{B9129282-46EC-5E06-AC19-CDB6C14890F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13421" r="-17258" b="2359"/>
          <a:stretch/>
        </p:blipFill>
        <p:spPr>
          <a:xfrm>
            <a:off x="8538966" y="1694077"/>
            <a:ext cx="2630330" cy="1965960"/>
          </a:xfrm>
          <a:noFill/>
        </p:spPr>
      </p:pic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0F62142E-DFD0-9B70-6329-91A8DD6100D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-11853" t="5493" r="-9468" b="4000"/>
          <a:stretch/>
        </p:blipFill>
        <p:spPr>
          <a:xfrm>
            <a:off x="1021080" y="1719129"/>
            <a:ext cx="2633472" cy="1964203"/>
          </a:xfrm>
          <a:noFill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F751908-1BCC-47DD-23F2-D86843ABB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324" y="4699861"/>
            <a:ext cx="3294368" cy="1446296"/>
          </a:xfrm>
        </p:spPr>
        <p:txBody>
          <a:bodyPr>
            <a:noAutofit/>
          </a:bodyPr>
          <a:lstStyle/>
          <a:p>
            <a:r>
              <a:rPr lang="en-US" sz="1800" dirty="0"/>
              <a:t>50-m objects are the smallest NEOs recommended for a space mission under current SMPAG (2017) and U.S. protocols (2021).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5419F6-0219-DF14-9D59-05F3EADDE29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4484915" y="4699861"/>
            <a:ext cx="3283132" cy="1446296"/>
          </a:xfrm>
        </p:spPr>
        <p:txBody>
          <a:bodyPr>
            <a:noAutofit/>
          </a:bodyPr>
          <a:lstStyle/>
          <a:p>
            <a:r>
              <a:rPr lang="en-US" sz="1800" dirty="0"/>
              <a:t>50-m objects impact the Earth much more frequently than larger objects, so they are the NEOs most likely to trigger a space-based mission.</a:t>
            </a:r>
          </a:p>
          <a:p>
            <a:endParaRPr lang="en-US" sz="1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7DC47B-09B6-3222-12D5-07F2C1358AD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8322197" y="4699861"/>
            <a:ext cx="3277326" cy="1446296"/>
          </a:xfrm>
        </p:spPr>
        <p:txBody>
          <a:bodyPr>
            <a:noAutofit/>
          </a:bodyPr>
          <a:lstStyle/>
          <a:p>
            <a:r>
              <a:rPr lang="en-US" sz="1800" dirty="0"/>
              <a:t>Even with NEO Surveyor and Rubin Observatory, ~half of the 50-m NEOs will be left undiscovered. Thus, warning times may be short.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E23745-2531-61A0-E69C-2B6AC52A6621}"/>
              </a:ext>
            </a:extLst>
          </p:cNvPr>
          <p:cNvCxnSpPr>
            <a:cxnSpLocks/>
          </p:cNvCxnSpPr>
          <p:nvPr/>
        </p:nvCxnSpPr>
        <p:spPr>
          <a:xfrm>
            <a:off x="4120587" y="1481559"/>
            <a:ext cx="0" cy="451412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4CB782-AF5E-5589-A445-F282E1B56595}"/>
              </a:ext>
            </a:extLst>
          </p:cNvPr>
          <p:cNvCxnSpPr>
            <a:cxnSpLocks/>
          </p:cNvCxnSpPr>
          <p:nvPr/>
        </p:nvCxnSpPr>
        <p:spPr>
          <a:xfrm>
            <a:off x="7965311" y="1481559"/>
            <a:ext cx="0" cy="451412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75E876-4387-0925-3413-C5AAD8F09081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873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50131-C06A-2D40-7AC9-FF1214517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pic>
        <p:nvPicPr>
          <p:cNvPr id="8" name="Picture 2" descr="Origins, Worlds, and Life: A Decadal Strategy for Planetary Science and Astrobiology 2023-2032">
            <a:extLst>
              <a:ext uri="{FF2B5EF4-FFF2-40B4-BE49-F238E27FC236}">
                <a16:creationId xmlns:a16="http://schemas.microsoft.com/office/drawing/2014/main" id="{1DB8D565-95B6-F787-86FC-32B1B639DF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7206" y="1406771"/>
            <a:ext cx="2526044" cy="324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EB3A646-D65A-07D4-5279-F300FD835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546" y="1406770"/>
            <a:ext cx="2485134" cy="32292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5F77EA-A22B-BF85-B481-980F694CC4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6577" y="1406770"/>
            <a:ext cx="2526845" cy="32207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le 10">
            <a:extLst>
              <a:ext uri="{FF2B5EF4-FFF2-40B4-BE49-F238E27FC236}">
                <a16:creationId xmlns:a16="http://schemas.microsoft.com/office/drawing/2014/main" id="{D80FC9C4-DB46-5F8E-4B24-63C96F2EA4BC}"/>
              </a:ext>
            </a:extLst>
          </p:cNvPr>
          <p:cNvSpPr txBox="1">
            <a:spLocks/>
          </p:cNvSpPr>
          <p:nvPr/>
        </p:nvSpPr>
        <p:spPr>
          <a:xfrm>
            <a:off x="679938" y="407525"/>
            <a:ext cx="10621108" cy="7664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/>
              <a:t>Developing a spacecraft reconnaissance capability for the most likely impact threat is a necessity </a:t>
            </a:r>
            <a:r>
              <a:rPr lang="en-US" sz="3000" u="sng" dirty="0"/>
              <a:t>and a U.S. priority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AE7732C4-F6DF-91D2-762B-377BA935C129}"/>
              </a:ext>
            </a:extLst>
          </p:cNvPr>
          <p:cNvSpPr txBox="1">
            <a:spLocks/>
          </p:cNvSpPr>
          <p:nvPr/>
        </p:nvSpPr>
        <p:spPr>
          <a:xfrm>
            <a:off x="726448" y="4713744"/>
            <a:ext cx="3305726" cy="157618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>
                <a:solidFill>
                  <a:schemeClr val="tx1"/>
                </a:solidFill>
              </a:rPr>
              <a:t>Recommendation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dirty="0"/>
              <a:t>The next planetary defense demonstration mission should be a rapid-response, </a:t>
            </a:r>
            <a:r>
              <a:rPr lang="en-US" sz="1600" b="1" dirty="0">
                <a:solidFill>
                  <a:schemeClr val="accent2"/>
                </a:solidFill>
              </a:rPr>
              <a:t>flyby reconnaissance mission</a:t>
            </a:r>
            <a:r>
              <a:rPr lang="en-US" sz="1600" dirty="0"/>
              <a:t> targeted to a challenging (~50-100-m) NEO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C1E98A94-6A0B-F7E2-6341-21AFFE923D28}"/>
              </a:ext>
            </a:extLst>
          </p:cNvPr>
          <p:cNvSpPr txBox="1">
            <a:spLocks/>
          </p:cNvSpPr>
          <p:nvPr/>
        </p:nvSpPr>
        <p:spPr>
          <a:xfrm>
            <a:off x="4671152" y="4713744"/>
            <a:ext cx="6742324" cy="17090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None/>
            </a:pPr>
            <a:r>
              <a:rPr lang="en-US" sz="1600" b="1" dirty="0">
                <a:solidFill>
                  <a:schemeClr val="tx1"/>
                </a:solidFill>
              </a:rPr>
              <a:t>Goal</a:t>
            </a:r>
            <a:r>
              <a:rPr lang="en-US" sz="1600" dirty="0">
                <a:solidFill>
                  <a:schemeClr val="tx1"/>
                </a:solidFill>
              </a:rPr>
              <a:t>: </a:t>
            </a:r>
            <a:r>
              <a:rPr lang="en-US" sz="1600" i="1" dirty="0">
                <a:effectLst/>
                <a:ea typeface="PMingLiU" panose="02020500000000000000" pitchFamily="18" charset="-120"/>
              </a:rPr>
              <a:t>Develop Technologies for NEO Reconnaissance, Deflection, and Disruption Missions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600" b="1" dirty="0">
                <a:solidFill>
                  <a:schemeClr val="tx1"/>
                </a:solidFill>
              </a:rPr>
              <a:t>Short Term Actions: </a:t>
            </a:r>
            <a:r>
              <a:rPr lang="en-US" sz="1600" dirty="0"/>
              <a:t>Collaborate on technologies for rapid response, reconnaissance, and characterization of in-space objects. Create plans for the development, testing, and implementation of </a:t>
            </a:r>
            <a:r>
              <a:rPr lang="en-US" sz="1600" b="1" dirty="0">
                <a:solidFill>
                  <a:schemeClr val="accent2"/>
                </a:solidFill>
              </a:rPr>
              <a:t>NEO reconnaissance mission systems.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657851D-2EF6-0784-C5AB-222BA02CA6EF}"/>
              </a:ext>
            </a:extLst>
          </p:cNvPr>
          <p:cNvCxnSpPr/>
          <p:nvPr/>
        </p:nvCxnSpPr>
        <p:spPr>
          <a:xfrm>
            <a:off x="4395834" y="1405647"/>
            <a:ext cx="0" cy="409302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999A4A-6D13-3F01-4FAB-7B5E452F6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567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10C9-ACA2-9CFF-6F15-C1B403B4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372" y="335247"/>
            <a:ext cx="9989127" cy="762000"/>
          </a:xfrm>
        </p:spPr>
        <p:txBody>
          <a:bodyPr>
            <a:noAutofit/>
          </a:bodyPr>
          <a:lstStyle/>
          <a:p>
            <a:r>
              <a:rPr lang="en-US" sz="2800" dirty="0"/>
              <a:t>Enable a reconnaissance of &gt;90% of the potential asteroid threat population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A80482-03EB-2190-4F79-A0E77A4786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0980" y="1365092"/>
            <a:ext cx="3092531" cy="342242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2503488" algn="l"/>
              </a:tabLst>
            </a:pPr>
            <a:r>
              <a:rPr lang="en-US" sz="2400" i="1" dirty="0">
                <a:solidFill>
                  <a:schemeClr val="accent2"/>
                </a:solidFill>
              </a:rPr>
              <a:t>The darkest timeline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1346B-733F-226C-35B8-D426295DB7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5696596"/>
            <a:ext cx="10286999" cy="661988"/>
          </a:xfrm>
        </p:spPr>
        <p:txBody>
          <a:bodyPr/>
          <a:lstStyle/>
          <a:p>
            <a:r>
              <a:rPr lang="en-US" sz="2400" dirty="0"/>
              <a:t>You don’t pick the asteroid – the asteroid picks you.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CCF448-EB2D-26DA-536B-B328CBD44F0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83362" y="3399489"/>
            <a:ext cx="5333998" cy="1711120"/>
          </a:xfrm>
        </p:spPr>
        <p:txBody>
          <a:bodyPr>
            <a:no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2400" b="1" dirty="0"/>
              <a:t>Synthetic Threat Population: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dirty="0"/>
              <a:t>2340 potentially hazardous asteroids (PHA) achieve their minimum Earth distance in the 2030s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8F20EA-9BCB-DCBA-3F79-5DBBF5630B5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118C8-1103-E1ED-0FF4-960CBC48E8A7}"/>
              </a:ext>
            </a:extLst>
          </p:cNvPr>
          <p:cNvSpPr txBox="1"/>
          <p:nvPr/>
        </p:nvSpPr>
        <p:spPr>
          <a:xfrm>
            <a:off x="457201" y="325868"/>
            <a:ext cx="593766" cy="738664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</a:rPr>
              <a:t>1</a:t>
            </a:r>
          </a:p>
        </p:txBody>
      </p:sp>
      <p:pic>
        <p:nvPicPr>
          <p:cNvPr id="1026" name="Picture 2" descr="Earth - Wikipedia">
            <a:extLst>
              <a:ext uri="{FF2B5EF4-FFF2-40B4-BE49-F238E27FC236}">
                <a16:creationId xmlns:a16="http://schemas.microsoft.com/office/drawing/2014/main" id="{5BC0BA8D-0E57-B7C5-8F6C-C9EB819F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00" b="92300" l="7000" r="93400">
                        <a14:foregroundMark x1="7000" y1="51267" x2="7000" y2="51267"/>
                        <a14:foregroundMark x1="51167" y1="8133" x2="51167" y2="8133"/>
                        <a14:foregroundMark x1="90800" y1="47800" x2="90800" y2="47800"/>
                        <a14:foregroundMark x1="45800" y1="92300" x2="45800" y2="92300"/>
                        <a14:foregroundMark x1="49433" y1="5700" x2="49433" y2="5700"/>
                        <a14:foregroundMark x1="48200" y1="5533" x2="48200" y2="5533"/>
                        <a14:foregroundMark x1="93400" y1="50200" x2="93400" y2="50200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968" y="1813856"/>
            <a:ext cx="3306288" cy="330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6FB910-BCE2-04D7-A7B6-1C769115AB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H="1">
            <a:off x="4910942" y="2088737"/>
            <a:ext cx="563535" cy="487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49674E-2DAE-21A3-903A-4C2FDEF6AF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874729" flipH="1">
            <a:off x="6073548" y="1421306"/>
            <a:ext cx="723305" cy="6256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16644B-AACD-AA10-BD89-8CDA4BDBC96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317086" flipH="1">
            <a:off x="8508303" y="1726259"/>
            <a:ext cx="915150" cy="7916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68858A-B03D-D45C-D605-F8509267B79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090437">
            <a:off x="10111499" y="1383493"/>
            <a:ext cx="636577" cy="5506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ECC4AD-87A1-0A1A-6AEA-A8E23B520FA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182315">
            <a:off x="7643385" y="1365990"/>
            <a:ext cx="503126" cy="43503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BEBB3F-7D7C-6D85-2F37-0B65CFD08BD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182315">
            <a:off x="10957812" y="736362"/>
            <a:ext cx="541000" cy="4677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8CCC80-55A1-444E-9DE3-39ACD17BB0A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36132" y="2138809"/>
            <a:ext cx="638857" cy="552395"/>
          </a:xfrm>
          <a:prstGeom prst="rect">
            <a:avLst/>
          </a:prstGeom>
        </p:spPr>
      </p:pic>
      <p:sp>
        <p:nvSpPr>
          <p:cNvPr id="20" name="Freeform 19">
            <a:extLst>
              <a:ext uri="{FF2B5EF4-FFF2-40B4-BE49-F238E27FC236}">
                <a16:creationId xmlns:a16="http://schemas.microsoft.com/office/drawing/2014/main" id="{E9150029-D577-4CE8-DB51-7DD27A253BC4}"/>
              </a:ext>
            </a:extLst>
          </p:cNvPr>
          <p:cNvSpPr/>
          <p:nvPr/>
        </p:nvSpPr>
        <p:spPr>
          <a:xfrm>
            <a:off x="5462651" y="1998930"/>
            <a:ext cx="232011" cy="138628"/>
          </a:xfrm>
          <a:custGeom>
            <a:avLst/>
            <a:gdLst>
              <a:gd name="connsiteX0" fmla="*/ 0 w 232011"/>
              <a:gd name="connsiteY0" fmla="*/ 138628 h 138628"/>
              <a:gd name="connsiteX1" fmla="*/ 71252 w 232011"/>
              <a:gd name="connsiteY1" fmla="*/ 91126 h 138628"/>
              <a:gd name="connsiteX2" fmla="*/ 213755 w 232011"/>
              <a:gd name="connsiteY2" fmla="*/ 7999 h 138628"/>
              <a:gd name="connsiteX3" fmla="*/ 225631 w 232011"/>
              <a:gd name="connsiteY3" fmla="*/ 7999 h 13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11" h="138628">
                <a:moveTo>
                  <a:pt x="0" y="138628"/>
                </a:moveTo>
                <a:cubicBezTo>
                  <a:pt x="17813" y="125762"/>
                  <a:pt x="35626" y="112897"/>
                  <a:pt x="71252" y="91126"/>
                </a:cubicBezTo>
                <a:cubicBezTo>
                  <a:pt x="106878" y="69354"/>
                  <a:pt x="213755" y="7999"/>
                  <a:pt x="213755" y="7999"/>
                </a:cubicBezTo>
                <a:cubicBezTo>
                  <a:pt x="239485" y="-5856"/>
                  <a:pt x="232558" y="1071"/>
                  <a:pt x="225631" y="799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5C6F192E-2706-9413-89C7-CFD7BFC463E2}"/>
              </a:ext>
            </a:extLst>
          </p:cNvPr>
          <p:cNvSpPr/>
          <p:nvPr/>
        </p:nvSpPr>
        <p:spPr>
          <a:xfrm>
            <a:off x="6721434" y="1032669"/>
            <a:ext cx="1199408" cy="380495"/>
          </a:xfrm>
          <a:custGeom>
            <a:avLst/>
            <a:gdLst>
              <a:gd name="connsiteX0" fmla="*/ 0 w 1199408"/>
              <a:gd name="connsiteY0" fmla="*/ 380495 h 380495"/>
              <a:gd name="connsiteX1" fmla="*/ 368135 w 1199408"/>
              <a:gd name="connsiteY1" fmla="*/ 178614 h 380495"/>
              <a:gd name="connsiteX2" fmla="*/ 795647 w 1199408"/>
              <a:gd name="connsiteY2" fmla="*/ 24235 h 380495"/>
              <a:gd name="connsiteX3" fmla="*/ 1199408 w 1199408"/>
              <a:gd name="connsiteY3" fmla="*/ 484 h 380495"/>
              <a:gd name="connsiteX4" fmla="*/ 1199408 w 1199408"/>
              <a:gd name="connsiteY4" fmla="*/ 484 h 38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08" h="380495">
                <a:moveTo>
                  <a:pt x="0" y="380495"/>
                </a:moveTo>
                <a:cubicBezTo>
                  <a:pt x="117763" y="309243"/>
                  <a:pt x="235527" y="237991"/>
                  <a:pt x="368135" y="178614"/>
                </a:cubicBezTo>
                <a:cubicBezTo>
                  <a:pt x="500743" y="119237"/>
                  <a:pt x="657102" y="53923"/>
                  <a:pt x="795647" y="24235"/>
                </a:cubicBezTo>
                <a:cubicBezTo>
                  <a:pt x="934192" y="-5453"/>
                  <a:pt x="1199408" y="484"/>
                  <a:pt x="1199408" y="484"/>
                </a:cubicBezTo>
                <a:lnTo>
                  <a:pt x="1199408" y="484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307181C-EA81-9593-20D7-F9D15B79A0A5}"/>
              </a:ext>
            </a:extLst>
          </p:cNvPr>
          <p:cNvSpPr/>
          <p:nvPr/>
        </p:nvSpPr>
        <p:spPr>
          <a:xfrm>
            <a:off x="6899564" y="1463984"/>
            <a:ext cx="476740" cy="186686"/>
          </a:xfrm>
          <a:custGeom>
            <a:avLst/>
            <a:gdLst>
              <a:gd name="connsiteX0" fmla="*/ 0 w 476740"/>
              <a:gd name="connsiteY0" fmla="*/ 186686 h 186686"/>
              <a:gd name="connsiteX1" fmla="*/ 403761 w 476740"/>
              <a:gd name="connsiteY1" fmla="*/ 20432 h 186686"/>
              <a:gd name="connsiteX2" fmla="*/ 475013 w 476740"/>
              <a:gd name="connsiteY2" fmla="*/ 8556 h 18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740" h="186686">
                <a:moveTo>
                  <a:pt x="0" y="186686"/>
                </a:moveTo>
                <a:lnTo>
                  <a:pt x="403761" y="20432"/>
                </a:lnTo>
                <a:cubicBezTo>
                  <a:pt x="482930" y="-9256"/>
                  <a:pt x="478971" y="-350"/>
                  <a:pt x="475013" y="8556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3C7416D1-5AA8-C054-4A8D-EE14720D2066}"/>
              </a:ext>
            </a:extLst>
          </p:cNvPr>
          <p:cNvSpPr/>
          <p:nvPr/>
        </p:nvSpPr>
        <p:spPr>
          <a:xfrm>
            <a:off x="7707086" y="2133160"/>
            <a:ext cx="581891" cy="63775"/>
          </a:xfrm>
          <a:custGeom>
            <a:avLst/>
            <a:gdLst>
              <a:gd name="connsiteX0" fmla="*/ 0 w 581891"/>
              <a:gd name="connsiteY0" fmla="*/ 63775 h 63775"/>
              <a:gd name="connsiteX1" fmla="*/ 308758 w 581891"/>
              <a:gd name="connsiteY1" fmla="*/ 4398 h 63775"/>
              <a:gd name="connsiteX2" fmla="*/ 570015 w 581891"/>
              <a:gd name="connsiteY2" fmla="*/ 4398 h 63775"/>
              <a:gd name="connsiteX3" fmla="*/ 581891 w 581891"/>
              <a:gd name="connsiteY3" fmla="*/ 4398 h 6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891" h="63775">
                <a:moveTo>
                  <a:pt x="0" y="63775"/>
                </a:moveTo>
                <a:cubicBezTo>
                  <a:pt x="106878" y="39034"/>
                  <a:pt x="213756" y="14294"/>
                  <a:pt x="308758" y="4398"/>
                </a:cubicBezTo>
                <a:cubicBezTo>
                  <a:pt x="403761" y="-5498"/>
                  <a:pt x="570015" y="4398"/>
                  <a:pt x="570015" y="4398"/>
                </a:cubicBezTo>
                <a:lnTo>
                  <a:pt x="581891" y="4398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B2964B1-5C4A-AF26-E158-75E70F647D65}"/>
              </a:ext>
            </a:extLst>
          </p:cNvPr>
          <p:cNvSpPr/>
          <p:nvPr/>
        </p:nvSpPr>
        <p:spPr>
          <a:xfrm>
            <a:off x="7766462" y="2386940"/>
            <a:ext cx="498764" cy="0"/>
          </a:xfrm>
          <a:custGeom>
            <a:avLst/>
            <a:gdLst>
              <a:gd name="connsiteX0" fmla="*/ 0 w 498764"/>
              <a:gd name="connsiteY0" fmla="*/ 0 h 0"/>
              <a:gd name="connsiteX1" fmla="*/ 225632 w 498764"/>
              <a:gd name="connsiteY1" fmla="*/ 0 h 0"/>
              <a:gd name="connsiteX2" fmla="*/ 380011 w 498764"/>
              <a:gd name="connsiteY2" fmla="*/ 0 h 0"/>
              <a:gd name="connsiteX3" fmla="*/ 498764 w 498764"/>
              <a:gd name="connsiteY3" fmla="*/ 0 h 0"/>
              <a:gd name="connsiteX4" fmla="*/ 486889 w 498764"/>
              <a:gd name="connsiteY4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764">
                <a:moveTo>
                  <a:pt x="0" y="0"/>
                </a:moveTo>
                <a:lnTo>
                  <a:pt x="225632" y="0"/>
                </a:lnTo>
                <a:lnTo>
                  <a:pt x="380011" y="0"/>
                </a:lnTo>
                <a:lnTo>
                  <a:pt x="498764" y="0"/>
                </a:lnTo>
                <a:lnTo>
                  <a:pt x="486889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820F39E8-6ABD-9746-226A-6D4220B29BAA}"/>
              </a:ext>
            </a:extLst>
          </p:cNvPr>
          <p:cNvSpPr/>
          <p:nvPr/>
        </p:nvSpPr>
        <p:spPr>
          <a:xfrm>
            <a:off x="8174220" y="1131037"/>
            <a:ext cx="1399105" cy="221620"/>
          </a:xfrm>
          <a:custGeom>
            <a:avLst/>
            <a:gdLst>
              <a:gd name="connsiteX0" fmla="*/ 0 w 1199408"/>
              <a:gd name="connsiteY0" fmla="*/ 380495 h 380495"/>
              <a:gd name="connsiteX1" fmla="*/ 368135 w 1199408"/>
              <a:gd name="connsiteY1" fmla="*/ 178614 h 380495"/>
              <a:gd name="connsiteX2" fmla="*/ 795647 w 1199408"/>
              <a:gd name="connsiteY2" fmla="*/ 24235 h 380495"/>
              <a:gd name="connsiteX3" fmla="*/ 1199408 w 1199408"/>
              <a:gd name="connsiteY3" fmla="*/ 484 h 380495"/>
              <a:gd name="connsiteX4" fmla="*/ 1199408 w 1199408"/>
              <a:gd name="connsiteY4" fmla="*/ 484 h 38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9408" h="380495">
                <a:moveTo>
                  <a:pt x="0" y="380495"/>
                </a:moveTo>
                <a:cubicBezTo>
                  <a:pt x="117763" y="309243"/>
                  <a:pt x="235527" y="237991"/>
                  <a:pt x="368135" y="178614"/>
                </a:cubicBezTo>
                <a:cubicBezTo>
                  <a:pt x="500743" y="119237"/>
                  <a:pt x="657102" y="53923"/>
                  <a:pt x="795647" y="24235"/>
                </a:cubicBezTo>
                <a:cubicBezTo>
                  <a:pt x="934192" y="-5453"/>
                  <a:pt x="1199408" y="484"/>
                  <a:pt x="1199408" y="484"/>
                </a:cubicBezTo>
                <a:lnTo>
                  <a:pt x="1199408" y="484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C07F5750-A504-40CC-A2DD-7B74601B692E}"/>
              </a:ext>
            </a:extLst>
          </p:cNvPr>
          <p:cNvSpPr/>
          <p:nvPr/>
        </p:nvSpPr>
        <p:spPr>
          <a:xfrm>
            <a:off x="8215379" y="1261855"/>
            <a:ext cx="1399105" cy="221620"/>
          </a:xfrm>
          <a:custGeom>
            <a:avLst/>
            <a:gdLst>
              <a:gd name="connsiteX0" fmla="*/ 0 w 476740"/>
              <a:gd name="connsiteY0" fmla="*/ 186686 h 186686"/>
              <a:gd name="connsiteX1" fmla="*/ 403761 w 476740"/>
              <a:gd name="connsiteY1" fmla="*/ 20432 h 186686"/>
              <a:gd name="connsiteX2" fmla="*/ 475013 w 476740"/>
              <a:gd name="connsiteY2" fmla="*/ 8556 h 18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740" h="186686">
                <a:moveTo>
                  <a:pt x="0" y="186686"/>
                </a:moveTo>
                <a:lnTo>
                  <a:pt x="403761" y="20432"/>
                </a:lnTo>
                <a:cubicBezTo>
                  <a:pt x="482930" y="-9256"/>
                  <a:pt x="478971" y="-350"/>
                  <a:pt x="475013" y="8556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42D3244A-B5F4-758F-DEBF-BC183BF8AE54}"/>
              </a:ext>
            </a:extLst>
          </p:cNvPr>
          <p:cNvSpPr/>
          <p:nvPr/>
        </p:nvSpPr>
        <p:spPr>
          <a:xfrm rot="628816">
            <a:off x="9481959" y="2133783"/>
            <a:ext cx="1496232" cy="141226"/>
          </a:xfrm>
          <a:custGeom>
            <a:avLst/>
            <a:gdLst>
              <a:gd name="connsiteX0" fmla="*/ 0 w 581891"/>
              <a:gd name="connsiteY0" fmla="*/ 63775 h 63775"/>
              <a:gd name="connsiteX1" fmla="*/ 308758 w 581891"/>
              <a:gd name="connsiteY1" fmla="*/ 4398 h 63775"/>
              <a:gd name="connsiteX2" fmla="*/ 570015 w 581891"/>
              <a:gd name="connsiteY2" fmla="*/ 4398 h 63775"/>
              <a:gd name="connsiteX3" fmla="*/ 581891 w 581891"/>
              <a:gd name="connsiteY3" fmla="*/ 4398 h 6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891" h="63775">
                <a:moveTo>
                  <a:pt x="0" y="63775"/>
                </a:moveTo>
                <a:cubicBezTo>
                  <a:pt x="106878" y="39034"/>
                  <a:pt x="213756" y="14294"/>
                  <a:pt x="308758" y="4398"/>
                </a:cubicBezTo>
                <a:cubicBezTo>
                  <a:pt x="403761" y="-5498"/>
                  <a:pt x="570015" y="4398"/>
                  <a:pt x="570015" y="4398"/>
                </a:cubicBezTo>
                <a:lnTo>
                  <a:pt x="581891" y="4398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4F8B5D8D-0B6B-E317-182C-0CB5B19EF30B}"/>
              </a:ext>
            </a:extLst>
          </p:cNvPr>
          <p:cNvSpPr/>
          <p:nvPr/>
        </p:nvSpPr>
        <p:spPr>
          <a:xfrm rot="628816">
            <a:off x="9486226" y="1897343"/>
            <a:ext cx="545950" cy="100992"/>
          </a:xfrm>
          <a:custGeom>
            <a:avLst/>
            <a:gdLst>
              <a:gd name="connsiteX0" fmla="*/ 0 w 581891"/>
              <a:gd name="connsiteY0" fmla="*/ 63775 h 63775"/>
              <a:gd name="connsiteX1" fmla="*/ 308758 w 581891"/>
              <a:gd name="connsiteY1" fmla="*/ 4398 h 63775"/>
              <a:gd name="connsiteX2" fmla="*/ 570015 w 581891"/>
              <a:gd name="connsiteY2" fmla="*/ 4398 h 63775"/>
              <a:gd name="connsiteX3" fmla="*/ 581891 w 581891"/>
              <a:gd name="connsiteY3" fmla="*/ 4398 h 6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891" h="63775">
                <a:moveTo>
                  <a:pt x="0" y="63775"/>
                </a:moveTo>
                <a:cubicBezTo>
                  <a:pt x="106878" y="39034"/>
                  <a:pt x="213756" y="14294"/>
                  <a:pt x="308758" y="4398"/>
                </a:cubicBezTo>
                <a:cubicBezTo>
                  <a:pt x="403761" y="-5498"/>
                  <a:pt x="570015" y="4398"/>
                  <a:pt x="570015" y="4398"/>
                </a:cubicBezTo>
                <a:lnTo>
                  <a:pt x="581891" y="4398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B8E4D8E7-3D28-8F3C-6042-49B4185C1373}"/>
              </a:ext>
            </a:extLst>
          </p:cNvPr>
          <p:cNvSpPr/>
          <p:nvPr/>
        </p:nvSpPr>
        <p:spPr>
          <a:xfrm rot="21256697">
            <a:off x="10794644" y="1571927"/>
            <a:ext cx="1038533" cy="45719"/>
          </a:xfrm>
          <a:custGeom>
            <a:avLst/>
            <a:gdLst>
              <a:gd name="connsiteX0" fmla="*/ 0 w 581891"/>
              <a:gd name="connsiteY0" fmla="*/ 63775 h 63775"/>
              <a:gd name="connsiteX1" fmla="*/ 308758 w 581891"/>
              <a:gd name="connsiteY1" fmla="*/ 4398 h 63775"/>
              <a:gd name="connsiteX2" fmla="*/ 570015 w 581891"/>
              <a:gd name="connsiteY2" fmla="*/ 4398 h 63775"/>
              <a:gd name="connsiteX3" fmla="*/ 581891 w 581891"/>
              <a:gd name="connsiteY3" fmla="*/ 4398 h 6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891" h="63775">
                <a:moveTo>
                  <a:pt x="0" y="63775"/>
                </a:moveTo>
                <a:cubicBezTo>
                  <a:pt x="106878" y="39034"/>
                  <a:pt x="213756" y="14294"/>
                  <a:pt x="308758" y="4398"/>
                </a:cubicBezTo>
                <a:cubicBezTo>
                  <a:pt x="403761" y="-5498"/>
                  <a:pt x="570015" y="4398"/>
                  <a:pt x="570015" y="4398"/>
                </a:cubicBezTo>
                <a:lnTo>
                  <a:pt x="581891" y="4398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B17AF94E-525A-8E4F-8CFB-0CD3E62238A9}"/>
              </a:ext>
            </a:extLst>
          </p:cNvPr>
          <p:cNvSpPr/>
          <p:nvPr/>
        </p:nvSpPr>
        <p:spPr>
          <a:xfrm rot="21165469">
            <a:off x="10782769" y="1444679"/>
            <a:ext cx="611984" cy="74893"/>
          </a:xfrm>
          <a:custGeom>
            <a:avLst/>
            <a:gdLst>
              <a:gd name="connsiteX0" fmla="*/ 0 w 581891"/>
              <a:gd name="connsiteY0" fmla="*/ 63775 h 63775"/>
              <a:gd name="connsiteX1" fmla="*/ 308758 w 581891"/>
              <a:gd name="connsiteY1" fmla="*/ 4398 h 63775"/>
              <a:gd name="connsiteX2" fmla="*/ 570015 w 581891"/>
              <a:gd name="connsiteY2" fmla="*/ 4398 h 63775"/>
              <a:gd name="connsiteX3" fmla="*/ 581891 w 581891"/>
              <a:gd name="connsiteY3" fmla="*/ 4398 h 6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891" h="63775">
                <a:moveTo>
                  <a:pt x="0" y="63775"/>
                </a:moveTo>
                <a:cubicBezTo>
                  <a:pt x="106878" y="39034"/>
                  <a:pt x="213756" y="14294"/>
                  <a:pt x="308758" y="4398"/>
                </a:cubicBezTo>
                <a:cubicBezTo>
                  <a:pt x="403761" y="-5498"/>
                  <a:pt x="570015" y="4398"/>
                  <a:pt x="570015" y="4398"/>
                </a:cubicBezTo>
                <a:lnTo>
                  <a:pt x="581891" y="4398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477D0B43-F1AA-E2A1-6B2E-B2AEAC21631C}"/>
              </a:ext>
            </a:extLst>
          </p:cNvPr>
          <p:cNvSpPr/>
          <p:nvPr/>
        </p:nvSpPr>
        <p:spPr>
          <a:xfrm>
            <a:off x="11408410" y="697800"/>
            <a:ext cx="611984" cy="74893"/>
          </a:xfrm>
          <a:custGeom>
            <a:avLst/>
            <a:gdLst>
              <a:gd name="connsiteX0" fmla="*/ 0 w 581891"/>
              <a:gd name="connsiteY0" fmla="*/ 63775 h 63775"/>
              <a:gd name="connsiteX1" fmla="*/ 308758 w 581891"/>
              <a:gd name="connsiteY1" fmla="*/ 4398 h 63775"/>
              <a:gd name="connsiteX2" fmla="*/ 570015 w 581891"/>
              <a:gd name="connsiteY2" fmla="*/ 4398 h 63775"/>
              <a:gd name="connsiteX3" fmla="*/ 581891 w 581891"/>
              <a:gd name="connsiteY3" fmla="*/ 4398 h 6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891" h="63775">
                <a:moveTo>
                  <a:pt x="0" y="63775"/>
                </a:moveTo>
                <a:cubicBezTo>
                  <a:pt x="106878" y="39034"/>
                  <a:pt x="213756" y="14294"/>
                  <a:pt x="308758" y="4398"/>
                </a:cubicBezTo>
                <a:cubicBezTo>
                  <a:pt x="403761" y="-5498"/>
                  <a:pt x="570015" y="4398"/>
                  <a:pt x="570015" y="4398"/>
                </a:cubicBezTo>
                <a:lnTo>
                  <a:pt x="581891" y="4398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BB922770-9005-8E77-EF82-C77DB4FB5639}"/>
              </a:ext>
            </a:extLst>
          </p:cNvPr>
          <p:cNvSpPr/>
          <p:nvPr/>
        </p:nvSpPr>
        <p:spPr>
          <a:xfrm>
            <a:off x="11560810" y="850200"/>
            <a:ext cx="381000" cy="45719"/>
          </a:xfrm>
          <a:custGeom>
            <a:avLst/>
            <a:gdLst>
              <a:gd name="connsiteX0" fmla="*/ 0 w 581891"/>
              <a:gd name="connsiteY0" fmla="*/ 63775 h 63775"/>
              <a:gd name="connsiteX1" fmla="*/ 308758 w 581891"/>
              <a:gd name="connsiteY1" fmla="*/ 4398 h 63775"/>
              <a:gd name="connsiteX2" fmla="*/ 570015 w 581891"/>
              <a:gd name="connsiteY2" fmla="*/ 4398 h 63775"/>
              <a:gd name="connsiteX3" fmla="*/ 581891 w 581891"/>
              <a:gd name="connsiteY3" fmla="*/ 4398 h 63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1891" h="63775">
                <a:moveTo>
                  <a:pt x="0" y="63775"/>
                </a:moveTo>
                <a:cubicBezTo>
                  <a:pt x="106878" y="39034"/>
                  <a:pt x="213756" y="14294"/>
                  <a:pt x="308758" y="4398"/>
                </a:cubicBezTo>
                <a:cubicBezTo>
                  <a:pt x="403761" y="-5498"/>
                  <a:pt x="570015" y="4398"/>
                  <a:pt x="570015" y="4398"/>
                </a:cubicBezTo>
                <a:lnTo>
                  <a:pt x="581891" y="4398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C1EC1492-5A3E-86DD-5EB8-19583E21E20B}"/>
              </a:ext>
            </a:extLst>
          </p:cNvPr>
          <p:cNvSpPr/>
          <p:nvPr/>
        </p:nvSpPr>
        <p:spPr>
          <a:xfrm>
            <a:off x="5377544" y="1854667"/>
            <a:ext cx="317118" cy="209662"/>
          </a:xfrm>
          <a:custGeom>
            <a:avLst/>
            <a:gdLst>
              <a:gd name="connsiteX0" fmla="*/ 0 w 232011"/>
              <a:gd name="connsiteY0" fmla="*/ 138628 h 138628"/>
              <a:gd name="connsiteX1" fmla="*/ 71252 w 232011"/>
              <a:gd name="connsiteY1" fmla="*/ 91126 h 138628"/>
              <a:gd name="connsiteX2" fmla="*/ 213755 w 232011"/>
              <a:gd name="connsiteY2" fmla="*/ 7999 h 138628"/>
              <a:gd name="connsiteX3" fmla="*/ 225631 w 232011"/>
              <a:gd name="connsiteY3" fmla="*/ 7999 h 138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011" h="138628">
                <a:moveTo>
                  <a:pt x="0" y="138628"/>
                </a:moveTo>
                <a:cubicBezTo>
                  <a:pt x="17813" y="125762"/>
                  <a:pt x="35626" y="112897"/>
                  <a:pt x="71252" y="91126"/>
                </a:cubicBezTo>
                <a:cubicBezTo>
                  <a:pt x="106878" y="69354"/>
                  <a:pt x="213755" y="7999"/>
                  <a:pt x="213755" y="7999"/>
                </a:cubicBezTo>
                <a:cubicBezTo>
                  <a:pt x="239485" y="-5856"/>
                  <a:pt x="232558" y="1071"/>
                  <a:pt x="225631" y="7999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90E77128-38E3-9BF4-2EEB-7CC8710BE53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512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10C9-ACA2-9CFF-6F15-C1B403B4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372" y="335247"/>
            <a:ext cx="9989127" cy="762000"/>
          </a:xfrm>
        </p:spPr>
        <p:txBody>
          <a:bodyPr>
            <a:noAutofit/>
          </a:bodyPr>
          <a:lstStyle/>
          <a:p>
            <a:r>
              <a:rPr lang="en-US" sz="2800" dirty="0"/>
              <a:t>Enable a reconnaissance of &gt;90% of the potential asteroid threat population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1346B-733F-226C-35B8-D426295DB7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5696596"/>
            <a:ext cx="10286999" cy="661988"/>
          </a:xfrm>
        </p:spPr>
        <p:txBody>
          <a:bodyPr/>
          <a:lstStyle/>
          <a:p>
            <a:r>
              <a:rPr lang="en-US" sz="2400" dirty="0"/>
              <a:t>You don’t pick the asteroid – the asteroid picks you.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8F20EA-9BCB-DCBA-3F79-5DBBF5630B5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118C8-1103-E1ED-0FF4-960CBC48E8A7}"/>
              </a:ext>
            </a:extLst>
          </p:cNvPr>
          <p:cNvSpPr txBox="1"/>
          <p:nvPr/>
        </p:nvSpPr>
        <p:spPr>
          <a:xfrm>
            <a:off x="457201" y="325868"/>
            <a:ext cx="593766" cy="738664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B4DB2E34-4459-EB9E-BA14-A8973C603771}"/>
              </a:ext>
            </a:extLst>
          </p:cNvPr>
          <p:cNvSpPr txBox="1">
            <a:spLocks/>
          </p:cNvSpPr>
          <p:nvPr/>
        </p:nvSpPr>
        <p:spPr>
          <a:xfrm>
            <a:off x="6637160" y="1234407"/>
            <a:ext cx="5035202" cy="12856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00"/>
              </a:spcBef>
              <a:buFont typeface="Arial"/>
              <a:buNone/>
            </a:pPr>
            <a:r>
              <a:rPr lang="en-US" dirty="0"/>
              <a:t>Ballistic spacecraft trajectories were computed for the synthetic threat population, resulting in millions of possible trajectories.</a:t>
            </a:r>
          </a:p>
        </p:txBody>
      </p:sp>
      <p:graphicFrame>
        <p:nvGraphicFramePr>
          <p:cNvPr id="34" name="Table 33">
            <a:extLst>
              <a:ext uri="{FF2B5EF4-FFF2-40B4-BE49-F238E27FC236}">
                <a16:creationId xmlns:a16="http://schemas.microsoft.com/office/drawing/2014/main" id="{3CA80D1E-B907-6F0D-B141-E159C313C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6276433"/>
              </p:ext>
            </p:extLst>
          </p:nvPr>
        </p:nvGraphicFramePr>
        <p:xfrm>
          <a:off x="6663552" y="3107112"/>
          <a:ext cx="4573168" cy="23774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465173">
                  <a:extLst>
                    <a:ext uri="{9D8B030D-6E8A-4147-A177-3AD203B41FA5}">
                      <a16:colId xmlns:a16="http://schemas.microsoft.com/office/drawing/2014/main" val="2334854662"/>
                    </a:ext>
                  </a:extLst>
                </a:gridCol>
                <a:gridCol w="1107995">
                  <a:extLst>
                    <a:ext uri="{9D8B030D-6E8A-4147-A177-3AD203B41FA5}">
                      <a16:colId xmlns:a16="http://schemas.microsoft.com/office/drawing/2014/main" val="2671012929"/>
                    </a:ext>
                  </a:extLst>
                </a:gridCol>
              </a:tblGrid>
              <a:tr h="214272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Max time of flight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2.5 </a:t>
                      </a:r>
                      <a:r>
                        <a:rPr lang="en-US" sz="20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yrs</a:t>
                      </a:r>
                      <a:endParaRPr lang="en-US" sz="20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350946"/>
                  </a:ext>
                </a:extLst>
              </a:tr>
              <a:tr h="214272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Min solar dist.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0.9 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05794"/>
                  </a:ext>
                </a:extLst>
              </a:tr>
              <a:tr h="214272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Max solar dist.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257897"/>
                  </a:ext>
                </a:extLst>
              </a:tr>
              <a:tr h="214272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accent2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Max approach solar phase angle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accent2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90 deg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079027"/>
                  </a:ext>
                </a:extLst>
              </a:tr>
              <a:tr h="214272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accent2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Max flyby speed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accent2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25 km/s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947183"/>
                  </a:ext>
                </a:extLst>
              </a:tr>
              <a:tr h="214272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Max launch C3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30 km</a:t>
                      </a:r>
                      <a:r>
                        <a:rPr lang="en-US" sz="2000" b="0" i="0" baseline="3000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/s</a:t>
                      </a:r>
                      <a:r>
                        <a:rPr lang="en-US" sz="2000" b="0" i="0" baseline="3000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336579"/>
                  </a:ext>
                </a:extLst>
              </a:tr>
            </a:tbl>
          </a:graphicData>
        </a:graphic>
      </p:graphicFrame>
      <p:sp>
        <p:nvSpPr>
          <p:cNvPr id="35" name="TextBox 34">
            <a:extLst>
              <a:ext uri="{FF2B5EF4-FFF2-40B4-BE49-F238E27FC236}">
                <a16:creationId xmlns:a16="http://schemas.microsoft.com/office/drawing/2014/main" id="{54C70792-2157-7E08-0CCA-BD3EB49A61C8}"/>
              </a:ext>
            </a:extLst>
          </p:cNvPr>
          <p:cNvSpPr txBox="1"/>
          <p:nvPr/>
        </p:nvSpPr>
        <p:spPr>
          <a:xfrm>
            <a:off x="6600089" y="2620733"/>
            <a:ext cx="486629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Flyby conditions that encompass &gt;90%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73CE6-BDC3-8773-AB6A-B1932893C8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004" y="1169076"/>
            <a:ext cx="5504090" cy="446657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21B5FF-2B80-8303-20A3-D5FFB50A191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136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10C9-ACA2-9CFF-6F15-C1B403B4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372" y="335247"/>
            <a:ext cx="9989127" cy="762000"/>
          </a:xfrm>
        </p:spPr>
        <p:txBody>
          <a:bodyPr>
            <a:noAutofit/>
          </a:bodyPr>
          <a:lstStyle/>
          <a:p>
            <a:r>
              <a:rPr lang="en-US" sz="2800" dirty="0"/>
              <a:t>Demonstrate flyby reconnaissance for a ~50-m NEO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1346B-733F-226C-35B8-D426295DB7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5696596"/>
            <a:ext cx="10286999" cy="661988"/>
          </a:xfrm>
        </p:spPr>
        <p:txBody>
          <a:bodyPr/>
          <a:lstStyle/>
          <a:p>
            <a:r>
              <a:rPr lang="en-US" sz="2400" dirty="0"/>
              <a:t>You don’t pick the asteroid – the asteroid picks you. 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8F20EA-9BCB-DCBA-3F79-5DBBF5630B5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118C8-1103-E1ED-0FF4-960CBC48E8A7}"/>
              </a:ext>
            </a:extLst>
          </p:cNvPr>
          <p:cNvSpPr txBox="1"/>
          <p:nvPr/>
        </p:nvSpPr>
        <p:spPr>
          <a:xfrm>
            <a:off x="457201" y="325868"/>
            <a:ext cx="593766" cy="738664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B4DB2E34-4459-EB9E-BA14-A8973C603771}"/>
              </a:ext>
            </a:extLst>
          </p:cNvPr>
          <p:cNvSpPr txBox="1">
            <a:spLocks/>
          </p:cNvSpPr>
          <p:nvPr/>
        </p:nvSpPr>
        <p:spPr>
          <a:xfrm>
            <a:off x="1374859" y="1284577"/>
            <a:ext cx="9161336" cy="9066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91440" rIns="91440" bIns="9144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00"/>
              </a:spcBef>
              <a:buFont typeface="Arial"/>
              <a:buNone/>
            </a:pPr>
            <a:r>
              <a:rPr lang="en-US" sz="2400" dirty="0">
                <a:solidFill>
                  <a:schemeClr val="bg1"/>
                </a:solidFill>
              </a:rPr>
              <a:t>The demonstration must test the limits of the performance in a </a:t>
            </a:r>
            <a:r>
              <a:rPr lang="en-US" sz="2400" b="1" dirty="0">
                <a:solidFill>
                  <a:schemeClr val="bg1"/>
                </a:solidFill>
              </a:rPr>
              <a:t>stressing flyby case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01EB4A6-ED8F-8CD7-6E8C-E0EC889C3E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727811"/>
              </p:ext>
            </p:extLst>
          </p:nvPr>
        </p:nvGraphicFramePr>
        <p:xfrm>
          <a:off x="6663552" y="3108667"/>
          <a:ext cx="4573168" cy="23774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465173">
                  <a:extLst>
                    <a:ext uri="{9D8B030D-6E8A-4147-A177-3AD203B41FA5}">
                      <a16:colId xmlns:a16="http://schemas.microsoft.com/office/drawing/2014/main" val="2334854662"/>
                    </a:ext>
                  </a:extLst>
                </a:gridCol>
                <a:gridCol w="1107995">
                  <a:extLst>
                    <a:ext uri="{9D8B030D-6E8A-4147-A177-3AD203B41FA5}">
                      <a16:colId xmlns:a16="http://schemas.microsoft.com/office/drawing/2014/main" val="2671012929"/>
                    </a:ext>
                  </a:extLst>
                </a:gridCol>
              </a:tblGrid>
              <a:tr h="214272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Max time of flight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2.5 </a:t>
                      </a:r>
                      <a:r>
                        <a:rPr lang="en-US" sz="2000" b="0" i="0" dirty="0" err="1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yrs</a:t>
                      </a:r>
                      <a:endParaRPr lang="en-US" sz="2000" b="0" i="0" dirty="0">
                        <a:latin typeface="Arial Narrow" panose="020B0604020202020204" pitchFamily="34" charset="0"/>
                        <a:cs typeface="Arial Narrow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1350946"/>
                  </a:ext>
                </a:extLst>
              </a:tr>
              <a:tr h="214272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Min solar dist.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0.9 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505794"/>
                  </a:ext>
                </a:extLst>
              </a:tr>
              <a:tr h="214272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Max solar dist.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2.0 AU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4257897"/>
                  </a:ext>
                </a:extLst>
              </a:tr>
              <a:tr h="214272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accent2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Max approach solar phase angle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accent2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90 deg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079027"/>
                  </a:ext>
                </a:extLst>
              </a:tr>
              <a:tr h="214272"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accent2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Max flyby speed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i="0" dirty="0">
                          <a:solidFill>
                            <a:schemeClr val="accent2"/>
                          </a:solidFill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25 km/s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947183"/>
                  </a:ext>
                </a:extLst>
              </a:tr>
              <a:tr h="214272"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Max launch C3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30 km</a:t>
                      </a:r>
                      <a:r>
                        <a:rPr lang="en-US" sz="2000" b="0" i="0" baseline="3000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  <a:r>
                        <a:rPr lang="en-US" sz="2000" b="0" i="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/s</a:t>
                      </a:r>
                      <a:r>
                        <a:rPr lang="en-US" sz="2000" b="0" i="0" baseline="30000" dirty="0">
                          <a:latin typeface="Arial Narrow" panose="020B0604020202020204" pitchFamily="34" charset="0"/>
                          <a:cs typeface="Arial Narrow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336579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6B70167-0EF3-2A55-0F20-8098D6E3411A}"/>
              </a:ext>
            </a:extLst>
          </p:cNvPr>
          <p:cNvSpPr txBox="1"/>
          <p:nvPr/>
        </p:nvSpPr>
        <p:spPr>
          <a:xfrm>
            <a:off x="6600089" y="2620733"/>
            <a:ext cx="4866291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Flyby conditions that encompass &gt;90%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2D5C4D-264D-E5DF-9535-7EBD3DE650D6}"/>
              </a:ext>
            </a:extLst>
          </p:cNvPr>
          <p:cNvSpPr txBox="1"/>
          <p:nvPr/>
        </p:nvSpPr>
        <p:spPr>
          <a:xfrm>
            <a:off x="1386013" y="2796398"/>
            <a:ext cx="4866505" cy="2123658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pPr marR="0" indent="9525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chemeClr val="accent2"/>
                </a:solidFill>
                <a:latin typeface="+mj-lt"/>
                <a:ea typeface="PMingLiU" panose="02020500000000000000" pitchFamily="18" charset="-120"/>
              </a:rPr>
              <a:t>Most flyby encounters won’t be of a half-lit 50-m object at 25 km/s – but if the reconnaissance capability can handle that stressing case, it can be deployed for &gt;90% of the potential asteroid threat population.</a:t>
            </a:r>
            <a:endParaRPr lang="en-US" sz="2200" dirty="0">
              <a:solidFill>
                <a:schemeClr val="accent2"/>
              </a:solidFill>
              <a:effectLst/>
              <a:latin typeface="+mj-lt"/>
              <a:ea typeface="PMingLiU" panose="02020500000000000000" pitchFamily="18" charset="-12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6805BD-3115-CA3B-6AF3-F38014374DF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758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E10C9-ACA2-9CFF-6F15-C1B403B4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372" y="335247"/>
            <a:ext cx="9989127" cy="762000"/>
          </a:xfrm>
        </p:spPr>
        <p:txBody>
          <a:bodyPr>
            <a:noAutofit/>
          </a:bodyPr>
          <a:lstStyle/>
          <a:p>
            <a:r>
              <a:rPr lang="en-US" sz="2800" dirty="0"/>
              <a:t>Obtain the information needed to determine if and where the object would impact the Earth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8F20EA-9BCB-DCBA-3F79-5DBBF5630B5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118C8-1103-E1ED-0FF4-960CBC48E8A7}"/>
              </a:ext>
            </a:extLst>
          </p:cNvPr>
          <p:cNvSpPr txBox="1"/>
          <p:nvPr/>
        </p:nvSpPr>
        <p:spPr>
          <a:xfrm>
            <a:off x="457201" y="325868"/>
            <a:ext cx="593766" cy="738664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</a:rPr>
              <a:t>3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0461AF4-6C33-AF39-03E8-0AF4B847E6D6}"/>
              </a:ext>
            </a:extLst>
          </p:cNvPr>
          <p:cNvGrpSpPr/>
          <p:nvPr/>
        </p:nvGrpSpPr>
        <p:grpSpPr>
          <a:xfrm>
            <a:off x="434340" y="1053603"/>
            <a:ext cx="5238721" cy="4538353"/>
            <a:chOff x="594360" y="1053603"/>
            <a:chExt cx="5238721" cy="45383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B17F43-45DC-108B-2FB7-B1EC278B2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501" y="1053603"/>
              <a:ext cx="4613657" cy="4538353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C35BEF89-8F5B-F24B-4922-38B562D8EEEA}"/>
                </a:ext>
              </a:extLst>
            </p:cNvPr>
            <p:cNvCxnSpPr>
              <a:cxnSpLocks/>
            </p:cNvCxnSpPr>
            <p:nvPr/>
          </p:nvCxnSpPr>
          <p:spPr>
            <a:xfrm>
              <a:off x="594360" y="3198500"/>
              <a:ext cx="5238721" cy="0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FEFB8728-186B-1A29-CD2C-2963A6F39E90}"/>
              </a:ext>
            </a:extLst>
          </p:cNvPr>
          <p:cNvSpPr txBox="1">
            <a:spLocks/>
          </p:cNvSpPr>
          <p:nvPr/>
        </p:nvSpPr>
        <p:spPr>
          <a:xfrm>
            <a:off x="4712632" y="1503606"/>
            <a:ext cx="2240898" cy="12856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00"/>
              </a:spcBef>
              <a:buFont typeface="Arial"/>
              <a:buNone/>
            </a:pPr>
            <a:r>
              <a:rPr lang="en-US" dirty="0"/>
              <a:t>Example from Planetary Defense Conference Exercise – 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A7D57D-EC4E-A944-5C2A-4D5DD87882C7}"/>
              </a:ext>
            </a:extLst>
          </p:cNvPr>
          <p:cNvSpPr txBox="1"/>
          <p:nvPr/>
        </p:nvSpPr>
        <p:spPr>
          <a:xfrm>
            <a:off x="3972778" y="4836371"/>
            <a:ext cx="3179364" cy="33855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1600" i="1" dirty="0">
                <a:latin typeface="Arial Narrow" panose="020B0604020202020204" pitchFamily="34" charset="0"/>
                <a:cs typeface="Arial Narrow" panose="020B0604020202020204" pitchFamily="34" charset="0"/>
                <a:hlinkClick r:id="rId4"/>
              </a:rPr>
              <a:t>https://cneos.jpl.nasa.gov/pd/cs/pdc19/</a:t>
            </a:r>
            <a:r>
              <a:rPr lang="en-US" sz="16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4456F7-3C3E-7C0F-EBBF-AB30A87DB912}"/>
              </a:ext>
            </a:extLst>
          </p:cNvPr>
          <p:cNvSpPr txBox="1"/>
          <p:nvPr/>
        </p:nvSpPr>
        <p:spPr>
          <a:xfrm>
            <a:off x="256555" y="2576535"/>
            <a:ext cx="1154483" cy="58477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Uncertainty </a:t>
            </a:r>
          </a:p>
          <a:p>
            <a:r>
              <a:rPr lang="en-US" sz="1600" b="1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region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3857E7-2C8B-EC15-F36A-C4089D59E476}"/>
              </a:ext>
            </a:extLst>
          </p:cNvPr>
          <p:cNvSpPr txBox="1"/>
          <p:nvPr/>
        </p:nvSpPr>
        <p:spPr>
          <a:xfrm>
            <a:off x="4508062" y="4514388"/>
            <a:ext cx="2329997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EXERCISE ONLY!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40F06E1F-2754-1247-0659-AF8750E0CCE0}"/>
              </a:ext>
            </a:extLst>
          </p:cNvPr>
          <p:cNvSpPr txBox="1">
            <a:spLocks/>
          </p:cNvSpPr>
          <p:nvPr/>
        </p:nvSpPr>
        <p:spPr>
          <a:xfrm>
            <a:off x="6358919" y="5388292"/>
            <a:ext cx="5361227" cy="788409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None/>
              <a:tabLst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None/>
              <a:tabLst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None/>
              <a:tabLst/>
              <a:defRPr sz="18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None/>
              <a:tabLst/>
              <a:defRPr sz="18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After a flyby, the impact location is known to within ~100 km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EE6615F-6084-39A5-E1DE-6D6797C211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5976" y="1478031"/>
            <a:ext cx="3940810" cy="36395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49BA52C-E8D1-CEC7-D78B-AFCA2766A258}"/>
              </a:ext>
            </a:extLst>
          </p:cNvPr>
          <p:cNvSpPr txBox="1"/>
          <p:nvPr/>
        </p:nvSpPr>
        <p:spPr>
          <a:xfrm>
            <a:off x="7152142" y="4774053"/>
            <a:ext cx="1686231" cy="30777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EXERCISE ONLY!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71346B-733F-226C-35B8-D426295DB7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1854" y="5388293"/>
            <a:ext cx="5361227" cy="788409"/>
          </a:xfrm>
        </p:spPr>
        <p:txBody>
          <a:bodyPr/>
          <a:lstStyle/>
          <a:p>
            <a:r>
              <a:rPr lang="en-US" sz="2200" dirty="0"/>
              <a:t>With telescopes only, the impact uncertainty region can span the globe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0A845C-9E0A-959D-1502-95D95807B9C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90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4" name="Picture 24" descr="How do scientists study meteorites?">
            <a:extLst>
              <a:ext uri="{FF2B5EF4-FFF2-40B4-BE49-F238E27FC236}">
                <a16:creationId xmlns:a16="http://schemas.microsoft.com/office/drawing/2014/main" id="{A3679CDF-E357-3ED9-2AA2-CE91C1100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2216" y="3371267"/>
            <a:ext cx="2255529" cy="150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undefined">
            <a:extLst>
              <a:ext uri="{FF2B5EF4-FFF2-40B4-BE49-F238E27FC236}">
                <a16:creationId xmlns:a16="http://schemas.microsoft.com/office/drawing/2014/main" id="{751BE8CE-835D-F199-3E77-7BB17446BC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18941" y="1303416"/>
            <a:ext cx="1703590" cy="149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615786-0DE2-DC4D-9F07-EDA0C174CF6B}"/>
              </a:ext>
            </a:extLst>
          </p:cNvPr>
          <p:cNvGrpSpPr/>
          <p:nvPr/>
        </p:nvGrpSpPr>
        <p:grpSpPr>
          <a:xfrm>
            <a:off x="6172661" y="1703262"/>
            <a:ext cx="2617278" cy="2617278"/>
            <a:chOff x="6126941" y="1726122"/>
            <a:chExt cx="2617278" cy="261727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5B95B87-E2A7-2FFF-521D-68F2B2F43257}"/>
                </a:ext>
              </a:extLst>
            </p:cNvPr>
            <p:cNvSpPr/>
            <p:nvPr/>
          </p:nvSpPr>
          <p:spPr>
            <a:xfrm>
              <a:off x="6407303" y="2001138"/>
              <a:ext cx="2056555" cy="205655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6442ADA-1717-2764-91D2-4A60A72AE173}"/>
                </a:ext>
              </a:extLst>
            </p:cNvPr>
            <p:cNvSpPr/>
            <p:nvPr/>
          </p:nvSpPr>
          <p:spPr>
            <a:xfrm>
              <a:off x="6126941" y="1726122"/>
              <a:ext cx="2617278" cy="261727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algn="ctr"/>
              <a:endParaRPr lang="en-US" sz="2000" dirty="0" err="1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53E10C9-ACA2-9CFF-6F15-C1B403B4F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372" y="335247"/>
            <a:ext cx="9989127" cy="762000"/>
          </a:xfrm>
        </p:spPr>
        <p:txBody>
          <a:bodyPr>
            <a:noAutofit/>
          </a:bodyPr>
          <a:lstStyle/>
          <a:p>
            <a:r>
              <a:rPr lang="en-US" sz="2800" dirty="0"/>
              <a:t>Determine key properties of the asteroid to inform decision makers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88F20EA-9BCB-DCBA-3F79-5DBBF5630B5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8 May 2025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E118C8-1103-E1ED-0FF4-960CBC48E8A7}"/>
              </a:ext>
            </a:extLst>
          </p:cNvPr>
          <p:cNvSpPr txBox="1"/>
          <p:nvPr/>
        </p:nvSpPr>
        <p:spPr>
          <a:xfrm>
            <a:off x="457201" y="325868"/>
            <a:ext cx="593766" cy="738664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173874-F2D1-12F9-2453-844C96FA679B}"/>
              </a:ext>
            </a:extLst>
          </p:cNvPr>
          <p:cNvSpPr txBox="1"/>
          <p:nvPr/>
        </p:nvSpPr>
        <p:spPr>
          <a:xfrm>
            <a:off x="590743" y="4986022"/>
            <a:ext cx="2529455" cy="76944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</a:rPr>
              <a:t>Determine the asteroid’s size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E7730A-F5FD-AD86-5A99-CCF53D4565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59304" flipH="1">
            <a:off x="521998" y="1611777"/>
            <a:ext cx="2150472" cy="18601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2F5E1A-AB6E-004C-FF92-081E0A80BBD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870479" flipH="1">
            <a:off x="2584189" y="4141520"/>
            <a:ext cx="304038" cy="262890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33CFAD-703F-BED3-7883-E0A9120245D7}"/>
              </a:ext>
            </a:extLst>
          </p:cNvPr>
          <p:cNvCxnSpPr>
            <a:cxnSpLocks/>
          </p:cNvCxnSpPr>
          <p:nvPr/>
        </p:nvCxnSpPr>
        <p:spPr>
          <a:xfrm flipH="1" flipV="1">
            <a:off x="2099499" y="3571336"/>
            <a:ext cx="515575" cy="524029"/>
          </a:xfrm>
          <a:prstGeom prst="straightConnector1">
            <a:avLst/>
          </a:prstGeom>
          <a:ln w="38100">
            <a:solidFill>
              <a:schemeClr val="accent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26535D-13F4-4A6E-E9E9-0BF6ED4E8086}"/>
              </a:ext>
            </a:extLst>
          </p:cNvPr>
          <p:cNvCxnSpPr>
            <a:cxnSpLocks/>
          </p:cNvCxnSpPr>
          <p:nvPr/>
        </p:nvCxnSpPr>
        <p:spPr>
          <a:xfrm>
            <a:off x="3242310" y="1280160"/>
            <a:ext cx="0" cy="4060567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2CC9DB-3B9E-A5BD-59A4-20A809309A20}"/>
              </a:ext>
            </a:extLst>
          </p:cNvPr>
          <p:cNvCxnSpPr>
            <a:cxnSpLocks/>
          </p:cNvCxnSpPr>
          <p:nvPr/>
        </p:nvCxnSpPr>
        <p:spPr>
          <a:xfrm>
            <a:off x="6096000" y="1280160"/>
            <a:ext cx="0" cy="4060567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A65AF2-D428-A958-E882-71856AFEDBF2}"/>
              </a:ext>
            </a:extLst>
          </p:cNvPr>
          <p:cNvCxnSpPr>
            <a:cxnSpLocks/>
          </p:cNvCxnSpPr>
          <p:nvPr/>
        </p:nvCxnSpPr>
        <p:spPr>
          <a:xfrm>
            <a:off x="8869680" y="1280160"/>
            <a:ext cx="0" cy="4060567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067FB81-A467-2BB0-47FF-B98394CC3EFD}"/>
              </a:ext>
            </a:extLst>
          </p:cNvPr>
          <p:cNvSpPr txBox="1"/>
          <p:nvPr/>
        </p:nvSpPr>
        <p:spPr>
          <a:xfrm>
            <a:off x="3342431" y="4986022"/>
            <a:ext cx="2589547" cy="110799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</a:rPr>
              <a:t>Determine if the asteroid is mostly rocky or metallic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5999609-0038-9B58-74B8-DE65016F82ED}"/>
              </a:ext>
            </a:extLst>
          </p:cNvPr>
          <p:cNvSpPr txBox="1"/>
          <p:nvPr/>
        </p:nvSpPr>
        <p:spPr>
          <a:xfrm>
            <a:off x="6145723" y="4986022"/>
            <a:ext cx="2745949" cy="144655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</a:rPr>
              <a:t>Determine if there is a single object or multiple objects of concern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2AA6E6-550B-5D84-6F0A-DBCB37087B13}"/>
              </a:ext>
            </a:extLst>
          </p:cNvPr>
          <p:cNvSpPr txBox="1"/>
          <p:nvPr/>
        </p:nvSpPr>
        <p:spPr>
          <a:xfrm>
            <a:off x="9113905" y="4986022"/>
            <a:ext cx="2529455" cy="144655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</a:rPr>
              <a:t>Determine the asteroid’s surface characteristics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A509D0B-502A-5F01-8252-EEBB00B167E4}"/>
              </a:ext>
            </a:extLst>
          </p:cNvPr>
          <p:cNvSpPr txBox="1"/>
          <p:nvPr/>
        </p:nvSpPr>
        <p:spPr>
          <a:xfrm>
            <a:off x="4206001" y="3027837"/>
            <a:ext cx="527709" cy="46166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vs</a:t>
            </a:r>
          </a:p>
        </p:txBody>
      </p:sp>
      <p:pic>
        <p:nvPicPr>
          <p:cNvPr id="10254" name="Picture 14">
            <a:extLst>
              <a:ext uri="{FF2B5EF4-FFF2-40B4-BE49-F238E27FC236}">
                <a16:creationId xmlns:a16="http://schemas.microsoft.com/office/drawing/2014/main" id="{C529E72B-D430-D18B-104A-11049857E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190" t="48526" r="23062" b="2693"/>
          <a:stretch/>
        </p:blipFill>
        <p:spPr bwMode="auto">
          <a:xfrm>
            <a:off x="8960256" y="1218244"/>
            <a:ext cx="2719325" cy="371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D12D63F-3D4C-F4FC-EB6B-BA4CC467CFE8}"/>
              </a:ext>
            </a:extLst>
          </p:cNvPr>
          <p:cNvSpPr txBox="1"/>
          <p:nvPr/>
        </p:nvSpPr>
        <p:spPr>
          <a:xfrm>
            <a:off x="9079033" y="4181541"/>
            <a:ext cx="1181734" cy="58477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DART image</a:t>
            </a:r>
          </a:p>
          <a:p>
            <a:r>
              <a:rPr lang="en-US" sz="16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of </a:t>
            </a:r>
            <a:r>
              <a:rPr lang="en-US" sz="160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Dimorphos</a:t>
            </a:r>
            <a:endParaRPr lang="en-US" sz="160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286693B7-A9CA-DE15-38EE-F722A8ECF2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2014" y="2296927"/>
            <a:ext cx="1455125" cy="1455125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EA3E38D2-C73A-3A11-363D-A454A0E6E37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003837" y="2124060"/>
            <a:ext cx="456127" cy="45612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EA103FDF-668D-EECF-5057-F6C827819BB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23494" y="3863339"/>
            <a:ext cx="283263" cy="283263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910FABC5-41EC-A4D7-4279-9EC3B6872F1D}"/>
              </a:ext>
            </a:extLst>
          </p:cNvPr>
          <p:cNvSpPr txBox="1"/>
          <p:nvPr/>
        </p:nvSpPr>
        <p:spPr>
          <a:xfrm>
            <a:off x="6981904" y="949931"/>
            <a:ext cx="889987" cy="1477328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9000" b="1" dirty="0">
                <a:solidFill>
                  <a:srgbClr val="01439D"/>
                </a:solidFill>
              </a:rPr>
              <a:t>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1878474-86A0-C186-D6A2-D57CD4BCA34D}"/>
              </a:ext>
            </a:extLst>
          </p:cNvPr>
          <p:cNvSpPr txBox="1"/>
          <p:nvPr/>
        </p:nvSpPr>
        <p:spPr>
          <a:xfrm>
            <a:off x="3242310" y="2745838"/>
            <a:ext cx="2183032" cy="33855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Ordinary chondrite NWA 869</a:t>
            </a:r>
          </a:p>
          <a:p>
            <a:r>
              <a:rPr lang="en-US" sz="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By H. </a:t>
            </a:r>
            <a:r>
              <a:rPr lang="en-US" sz="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Raab</a:t>
            </a:r>
            <a:r>
              <a:rPr lang="en-US" sz="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 (</a:t>
            </a:r>
            <a:r>
              <a:rPr lang="en-US" sz="800" i="1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User:Vesta</a:t>
            </a:r>
            <a:r>
              <a:rPr lang="en-US" sz="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) - Own work, CC BY-SA 3.0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2A6C85C-57B3-E219-9F74-725B1C84F6DC}"/>
              </a:ext>
            </a:extLst>
          </p:cNvPr>
          <p:cNvSpPr txBox="1"/>
          <p:nvPr/>
        </p:nvSpPr>
        <p:spPr>
          <a:xfrm>
            <a:off x="10228174" y="4670671"/>
            <a:ext cx="1443024" cy="24622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000" i="1" dirty="0">
                <a:solidFill>
                  <a:schemeClr val="bg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NASA/Johns Hopkins APL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CD1D77-9979-6B81-A421-51F02F4F2FB2}"/>
              </a:ext>
            </a:extLst>
          </p:cNvPr>
          <p:cNvSpPr txBox="1"/>
          <p:nvPr/>
        </p:nvSpPr>
        <p:spPr>
          <a:xfrm>
            <a:off x="3242310" y="4709333"/>
            <a:ext cx="1541939" cy="338554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sz="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Cape York iron meteorite</a:t>
            </a:r>
          </a:p>
          <a:p>
            <a:r>
              <a:rPr lang="en-US" sz="8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Photo courtesy of Chuck Sutherland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780B8-BF60-0AA7-06D9-C5AA509D5EB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4EBCDCBD-78E1-0D41-A999-31B5EBF8E02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910835"/>
      </p:ext>
    </p:extLst>
  </p:cSld>
  <p:clrMapOvr>
    <a:masterClrMapping/>
  </p:clrMapOvr>
</p:sld>
</file>

<file path=ppt/theme/theme1.xml><?xml version="1.0" encoding="utf-8"?>
<a:theme xmlns:a="http://schemas.openxmlformats.org/drawingml/2006/main" name="APL-PowerPoint-Theme_light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15DFE08-84FE-FA4A-ABCB-E337641C4736}" vid="{93EA3F8C-A712-8E48-8ED4-FFFE1239D3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57BFD2CB1E744298C1AF8AA7379FF3" ma:contentTypeVersion="2" ma:contentTypeDescription="Create a new document." ma:contentTypeScope="" ma:versionID="15c23ae1aff2a31a8746ac30c25ad53f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4" targetNamespace="http://schemas.microsoft.com/office/2006/metadata/properties" ma:root="true" ma:fieldsID="0ebe41797ef7d785f7ee00a308cc1d4d" ns1:_="" ns2:_="">
    <xsd:import namespace="http://schemas.microsoft.com/sharepoint/v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67E9159-B4E5-458F-AE2E-4A186E1ACA1C}">
  <ds:schemaRefs>
    <ds:schemaRef ds:uri="http://schemas.microsoft.com/sharepoint/v3"/>
    <ds:schemaRef ds:uri="http://schemas.microsoft.com/sharepoint/v4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8A0430C-6753-4A49-8EA6-EB015BBD90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6705E72-33D2-49FE-82C1-AC4E719A71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APL-PowerPoint-Theme_light</Template>
  <TotalTime>88211</TotalTime>
  <Words>1519</Words>
  <Application>Microsoft Macintosh PowerPoint</Application>
  <PresentationFormat>Widescreen</PresentationFormat>
  <Paragraphs>207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.AppleSystemUIFont</vt:lpstr>
      <vt:lpstr>PMingLiU</vt:lpstr>
      <vt:lpstr>Arial</vt:lpstr>
      <vt:lpstr>Arial Narrow</vt:lpstr>
      <vt:lpstr>Calibri</vt:lpstr>
      <vt:lpstr>Courier New</vt:lpstr>
      <vt:lpstr>Helvetica</vt:lpstr>
      <vt:lpstr>Wingdings</vt:lpstr>
      <vt:lpstr>APL-PowerPoint-Theme_light</vt:lpstr>
      <vt:lpstr>Developing a Robust Flyby Reconnaissance Capability for Planetary Defense</vt:lpstr>
      <vt:lpstr>PowerPoint Presentation</vt:lpstr>
      <vt:lpstr>Developing a spacecraft reconnaissance capability for the most likely impact threat is a necessity</vt:lpstr>
      <vt:lpstr>PowerPoint Presentation</vt:lpstr>
      <vt:lpstr>Enable a reconnaissance of &gt;90% of the potential asteroid threat population</vt:lpstr>
      <vt:lpstr>Enable a reconnaissance of &gt;90% of the potential asteroid threat population</vt:lpstr>
      <vt:lpstr>Demonstrate flyby reconnaissance for a ~50-m NEO</vt:lpstr>
      <vt:lpstr>Obtain the information needed to determine if and where the object would impact the Earth</vt:lpstr>
      <vt:lpstr>Determine key properties of the asteroid to inform decision makers</vt:lpstr>
      <vt:lpstr>Determine key properties of the asteroid to inform decision makers</vt:lpstr>
      <vt:lpstr>Determine key properties of the asteroid to inform decision makers</vt:lpstr>
      <vt:lpstr>Determine key properties of the asteroid to inform decision makers</vt:lpstr>
      <vt:lpstr>Determine key properties of the asteroid to inform decision makers</vt:lpstr>
      <vt:lpstr>Determine key properties of the asteroid to inform decision makers</vt:lpstr>
      <vt:lpstr>Determine key properties of the asteroid to inform decision makers</vt:lpstr>
      <vt:lpstr>You don’t pick the asteroid – the asteroid picks you.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Civil Space Update</dc:title>
  <dc:subject/>
  <dc:creator>Microsoft Office User</dc:creator>
  <cp:keywords/>
  <dc:description>Version 1.0</dc:description>
  <cp:lastModifiedBy>Nancy</cp:lastModifiedBy>
  <cp:revision>2163</cp:revision>
  <cp:lastPrinted>2023-05-03T16:02:40Z</cp:lastPrinted>
  <dcterms:created xsi:type="dcterms:W3CDTF">2019-01-21T11:32:32Z</dcterms:created>
  <dcterms:modified xsi:type="dcterms:W3CDTF">2025-04-19T17:10:01Z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0x0101009757BFD2CB1E744298C1AF8AA7379FF3</vt:lpwstr>
  </property>
</Properties>
</file>