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9" r:id="rId4"/>
    <p:sldId id="258" r:id="rId5"/>
    <p:sldId id="261" r:id="rId6"/>
    <p:sldId id="269" r:id="rId7"/>
    <p:sldId id="260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984"/>
    <a:srgbClr val="15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61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058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9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6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34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9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4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9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5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7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5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3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04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4607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12716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2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8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6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9B69-D481-49E9-A9DD-D7331B7B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9D2C-7CDE-4861-AF65-72C0B695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DF20-91F5-4A39-93B8-6673FBCF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090A-389C-42AF-9ECD-026C8F71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1649E-F89D-499A-A3D7-20A978BF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814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1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0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3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01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B95C3D-359A-4941-B58B-D668A724C6AC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3828" y="6500814"/>
            <a:ext cx="3175112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83DCA066-F79F-4C10-B926-EB78B37430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  <p:pic>
        <p:nvPicPr>
          <p:cNvPr id="12" name="Picture 11" descr="C:\Users\atchija1\Documents\Civ\SFG\Phase II\Logos\NASA_logo.png">
            <a:extLst>
              <a:ext uri="{FF2B5EF4-FFF2-40B4-BE49-F238E27FC236}">
                <a16:creationId xmlns:a16="http://schemas.microsoft.com/office/drawing/2014/main" id="{8C25CBDD-CBA2-49BA-9861-F56C39878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7" y="6554167"/>
            <a:ext cx="287274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>
          <p15:clr>
            <a:srgbClr val="F26B43"/>
          </p15:clr>
        </p15:guide>
        <p15:guide id="11" pos="288">
          <p15:clr>
            <a:srgbClr val="F26B43"/>
          </p15:clr>
        </p15:guide>
        <p15:guide id="12" pos="7392">
          <p15:clr>
            <a:srgbClr val="F26B43"/>
          </p15:clr>
        </p15:guide>
        <p15:guide id="13" orient="horz" pos="3912">
          <p15:clr>
            <a:srgbClr val="F26B43"/>
          </p15:clr>
        </p15:guide>
        <p15:guide id="14" pos="3840">
          <p15:clr>
            <a:srgbClr val="F26B43"/>
          </p15:clr>
        </p15:guide>
        <p15:guide id="16" orient="horz" pos="936">
          <p15:clr>
            <a:srgbClr val="F26B43"/>
          </p15:clr>
        </p15:guide>
        <p15:guide id="17" pos="600">
          <p15:clr>
            <a:srgbClr val="F26B43"/>
          </p15:clr>
        </p15:guide>
        <p15:guide id="18" pos="7080">
          <p15:clr>
            <a:srgbClr val="F26B43"/>
          </p15:clr>
        </p15:guide>
        <p15:guide id="19" pos="4056">
          <p15:clr>
            <a:srgbClr val="F26B43"/>
          </p15:clr>
        </p15:guide>
        <p15:guide id="20" pos="3624">
          <p15:clr>
            <a:srgbClr val="F26B43"/>
          </p15:clr>
        </p15:guide>
        <p15:guide id="22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97D0-1687-4318-8006-3BE9A85A9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IAA-PDC-25-01-83</a:t>
            </a:r>
            <a:br>
              <a:rPr lang="en-US" sz="3200" dirty="0"/>
            </a:br>
            <a:r>
              <a:rPr lang="en-US" sz="3200" dirty="0" err="1"/>
              <a:t>Retasking</a:t>
            </a:r>
            <a:r>
              <a:rPr lang="en-US" sz="3200" dirty="0"/>
              <a:t> In-flight Spacecraft for Rapid Response Reconnaissance in Planetary Defense Exercises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43004-97FF-4FE4-8438-CEE69EB0B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dirty="0"/>
              <a:t>06 May 2025</a:t>
            </a:r>
          </a:p>
          <a:p>
            <a:pPr>
              <a:spcBef>
                <a:spcPts val="500"/>
              </a:spcBef>
            </a:pPr>
            <a:r>
              <a:rPr lang="en-US" sz="1400" dirty="0"/>
              <a:t>2025 Planetary Defense Conference; Stellenbosch, Cape Town, South Africa</a:t>
            </a:r>
          </a:p>
          <a:p>
            <a:pPr>
              <a:spcBef>
                <a:spcPts val="500"/>
              </a:spcBef>
            </a:pPr>
            <a:r>
              <a:rPr lang="en-US" sz="1400" dirty="0"/>
              <a:t>Session 1: Hypothetical Threat Exercise Technical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2FF4A-D06A-4EF9-9B61-775A0DAA8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" y="5096718"/>
            <a:ext cx="6247435" cy="1500851"/>
          </a:xfrm>
        </p:spPr>
        <p:txBody>
          <a:bodyPr>
            <a:normAutofit/>
          </a:bodyPr>
          <a:lstStyle/>
          <a:p>
            <a:endParaRPr lang="en-US" sz="1300" dirty="0"/>
          </a:p>
          <a:p>
            <a:r>
              <a:rPr lang="en-US" sz="1300" dirty="0"/>
              <a:t>Rylie Bull*</a:t>
            </a:r>
            <a:r>
              <a:rPr lang="en-US" sz="1300" baseline="30000" dirty="0"/>
              <a:t>1,</a:t>
            </a:r>
            <a:r>
              <a:rPr lang="en-US" sz="1300" dirty="0"/>
              <a:t> Matthew A. Vavrina</a:t>
            </a:r>
            <a:r>
              <a:rPr lang="en-US" sz="1300" baseline="30000" dirty="0"/>
              <a:t>2</a:t>
            </a:r>
            <a:r>
              <a:rPr lang="en-US" sz="1300" dirty="0"/>
              <a:t>, Josh Lyzhoft</a:t>
            </a:r>
            <a:r>
              <a:rPr lang="en-US" sz="1300" baseline="30000" dirty="0"/>
              <a:t>3</a:t>
            </a:r>
            <a:r>
              <a:rPr lang="en-US" sz="1300" dirty="0"/>
              <a:t>, </a:t>
            </a:r>
            <a:r>
              <a:rPr lang="en-US" sz="1300" b="1" dirty="0"/>
              <a:t>Justin Atchison</a:t>
            </a:r>
            <a:r>
              <a:rPr lang="en-US" sz="1300" b="1" baseline="30000" dirty="0"/>
              <a:t>1</a:t>
            </a:r>
            <a:r>
              <a:rPr lang="en-US" sz="1300" dirty="0"/>
              <a:t>, Brent Barbee</a:t>
            </a:r>
            <a:r>
              <a:rPr lang="en-US" sz="1300" baseline="30000" dirty="0"/>
              <a:t>3</a:t>
            </a:r>
          </a:p>
          <a:p>
            <a:endParaRPr lang="en-US" sz="1300" baseline="30000" dirty="0"/>
          </a:p>
          <a:p>
            <a:r>
              <a:rPr lang="en-US" sz="1100" dirty="0"/>
              <a:t>* Corresponding Author – Rylie.Bull@jhuapl.edu</a:t>
            </a:r>
          </a:p>
          <a:p>
            <a:r>
              <a:rPr lang="en-US" sz="1100" baseline="30000" dirty="0"/>
              <a:t>1 </a:t>
            </a:r>
            <a:r>
              <a:rPr lang="en-US" sz="1100" dirty="0"/>
              <a:t>JHU/APL</a:t>
            </a:r>
          </a:p>
          <a:p>
            <a:r>
              <a:rPr lang="en-US" sz="1100" baseline="30000" dirty="0"/>
              <a:t>2 </a:t>
            </a:r>
            <a:r>
              <a:rPr lang="en-US" sz="1100" dirty="0"/>
              <a:t>a. i. solutions</a:t>
            </a:r>
          </a:p>
          <a:p>
            <a:r>
              <a:rPr lang="en-US" sz="1100" baseline="30000" dirty="0"/>
              <a:t>3 </a:t>
            </a:r>
            <a:r>
              <a:rPr lang="en-US" sz="1100" dirty="0"/>
              <a:t>NASA GSFC</a:t>
            </a:r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C:\Users\atchija1\Documents\Civ\SFG\Phase II\Logos\NASA_logo.png">
            <a:extLst>
              <a:ext uri="{FF2B5EF4-FFF2-40B4-BE49-F238E27FC236}">
                <a16:creationId xmlns:a16="http://schemas.microsoft.com/office/drawing/2014/main" id="{663CD24F-B1CE-491F-8D20-22EC6DD6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6" y="1132636"/>
            <a:ext cx="569226" cy="4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04E66-A2F3-4E84-80D7-6E6E6259B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7" y="1125445"/>
            <a:ext cx="1132905" cy="47827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05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E6E-EDF5-4F5B-890F-061AD610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OSIRIS-APEX </a:t>
            </a:r>
            <a:r>
              <a:rPr lang="en-US" dirty="0" err="1"/>
              <a:t>PolyCam</a:t>
            </a:r>
            <a:r>
              <a:rPr lang="en-US" dirty="0"/>
              <a:t> Expected Performance</a:t>
            </a:r>
            <a:br>
              <a:rPr lang="en-US" dirty="0"/>
            </a:b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Percentile Asteroid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43918-3C02-4772-B45F-375DC00C47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7761" y="1473484"/>
            <a:ext cx="7936476" cy="4442845"/>
          </a:xfrm>
        </p:spPr>
      </p:pic>
    </p:spTree>
    <p:extLst>
      <p:ext uri="{BB962C8B-B14F-4D97-AF65-F5344CB8AC3E}">
        <p14:creationId xmlns:p14="http://schemas.microsoft.com/office/powerpoint/2010/main" val="977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E9F3-00C6-49DD-A79A-36080E01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Spacecraft </a:t>
            </a:r>
            <a:r>
              <a:rPr lang="en-US" dirty="0" err="1"/>
              <a:t>Retasking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F416-3CBE-42BC-8441-0D725136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6661230" cy="5029200"/>
          </a:xfrm>
        </p:spPr>
        <p:txBody>
          <a:bodyPr/>
          <a:lstStyle/>
          <a:p>
            <a:r>
              <a:rPr lang="en-US" dirty="0"/>
              <a:t>Existing spacecraft can potentially survey an asteroid threat sooner than a newly built spacecraft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en-US" dirty="0"/>
              <a:t>Potentially faster than a new-build spacecraft</a:t>
            </a:r>
          </a:p>
          <a:p>
            <a:pPr lvl="1">
              <a:buClr>
                <a:srgbClr val="FF0000"/>
              </a:buClr>
              <a:buSzPct val="120000"/>
            </a:pPr>
            <a:r>
              <a:rPr lang="en-US" dirty="0"/>
              <a:t>Hardware cannot be tailored to the threat and may be beyond design life</a:t>
            </a:r>
          </a:p>
          <a:p>
            <a:r>
              <a:rPr lang="en-US" dirty="0"/>
              <a:t>In addition to trajectory feasibility, we must assess:</a:t>
            </a:r>
          </a:p>
          <a:p>
            <a:pPr lvl="1"/>
            <a:r>
              <a:rPr lang="en-US" dirty="0"/>
              <a:t>Does the spacecraft have sufficient propellant? </a:t>
            </a:r>
          </a:p>
          <a:p>
            <a:pPr lvl="1"/>
            <a:r>
              <a:rPr lang="en-US" dirty="0"/>
              <a:t>How late can the decision to </a:t>
            </a:r>
            <a:r>
              <a:rPr lang="en-US" dirty="0" err="1"/>
              <a:t>retask</a:t>
            </a:r>
            <a:r>
              <a:rPr lang="en-US" dirty="0"/>
              <a:t> be made?</a:t>
            </a:r>
          </a:p>
          <a:p>
            <a:pPr lvl="1"/>
            <a:r>
              <a:rPr lang="en-US" dirty="0"/>
              <a:t>Is the spacecraft’s hardware suited to the new trajectory?</a:t>
            </a:r>
          </a:p>
          <a:p>
            <a:pPr lvl="1"/>
            <a:r>
              <a:rPr lang="en-US" dirty="0"/>
              <a:t>Is the spacecraft’s payload suite useful?</a:t>
            </a:r>
          </a:p>
          <a:p>
            <a:r>
              <a:rPr lang="en-US" dirty="0"/>
              <a:t>For this study, we considered 3 NASA spacecraft:</a:t>
            </a:r>
          </a:p>
          <a:p>
            <a:pPr lvl="1"/>
            <a:r>
              <a:rPr lang="en-US" dirty="0"/>
              <a:t>OSIRIS-APEX</a:t>
            </a:r>
          </a:p>
          <a:p>
            <a:pPr lvl="1"/>
            <a:r>
              <a:rPr lang="en-US" dirty="0"/>
              <a:t>Lucy</a:t>
            </a:r>
          </a:p>
          <a:p>
            <a:pPr lvl="1"/>
            <a:r>
              <a:rPr lang="en-US" dirty="0"/>
              <a:t>Psyche</a:t>
            </a:r>
          </a:p>
          <a:p>
            <a:endParaRPr lang="en-US" dirty="0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0F1EC01B-F21D-4264-B84A-3833278B3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5" t="6468" b="-1"/>
          <a:stretch/>
        </p:blipFill>
        <p:spPr>
          <a:xfrm>
            <a:off x="9607059" y="1016986"/>
            <a:ext cx="2392467" cy="2468880"/>
          </a:xfrm>
          <a:prstGeom prst="rect">
            <a:avLst/>
          </a:prstGeom>
        </p:spPr>
      </p:pic>
      <p:pic>
        <p:nvPicPr>
          <p:cNvPr id="9" name="Picture 2" descr="Fast Facts: NASA's Psyche Mission">
            <a:extLst>
              <a:ext uri="{FF2B5EF4-FFF2-40B4-BE49-F238E27FC236}">
                <a16:creationId xmlns:a16="http://schemas.microsoft.com/office/drawing/2014/main" id="{E4B3C9FB-9FBF-47EF-AE4D-483F66147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303" r="29997" b="-303"/>
          <a:stretch/>
        </p:blipFill>
        <p:spPr bwMode="auto">
          <a:xfrm>
            <a:off x="9601228" y="3846842"/>
            <a:ext cx="239829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ucy">
            <a:extLst>
              <a:ext uri="{FF2B5EF4-FFF2-40B4-BE49-F238E27FC236}">
                <a16:creationId xmlns:a16="http://schemas.microsoft.com/office/drawing/2014/main" id="{467E52F7-07FE-420C-8C72-8DDCC4A07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5" t="16786" r="22195" b="21042"/>
          <a:stretch/>
        </p:blipFill>
        <p:spPr bwMode="auto">
          <a:xfrm>
            <a:off x="6926375" y="3846842"/>
            <a:ext cx="246096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D9EBA-5977-461B-8965-FDE863DA4C2C}"/>
              </a:ext>
            </a:extLst>
          </p:cNvPr>
          <p:cNvSpPr txBox="1"/>
          <p:nvPr/>
        </p:nvSpPr>
        <p:spPr>
          <a:xfrm>
            <a:off x="9485017" y="6295904"/>
            <a:ext cx="3686175" cy="18466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600" dirty="0"/>
              <a:t>NASA/JPL-Caltech/Arizona State Univ./Space Systems Loral/Peter Rubin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E41DE-328D-4F4D-B4CD-C8E48B6D0440}"/>
              </a:ext>
            </a:extLst>
          </p:cNvPr>
          <p:cNvSpPr txBox="1"/>
          <p:nvPr/>
        </p:nvSpPr>
        <p:spPr>
          <a:xfrm>
            <a:off x="6712489" y="6295904"/>
            <a:ext cx="2888739" cy="18466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600" dirty="0"/>
              <a:t>NASA’s Goddard Space Flight Center/Conceptual Image Lab/Adriana Gutierrez</a:t>
            </a:r>
            <a:endParaRPr lang="en-US" sz="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F4232-F856-4B52-8DD3-B3BBBB61BF57}"/>
              </a:ext>
            </a:extLst>
          </p:cNvPr>
          <p:cNvSpPr txBox="1"/>
          <p:nvPr/>
        </p:nvSpPr>
        <p:spPr>
          <a:xfrm>
            <a:off x="9527001" y="3485866"/>
            <a:ext cx="2584851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600" dirty="0"/>
              <a:t>National Aeronautics and Space Administration (NASA) / Goddard Space Flight Center (GSFC) / University of Arizona / Lockheed Martin </a:t>
            </a:r>
          </a:p>
        </p:txBody>
      </p:sp>
    </p:spTree>
    <p:extLst>
      <p:ext uri="{BB962C8B-B14F-4D97-AF65-F5344CB8AC3E}">
        <p14:creationId xmlns:p14="http://schemas.microsoft.com/office/powerpoint/2010/main" val="123083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2350-A797-4E4E-86FF-9E37C78C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OSIRIS-APEX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F93C-2415-4032-B1B9-87B3CE7A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1100"/>
            <a:ext cx="4602549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Designed for rendezvous and sample return from Bennu. </a:t>
            </a:r>
          </a:p>
          <a:p>
            <a:r>
              <a:rPr lang="en-US" dirty="0"/>
              <a:t>Extended mission will rendezvous with Apophis shortly after its Earth encounter.</a:t>
            </a:r>
          </a:p>
          <a:p>
            <a:r>
              <a:rPr lang="en-US" dirty="0"/>
              <a:t>Upcoming Nominal Trajectory Events:</a:t>
            </a:r>
          </a:p>
          <a:p>
            <a:pPr lvl="1"/>
            <a:r>
              <a:rPr lang="en-US" dirty="0"/>
              <a:t>EGA on 25 Sep 2025</a:t>
            </a:r>
          </a:p>
          <a:p>
            <a:pPr lvl="1"/>
            <a:r>
              <a:rPr lang="en-US" dirty="0"/>
              <a:t>EGA on 17 Mar 2027</a:t>
            </a:r>
          </a:p>
          <a:p>
            <a:pPr lvl="1"/>
            <a:r>
              <a:rPr lang="en-US" dirty="0"/>
              <a:t>EGA on 13 Apr 2029</a:t>
            </a:r>
          </a:p>
          <a:p>
            <a:r>
              <a:rPr lang="en-US" dirty="0"/>
              <a:t>~540 m/s available in Aug 2024</a:t>
            </a:r>
          </a:p>
          <a:p>
            <a:r>
              <a:rPr lang="en-US" dirty="0"/>
              <a:t>Viable Solution for 2024 PDC25:</a:t>
            </a:r>
          </a:p>
          <a:p>
            <a:pPr lvl="1"/>
            <a:r>
              <a:rPr lang="en-US" dirty="0"/>
              <a:t>Retarget March 2027 EGA2:</a:t>
            </a:r>
          </a:p>
          <a:p>
            <a:pPr lvl="2"/>
            <a:r>
              <a:rPr lang="en-US" dirty="0"/>
              <a:t>~29 m/s in Jan 2026</a:t>
            </a:r>
          </a:p>
          <a:p>
            <a:pPr lvl="2"/>
            <a:r>
              <a:rPr lang="en-US" dirty="0"/>
              <a:t>Redirect maneuver could be delayed even later</a:t>
            </a:r>
          </a:p>
          <a:p>
            <a:pPr lvl="1"/>
            <a:r>
              <a:rPr lang="en-US" dirty="0"/>
              <a:t>PHA Flyby Encounter:</a:t>
            </a:r>
          </a:p>
          <a:p>
            <a:pPr lvl="2"/>
            <a:r>
              <a:rPr lang="en-US" dirty="0"/>
              <a:t>19 Jul 2028</a:t>
            </a:r>
          </a:p>
          <a:p>
            <a:pPr lvl="2"/>
            <a:r>
              <a:rPr lang="en-US" dirty="0"/>
              <a:t>13.5 km/s</a:t>
            </a:r>
          </a:p>
          <a:p>
            <a:pPr lvl="2"/>
            <a:r>
              <a:rPr lang="en-US" dirty="0"/>
              <a:t>60 deg approach solar phase angle</a:t>
            </a:r>
          </a:p>
          <a:p>
            <a:pPr lvl="2"/>
            <a:r>
              <a:rPr lang="en-US" dirty="0"/>
              <a:t>Initial detection 3-4 days out</a:t>
            </a:r>
          </a:p>
          <a:p>
            <a:pPr lvl="1">
              <a:tabLst>
                <a:tab pos="2971800" algn="l"/>
              </a:tabLst>
            </a:pPr>
            <a:r>
              <a:rPr lang="en-US" i="1" dirty="0">
                <a:solidFill>
                  <a:srgbClr val="C00000"/>
                </a:solidFill>
              </a:rPr>
              <a:t>Apophis mission is not recoverable in relevant timeframe.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E136F-5814-4D8F-A59B-F3763977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42" y="1295401"/>
            <a:ext cx="7019950" cy="4315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028AD-0DC2-4C57-AB18-4D8ED8796179}"/>
              </a:ext>
            </a:extLst>
          </p:cNvPr>
          <p:cNvSpPr txBox="1"/>
          <p:nvPr/>
        </p:nvSpPr>
        <p:spPr>
          <a:xfrm>
            <a:off x="9732983" y="4719250"/>
            <a:ext cx="130492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E8984"/>
                </a:solidFill>
              </a:rPr>
              <a:t>2024 PDC25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2A93-416D-481A-A696-F979AD6A7789}"/>
              </a:ext>
            </a:extLst>
          </p:cNvPr>
          <p:cNvSpPr txBox="1"/>
          <p:nvPr/>
        </p:nvSpPr>
        <p:spPr>
          <a:xfrm>
            <a:off x="8151833" y="4580751"/>
            <a:ext cx="130492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E8984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66888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BA9D-3F15-4FF6-BE4D-612009D2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5F65-F217-46DB-B2F9-79949CD5F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491205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Designed for high speed flybys of the Jupiter Trojans</a:t>
            </a:r>
          </a:p>
          <a:p>
            <a:r>
              <a:rPr lang="en-US" dirty="0"/>
              <a:t>Upcoming Nominal Trajectory Events:</a:t>
            </a:r>
          </a:p>
          <a:p>
            <a:pPr lvl="1"/>
            <a:r>
              <a:rPr lang="en-US" dirty="0"/>
              <a:t>TCM on 13 Nov 2024</a:t>
            </a:r>
          </a:p>
          <a:p>
            <a:pPr lvl="1"/>
            <a:r>
              <a:rPr lang="en-US" dirty="0"/>
              <a:t>EGA on 13 Dec 2024</a:t>
            </a:r>
          </a:p>
          <a:p>
            <a:r>
              <a:rPr lang="en-US" dirty="0"/>
              <a:t>~800-900 m/s available in Aug 2024</a:t>
            </a:r>
          </a:p>
          <a:p>
            <a:r>
              <a:rPr lang="en-US" dirty="0"/>
              <a:t>Viable Solution for 2024 PDC25:</a:t>
            </a:r>
          </a:p>
          <a:p>
            <a:pPr lvl="1"/>
            <a:r>
              <a:rPr lang="en-US" dirty="0"/>
              <a:t>Retarget EGA</a:t>
            </a:r>
          </a:p>
          <a:p>
            <a:pPr lvl="2"/>
            <a:r>
              <a:rPr lang="en-US" dirty="0"/>
              <a:t>3 m/s on 31 Oct 2024 to retarget December EGA, otherwise ballistic</a:t>
            </a:r>
          </a:p>
          <a:p>
            <a:pPr lvl="2"/>
            <a:r>
              <a:rPr lang="en-US" i="1" dirty="0">
                <a:solidFill>
                  <a:srgbClr val="C00000"/>
                </a:solidFill>
              </a:rPr>
              <a:t>Very short decision timeline.</a:t>
            </a:r>
          </a:p>
          <a:p>
            <a:pPr lvl="1"/>
            <a:r>
              <a:rPr lang="en-US" dirty="0"/>
              <a:t>PHA Flyby Encounter:</a:t>
            </a:r>
          </a:p>
          <a:p>
            <a:pPr lvl="2"/>
            <a:r>
              <a:rPr lang="en-US" dirty="0"/>
              <a:t>23 June 2026</a:t>
            </a:r>
          </a:p>
          <a:p>
            <a:pPr lvl="2"/>
            <a:r>
              <a:rPr lang="en-US" dirty="0"/>
              <a:t>13.7 km/s</a:t>
            </a:r>
          </a:p>
          <a:p>
            <a:pPr lvl="2"/>
            <a:r>
              <a:rPr lang="en-US" dirty="0"/>
              <a:t>135 deg approach solar phase angle</a:t>
            </a:r>
          </a:p>
          <a:p>
            <a:pPr lvl="2"/>
            <a:r>
              <a:rPr lang="en-US" dirty="0"/>
              <a:t>Initial detection 1-2 days out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The Jupiter Trojan mission is not likely recoverable.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D99DB-C495-4E3A-8D91-577B4C7B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30" y="824943"/>
            <a:ext cx="6365543" cy="527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25D72-0961-4604-9040-290F9E09BE7E}"/>
              </a:ext>
            </a:extLst>
          </p:cNvPr>
          <p:cNvSpPr txBox="1"/>
          <p:nvPr/>
        </p:nvSpPr>
        <p:spPr>
          <a:xfrm>
            <a:off x="10190183" y="5062923"/>
            <a:ext cx="1304925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E8984"/>
                </a:solidFill>
              </a:rPr>
              <a:t>2024 PDC25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020FC-9FE4-4498-8C3A-EFD5D2924713}"/>
              </a:ext>
            </a:extLst>
          </p:cNvPr>
          <p:cNvSpPr txBox="1"/>
          <p:nvPr/>
        </p:nvSpPr>
        <p:spPr>
          <a:xfrm>
            <a:off x="9979297" y="4444503"/>
            <a:ext cx="707753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E8984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107483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C717-6E9D-467D-B61A-40F6DD0B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0EA7-B754-4B96-94C0-11252345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81100"/>
            <a:ext cx="4095750" cy="5029200"/>
          </a:xfrm>
        </p:spPr>
        <p:txBody>
          <a:bodyPr/>
          <a:lstStyle/>
          <a:p>
            <a:r>
              <a:rPr lang="en-US" dirty="0"/>
              <a:t>Despite having a solar electric propulsion system, we were unable to find a trajectory that redirects Psyche to 2024 PDC25.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A4DC9-6EC8-460F-95EA-736F6A15F04F}"/>
              </a:ext>
            </a:extLst>
          </p:cNvPr>
          <p:cNvSpPr txBox="1"/>
          <p:nvPr/>
        </p:nvSpPr>
        <p:spPr>
          <a:xfrm>
            <a:off x="8410574" y="6071800"/>
            <a:ext cx="2540793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600" dirty="0"/>
              <a:t>Jet Propulsion Laboratory, NASA - https://www.jpl.nasa.gov/images/pia24930-psyches-mission-plan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D244A2-88B4-460B-BD1C-7CFB7782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r="16250"/>
          <a:stretch/>
        </p:blipFill>
        <p:spPr>
          <a:xfrm>
            <a:off x="4774407" y="513915"/>
            <a:ext cx="6738936" cy="55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1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C717-6E9D-467D-B61A-40F6DD0B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Other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0EA7-B754-4B96-94C0-112523453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4722960" cy="5029200"/>
          </a:xfrm>
        </p:spPr>
        <p:txBody>
          <a:bodyPr/>
          <a:lstStyle/>
          <a:p>
            <a:r>
              <a:rPr lang="en-US" dirty="0"/>
              <a:t>Interagency Table Top Exercise 5</a:t>
            </a:r>
          </a:p>
          <a:p>
            <a:pPr lvl="1"/>
            <a:r>
              <a:rPr lang="en-US" dirty="0"/>
              <a:t>OSIRIS-APEX, Lucy, and Psyche could </a:t>
            </a:r>
            <a:r>
              <a:rPr lang="en-US" i="1" dirty="0"/>
              <a:t>all</a:t>
            </a:r>
            <a:r>
              <a:rPr lang="en-US" dirty="0"/>
              <a:t> achieve flybys of the hypothetical asteroid</a:t>
            </a:r>
          </a:p>
          <a:p>
            <a:r>
              <a:rPr lang="en-US" dirty="0"/>
              <a:t>2024 YR4</a:t>
            </a:r>
          </a:p>
          <a:p>
            <a:pPr lvl="1"/>
            <a:r>
              <a:rPr lang="en-US" dirty="0"/>
              <a:t>No longer hypothetical</a:t>
            </a:r>
          </a:p>
          <a:p>
            <a:pPr lvl="1"/>
            <a:r>
              <a:rPr lang="en-US" dirty="0"/>
              <a:t>OSIRIS-APEX could achieve a flyby of 2024 YR4, and still achieve a </a:t>
            </a:r>
            <a:r>
              <a:rPr lang="en-US" i="1" dirty="0"/>
              <a:t>flyby</a:t>
            </a:r>
            <a:r>
              <a:rPr lang="en-US" dirty="0"/>
              <a:t> of Apophis near the Apophis Earth encounter.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5208EC-3D34-4F02-AAB0-D1A0EAAF3C08}"/>
              </a:ext>
            </a:extLst>
          </p:cNvPr>
          <p:cNvSpPr txBox="1"/>
          <p:nvPr/>
        </p:nvSpPr>
        <p:spPr>
          <a:xfrm>
            <a:off x="7179989" y="5695952"/>
            <a:ext cx="3533739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OSIRIS-APEX for 2024 YR4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7D3BA-ECF9-49CA-AF7B-00DC54D0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989" y="871993"/>
            <a:ext cx="6059340" cy="48620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BDF4DE-65CC-4AED-8537-CA57D95FDB29}"/>
              </a:ext>
            </a:extLst>
          </p:cNvPr>
          <p:cNvCxnSpPr>
            <a:cxnSpLocks/>
          </p:cNvCxnSpPr>
          <p:nvPr/>
        </p:nvCxnSpPr>
        <p:spPr>
          <a:xfrm>
            <a:off x="4371974" y="3429000"/>
            <a:ext cx="8081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4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C525-518F-4445-84DC-E2785B0A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3325-6A59-4D1E-8CF0-170E5891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10782300" cy="5029200"/>
          </a:xfrm>
        </p:spPr>
        <p:txBody>
          <a:bodyPr/>
          <a:lstStyle/>
          <a:p>
            <a:r>
              <a:rPr lang="en-US" dirty="0" err="1"/>
              <a:t>Retasking</a:t>
            </a:r>
            <a:r>
              <a:rPr lang="en-US" dirty="0"/>
              <a:t> existing spacecraft is a relevant tool in the rapid reconnaissance toolbox.</a:t>
            </a:r>
          </a:p>
          <a:p>
            <a:pPr lvl="1"/>
            <a:r>
              <a:rPr lang="en-US" dirty="0"/>
              <a:t>Most useful in a highly constrained timeline</a:t>
            </a:r>
          </a:p>
          <a:p>
            <a:r>
              <a:rPr lang="en-US" dirty="0"/>
              <a:t>In each case, the spacecraft reached the asteroid via retargeted Earth gravity assists.</a:t>
            </a:r>
          </a:p>
          <a:p>
            <a:r>
              <a:rPr lang="en-US" dirty="0"/>
              <a:t>Trajectory reachability is a necessary but not sufficient condition for a feasible reconnaissance approach.</a:t>
            </a:r>
          </a:p>
          <a:p>
            <a:pPr lvl="1"/>
            <a:r>
              <a:rPr lang="en-US" dirty="0"/>
              <a:t>For example, a repurposed rendezvous spacecraft may have limited GNC and measurement capabilities for a high-speed flyby. </a:t>
            </a:r>
          </a:p>
          <a:p>
            <a:r>
              <a:rPr lang="en-US" dirty="0" err="1"/>
              <a:t>Retasking</a:t>
            </a:r>
            <a:r>
              <a:rPr lang="en-US" dirty="0"/>
              <a:t> a spacecraft forgoes most, if not all, of its original mission.</a:t>
            </a:r>
          </a:p>
          <a:p>
            <a:endParaRPr lang="en-US" dirty="0"/>
          </a:p>
          <a:p>
            <a:r>
              <a:rPr lang="en-US" dirty="0"/>
              <a:t>Decision-makers would need to weigh these considerations when choosing to </a:t>
            </a:r>
            <a:r>
              <a:rPr lang="en-US" dirty="0" err="1"/>
              <a:t>retask</a:t>
            </a:r>
            <a:r>
              <a:rPr lang="en-US" dirty="0"/>
              <a:t> vs build and launch a dedicated spacecraft.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1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E6E-EDF5-4F5B-890F-061AD610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Lucy L’LORRI Expected Performance</a:t>
            </a:r>
            <a:br>
              <a:rPr lang="en-US" dirty="0"/>
            </a:br>
            <a:r>
              <a:rPr lang="en-US" dirty="0"/>
              <a:t>75</a:t>
            </a:r>
            <a:r>
              <a:rPr lang="en-US" baseline="30000" dirty="0"/>
              <a:t>th</a:t>
            </a:r>
            <a:r>
              <a:rPr lang="en-US" dirty="0"/>
              <a:t> Percentile Asteroid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43918-3C02-4772-B45F-375DC00C47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94" y="1473484"/>
            <a:ext cx="7971211" cy="4442845"/>
          </a:xfrm>
        </p:spPr>
      </p:pic>
    </p:spTree>
    <p:extLst>
      <p:ext uri="{BB962C8B-B14F-4D97-AF65-F5344CB8AC3E}">
        <p14:creationId xmlns:p14="http://schemas.microsoft.com/office/powerpoint/2010/main" val="4283075485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nded-Template_Light-Theme_16x9" id="{5701C006-0185-F640-8FF7-3E3E2E175320}" vid="{DE6EC2A9-9F60-0D49-9F93-4CA4E8485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Extended-Template_Light-Theme_16x9</Template>
  <TotalTime>2619</TotalTime>
  <Words>641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.AppleSystemUIFont</vt:lpstr>
      <vt:lpstr>Arial</vt:lpstr>
      <vt:lpstr>Courier New</vt:lpstr>
      <vt:lpstr>Helvetica</vt:lpstr>
      <vt:lpstr>Wingdings</vt:lpstr>
      <vt:lpstr>APL-PowerPoint-Theme_light</vt:lpstr>
      <vt:lpstr>IAA-PDC-25-01-83 Retasking In-flight Spacecraft for Rapid Response Reconnaissance in Planetary Defense Exercises</vt:lpstr>
      <vt:lpstr>Spacecraft Retasking</vt:lpstr>
      <vt:lpstr>OSIRIS-APEX</vt:lpstr>
      <vt:lpstr>Lucy</vt:lpstr>
      <vt:lpstr>Psyche</vt:lpstr>
      <vt:lpstr>Two Other Scenarios</vt:lpstr>
      <vt:lpstr>Conclusions</vt:lpstr>
      <vt:lpstr>PowerPoint Presentation</vt:lpstr>
      <vt:lpstr>Lucy L’LORRI Expected Performance 75th Percentile Asteroid</vt:lpstr>
      <vt:lpstr>OSIRIS-APEX PolyCam Expected Performance 50th Percentile Asteroid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Bull, Rylie</dc:creator>
  <cp:lastModifiedBy>Bull, Rylie</cp:lastModifiedBy>
  <cp:revision>25</cp:revision>
  <dcterms:created xsi:type="dcterms:W3CDTF">2025-04-16T18:47:28Z</dcterms:created>
  <dcterms:modified xsi:type="dcterms:W3CDTF">2025-04-25T11:51:13Z</dcterms:modified>
</cp:coreProperties>
</file>