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78" r:id="rId4"/>
    <p:sldMasterId id="2147483675" r:id="rId5"/>
    <p:sldMasterId id="2147483692" r:id="rId6"/>
    <p:sldMasterId id="2147483709" r:id="rId7"/>
    <p:sldMasterId id="2147484260" r:id="rId8"/>
    <p:sldMasterId id="2147484322" r:id="rId9"/>
    <p:sldMasterId id="2147484339" r:id="rId10"/>
  </p:sldMasterIdLst>
  <p:notesMasterIdLst>
    <p:notesMasterId r:id="rId36"/>
  </p:notesMasterIdLst>
  <p:sldIdLst>
    <p:sldId id="652" r:id="rId11"/>
    <p:sldId id="653" r:id="rId12"/>
    <p:sldId id="683" r:id="rId13"/>
    <p:sldId id="693" r:id="rId14"/>
    <p:sldId id="685" r:id="rId15"/>
    <p:sldId id="684" r:id="rId16"/>
    <p:sldId id="700" r:id="rId17"/>
    <p:sldId id="687" r:id="rId18"/>
    <p:sldId id="702" r:id="rId19"/>
    <p:sldId id="688" r:id="rId20"/>
    <p:sldId id="691" r:id="rId21"/>
    <p:sldId id="703" r:id="rId22"/>
    <p:sldId id="708" r:id="rId23"/>
    <p:sldId id="707" r:id="rId24"/>
    <p:sldId id="705" r:id="rId25"/>
    <p:sldId id="689" r:id="rId26"/>
    <p:sldId id="694" r:id="rId27"/>
    <p:sldId id="697" r:id="rId28"/>
    <p:sldId id="698" r:id="rId29"/>
    <p:sldId id="699" r:id="rId30"/>
    <p:sldId id="695" r:id="rId31"/>
    <p:sldId id="686" r:id="rId32"/>
    <p:sldId id="701" r:id="rId33"/>
    <p:sldId id="704" r:id="rId34"/>
    <p:sldId id="70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3A100C86-93A5-49EE-B2DE-8FE460EFA612}">
          <p14:sldIdLst>
            <p14:sldId id="652"/>
            <p14:sldId id="653"/>
            <p14:sldId id="683"/>
            <p14:sldId id="693"/>
            <p14:sldId id="685"/>
            <p14:sldId id="684"/>
            <p14:sldId id="700"/>
            <p14:sldId id="687"/>
            <p14:sldId id="702"/>
            <p14:sldId id="688"/>
            <p14:sldId id="691"/>
            <p14:sldId id="703"/>
            <p14:sldId id="708"/>
            <p14:sldId id="707"/>
            <p14:sldId id="705"/>
            <p14:sldId id="689"/>
            <p14:sldId id="694"/>
            <p14:sldId id="697"/>
            <p14:sldId id="698"/>
            <p14:sldId id="699"/>
            <p14:sldId id="695"/>
          </p14:sldIdLst>
        </p14:section>
        <p14:section name="About Cranfield University" id="{19931F35-3B6D-49BA-978A-57601ACE4672}">
          <p14:sldIdLst>
            <p14:sldId id="686"/>
            <p14:sldId id="701"/>
            <p14:sldId id="704"/>
            <p14:sldId id="709"/>
          </p14:sldIdLst>
        </p14:section>
        <p14:section name="Course structure and roadmap" id="{64A9B3EB-9D02-4C16-929E-09446F3EF097}">
          <p14:sldIdLst/>
        </p14:section>
        <p14:section name="MK:U" id="{E3DB443F-12CD-4322-BEE2-892BC081C7C9}">
          <p14:sldIdLst/>
        </p14:section>
        <p14:section name="Benefits of studying and working with us" id="{E28E7282-6336-4A0A-B37A-4B21F8AA62A4}">
          <p14:sldIdLst/>
        </p14:section>
        <p14:section name="Facilities and areas of expertise" id="{F24B9B25-EFEA-42B8-9E08-E63B1299B4AC}">
          <p14:sldIdLst/>
        </p14:section>
        <p14:section name="Aerospace" id="{E57E67B7-5443-4832-B8B9-EDA3FEEAC025}">
          <p14:sldIdLst/>
        </p14:section>
        <p14:section name="Defence and Security" id="{F12F7DEF-EDEF-419D-96DB-01595907F416}">
          <p14:sldIdLst/>
        </p14:section>
        <p14:section name="Energy and Power" id="{2B350F04-79DF-4F93-9255-D60EA4D426D8}">
          <p14:sldIdLst/>
        </p14:section>
        <p14:section name="Environment and Agrifood" id="{485B1F67-72C7-4D23-9634-B19E00AEEDEC}">
          <p14:sldIdLst/>
        </p14:section>
        <p14:section name="School of Management" id="{310D3EB7-20C2-483D-90F5-756AB66F26DB}">
          <p14:sldIdLst/>
        </p14:section>
        <p14:section name="Manufacturing" id="{AC1F1192-EAD4-4A1A-B511-3CB37D17DF57}">
          <p14:sldIdLst/>
        </p14:section>
        <p14:section name="Transport Systems" id="{2684F401-5459-4918-878C-403EC534D954}">
          <p14:sldIdLst/>
        </p14:section>
        <p14:section name="Water" id="{15961CE4-2810-428E-A82E-65EE1382F68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ra Santos Da Silva" initials="SSDS" lastIdx="18" clrIdx="0">
    <p:extLst>
      <p:ext uri="{19B8F6BF-5375-455C-9EA6-DF929625EA0E}">
        <p15:presenceInfo xmlns:p15="http://schemas.microsoft.com/office/powerpoint/2012/main" userId="S::S.M.Santos-Da-Silva@cranfield.ac.uk::e3783924-78f3-41a7-a537-ccdabb8b1519" providerId="AD"/>
      </p:ext>
    </p:extLst>
  </p:cmAuthor>
  <p:cmAuthor id="2" name="Nicoletta Bargiela" initials="NB" lastIdx="1" clrIdx="1">
    <p:extLst>
      <p:ext uri="{19B8F6BF-5375-455C-9EA6-DF929625EA0E}">
        <p15:presenceInfo xmlns:p15="http://schemas.microsoft.com/office/powerpoint/2012/main" userId="S::nicoletta.bargiela@cranfield.ac.uk::9a731fb1-034f-40cf-9684-13d7abb3931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E1F4"/>
    <a:srgbClr val="081830"/>
    <a:srgbClr val="FFFFFF"/>
    <a:srgbClr val="13699A"/>
    <a:srgbClr val="17A3C9"/>
    <a:srgbClr val="26366F"/>
    <a:srgbClr val="76808D"/>
    <a:srgbClr val="053E6C"/>
    <a:srgbClr val="F6B300"/>
    <a:srgbClr val="44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F2101E-979D-4C93-BCC3-7D84B0E7F023}" v="618" dt="2025-04-28T10:33:33.4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2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8525F-22D5-4D93-8574-324EF3B2D779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2AED1-8E4F-4F7F-9894-862A7B5B3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60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857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69A6C-95AD-818A-2BBA-4F9FD3AE9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02D745-CF08-BBE1-7314-C9C0321CC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7BAFE-49BF-1885-7084-9921D79903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6B3B7-9252-7BDB-C911-D1C111FC84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760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5D995-F70C-D59B-5987-B2AB4D9CC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EDD0B2-C13C-05F3-B1D6-6264F4EA3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C5AEE4-EEF4-9189-A7C3-018C11C3B7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AAAEB-C9C1-1802-045A-BDB20389E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390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35D57-08A6-F18C-023A-C76660F6C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544EA4-CCB5-8A90-0FDA-25E7CA460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B4EA0-1DDA-68DB-24E4-0A239D6AD9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BC488-0197-1B0B-3D1C-346FCF0CB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981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77834-56F2-E45E-7486-C4686BE0C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7BB177-34C5-0AAA-04F0-DECC6A36D2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42DBF9-E66F-1B03-3BC3-1E024973F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7BC56-18F4-F54C-7DD6-B0C9458230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031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7BC9A-7C0D-88DD-F48B-AFAF03E73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E61074-C0C4-E3B2-618A-0283F33BF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E5705A-4652-6C4D-36EA-1904204EC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FE467-9237-3531-7A7E-86EE2ABAAD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571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1CC38-EC5B-D08A-7C61-E8B865F46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B86D80-20A3-5D1F-4334-B2EE227A8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F91CA6-7BD3-0AB9-0030-30F402D59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74E54-5666-D366-3B1D-8F812F47FC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053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4E304-D2B3-2305-73FE-D54B50FCC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C7C577-9486-6B5D-5E7E-F13560A4BB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0400C8-51F6-7866-DC33-F03AC40CF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C3D77-44F8-F4E1-B5CD-220312B079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62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B63B3-1672-3500-33C3-D4F8E4850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46BA77-4F88-4C55-8E01-57E9158C3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F4146A-DA66-8243-44CC-D7BA930C0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E207F-1EE8-7F35-4AE0-D7A9F7EFC0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704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BD8A4-CEB0-48F4-39D4-6294672FD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2707F9-84F8-2226-D3D2-B20C820BE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307DF0-2973-8F0D-9B31-381E950450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77CF3-AB0E-7682-F843-8E313C9EB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443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A6482-B829-3510-D54F-C6AB32B51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4E4102-3727-DD99-BC1B-80E03116C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055D85-C313-FA80-70E2-1AF9EA3E5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F6BC5-3C8C-EB27-495E-7355592B6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719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977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0A203-FA31-5088-3945-FC52513C3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7EEB24-381E-6C24-5BD5-8DCCE18CD5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153223-334A-BB26-C3AF-04777CDF8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D8CAF-04BC-943B-A922-C1BC0421F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007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C1364-C42B-1620-6AB1-83D3CD2E4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29F2BB-F7E1-4CEA-BA25-997FAA2203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53C443-2289-AA66-0A67-46EFB8558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8F83D-BEC3-E498-71E9-983B20B0E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423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727EC-9B9C-B849-243B-D60A1346D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37243B-A454-241F-316E-03FABF95D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C4384F-3257-7F21-7B55-2310C23BB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57865-F3A7-A7C4-0B78-653067AC4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159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8EFCC-B673-30E3-ECC1-13C9AC3A3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9717D9-BB1F-7B22-B027-33CE7DA62F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0E0E57-52CF-E216-CE14-E46D72B67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2D2E1-D1F6-E2E7-487D-9FEEE22A6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344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42CEC-17B7-123D-149A-882CD47F0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E31595-C312-CE1A-3982-3EDDED980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D65AEB-D06D-7785-24E6-FF051367A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BEF24-8FCA-7F68-7ACF-8CDCD4B603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382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42012-57CD-15C4-2676-BB8013430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D0EF6F-BB10-282E-6267-434590D89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DF2068-EE91-4AEF-A375-0AC56DDDBD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4EBE1-63B2-1D51-9468-F3A830EF9C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407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C66C1-A810-992E-DD66-7E94606EE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0ADCD8-637D-0356-D527-D7150902E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300DB4-F549-F606-42D1-A7A635019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23DB2-929B-FD7E-FAEC-CF3B702DD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008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37F44-DCEC-F13D-49D2-B5F24F5BA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3ED94-E533-CF6F-5020-461C55C8C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A72300-8356-C6A3-BB39-1319B2AE6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CF635-A483-CD12-C07B-0C79083ACE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708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8E64D-573A-09AE-9CED-70849D02D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E40D81-A6E3-38CC-9094-52906B0A7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9FBB5-BC38-6065-717A-95E4764CEE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B1F9E-8B92-EB02-CCC5-8E27A508EE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AED1-8E4F-4F7F-9894-862A7B5B338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25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80" y="365129"/>
            <a:ext cx="11421409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277" y="2795757"/>
            <a:ext cx="11421411" cy="33812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81830"/>
                </a:solidFill>
              </a:defRPr>
            </a:lvl1pPr>
            <a:lvl2pPr>
              <a:defRPr>
                <a:solidFill>
                  <a:srgbClr val="081830"/>
                </a:solidFill>
              </a:defRPr>
            </a:lvl2pPr>
            <a:lvl3pPr>
              <a:defRPr>
                <a:solidFill>
                  <a:srgbClr val="081830"/>
                </a:solidFill>
              </a:defRPr>
            </a:lvl3pPr>
            <a:lvl4pPr>
              <a:defRPr>
                <a:solidFill>
                  <a:srgbClr val="081830"/>
                </a:solidFill>
              </a:defRPr>
            </a:lvl4pPr>
            <a:lvl5pPr>
              <a:defRPr>
                <a:solidFill>
                  <a:srgbClr val="081830"/>
                </a:solidFill>
              </a:defRPr>
            </a:lvl5pPr>
          </a:lstStyle>
          <a:p>
            <a:pPr lvl="0"/>
            <a:r>
              <a:rPr lang="en-GB"/>
              <a:t>Click to add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989198-0118-0A4C-85EB-6E65541879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277" y="1884369"/>
            <a:ext cx="11421411" cy="806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623E87"/>
                </a:solidFill>
              </a:defRPr>
            </a:lvl1pPr>
          </a:lstStyle>
          <a:p>
            <a:pPr lvl="0"/>
            <a:r>
              <a:rPr lang="en-US"/>
              <a:t>Click to add a </a:t>
            </a:r>
            <a:r>
              <a:rPr lang="en-US" err="1"/>
              <a:t>subheader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6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8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280" y="2795757"/>
            <a:ext cx="9776321" cy="33812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81830"/>
                </a:solidFill>
              </a:defRPr>
            </a:lvl1pPr>
            <a:lvl2pPr>
              <a:defRPr>
                <a:solidFill>
                  <a:srgbClr val="081830"/>
                </a:solidFill>
              </a:defRPr>
            </a:lvl2pPr>
            <a:lvl3pPr>
              <a:defRPr>
                <a:solidFill>
                  <a:srgbClr val="081830"/>
                </a:solidFill>
              </a:defRPr>
            </a:lvl3pPr>
            <a:lvl4pPr>
              <a:defRPr>
                <a:solidFill>
                  <a:srgbClr val="081830"/>
                </a:solidFill>
              </a:defRPr>
            </a:lvl4pPr>
            <a:lvl5pPr>
              <a:defRPr>
                <a:solidFill>
                  <a:srgbClr val="081830"/>
                </a:solidFill>
              </a:defRPr>
            </a:lvl5pPr>
          </a:lstStyle>
          <a:p>
            <a:pPr lvl="0"/>
            <a:r>
              <a:rPr lang="en-GB"/>
              <a:t>Click to add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989198-0118-0A4C-85EB-6E65541879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280" y="1884369"/>
            <a:ext cx="9776321" cy="806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820F20"/>
                </a:solidFill>
              </a:defRPr>
            </a:lvl1pPr>
          </a:lstStyle>
          <a:p>
            <a:pPr lvl="0"/>
            <a:r>
              <a:rPr lang="en-US"/>
              <a:t>Click to add a </a:t>
            </a:r>
            <a:r>
              <a:rPr lang="en-US" err="1"/>
              <a:t>subheader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4A9816F-B2CA-024D-8E79-F64A592F8E02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E50139"/>
              </a:gs>
              <a:gs pos="55000">
                <a:srgbClr val="820F20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0F92F61-3307-434E-B73F-71CC85FF3EBF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827788-6C5B-BC4F-B665-54254BD201E9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3E9E31-BF25-624D-9668-A447B3267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B54A95D-A137-9941-A494-CBE064DBF7B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2359228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rgbClr val="82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191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rgbClr val="DD7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2968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62469" y="188914"/>
            <a:ext cx="1608667" cy="136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70" y="1517650"/>
            <a:ext cx="3409951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6668" y="4076700"/>
            <a:ext cx="441113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/>
          <p:cNvSpPr txBox="1">
            <a:spLocks noChangeArrowheads="1"/>
          </p:cNvSpPr>
          <p:nvPr userDrawn="1"/>
        </p:nvSpPr>
        <p:spPr bwMode="auto">
          <a:xfrm>
            <a:off x="4811185" y="2505075"/>
            <a:ext cx="6373283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x-none" sz="3200" b="1">
                <a:solidFill>
                  <a:srgbClr val="0C406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www.cranfield.ac.uk</a:t>
            </a:r>
          </a:p>
        </p:txBody>
      </p:sp>
      <p:sp>
        <p:nvSpPr>
          <p:cNvPr id="6" name="TextBox 12"/>
          <p:cNvSpPr txBox="1">
            <a:spLocks noChangeArrowheads="1"/>
          </p:cNvSpPr>
          <p:nvPr userDrawn="1"/>
        </p:nvSpPr>
        <p:spPr bwMode="auto">
          <a:xfrm>
            <a:off x="4811187" y="3411543"/>
            <a:ext cx="6047316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800" b="1">
                <a:solidFill>
                  <a:srgbClr val="009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T: +44 (0)1234 750111</a:t>
            </a:r>
            <a:endParaRPr lang="en-US" altLang="en-US" sz="2800" b="1">
              <a:solidFill>
                <a:srgbClr val="0099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7385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117600" y="6356355"/>
            <a:ext cx="36576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84800" y="6356355"/>
            <a:ext cx="54864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480800" y="6356355"/>
            <a:ext cx="36576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6288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76B1-5739-2142-B3CF-C38A25906283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5334-7210-3D4D-9418-319874CA0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446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83FD-ABC8-FF4F-93AF-BA81E5577F6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596B-FB29-6749-8214-4CCCE35FA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795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76B1-5739-2142-B3CF-C38A25906283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5334-7210-3D4D-9418-319874CA0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314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76B1-5739-2142-B3CF-C38A25906283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5334-7210-3D4D-9418-319874CA0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262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76B1-5739-2142-B3CF-C38A25906283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5334-7210-3D4D-9418-319874CA0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804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83FD-ABC8-FF4F-93AF-BA81E5577F6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596B-FB29-6749-8214-4CCCE35FA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7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 x3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315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Contacts x3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527392-0132-9043-8E98-FF9EE1FBE4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6694" y="1939926"/>
            <a:ext cx="2896199" cy="1707164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headshot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4003B4-01B8-954E-8A95-219160DD7D33}"/>
              </a:ext>
            </a:extLst>
          </p:cNvPr>
          <p:cNvCxnSpPr>
            <a:cxnSpLocks/>
          </p:cNvCxnSpPr>
          <p:nvPr userDrawn="1"/>
        </p:nvCxnSpPr>
        <p:spPr>
          <a:xfrm>
            <a:off x="407276" y="3783724"/>
            <a:ext cx="2987565" cy="0"/>
          </a:xfrm>
          <a:prstGeom prst="line">
            <a:avLst/>
          </a:prstGeom>
          <a:ln w="85725">
            <a:solidFill>
              <a:srgbClr val="623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F01780-A527-BE4B-827B-04AFB9DC98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9" y="4535357"/>
            <a:ext cx="3400027" cy="16972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Role</a:t>
            </a:r>
          </a:p>
          <a:p>
            <a:r>
              <a:rPr lang="en-GB" err="1"/>
              <a:t>email@cranfield.ac.uk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BFA7589-652B-B546-9D4C-8696AF138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9" y="4014958"/>
            <a:ext cx="3400027" cy="388876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buNone/>
              <a:defRPr sz="1350" b="1">
                <a:solidFill>
                  <a:srgbClr val="452B56"/>
                </a:solidFill>
              </a:defRPr>
            </a:lvl1pPr>
          </a:lstStyle>
          <a:p>
            <a:r>
              <a:rPr lang="en-GB"/>
              <a:t>Person Name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4464287-F7D6-5748-B9AE-933C3800B710}"/>
              </a:ext>
            </a:extLst>
          </p:cNvPr>
          <p:cNvSpPr/>
          <p:nvPr userDrawn="1"/>
        </p:nvSpPr>
        <p:spPr>
          <a:xfrm>
            <a:off x="407279" y="1921922"/>
            <a:ext cx="2986087" cy="17632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3B842F-C1B4-2D4B-8E63-6EF0D26535BF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623E87"/>
              </a:gs>
              <a:gs pos="55000">
                <a:srgbClr val="452B56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08D741-C459-6149-BC51-AABFD6557BCA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0A924D9-2E50-0F42-80DD-DCB7B0CF680A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F0A559D-1409-364A-8FF7-DAD5B86A6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993008F-5731-2843-A73A-0E3291D0398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3B0DE747-17AD-2B4F-B7D9-D4D95281D3F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49546" y="1939926"/>
            <a:ext cx="2901553" cy="1707164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headshot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9327AC-06A4-E944-9BE2-606B514DFBD7}"/>
              </a:ext>
            </a:extLst>
          </p:cNvPr>
          <p:cNvCxnSpPr>
            <a:cxnSpLocks/>
          </p:cNvCxnSpPr>
          <p:nvPr userDrawn="1"/>
        </p:nvCxnSpPr>
        <p:spPr>
          <a:xfrm>
            <a:off x="3999068" y="3783724"/>
            <a:ext cx="2987565" cy="0"/>
          </a:xfrm>
          <a:prstGeom prst="line">
            <a:avLst/>
          </a:prstGeom>
          <a:ln w="85725">
            <a:solidFill>
              <a:srgbClr val="623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99C00EAA-31D6-284B-ABB6-2A76B2BAE6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99784" y="4535357"/>
            <a:ext cx="3450501" cy="16972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Role</a:t>
            </a:r>
          </a:p>
          <a:p>
            <a:r>
              <a:rPr lang="en-GB" err="1"/>
              <a:t>email@cranfield.ac.uk</a:t>
            </a:r>
            <a:endParaRPr lang="en-GB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EF526EDA-3332-7B49-B1BD-717241A9CE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99784" y="4014958"/>
            <a:ext cx="3450501" cy="388876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buNone/>
              <a:defRPr sz="1350" b="1">
                <a:solidFill>
                  <a:srgbClr val="452B56"/>
                </a:solidFill>
              </a:defRPr>
            </a:lvl1pPr>
          </a:lstStyle>
          <a:p>
            <a:r>
              <a:rPr lang="en-GB"/>
              <a:t>Person Name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1E0010-0BB9-C84D-817D-FE146BD830CF}"/>
              </a:ext>
            </a:extLst>
          </p:cNvPr>
          <p:cNvSpPr/>
          <p:nvPr userDrawn="1"/>
        </p:nvSpPr>
        <p:spPr>
          <a:xfrm>
            <a:off x="3999073" y="1921922"/>
            <a:ext cx="2986087" cy="17632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F4875EE2-450F-C44A-BE67-850C2D8B33A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677299" y="1939932"/>
            <a:ext cx="2911876" cy="1707161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headshot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8DA027-4F40-DB4A-AC95-98214DD93A44}"/>
              </a:ext>
            </a:extLst>
          </p:cNvPr>
          <p:cNvCxnSpPr>
            <a:cxnSpLocks/>
          </p:cNvCxnSpPr>
          <p:nvPr userDrawn="1"/>
        </p:nvCxnSpPr>
        <p:spPr>
          <a:xfrm>
            <a:off x="7641335" y="3783724"/>
            <a:ext cx="2987565" cy="0"/>
          </a:xfrm>
          <a:prstGeom prst="line">
            <a:avLst/>
          </a:prstGeom>
          <a:ln w="85725">
            <a:solidFill>
              <a:srgbClr val="623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3EFBEDC2-E29B-0441-8E03-B3250185E8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2049" y="4535357"/>
            <a:ext cx="3538571" cy="169728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Role</a:t>
            </a:r>
          </a:p>
          <a:p>
            <a:r>
              <a:rPr lang="en-GB" err="1"/>
              <a:t>email@cranfield.ac.uk</a:t>
            </a:r>
            <a:endParaRPr lang="en-GB"/>
          </a:p>
        </p:txBody>
      </p:sp>
      <p:sp>
        <p:nvSpPr>
          <p:cNvPr id="47" name="Text Placeholder 18">
            <a:extLst>
              <a:ext uri="{FF2B5EF4-FFF2-40B4-BE49-F238E27FC236}">
                <a16:creationId xmlns:a16="http://schemas.microsoft.com/office/drawing/2014/main" id="{57DE17F8-C81C-724F-ADA7-C5A7D1EABE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2049" y="4014958"/>
            <a:ext cx="3538571" cy="388876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buNone/>
              <a:defRPr sz="1350" b="1">
                <a:solidFill>
                  <a:srgbClr val="452B56"/>
                </a:solidFill>
              </a:defRPr>
            </a:lvl1pPr>
          </a:lstStyle>
          <a:p>
            <a:r>
              <a:rPr lang="en-GB"/>
              <a:t>Person Name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8FE43B2-BA04-C341-A5DF-CDB58BF73B32}"/>
              </a:ext>
            </a:extLst>
          </p:cNvPr>
          <p:cNvSpPr/>
          <p:nvPr userDrawn="1"/>
        </p:nvSpPr>
        <p:spPr>
          <a:xfrm>
            <a:off x="7641339" y="1921922"/>
            <a:ext cx="2986087" cy="17632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153034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83FD-ABC8-FF4F-93AF-BA81E5577F6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596B-FB29-6749-8214-4CCCE35FA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164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76B1-5739-2142-B3CF-C38A25906283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5334-7210-3D4D-9418-319874CA0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359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76B1-5739-2142-B3CF-C38A25906283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5334-7210-3D4D-9418-319874CA0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23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76B1-5739-2142-B3CF-C38A25906283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5334-7210-3D4D-9418-319874CA0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991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76B1-5739-2142-B3CF-C38A25906283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5334-7210-3D4D-9418-319874CA0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161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9442AC80-08F2-DB44-92D8-33F5578E8D13}"/>
              </a:ext>
            </a:extLst>
          </p:cNvPr>
          <p:cNvSpPr txBox="1">
            <a:spLocks/>
          </p:cNvSpPr>
          <p:nvPr userDrawn="1"/>
        </p:nvSpPr>
        <p:spPr>
          <a:xfrm>
            <a:off x="232397" y="6373805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"/>
              <a:t>© Cranfield University </a:t>
            </a:r>
            <a:fld id="{9F749477-C6E1-0848-80BB-E9ECD956F19F}" type="datetime6">
              <a:rPr lang="en-GB" sz="600" smtClean="0"/>
              <a:pPr algn="l"/>
              <a:t>April 25</a:t>
            </a:fld>
            <a:endParaRPr lang="en-US" sz="60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1FD123C-0433-4DCB-9345-994DFD770BE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840635" y="-27292"/>
            <a:ext cx="6351366" cy="6920079"/>
          </a:xfrm>
          <a:custGeom>
            <a:avLst/>
            <a:gdLst>
              <a:gd name="connsiteX0" fmla="*/ 0 w 6921498"/>
              <a:gd name="connsiteY0" fmla="*/ 0 h 3564640"/>
              <a:gd name="connsiteX1" fmla="*/ 5139178 w 6921498"/>
              <a:gd name="connsiteY1" fmla="*/ 0 h 3564640"/>
              <a:gd name="connsiteX2" fmla="*/ 6921498 w 6921498"/>
              <a:gd name="connsiteY2" fmla="*/ 1782320 h 3564640"/>
              <a:gd name="connsiteX3" fmla="*/ 6921498 w 6921498"/>
              <a:gd name="connsiteY3" fmla="*/ 3564640 h 3564640"/>
              <a:gd name="connsiteX4" fmla="*/ 0 w 6921498"/>
              <a:gd name="connsiteY4" fmla="*/ 3564640 h 3564640"/>
              <a:gd name="connsiteX5" fmla="*/ 0 w 6921498"/>
              <a:gd name="connsiteY5" fmla="*/ 0 h 3564640"/>
              <a:gd name="connsiteX0" fmla="*/ 0 w 6921498"/>
              <a:gd name="connsiteY0" fmla="*/ 2782956 h 6347596"/>
              <a:gd name="connsiteX1" fmla="*/ 6898405 w 6921498"/>
              <a:gd name="connsiteY1" fmla="*/ 0 h 6347596"/>
              <a:gd name="connsiteX2" fmla="*/ 6921498 w 6921498"/>
              <a:gd name="connsiteY2" fmla="*/ 4565276 h 6347596"/>
              <a:gd name="connsiteX3" fmla="*/ 6921498 w 6921498"/>
              <a:gd name="connsiteY3" fmla="*/ 6347596 h 6347596"/>
              <a:gd name="connsiteX4" fmla="*/ 0 w 6921498"/>
              <a:gd name="connsiteY4" fmla="*/ 6347596 h 6347596"/>
              <a:gd name="connsiteX5" fmla="*/ 0 w 6921498"/>
              <a:gd name="connsiteY5" fmla="*/ 2782956 h 6347596"/>
              <a:gd name="connsiteX0" fmla="*/ 0 w 6935275"/>
              <a:gd name="connsiteY0" fmla="*/ 2828953 h 6393593"/>
              <a:gd name="connsiteX1" fmla="*/ 6935275 w 6935275"/>
              <a:gd name="connsiteY1" fmla="*/ 0 h 6393593"/>
              <a:gd name="connsiteX2" fmla="*/ 6921498 w 6935275"/>
              <a:gd name="connsiteY2" fmla="*/ 4611273 h 6393593"/>
              <a:gd name="connsiteX3" fmla="*/ 6921498 w 6935275"/>
              <a:gd name="connsiteY3" fmla="*/ 6393593 h 6393593"/>
              <a:gd name="connsiteX4" fmla="*/ 0 w 6935275"/>
              <a:gd name="connsiteY4" fmla="*/ 6393593 h 6393593"/>
              <a:gd name="connsiteX5" fmla="*/ 0 w 6935275"/>
              <a:gd name="connsiteY5" fmla="*/ 2828953 h 6393593"/>
              <a:gd name="connsiteX0" fmla="*/ 995461 w 6935275"/>
              <a:gd name="connsiteY0" fmla="*/ 32331 h 6393593"/>
              <a:gd name="connsiteX1" fmla="*/ 6935275 w 6935275"/>
              <a:gd name="connsiteY1" fmla="*/ 0 h 6393593"/>
              <a:gd name="connsiteX2" fmla="*/ 6921498 w 6935275"/>
              <a:gd name="connsiteY2" fmla="*/ 4611273 h 6393593"/>
              <a:gd name="connsiteX3" fmla="*/ 6921498 w 6935275"/>
              <a:gd name="connsiteY3" fmla="*/ 6393593 h 6393593"/>
              <a:gd name="connsiteX4" fmla="*/ 0 w 6935275"/>
              <a:gd name="connsiteY4" fmla="*/ 6393593 h 6393593"/>
              <a:gd name="connsiteX5" fmla="*/ 995461 w 6935275"/>
              <a:gd name="connsiteY5" fmla="*/ 32331 h 6393593"/>
              <a:gd name="connsiteX0" fmla="*/ 0 w 5939814"/>
              <a:gd name="connsiteY0" fmla="*/ 32331 h 6393593"/>
              <a:gd name="connsiteX1" fmla="*/ 5939814 w 5939814"/>
              <a:gd name="connsiteY1" fmla="*/ 0 h 6393593"/>
              <a:gd name="connsiteX2" fmla="*/ 5926037 w 5939814"/>
              <a:gd name="connsiteY2" fmla="*/ 4611273 h 6393593"/>
              <a:gd name="connsiteX3" fmla="*/ 5926037 w 5939814"/>
              <a:gd name="connsiteY3" fmla="*/ 6393593 h 6393593"/>
              <a:gd name="connsiteX4" fmla="*/ 2608477 w 5939814"/>
              <a:gd name="connsiteY4" fmla="*/ 6375193 h 6393593"/>
              <a:gd name="connsiteX5" fmla="*/ 0 w 5939814"/>
              <a:gd name="connsiteY5" fmla="*/ 32331 h 6393593"/>
              <a:gd name="connsiteX0" fmla="*/ 0 w 5939814"/>
              <a:gd name="connsiteY0" fmla="*/ 32331 h 6411992"/>
              <a:gd name="connsiteX1" fmla="*/ 5939814 w 5939814"/>
              <a:gd name="connsiteY1" fmla="*/ 0 h 6411992"/>
              <a:gd name="connsiteX2" fmla="*/ 5926037 w 5939814"/>
              <a:gd name="connsiteY2" fmla="*/ 4611273 h 6411992"/>
              <a:gd name="connsiteX3" fmla="*/ 5926037 w 5939814"/>
              <a:gd name="connsiteY3" fmla="*/ 6393593 h 6411992"/>
              <a:gd name="connsiteX4" fmla="*/ 2626911 w 5939814"/>
              <a:gd name="connsiteY4" fmla="*/ 6411992 h 6411992"/>
              <a:gd name="connsiteX5" fmla="*/ 0 w 5939814"/>
              <a:gd name="connsiteY5" fmla="*/ 32331 h 6411992"/>
              <a:gd name="connsiteX0" fmla="*/ 0 w 5939814"/>
              <a:gd name="connsiteY0" fmla="*/ 0 h 6379661"/>
              <a:gd name="connsiteX1" fmla="*/ 5939814 w 5939814"/>
              <a:gd name="connsiteY1" fmla="*/ 13666 h 6379661"/>
              <a:gd name="connsiteX2" fmla="*/ 5926037 w 5939814"/>
              <a:gd name="connsiteY2" fmla="*/ 4578942 h 6379661"/>
              <a:gd name="connsiteX3" fmla="*/ 5926037 w 5939814"/>
              <a:gd name="connsiteY3" fmla="*/ 6361262 h 6379661"/>
              <a:gd name="connsiteX4" fmla="*/ 2626911 w 5939814"/>
              <a:gd name="connsiteY4" fmla="*/ 6379661 h 6379661"/>
              <a:gd name="connsiteX5" fmla="*/ 0 w 5939814"/>
              <a:gd name="connsiteY5" fmla="*/ 0 h 6379661"/>
              <a:gd name="connsiteX0" fmla="*/ 0 w 5921380"/>
              <a:gd name="connsiteY0" fmla="*/ 0 h 6388860"/>
              <a:gd name="connsiteX1" fmla="*/ 5921380 w 5921380"/>
              <a:gd name="connsiteY1" fmla="*/ 22865 h 6388860"/>
              <a:gd name="connsiteX2" fmla="*/ 5907603 w 5921380"/>
              <a:gd name="connsiteY2" fmla="*/ 4588141 h 6388860"/>
              <a:gd name="connsiteX3" fmla="*/ 5907603 w 5921380"/>
              <a:gd name="connsiteY3" fmla="*/ 6370461 h 6388860"/>
              <a:gd name="connsiteX4" fmla="*/ 2608477 w 5921380"/>
              <a:gd name="connsiteY4" fmla="*/ 6388860 h 6388860"/>
              <a:gd name="connsiteX5" fmla="*/ 0 w 5921380"/>
              <a:gd name="connsiteY5" fmla="*/ 0 h 6388860"/>
              <a:gd name="connsiteX0" fmla="*/ 0 w 5902946"/>
              <a:gd name="connsiteY0" fmla="*/ 0 h 6370461"/>
              <a:gd name="connsiteX1" fmla="*/ 5902946 w 5902946"/>
              <a:gd name="connsiteY1" fmla="*/ 4466 h 6370461"/>
              <a:gd name="connsiteX2" fmla="*/ 5889169 w 5902946"/>
              <a:gd name="connsiteY2" fmla="*/ 4569742 h 6370461"/>
              <a:gd name="connsiteX3" fmla="*/ 5889169 w 5902946"/>
              <a:gd name="connsiteY3" fmla="*/ 6352062 h 6370461"/>
              <a:gd name="connsiteX4" fmla="*/ 2590043 w 5902946"/>
              <a:gd name="connsiteY4" fmla="*/ 6370461 h 6370461"/>
              <a:gd name="connsiteX5" fmla="*/ 0 w 5902946"/>
              <a:gd name="connsiteY5" fmla="*/ 0 h 6370461"/>
              <a:gd name="connsiteX0" fmla="*/ 0 w 5902946"/>
              <a:gd name="connsiteY0" fmla="*/ 0 h 6370461"/>
              <a:gd name="connsiteX1" fmla="*/ 5902946 w 5902946"/>
              <a:gd name="connsiteY1" fmla="*/ 4466 h 6370461"/>
              <a:gd name="connsiteX2" fmla="*/ 5889169 w 5902946"/>
              <a:gd name="connsiteY2" fmla="*/ 4569742 h 6370461"/>
              <a:gd name="connsiteX3" fmla="*/ 5898386 w 5902946"/>
              <a:gd name="connsiteY3" fmla="*/ 6342863 h 6370461"/>
              <a:gd name="connsiteX4" fmla="*/ 2590043 w 5902946"/>
              <a:gd name="connsiteY4" fmla="*/ 6370461 h 6370461"/>
              <a:gd name="connsiteX5" fmla="*/ 0 w 5902946"/>
              <a:gd name="connsiteY5" fmla="*/ 0 h 6370461"/>
              <a:gd name="connsiteX0" fmla="*/ 0 w 5912164"/>
              <a:gd name="connsiteY0" fmla="*/ 0 h 6370461"/>
              <a:gd name="connsiteX1" fmla="*/ 5912164 w 5912164"/>
              <a:gd name="connsiteY1" fmla="*/ 4466 h 6370461"/>
              <a:gd name="connsiteX2" fmla="*/ 5889169 w 5912164"/>
              <a:gd name="connsiteY2" fmla="*/ 4569742 h 6370461"/>
              <a:gd name="connsiteX3" fmla="*/ 5898386 w 5912164"/>
              <a:gd name="connsiteY3" fmla="*/ 6342863 h 6370461"/>
              <a:gd name="connsiteX4" fmla="*/ 2590043 w 5912164"/>
              <a:gd name="connsiteY4" fmla="*/ 6370461 h 6370461"/>
              <a:gd name="connsiteX5" fmla="*/ 0 w 5912164"/>
              <a:gd name="connsiteY5" fmla="*/ 0 h 6370461"/>
              <a:gd name="connsiteX0" fmla="*/ 0 w 5912164"/>
              <a:gd name="connsiteY0" fmla="*/ 0 h 6370461"/>
              <a:gd name="connsiteX1" fmla="*/ 5912164 w 5912164"/>
              <a:gd name="connsiteY1" fmla="*/ 4466 h 6370461"/>
              <a:gd name="connsiteX2" fmla="*/ 5889169 w 5912164"/>
              <a:gd name="connsiteY2" fmla="*/ 4569742 h 6370461"/>
              <a:gd name="connsiteX3" fmla="*/ 5898386 w 5912164"/>
              <a:gd name="connsiteY3" fmla="*/ 6342863 h 6370461"/>
              <a:gd name="connsiteX4" fmla="*/ 2590043 w 5912164"/>
              <a:gd name="connsiteY4" fmla="*/ 6370461 h 6370461"/>
              <a:gd name="connsiteX5" fmla="*/ 0 w 5912164"/>
              <a:gd name="connsiteY5" fmla="*/ 0 h 6370461"/>
              <a:gd name="connsiteX0" fmla="*/ 0 w 5898386"/>
              <a:gd name="connsiteY0" fmla="*/ 0 h 6370461"/>
              <a:gd name="connsiteX1" fmla="*/ 5889169 w 5898386"/>
              <a:gd name="connsiteY1" fmla="*/ 4569742 h 6370461"/>
              <a:gd name="connsiteX2" fmla="*/ 5898386 w 5898386"/>
              <a:gd name="connsiteY2" fmla="*/ 6342863 h 6370461"/>
              <a:gd name="connsiteX3" fmla="*/ 2590043 w 5898386"/>
              <a:gd name="connsiteY3" fmla="*/ 6370461 h 6370461"/>
              <a:gd name="connsiteX4" fmla="*/ 0 w 5898386"/>
              <a:gd name="connsiteY4" fmla="*/ 0 h 6370461"/>
              <a:gd name="connsiteX0" fmla="*/ 0 w 5899272"/>
              <a:gd name="connsiteY0" fmla="*/ 0 h 6370461"/>
              <a:gd name="connsiteX1" fmla="*/ 5898386 w 5899272"/>
              <a:gd name="connsiteY1" fmla="*/ 6833 h 6370461"/>
              <a:gd name="connsiteX2" fmla="*/ 5898386 w 5899272"/>
              <a:gd name="connsiteY2" fmla="*/ 6342863 h 6370461"/>
              <a:gd name="connsiteX3" fmla="*/ 2590043 w 5899272"/>
              <a:gd name="connsiteY3" fmla="*/ 6370461 h 6370461"/>
              <a:gd name="connsiteX4" fmla="*/ 0 w 5899272"/>
              <a:gd name="connsiteY4" fmla="*/ 0 h 6370461"/>
              <a:gd name="connsiteX0" fmla="*/ 0 w 5890055"/>
              <a:gd name="connsiteY0" fmla="*/ 20352 h 6363628"/>
              <a:gd name="connsiteX1" fmla="*/ 5889169 w 5890055"/>
              <a:gd name="connsiteY1" fmla="*/ 0 h 6363628"/>
              <a:gd name="connsiteX2" fmla="*/ 5889169 w 5890055"/>
              <a:gd name="connsiteY2" fmla="*/ 6336030 h 6363628"/>
              <a:gd name="connsiteX3" fmla="*/ 2580826 w 5890055"/>
              <a:gd name="connsiteY3" fmla="*/ 6363628 h 6363628"/>
              <a:gd name="connsiteX4" fmla="*/ 0 w 5890055"/>
              <a:gd name="connsiteY4" fmla="*/ 20352 h 6363628"/>
              <a:gd name="connsiteX0" fmla="*/ 0 w 5890055"/>
              <a:gd name="connsiteY0" fmla="*/ 2229 h 6345505"/>
              <a:gd name="connsiteX1" fmla="*/ 5889169 w 5890055"/>
              <a:gd name="connsiteY1" fmla="*/ 0 h 6345505"/>
              <a:gd name="connsiteX2" fmla="*/ 5889169 w 5890055"/>
              <a:gd name="connsiteY2" fmla="*/ 6317907 h 6345505"/>
              <a:gd name="connsiteX3" fmla="*/ 2580826 w 5890055"/>
              <a:gd name="connsiteY3" fmla="*/ 6345505 h 6345505"/>
              <a:gd name="connsiteX4" fmla="*/ 0 w 5890055"/>
              <a:gd name="connsiteY4" fmla="*/ 2229 h 6345505"/>
              <a:gd name="connsiteX0" fmla="*/ 0 w 5890055"/>
              <a:gd name="connsiteY0" fmla="*/ 11291 h 6345505"/>
              <a:gd name="connsiteX1" fmla="*/ 5889169 w 5890055"/>
              <a:gd name="connsiteY1" fmla="*/ 0 h 6345505"/>
              <a:gd name="connsiteX2" fmla="*/ 5889169 w 5890055"/>
              <a:gd name="connsiteY2" fmla="*/ 6317907 h 6345505"/>
              <a:gd name="connsiteX3" fmla="*/ 2580826 w 5890055"/>
              <a:gd name="connsiteY3" fmla="*/ 6345505 h 6345505"/>
              <a:gd name="connsiteX4" fmla="*/ 0 w 5890055"/>
              <a:gd name="connsiteY4" fmla="*/ 11291 h 6345505"/>
              <a:gd name="connsiteX0" fmla="*/ 0 w 5890055"/>
              <a:gd name="connsiteY0" fmla="*/ 2229 h 6336443"/>
              <a:gd name="connsiteX1" fmla="*/ 5889169 w 5890055"/>
              <a:gd name="connsiteY1" fmla="*/ 0 h 6336443"/>
              <a:gd name="connsiteX2" fmla="*/ 5889169 w 5890055"/>
              <a:gd name="connsiteY2" fmla="*/ 6308845 h 6336443"/>
              <a:gd name="connsiteX3" fmla="*/ 2580826 w 5890055"/>
              <a:gd name="connsiteY3" fmla="*/ 6336443 h 6336443"/>
              <a:gd name="connsiteX4" fmla="*/ 0 w 5890055"/>
              <a:gd name="connsiteY4" fmla="*/ 2229 h 6336443"/>
              <a:gd name="connsiteX0" fmla="*/ 0 w 5890055"/>
              <a:gd name="connsiteY0" fmla="*/ 2229 h 6327381"/>
              <a:gd name="connsiteX1" fmla="*/ 5889169 w 5890055"/>
              <a:gd name="connsiteY1" fmla="*/ 0 h 6327381"/>
              <a:gd name="connsiteX2" fmla="*/ 5889169 w 5890055"/>
              <a:gd name="connsiteY2" fmla="*/ 6308845 h 6327381"/>
              <a:gd name="connsiteX3" fmla="*/ 2590043 w 5890055"/>
              <a:gd name="connsiteY3" fmla="*/ 6327381 h 6327381"/>
              <a:gd name="connsiteX4" fmla="*/ 0 w 5890055"/>
              <a:gd name="connsiteY4" fmla="*/ 2229 h 6327381"/>
              <a:gd name="connsiteX0" fmla="*/ 0 w 5890055"/>
              <a:gd name="connsiteY0" fmla="*/ 2229 h 6308845"/>
              <a:gd name="connsiteX1" fmla="*/ 5889169 w 5890055"/>
              <a:gd name="connsiteY1" fmla="*/ 0 h 6308845"/>
              <a:gd name="connsiteX2" fmla="*/ 5889169 w 5890055"/>
              <a:gd name="connsiteY2" fmla="*/ 6308845 h 6308845"/>
              <a:gd name="connsiteX3" fmla="*/ 2580826 w 5890055"/>
              <a:gd name="connsiteY3" fmla="*/ 6300196 h 6308845"/>
              <a:gd name="connsiteX4" fmla="*/ 0 w 5890055"/>
              <a:gd name="connsiteY4" fmla="*/ 2229 h 6308845"/>
              <a:gd name="connsiteX0" fmla="*/ 0 w 5890055"/>
              <a:gd name="connsiteY0" fmla="*/ 2229 h 6327381"/>
              <a:gd name="connsiteX1" fmla="*/ 5889169 w 5890055"/>
              <a:gd name="connsiteY1" fmla="*/ 0 h 6327381"/>
              <a:gd name="connsiteX2" fmla="*/ 5889169 w 5890055"/>
              <a:gd name="connsiteY2" fmla="*/ 6308845 h 6327381"/>
              <a:gd name="connsiteX3" fmla="*/ 2599260 w 5890055"/>
              <a:gd name="connsiteY3" fmla="*/ 6327381 h 6327381"/>
              <a:gd name="connsiteX4" fmla="*/ 0 w 5890055"/>
              <a:gd name="connsiteY4" fmla="*/ 2229 h 6327381"/>
              <a:gd name="connsiteX0" fmla="*/ 0 w 5890055"/>
              <a:gd name="connsiteY0" fmla="*/ 2229 h 6309258"/>
              <a:gd name="connsiteX1" fmla="*/ 5889169 w 5890055"/>
              <a:gd name="connsiteY1" fmla="*/ 0 h 6309258"/>
              <a:gd name="connsiteX2" fmla="*/ 5889169 w 5890055"/>
              <a:gd name="connsiteY2" fmla="*/ 6308845 h 6309258"/>
              <a:gd name="connsiteX3" fmla="*/ 2599260 w 5890055"/>
              <a:gd name="connsiteY3" fmla="*/ 6309258 h 6309258"/>
              <a:gd name="connsiteX4" fmla="*/ 0 w 5890055"/>
              <a:gd name="connsiteY4" fmla="*/ 2229 h 630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0055" h="6309258">
                <a:moveTo>
                  <a:pt x="0" y="2229"/>
                </a:moveTo>
                <a:lnTo>
                  <a:pt x="5889169" y="0"/>
                </a:lnTo>
                <a:cubicBezTo>
                  <a:pt x="5892241" y="591040"/>
                  <a:pt x="5886097" y="5717805"/>
                  <a:pt x="5889169" y="6308845"/>
                </a:cubicBezTo>
                <a:lnTo>
                  <a:pt x="2599260" y="6309258"/>
                </a:lnTo>
                <a:lnTo>
                  <a:pt x="0" y="2229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5C6FE14-118E-4C3D-B7EF-7053900C7FC3}"/>
              </a:ext>
            </a:extLst>
          </p:cNvPr>
          <p:cNvSpPr txBox="1">
            <a:spLocks/>
          </p:cNvSpPr>
          <p:nvPr userDrawn="1"/>
        </p:nvSpPr>
        <p:spPr>
          <a:xfrm>
            <a:off x="232397" y="6373805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"/>
              <a:t>© Cranfield University </a:t>
            </a:r>
            <a:fld id="{9F749477-C6E1-0848-80BB-E9ECD956F19F}" type="datetime6">
              <a:rPr lang="en-GB" sz="600" smtClean="0"/>
              <a:pPr algn="l"/>
              <a:t>April 25</a:t>
            </a:fld>
            <a:endParaRPr lang="en-US" sz="600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F9C59B15-2E0D-450A-9567-6BF001B6CA40}"/>
              </a:ext>
            </a:extLst>
          </p:cNvPr>
          <p:cNvSpPr/>
          <p:nvPr userDrawn="1"/>
        </p:nvSpPr>
        <p:spPr>
          <a:xfrm>
            <a:off x="1" y="0"/>
            <a:ext cx="8616547" cy="6858000"/>
          </a:xfrm>
          <a:custGeom>
            <a:avLst/>
            <a:gdLst>
              <a:gd name="connsiteX0" fmla="*/ 0 w 8616547"/>
              <a:gd name="connsiteY0" fmla="*/ 0 h 6858000"/>
              <a:gd name="connsiteX1" fmla="*/ 5845736 w 8616547"/>
              <a:gd name="connsiteY1" fmla="*/ 0 h 6858000"/>
              <a:gd name="connsiteX2" fmla="*/ 8616547 w 8616547"/>
              <a:gd name="connsiteY2" fmla="*/ 6858000 h 6858000"/>
              <a:gd name="connsiteX3" fmla="*/ 0 w 8616547"/>
              <a:gd name="connsiteY3" fmla="*/ 6858000 h 6858000"/>
              <a:gd name="connsiteX4" fmla="*/ 0 w 861654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6547" h="6858000">
                <a:moveTo>
                  <a:pt x="0" y="0"/>
                </a:moveTo>
                <a:lnTo>
                  <a:pt x="5845736" y="0"/>
                </a:lnTo>
                <a:lnTo>
                  <a:pt x="861654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A406C"/>
              </a:gs>
              <a:gs pos="100000">
                <a:srgbClr val="08183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FB62874-B033-4830-A14A-A24395902D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8667" y="2034771"/>
            <a:ext cx="5757333" cy="4033214"/>
          </a:xfrm>
          <a:prstGeom prst="rect">
            <a:avLst/>
          </a:prstGeom>
        </p:spPr>
        <p:txBody>
          <a:bodyPr/>
          <a:lstStyle>
            <a:lvl1pPr marL="257175" indent="-257175" algn="l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Contents</a:t>
            </a:r>
            <a:endParaRPr lang="en-US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65C01027-A450-4843-80A7-83E253574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9307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(Purp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F7FF15FC-BA01-774B-A80E-4CCDCDC99AA2}"/>
              </a:ext>
            </a:extLst>
          </p:cNvPr>
          <p:cNvSpPr/>
          <p:nvPr userDrawn="1"/>
        </p:nvSpPr>
        <p:spPr>
          <a:xfrm>
            <a:off x="0" y="6785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8894175 w 12192000"/>
              <a:gd name="connsiteY1" fmla="*/ 0 h 6858000"/>
              <a:gd name="connsiteX2" fmla="*/ 12192000 w 12192000"/>
              <a:gd name="connsiteY2" fmla="*/ 3297825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8894175" y="0"/>
                </a:lnTo>
                <a:lnTo>
                  <a:pt x="12192000" y="3297825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623E87"/>
              </a:gs>
              <a:gs pos="100000">
                <a:srgbClr val="452B56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456569" y="6492876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chemeClr val="bg1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chemeClr val="bg1"/>
                </a:solidFill>
              </a:rPr>
              <a:t>April 25</a:t>
            </a:fld>
            <a:endParaRPr lang="en-US" sz="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7" y="365127"/>
            <a:ext cx="5846379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278" y="1939928"/>
            <a:ext cx="6844863" cy="33812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text here – add a background image to this slide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575E6AD-14EF-6041-8182-99CC0829B756}"/>
              </a:ext>
            </a:extLst>
          </p:cNvPr>
          <p:cNvSpPr/>
          <p:nvPr userDrawn="1"/>
        </p:nvSpPr>
        <p:spPr>
          <a:xfrm rot="2700000">
            <a:off x="9958428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623E87"/>
              </a:gs>
              <a:gs pos="55000">
                <a:srgbClr val="452B56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A0B993C-5B00-4D45-9EC3-EB4C3DE67F55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0947BD-607D-E846-A680-87C3C85905A6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85D816-7083-3648-9B18-A857BE36C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5" y="285462"/>
            <a:ext cx="1200151" cy="119055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E9206DE-8C20-9E40-BA05-5A7AB97F5EC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34675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3335179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5231904" cy="6858000"/>
          </a:xfrm>
          <a:prstGeom prst="rect">
            <a:avLst/>
          </a:prstGeom>
          <a:solidFill>
            <a:srgbClr val="273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386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1412776"/>
            <a:ext cx="11377265" cy="4968550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GB"/>
              <a:t>Column 1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GB"/>
              <a:t>Column 2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  <a:p>
            <a:pPr lvl="4"/>
            <a:endParaRPr lang="en-GB"/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71531" y="403200"/>
            <a:ext cx="9911269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Title, Arial Bold 24pt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6855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or 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871864" y="1700460"/>
            <a:ext cx="6264696" cy="21605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Presentation or Chapter Title, Arial Bold 32pt</a:t>
            </a:r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871864" y="4005064"/>
            <a:ext cx="6264696" cy="792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Presenter’s Name and Title, Arial Bold 22pt</a:t>
            </a:r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3469" y="4941168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Date, Arial 20pt</a:t>
            </a:r>
            <a:endParaRPr lang="en-US"/>
          </a:p>
        </p:txBody>
      </p:sp>
      <p:sp>
        <p:nvSpPr>
          <p:cNvPr id="5" name="Text Placeholder 17"/>
          <p:cNvSpPr txBox="1">
            <a:spLocks/>
          </p:cNvSpPr>
          <p:nvPr userDrawn="1"/>
        </p:nvSpPr>
        <p:spPr>
          <a:xfrm>
            <a:off x="4871864" y="5661248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err="1"/>
              <a:t>www.cranfield.ac.uk</a:t>
            </a:r>
            <a:endParaRPr lang="en-GB" sz="2400" b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2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 x1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315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Contacts x1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527392-0132-9043-8E98-FF9EE1FBE4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7279" y="1939932"/>
            <a:ext cx="3371348" cy="2793433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headshot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4003B4-01B8-954E-8A95-219160DD7D33}"/>
              </a:ext>
            </a:extLst>
          </p:cNvPr>
          <p:cNvCxnSpPr>
            <a:cxnSpLocks/>
          </p:cNvCxnSpPr>
          <p:nvPr userDrawn="1"/>
        </p:nvCxnSpPr>
        <p:spPr>
          <a:xfrm flipV="1">
            <a:off x="3916959" y="1921927"/>
            <a:ext cx="0" cy="2811437"/>
          </a:xfrm>
          <a:prstGeom prst="line">
            <a:avLst/>
          </a:prstGeom>
          <a:ln w="85725">
            <a:solidFill>
              <a:srgbClr val="623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F01780-A527-BE4B-827B-04AFB9DC98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4271" y="2620365"/>
            <a:ext cx="4626988" cy="24491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rgbClr val="081830"/>
                </a:solidFill>
              </a:defRPr>
            </a:lvl1pPr>
          </a:lstStyle>
          <a:p>
            <a:r>
              <a:rPr lang="en-GB"/>
              <a:t>Role</a:t>
            </a:r>
          </a:p>
          <a:p>
            <a:r>
              <a:rPr lang="en-GB" err="1"/>
              <a:t>email@cranfield.ac.uk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BFA7589-652B-B546-9D4C-8696AF138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4268" y="1921921"/>
            <a:ext cx="4626992" cy="6599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452B56"/>
                </a:solidFill>
              </a:defRPr>
            </a:lvl1pPr>
          </a:lstStyle>
          <a:p>
            <a:r>
              <a:rPr lang="en-GB"/>
              <a:t>Person Name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4464287-F7D6-5748-B9AE-933C3800B710}"/>
              </a:ext>
            </a:extLst>
          </p:cNvPr>
          <p:cNvSpPr/>
          <p:nvPr userDrawn="1"/>
        </p:nvSpPr>
        <p:spPr>
          <a:xfrm>
            <a:off x="407275" y="1921927"/>
            <a:ext cx="3371348" cy="281143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3B842F-C1B4-2D4B-8E63-6EF0D26535BF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623E87"/>
              </a:gs>
              <a:gs pos="55000">
                <a:srgbClr val="452B56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08D741-C459-6149-BC51-AABFD6557BCA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0A924D9-2E50-0F42-80DD-DCB7B0CF680A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F0A559D-1409-364A-8FF7-DAD5B86A6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1BA0EC78-AED4-2741-8971-F5253E65C8B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27532026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1137726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Sub-header, Arial Bold 22pt</a:t>
            </a:r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1"/>
            <a:ext cx="11377264" cy="381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Slide Title, Arial Bold 28pt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1234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669674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Sub-header, Arial Bold 22pt</a:t>
            </a:r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1"/>
            <a:ext cx="6696744" cy="381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Slide Title, Arial Bold 28pt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5264366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412776"/>
            <a:ext cx="6696744" cy="475210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Slide Title, Arial Bold 28pt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37412423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07366" y="1412776"/>
            <a:ext cx="11377265" cy="4752105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GB"/>
              <a:t>Column 1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GB"/>
              <a:t>Column 2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  <a:p>
            <a:pPr lvl="4"/>
            <a:endParaRPr lang="en-GB"/>
          </a:p>
          <a:p>
            <a:pPr lvl="4"/>
            <a:endParaRPr lang="en-GB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Slide Title, Arial Bold 28pt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90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Slide Title, Arial Bold 28pt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407368" y="1412776"/>
            <a:ext cx="11376645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35213744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4"/>
            <a:ext cx="6552728" cy="576021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/>
            </a:lvl2pPr>
            <a:lvl3pPr>
              <a:lnSpc>
                <a:spcPct val="100000"/>
              </a:lnSpc>
              <a:defRPr sz="2000" b="0" i="0"/>
            </a:lvl3pPr>
            <a:lvl4pPr>
              <a:lnSpc>
                <a:spcPct val="100000"/>
              </a:lnSpc>
              <a:defRPr sz="2000" b="0" i="0"/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/>
            </a:lvl5pPr>
          </a:lstStyle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404664"/>
            <a:ext cx="4535488" cy="576021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41050347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07366" y="404664"/>
            <a:ext cx="11377265" cy="5760217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GB"/>
              <a:t>Column 1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GB"/>
              <a:t>Column 2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  <a:p>
            <a:pPr lvl="4"/>
            <a:endParaRPr lang="en-GB"/>
          </a:p>
          <a:p>
            <a:pPr lvl="4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9487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407368" y="404664"/>
            <a:ext cx="11376645" cy="576021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6282024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9" hasCustomPrompt="1"/>
          </p:nvPr>
        </p:nvSpPr>
        <p:spPr>
          <a:xfrm>
            <a:off x="6168632" y="404662"/>
            <a:ext cx="5615381" cy="576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20" hasCustomPrompt="1"/>
          </p:nvPr>
        </p:nvSpPr>
        <p:spPr>
          <a:xfrm>
            <a:off x="407368" y="404661"/>
            <a:ext cx="5615381" cy="576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12789779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00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 x1 no photo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315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Contacts x1 (no photo)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F01780-A527-BE4B-827B-04AFB9DC98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35663" y="3201386"/>
            <a:ext cx="7422164" cy="23783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rgbClr val="081830"/>
                </a:solidFill>
              </a:defRPr>
            </a:lvl1pPr>
          </a:lstStyle>
          <a:p>
            <a:r>
              <a:rPr lang="en-GB"/>
              <a:t>Role</a:t>
            </a:r>
          </a:p>
          <a:p>
            <a:r>
              <a:rPr lang="en-GB" err="1"/>
              <a:t>email@cranfield.ac.uk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BFA7589-652B-B546-9D4C-8696AF138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35667" y="2432082"/>
            <a:ext cx="7422164" cy="659914"/>
          </a:xfrm>
          <a:prstGeom prst="rect">
            <a:avLst/>
          </a:prstGeom>
          <a:gradFill>
            <a:gsLst>
              <a:gs pos="0">
                <a:srgbClr val="623E87"/>
              </a:gs>
              <a:gs pos="100000">
                <a:srgbClr val="452B56"/>
              </a:gs>
            </a:gsLst>
            <a:lin ang="0" scaled="0"/>
          </a:gradFill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GB"/>
              <a:t>Person Name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3B842F-C1B4-2D4B-8E63-6EF0D26535BF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623E87"/>
              </a:gs>
              <a:gs pos="55000">
                <a:srgbClr val="452B56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08D741-C459-6149-BC51-AABFD6557BCA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0A924D9-2E50-0F42-80DD-DCB7B0CF680A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F0A559D-1409-364A-8FF7-DAD5B86A6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B609935-71F5-0F42-ADCE-3FA78960CA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20621979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48" y="4487818"/>
            <a:ext cx="3309496" cy="183644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871864" y="2367553"/>
            <a:ext cx="6580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4400" b="1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871864" y="3585210"/>
            <a:ext cx="6336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4000" b="1">
              <a:solidFill>
                <a:srgbClr val="0099C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553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9442AC80-08F2-DB44-92D8-33F5578E8D13}"/>
              </a:ext>
            </a:extLst>
          </p:cNvPr>
          <p:cNvSpPr txBox="1">
            <a:spLocks/>
          </p:cNvSpPr>
          <p:nvPr userDrawn="1"/>
        </p:nvSpPr>
        <p:spPr>
          <a:xfrm>
            <a:off x="232397" y="6373809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"/>
              <a:t>© Cranfield University </a:t>
            </a:r>
            <a:fld id="{9F749477-C6E1-0848-80BB-E9ECD956F19F}" type="datetime6">
              <a:rPr lang="en-GB" sz="600" smtClean="0"/>
              <a:pPr algn="l"/>
              <a:t>April 25</a:t>
            </a:fld>
            <a:endParaRPr lang="en-US" sz="60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F457D7F6-1C1E-4A12-AF89-FC6B4999690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840635" y="-27292"/>
            <a:ext cx="6351366" cy="6920079"/>
          </a:xfrm>
          <a:custGeom>
            <a:avLst/>
            <a:gdLst>
              <a:gd name="connsiteX0" fmla="*/ 0 w 6921498"/>
              <a:gd name="connsiteY0" fmla="*/ 0 h 3564640"/>
              <a:gd name="connsiteX1" fmla="*/ 5139178 w 6921498"/>
              <a:gd name="connsiteY1" fmla="*/ 0 h 3564640"/>
              <a:gd name="connsiteX2" fmla="*/ 6921498 w 6921498"/>
              <a:gd name="connsiteY2" fmla="*/ 1782320 h 3564640"/>
              <a:gd name="connsiteX3" fmla="*/ 6921498 w 6921498"/>
              <a:gd name="connsiteY3" fmla="*/ 3564640 h 3564640"/>
              <a:gd name="connsiteX4" fmla="*/ 0 w 6921498"/>
              <a:gd name="connsiteY4" fmla="*/ 3564640 h 3564640"/>
              <a:gd name="connsiteX5" fmla="*/ 0 w 6921498"/>
              <a:gd name="connsiteY5" fmla="*/ 0 h 3564640"/>
              <a:gd name="connsiteX0" fmla="*/ 0 w 6921498"/>
              <a:gd name="connsiteY0" fmla="*/ 2782956 h 6347596"/>
              <a:gd name="connsiteX1" fmla="*/ 6898405 w 6921498"/>
              <a:gd name="connsiteY1" fmla="*/ 0 h 6347596"/>
              <a:gd name="connsiteX2" fmla="*/ 6921498 w 6921498"/>
              <a:gd name="connsiteY2" fmla="*/ 4565276 h 6347596"/>
              <a:gd name="connsiteX3" fmla="*/ 6921498 w 6921498"/>
              <a:gd name="connsiteY3" fmla="*/ 6347596 h 6347596"/>
              <a:gd name="connsiteX4" fmla="*/ 0 w 6921498"/>
              <a:gd name="connsiteY4" fmla="*/ 6347596 h 6347596"/>
              <a:gd name="connsiteX5" fmla="*/ 0 w 6921498"/>
              <a:gd name="connsiteY5" fmla="*/ 2782956 h 6347596"/>
              <a:gd name="connsiteX0" fmla="*/ 0 w 6935275"/>
              <a:gd name="connsiteY0" fmla="*/ 2828953 h 6393593"/>
              <a:gd name="connsiteX1" fmla="*/ 6935275 w 6935275"/>
              <a:gd name="connsiteY1" fmla="*/ 0 h 6393593"/>
              <a:gd name="connsiteX2" fmla="*/ 6921498 w 6935275"/>
              <a:gd name="connsiteY2" fmla="*/ 4611273 h 6393593"/>
              <a:gd name="connsiteX3" fmla="*/ 6921498 w 6935275"/>
              <a:gd name="connsiteY3" fmla="*/ 6393593 h 6393593"/>
              <a:gd name="connsiteX4" fmla="*/ 0 w 6935275"/>
              <a:gd name="connsiteY4" fmla="*/ 6393593 h 6393593"/>
              <a:gd name="connsiteX5" fmla="*/ 0 w 6935275"/>
              <a:gd name="connsiteY5" fmla="*/ 2828953 h 6393593"/>
              <a:gd name="connsiteX0" fmla="*/ 995461 w 6935275"/>
              <a:gd name="connsiteY0" fmla="*/ 32331 h 6393593"/>
              <a:gd name="connsiteX1" fmla="*/ 6935275 w 6935275"/>
              <a:gd name="connsiteY1" fmla="*/ 0 h 6393593"/>
              <a:gd name="connsiteX2" fmla="*/ 6921498 w 6935275"/>
              <a:gd name="connsiteY2" fmla="*/ 4611273 h 6393593"/>
              <a:gd name="connsiteX3" fmla="*/ 6921498 w 6935275"/>
              <a:gd name="connsiteY3" fmla="*/ 6393593 h 6393593"/>
              <a:gd name="connsiteX4" fmla="*/ 0 w 6935275"/>
              <a:gd name="connsiteY4" fmla="*/ 6393593 h 6393593"/>
              <a:gd name="connsiteX5" fmla="*/ 995461 w 6935275"/>
              <a:gd name="connsiteY5" fmla="*/ 32331 h 6393593"/>
              <a:gd name="connsiteX0" fmla="*/ 0 w 5939814"/>
              <a:gd name="connsiteY0" fmla="*/ 32331 h 6393593"/>
              <a:gd name="connsiteX1" fmla="*/ 5939814 w 5939814"/>
              <a:gd name="connsiteY1" fmla="*/ 0 h 6393593"/>
              <a:gd name="connsiteX2" fmla="*/ 5926037 w 5939814"/>
              <a:gd name="connsiteY2" fmla="*/ 4611273 h 6393593"/>
              <a:gd name="connsiteX3" fmla="*/ 5926037 w 5939814"/>
              <a:gd name="connsiteY3" fmla="*/ 6393593 h 6393593"/>
              <a:gd name="connsiteX4" fmla="*/ 2608477 w 5939814"/>
              <a:gd name="connsiteY4" fmla="*/ 6375193 h 6393593"/>
              <a:gd name="connsiteX5" fmla="*/ 0 w 5939814"/>
              <a:gd name="connsiteY5" fmla="*/ 32331 h 6393593"/>
              <a:gd name="connsiteX0" fmla="*/ 0 w 5939814"/>
              <a:gd name="connsiteY0" fmla="*/ 32331 h 6411992"/>
              <a:gd name="connsiteX1" fmla="*/ 5939814 w 5939814"/>
              <a:gd name="connsiteY1" fmla="*/ 0 h 6411992"/>
              <a:gd name="connsiteX2" fmla="*/ 5926037 w 5939814"/>
              <a:gd name="connsiteY2" fmla="*/ 4611273 h 6411992"/>
              <a:gd name="connsiteX3" fmla="*/ 5926037 w 5939814"/>
              <a:gd name="connsiteY3" fmla="*/ 6393593 h 6411992"/>
              <a:gd name="connsiteX4" fmla="*/ 2626911 w 5939814"/>
              <a:gd name="connsiteY4" fmla="*/ 6411992 h 6411992"/>
              <a:gd name="connsiteX5" fmla="*/ 0 w 5939814"/>
              <a:gd name="connsiteY5" fmla="*/ 32331 h 6411992"/>
              <a:gd name="connsiteX0" fmla="*/ 0 w 5939814"/>
              <a:gd name="connsiteY0" fmla="*/ 0 h 6379661"/>
              <a:gd name="connsiteX1" fmla="*/ 5939814 w 5939814"/>
              <a:gd name="connsiteY1" fmla="*/ 13666 h 6379661"/>
              <a:gd name="connsiteX2" fmla="*/ 5926037 w 5939814"/>
              <a:gd name="connsiteY2" fmla="*/ 4578942 h 6379661"/>
              <a:gd name="connsiteX3" fmla="*/ 5926037 w 5939814"/>
              <a:gd name="connsiteY3" fmla="*/ 6361262 h 6379661"/>
              <a:gd name="connsiteX4" fmla="*/ 2626911 w 5939814"/>
              <a:gd name="connsiteY4" fmla="*/ 6379661 h 6379661"/>
              <a:gd name="connsiteX5" fmla="*/ 0 w 5939814"/>
              <a:gd name="connsiteY5" fmla="*/ 0 h 6379661"/>
              <a:gd name="connsiteX0" fmla="*/ 0 w 5921380"/>
              <a:gd name="connsiteY0" fmla="*/ 0 h 6388860"/>
              <a:gd name="connsiteX1" fmla="*/ 5921380 w 5921380"/>
              <a:gd name="connsiteY1" fmla="*/ 22865 h 6388860"/>
              <a:gd name="connsiteX2" fmla="*/ 5907603 w 5921380"/>
              <a:gd name="connsiteY2" fmla="*/ 4588141 h 6388860"/>
              <a:gd name="connsiteX3" fmla="*/ 5907603 w 5921380"/>
              <a:gd name="connsiteY3" fmla="*/ 6370461 h 6388860"/>
              <a:gd name="connsiteX4" fmla="*/ 2608477 w 5921380"/>
              <a:gd name="connsiteY4" fmla="*/ 6388860 h 6388860"/>
              <a:gd name="connsiteX5" fmla="*/ 0 w 5921380"/>
              <a:gd name="connsiteY5" fmla="*/ 0 h 6388860"/>
              <a:gd name="connsiteX0" fmla="*/ 0 w 5902946"/>
              <a:gd name="connsiteY0" fmla="*/ 0 h 6370461"/>
              <a:gd name="connsiteX1" fmla="*/ 5902946 w 5902946"/>
              <a:gd name="connsiteY1" fmla="*/ 4466 h 6370461"/>
              <a:gd name="connsiteX2" fmla="*/ 5889169 w 5902946"/>
              <a:gd name="connsiteY2" fmla="*/ 4569742 h 6370461"/>
              <a:gd name="connsiteX3" fmla="*/ 5889169 w 5902946"/>
              <a:gd name="connsiteY3" fmla="*/ 6352062 h 6370461"/>
              <a:gd name="connsiteX4" fmla="*/ 2590043 w 5902946"/>
              <a:gd name="connsiteY4" fmla="*/ 6370461 h 6370461"/>
              <a:gd name="connsiteX5" fmla="*/ 0 w 5902946"/>
              <a:gd name="connsiteY5" fmla="*/ 0 h 6370461"/>
              <a:gd name="connsiteX0" fmla="*/ 0 w 5902946"/>
              <a:gd name="connsiteY0" fmla="*/ 0 h 6370461"/>
              <a:gd name="connsiteX1" fmla="*/ 5902946 w 5902946"/>
              <a:gd name="connsiteY1" fmla="*/ 4466 h 6370461"/>
              <a:gd name="connsiteX2" fmla="*/ 5889169 w 5902946"/>
              <a:gd name="connsiteY2" fmla="*/ 4569742 h 6370461"/>
              <a:gd name="connsiteX3" fmla="*/ 5898386 w 5902946"/>
              <a:gd name="connsiteY3" fmla="*/ 6342863 h 6370461"/>
              <a:gd name="connsiteX4" fmla="*/ 2590043 w 5902946"/>
              <a:gd name="connsiteY4" fmla="*/ 6370461 h 6370461"/>
              <a:gd name="connsiteX5" fmla="*/ 0 w 5902946"/>
              <a:gd name="connsiteY5" fmla="*/ 0 h 6370461"/>
              <a:gd name="connsiteX0" fmla="*/ 0 w 5912164"/>
              <a:gd name="connsiteY0" fmla="*/ 0 h 6370461"/>
              <a:gd name="connsiteX1" fmla="*/ 5912164 w 5912164"/>
              <a:gd name="connsiteY1" fmla="*/ 4466 h 6370461"/>
              <a:gd name="connsiteX2" fmla="*/ 5889169 w 5912164"/>
              <a:gd name="connsiteY2" fmla="*/ 4569742 h 6370461"/>
              <a:gd name="connsiteX3" fmla="*/ 5898386 w 5912164"/>
              <a:gd name="connsiteY3" fmla="*/ 6342863 h 6370461"/>
              <a:gd name="connsiteX4" fmla="*/ 2590043 w 5912164"/>
              <a:gd name="connsiteY4" fmla="*/ 6370461 h 6370461"/>
              <a:gd name="connsiteX5" fmla="*/ 0 w 5912164"/>
              <a:gd name="connsiteY5" fmla="*/ 0 h 6370461"/>
              <a:gd name="connsiteX0" fmla="*/ 0 w 5912164"/>
              <a:gd name="connsiteY0" fmla="*/ 0 h 6370461"/>
              <a:gd name="connsiteX1" fmla="*/ 5912164 w 5912164"/>
              <a:gd name="connsiteY1" fmla="*/ 4466 h 6370461"/>
              <a:gd name="connsiteX2" fmla="*/ 5889169 w 5912164"/>
              <a:gd name="connsiteY2" fmla="*/ 4569742 h 6370461"/>
              <a:gd name="connsiteX3" fmla="*/ 5898386 w 5912164"/>
              <a:gd name="connsiteY3" fmla="*/ 6342863 h 6370461"/>
              <a:gd name="connsiteX4" fmla="*/ 2590043 w 5912164"/>
              <a:gd name="connsiteY4" fmla="*/ 6370461 h 6370461"/>
              <a:gd name="connsiteX5" fmla="*/ 0 w 5912164"/>
              <a:gd name="connsiteY5" fmla="*/ 0 h 6370461"/>
              <a:gd name="connsiteX0" fmla="*/ 0 w 5898386"/>
              <a:gd name="connsiteY0" fmla="*/ 0 h 6370461"/>
              <a:gd name="connsiteX1" fmla="*/ 5889169 w 5898386"/>
              <a:gd name="connsiteY1" fmla="*/ 4569742 h 6370461"/>
              <a:gd name="connsiteX2" fmla="*/ 5898386 w 5898386"/>
              <a:gd name="connsiteY2" fmla="*/ 6342863 h 6370461"/>
              <a:gd name="connsiteX3" fmla="*/ 2590043 w 5898386"/>
              <a:gd name="connsiteY3" fmla="*/ 6370461 h 6370461"/>
              <a:gd name="connsiteX4" fmla="*/ 0 w 5898386"/>
              <a:gd name="connsiteY4" fmla="*/ 0 h 6370461"/>
              <a:gd name="connsiteX0" fmla="*/ 0 w 5899272"/>
              <a:gd name="connsiteY0" fmla="*/ 0 h 6370461"/>
              <a:gd name="connsiteX1" fmla="*/ 5898386 w 5899272"/>
              <a:gd name="connsiteY1" fmla="*/ 6833 h 6370461"/>
              <a:gd name="connsiteX2" fmla="*/ 5898386 w 5899272"/>
              <a:gd name="connsiteY2" fmla="*/ 6342863 h 6370461"/>
              <a:gd name="connsiteX3" fmla="*/ 2590043 w 5899272"/>
              <a:gd name="connsiteY3" fmla="*/ 6370461 h 6370461"/>
              <a:gd name="connsiteX4" fmla="*/ 0 w 5899272"/>
              <a:gd name="connsiteY4" fmla="*/ 0 h 6370461"/>
              <a:gd name="connsiteX0" fmla="*/ 0 w 5890055"/>
              <a:gd name="connsiteY0" fmla="*/ 20352 h 6363628"/>
              <a:gd name="connsiteX1" fmla="*/ 5889169 w 5890055"/>
              <a:gd name="connsiteY1" fmla="*/ 0 h 6363628"/>
              <a:gd name="connsiteX2" fmla="*/ 5889169 w 5890055"/>
              <a:gd name="connsiteY2" fmla="*/ 6336030 h 6363628"/>
              <a:gd name="connsiteX3" fmla="*/ 2580826 w 5890055"/>
              <a:gd name="connsiteY3" fmla="*/ 6363628 h 6363628"/>
              <a:gd name="connsiteX4" fmla="*/ 0 w 5890055"/>
              <a:gd name="connsiteY4" fmla="*/ 20352 h 6363628"/>
              <a:gd name="connsiteX0" fmla="*/ 0 w 5890055"/>
              <a:gd name="connsiteY0" fmla="*/ 2229 h 6345505"/>
              <a:gd name="connsiteX1" fmla="*/ 5889169 w 5890055"/>
              <a:gd name="connsiteY1" fmla="*/ 0 h 6345505"/>
              <a:gd name="connsiteX2" fmla="*/ 5889169 w 5890055"/>
              <a:gd name="connsiteY2" fmla="*/ 6317907 h 6345505"/>
              <a:gd name="connsiteX3" fmla="*/ 2580826 w 5890055"/>
              <a:gd name="connsiteY3" fmla="*/ 6345505 h 6345505"/>
              <a:gd name="connsiteX4" fmla="*/ 0 w 5890055"/>
              <a:gd name="connsiteY4" fmla="*/ 2229 h 6345505"/>
              <a:gd name="connsiteX0" fmla="*/ 0 w 5890055"/>
              <a:gd name="connsiteY0" fmla="*/ 11291 h 6345505"/>
              <a:gd name="connsiteX1" fmla="*/ 5889169 w 5890055"/>
              <a:gd name="connsiteY1" fmla="*/ 0 h 6345505"/>
              <a:gd name="connsiteX2" fmla="*/ 5889169 w 5890055"/>
              <a:gd name="connsiteY2" fmla="*/ 6317907 h 6345505"/>
              <a:gd name="connsiteX3" fmla="*/ 2580826 w 5890055"/>
              <a:gd name="connsiteY3" fmla="*/ 6345505 h 6345505"/>
              <a:gd name="connsiteX4" fmla="*/ 0 w 5890055"/>
              <a:gd name="connsiteY4" fmla="*/ 11291 h 6345505"/>
              <a:gd name="connsiteX0" fmla="*/ 0 w 5890055"/>
              <a:gd name="connsiteY0" fmla="*/ 2229 h 6336443"/>
              <a:gd name="connsiteX1" fmla="*/ 5889169 w 5890055"/>
              <a:gd name="connsiteY1" fmla="*/ 0 h 6336443"/>
              <a:gd name="connsiteX2" fmla="*/ 5889169 w 5890055"/>
              <a:gd name="connsiteY2" fmla="*/ 6308845 h 6336443"/>
              <a:gd name="connsiteX3" fmla="*/ 2580826 w 5890055"/>
              <a:gd name="connsiteY3" fmla="*/ 6336443 h 6336443"/>
              <a:gd name="connsiteX4" fmla="*/ 0 w 5890055"/>
              <a:gd name="connsiteY4" fmla="*/ 2229 h 6336443"/>
              <a:gd name="connsiteX0" fmla="*/ 0 w 5890055"/>
              <a:gd name="connsiteY0" fmla="*/ 2229 h 6327381"/>
              <a:gd name="connsiteX1" fmla="*/ 5889169 w 5890055"/>
              <a:gd name="connsiteY1" fmla="*/ 0 h 6327381"/>
              <a:gd name="connsiteX2" fmla="*/ 5889169 w 5890055"/>
              <a:gd name="connsiteY2" fmla="*/ 6308845 h 6327381"/>
              <a:gd name="connsiteX3" fmla="*/ 2590043 w 5890055"/>
              <a:gd name="connsiteY3" fmla="*/ 6327381 h 6327381"/>
              <a:gd name="connsiteX4" fmla="*/ 0 w 5890055"/>
              <a:gd name="connsiteY4" fmla="*/ 2229 h 6327381"/>
              <a:gd name="connsiteX0" fmla="*/ 0 w 5890055"/>
              <a:gd name="connsiteY0" fmla="*/ 2229 h 6308845"/>
              <a:gd name="connsiteX1" fmla="*/ 5889169 w 5890055"/>
              <a:gd name="connsiteY1" fmla="*/ 0 h 6308845"/>
              <a:gd name="connsiteX2" fmla="*/ 5889169 w 5890055"/>
              <a:gd name="connsiteY2" fmla="*/ 6308845 h 6308845"/>
              <a:gd name="connsiteX3" fmla="*/ 2580826 w 5890055"/>
              <a:gd name="connsiteY3" fmla="*/ 6300196 h 6308845"/>
              <a:gd name="connsiteX4" fmla="*/ 0 w 5890055"/>
              <a:gd name="connsiteY4" fmla="*/ 2229 h 6308845"/>
              <a:gd name="connsiteX0" fmla="*/ 0 w 5890055"/>
              <a:gd name="connsiteY0" fmla="*/ 2229 h 6327381"/>
              <a:gd name="connsiteX1" fmla="*/ 5889169 w 5890055"/>
              <a:gd name="connsiteY1" fmla="*/ 0 h 6327381"/>
              <a:gd name="connsiteX2" fmla="*/ 5889169 w 5890055"/>
              <a:gd name="connsiteY2" fmla="*/ 6308845 h 6327381"/>
              <a:gd name="connsiteX3" fmla="*/ 2599260 w 5890055"/>
              <a:gd name="connsiteY3" fmla="*/ 6327381 h 6327381"/>
              <a:gd name="connsiteX4" fmla="*/ 0 w 5890055"/>
              <a:gd name="connsiteY4" fmla="*/ 2229 h 6327381"/>
              <a:gd name="connsiteX0" fmla="*/ 0 w 5890055"/>
              <a:gd name="connsiteY0" fmla="*/ 2229 h 6309258"/>
              <a:gd name="connsiteX1" fmla="*/ 5889169 w 5890055"/>
              <a:gd name="connsiteY1" fmla="*/ 0 h 6309258"/>
              <a:gd name="connsiteX2" fmla="*/ 5889169 w 5890055"/>
              <a:gd name="connsiteY2" fmla="*/ 6308845 h 6309258"/>
              <a:gd name="connsiteX3" fmla="*/ 2599260 w 5890055"/>
              <a:gd name="connsiteY3" fmla="*/ 6309258 h 6309258"/>
              <a:gd name="connsiteX4" fmla="*/ 0 w 5890055"/>
              <a:gd name="connsiteY4" fmla="*/ 2229 h 630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0055" h="6309258">
                <a:moveTo>
                  <a:pt x="0" y="2229"/>
                </a:moveTo>
                <a:lnTo>
                  <a:pt x="5889169" y="0"/>
                </a:lnTo>
                <a:cubicBezTo>
                  <a:pt x="5892241" y="591040"/>
                  <a:pt x="5886097" y="5717805"/>
                  <a:pt x="5889169" y="6308845"/>
                </a:cubicBezTo>
                <a:lnTo>
                  <a:pt x="2599260" y="6309258"/>
                </a:lnTo>
                <a:lnTo>
                  <a:pt x="0" y="2229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4E7697A-4413-4904-B1C1-6AA87D9AE05F}"/>
              </a:ext>
            </a:extLst>
          </p:cNvPr>
          <p:cNvSpPr txBox="1">
            <a:spLocks/>
          </p:cNvSpPr>
          <p:nvPr userDrawn="1"/>
        </p:nvSpPr>
        <p:spPr>
          <a:xfrm>
            <a:off x="232397" y="6373805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"/>
              <a:t>© Cranfield University </a:t>
            </a:r>
            <a:fld id="{9F749477-C6E1-0848-80BB-E9ECD956F19F}" type="datetime6">
              <a:rPr lang="en-GB" sz="600" smtClean="0"/>
              <a:pPr algn="l"/>
              <a:t>April 25</a:t>
            </a:fld>
            <a:endParaRPr lang="en-US" sz="600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913F362D-7467-46C5-908C-D18D4A85189B}"/>
              </a:ext>
            </a:extLst>
          </p:cNvPr>
          <p:cNvSpPr/>
          <p:nvPr userDrawn="1"/>
        </p:nvSpPr>
        <p:spPr>
          <a:xfrm>
            <a:off x="1" y="0"/>
            <a:ext cx="8616547" cy="6858000"/>
          </a:xfrm>
          <a:custGeom>
            <a:avLst/>
            <a:gdLst>
              <a:gd name="connsiteX0" fmla="*/ 0 w 8616547"/>
              <a:gd name="connsiteY0" fmla="*/ 0 h 6858000"/>
              <a:gd name="connsiteX1" fmla="*/ 5845736 w 8616547"/>
              <a:gd name="connsiteY1" fmla="*/ 0 h 6858000"/>
              <a:gd name="connsiteX2" fmla="*/ 8616547 w 8616547"/>
              <a:gd name="connsiteY2" fmla="*/ 6858000 h 6858000"/>
              <a:gd name="connsiteX3" fmla="*/ 0 w 8616547"/>
              <a:gd name="connsiteY3" fmla="*/ 6858000 h 6858000"/>
              <a:gd name="connsiteX4" fmla="*/ 0 w 861654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6547" h="6858000">
                <a:moveTo>
                  <a:pt x="0" y="0"/>
                </a:moveTo>
                <a:lnTo>
                  <a:pt x="5845736" y="0"/>
                </a:lnTo>
                <a:lnTo>
                  <a:pt x="861654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A406C"/>
              </a:gs>
              <a:gs pos="100000">
                <a:srgbClr val="08183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6EA8ED6-A782-4A86-8202-751F1D658B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8667" y="2034771"/>
            <a:ext cx="5757333" cy="4033214"/>
          </a:xfrm>
          <a:prstGeom prst="rect">
            <a:avLst/>
          </a:prstGeom>
        </p:spPr>
        <p:txBody>
          <a:bodyPr/>
          <a:lstStyle>
            <a:lvl1pPr marL="257175" indent="-257175" algn="l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Contents</a:t>
            </a:r>
            <a:endParaRPr lang="en-US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85D65346-C3FC-4094-9D9A-7E2DA9C04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948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Purp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F7FF15FC-BA01-774B-A80E-4CCDCDC99AA2}"/>
              </a:ext>
            </a:extLst>
          </p:cNvPr>
          <p:cNvSpPr/>
          <p:nvPr userDrawn="1"/>
        </p:nvSpPr>
        <p:spPr>
          <a:xfrm>
            <a:off x="0" y="6785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8894175 w 12192000"/>
              <a:gd name="connsiteY1" fmla="*/ 0 h 6858000"/>
              <a:gd name="connsiteX2" fmla="*/ 12192000 w 12192000"/>
              <a:gd name="connsiteY2" fmla="*/ 3297825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8894175" y="0"/>
                </a:lnTo>
                <a:lnTo>
                  <a:pt x="12192000" y="3297825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623E87"/>
              </a:gs>
              <a:gs pos="100000">
                <a:srgbClr val="452B56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456569" y="649288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chemeClr val="bg1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chemeClr val="bg1"/>
                </a:solidFill>
              </a:rPr>
              <a:t>April 25</a:t>
            </a:fld>
            <a:endParaRPr lang="en-US" sz="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7" y="365129"/>
            <a:ext cx="5846379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281" y="1939929"/>
            <a:ext cx="6844863" cy="33812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text here – add a background image to this slide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575E6AD-14EF-6041-8182-99CC0829B756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623E87"/>
              </a:gs>
              <a:gs pos="55000">
                <a:srgbClr val="452B56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A0B993C-5B00-4D45-9EC3-EB4C3DE67F55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0947BD-607D-E846-A680-87C3C85905A6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85D816-7083-3648-9B18-A857BE36C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E9206DE-8C20-9E40-BA05-5A7AB97F5EC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1513139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F7FF15FC-BA01-774B-A80E-4CCDCDC99AA2}"/>
              </a:ext>
            </a:extLst>
          </p:cNvPr>
          <p:cNvSpPr/>
          <p:nvPr userDrawn="1"/>
        </p:nvSpPr>
        <p:spPr>
          <a:xfrm>
            <a:off x="0" y="6785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8894175 w 12192000"/>
              <a:gd name="connsiteY1" fmla="*/ 0 h 6858000"/>
              <a:gd name="connsiteX2" fmla="*/ 12192000 w 12192000"/>
              <a:gd name="connsiteY2" fmla="*/ 3297825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8894175" y="0"/>
                </a:lnTo>
                <a:lnTo>
                  <a:pt x="12192000" y="3297825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3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456569" y="649288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chemeClr val="bg1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chemeClr val="bg1"/>
                </a:solidFill>
              </a:rPr>
              <a:t>April 25</a:t>
            </a:fld>
            <a:endParaRPr lang="en-US" sz="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7" y="365129"/>
            <a:ext cx="5846379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281" y="1939929"/>
            <a:ext cx="6844863" cy="33812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text here – add a background image to this slide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575E6AD-14EF-6041-8182-99CC0829B756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0099C3"/>
              </a:gs>
              <a:gs pos="55000">
                <a:srgbClr val="26366F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A0B993C-5B00-4D45-9EC3-EB4C3DE67F55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0947BD-607D-E846-A680-87C3C85905A6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85D816-7083-3648-9B18-A857BE36C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E9206DE-8C20-9E40-BA05-5A7AB97F5EC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270105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G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F7FF15FC-BA01-774B-A80E-4CCDCDC99AA2}"/>
              </a:ext>
            </a:extLst>
          </p:cNvPr>
          <p:cNvSpPr/>
          <p:nvPr userDrawn="1"/>
        </p:nvSpPr>
        <p:spPr>
          <a:xfrm>
            <a:off x="0" y="6785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8894175 w 12192000"/>
              <a:gd name="connsiteY1" fmla="*/ 0 h 6858000"/>
              <a:gd name="connsiteX2" fmla="*/ 12192000 w 12192000"/>
              <a:gd name="connsiteY2" fmla="*/ 3297825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8894175" y="0"/>
                </a:lnTo>
                <a:lnTo>
                  <a:pt x="12192000" y="3297825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rgbClr val="74981A"/>
              </a:gs>
              <a:gs pos="0">
                <a:srgbClr val="5A771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456569" y="649288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chemeClr val="bg1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chemeClr val="bg1"/>
                </a:solidFill>
              </a:rPr>
              <a:t>April 25</a:t>
            </a:fld>
            <a:endParaRPr lang="en-US" sz="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7" y="365129"/>
            <a:ext cx="5846379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281" y="1939929"/>
            <a:ext cx="6844863" cy="33812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text here – add a background image to this slide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575E6AD-14EF-6041-8182-99CC0829B756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94C21E"/>
              </a:gs>
              <a:gs pos="55000">
                <a:srgbClr val="5A7713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A0B993C-5B00-4D45-9EC3-EB4C3DE67F55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0947BD-607D-E846-A680-87C3C85905A6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85D816-7083-3648-9B18-A857BE36C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E9206DE-8C20-9E40-BA05-5A7AB97F5EC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442086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Pin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9DF32DC6-F852-834B-AF6A-8BBD69ADAB7B}"/>
              </a:ext>
            </a:extLst>
          </p:cNvPr>
          <p:cNvSpPr/>
          <p:nvPr userDrawn="1"/>
        </p:nvSpPr>
        <p:spPr>
          <a:xfrm>
            <a:off x="0" y="6785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8894175 w 12192000"/>
              <a:gd name="connsiteY1" fmla="*/ 0 h 6858000"/>
              <a:gd name="connsiteX2" fmla="*/ 12192000 w 12192000"/>
              <a:gd name="connsiteY2" fmla="*/ 3297825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8894175" y="0"/>
                </a:lnTo>
                <a:lnTo>
                  <a:pt x="12192000" y="3297825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11F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E9255C6-40A9-CD45-9806-D5C3D7968F88}"/>
              </a:ext>
            </a:extLst>
          </p:cNvPr>
          <p:cNvSpPr txBox="1">
            <a:spLocks/>
          </p:cNvSpPr>
          <p:nvPr userDrawn="1"/>
        </p:nvSpPr>
        <p:spPr>
          <a:xfrm>
            <a:off x="9456569" y="649288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chemeClr val="bg1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chemeClr val="bg1"/>
                </a:solidFill>
              </a:rPr>
              <a:t>April 25</a:t>
            </a:fld>
            <a:endParaRPr lang="en-US" sz="60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68F6639-80CD-D84A-83E5-A4644AEF1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277" y="365129"/>
            <a:ext cx="5846379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A030BED-21E9-0746-BD88-DE28DAE9D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281" y="1939929"/>
            <a:ext cx="6844863" cy="33812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text here – add a background image to this slide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4114D0BB-0635-B944-B5F2-E1589560A69D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D0366E"/>
              </a:gs>
              <a:gs pos="55000">
                <a:srgbClr val="811F42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E6C026E-30EF-5143-976D-9A7D972B7A49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F473F63-7F3A-CB46-8662-46146C05A83C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E072BB-1DB5-8C43-89E0-76A553D5E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B86EAEDB-CDEE-4A4F-AFD0-A582456A31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2994514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8FCBFA1-F566-A24B-847B-F7A15FCD58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306813" y="3681412"/>
            <a:ext cx="2115899" cy="2439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add a headshot.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8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Quote purple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DA437E-3F8E-2446-AF6A-302E3CB0B4C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5744" y="2237781"/>
            <a:ext cx="8679461" cy="3883628"/>
          </a:xfrm>
          <a:prstGeom prst="rect">
            <a:avLst/>
          </a:prstGeom>
          <a:gradFill>
            <a:gsLst>
              <a:gs pos="0">
                <a:srgbClr val="623E87"/>
              </a:gs>
              <a:gs pos="100000">
                <a:srgbClr val="452B56"/>
              </a:gs>
            </a:gsLst>
            <a:lin ang="0" scaled="0"/>
          </a:gradFill>
        </p:spPr>
        <p:txBody>
          <a:bodyPr lIns="360000" tIns="360000" rIns="360000" bIns="360000">
            <a:normAutofit/>
          </a:bodyPr>
          <a:lstStyle>
            <a:lvl1pPr marL="0" indent="0">
              <a:lnSpc>
                <a:spcPct val="100000"/>
              </a:lnSpc>
              <a:buNone/>
              <a:defRPr lang="en-GB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GB"/>
              <a:t>“Quote quote quote quote quote quote quote quote quote quote quote quote quote quote quote quote”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DA694FB-C5D1-E54D-B614-B49FC0F6C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2238376"/>
            <a:ext cx="407277" cy="3883025"/>
          </a:xfrm>
          <a:prstGeom prst="rect">
            <a:avLst/>
          </a:prstGeom>
          <a:solidFill>
            <a:srgbClr val="623E87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890AA65-4B06-874B-9739-DB04DB376E9C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623E87"/>
              </a:gs>
              <a:gs pos="55000">
                <a:srgbClr val="452B56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6173CCB1-3800-4C47-BDBC-48AA255090CF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B2F7E7-A19C-0C4D-A85B-CA0C37570436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2F9277E-F058-9145-99C2-4C4D3F40D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2A188442-88BD-F049-ACD9-CAD8BF5FF3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8E2D3-8065-C64F-8F3C-C1BF577C56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392" y="4583910"/>
            <a:ext cx="8253771" cy="13452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[Title] [First name] [Surname], [Job title], [Company],</a:t>
            </a:r>
          </a:p>
          <a:p>
            <a:pPr lvl="0"/>
            <a:r>
              <a:rPr lang="en-GB"/>
              <a:t>([Course title] [Qualification] [Year of completion])</a:t>
            </a:r>
          </a:p>
        </p:txBody>
      </p:sp>
    </p:spTree>
    <p:extLst>
      <p:ext uri="{BB962C8B-B14F-4D97-AF65-F5344CB8AC3E}">
        <p14:creationId xmlns:p14="http://schemas.microsoft.com/office/powerpoint/2010/main" val="216441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Purp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8" y="365129"/>
            <a:ext cx="8099535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277" y="2795757"/>
            <a:ext cx="10138803" cy="338121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81830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081830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081830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081830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081830"/>
                </a:solidFill>
              </a:defRPr>
            </a:lvl5pPr>
          </a:lstStyle>
          <a:p>
            <a:pPr lvl="0"/>
            <a:r>
              <a:rPr lang="en-GB"/>
              <a:t>Click to add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E371CE9-F4A7-514B-960D-C2F3C033750D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623E87"/>
              </a:gs>
              <a:gs pos="55000">
                <a:srgbClr val="452B56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40194CE-8F7F-1644-B3BB-FD55176A2F2A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7573F97-5D0C-EB4F-B0F0-F3BAC51FDD97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A6085-DB6F-D049-AB30-A1C5B52D2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989198-0118-0A4C-85EB-6E65541879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281" y="1823409"/>
            <a:ext cx="9261169" cy="8062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rgbClr val="623E87"/>
                </a:solidFill>
              </a:defRPr>
            </a:lvl1pPr>
          </a:lstStyle>
          <a:p>
            <a:pPr lvl="0"/>
            <a:r>
              <a:rPr lang="en-US"/>
              <a:t>Click to add a </a:t>
            </a:r>
            <a:r>
              <a:rPr lang="en-US" err="1"/>
              <a:t>subheader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5C13CF6-96F0-2846-976E-6DAF848B717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99110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8FCBFA1-F566-A24B-847B-F7A15FCD58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96709" y="3671998"/>
            <a:ext cx="2115899" cy="2439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add a headshot.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8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Quote blue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DA437E-3F8E-2446-AF6A-302E3CB0B4C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5744" y="2237781"/>
            <a:ext cx="8679461" cy="3883628"/>
          </a:xfrm>
          <a:prstGeom prst="rect">
            <a:avLst/>
          </a:prstGeom>
          <a:solidFill>
            <a:srgbClr val="26366F"/>
          </a:solidFill>
        </p:spPr>
        <p:txBody>
          <a:bodyPr lIns="360000" tIns="360000" rIns="360000" bIns="360000">
            <a:normAutofit/>
          </a:bodyPr>
          <a:lstStyle>
            <a:lvl1pPr marL="0" indent="0">
              <a:lnSpc>
                <a:spcPct val="100000"/>
              </a:lnSpc>
              <a:buNone/>
              <a:defRPr lang="en-GB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GB"/>
              <a:t>“Quote quote quote quote quote quote quote quote quote quote quote quote quote quote quote quote”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DA694FB-C5D1-E54D-B614-B49FC0F6C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2238376"/>
            <a:ext cx="407277" cy="3883025"/>
          </a:xfrm>
          <a:prstGeom prst="rect">
            <a:avLst/>
          </a:prstGeom>
          <a:solidFill>
            <a:srgbClr val="26366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890AA65-4B06-874B-9739-DB04DB376E9C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0099C3"/>
              </a:gs>
              <a:gs pos="55000">
                <a:srgbClr val="26366F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6173CCB1-3800-4C47-BDBC-48AA255090CF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B2F7E7-A19C-0C4D-A85B-CA0C37570436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2F9277E-F058-9145-99C2-4C4D3F40D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2A188442-88BD-F049-ACD9-CAD8BF5FF3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8E2D3-8065-C64F-8F3C-C1BF577C56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392" y="4583910"/>
            <a:ext cx="8253771" cy="13452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[Title] [First name] [Surname], [Job title], [Company],</a:t>
            </a:r>
          </a:p>
          <a:p>
            <a:pPr lvl="0"/>
            <a:r>
              <a:rPr lang="en-GB"/>
              <a:t>([Course title] [Qualification] [Year of completion])</a:t>
            </a:r>
          </a:p>
        </p:txBody>
      </p:sp>
    </p:spTree>
    <p:extLst>
      <p:ext uri="{BB962C8B-B14F-4D97-AF65-F5344CB8AC3E}">
        <p14:creationId xmlns:p14="http://schemas.microsoft.com/office/powerpoint/2010/main" val="3395551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8FCBFA1-F566-A24B-847B-F7A15FCD58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96709" y="3681412"/>
            <a:ext cx="2115899" cy="2439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add a headshot.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8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Quote green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pPr algn="r">
                <a:lnSpc>
                  <a:spcPct val="100000"/>
                </a:lnSpc>
              </a:p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DA437E-3F8E-2446-AF6A-302E3CB0B4C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5744" y="2237781"/>
            <a:ext cx="8679461" cy="3883628"/>
          </a:xfrm>
          <a:prstGeom prst="rect">
            <a:avLst/>
          </a:prstGeom>
          <a:solidFill>
            <a:srgbClr val="5A7713"/>
          </a:solidFill>
        </p:spPr>
        <p:txBody>
          <a:bodyPr lIns="360000" tIns="360000" rIns="360000" bIns="360000">
            <a:normAutofit/>
          </a:bodyPr>
          <a:lstStyle>
            <a:lvl1pPr marL="0" indent="0">
              <a:lnSpc>
                <a:spcPct val="100000"/>
              </a:lnSpc>
              <a:buNone/>
              <a:defRPr lang="en-GB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GB"/>
              <a:t>“Quote quote quote quote quote quote quote quote quote quote quote quote quote quote quote quote”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DA694FB-C5D1-E54D-B614-B49FC0F6C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2238376"/>
            <a:ext cx="407277" cy="3883025"/>
          </a:xfrm>
          <a:prstGeom prst="rect">
            <a:avLst/>
          </a:prstGeom>
          <a:solidFill>
            <a:srgbClr val="5A7713"/>
          </a:solidFill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890AA65-4B06-874B-9739-DB04DB376E9C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94C21E"/>
              </a:gs>
              <a:gs pos="55000">
                <a:srgbClr val="5A7713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35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6173CCB1-3800-4C47-BDBC-48AA255090CF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B2F7E7-A19C-0C4D-A85B-CA0C37570436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35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2F9277E-F058-9145-99C2-4C4D3F40D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2A188442-88BD-F049-ACD9-CAD8BF5FF3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8E2D3-8065-C64F-8F3C-C1BF577C56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392" y="4583910"/>
            <a:ext cx="8253771" cy="13452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[Title] [First name] [Surname], [Job title], [Company],</a:t>
            </a:r>
          </a:p>
          <a:p>
            <a:pPr lvl="0"/>
            <a:r>
              <a:rPr lang="en-GB"/>
              <a:t>([Course title] [Qualification] [Year of completion])</a:t>
            </a:r>
          </a:p>
        </p:txBody>
      </p:sp>
    </p:spTree>
    <p:extLst>
      <p:ext uri="{BB962C8B-B14F-4D97-AF65-F5344CB8AC3E}">
        <p14:creationId xmlns:p14="http://schemas.microsoft.com/office/powerpoint/2010/main" val="110056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8FCBFA1-F566-A24B-847B-F7A15FCD58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96709" y="3681412"/>
            <a:ext cx="2115899" cy="2439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add a headshot.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8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Quote pink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pPr algn="r">
                <a:lnSpc>
                  <a:spcPct val="100000"/>
                </a:lnSpc>
              </a:p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DA437E-3F8E-2446-AF6A-302E3CB0B4C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5744" y="2237781"/>
            <a:ext cx="8679461" cy="3883628"/>
          </a:xfrm>
          <a:prstGeom prst="rect">
            <a:avLst/>
          </a:prstGeom>
          <a:solidFill>
            <a:srgbClr val="811F42"/>
          </a:solidFill>
        </p:spPr>
        <p:txBody>
          <a:bodyPr lIns="360000" tIns="360000" rIns="360000" bIns="360000">
            <a:normAutofit/>
          </a:bodyPr>
          <a:lstStyle>
            <a:lvl1pPr marL="0" indent="0">
              <a:lnSpc>
                <a:spcPct val="100000"/>
              </a:lnSpc>
              <a:buNone/>
              <a:defRPr lang="en-GB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GB"/>
              <a:t>“Quote quote quote quote quote quote quote quote quote quote quote quote quote quote quote quote”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DA694FB-C5D1-E54D-B614-B49FC0F6C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2238376"/>
            <a:ext cx="407277" cy="3883025"/>
          </a:xfrm>
          <a:prstGeom prst="rect">
            <a:avLst/>
          </a:prstGeom>
          <a:solidFill>
            <a:srgbClr val="811F42"/>
          </a:solidFill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890AA65-4B06-874B-9739-DB04DB376E9C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D0366E"/>
              </a:gs>
              <a:gs pos="54000">
                <a:srgbClr val="811F42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35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6173CCB1-3800-4C47-BDBC-48AA255090CF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B2F7E7-A19C-0C4D-A85B-CA0C37570436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35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2F9277E-F058-9145-99C2-4C4D3F40D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2A188442-88BD-F049-ACD9-CAD8BF5FF3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8E2D3-8065-C64F-8F3C-C1BF577C56A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392" y="4583910"/>
            <a:ext cx="8253771" cy="13452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[Title] [First name] [Surname], [Job title], [Company],</a:t>
            </a:r>
          </a:p>
          <a:p>
            <a:pPr lvl="0"/>
            <a:r>
              <a:rPr lang="en-GB"/>
              <a:t>([Course title] [Qualification] [Year of completion])</a:t>
            </a:r>
          </a:p>
        </p:txBody>
      </p:sp>
    </p:spTree>
    <p:extLst>
      <p:ext uri="{BB962C8B-B14F-4D97-AF65-F5344CB8AC3E}">
        <p14:creationId xmlns:p14="http://schemas.microsoft.com/office/powerpoint/2010/main" val="3131636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x2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8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Double quote purple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DA437E-3F8E-2446-AF6A-302E3CB0B4C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5741" y="1818409"/>
            <a:ext cx="9552659" cy="2270414"/>
          </a:xfrm>
          <a:prstGeom prst="rect">
            <a:avLst/>
          </a:prstGeom>
          <a:gradFill>
            <a:gsLst>
              <a:gs pos="0">
                <a:srgbClr val="623E87"/>
              </a:gs>
              <a:gs pos="100000">
                <a:srgbClr val="452B56"/>
              </a:gs>
            </a:gsLst>
            <a:lin ang="0" scaled="0"/>
          </a:gradFill>
        </p:spPr>
        <p:txBody>
          <a:bodyPr lIns="360000" tIns="360000" rIns="360000" bIns="360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“Quote quote quote quote quote quote quote quote quote quote quote quote quote quote quote quote”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DA694FB-C5D1-E54D-B614-B49FC0F6C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1819038"/>
            <a:ext cx="407277" cy="2270062"/>
          </a:xfrm>
          <a:prstGeom prst="rect">
            <a:avLst/>
          </a:prstGeom>
          <a:solidFill>
            <a:srgbClr val="623E87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B2FD743E-7C72-1B42-829A-5DF06D6715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5741" y="4273268"/>
            <a:ext cx="9552659" cy="2270413"/>
          </a:xfrm>
          <a:prstGeom prst="rect">
            <a:avLst/>
          </a:prstGeom>
          <a:gradFill>
            <a:gsLst>
              <a:gs pos="0">
                <a:srgbClr val="623E87"/>
              </a:gs>
              <a:gs pos="100000">
                <a:srgbClr val="452B56"/>
              </a:gs>
            </a:gsLst>
            <a:lin ang="0" scaled="0"/>
          </a:gradFill>
        </p:spPr>
        <p:txBody>
          <a:bodyPr lIns="360000" tIns="360000" rIns="360000" bIns="360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“Quote quote quote quote quote quote quote quote quote quote quote quote quote quote quote quote”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id="{38F798BD-1CC7-A247-958B-0E090398A2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4273897"/>
            <a:ext cx="407277" cy="2270061"/>
          </a:xfrm>
          <a:prstGeom prst="rect">
            <a:avLst/>
          </a:prstGeom>
          <a:solidFill>
            <a:srgbClr val="623E87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C0E72EB-9785-7646-B5BD-B079535A5F80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623E87"/>
              </a:gs>
              <a:gs pos="55000">
                <a:srgbClr val="452B56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9973A26-BCB5-B24D-BAE8-44E8D9F360D1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201E0E0-1FEC-4642-972A-2F6DB63A22A0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04A550-6BD2-9A45-BFAD-236A5891F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116755A-CAD1-B143-9C18-7BF53DD4803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9471375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x2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8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Double quote green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DA437E-3F8E-2446-AF6A-302E3CB0B4C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5741" y="1818409"/>
            <a:ext cx="9552659" cy="2270414"/>
          </a:xfrm>
          <a:prstGeom prst="rect">
            <a:avLst/>
          </a:prstGeom>
          <a:solidFill>
            <a:srgbClr val="5A7713"/>
          </a:solidFill>
        </p:spPr>
        <p:txBody>
          <a:bodyPr lIns="360000" tIns="360000" rIns="360000" bIns="360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“Quote quote quote quote quote quote quote quote quote quote quote quote quote quote quote quote”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DA694FB-C5D1-E54D-B614-B49FC0F6C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1819038"/>
            <a:ext cx="407277" cy="2270062"/>
          </a:xfrm>
          <a:prstGeom prst="rect">
            <a:avLst/>
          </a:prstGeom>
          <a:solidFill>
            <a:srgbClr val="5A771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B2FD743E-7C72-1B42-829A-5DF06D6715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5741" y="4273268"/>
            <a:ext cx="9552659" cy="2270413"/>
          </a:xfrm>
          <a:prstGeom prst="rect">
            <a:avLst/>
          </a:prstGeom>
          <a:solidFill>
            <a:srgbClr val="5A7713"/>
          </a:solidFill>
        </p:spPr>
        <p:txBody>
          <a:bodyPr lIns="360000" tIns="360000" rIns="360000" bIns="360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“Quote quote quote quote quote quote quote quote quote quote quote quote quote quote quote quote”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id="{38F798BD-1CC7-A247-958B-0E090398A2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4273897"/>
            <a:ext cx="407277" cy="2270061"/>
          </a:xfrm>
          <a:prstGeom prst="rect">
            <a:avLst/>
          </a:prstGeom>
          <a:solidFill>
            <a:srgbClr val="5A771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C0E72EB-9785-7646-B5BD-B079535A5F80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94C21E"/>
              </a:gs>
              <a:gs pos="55000">
                <a:srgbClr val="5A7713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9973A26-BCB5-B24D-BAE8-44E8D9F360D1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201E0E0-1FEC-4642-972A-2F6DB63A22A0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04A550-6BD2-9A45-BFAD-236A5891F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116755A-CAD1-B143-9C18-7BF53DD4803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338429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x2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8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Double quote pink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DA437E-3F8E-2446-AF6A-302E3CB0B4C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5741" y="1818409"/>
            <a:ext cx="9552659" cy="2270414"/>
          </a:xfrm>
          <a:prstGeom prst="rect">
            <a:avLst/>
          </a:prstGeom>
          <a:solidFill>
            <a:srgbClr val="811F42"/>
          </a:solidFill>
        </p:spPr>
        <p:txBody>
          <a:bodyPr lIns="360000" tIns="360000" rIns="360000" bIns="360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“Quote quote quote quote quote quote quote quote quote quote quote quote quote quote quote quote”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DA694FB-C5D1-E54D-B614-B49FC0F6C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1819038"/>
            <a:ext cx="407277" cy="2270062"/>
          </a:xfrm>
          <a:prstGeom prst="rect">
            <a:avLst/>
          </a:prstGeom>
          <a:solidFill>
            <a:srgbClr val="811F4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B2FD743E-7C72-1B42-829A-5DF06D6715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5741" y="4273268"/>
            <a:ext cx="9552659" cy="2270413"/>
          </a:xfrm>
          <a:prstGeom prst="rect">
            <a:avLst/>
          </a:prstGeom>
          <a:solidFill>
            <a:srgbClr val="811F42"/>
          </a:solidFill>
        </p:spPr>
        <p:txBody>
          <a:bodyPr lIns="360000" tIns="360000" rIns="360000" bIns="360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“Quote quote quote quote quote quote quote quote quote quote quote quote quote quote quote quote”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id="{38F798BD-1CC7-A247-958B-0E090398A2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4273897"/>
            <a:ext cx="407277" cy="2270061"/>
          </a:xfrm>
          <a:prstGeom prst="rect">
            <a:avLst/>
          </a:prstGeom>
          <a:solidFill>
            <a:srgbClr val="811F4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C0E72EB-9785-7646-B5BD-B079535A5F80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D0366E"/>
              </a:gs>
              <a:gs pos="55000">
                <a:srgbClr val="811F42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9973A26-BCB5-B24D-BAE8-44E8D9F360D1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201E0E0-1FEC-4642-972A-2F6DB63A22A0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04A550-6BD2-9A45-BFAD-236A5891F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116755A-CAD1-B143-9C18-7BF53DD4803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1663311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x2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E03E2350-7C7A-9E46-A024-BC2D617B408F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0099C3"/>
              </a:gs>
              <a:gs pos="55000">
                <a:srgbClr val="26366F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8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Double quote blue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DA437E-3F8E-2446-AF6A-302E3CB0B4C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5741" y="1818409"/>
            <a:ext cx="9552659" cy="2270414"/>
          </a:xfrm>
          <a:prstGeom prst="rect">
            <a:avLst/>
          </a:prstGeom>
          <a:solidFill>
            <a:srgbClr val="26366F"/>
          </a:solidFill>
        </p:spPr>
        <p:txBody>
          <a:bodyPr lIns="360000" tIns="360000" rIns="360000" bIns="360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“Quote quote quote quote quote quote quote quote quote quote quote quote quote quote quote quote”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DA694FB-C5D1-E54D-B614-B49FC0F6C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1819038"/>
            <a:ext cx="407277" cy="2270062"/>
          </a:xfrm>
          <a:prstGeom prst="rect">
            <a:avLst/>
          </a:prstGeom>
          <a:solidFill>
            <a:srgbClr val="26366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B2FD743E-7C72-1B42-829A-5DF06D6715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5741" y="4273268"/>
            <a:ext cx="9552659" cy="2270413"/>
          </a:xfrm>
          <a:prstGeom prst="rect">
            <a:avLst/>
          </a:prstGeom>
          <a:solidFill>
            <a:srgbClr val="26366F"/>
          </a:solidFill>
        </p:spPr>
        <p:txBody>
          <a:bodyPr lIns="360000" tIns="360000" rIns="360000" bIns="360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“Quote quote quote quote quote quote quote quote quote quote quote quote quote quote quote quote”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id="{38F798BD-1CC7-A247-958B-0E090398A2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4273897"/>
            <a:ext cx="407277" cy="2270061"/>
          </a:xfrm>
          <a:prstGeom prst="rect">
            <a:avLst/>
          </a:prstGeom>
          <a:solidFill>
            <a:srgbClr val="26366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9973A26-BCB5-B24D-BAE8-44E8D9F360D1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201E0E0-1FEC-4642-972A-2F6DB63A22A0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04A550-6BD2-9A45-BFAD-236A5891F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116755A-CAD1-B143-9C18-7BF53DD4803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2542278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315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Facilities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527392-0132-9043-8E98-FF9EE1FBE4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7276" y="1939926"/>
            <a:ext cx="2987565" cy="1745264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photo of facility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F01780-A527-BE4B-827B-04AFB9DC98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93" y="4403835"/>
            <a:ext cx="2986087" cy="182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Facility description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BFA7589-652B-B546-9D4C-8696AF138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93" y="3703188"/>
            <a:ext cx="2986087" cy="700646"/>
          </a:xfrm>
          <a:prstGeom prst="rect">
            <a:avLst/>
          </a:prstGeom>
          <a:solidFill>
            <a:srgbClr val="623E87"/>
          </a:solidFill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</a:lstStyle>
          <a:p>
            <a:r>
              <a:rPr lang="en-GB"/>
              <a:t>Name of facility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31F77F19-B181-E542-A209-8E125F1BB3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8987" y="1939926"/>
            <a:ext cx="2986087" cy="1745264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photo of facility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C0E94EB3-2FAF-9945-9FCC-D3EC464BFC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79699" y="4403835"/>
            <a:ext cx="2986087" cy="182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Facility description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A86EEF94-23E5-B647-8AA9-43A8A0D0D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79699" y="3703188"/>
            <a:ext cx="2986087" cy="700646"/>
          </a:xfrm>
          <a:prstGeom prst="rect">
            <a:avLst/>
          </a:prstGeom>
          <a:solidFill>
            <a:srgbClr val="623E87"/>
          </a:solidFill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</a:lstStyle>
          <a:p>
            <a:r>
              <a:rPr lang="en-GB"/>
              <a:t>Name of facility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9E55E43E-4754-6141-9E49-341DA74612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91968" y="1939926"/>
            <a:ext cx="2987565" cy="1745264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photo of facility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1110EE3-AD63-8648-AE98-4F49FFB337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92682" y="4403835"/>
            <a:ext cx="2986087" cy="182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Facility description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B6CEC7B8-100B-A544-9345-5649C31490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2682" y="3703188"/>
            <a:ext cx="2986087" cy="700646"/>
          </a:xfrm>
          <a:prstGeom prst="rect">
            <a:avLst/>
          </a:prstGeom>
          <a:solidFill>
            <a:srgbClr val="623E87"/>
          </a:solidFill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</a:lstStyle>
          <a:p>
            <a:r>
              <a:rPr lang="en-GB"/>
              <a:t>Name of facility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42281AB-909E-BF4D-8149-1BC66A630AE0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623E87"/>
              </a:gs>
              <a:gs pos="55000">
                <a:srgbClr val="452B56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D9B85D20-8358-CE44-A753-9EEA177AAE6A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FF5A48-4661-2249-8FCC-72D6A4823701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1431B29-A23D-2340-979C-519193170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58A0550-C86F-A145-8AB4-3CA87DB5A5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1751693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315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Facilities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527392-0132-9043-8E98-FF9EE1FBE4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7276" y="1939926"/>
            <a:ext cx="2987565" cy="1745264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photo of facility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F01780-A527-BE4B-827B-04AFB9DC98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93" y="4403835"/>
            <a:ext cx="2986087" cy="182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Facility description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BFA7589-652B-B546-9D4C-8696AF138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93" y="3703188"/>
            <a:ext cx="2986087" cy="700646"/>
          </a:xfrm>
          <a:prstGeom prst="rect">
            <a:avLst/>
          </a:prstGeom>
          <a:solidFill>
            <a:srgbClr val="5A7713"/>
          </a:solidFill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</a:lstStyle>
          <a:p>
            <a:r>
              <a:rPr lang="en-GB"/>
              <a:t>Name of facility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31F77F19-B181-E542-A209-8E125F1BB3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8987" y="1939926"/>
            <a:ext cx="2986087" cy="1745264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photo of facility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C0E94EB3-2FAF-9945-9FCC-D3EC464BFC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79699" y="4403835"/>
            <a:ext cx="2986087" cy="182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Facility description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A86EEF94-23E5-B647-8AA9-43A8A0D0D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79699" y="3703188"/>
            <a:ext cx="2986087" cy="700646"/>
          </a:xfrm>
          <a:prstGeom prst="rect">
            <a:avLst/>
          </a:prstGeom>
          <a:solidFill>
            <a:srgbClr val="5A7713"/>
          </a:solidFill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</a:lstStyle>
          <a:p>
            <a:r>
              <a:rPr lang="en-GB"/>
              <a:t>Name of facility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9E55E43E-4754-6141-9E49-341DA74612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91968" y="1939926"/>
            <a:ext cx="2987565" cy="1745264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photo of facility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1110EE3-AD63-8648-AE98-4F49FFB337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92682" y="4403835"/>
            <a:ext cx="2986087" cy="182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Facility description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B6CEC7B8-100B-A544-9345-5649C31490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2682" y="3703188"/>
            <a:ext cx="2986087" cy="700646"/>
          </a:xfrm>
          <a:prstGeom prst="rect">
            <a:avLst/>
          </a:prstGeom>
          <a:solidFill>
            <a:srgbClr val="5A7713"/>
          </a:solidFill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</a:lstStyle>
          <a:p>
            <a:r>
              <a:rPr lang="en-GB"/>
              <a:t>Name of facility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42281AB-909E-BF4D-8149-1BC66A630AE0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94C21E"/>
              </a:gs>
              <a:gs pos="55000">
                <a:srgbClr val="5A7713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D9B85D20-8358-CE44-A753-9EEA177AAE6A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FF5A48-4661-2249-8FCC-72D6A4823701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1431B29-A23D-2340-979C-519193170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58A0550-C86F-A145-8AB4-3CA87DB5A5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1687871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315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Facilities pink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527392-0132-9043-8E98-FF9EE1FBE4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7276" y="1939926"/>
            <a:ext cx="2987565" cy="1745264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photo of facility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F01780-A527-BE4B-827B-04AFB9DC98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93" y="4403835"/>
            <a:ext cx="2986087" cy="182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Facility description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BFA7589-652B-B546-9D4C-8696AF138F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93" y="3703188"/>
            <a:ext cx="2986087" cy="700646"/>
          </a:xfrm>
          <a:prstGeom prst="rect">
            <a:avLst/>
          </a:prstGeom>
          <a:solidFill>
            <a:srgbClr val="811F42"/>
          </a:solidFill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</a:lstStyle>
          <a:p>
            <a:r>
              <a:rPr lang="en-GB"/>
              <a:t>Name of facility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31F77F19-B181-E542-A209-8E125F1BB3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8987" y="1939926"/>
            <a:ext cx="2986087" cy="1745264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photo of facility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C0E94EB3-2FAF-9945-9FCC-D3EC464BFC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79699" y="4403835"/>
            <a:ext cx="2986087" cy="182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Facility description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A86EEF94-23E5-B647-8AA9-43A8A0D0D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79699" y="3703188"/>
            <a:ext cx="2986087" cy="700646"/>
          </a:xfrm>
          <a:prstGeom prst="rect">
            <a:avLst/>
          </a:prstGeom>
          <a:solidFill>
            <a:srgbClr val="811F42"/>
          </a:solidFill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</a:lstStyle>
          <a:p>
            <a:r>
              <a:rPr lang="en-GB"/>
              <a:t>Name of facility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9E55E43E-4754-6141-9E49-341DA74612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91968" y="1939926"/>
            <a:ext cx="2987565" cy="1745264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photo of facility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1110EE3-AD63-8648-AE98-4F49FFB337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92682" y="4403835"/>
            <a:ext cx="2986087" cy="182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Facility description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B6CEC7B8-100B-A544-9345-5649C31490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2682" y="3703188"/>
            <a:ext cx="2986087" cy="700646"/>
          </a:xfrm>
          <a:prstGeom prst="rect">
            <a:avLst/>
          </a:prstGeom>
          <a:solidFill>
            <a:srgbClr val="811F42"/>
          </a:solidFill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</a:lstStyle>
          <a:p>
            <a:r>
              <a:rPr lang="en-GB"/>
              <a:t>Name of facility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42281AB-909E-BF4D-8149-1BC66A630AE0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D0366E"/>
              </a:gs>
              <a:gs pos="54000">
                <a:srgbClr val="811F42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D9B85D20-8358-CE44-A753-9EEA177AAE6A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FF5A48-4661-2249-8FCC-72D6A4823701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1431B29-A23D-2340-979C-519193170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58A0550-C86F-A145-8AB4-3CA87DB5A5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42673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8" y="365129"/>
            <a:ext cx="8099535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277" y="2795757"/>
            <a:ext cx="10138803" cy="338121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81830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081830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081830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081830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081830"/>
                </a:solidFill>
              </a:defRPr>
            </a:lvl5pPr>
          </a:lstStyle>
          <a:p>
            <a:pPr lvl="0"/>
            <a:r>
              <a:rPr lang="en-GB"/>
              <a:t>Click to add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E371CE9-F4A7-514B-960D-C2F3C033750D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94C21E"/>
              </a:gs>
              <a:gs pos="55000">
                <a:srgbClr val="5A7713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40194CE-8F7F-1644-B3BB-FD55176A2F2A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7573F97-5D0C-EB4F-B0F0-F3BAC51FDD97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A6085-DB6F-D049-AB30-A1C5B52D2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989198-0118-0A4C-85EB-6E65541879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281" y="1823409"/>
            <a:ext cx="9261169" cy="8062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rgbClr val="5A7713"/>
                </a:solidFill>
              </a:defRPr>
            </a:lvl1pPr>
          </a:lstStyle>
          <a:p>
            <a:pPr lvl="0"/>
            <a:r>
              <a:rPr lang="en-US"/>
              <a:t>Click to add a </a:t>
            </a:r>
            <a:r>
              <a:rPr lang="en-US" err="1"/>
              <a:t>subheader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5C13CF6-96F0-2846-976E-6DAF848B717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1209501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s x2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315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Example projects x2 (purple)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F01780-A527-BE4B-827B-04AFB9DC98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318" y="1921921"/>
            <a:ext cx="9504049" cy="21467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Project description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527392-0132-9043-8E98-FF9EE1FBE4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26321" y="1921920"/>
            <a:ext cx="3141047" cy="2146740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a project photo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1834CC92-80AC-6841-8F08-1AB357B89F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318" y="4312784"/>
            <a:ext cx="9504049" cy="21467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Project description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9C3DFBF1-12BC-4D47-AB45-E06269B05E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6321" y="4312783"/>
            <a:ext cx="3141047" cy="2146740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a project photo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BD94FE9-CBC5-BB4A-9984-B6D90CE82F79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623E87"/>
              </a:gs>
              <a:gs pos="55000">
                <a:srgbClr val="452B56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4F777DF-97E3-AE4D-B532-98A9FA297768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F8AAEC-4CC8-1648-B146-AA37B0DDB4C8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1E09C9-E5A8-484F-BC6B-8C11E6233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7CE686C-A7B0-7442-B091-DE56E6BA08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1455933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s x2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315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Example projects x2 (green)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F01780-A527-BE4B-827B-04AFB9DC98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318" y="1921921"/>
            <a:ext cx="9504049" cy="21467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Project description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527392-0132-9043-8E98-FF9EE1FBE4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26321" y="1921920"/>
            <a:ext cx="3141047" cy="2146740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a project photo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1834CC92-80AC-6841-8F08-1AB357B89F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318" y="4312784"/>
            <a:ext cx="9504049" cy="21467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Project description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9C3DFBF1-12BC-4D47-AB45-E06269B05E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6321" y="4312783"/>
            <a:ext cx="3141047" cy="2146740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a project photo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BD94FE9-CBC5-BB4A-9984-B6D90CE82F79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94C21E"/>
              </a:gs>
              <a:gs pos="55000">
                <a:srgbClr val="5A7713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4F777DF-97E3-AE4D-B532-98A9FA297768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F8AAEC-4CC8-1648-B146-AA37B0DDB4C8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1E09C9-E5A8-484F-BC6B-8C11E6233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7CE686C-A7B0-7442-B091-DE56E6BA08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3065654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s x2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315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Example projects x2 (blue)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F01780-A527-BE4B-827B-04AFB9DC98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318" y="1921921"/>
            <a:ext cx="9504049" cy="21467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Project description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527392-0132-9043-8E98-FF9EE1FBE4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26321" y="1921920"/>
            <a:ext cx="3141047" cy="2146740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a project photo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1834CC92-80AC-6841-8F08-1AB357B89F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318" y="4312784"/>
            <a:ext cx="9504049" cy="21467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Project description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9C3DFBF1-12BC-4D47-AB45-E06269B05E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6321" y="4312783"/>
            <a:ext cx="3141047" cy="2146740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a project photo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BD94FE9-CBC5-BB4A-9984-B6D90CE82F79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0099C3"/>
              </a:gs>
              <a:gs pos="55000">
                <a:srgbClr val="26366F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4F777DF-97E3-AE4D-B532-98A9FA297768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F8AAEC-4CC8-1648-B146-AA37B0DDB4C8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1E09C9-E5A8-484F-BC6B-8C11E6233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7CE686C-A7B0-7442-B091-DE56E6BA08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3779699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s x2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315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Example projects x2 (pink)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F01780-A527-BE4B-827B-04AFB9DC98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318" y="1921921"/>
            <a:ext cx="9504049" cy="21467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Project description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527392-0132-9043-8E98-FF9EE1FBE4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26321" y="1921920"/>
            <a:ext cx="3141047" cy="2146740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a project photo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1834CC92-80AC-6841-8F08-1AB357B89F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318" y="4312784"/>
            <a:ext cx="9504049" cy="21467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Project description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9C3DFBF1-12BC-4D47-AB45-E06269B05E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6321" y="4312783"/>
            <a:ext cx="3141047" cy="2146740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a project photo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BD94FE9-CBC5-BB4A-9984-B6D90CE82F79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D0366E"/>
              </a:gs>
              <a:gs pos="54000">
                <a:srgbClr val="811F42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4F777DF-97E3-AE4D-B532-98A9FA297768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F8AAEC-4CC8-1648-B146-AA37B0DDB4C8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1E09C9-E5A8-484F-BC6B-8C11E6233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7CE686C-A7B0-7442-B091-DE56E6BA08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3866076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s x1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315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Example projects x1 (purple)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F01780-A527-BE4B-827B-04AFB9DC98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313" y="1921921"/>
            <a:ext cx="7203763" cy="42756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Project description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527392-0132-9043-8E98-FF9EE1FBE4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67079" y="1921920"/>
            <a:ext cx="3141047" cy="4275680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a project photo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BD94FE9-CBC5-BB4A-9984-B6D90CE82F79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623E87"/>
              </a:gs>
              <a:gs pos="55000">
                <a:srgbClr val="452B56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4F777DF-97E3-AE4D-B532-98A9FA297768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F8AAEC-4CC8-1648-B146-AA37B0DDB4C8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1E09C9-E5A8-484F-BC6B-8C11E6233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7CE686C-A7B0-7442-B091-DE56E6BA08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90371-211A-1D41-879F-F58EF0DA1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957" y="4500880"/>
            <a:ext cx="6827203" cy="1534160"/>
          </a:xfrm>
          <a:gradFill>
            <a:gsLst>
              <a:gs pos="0">
                <a:srgbClr val="623E87"/>
              </a:gs>
              <a:gs pos="100000">
                <a:srgbClr val="452B56"/>
              </a:gs>
            </a:gsLst>
            <a:lin ang="0" scaled="0"/>
          </a:gradFill>
          <a:ln w="31750">
            <a:noFill/>
          </a:ln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/>
              <a:t>“Quote quote quote.”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73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s x1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315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Example projects x1 (green)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F01780-A527-BE4B-827B-04AFB9DC98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313" y="1921921"/>
            <a:ext cx="7203763" cy="42756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Project description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527392-0132-9043-8E98-FF9EE1FBE4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67079" y="1921920"/>
            <a:ext cx="3141047" cy="4275680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a project photo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BD94FE9-CBC5-BB4A-9984-B6D90CE82F79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94C21E"/>
              </a:gs>
              <a:gs pos="55000">
                <a:srgbClr val="5A7713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4F777DF-97E3-AE4D-B532-98A9FA297768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F8AAEC-4CC8-1648-B146-AA37B0DDB4C8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1E09C9-E5A8-484F-BC6B-8C11E6233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7CE686C-A7B0-7442-B091-DE56E6BA08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90371-211A-1D41-879F-F58EF0DA1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957" y="4500880"/>
            <a:ext cx="6827203" cy="1534160"/>
          </a:xfrm>
          <a:solidFill>
            <a:srgbClr val="5A7713"/>
          </a:solidFill>
          <a:ln w="31750">
            <a:noFill/>
          </a:ln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/>
              <a:t>“Quote quote quote.”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003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s x1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315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Example projects x1 (blue)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F01780-A527-BE4B-827B-04AFB9DC98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313" y="1921921"/>
            <a:ext cx="7203763" cy="42756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Project description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527392-0132-9043-8E98-FF9EE1FBE4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67079" y="1921920"/>
            <a:ext cx="3141047" cy="4275680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a project photo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BD94FE9-CBC5-BB4A-9984-B6D90CE82F79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0099C3"/>
              </a:gs>
              <a:gs pos="55000">
                <a:srgbClr val="26366F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4F777DF-97E3-AE4D-B532-98A9FA297768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F8AAEC-4CC8-1648-B146-AA37B0DDB4C8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1E09C9-E5A8-484F-BC6B-8C11E6233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7CE686C-A7B0-7442-B091-DE56E6BA08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90371-211A-1D41-879F-F58EF0DA1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957" y="4500880"/>
            <a:ext cx="6827203" cy="1534160"/>
          </a:xfrm>
          <a:solidFill>
            <a:srgbClr val="26366F"/>
          </a:solidFill>
          <a:ln w="31750">
            <a:noFill/>
          </a:ln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/>
              <a:t>“Quote quote quote.”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243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s x1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315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Example projects x1 (pink)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F01780-A527-BE4B-827B-04AFB9DC98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313" y="1921921"/>
            <a:ext cx="7203763" cy="42756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>
            <a:normAutofit/>
          </a:bodyPr>
          <a:lstStyle>
            <a:lvl1pPr marL="0" indent="0">
              <a:lnSpc>
                <a:spcPct val="100000"/>
              </a:lnSpc>
              <a:buNone/>
              <a:defRPr sz="1350" b="0">
                <a:solidFill>
                  <a:srgbClr val="081830"/>
                </a:solidFill>
              </a:defRPr>
            </a:lvl1pPr>
          </a:lstStyle>
          <a:p>
            <a:r>
              <a:rPr lang="en-GB"/>
              <a:t>Project description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527392-0132-9043-8E98-FF9EE1FBE4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67079" y="1921920"/>
            <a:ext cx="3141047" cy="4275680"/>
          </a:xfrm>
          <a:prstGeom prst="rect">
            <a:avLst/>
          </a:prstGeom>
          <a:noFill/>
          <a:ln w="12700">
            <a:noFill/>
          </a:ln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a project photo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BD94FE9-CBC5-BB4A-9984-B6D90CE82F79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D0366E"/>
              </a:gs>
              <a:gs pos="55000">
                <a:srgbClr val="811F42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4F777DF-97E3-AE4D-B532-98A9FA297768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F8AAEC-4CC8-1648-B146-AA37B0DDB4C8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1E09C9-E5A8-484F-BC6B-8C11E6233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7CE686C-A7B0-7442-B091-DE56E6BA08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90371-211A-1D41-879F-F58EF0DA1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957" y="4500880"/>
            <a:ext cx="6827203" cy="1534160"/>
          </a:xfrm>
          <a:solidFill>
            <a:srgbClr val="811F42"/>
          </a:solidFill>
          <a:ln w="317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GB"/>
              <a:t>“Quote quote quote.”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39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83FD-ABC8-FF4F-93AF-BA81E5577F6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596B-FB29-6749-8214-4CCCE35FA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94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5231904" cy="6858000"/>
          </a:xfrm>
          <a:prstGeom prst="rect">
            <a:avLst/>
          </a:prstGeom>
          <a:solidFill>
            <a:srgbClr val="273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73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8" y="365129"/>
            <a:ext cx="8099535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277" y="2795757"/>
            <a:ext cx="10138803" cy="338121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81830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081830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081830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081830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081830"/>
                </a:solidFill>
              </a:defRPr>
            </a:lvl5pPr>
          </a:lstStyle>
          <a:p>
            <a:pPr lvl="0"/>
            <a:r>
              <a:rPr lang="en-GB"/>
              <a:t>Click to add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E371CE9-F4A7-514B-960D-C2F3C033750D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0099C3"/>
              </a:gs>
              <a:gs pos="55000">
                <a:srgbClr val="26366F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40194CE-8F7F-1644-B3BB-FD55176A2F2A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7573F97-5D0C-EB4F-B0F0-F3BAC51FDD97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A6085-DB6F-D049-AB30-A1C5B52D2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989198-0118-0A4C-85EB-6E65541879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281" y="1823409"/>
            <a:ext cx="9261169" cy="8062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rgbClr val="26366F"/>
                </a:solidFill>
              </a:defRPr>
            </a:lvl1pPr>
          </a:lstStyle>
          <a:p>
            <a:pPr lvl="0"/>
            <a:r>
              <a:rPr lang="en-US"/>
              <a:t>Click to add a </a:t>
            </a:r>
            <a:r>
              <a:rPr lang="en-US" err="1"/>
              <a:t>subheader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5C13CF6-96F0-2846-976E-6DAF848B717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3113171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83FD-ABC8-FF4F-93AF-BA81E5577F6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596B-FB29-6749-8214-4CCCE35FA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26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412776"/>
            <a:ext cx="11377265" cy="4968550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GB"/>
              <a:t>Column 1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GB"/>
              <a:t>Column 2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  <a:p>
            <a:pPr lvl="4"/>
            <a:endParaRPr lang="en-GB"/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Title, Arial Bold 24pt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665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383FD-ABC8-FF4F-93AF-BA81E5577F6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5596B-FB29-6749-8214-4CCCE35FA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611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or 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871864" y="1700460"/>
            <a:ext cx="6264696" cy="21605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Presentation or Chapter Title, Arial Bold 28pt</a:t>
            </a:r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871864" y="4149080"/>
            <a:ext cx="6264696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Presenter’s Name and Title, </a:t>
            </a:r>
            <a:br>
              <a:rPr lang="en-GB"/>
            </a:br>
            <a:r>
              <a:rPr lang="en-GB"/>
              <a:t>Arial Bold 20pt</a:t>
            </a:r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3469" y="5229200"/>
            <a:ext cx="6264696" cy="5040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Date, Arial Bold 18pt</a:t>
            </a:r>
            <a:endParaRPr lang="en-US"/>
          </a:p>
        </p:txBody>
      </p:sp>
      <p:sp>
        <p:nvSpPr>
          <p:cNvPr id="5" name="Text Placeholder 17"/>
          <p:cNvSpPr txBox="1">
            <a:spLocks/>
          </p:cNvSpPr>
          <p:nvPr userDrawn="1"/>
        </p:nvSpPr>
        <p:spPr>
          <a:xfrm>
            <a:off x="4871864" y="6021288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err="1"/>
              <a:t>www.cranfield.ac.uk</a:t>
            </a:r>
            <a:endParaRPr lang="en-GB" sz="1800" b="0"/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00" y="1518897"/>
            <a:ext cx="3409000" cy="2556750"/>
          </a:xfrm>
          <a:prstGeom prst="rect">
            <a:avLst/>
          </a:prstGeom>
        </p:spPr>
      </p:pic>
      <p:sp>
        <p:nvSpPr>
          <p:cNvPr id="7" name="Text Placeholder 8"/>
          <p:cNvSpPr txBox="1">
            <a:spLocks/>
          </p:cNvSpPr>
          <p:nvPr userDrawn="1"/>
        </p:nvSpPr>
        <p:spPr>
          <a:xfrm>
            <a:off x="9264352" y="6597357"/>
            <a:ext cx="288032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>
                <a:solidFill>
                  <a:srgbClr val="3B4950"/>
                </a:solidFill>
              </a:rPr>
              <a:t>© Cranfield University September 2019</a:t>
            </a:r>
            <a:endParaRPr lang="en-US" sz="800">
              <a:solidFill>
                <a:srgbClr val="3B49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66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1137726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Sub-header, Arial Bold 22pt</a:t>
            </a:r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2"/>
            <a:ext cx="11377264" cy="403244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Slide Title, Arial Bold 24pt</a:t>
            </a:r>
          </a:p>
        </p:txBody>
      </p:sp>
    </p:spTree>
    <p:extLst>
      <p:ext uri="{BB962C8B-B14F-4D97-AF65-F5344CB8AC3E}">
        <p14:creationId xmlns:p14="http://schemas.microsoft.com/office/powerpoint/2010/main" val="317197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669674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Sub-header, Arial Bold 22pt</a:t>
            </a:r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5"/>
            <a:ext cx="6696744" cy="40324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7"/>
            <a:ext cx="4535488" cy="49685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Title, Arial Bold 24pt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5638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7248525" y="1412780"/>
            <a:ext cx="4535488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Title, Arial Bold 24pt</a:t>
            </a:r>
            <a:endParaRPr lang="en-GB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412779"/>
            <a:ext cx="6696744" cy="496855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1841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07370" y="1412776"/>
            <a:ext cx="11377265" cy="4968550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GB"/>
              <a:t>Column 1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GB"/>
              <a:t>Column 2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  <a:p>
            <a:pPr lvl="4"/>
            <a:endParaRPr lang="en-GB"/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Title, Arial Bold 24pt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026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9" hasCustomPrompt="1"/>
          </p:nvPr>
        </p:nvSpPr>
        <p:spPr>
          <a:xfrm>
            <a:off x="407368" y="1412780"/>
            <a:ext cx="11376645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Title, Arial Bold 24pt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670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quarter" idx="21" hasCustomPrompt="1"/>
          </p:nvPr>
        </p:nvSpPr>
        <p:spPr>
          <a:xfrm>
            <a:off x="6168632" y="1412780"/>
            <a:ext cx="5615381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22" hasCustomPrompt="1"/>
          </p:nvPr>
        </p:nvSpPr>
        <p:spPr>
          <a:xfrm>
            <a:off x="407988" y="1412780"/>
            <a:ext cx="5615381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Title, Arial Bold 24pt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408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8" y="365129"/>
            <a:ext cx="757007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280" y="2795757"/>
            <a:ext cx="9776321" cy="33812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81830"/>
                </a:solidFill>
              </a:defRPr>
            </a:lvl1pPr>
            <a:lvl2pPr>
              <a:defRPr>
                <a:solidFill>
                  <a:srgbClr val="081830"/>
                </a:solidFill>
              </a:defRPr>
            </a:lvl2pPr>
            <a:lvl3pPr>
              <a:defRPr>
                <a:solidFill>
                  <a:srgbClr val="081830"/>
                </a:solidFill>
              </a:defRPr>
            </a:lvl3pPr>
            <a:lvl4pPr>
              <a:defRPr>
                <a:solidFill>
                  <a:srgbClr val="081830"/>
                </a:solidFill>
              </a:defRPr>
            </a:lvl4pPr>
            <a:lvl5pPr>
              <a:defRPr>
                <a:solidFill>
                  <a:srgbClr val="081830"/>
                </a:solidFill>
              </a:defRPr>
            </a:lvl5pPr>
          </a:lstStyle>
          <a:p>
            <a:pPr lvl="0"/>
            <a:r>
              <a:rPr lang="en-GB"/>
              <a:t>Click to add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989198-0118-0A4C-85EB-6E65541879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280" y="1884369"/>
            <a:ext cx="9776321" cy="806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7F2141"/>
                </a:solidFill>
              </a:defRPr>
            </a:lvl1pPr>
          </a:lstStyle>
          <a:p>
            <a:pPr lvl="0"/>
            <a:r>
              <a:rPr lang="en-US"/>
              <a:t>Click to add a </a:t>
            </a:r>
            <a:r>
              <a:rPr lang="en-US" err="1"/>
              <a:t>subheader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B5780AE-3FB2-3A4C-9059-E555F5ECD543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CE356D"/>
              </a:gs>
              <a:gs pos="54000">
                <a:srgbClr val="7F2141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84A189E-514D-034A-B315-7B1262151DD8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655978-D376-8A4C-BB4B-848C651AE8A3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B1E7E2-B11C-0E4F-BF76-10CA99E8F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A141F51-EA4A-B542-998A-34903D0CA8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30871551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2621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5231904" cy="6858000"/>
          </a:xfrm>
          <a:prstGeom prst="rect">
            <a:avLst/>
          </a:prstGeom>
          <a:solidFill>
            <a:srgbClr val="273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8318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5231904" cy="6858000"/>
          </a:xfrm>
          <a:prstGeom prst="rect">
            <a:avLst/>
          </a:prstGeom>
          <a:solidFill>
            <a:srgbClr val="5B7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solidFill>
                <a:srgbClr val="5B7813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6917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5231904" cy="6858000"/>
          </a:xfrm>
          <a:prstGeom prst="rect">
            <a:avLst/>
          </a:prstGeom>
          <a:solidFill>
            <a:srgbClr val="81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041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5231904" cy="6858000"/>
          </a:xfrm>
          <a:prstGeom prst="rect">
            <a:avLst/>
          </a:prstGeom>
          <a:solidFill>
            <a:srgbClr val="44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150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5231904" cy="6858000"/>
          </a:xfrm>
          <a:prstGeom prst="rect">
            <a:avLst/>
          </a:prstGeom>
          <a:solidFill>
            <a:srgbClr val="82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4490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5231904" cy="6858000"/>
          </a:xfrm>
          <a:prstGeom prst="rect">
            <a:avLst/>
          </a:prstGeom>
          <a:solidFill>
            <a:srgbClr val="DD7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9805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00" y="1517472"/>
            <a:ext cx="3409000" cy="255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840" y="4077072"/>
            <a:ext cx="4412661" cy="183644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810331" y="2504889"/>
            <a:ext cx="637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3200" b="1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810329" y="3411612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2800" b="1">
              <a:solidFill>
                <a:srgbClr val="0099C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048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or 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ADAA925A-F705-46F8-82B9-1CFF07067868}"/>
              </a:ext>
            </a:extLst>
          </p:cNvPr>
          <p:cNvSpPr txBox="1">
            <a:spLocks/>
          </p:cNvSpPr>
          <p:nvPr userDrawn="1"/>
        </p:nvSpPr>
        <p:spPr>
          <a:xfrm>
            <a:off x="4872570" y="6021393"/>
            <a:ext cx="6263217" cy="50323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800" b="0"/>
              <a:t>www.cranfield.ac.uk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B34C83-ECAD-4641-B439-E19D4780827D}"/>
              </a:ext>
            </a:extLst>
          </p:cNvPr>
          <p:cNvSpPr/>
          <p:nvPr userDrawn="1"/>
        </p:nvSpPr>
        <p:spPr>
          <a:xfrm>
            <a:off x="262469" y="188914"/>
            <a:ext cx="1608667" cy="136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231CB8BA-3365-4040-8965-B6C74827A90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70" y="1517650"/>
            <a:ext cx="3409951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71864" y="1700460"/>
            <a:ext cx="6264696" cy="21605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871864" y="4149080"/>
            <a:ext cx="6264696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873469" y="5229200"/>
            <a:ext cx="6264696" cy="5040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32730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07368" y="1412776"/>
            <a:ext cx="11377264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2348882"/>
            <a:ext cx="11377264" cy="4032446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23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(Purp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7" y="365129"/>
            <a:ext cx="7249299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281" y="2795757"/>
            <a:ext cx="7249297" cy="338121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81830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081830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081830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081830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081830"/>
                </a:solidFill>
              </a:defRPr>
            </a:lvl5pPr>
          </a:lstStyle>
          <a:p>
            <a:pPr lvl="0"/>
            <a:r>
              <a:rPr lang="en-GB"/>
              <a:t>Click to add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989198-0118-0A4C-85EB-6E65541879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277" y="1823409"/>
            <a:ext cx="7249299" cy="8062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rgbClr val="623E87"/>
                </a:solidFill>
              </a:defRPr>
            </a:lvl1pPr>
          </a:lstStyle>
          <a:p>
            <a:pPr lvl="0"/>
            <a:r>
              <a:rPr lang="en-US"/>
              <a:t>Click to add a </a:t>
            </a:r>
            <a:r>
              <a:rPr lang="en-US" err="1"/>
              <a:t>subheader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EB8795B-7D51-8148-9BA2-EE835AD4D29A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623E87"/>
              </a:gs>
              <a:gs pos="55000">
                <a:srgbClr val="452B56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5F39A31-6295-A64B-8B7B-11AD08FE2CAC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36DF81-077D-0C46-8790-E9162B5E0AAF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635852-0843-5540-B1C7-972A21FD5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892CB3B-2A2D-834B-B4C1-FB083428549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91468" y="0"/>
            <a:ext cx="4300537" cy="6858000"/>
          </a:xfrm>
          <a:custGeom>
            <a:avLst/>
            <a:gdLst>
              <a:gd name="connsiteX0" fmla="*/ 0 w 4300537"/>
              <a:gd name="connsiteY0" fmla="*/ 0 h 6858000"/>
              <a:gd name="connsiteX1" fmla="*/ 1038228 w 4300537"/>
              <a:gd name="connsiteY1" fmla="*/ 0 h 6858000"/>
              <a:gd name="connsiteX2" fmla="*/ 4300537 w 4300537"/>
              <a:gd name="connsiteY2" fmla="*/ 3262309 h 6858000"/>
              <a:gd name="connsiteX3" fmla="*/ 4300537 w 4300537"/>
              <a:gd name="connsiteY3" fmla="*/ 6858000 h 6858000"/>
              <a:gd name="connsiteX4" fmla="*/ 0 w 43005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0537" h="6858000">
                <a:moveTo>
                  <a:pt x="0" y="0"/>
                </a:moveTo>
                <a:lnTo>
                  <a:pt x="1038228" y="0"/>
                </a:lnTo>
                <a:lnTo>
                  <a:pt x="4300537" y="3262309"/>
                </a:lnTo>
                <a:lnTo>
                  <a:pt x="430053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623E87"/>
          </a:solidFill>
        </p:spPr>
        <p:txBody>
          <a:bodyPr wrap="square" anchor="b">
            <a:noAutofit/>
          </a:bodyPr>
          <a:lstStyle/>
          <a:p>
            <a:r>
              <a:rPr lang="en-US"/>
              <a:t>Click icon to add image here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A99EE12-D248-5F44-B270-7964E7FA6F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106539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07368" y="1412776"/>
            <a:ext cx="6696744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2348885"/>
            <a:ext cx="6696744" cy="403244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7"/>
          </p:nvPr>
        </p:nvSpPr>
        <p:spPr>
          <a:xfrm>
            <a:off x="7248525" y="1412777"/>
            <a:ext cx="4535488" cy="49685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6065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7248525" y="1412780"/>
            <a:ext cx="4535488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1412779"/>
            <a:ext cx="6696744" cy="4968551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4603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07370" y="1412776"/>
            <a:ext cx="11377265" cy="4968550"/>
          </a:xfrm>
          <a:prstGeom prst="rect">
            <a:avLst/>
          </a:prstGeom>
        </p:spPr>
        <p:txBody>
          <a:bodyPr numCol="2" spcCol="14400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4025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9"/>
          </p:nvPr>
        </p:nvSpPr>
        <p:spPr>
          <a:xfrm>
            <a:off x="407368" y="1412780"/>
            <a:ext cx="11376645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4435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quarter" idx="21"/>
          </p:nvPr>
        </p:nvSpPr>
        <p:spPr>
          <a:xfrm>
            <a:off x="6168632" y="1412780"/>
            <a:ext cx="5615381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22"/>
          </p:nvPr>
        </p:nvSpPr>
        <p:spPr>
          <a:xfrm>
            <a:off x="407988" y="1412780"/>
            <a:ext cx="5615381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9944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058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02531A-A2F1-4FED-BCE0-D180426664F2}"/>
              </a:ext>
            </a:extLst>
          </p:cNvPr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rgbClr val="273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-31552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2590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26F160-1C31-4524-B325-A4E2CB149A3F}"/>
              </a:ext>
            </a:extLst>
          </p:cNvPr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rgbClr val="5B7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5B7813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5354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FA54BD-2C1F-46B9-B0BE-DEB4B383838D}"/>
              </a:ext>
            </a:extLst>
          </p:cNvPr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rgbClr val="81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4678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AE661-92E7-41D7-B5F1-2F0AC879EB0E}"/>
              </a:ext>
            </a:extLst>
          </p:cNvPr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rgbClr val="44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2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(G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7" y="365129"/>
            <a:ext cx="7249299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281" y="2795757"/>
            <a:ext cx="7249297" cy="338121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81830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081830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081830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081830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081830"/>
                </a:solidFill>
              </a:defRPr>
            </a:lvl5pPr>
          </a:lstStyle>
          <a:p>
            <a:pPr lvl="0"/>
            <a:r>
              <a:rPr lang="en-GB"/>
              <a:t>Click to add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989198-0118-0A4C-85EB-6E65541879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277" y="1823409"/>
            <a:ext cx="7249299" cy="8062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rgbClr val="5A7713"/>
                </a:solidFill>
              </a:defRPr>
            </a:lvl1pPr>
          </a:lstStyle>
          <a:p>
            <a:pPr lvl="0"/>
            <a:r>
              <a:rPr lang="en-US"/>
              <a:t>Click to add a </a:t>
            </a:r>
            <a:r>
              <a:rPr lang="en-US" err="1"/>
              <a:t>subheader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EB8795B-7D51-8148-9BA2-EE835AD4D29A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94C21E"/>
              </a:gs>
              <a:gs pos="55000">
                <a:srgbClr val="5A7713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5F39A31-6295-A64B-8B7B-11AD08FE2CAC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36DF81-077D-0C46-8790-E9162B5E0AAF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635852-0843-5540-B1C7-972A21FD5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892CB3B-2A2D-834B-B4C1-FB083428549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91468" y="0"/>
            <a:ext cx="4300537" cy="6858000"/>
          </a:xfrm>
          <a:custGeom>
            <a:avLst/>
            <a:gdLst>
              <a:gd name="connsiteX0" fmla="*/ 0 w 4300537"/>
              <a:gd name="connsiteY0" fmla="*/ 0 h 6858000"/>
              <a:gd name="connsiteX1" fmla="*/ 1038228 w 4300537"/>
              <a:gd name="connsiteY1" fmla="*/ 0 h 6858000"/>
              <a:gd name="connsiteX2" fmla="*/ 4300537 w 4300537"/>
              <a:gd name="connsiteY2" fmla="*/ 3262309 h 6858000"/>
              <a:gd name="connsiteX3" fmla="*/ 4300537 w 4300537"/>
              <a:gd name="connsiteY3" fmla="*/ 6858000 h 6858000"/>
              <a:gd name="connsiteX4" fmla="*/ 0 w 43005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0537" h="6858000">
                <a:moveTo>
                  <a:pt x="0" y="0"/>
                </a:moveTo>
                <a:lnTo>
                  <a:pt x="1038228" y="0"/>
                </a:lnTo>
                <a:lnTo>
                  <a:pt x="4300537" y="3262309"/>
                </a:lnTo>
                <a:lnTo>
                  <a:pt x="430053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4C21E"/>
          </a:solidFill>
        </p:spPr>
        <p:txBody>
          <a:bodyPr wrap="square" anchor="b">
            <a:noAutofit/>
          </a:bodyPr>
          <a:lstStyle/>
          <a:p>
            <a:r>
              <a:rPr lang="en-US"/>
              <a:t>Click icon to add image here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A99EE12-D248-5F44-B270-7964E7FA6F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3752926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E71742-9B42-47B7-9458-AC626A846243}"/>
              </a:ext>
            </a:extLst>
          </p:cNvPr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rgbClr val="82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902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C2D500-F7E9-4151-B8A2-57C52468DF55}"/>
              </a:ext>
            </a:extLst>
          </p:cNvPr>
          <p:cNvSpPr/>
          <p:nvPr userDrawn="1"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rgbClr val="DD7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103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5A9F6F-BA1C-4BA0-B5F8-118E48E8FFB2}"/>
              </a:ext>
            </a:extLst>
          </p:cNvPr>
          <p:cNvSpPr/>
          <p:nvPr userDrawn="1"/>
        </p:nvSpPr>
        <p:spPr>
          <a:xfrm>
            <a:off x="262469" y="188914"/>
            <a:ext cx="1608667" cy="136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9130ECE4-5D3C-42EB-BE1C-E16629FC5D9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70" y="1517650"/>
            <a:ext cx="3409951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70C6499B-EB0B-4F3F-9665-3AB2ED68E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6668" y="4076700"/>
            <a:ext cx="441113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1FC1CA3C-A340-4115-9D9E-82B8FA8E1B4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11185" y="2505075"/>
            <a:ext cx="6373283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x-none" sz="32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2FE80A42-A63F-4A05-B07C-27D72E53F1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11187" y="3411543"/>
            <a:ext cx="6047316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800" b="1">
                <a:solidFill>
                  <a:srgbClr val="009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T: +44 (0)1234 750111</a:t>
            </a:r>
            <a:endParaRPr lang="en-US" altLang="en-US" sz="2800" b="1">
              <a:solidFill>
                <a:srgbClr val="0099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5208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or 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ADAA925A-F705-46F8-82B9-1CFF07067868}"/>
              </a:ext>
            </a:extLst>
          </p:cNvPr>
          <p:cNvSpPr txBox="1">
            <a:spLocks/>
          </p:cNvSpPr>
          <p:nvPr userDrawn="1"/>
        </p:nvSpPr>
        <p:spPr>
          <a:xfrm>
            <a:off x="4872570" y="6021393"/>
            <a:ext cx="6263217" cy="50323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800" b="0"/>
              <a:t>www.cranfield.ac.uk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B34C83-ECAD-4641-B439-E19D4780827D}"/>
              </a:ext>
            </a:extLst>
          </p:cNvPr>
          <p:cNvSpPr/>
          <p:nvPr userDrawn="1"/>
        </p:nvSpPr>
        <p:spPr>
          <a:xfrm>
            <a:off x="262469" y="188914"/>
            <a:ext cx="1608667" cy="136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231CB8BA-3365-4040-8965-B6C74827A90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70" y="1517650"/>
            <a:ext cx="3409951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71864" y="1700460"/>
            <a:ext cx="6264696" cy="21605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871864" y="4149080"/>
            <a:ext cx="6264696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873469" y="5229200"/>
            <a:ext cx="6264696" cy="5040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15334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07368" y="1412776"/>
            <a:ext cx="11377264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2348882"/>
            <a:ext cx="11377264" cy="4032446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7140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07368" y="1412776"/>
            <a:ext cx="6696744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2348885"/>
            <a:ext cx="6696744" cy="403244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7"/>
          </p:nvPr>
        </p:nvSpPr>
        <p:spPr>
          <a:xfrm>
            <a:off x="7248525" y="1412777"/>
            <a:ext cx="4535488" cy="49685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4440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7248525" y="1412780"/>
            <a:ext cx="4535488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1412779"/>
            <a:ext cx="6696744" cy="4968551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508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07370" y="1412776"/>
            <a:ext cx="11377265" cy="4968550"/>
          </a:xfrm>
          <a:prstGeom prst="rect">
            <a:avLst/>
          </a:prstGeom>
        </p:spPr>
        <p:txBody>
          <a:bodyPr numCol="2" spcCol="14400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9197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9"/>
          </p:nvPr>
        </p:nvSpPr>
        <p:spPr>
          <a:xfrm>
            <a:off x="407368" y="1412780"/>
            <a:ext cx="11376645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3776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quarter" idx="21"/>
          </p:nvPr>
        </p:nvSpPr>
        <p:spPr>
          <a:xfrm>
            <a:off x="6168632" y="1412780"/>
            <a:ext cx="5615381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22"/>
          </p:nvPr>
        </p:nvSpPr>
        <p:spPr>
          <a:xfrm>
            <a:off x="407988" y="1412780"/>
            <a:ext cx="5615381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734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7" y="365129"/>
            <a:ext cx="7249299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281" y="2795757"/>
            <a:ext cx="7249297" cy="338121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81830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081830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081830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081830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081830"/>
                </a:solidFill>
              </a:defRPr>
            </a:lvl5pPr>
          </a:lstStyle>
          <a:p>
            <a:pPr lvl="0"/>
            <a:r>
              <a:rPr lang="en-GB"/>
              <a:t>Click to add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989198-0118-0A4C-85EB-6E65541879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277" y="1823409"/>
            <a:ext cx="7249299" cy="80628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rgbClr val="26366F"/>
                </a:solidFill>
              </a:defRPr>
            </a:lvl1pPr>
          </a:lstStyle>
          <a:p>
            <a:pPr lvl="0"/>
            <a:r>
              <a:rPr lang="en-US"/>
              <a:t>Click to add a </a:t>
            </a:r>
            <a:r>
              <a:rPr lang="en-US" err="1"/>
              <a:t>subheader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EB8795B-7D51-8148-9BA2-EE835AD4D29A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0099C3"/>
              </a:gs>
              <a:gs pos="55000">
                <a:srgbClr val="26366F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5F39A31-6295-A64B-8B7B-11AD08FE2CAC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36DF81-077D-0C46-8790-E9162B5E0AAF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635852-0843-5540-B1C7-972A21FD5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892CB3B-2A2D-834B-B4C1-FB083428549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91468" y="0"/>
            <a:ext cx="4300537" cy="6858000"/>
          </a:xfrm>
          <a:custGeom>
            <a:avLst/>
            <a:gdLst>
              <a:gd name="connsiteX0" fmla="*/ 0 w 4300537"/>
              <a:gd name="connsiteY0" fmla="*/ 0 h 6858000"/>
              <a:gd name="connsiteX1" fmla="*/ 1038228 w 4300537"/>
              <a:gd name="connsiteY1" fmla="*/ 0 h 6858000"/>
              <a:gd name="connsiteX2" fmla="*/ 4300537 w 4300537"/>
              <a:gd name="connsiteY2" fmla="*/ 3262309 h 6858000"/>
              <a:gd name="connsiteX3" fmla="*/ 4300537 w 4300537"/>
              <a:gd name="connsiteY3" fmla="*/ 6858000 h 6858000"/>
              <a:gd name="connsiteX4" fmla="*/ 0 w 43005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0537" h="6858000">
                <a:moveTo>
                  <a:pt x="0" y="0"/>
                </a:moveTo>
                <a:lnTo>
                  <a:pt x="1038228" y="0"/>
                </a:lnTo>
                <a:lnTo>
                  <a:pt x="4300537" y="3262309"/>
                </a:lnTo>
                <a:lnTo>
                  <a:pt x="430053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9C3"/>
          </a:solidFill>
        </p:spPr>
        <p:txBody>
          <a:bodyPr wrap="square" anchor="b">
            <a:noAutofit/>
          </a:bodyPr>
          <a:lstStyle/>
          <a:p>
            <a:r>
              <a:rPr lang="en-US"/>
              <a:t>Click icon to add image here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A99EE12-D248-5F44-B270-7964E7FA6F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1153546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8341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02531A-A2F1-4FED-BCE0-D180426664F2}"/>
              </a:ext>
            </a:extLst>
          </p:cNvPr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rgbClr val="273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-31552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229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26F160-1C31-4524-B325-A4E2CB149A3F}"/>
              </a:ext>
            </a:extLst>
          </p:cNvPr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rgbClr val="5B7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5B7813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6228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FA54BD-2C1F-46B9-B0BE-DEB4B383838D}"/>
              </a:ext>
            </a:extLst>
          </p:cNvPr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rgbClr val="81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6889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AE661-92E7-41D7-B5F1-2F0AC879EB0E}"/>
              </a:ext>
            </a:extLst>
          </p:cNvPr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rgbClr val="44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2410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E71742-9B42-47B7-9458-AC626A846243}"/>
              </a:ext>
            </a:extLst>
          </p:cNvPr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rgbClr val="82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3694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C2D500-F7E9-4151-B8A2-57C52468DF55}"/>
              </a:ext>
            </a:extLst>
          </p:cNvPr>
          <p:cNvSpPr/>
          <p:nvPr userDrawn="1"/>
        </p:nvSpPr>
        <p:spPr>
          <a:xfrm>
            <a:off x="6959600" y="0"/>
            <a:ext cx="5232400" cy="6858000"/>
          </a:xfrm>
          <a:prstGeom prst="rect">
            <a:avLst/>
          </a:prstGeom>
          <a:solidFill>
            <a:srgbClr val="DD7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0699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5A9F6F-BA1C-4BA0-B5F8-118E48E8FFB2}"/>
              </a:ext>
            </a:extLst>
          </p:cNvPr>
          <p:cNvSpPr/>
          <p:nvPr userDrawn="1"/>
        </p:nvSpPr>
        <p:spPr>
          <a:xfrm>
            <a:off x="262469" y="188914"/>
            <a:ext cx="1608667" cy="136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9130ECE4-5D3C-42EB-BE1C-E16629FC5D9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70" y="1517650"/>
            <a:ext cx="3409951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70C6499B-EB0B-4F3F-9665-3AB2ED68E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6668" y="4076700"/>
            <a:ext cx="441113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1FC1CA3C-A340-4115-9D9E-82B8FA8E1B4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11185" y="2505075"/>
            <a:ext cx="6373283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x-none" sz="32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2FE80A42-A63F-4A05-B07C-27D72E53F1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11187" y="3411543"/>
            <a:ext cx="6047316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800" b="1">
                <a:solidFill>
                  <a:srgbClr val="009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T: +44 (0)1234 750111</a:t>
            </a:r>
            <a:endParaRPr lang="en-US" altLang="en-US" sz="2800" b="1">
              <a:solidFill>
                <a:srgbClr val="0099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8636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or 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7"/>
          <p:cNvSpPr txBox="1"/>
          <p:nvPr userDrawn="1"/>
        </p:nvSpPr>
        <p:spPr>
          <a:xfrm>
            <a:off x="4872570" y="6021393"/>
            <a:ext cx="6263217" cy="50323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panose="02070309020205020404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800" b="0"/>
              <a:t>www.cranfield.ac.uk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62469" y="188914"/>
            <a:ext cx="1608667" cy="136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7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70" y="1517650"/>
            <a:ext cx="3409951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871864" y="1700460"/>
            <a:ext cx="6264696" cy="21605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C406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871864" y="4149080"/>
            <a:ext cx="6264696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rgbClr val="0099C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873469" y="5229200"/>
            <a:ext cx="6264696" cy="5040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7442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07368" y="1412776"/>
            <a:ext cx="11377264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2348882"/>
            <a:ext cx="11377264" cy="4032446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251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(Pin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277" y="365129"/>
            <a:ext cx="7249299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0A406C"/>
                </a:solidFill>
              </a:defRPr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281" y="2795757"/>
            <a:ext cx="7249297" cy="338121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81830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081830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081830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081830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081830"/>
                </a:solidFill>
              </a:defRPr>
            </a:lvl5pPr>
          </a:lstStyle>
          <a:p>
            <a:pPr lvl="0"/>
            <a:r>
              <a:rPr lang="en-GB"/>
              <a:t>Click to add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989198-0118-0A4C-85EB-6E65541879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277" y="1823409"/>
            <a:ext cx="7249299" cy="80628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rgbClr val="811F42"/>
                </a:solidFill>
              </a:defRPr>
            </a:lvl1pPr>
          </a:lstStyle>
          <a:p>
            <a:pPr lvl="0"/>
            <a:r>
              <a:rPr lang="en-US"/>
              <a:t>Click to add a </a:t>
            </a:r>
            <a:r>
              <a:rPr lang="en-US" err="1"/>
              <a:t>subheader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E14EF7-2964-BC45-8684-F522DB0355EC}"/>
              </a:ext>
            </a:extLst>
          </p:cNvPr>
          <p:cNvSpPr txBox="1">
            <a:spLocks/>
          </p:cNvSpPr>
          <p:nvPr userDrawn="1"/>
        </p:nvSpPr>
        <p:spPr>
          <a:xfrm>
            <a:off x="9668447" y="6403690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>
                <a:solidFill>
                  <a:srgbClr val="0A406C"/>
                </a:solidFill>
              </a:rPr>
              <a:t>© Cranfield University </a:t>
            </a:r>
            <a:fld id="{9F749477-C6E1-0848-80BB-E9ECD956F19F}" type="datetime6">
              <a:rPr lang="en-GB" sz="600" smtClean="0">
                <a:solidFill>
                  <a:srgbClr val="0A406C"/>
                </a:solidFill>
              </a:rPr>
              <a:t>April 25</a:t>
            </a:fld>
            <a:endParaRPr lang="en-US" sz="600">
              <a:solidFill>
                <a:srgbClr val="0A406C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EB8795B-7D51-8148-9BA2-EE835AD4D29A}"/>
              </a:ext>
            </a:extLst>
          </p:cNvPr>
          <p:cNvSpPr/>
          <p:nvPr userDrawn="1"/>
        </p:nvSpPr>
        <p:spPr>
          <a:xfrm rot="2700000">
            <a:off x="9958431" y="-245341"/>
            <a:ext cx="3316765" cy="1658383"/>
          </a:xfrm>
          <a:custGeom>
            <a:avLst/>
            <a:gdLst>
              <a:gd name="connsiteX0" fmla="*/ 0 w 4822608"/>
              <a:gd name="connsiteY0" fmla="*/ 2411304 h 2411304"/>
              <a:gd name="connsiteX1" fmla="*/ 2411305 w 4822608"/>
              <a:gd name="connsiteY1" fmla="*/ 0 h 2411304"/>
              <a:gd name="connsiteX2" fmla="*/ 4822608 w 4822608"/>
              <a:gd name="connsiteY2" fmla="*/ 2411304 h 24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2608" h="2411304">
                <a:moveTo>
                  <a:pt x="0" y="2411304"/>
                </a:moveTo>
                <a:lnTo>
                  <a:pt x="2411305" y="0"/>
                </a:lnTo>
                <a:lnTo>
                  <a:pt x="4822608" y="2411304"/>
                </a:lnTo>
                <a:close/>
              </a:path>
            </a:pathLst>
          </a:custGeom>
          <a:gradFill>
            <a:gsLst>
              <a:gs pos="0">
                <a:srgbClr val="D0366E"/>
              </a:gs>
              <a:gs pos="54000">
                <a:srgbClr val="811F42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5F39A31-6295-A64B-8B7B-11AD08FE2CAC}"/>
              </a:ext>
            </a:extLst>
          </p:cNvPr>
          <p:cNvSpPr/>
          <p:nvPr userDrawn="1"/>
        </p:nvSpPr>
        <p:spPr>
          <a:xfrm rot="2700000">
            <a:off x="8821963" y="747599"/>
            <a:ext cx="4352328" cy="926928"/>
          </a:xfrm>
          <a:custGeom>
            <a:avLst/>
            <a:gdLst>
              <a:gd name="connsiteX0" fmla="*/ 0 w 4352328"/>
              <a:gd name="connsiteY0" fmla="*/ 926928 h 926928"/>
              <a:gd name="connsiteX1" fmla="*/ 926928 w 4352328"/>
              <a:gd name="connsiteY1" fmla="*/ 0 h 926928"/>
              <a:gd name="connsiteX2" fmla="*/ 3425400 w 4352328"/>
              <a:gd name="connsiteY2" fmla="*/ 0 h 926928"/>
              <a:gd name="connsiteX3" fmla="*/ 4352328 w 4352328"/>
              <a:gd name="connsiteY3" fmla="*/ 926928 h 926928"/>
              <a:gd name="connsiteX4" fmla="*/ 0 w 4352328"/>
              <a:gd name="connsiteY4" fmla="*/ 926928 h 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328" h="926928">
                <a:moveTo>
                  <a:pt x="0" y="926928"/>
                </a:moveTo>
                <a:lnTo>
                  <a:pt x="926928" y="0"/>
                </a:lnTo>
                <a:lnTo>
                  <a:pt x="3425400" y="0"/>
                </a:lnTo>
                <a:lnTo>
                  <a:pt x="4352328" y="926928"/>
                </a:lnTo>
                <a:lnTo>
                  <a:pt x="0" y="926928"/>
                </a:lnTo>
                <a:close/>
              </a:path>
            </a:pathLst>
          </a:cu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36DF81-077D-0C46-8790-E9162B5E0AAF}"/>
              </a:ext>
            </a:extLst>
          </p:cNvPr>
          <p:cNvSpPr/>
          <p:nvPr userDrawn="1"/>
        </p:nvSpPr>
        <p:spPr>
          <a:xfrm>
            <a:off x="10812027" y="371789"/>
            <a:ext cx="1034980" cy="1034980"/>
          </a:xfrm>
          <a:prstGeom prst="ellipse">
            <a:avLst/>
          </a:prstGeom>
          <a:solidFill>
            <a:srgbClr val="08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635852-0843-5540-B1C7-972A21FD5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498" y="285462"/>
            <a:ext cx="1200151" cy="119055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892CB3B-2A2D-834B-B4C1-FB083428549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91468" y="0"/>
            <a:ext cx="4300537" cy="6858000"/>
          </a:xfrm>
          <a:custGeom>
            <a:avLst/>
            <a:gdLst>
              <a:gd name="connsiteX0" fmla="*/ 0 w 4300537"/>
              <a:gd name="connsiteY0" fmla="*/ 0 h 6858000"/>
              <a:gd name="connsiteX1" fmla="*/ 1038228 w 4300537"/>
              <a:gd name="connsiteY1" fmla="*/ 0 h 6858000"/>
              <a:gd name="connsiteX2" fmla="*/ 4300537 w 4300537"/>
              <a:gd name="connsiteY2" fmla="*/ 3262309 h 6858000"/>
              <a:gd name="connsiteX3" fmla="*/ 4300537 w 4300537"/>
              <a:gd name="connsiteY3" fmla="*/ 6858000 h 6858000"/>
              <a:gd name="connsiteX4" fmla="*/ 0 w 43005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0537" h="6858000">
                <a:moveTo>
                  <a:pt x="0" y="0"/>
                </a:moveTo>
                <a:lnTo>
                  <a:pt x="1038228" y="0"/>
                </a:lnTo>
                <a:lnTo>
                  <a:pt x="4300537" y="3262309"/>
                </a:lnTo>
                <a:lnTo>
                  <a:pt x="430053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0366E"/>
          </a:solidFill>
        </p:spPr>
        <p:txBody>
          <a:bodyPr wrap="square" anchor="b">
            <a:noAutofit/>
          </a:bodyPr>
          <a:lstStyle/>
          <a:p>
            <a:r>
              <a:rPr lang="en-US"/>
              <a:t>Click icon to add image here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A99EE12-D248-5F44-B270-7964E7FA6F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34678" y="290705"/>
            <a:ext cx="1173271" cy="1173270"/>
          </a:xfrm>
          <a:custGeom>
            <a:avLst/>
            <a:gdLst>
              <a:gd name="connsiteX0" fmla="*/ 586635 w 1173270"/>
              <a:gd name="connsiteY0" fmla="*/ 0 h 1173270"/>
              <a:gd name="connsiteX1" fmla="*/ 1173270 w 1173270"/>
              <a:gd name="connsiteY1" fmla="*/ 586635 h 1173270"/>
              <a:gd name="connsiteX2" fmla="*/ 586635 w 1173270"/>
              <a:gd name="connsiteY2" fmla="*/ 1173270 h 1173270"/>
              <a:gd name="connsiteX3" fmla="*/ 0 w 1173270"/>
              <a:gd name="connsiteY3" fmla="*/ 586635 h 1173270"/>
              <a:gd name="connsiteX4" fmla="*/ 586635 w 1173270"/>
              <a:gd name="connsiteY4" fmla="*/ 0 h 11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270" h="1173270">
                <a:moveTo>
                  <a:pt x="586635" y="0"/>
                </a:moveTo>
                <a:cubicBezTo>
                  <a:pt x="910625" y="0"/>
                  <a:pt x="1173270" y="262645"/>
                  <a:pt x="1173270" y="586635"/>
                </a:cubicBezTo>
                <a:cubicBezTo>
                  <a:pt x="1173270" y="910625"/>
                  <a:pt x="910625" y="1173270"/>
                  <a:pt x="586635" y="1173270"/>
                </a:cubicBezTo>
                <a:cubicBezTo>
                  <a:pt x="262645" y="1173270"/>
                  <a:pt x="0" y="910625"/>
                  <a:pt x="0" y="586635"/>
                </a:cubicBezTo>
                <a:cubicBezTo>
                  <a:pt x="0" y="262645"/>
                  <a:pt x="262645" y="0"/>
                  <a:pt x="586635" y="0"/>
                </a:cubicBezTo>
                <a:close/>
              </a:path>
            </a:pathLst>
          </a:custGeom>
          <a:solidFill>
            <a:srgbClr val="08183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Change 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2567622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07368" y="1412776"/>
            <a:ext cx="6696744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2348885"/>
            <a:ext cx="6696744" cy="403244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7"/>
          </p:nvPr>
        </p:nvSpPr>
        <p:spPr>
          <a:xfrm>
            <a:off x="7248525" y="1412777"/>
            <a:ext cx="4535488" cy="49685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6637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7248525" y="1412780"/>
            <a:ext cx="4535488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1412779"/>
            <a:ext cx="6696744" cy="4968551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7998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07370" y="1412776"/>
            <a:ext cx="11377265" cy="4968550"/>
          </a:xfrm>
          <a:prstGeom prst="rect">
            <a:avLst/>
          </a:prstGeom>
        </p:spPr>
        <p:txBody>
          <a:bodyPr numCol="2" spcCol="14400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3374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9"/>
          </p:nvPr>
        </p:nvSpPr>
        <p:spPr>
          <a:xfrm>
            <a:off x="407368" y="1412780"/>
            <a:ext cx="11376645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6729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quarter" idx="21"/>
          </p:nvPr>
        </p:nvSpPr>
        <p:spPr>
          <a:xfrm>
            <a:off x="6168632" y="1412780"/>
            <a:ext cx="5615381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22"/>
          </p:nvPr>
        </p:nvSpPr>
        <p:spPr>
          <a:xfrm>
            <a:off x="407988" y="1412780"/>
            <a:ext cx="5615381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2018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0198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rgbClr val="273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-31552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3998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rgbClr val="5B7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5B7813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7310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rgbClr val="81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1563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5232400" cy="6858000"/>
          </a:xfrm>
          <a:prstGeom prst="rect">
            <a:avLst/>
          </a:prstGeom>
          <a:solidFill>
            <a:srgbClr val="44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/>
          </p:nvPr>
        </p:nvSpPr>
        <p:spPr>
          <a:xfrm>
            <a:off x="5231904" y="4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07368" y="404665"/>
            <a:ext cx="4440493" cy="5976662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158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976B1-5739-2142-B3CF-C38A25906283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75334-7210-3D4D-9418-319874CA0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  <p:sldLayoutId id="2147484290" r:id="rId12"/>
    <p:sldLayoutId id="2147484291" r:id="rId13"/>
    <p:sldLayoutId id="2147484292" r:id="rId14"/>
    <p:sldLayoutId id="2147484293" r:id="rId15"/>
    <p:sldLayoutId id="2147484294" r:id="rId16"/>
    <p:sldLayoutId id="2147484295" r:id="rId17"/>
    <p:sldLayoutId id="2147484296" r:id="rId18"/>
    <p:sldLayoutId id="2147484298" r:id="rId19"/>
    <p:sldLayoutId id="2147484299" r:id="rId20"/>
    <p:sldLayoutId id="2147484300" r:id="rId21"/>
    <p:sldLayoutId id="2147484301" r:id="rId22"/>
    <p:sldLayoutId id="2147484302" r:id="rId23"/>
    <p:sldLayoutId id="2147484303" r:id="rId24"/>
    <p:sldLayoutId id="2147484304" r:id="rId25"/>
    <p:sldLayoutId id="2147484305" r:id="rId26"/>
    <p:sldLayoutId id="2147484306" r:id="rId27"/>
    <p:sldLayoutId id="2147484307" r:id="rId28"/>
    <p:sldLayoutId id="2147484308" r:id="rId29"/>
    <p:sldLayoutId id="2147484309" r:id="rId30"/>
    <p:sldLayoutId id="2147484310" r:id="rId31"/>
    <p:sldLayoutId id="2147484311" r:id="rId32"/>
    <p:sldLayoutId id="2147484312" r:id="rId33"/>
    <p:sldLayoutId id="2147484313" r:id="rId34"/>
    <p:sldLayoutId id="2147484314" r:id="rId35"/>
    <p:sldLayoutId id="2147484315" r:id="rId36"/>
    <p:sldLayoutId id="2147484316" r:id="rId37"/>
    <p:sldLayoutId id="2147484317" r:id="rId38"/>
    <p:sldLayoutId id="2147484318" r:id="rId39"/>
    <p:sldLayoutId id="2147484319" r:id="rId40"/>
    <p:sldLayoutId id="2147484320" r:id="rId41"/>
    <p:sldLayoutId id="2147484321" r:id="rId4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71532" y="403200"/>
            <a:ext cx="9911269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Title, Arial Bold 24pt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06800" y="1411201"/>
            <a:ext cx="11376000" cy="4974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8"/>
          <p:cNvSpPr txBox="1">
            <a:spLocks/>
          </p:cNvSpPr>
          <p:nvPr userDrawn="1"/>
        </p:nvSpPr>
        <p:spPr>
          <a:xfrm>
            <a:off x="9264352" y="6597357"/>
            <a:ext cx="288032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>
                <a:solidFill>
                  <a:srgbClr val="3B4950"/>
                </a:solidFill>
              </a:rPr>
              <a:t>© Cranfield University February 2022</a:t>
            </a:r>
            <a:endParaRPr lang="en-US" sz="800">
              <a:solidFill>
                <a:srgbClr val="3B49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6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F03A4D4-3601-4FA7-81C3-37708D084D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871137" y="403225"/>
            <a:ext cx="9912351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Title, Arial Bold 24pt</a:t>
            </a:r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E33B656-F6A0-41A1-B7CF-9C9DA9213CAB}"/>
              </a:ext>
            </a:extLst>
          </p:cNvPr>
          <p:cNvSpPr txBox="1">
            <a:spLocks/>
          </p:cNvSpPr>
          <p:nvPr/>
        </p:nvSpPr>
        <p:spPr>
          <a:xfrm>
            <a:off x="5844121" y="6415093"/>
            <a:ext cx="503767" cy="327025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900">
              <a:solidFill>
                <a:srgbClr val="0C40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EE08757C-A676-4A18-ACA9-687C5CB9F0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6403" y="1411289"/>
            <a:ext cx="11377084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Body copy, Arial 20pt minimum</a:t>
            </a:r>
          </a:p>
          <a:p>
            <a:pPr lvl="0"/>
            <a:r>
              <a:rPr lang="en-US" altLang="en-US"/>
              <a:t>Bullet points should always be round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351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hf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rgbClr val="0C406D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charset="0"/>
          <a:ea typeface="Arial" charset="0"/>
          <a:cs typeface="Arial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charset="0"/>
          <a:ea typeface="Arial" charset="0"/>
          <a:cs typeface="Arial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charset="0"/>
          <a:ea typeface="Arial" charset="0"/>
          <a:cs typeface="Arial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charset="0"/>
          <a:ea typeface="Arial" charset="0"/>
          <a:cs typeface="Arial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charset="0"/>
          <a:ea typeface="Arial" charset="0"/>
          <a:cs typeface="Arial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charset="0"/>
          <a:ea typeface="Arial" charset="0"/>
          <a:cs typeface="Arial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charset="0"/>
          <a:ea typeface="Arial" charset="0"/>
          <a:cs typeface="Arial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charset="0"/>
          <a:ea typeface="Arial" charset="0"/>
          <a:cs typeface="Arial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F03A4D4-3601-4FA7-81C3-37708D084D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871137" y="403225"/>
            <a:ext cx="9912351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Title, Arial Bold 24pt</a:t>
            </a:r>
            <a:endParaRPr lang="en-GB" altLang="en-US"/>
          </a:p>
        </p:txBody>
      </p:sp>
      <p:pic>
        <p:nvPicPr>
          <p:cNvPr id="1027" name="Picture 6">
            <a:extLst>
              <a:ext uri="{FF2B5EF4-FFF2-40B4-BE49-F238E27FC236}">
                <a16:creationId xmlns:a16="http://schemas.microsoft.com/office/drawing/2014/main" id="{5891A26B-0F0E-441C-B9BB-0720496AEA84}"/>
              </a:ext>
            </a:extLst>
          </p:cNvPr>
          <p:cNvPicPr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833" y="323850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E33B656-F6A0-41A1-B7CF-9C9DA9213CAB}"/>
              </a:ext>
            </a:extLst>
          </p:cNvPr>
          <p:cNvSpPr txBox="1">
            <a:spLocks/>
          </p:cNvSpPr>
          <p:nvPr/>
        </p:nvSpPr>
        <p:spPr>
          <a:xfrm>
            <a:off x="5844121" y="6415093"/>
            <a:ext cx="503767" cy="327025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900">
              <a:solidFill>
                <a:srgbClr val="0C40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EE08757C-A676-4A18-ACA9-687C5CB9F0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06403" y="1411289"/>
            <a:ext cx="11377084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Body copy, Arial 20pt minimum</a:t>
            </a:r>
          </a:p>
          <a:p>
            <a:pPr lvl="0"/>
            <a:r>
              <a:rPr lang="en-US" altLang="en-US"/>
              <a:t>Bullet points should always be round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225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</p:sldLayoutIdLst>
  <p:hf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rgbClr val="0C406D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charset="0"/>
          <a:ea typeface="Arial" charset="0"/>
          <a:cs typeface="Arial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charset="0"/>
          <a:ea typeface="Arial" charset="0"/>
          <a:cs typeface="Arial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charset="0"/>
          <a:ea typeface="Arial" charset="0"/>
          <a:cs typeface="Arial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charset="0"/>
          <a:ea typeface="Arial" charset="0"/>
          <a:cs typeface="Arial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charset="0"/>
          <a:ea typeface="Arial" charset="0"/>
          <a:cs typeface="Arial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charset="0"/>
          <a:ea typeface="Arial" charset="0"/>
          <a:cs typeface="Arial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charset="0"/>
          <a:ea typeface="Arial" charset="0"/>
          <a:cs typeface="Arial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charset="0"/>
          <a:ea typeface="Arial" charset="0"/>
          <a:cs typeface="Arial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71137" y="403225"/>
            <a:ext cx="9912351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Slide Title, Arial Bold 24pt</a:t>
            </a:r>
            <a:endParaRPr lang="en-GB" altLang="en-US"/>
          </a:p>
        </p:txBody>
      </p:sp>
      <p:pic>
        <p:nvPicPr>
          <p:cNvPr id="1027" name="Picture 6"/>
          <p:cNvPicPr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833" y="323850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 txBox="1"/>
          <p:nvPr/>
        </p:nvSpPr>
        <p:spPr>
          <a:xfrm>
            <a:off x="5844121" y="6415093"/>
            <a:ext cx="503767" cy="327025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900">
              <a:solidFill>
                <a:srgbClr val="0C40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6403" y="1411289"/>
            <a:ext cx="11377084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Body copy, Arial 20pt minimum</a:t>
            </a:r>
          </a:p>
          <a:p>
            <a:pPr lvl="0"/>
            <a:r>
              <a:rPr lang="en-US" altLang="en-US"/>
              <a:t>Bullet points should always be round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892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  <p:sldLayoutId id="2147484272" r:id="rId12"/>
    <p:sldLayoutId id="2147484273" r:id="rId13"/>
    <p:sldLayoutId id="2147484274" r:id="rId14"/>
    <p:sldLayoutId id="2147484275" r:id="rId15"/>
    <p:sldLayoutId id="2147484277" r:id="rId16"/>
  </p:sldLayoutIdLst>
  <p:hf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rgbClr val="0C406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C406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976B1-5739-2142-B3CF-C38A25906283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75334-7210-3D4D-9418-319874CA0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2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  <p:sldLayoutId id="2147484334" r:id="rId12"/>
    <p:sldLayoutId id="2147484335" r:id="rId13"/>
    <p:sldLayoutId id="2147484336" r:id="rId14"/>
    <p:sldLayoutId id="214748433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800" y="403200"/>
            <a:ext cx="11376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Title, Arial Bold 28pt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800" y="1411200"/>
            <a:ext cx="11376000" cy="4769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8"/>
          <p:cNvSpPr txBox="1">
            <a:spLocks/>
          </p:cNvSpPr>
          <p:nvPr userDrawn="1"/>
        </p:nvSpPr>
        <p:spPr>
          <a:xfrm>
            <a:off x="9912424" y="6562989"/>
            <a:ext cx="2160240" cy="178379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>
                <a:solidFill>
                  <a:srgbClr val="3B4950"/>
                </a:solidFill>
              </a:rPr>
              <a:t>© Cranfield University September 2019</a:t>
            </a:r>
            <a:endParaRPr lang="en-US" sz="800">
              <a:solidFill>
                <a:srgbClr val="3B49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8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5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12" Type="http://schemas.openxmlformats.org/officeDocument/2006/relationships/image" Target="../media/image35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34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70.png"/><Relationship Id="rId4" Type="http://schemas.openxmlformats.org/officeDocument/2006/relationships/image" Target="../media/image19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61.png"/><Relationship Id="rId5" Type="http://schemas.openxmlformats.org/officeDocument/2006/relationships/image" Target="../media/image14.png"/><Relationship Id="rId10" Type="http://schemas.openxmlformats.org/officeDocument/2006/relationships/image" Target="../media/image60.png"/><Relationship Id="rId4" Type="http://schemas.openxmlformats.org/officeDocument/2006/relationships/image" Target="../media/image13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65.png"/><Relationship Id="rId5" Type="http://schemas.openxmlformats.org/officeDocument/2006/relationships/image" Target="../media/image14.png"/><Relationship Id="rId10" Type="http://schemas.openxmlformats.org/officeDocument/2006/relationships/image" Target="../media/image64.png"/><Relationship Id="rId4" Type="http://schemas.openxmlformats.org/officeDocument/2006/relationships/image" Target="../media/image13.pn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9C7F1D-35D7-4242-9438-B6C279A48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35" y="2671068"/>
            <a:ext cx="6634301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The effect of Apophis on GEO satellites</a:t>
            </a:r>
          </a:p>
        </p:txBody>
      </p:sp>
      <p:pic>
        <p:nvPicPr>
          <p:cNvPr id="5" name="Picture 4" descr="Cranfield University logo. ">
            <a:extLst>
              <a:ext uri="{FF2B5EF4-FFF2-40B4-BE49-F238E27FC236}">
                <a16:creationId xmlns:a16="http://schemas.microsoft.com/office/drawing/2014/main" id="{1B2EFAD6-6458-45FC-B3B3-62D5DD6A2F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6" y="419448"/>
            <a:ext cx="1584963" cy="1584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575441-A816-4571-81D5-895FAD7705DC}"/>
              </a:ext>
            </a:extLst>
          </p:cNvPr>
          <p:cNvSpPr txBox="1"/>
          <p:nvPr/>
        </p:nvSpPr>
        <p:spPr>
          <a:xfrm>
            <a:off x="428236" y="4635749"/>
            <a:ext cx="5012674" cy="175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Marta Ceccaroni </a:t>
            </a:r>
            <a:r>
              <a:rPr lang="en-GB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m.ceccaroni@cranfield.ac.uk</a:t>
            </a:r>
          </a:p>
          <a:p>
            <a:pPr>
              <a:lnSpc>
                <a:spcPct val="90000"/>
              </a:lnSpc>
              <a:spcBef>
                <a:spcPts val="750"/>
              </a:spcBef>
            </a:pP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Miriam Martinez</a:t>
            </a: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Nicolo’ </a:t>
            </a:r>
            <a:r>
              <a:rPr lang="en-GB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Stronati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03DD0-3F9D-428D-8999-6BC5BDACC942}"/>
              </a:ext>
            </a:extLst>
          </p:cNvPr>
          <p:cNvSpPr txBox="1"/>
          <p:nvPr/>
        </p:nvSpPr>
        <p:spPr>
          <a:xfrm>
            <a:off x="428235" y="6303898"/>
            <a:ext cx="3833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06/04/2025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F81E50C-0E0C-299A-2EBE-C5D95A95547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7275" b="72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2059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08476-6D72-586D-CD35-0E62145A7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Weather forecast - Free weather icons">
            <a:extLst>
              <a:ext uri="{FF2B5EF4-FFF2-40B4-BE49-F238E27FC236}">
                <a16:creationId xmlns:a16="http://schemas.microsoft.com/office/drawing/2014/main" id="{C9A046FA-BD11-9652-6535-FAC0874F1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46" y="217728"/>
            <a:ext cx="1428206" cy="14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ive tv - Free electronics icons">
            <a:extLst>
              <a:ext uri="{FF2B5EF4-FFF2-40B4-BE49-F238E27FC236}">
                <a16:creationId xmlns:a16="http://schemas.microsoft.com/office/drawing/2014/main" id="{314D6DAD-7EE4-2C57-CD20-4BFFCB56F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85" y="454640"/>
            <a:ext cx="1191294" cy="11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3CAC6C-80BF-CE53-2AC4-5BB82D6780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2188" l="9945" r="92818">
                        <a14:foregroundMark x1="93370" y1="41146" x2="93370" y2="41146"/>
                        <a14:foregroundMark x1="70166" y1="17188" x2="70166" y2="17188"/>
                        <a14:foregroundMark x1="56354" y1="18750" x2="56354" y2="18750"/>
                        <a14:foregroundMark x1="40884" y1="21354" x2="40884" y2="21354"/>
                        <a14:foregroundMark x1="27624" y1="17708" x2="27624" y2="17708"/>
                        <a14:foregroundMark x1="11602" y1="39583" x2="11602" y2="39583"/>
                        <a14:foregroundMark x1="40884" y1="41146" x2="40884" y2="41146"/>
                        <a14:foregroundMark x1="60221" y1="38021" x2="60221" y2="38021"/>
                        <a14:foregroundMark x1="55801" y1="60938" x2="64088" y2="58333"/>
                        <a14:foregroundMark x1="37569" y1="41146" x2="40331" y2="38021"/>
                        <a14:foregroundMark x1="13812" y1="45313" x2="18785" y2="39583"/>
                        <a14:foregroundMark x1="13260" y1="70313" x2="19890" y2="63542"/>
                        <a14:foregroundMark x1="37569" y1="64583" x2="43094" y2="59896"/>
                        <a14:foregroundMark x1="53039" y1="41146" x2="56354" y2="37500"/>
                        <a14:foregroundMark x1="39227" y1="92188" x2="48066" y2="91146"/>
                        <a14:foregroundMark x1="43094" y1="23438" x2="48066" y2="16146"/>
                        <a14:foregroundMark x1="59116" y1="21354" x2="60221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076" y="552897"/>
            <a:ext cx="937786" cy="994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CCDCC0-1809-A318-4651-AA6D2133154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627" t="2157"/>
          <a:stretch/>
        </p:blipFill>
        <p:spPr>
          <a:xfrm>
            <a:off x="5129939" y="0"/>
            <a:ext cx="7062061" cy="6858000"/>
          </a:xfrm>
          <a:prstGeom prst="rect">
            <a:avLst/>
          </a:prstGeom>
        </p:spPr>
      </p:pic>
      <p:pic>
        <p:nvPicPr>
          <p:cNvPr id="4100" name="Picture 4" descr="meteosat first generation">
            <a:extLst>
              <a:ext uri="{FF2B5EF4-FFF2-40B4-BE49-F238E27FC236}">
                <a16:creationId xmlns:a16="http://schemas.microsoft.com/office/drawing/2014/main" id="{8019E23D-C73B-83E7-DA14-50798CB8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89" y="708061"/>
            <a:ext cx="4069766" cy="569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1F18824-35FF-0FD8-3D1F-2F94D7783E55}"/>
              </a:ext>
            </a:extLst>
          </p:cNvPr>
          <p:cNvGrpSpPr/>
          <p:nvPr/>
        </p:nvGrpSpPr>
        <p:grpSpPr>
          <a:xfrm>
            <a:off x="8843544" y="-30768"/>
            <a:ext cx="3348789" cy="3364792"/>
            <a:chOff x="7778144" y="332539"/>
            <a:chExt cx="3348789" cy="33647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2A3655F-4A91-8AB2-5005-2FA21707F906}"/>
                </a:ext>
              </a:extLst>
            </p:cNvPr>
            <p:cNvGrpSpPr/>
            <p:nvPr/>
          </p:nvGrpSpPr>
          <p:grpSpPr>
            <a:xfrm>
              <a:off x="7778144" y="332539"/>
              <a:ext cx="3348789" cy="3364792"/>
              <a:chOff x="3829065" y="1351263"/>
              <a:chExt cx="3120716" cy="2990570"/>
            </a:xfrm>
          </p:grpSpPr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627D1A2E-F64D-742A-FD06-810A55ABE785}"/>
                  </a:ext>
                </a:extLst>
              </p:cNvPr>
              <p:cNvSpPr/>
              <p:nvPr/>
            </p:nvSpPr>
            <p:spPr>
              <a:xfrm rot="10800000">
                <a:off x="3829065" y="1370305"/>
                <a:ext cx="3120716" cy="2971528"/>
              </a:xfrm>
              <a:prstGeom prst="rt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535F091B-C00F-FC82-BBE3-AF628824DDD0}"/>
                  </a:ext>
                </a:extLst>
              </p:cNvPr>
              <p:cNvSpPr/>
              <p:nvPr/>
            </p:nvSpPr>
            <p:spPr>
              <a:xfrm rot="10800000">
                <a:off x="4231716" y="1370304"/>
                <a:ext cx="2707362" cy="2577563"/>
              </a:xfrm>
              <a:prstGeom prst="rtTriangle">
                <a:avLst/>
              </a:prstGeom>
              <a:solidFill>
                <a:srgbClr val="08183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1984A5F0-F7BC-6491-B1EB-5FF39C610A5A}"/>
                  </a:ext>
                </a:extLst>
              </p:cNvPr>
              <p:cNvSpPr/>
              <p:nvPr/>
            </p:nvSpPr>
            <p:spPr>
              <a:xfrm rot="10800000">
                <a:off x="5266355" y="1351263"/>
                <a:ext cx="1683426" cy="150480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13699A">
                      <a:shade val="30000"/>
                      <a:satMod val="115000"/>
                    </a:srgbClr>
                  </a:gs>
                  <a:gs pos="50000">
                    <a:srgbClr val="13699A">
                      <a:shade val="67500"/>
                      <a:satMod val="115000"/>
                    </a:srgbClr>
                  </a:gs>
                  <a:gs pos="100000">
                    <a:srgbClr val="13699A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5" name="Group 4" descr="Cranfield Aerospace logo">
              <a:extLst>
                <a:ext uri="{FF2B5EF4-FFF2-40B4-BE49-F238E27FC236}">
                  <a16:creationId xmlns:a16="http://schemas.microsoft.com/office/drawing/2014/main" id="{596BB8E0-6966-E427-7022-210AAF3403D1}"/>
                </a:ext>
              </a:extLst>
            </p:cNvPr>
            <p:cNvGrpSpPr/>
            <p:nvPr/>
          </p:nvGrpSpPr>
          <p:grpSpPr>
            <a:xfrm>
              <a:off x="9696607" y="566174"/>
              <a:ext cx="1191293" cy="1191293"/>
              <a:chOff x="9746182" y="1960606"/>
              <a:chExt cx="1191293" cy="119129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F0B01BC-09A2-1D15-603A-0902AD352C6F}"/>
                  </a:ext>
                </a:extLst>
              </p:cNvPr>
              <p:cNvSpPr/>
              <p:nvPr/>
            </p:nvSpPr>
            <p:spPr>
              <a:xfrm>
                <a:off x="9793407" y="2006600"/>
                <a:ext cx="1096844" cy="1099306"/>
              </a:xfrm>
              <a:prstGeom prst="ellipse">
                <a:avLst/>
              </a:prstGeom>
              <a:solidFill>
                <a:srgbClr val="0818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83E1B787-529E-D6F9-FA21-0C8DAE37E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46182" y="1960606"/>
                <a:ext cx="1191293" cy="1191293"/>
              </a:xfrm>
              <a:prstGeom prst="rect">
                <a:avLst/>
              </a:prstGeom>
            </p:spPr>
          </p:pic>
        </p:grp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1151650-A5DD-62D6-A37B-4132EE57F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1" y="1530679"/>
            <a:ext cx="8720628" cy="4033214"/>
          </a:xfrm>
        </p:spPr>
        <p:txBody>
          <a:bodyPr>
            <a:normAutofit/>
          </a:bodyPr>
          <a:lstStyle/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Diameter 2.16 m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Height     3.195 m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Mass       282 km</a:t>
            </a:r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78A65C-27DA-0006-2E30-1ACBCFB6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0" dirty="0"/>
              <a:t>METEOSAT 1 (</a:t>
            </a:r>
            <a:r>
              <a:rPr lang="en-GB" dirty="0"/>
              <a:t>1977-</a:t>
            </a:r>
            <a:r>
              <a:rPr lang="en-GB" b="0" i="0" dirty="0">
                <a:effectLst/>
                <a:latin typeface="Arial" panose="020B0604020202020204" pitchFamily="34" charset="0"/>
              </a:rPr>
              <a:t>1984</a:t>
            </a:r>
            <a:r>
              <a:rPr lang="en-GB" dirty="0"/>
              <a:t>)</a:t>
            </a:r>
          </a:p>
        </p:txBody>
      </p:sp>
      <p:pic>
        <p:nvPicPr>
          <p:cNvPr id="3" name="VMware Horizon - School - Microsoft​ Edge 2025-04-15 14-17-07">
            <a:hlinkClick r:id="" action="ppaction://media"/>
            <a:extLst>
              <a:ext uri="{FF2B5EF4-FFF2-40B4-BE49-F238E27FC236}">
                <a16:creationId xmlns:a16="http://schemas.microsoft.com/office/drawing/2014/main" id="{49B12480-EB28-3D92-E2EC-247944F972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88" end="4929.4666"/>
                </p14:media>
              </p:ext>
            </p:extLst>
          </p:nvPr>
        </p:nvPicPr>
        <p:blipFill>
          <a:blip r:embed="rId12"/>
          <a:srcRect l="14017" t="23397" r="45504" b="32541"/>
          <a:stretch>
            <a:fillRect/>
          </a:stretch>
        </p:blipFill>
        <p:spPr>
          <a:xfrm>
            <a:off x="330968" y="3073736"/>
            <a:ext cx="6000384" cy="353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7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6EE03-79E9-6BA8-C378-AB723E71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0151D45-5F8A-37F4-C967-4A8AAEB136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7" t="2157"/>
          <a:stretch/>
        </p:blipFill>
        <p:spPr>
          <a:xfrm>
            <a:off x="5129939" y="0"/>
            <a:ext cx="7062061" cy="6858000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5CF6BB6-4EED-D557-CC10-FC452E847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1" y="1530679"/>
            <a:ext cx="8720628" cy="4033214"/>
          </a:xfrm>
        </p:spPr>
        <p:txBody>
          <a:bodyPr>
            <a:normAutofit/>
          </a:bodyPr>
          <a:lstStyle/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Semimajor axis                                  Eccentricity</a:t>
            </a:r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Inclination                                           RAAN</a:t>
            </a:r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210B5F-1685-1636-5619-922FADBBD621}"/>
              </a:ext>
            </a:extLst>
          </p:cNvPr>
          <p:cNvGrpSpPr/>
          <p:nvPr/>
        </p:nvGrpSpPr>
        <p:grpSpPr>
          <a:xfrm>
            <a:off x="8843544" y="-30768"/>
            <a:ext cx="3348789" cy="3364792"/>
            <a:chOff x="7778144" y="332539"/>
            <a:chExt cx="3348789" cy="33647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F66F929-276F-D621-8DEF-D1CCBB5BFB1A}"/>
                </a:ext>
              </a:extLst>
            </p:cNvPr>
            <p:cNvGrpSpPr/>
            <p:nvPr/>
          </p:nvGrpSpPr>
          <p:grpSpPr>
            <a:xfrm>
              <a:off x="7778144" y="332539"/>
              <a:ext cx="3348789" cy="3364792"/>
              <a:chOff x="3829065" y="1351263"/>
              <a:chExt cx="3120716" cy="2990570"/>
            </a:xfrm>
          </p:grpSpPr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B97366BE-934D-72D4-CEA6-7B30873C8D82}"/>
                  </a:ext>
                </a:extLst>
              </p:cNvPr>
              <p:cNvSpPr/>
              <p:nvPr/>
            </p:nvSpPr>
            <p:spPr>
              <a:xfrm rot="10800000">
                <a:off x="3829065" y="1370305"/>
                <a:ext cx="3120716" cy="2971528"/>
              </a:xfrm>
              <a:prstGeom prst="rt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05EABA0F-6586-4583-2699-F9EB95499CDE}"/>
                  </a:ext>
                </a:extLst>
              </p:cNvPr>
              <p:cNvSpPr/>
              <p:nvPr/>
            </p:nvSpPr>
            <p:spPr>
              <a:xfrm rot="10800000">
                <a:off x="4231716" y="1370304"/>
                <a:ext cx="2707362" cy="2577563"/>
              </a:xfrm>
              <a:prstGeom prst="rtTriangle">
                <a:avLst/>
              </a:prstGeom>
              <a:solidFill>
                <a:srgbClr val="08183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42F0777C-D580-77DC-A5EE-A59471165144}"/>
                  </a:ext>
                </a:extLst>
              </p:cNvPr>
              <p:cNvSpPr/>
              <p:nvPr/>
            </p:nvSpPr>
            <p:spPr>
              <a:xfrm rot="10800000">
                <a:off x="5266355" y="1351263"/>
                <a:ext cx="1683426" cy="150480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13699A">
                      <a:shade val="30000"/>
                      <a:satMod val="115000"/>
                    </a:srgbClr>
                  </a:gs>
                  <a:gs pos="50000">
                    <a:srgbClr val="13699A">
                      <a:shade val="67500"/>
                      <a:satMod val="115000"/>
                    </a:srgbClr>
                  </a:gs>
                  <a:gs pos="100000">
                    <a:srgbClr val="13699A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5" name="Group 4" descr="Cranfield Aerospace logo">
              <a:extLst>
                <a:ext uri="{FF2B5EF4-FFF2-40B4-BE49-F238E27FC236}">
                  <a16:creationId xmlns:a16="http://schemas.microsoft.com/office/drawing/2014/main" id="{35E014B0-DAE8-04B7-1DAD-8DD98CA1500E}"/>
                </a:ext>
              </a:extLst>
            </p:cNvPr>
            <p:cNvGrpSpPr/>
            <p:nvPr/>
          </p:nvGrpSpPr>
          <p:grpSpPr>
            <a:xfrm>
              <a:off x="9696607" y="566174"/>
              <a:ext cx="1191293" cy="1191293"/>
              <a:chOff x="9746182" y="1960606"/>
              <a:chExt cx="1191293" cy="119129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03921F4-304A-45C2-2BC6-84A6BEFE6768}"/>
                  </a:ext>
                </a:extLst>
              </p:cNvPr>
              <p:cNvSpPr/>
              <p:nvPr/>
            </p:nvSpPr>
            <p:spPr>
              <a:xfrm>
                <a:off x="9793407" y="2006600"/>
                <a:ext cx="1096844" cy="1099306"/>
              </a:xfrm>
              <a:prstGeom prst="ellipse">
                <a:avLst/>
              </a:prstGeom>
              <a:solidFill>
                <a:srgbClr val="0818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3D2EF3C5-FBE8-77B6-FA20-F19882105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46182" y="1960606"/>
                <a:ext cx="1191293" cy="1191293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0087E94-4847-FA97-38A3-A0C18F4B69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8220"/>
          <a:stretch/>
        </p:blipFill>
        <p:spPr>
          <a:xfrm>
            <a:off x="5314950" y="1889441"/>
            <a:ext cx="4439300" cy="21851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D1A4A2-26C6-5EB6-B934-1AB2F9503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0" dirty="0"/>
              <a:t>METEOSAT 1 Keplerian elements </a:t>
            </a:r>
            <a:r>
              <a:rPr lang="en-GB" sz="2800" b="0" dirty="0"/>
              <a:t>(uncontrolled orbit)</a:t>
            </a:r>
            <a:endParaRPr lang="en-GB" b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F1B3B90-96E7-F901-3C99-6BEE0D567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60" y="1925917"/>
            <a:ext cx="4051658" cy="21324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54998F-7EF3-8E03-F30E-DF4DC635822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45783"/>
          <a:stretch/>
        </p:blipFill>
        <p:spPr>
          <a:xfrm>
            <a:off x="418565" y="4449292"/>
            <a:ext cx="4418370" cy="23030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316077-3D9C-B9A2-AD12-AFCDC0D3A6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0032"/>
          <a:stretch/>
        </p:blipFill>
        <p:spPr>
          <a:xfrm>
            <a:off x="5413273" y="4449292"/>
            <a:ext cx="4839437" cy="23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34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C8144-A2E6-DFDB-2BAD-EEB875D61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Weather forecast - Free weather icons">
            <a:extLst>
              <a:ext uri="{FF2B5EF4-FFF2-40B4-BE49-F238E27FC236}">
                <a16:creationId xmlns:a16="http://schemas.microsoft.com/office/drawing/2014/main" id="{699E69FC-6285-A198-96D4-D07946AF1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46" y="217728"/>
            <a:ext cx="1428206" cy="14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ive tv - Free electronics icons">
            <a:extLst>
              <a:ext uri="{FF2B5EF4-FFF2-40B4-BE49-F238E27FC236}">
                <a16:creationId xmlns:a16="http://schemas.microsoft.com/office/drawing/2014/main" id="{F657C777-9790-00E9-9744-F8170E082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85" y="454640"/>
            <a:ext cx="1191294" cy="11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43EDD2-5405-9FCE-EE52-3997BCA83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188" l="9945" r="92818">
                        <a14:foregroundMark x1="93370" y1="41146" x2="93370" y2="41146"/>
                        <a14:foregroundMark x1="70166" y1="17188" x2="70166" y2="17188"/>
                        <a14:foregroundMark x1="56354" y1="18750" x2="56354" y2="18750"/>
                        <a14:foregroundMark x1="40884" y1="21354" x2="40884" y2="21354"/>
                        <a14:foregroundMark x1="27624" y1="17708" x2="27624" y2="17708"/>
                        <a14:foregroundMark x1="11602" y1="39583" x2="11602" y2="39583"/>
                        <a14:foregroundMark x1="40884" y1="41146" x2="40884" y2="41146"/>
                        <a14:foregroundMark x1="60221" y1="38021" x2="60221" y2="38021"/>
                        <a14:foregroundMark x1="55801" y1="60938" x2="64088" y2="58333"/>
                        <a14:foregroundMark x1="37569" y1="41146" x2="40331" y2="38021"/>
                        <a14:foregroundMark x1="13812" y1="45313" x2="18785" y2="39583"/>
                        <a14:foregroundMark x1="13260" y1="70313" x2="19890" y2="63542"/>
                        <a14:foregroundMark x1="37569" y1="64583" x2="43094" y2="59896"/>
                        <a14:foregroundMark x1="53039" y1="41146" x2="56354" y2="37500"/>
                        <a14:foregroundMark x1="39227" y1="92188" x2="48066" y2="91146"/>
                        <a14:foregroundMark x1="43094" y1="23438" x2="48066" y2="16146"/>
                        <a14:foregroundMark x1="59116" y1="21354" x2="60221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076" y="552897"/>
            <a:ext cx="937786" cy="994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3203F9-4D1B-F5B9-0670-FA0F6182AE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27" t="2157"/>
          <a:stretch/>
        </p:blipFill>
        <p:spPr>
          <a:xfrm>
            <a:off x="5129939" y="0"/>
            <a:ext cx="7062061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54BBE5-5C02-0FF5-013B-F3029D02F88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48797"/>
          <a:stretch/>
        </p:blipFill>
        <p:spPr>
          <a:xfrm>
            <a:off x="329199" y="1881481"/>
            <a:ext cx="5114925" cy="2580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45D589-119D-E50A-77AF-254ED01B44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8797"/>
          <a:stretch/>
        </p:blipFill>
        <p:spPr>
          <a:xfrm>
            <a:off x="6502121" y="1919573"/>
            <a:ext cx="5114925" cy="25800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6621587-E99B-2303-6C0A-05F01C16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0" dirty="0"/>
              <a:t>METEOSAT 1 Drift (uncontrolled orbit)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C346BDF-FD41-D0CC-AC2D-A4D66AE20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1" y="1530679"/>
            <a:ext cx="8720628" cy="4033214"/>
          </a:xfrm>
        </p:spPr>
        <p:txBody>
          <a:bodyPr>
            <a:normAutofit/>
          </a:bodyPr>
          <a:lstStyle/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E-W                                                                 N-S</a:t>
            </a:r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328709-9E6A-0244-201A-356F801BDD64}"/>
              </a:ext>
            </a:extLst>
          </p:cNvPr>
          <p:cNvGrpSpPr/>
          <p:nvPr/>
        </p:nvGrpSpPr>
        <p:grpSpPr>
          <a:xfrm>
            <a:off x="8843544" y="-30768"/>
            <a:ext cx="3348789" cy="3364792"/>
            <a:chOff x="7778144" y="332539"/>
            <a:chExt cx="3348789" cy="33647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9743986-4D05-4AD7-7D0C-68F0A4B66759}"/>
                </a:ext>
              </a:extLst>
            </p:cNvPr>
            <p:cNvGrpSpPr/>
            <p:nvPr/>
          </p:nvGrpSpPr>
          <p:grpSpPr>
            <a:xfrm>
              <a:off x="7778144" y="332539"/>
              <a:ext cx="3348789" cy="3364792"/>
              <a:chOff x="3829065" y="1351263"/>
              <a:chExt cx="3120716" cy="2990570"/>
            </a:xfrm>
          </p:grpSpPr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901DC92D-756F-B7BB-8F77-8556423799EB}"/>
                  </a:ext>
                </a:extLst>
              </p:cNvPr>
              <p:cNvSpPr/>
              <p:nvPr/>
            </p:nvSpPr>
            <p:spPr>
              <a:xfrm rot="10800000">
                <a:off x="3829065" y="1370305"/>
                <a:ext cx="3120716" cy="2971528"/>
              </a:xfrm>
              <a:prstGeom prst="rt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DB7C0597-1AEA-65CF-242E-8202091E9878}"/>
                  </a:ext>
                </a:extLst>
              </p:cNvPr>
              <p:cNvSpPr/>
              <p:nvPr/>
            </p:nvSpPr>
            <p:spPr>
              <a:xfrm rot="10800000">
                <a:off x="4231716" y="1370304"/>
                <a:ext cx="2707362" cy="2577563"/>
              </a:xfrm>
              <a:prstGeom prst="rtTriangle">
                <a:avLst/>
              </a:prstGeom>
              <a:solidFill>
                <a:srgbClr val="08183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667D7235-2BB1-5C24-9AF2-A5F103A5B5C2}"/>
                  </a:ext>
                </a:extLst>
              </p:cNvPr>
              <p:cNvSpPr/>
              <p:nvPr/>
            </p:nvSpPr>
            <p:spPr>
              <a:xfrm rot="10800000">
                <a:off x="5266355" y="1351263"/>
                <a:ext cx="1683426" cy="150480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13699A">
                      <a:shade val="30000"/>
                      <a:satMod val="115000"/>
                    </a:srgbClr>
                  </a:gs>
                  <a:gs pos="50000">
                    <a:srgbClr val="13699A">
                      <a:shade val="67500"/>
                      <a:satMod val="115000"/>
                    </a:srgbClr>
                  </a:gs>
                  <a:gs pos="100000">
                    <a:srgbClr val="13699A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5" name="Group 4" descr="Cranfield Aerospace logo">
              <a:extLst>
                <a:ext uri="{FF2B5EF4-FFF2-40B4-BE49-F238E27FC236}">
                  <a16:creationId xmlns:a16="http://schemas.microsoft.com/office/drawing/2014/main" id="{5D18BEBC-B67D-EC99-DFD2-E359C338E133}"/>
                </a:ext>
              </a:extLst>
            </p:cNvPr>
            <p:cNvGrpSpPr/>
            <p:nvPr/>
          </p:nvGrpSpPr>
          <p:grpSpPr>
            <a:xfrm>
              <a:off x="9696607" y="566174"/>
              <a:ext cx="1191293" cy="1191293"/>
              <a:chOff x="9746182" y="1960606"/>
              <a:chExt cx="1191293" cy="119129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BD01DC2-109D-4278-6F86-82A2524CD201}"/>
                  </a:ext>
                </a:extLst>
              </p:cNvPr>
              <p:cNvSpPr/>
              <p:nvPr/>
            </p:nvSpPr>
            <p:spPr>
              <a:xfrm>
                <a:off x="9793407" y="2006600"/>
                <a:ext cx="1096844" cy="1099306"/>
              </a:xfrm>
              <a:prstGeom prst="ellipse">
                <a:avLst/>
              </a:prstGeom>
              <a:solidFill>
                <a:srgbClr val="0818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6DDC5C0-0342-08BE-336C-58030E988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46182" y="1960606"/>
                <a:ext cx="1191293" cy="11912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97240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0A1C4-4717-1C5D-3414-BF56B0E3D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Weather forecast - Free weather icons">
            <a:extLst>
              <a:ext uri="{FF2B5EF4-FFF2-40B4-BE49-F238E27FC236}">
                <a16:creationId xmlns:a16="http://schemas.microsoft.com/office/drawing/2014/main" id="{1489A33B-AC6E-61BF-9E67-E79661C6E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46" y="217728"/>
            <a:ext cx="1428206" cy="14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ive tv - Free electronics icons">
            <a:extLst>
              <a:ext uri="{FF2B5EF4-FFF2-40B4-BE49-F238E27FC236}">
                <a16:creationId xmlns:a16="http://schemas.microsoft.com/office/drawing/2014/main" id="{A27DD55F-2B34-070B-8748-9F15A3F73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85" y="454640"/>
            <a:ext cx="1191294" cy="11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179B2E-F3D8-AB78-9EAE-BE4BBDCF9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188" l="9945" r="92818">
                        <a14:foregroundMark x1="93370" y1="41146" x2="93370" y2="41146"/>
                        <a14:foregroundMark x1="70166" y1="17188" x2="70166" y2="17188"/>
                        <a14:foregroundMark x1="56354" y1="18750" x2="56354" y2="18750"/>
                        <a14:foregroundMark x1="40884" y1="21354" x2="40884" y2="21354"/>
                        <a14:foregroundMark x1="27624" y1="17708" x2="27624" y2="17708"/>
                        <a14:foregroundMark x1="11602" y1="39583" x2="11602" y2="39583"/>
                        <a14:foregroundMark x1="40884" y1="41146" x2="40884" y2="41146"/>
                        <a14:foregroundMark x1="60221" y1="38021" x2="60221" y2="38021"/>
                        <a14:foregroundMark x1="55801" y1="60938" x2="64088" y2="58333"/>
                        <a14:foregroundMark x1="37569" y1="41146" x2="40331" y2="38021"/>
                        <a14:foregroundMark x1="13812" y1="45313" x2="18785" y2="39583"/>
                        <a14:foregroundMark x1="13260" y1="70313" x2="19890" y2="63542"/>
                        <a14:foregroundMark x1="37569" y1="64583" x2="43094" y2="59896"/>
                        <a14:foregroundMark x1="53039" y1="41146" x2="56354" y2="37500"/>
                        <a14:foregroundMark x1="39227" y1="92188" x2="48066" y2="91146"/>
                        <a14:foregroundMark x1="43094" y1="23438" x2="48066" y2="16146"/>
                        <a14:foregroundMark x1="59116" y1="21354" x2="60221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076" y="552897"/>
            <a:ext cx="937786" cy="994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E91A4F-D2C1-6AD2-1CB7-C9AF532250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27" t="2157"/>
          <a:stretch/>
        </p:blipFill>
        <p:spPr>
          <a:xfrm>
            <a:off x="5129939" y="0"/>
            <a:ext cx="706206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1E32BD9-965E-EF6C-F90F-5C28BE99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Close Approach geometry</a:t>
            </a:r>
            <a:endParaRPr lang="en-GB" b="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51B88E3-DD60-A49F-075E-985813C55F85}"/>
              </a:ext>
            </a:extLst>
          </p:cNvPr>
          <p:cNvGrpSpPr/>
          <p:nvPr/>
        </p:nvGrpSpPr>
        <p:grpSpPr>
          <a:xfrm>
            <a:off x="8843544" y="-30768"/>
            <a:ext cx="3348789" cy="3364792"/>
            <a:chOff x="7778144" y="332539"/>
            <a:chExt cx="3348789" cy="33647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341DE5D-A70B-22ED-C4B4-C49C5D4CE8C1}"/>
                </a:ext>
              </a:extLst>
            </p:cNvPr>
            <p:cNvGrpSpPr/>
            <p:nvPr/>
          </p:nvGrpSpPr>
          <p:grpSpPr>
            <a:xfrm>
              <a:off x="7778144" y="332539"/>
              <a:ext cx="3348789" cy="3364792"/>
              <a:chOff x="3829065" y="1351263"/>
              <a:chExt cx="3120716" cy="2990570"/>
            </a:xfrm>
          </p:grpSpPr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4DEDE022-2EA5-22DA-2E0D-1081F3AEB213}"/>
                  </a:ext>
                </a:extLst>
              </p:cNvPr>
              <p:cNvSpPr/>
              <p:nvPr/>
            </p:nvSpPr>
            <p:spPr>
              <a:xfrm rot="10800000">
                <a:off x="3829065" y="1370305"/>
                <a:ext cx="3120716" cy="2971528"/>
              </a:xfrm>
              <a:prstGeom prst="rt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99DEAE2B-6D33-E562-19C0-C406B18B6552}"/>
                  </a:ext>
                </a:extLst>
              </p:cNvPr>
              <p:cNvSpPr/>
              <p:nvPr/>
            </p:nvSpPr>
            <p:spPr>
              <a:xfrm rot="10800000">
                <a:off x="4231716" y="1370304"/>
                <a:ext cx="2707362" cy="2577563"/>
              </a:xfrm>
              <a:prstGeom prst="rtTriangle">
                <a:avLst/>
              </a:prstGeom>
              <a:solidFill>
                <a:srgbClr val="08183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CC226491-C0BC-2F00-D6ED-07909784E53B}"/>
                  </a:ext>
                </a:extLst>
              </p:cNvPr>
              <p:cNvSpPr/>
              <p:nvPr/>
            </p:nvSpPr>
            <p:spPr>
              <a:xfrm rot="10800000">
                <a:off x="5266355" y="1351263"/>
                <a:ext cx="1683426" cy="150480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13699A">
                      <a:shade val="30000"/>
                      <a:satMod val="115000"/>
                    </a:srgbClr>
                  </a:gs>
                  <a:gs pos="50000">
                    <a:srgbClr val="13699A">
                      <a:shade val="67500"/>
                      <a:satMod val="115000"/>
                    </a:srgbClr>
                  </a:gs>
                  <a:gs pos="100000">
                    <a:srgbClr val="13699A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5" name="Group 4" descr="Cranfield Aerospace logo">
              <a:extLst>
                <a:ext uri="{FF2B5EF4-FFF2-40B4-BE49-F238E27FC236}">
                  <a16:creationId xmlns:a16="http://schemas.microsoft.com/office/drawing/2014/main" id="{FD80C5F5-9B51-21E7-1457-83FF9558F46E}"/>
                </a:ext>
              </a:extLst>
            </p:cNvPr>
            <p:cNvGrpSpPr/>
            <p:nvPr/>
          </p:nvGrpSpPr>
          <p:grpSpPr>
            <a:xfrm>
              <a:off x="9696607" y="566174"/>
              <a:ext cx="1191293" cy="1191293"/>
              <a:chOff x="9746182" y="1960606"/>
              <a:chExt cx="1191293" cy="119129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F4A8F97-9801-4B4E-C5A2-81FE28890CDB}"/>
                  </a:ext>
                </a:extLst>
              </p:cNvPr>
              <p:cNvSpPr/>
              <p:nvPr/>
            </p:nvSpPr>
            <p:spPr>
              <a:xfrm>
                <a:off x="9793407" y="2006600"/>
                <a:ext cx="1096844" cy="1099306"/>
              </a:xfrm>
              <a:prstGeom prst="ellipse">
                <a:avLst/>
              </a:prstGeom>
              <a:solidFill>
                <a:srgbClr val="0818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1ACB4A82-185D-DD66-2A86-869E18AEB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46182" y="1960606"/>
                <a:ext cx="1191293" cy="1191293"/>
              </a:xfrm>
              <a:prstGeom prst="rect">
                <a:avLst/>
              </a:prstGeom>
            </p:spPr>
          </p:pic>
        </p:grp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CFA1795-29D1-038B-2959-35301D19F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0" y="1530679"/>
            <a:ext cx="11849547" cy="4033214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GB" sz="2400" dirty="0"/>
              <a:t>Geometry and relative velocity change the effects of close approaches</a:t>
            </a:r>
          </a:p>
          <a:p>
            <a:pPr>
              <a:spcBef>
                <a:spcPts val="1350"/>
              </a:spcBef>
            </a:pPr>
            <a:r>
              <a:rPr lang="en-GB" sz="2400" dirty="0"/>
              <a:t>Parallel close approach geometries amplify effects</a:t>
            </a:r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94509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A6765-F3B1-B0C0-9BAB-D4E77E834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5">
            <a:extLst>
              <a:ext uri="{FF2B5EF4-FFF2-40B4-BE49-F238E27FC236}">
                <a16:creationId xmlns:a16="http://schemas.microsoft.com/office/drawing/2014/main" id="{0700905F-EAAE-78A9-F6EB-BD2A5C9A5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/>
          <a:lstStyle/>
          <a:p>
            <a:r>
              <a:rPr lang="en-GB" b="1" i="0" dirty="0">
                <a:effectLst/>
                <a:latin typeface="Arial" panose="020B0604020202020204" pitchFamily="34" charset="0"/>
              </a:rPr>
              <a:t>Intelsat 603 </a:t>
            </a:r>
            <a:r>
              <a:rPr lang="en-GB" i="0" dirty="0">
                <a:effectLst/>
                <a:latin typeface="Arial" panose="020B0604020202020204" pitchFamily="34" charset="0"/>
              </a:rPr>
              <a:t>(1990-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>
                <a:effectLst/>
                <a:latin typeface="Arial" panose="020B0604020202020204" pitchFamily="34" charset="0"/>
              </a:rPr>
              <a:t>2015</a:t>
            </a:r>
            <a:r>
              <a:rPr lang="en-GB" i="0" dirty="0">
                <a:effectLst/>
                <a:latin typeface="Arial" panose="020B0604020202020204" pitchFamily="34" charset="0"/>
              </a:rPr>
              <a:t>)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BF498F7-6CB9-3DC1-244E-5FEBFCC0D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1" y="1530679"/>
            <a:ext cx="6670390" cy="4033214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GB" sz="2400" b="0" i="0" dirty="0">
                <a:effectLst/>
                <a:latin typeface="Google Sans"/>
              </a:rPr>
              <a:t>Mass 4.2 kg</a:t>
            </a:r>
          </a:p>
          <a:p>
            <a:pPr>
              <a:spcBef>
                <a:spcPts val="1350"/>
              </a:spcBef>
            </a:pPr>
            <a:r>
              <a:rPr lang="en-GB" sz="2400" dirty="0">
                <a:latin typeface="Google Sans"/>
              </a:rPr>
              <a:t>Height </a:t>
            </a:r>
            <a:r>
              <a:rPr lang="en-GB" sz="2400" b="0" i="0" dirty="0">
                <a:effectLst/>
                <a:latin typeface="Google Sans"/>
              </a:rPr>
              <a:t>5.2 m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C6DB10-DFE0-AB96-12CF-0ACB27BDF434}"/>
              </a:ext>
            </a:extLst>
          </p:cNvPr>
          <p:cNvSpPr txBox="1"/>
          <p:nvPr/>
        </p:nvSpPr>
        <p:spPr>
          <a:xfrm>
            <a:off x="4338095" y="4440418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N-S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CF502-D7E8-7E9F-D7E3-0B577AD0AD2D}"/>
              </a:ext>
            </a:extLst>
          </p:cNvPr>
          <p:cNvSpPr txBox="1"/>
          <p:nvPr/>
        </p:nvSpPr>
        <p:spPr>
          <a:xfrm>
            <a:off x="377731" y="2880889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E-W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02D0DA3-A8CE-DF50-426F-768D2DFEAF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1" t="51050" r="-1021" b="-150"/>
          <a:stretch/>
        </p:blipFill>
        <p:spPr>
          <a:xfrm>
            <a:off x="4414538" y="4809750"/>
            <a:ext cx="3848100" cy="20110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C221B6A-1832-85D7-A613-F7C3218611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000"/>
          <a:stretch/>
        </p:blipFill>
        <p:spPr>
          <a:xfrm>
            <a:off x="240778" y="3339610"/>
            <a:ext cx="3848100" cy="2047875"/>
          </a:xfrm>
          <a:prstGeom prst="rect">
            <a:avLst/>
          </a:prstGeom>
        </p:spPr>
      </p:pic>
      <p:pic>
        <p:nvPicPr>
          <p:cNvPr id="5" name="Picture Placeholder 4" descr="A space shuttle in outer space&#10;&#10;AI-generated content may be incorrect.">
            <a:extLst>
              <a:ext uri="{FF2B5EF4-FFF2-40B4-BE49-F238E27FC236}">
                <a16:creationId xmlns:a16="http://schemas.microsoft.com/office/drawing/2014/main" id="{F144C2F5-4861-8760-82C0-E1A2525BFAB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3967" r="39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309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8B35A-A928-AEDC-4338-D283D7A71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Weather forecast - Free weather icons">
            <a:extLst>
              <a:ext uri="{FF2B5EF4-FFF2-40B4-BE49-F238E27FC236}">
                <a16:creationId xmlns:a16="http://schemas.microsoft.com/office/drawing/2014/main" id="{9DF72A76-CDA7-08AC-A45A-4C0CC9356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46" y="217728"/>
            <a:ext cx="1428206" cy="14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ive tv - Free electronics icons">
            <a:extLst>
              <a:ext uri="{FF2B5EF4-FFF2-40B4-BE49-F238E27FC236}">
                <a16:creationId xmlns:a16="http://schemas.microsoft.com/office/drawing/2014/main" id="{495CBE16-327F-6C41-E140-A94F9F4A8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85" y="454640"/>
            <a:ext cx="1191294" cy="11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A7F97-E0DB-3313-2BC8-5057EA9F5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188" l="9945" r="92818">
                        <a14:foregroundMark x1="93370" y1="41146" x2="93370" y2="41146"/>
                        <a14:foregroundMark x1="70166" y1="17188" x2="70166" y2="17188"/>
                        <a14:foregroundMark x1="56354" y1="18750" x2="56354" y2="18750"/>
                        <a14:foregroundMark x1="40884" y1="21354" x2="40884" y2="21354"/>
                        <a14:foregroundMark x1="27624" y1="17708" x2="27624" y2="17708"/>
                        <a14:foregroundMark x1="11602" y1="39583" x2="11602" y2="39583"/>
                        <a14:foregroundMark x1="40884" y1="41146" x2="40884" y2="41146"/>
                        <a14:foregroundMark x1="60221" y1="38021" x2="60221" y2="38021"/>
                        <a14:foregroundMark x1="55801" y1="60938" x2="64088" y2="58333"/>
                        <a14:foregroundMark x1="37569" y1="41146" x2="40331" y2="38021"/>
                        <a14:foregroundMark x1="13812" y1="45313" x2="18785" y2="39583"/>
                        <a14:foregroundMark x1="13260" y1="70313" x2="19890" y2="63542"/>
                        <a14:foregroundMark x1="37569" y1="64583" x2="43094" y2="59896"/>
                        <a14:foregroundMark x1="53039" y1="41146" x2="56354" y2="37500"/>
                        <a14:foregroundMark x1="39227" y1="92188" x2="48066" y2="91146"/>
                        <a14:foregroundMark x1="43094" y1="23438" x2="48066" y2="16146"/>
                        <a14:foregroundMark x1="59116" y1="21354" x2="60221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076" y="552897"/>
            <a:ext cx="937786" cy="994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DF224F-188B-A6A0-1AFF-FBE3F9AF51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27" t="2157"/>
          <a:stretch/>
        </p:blipFill>
        <p:spPr>
          <a:xfrm>
            <a:off x="5129939" y="0"/>
            <a:ext cx="7062061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2774C89-08D7-3541-7CA3-6E198943EB2F}"/>
              </a:ext>
            </a:extLst>
          </p:cNvPr>
          <p:cNvGrpSpPr/>
          <p:nvPr/>
        </p:nvGrpSpPr>
        <p:grpSpPr>
          <a:xfrm>
            <a:off x="8843544" y="-30768"/>
            <a:ext cx="3348789" cy="3364792"/>
            <a:chOff x="7778144" y="332539"/>
            <a:chExt cx="3348789" cy="33647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FE63125-DFF4-C5D2-6A20-809DD5695B48}"/>
                </a:ext>
              </a:extLst>
            </p:cNvPr>
            <p:cNvGrpSpPr/>
            <p:nvPr/>
          </p:nvGrpSpPr>
          <p:grpSpPr>
            <a:xfrm>
              <a:off x="7778144" y="332539"/>
              <a:ext cx="3348789" cy="3364792"/>
              <a:chOff x="3829065" y="1351263"/>
              <a:chExt cx="3120716" cy="2990570"/>
            </a:xfrm>
          </p:grpSpPr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EE9F930E-96D6-B414-1BEC-FA169E3ADFB1}"/>
                  </a:ext>
                </a:extLst>
              </p:cNvPr>
              <p:cNvSpPr/>
              <p:nvPr/>
            </p:nvSpPr>
            <p:spPr>
              <a:xfrm rot="10800000">
                <a:off x="3829065" y="1370305"/>
                <a:ext cx="3120716" cy="2971528"/>
              </a:xfrm>
              <a:prstGeom prst="rt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F0354216-26B8-483C-2286-BE6413F52ACB}"/>
                  </a:ext>
                </a:extLst>
              </p:cNvPr>
              <p:cNvSpPr/>
              <p:nvPr/>
            </p:nvSpPr>
            <p:spPr>
              <a:xfrm rot="10800000">
                <a:off x="4231716" y="1370304"/>
                <a:ext cx="2707362" cy="2577563"/>
              </a:xfrm>
              <a:prstGeom prst="rtTriangle">
                <a:avLst/>
              </a:prstGeom>
              <a:solidFill>
                <a:srgbClr val="08183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520D2FDC-6393-E286-43D5-294D9301CF88}"/>
                  </a:ext>
                </a:extLst>
              </p:cNvPr>
              <p:cNvSpPr/>
              <p:nvPr/>
            </p:nvSpPr>
            <p:spPr>
              <a:xfrm rot="10800000">
                <a:off x="5266355" y="1351263"/>
                <a:ext cx="1683426" cy="150480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13699A">
                      <a:shade val="30000"/>
                      <a:satMod val="115000"/>
                    </a:srgbClr>
                  </a:gs>
                  <a:gs pos="50000">
                    <a:srgbClr val="13699A">
                      <a:shade val="67500"/>
                      <a:satMod val="115000"/>
                    </a:srgbClr>
                  </a:gs>
                  <a:gs pos="100000">
                    <a:srgbClr val="13699A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5" name="Group 4" descr="Cranfield Aerospace logo">
              <a:extLst>
                <a:ext uri="{FF2B5EF4-FFF2-40B4-BE49-F238E27FC236}">
                  <a16:creationId xmlns:a16="http://schemas.microsoft.com/office/drawing/2014/main" id="{D9DB8485-BB20-DB6D-FFF9-3CA367E94C2C}"/>
                </a:ext>
              </a:extLst>
            </p:cNvPr>
            <p:cNvGrpSpPr/>
            <p:nvPr/>
          </p:nvGrpSpPr>
          <p:grpSpPr>
            <a:xfrm>
              <a:off x="9696607" y="566174"/>
              <a:ext cx="1191293" cy="1191293"/>
              <a:chOff x="9746182" y="1960606"/>
              <a:chExt cx="1191293" cy="119129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08F2BC9-C619-A2BA-5296-B81C0355A211}"/>
                  </a:ext>
                </a:extLst>
              </p:cNvPr>
              <p:cNvSpPr/>
              <p:nvPr/>
            </p:nvSpPr>
            <p:spPr>
              <a:xfrm>
                <a:off x="9793407" y="2006600"/>
                <a:ext cx="1096844" cy="1099306"/>
              </a:xfrm>
              <a:prstGeom prst="ellipse">
                <a:avLst/>
              </a:prstGeom>
              <a:solidFill>
                <a:srgbClr val="0818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0FD2D62-50D5-167F-7BC2-8FA79CA58E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46182" y="1960606"/>
                <a:ext cx="1191293" cy="1191293"/>
              </a:xfrm>
              <a:prstGeom prst="rect">
                <a:avLst/>
              </a:prstGeom>
            </p:spPr>
          </p:pic>
        </p:grp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EBA283E2-109E-A247-C664-7BC4A09E3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/>
              <a:t>Conclusions</a:t>
            </a:r>
            <a:endParaRPr lang="en-GB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FCEC3AB6-AB20-B69A-D301-4AEF63BB8BCD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31300" y="1530679"/>
                <a:ext cx="10166937" cy="4033214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350"/>
                  </a:spcBef>
                </a:pPr>
                <a:r>
                  <a:rPr lang="en-GB" sz="2400" dirty="0"/>
                  <a:t>Effects &lt;&lt; SRP, non-sphericity, Luni-solar perturbations</a:t>
                </a:r>
              </a:p>
              <a:p>
                <a:pPr>
                  <a:spcBef>
                    <a:spcPts val="1350"/>
                  </a:spcBef>
                </a:pPr>
                <a:r>
                  <a:rPr lang="en-GB" sz="2400" dirty="0"/>
                  <a:t>Main disturbance on RAAN</a:t>
                </a:r>
              </a:p>
              <a:p>
                <a:pPr>
                  <a:spcBef>
                    <a:spcPts val="1350"/>
                  </a:spcBef>
                </a:pPr>
                <a:r>
                  <a:rPr lang="en-GB" sz="2400" dirty="0"/>
                  <a:t>Irrelevant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GB" sz="2400" dirty="0"/>
                  <a:t>v for station keeping of active satellite</a:t>
                </a:r>
              </a:p>
              <a:p>
                <a:pPr>
                  <a:spcBef>
                    <a:spcPts val="1350"/>
                  </a:spcBef>
                </a:pPr>
                <a:r>
                  <a:rPr lang="en-GB" sz="2400" dirty="0"/>
                  <a:t>To be taken into account for collision avoidance for peculiar Debris geometries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FCEC3AB6-AB20-B69A-D301-4AEF63BB8B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31300" y="1530679"/>
                <a:ext cx="10166937" cy="4033214"/>
              </a:xfrm>
              <a:blipFill>
                <a:blip r:embed="rId9"/>
                <a:stretch>
                  <a:fillRect l="-779" t="-19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8054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58BA9-4F05-F45E-8550-BD5D7B167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Weather forecast - Free weather icons">
            <a:extLst>
              <a:ext uri="{FF2B5EF4-FFF2-40B4-BE49-F238E27FC236}">
                <a16:creationId xmlns:a16="http://schemas.microsoft.com/office/drawing/2014/main" id="{D2566235-75EF-EFEA-A3FF-79D06C8CB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46" y="217728"/>
            <a:ext cx="1428206" cy="14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ive tv - Free electronics icons">
            <a:extLst>
              <a:ext uri="{FF2B5EF4-FFF2-40B4-BE49-F238E27FC236}">
                <a16:creationId xmlns:a16="http://schemas.microsoft.com/office/drawing/2014/main" id="{D445A9F8-2DF4-310E-32EA-186767C3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85" y="454640"/>
            <a:ext cx="1191294" cy="11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5F9DE6-3846-EE70-0795-46E57FF14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188" l="9945" r="92818">
                        <a14:foregroundMark x1="93370" y1="41146" x2="93370" y2="41146"/>
                        <a14:foregroundMark x1="70166" y1="17188" x2="70166" y2="17188"/>
                        <a14:foregroundMark x1="56354" y1="18750" x2="56354" y2="18750"/>
                        <a14:foregroundMark x1="40884" y1="21354" x2="40884" y2="21354"/>
                        <a14:foregroundMark x1="27624" y1="17708" x2="27624" y2="17708"/>
                        <a14:foregroundMark x1="11602" y1="39583" x2="11602" y2="39583"/>
                        <a14:foregroundMark x1="40884" y1="41146" x2="40884" y2="41146"/>
                        <a14:foregroundMark x1="60221" y1="38021" x2="60221" y2="38021"/>
                        <a14:foregroundMark x1="55801" y1="60938" x2="64088" y2="58333"/>
                        <a14:foregroundMark x1="37569" y1="41146" x2="40331" y2="38021"/>
                        <a14:foregroundMark x1="13812" y1="45313" x2="18785" y2="39583"/>
                        <a14:foregroundMark x1="13260" y1="70313" x2="19890" y2="63542"/>
                        <a14:foregroundMark x1="37569" y1="64583" x2="43094" y2="59896"/>
                        <a14:foregroundMark x1="53039" y1="41146" x2="56354" y2="37500"/>
                        <a14:foregroundMark x1="39227" y1="92188" x2="48066" y2="91146"/>
                        <a14:foregroundMark x1="43094" y1="23438" x2="48066" y2="16146"/>
                        <a14:foregroundMark x1="59116" y1="21354" x2="60221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076" y="552897"/>
            <a:ext cx="937786" cy="994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6B27E5-F03C-5759-DFD4-29E03F874A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27" t="2157"/>
          <a:stretch/>
        </p:blipFill>
        <p:spPr>
          <a:xfrm>
            <a:off x="5129939" y="0"/>
            <a:ext cx="706206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675FDF3-5D45-6F81-2D9C-4AEE304BB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74" y="109633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sz="6000" b="0" dirty="0"/>
              <a:t>Thank you!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AF0280-13E9-D7A8-FD4B-667B0A41B3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1624" y="1728048"/>
            <a:ext cx="9468416" cy="513929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817DD9A-4ABE-9B31-A2E1-13B725BE10D6}"/>
              </a:ext>
            </a:extLst>
          </p:cNvPr>
          <p:cNvGrpSpPr/>
          <p:nvPr/>
        </p:nvGrpSpPr>
        <p:grpSpPr>
          <a:xfrm>
            <a:off x="8843544" y="-30768"/>
            <a:ext cx="3348789" cy="3364792"/>
            <a:chOff x="7778144" y="332539"/>
            <a:chExt cx="3348789" cy="33647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D321668-319F-007C-1E72-5125F3F008A6}"/>
                </a:ext>
              </a:extLst>
            </p:cNvPr>
            <p:cNvGrpSpPr/>
            <p:nvPr/>
          </p:nvGrpSpPr>
          <p:grpSpPr>
            <a:xfrm>
              <a:off x="7778144" y="332539"/>
              <a:ext cx="3348789" cy="3364792"/>
              <a:chOff x="3829065" y="1351263"/>
              <a:chExt cx="3120716" cy="2990570"/>
            </a:xfrm>
          </p:grpSpPr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2A4235CE-89BF-E0CE-EBDF-49DF3147AF82}"/>
                  </a:ext>
                </a:extLst>
              </p:cNvPr>
              <p:cNvSpPr/>
              <p:nvPr/>
            </p:nvSpPr>
            <p:spPr>
              <a:xfrm rot="10800000">
                <a:off x="3829065" y="1370305"/>
                <a:ext cx="3120716" cy="2971528"/>
              </a:xfrm>
              <a:prstGeom prst="rt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9E5DE2DA-BBFF-EC2D-A53B-9284B02D340C}"/>
                  </a:ext>
                </a:extLst>
              </p:cNvPr>
              <p:cNvSpPr/>
              <p:nvPr/>
            </p:nvSpPr>
            <p:spPr>
              <a:xfrm rot="10800000">
                <a:off x="4231716" y="1370304"/>
                <a:ext cx="2707362" cy="2577563"/>
              </a:xfrm>
              <a:prstGeom prst="rtTriangle">
                <a:avLst/>
              </a:prstGeom>
              <a:solidFill>
                <a:srgbClr val="08183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6B3F1177-968E-2C53-4916-A4B2FB617DE9}"/>
                  </a:ext>
                </a:extLst>
              </p:cNvPr>
              <p:cNvSpPr/>
              <p:nvPr/>
            </p:nvSpPr>
            <p:spPr>
              <a:xfrm rot="10800000">
                <a:off x="5266355" y="1351263"/>
                <a:ext cx="1683426" cy="150480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13699A">
                      <a:shade val="30000"/>
                      <a:satMod val="115000"/>
                    </a:srgbClr>
                  </a:gs>
                  <a:gs pos="50000">
                    <a:srgbClr val="13699A">
                      <a:shade val="67500"/>
                      <a:satMod val="115000"/>
                    </a:srgbClr>
                  </a:gs>
                  <a:gs pos="100000">
                    <a:srgbClr val="13699A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5" name="Group 4" descr="Cranfield Aerospace logo">
              <a:extLst>
                <a:ext uri="{FF2B5EF4-FFF2-40B4-BE49-F238E27FC236}">
                  <a16:creationId xmlns:a16="http://schemas.microsoft.com/office/drawing/2014/main" id="{12BE2B29-6251-E76D-B573-32B5EB56709A}"/>
                </a:ext>
              </a:extLst>
            </p:cNvPr>
            <p:cNvGrpSpPr/>
            <p:nvPr/>
          </p:nvGrpSpPr>
          <p:grpSpPr>
            <a:xfrm>
              <a:off x="9696607" y="566174"/>
              <a:ext cx="1191293" cy="1191293"/>
              <a:chOff x="9746182" y="1960606"/>
              <a:chExt cx="1191293" cy="119129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DC7B851-64F6-6CCF-C082-55208D19126E}"/>
                  </a:ext>
                </a:extLst>
              </p:cNvPr>
              <p:cNvSpPr/>
              <p:nvPr/>
            </p:nvSpPr>
            <p:spPr>
              <a:xfrm>
                <a:off x="9793407" y="2006600"/>
                <a:ext cx="1096844" cy="1099306"/>
              </a:xfrm>
              <a:prstGeom prst="ellipse">
                <a:avLst/>
              </a:prstGeom>
              <a:solidFill>
                <a:srgbClr val="0818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1AEC3AE7-637D-3B3E-A033-43BE1DC81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46182" y="1960606"/>
                <a:ext cx="1191293" cy="11912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80333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0A7EF-B495-F7AF-E254-B112686C0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BEC2C512-4D1B-BCA0-6C9A-6FEFEABC3333}"/>
              </a:ext>
            </a:extLst>
          </p:cNvPr>
          <p:cNvGrpSpPr/>
          <p:nvPr/>
        </p:nvGrpSpPr>
        <p:grpSpPr>
          <a:xfrm>
            <a:off x="5129939" y="-30768"/>
            <a:ext cx="7062394" cy="6888768"/>
            <a:chOff x="5129939" y="-30768"/>
            <a:chExt cx="7062394" cy="68887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B6A840-38D5-E80C-50E8-B3B94DDA0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627" t="2157"/>
            <a:stretch/>
          </p:blipFill>
          <p:spPr>
            <a:xfrm>
              <a:off x="5129939" y="0"/>
              <a:ext cx="7062061" cy="685800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A1ECC48-9310-C071-22DC-68979C4D32E3}"/>
                </a:ext>
              </a:extLst>
            </p:cNvPr>
            <p:cNvGrpSpPr/>
            <p:nvPr/>
          </p:nvGrpSpPr>
          <p:grpSpPr>
            <a:xfrm>
              <a:off x="8843544" y="-30768"/>
              <a:ext cx="3348789" cy="3364792"/>
              <a:chOff x="7778144" y="332539"/>
              <a:chExt cx="3348789" cy="3364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6F9198D-6BEF-7754-0051-A3B9FD113D09}"/>
                  </a:ext>
                </a:extLst>
              </p:cNvPr>
              <p:cNvGrpSpPr/>
              <p:nvPr/>
            </p:nvGrpSpPr>
            <p:grpSpPr>
              <a:xfrm>
                <a:off x="7778144" y="332539"/>
                <a:ext cx="3348789" cy="3364792"/>
                <a:chOff x="3829065" y="1351263"/>
                <a:chExt cx="3120716" cy="2990570"/>
              </a:xfrm>
            </p:grpSpPr>
            <p:sp>
              <p:nvSpPr>
                <p:cNvPr id="27" name="Right Triangle 26">
                  <a:extLst>
                    <a:ext uri="{FF2B5EF4-FFF2-40B4-BE49-F238E27FC236}">
                      <a16:creationId xmlns:a16="http://schemas.microsoft.com/office/drawing/2014/main" id="{15130AFE-04B3-39E2-D38D-7E65A82293E2}"/>
                    </a:ext>
                  </a:extLst>
                </p:cNvPr>
                <p:cNvSpPr/>
                <p:nvPr/>
              </p:nvSpPr>
              <p:spPr>
                <a:xfrm rot="10800000">
                  <a:off x="3829065" y="1370305"/>
                  <a:ext cx="3120716" cy="2971528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8" name="Right Triangle 27">
                  <a:extLst>
                    <a:ext uri="{FF2B5EF4-FFF2-40B4-BE49-F238E27FC236}">
                      <a16:creationId xmlns:a16="http://schemas.microsoft.com/office/drawing/2014/main" id="{80F01D01-6F75-8F54-9A9C-9C70A8961DFA}"/>
                    </a:ext>
                  </a:extLst>
                </p:cNvPr>
                <p:cNvSpPr/>
                <p:nvPr/>
              </p:nvSpPr>
              <p:spPr>
                <a:xfrm rot="10800000">
                  <a:off x="4231716" y="1370304"/>
                  <a:ext cx="2707362" cy="2577563"/>
                </a:xfrm>
                <a:prstGeom prst="rtTriangle">
                  <a:avLst/>
                </a:prstGeom>
                <a:solidFill>
                  <a:srgbClr val="08183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" name="Right Triangle 28">
                  <a:extLst>
                    <a:ext uri="{FF2B5EF4-FFF2-40B4-BE49-F238E27FC236}">
                      <a16:creationId xmlns:a16="http://schemas.microsoft.com/office/drawing/2014/main" id="{0FC20B3A-FA15-6411-3973-2A470A4E8BF7}"/>
                    </a:ext>
                  </a:extLst>
                </p:cNvPr>
                <p:cNvSpPr/>
                <p:nvPr/>
              </p:nvSpPr>
              <p:spPr>
                <a:xfrm rot="10800000">
                  <a:off x="5266355" y="1351263"/>
                  <a:ext cx="1683426" cy="150480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13699A">
                        <a:shade val="30000"/>
                        <a:satMod val="115000"/>
                      </a:srgbClr>
                    </a:gs>
                    <a:gs pos="50000">
                      <a:srgbClr val="13699A">
                        <a:shade val="67500"/>
                        <a:satMod val="115000"/>
                      </a:srgbClr>
                    </a:gs>
                    <a:gs pos="100000">
                      <a:srgbClr val="13699A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" name="Group 4" descr="Cranfield Aerospace logo">
                <a:extLst>
                  <a:ext uri="{FF2B5EF4-FFF2-40B4-BE49-F238E27FC236}">
                    <a16:creationId xmlns:a16="http://schemas.microsoft.com/office/drawing/2014/main" id="{A633F5D7-C04A-2C57-3349-7C1B2DEEC0B2}"/>
                  </a:ext>
                </a:extLst>
              </p:cNvPr>
              <p:cNvGrpSpPr/>
              <p:nvPr/>
            </p:nvGrpSpPr>
            <p:grpSpPr>
              <a:xfrm>
                <a:off x="9696607" y="566174"/>
                <a:ext cx="1191293" cy="1191293"/>
                <a:chOff x="9746182" y="1960606"/>
                <a:chExt cx="1191293" cy="1191293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BC10245B-A2DD-790A-66B7-715C6D48C743}"/>
                    </a:ext>
                  </a:extLst>
                </p:cNvPr>
                <p:cNvSpPr/>
                <p:nvPr/>
              </p:nvSpPr>
              <p:spPr>
                <a:xfrm>
                  <a:off x="9793407" y="2006600"/>
                  <a:ext cx="1096844" cy="1099306"/>
                </a:xfrm>
                <a:prstGeom prst="ellipse">
                  <a:avLst/>
                </a:prstGeom>
                <a:solidFill>
                  <a:srgbClr val="081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" name="Picture 6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10E78AFA-A247-B49D-83BE-C3D5D7BE0D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6182" y="1960606"/>
                  <a:ext cx="1191293" cy="1191293"/>
                </a:xfrm>
                <a:prstGeom prst="rect">
                  <a:avLst/>
                </a:prstGeom>
              </p:spPr>
            </p:pic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DAE225EC-7D6D-0E54-B6A1-543E71DE3AD9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31300" y="1530679"/>
                <a:ext cx="9475639" cy="4033214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1350"/>
                  </a:spcBef>
                  <a:buNone/>
                </a:pPr>
                <a:r>
                  <a:rPr lang="en-GB" sz="2400" dirty="0"/>
                  <a:t>Moon                                                    Non-sphericity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r>
                  <a:rPr lang="en-GB" sz="2400" dirty="0"/>
                  <a:t>)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r>
                  <a:rPr lang="en-GB" sz="2400" dirty="0"/>
                  <a:t>SRP                                                      Apophis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DAE225EC-7D6D-0E54-B6A1-543E71DE3A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31300" y="1530679"/>
                <a:ext cx="9475639" cy="4033214"/>
              </a:xfrm>
              <a:blipFill>
                <a:blip r:embed="rId5"/>
                <a:stretch>
                  <a:fillRect l="-965" t="-2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97D9DD42-91DD-BA59-24F4-6CD4CB7A1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0" dirty="0"/>
              <a:t>Sun-Earth-S/</a:t>
            </a:r>
            <a:r>
              <a:rPr lang="en-GB" dirty="0"/>
              <a:t>C VS </a:t>
            </a:r>
            <a:r>
              <a:rPr lang="en-GB" b="0" dirty="0"/>
              <a:t>perturbation (Semimajor axis)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C35FB-432E-D058-68D0-45A81B79D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2468" y="4460011"/>
            <a:ext cx="4278944" cy="2292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69411E-BE9A-477C-C9D0-9382B50E53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80" y="4437151"/>
            <a:ext cx="4034430" cy="232083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8478E6-25DC-743C-88B1-C76578B572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629" y="1899612"/>
            <a:ext cx="3861023" cy="21501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01C062D-9507-EFA7-642C-1D2C96EE3D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4353" y="1920145"/>
            <a:ext cx="3728933" cy="21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8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9BF4A-283C-2ACF-DC04-DBE594C52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9F472D6-20A6-D430-F6A8-3EAC7C3AD885}"/>
              </a:ext>
            </a:extLst>
          </p:cNvPr>
          <p:cNvGrpSpPr/>
          <p:nvPr/>
        </p:nvGrpSpPr>
        <p:grpSpPr>
          <a:xfrm>
            <a:off x="5129939" y="-30768"/>
            <a:ext cx="7062394" cy="6888768"/>
            <a:chOff x="5129939" y="-30768"/>
            <a:chExt cx="7062394" cy="68887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C81167-BED8-8830-A4EA-FD90CB81F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627" t="2157"/>
            <a:stretch/>
          </p:blipFill>
          <p:spPr>
            <a:xfrm>
              <a:off x="5129939" y="0"/>
              <a:ext cx="7062061" cy="685800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D75A3C6-CB7F-7999-DBB9-DDBE11C9729B}"/>
                </a:ext>
              </a:extLst>
            </p:cNvPr>
            <p:cNvGrpSpPr/>
            <p:nvPr/>
          </p:nvGrpSpPr>
          <p:grpSpPr>
            <a:xfrm>
              <a:off x="8843544" y="-30768"/>
              <a:ext cx="3348789" cy="3364792"/>
              <a:chOff x="7778144" y="332539"/>
              <a:chExt cx="3348789" cy="3364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8FBDE13-2DC1-E652-E63E-A7ADE510FC51}"/>
                  </a:ext>
                </a:extLst>
              </p:cNvPr>
              <p:cNvGrpSpPr/>
              <p:nvPr/>
            </p:nvGrpSpPr>
            <p:grpSpPr>
              <a:xfrm>
                <a:off x="7778144" y="332539"/>
                <a:ext cx="3348789" cy="3364792"/>
                <a:chOff x="3829065" y="1351263"/>
                <a:chExt cx="3120716" cy="2990570"/>
              </a:xfrm>
            </p:grpSpPr>
            <p:sp>
              <p:nvSpPr>
                <p:cNvPr id="27" name="Right Triangle 26">
                  <a:extLst>
                    <a:ext uri="{FF2B5EF4-FFF2-40B4-BE49-F238E27FC236}">
                      <a16:creationId xmlns:a16="http://schemas.microsoft.com/office/drawing/2014/main" id="{5C743A37-00E6-7E94-320E-8B4343FBAA39}"/>
                    </a:ext>
                  </a:extLst>
                </p:cNvPr>
                <p:cNvSpPr/>
                <p:nvPr/>
              </p:nvSpPr>
              <p:spPr>
                <a:xfrm rot="10800000">
                  <a:off x="3829065" y="1370305"/>
                  <a:ext cx="3120716" cy="2971528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8" name="Right Triangle 27">
                  <a:extLst>
                    <a:ext uri="{FF2B5EF4-FFF2-40B4-BE49-F238E27FC236}">
                      <a16:creationId xmlns:a16="http://schemas.microsoft.com/office/drawing/2014/main" id="{289B56EF-51BA-49DB-5954-C1F60EAB10C7}"/>
                    </a:ext>
                  </a:extLst>
                </p:cNvPr>
                <p:cNvSpPr/>
                <p:nvPr/>
              </p:nvSpPr>
              <p:spPr>
                <a:xfrm rot="10800000">
                  <a:off x="4231716" y="1370304"/>
                  <a:ext cx="2707362" cy="2577563"/>
                </a:xfrm>
                <a:prstGeom prst="rtTriangle">
                  <a:avLst/>
                </a:prstGeom>
                <a:solidFill>
                  <a:srgbClr val="08183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" name="Right Triangle 28">
                  <a:extLst>
                    <a:ext uri="{FF2B5EF4-FFF2-40B4-BE49-F238E27FC236}">
                      <a16:creationId xmlns:a16="http://schemas.microsoft.com/office/drawing/2014/main" id="{B4217F7B-3DCF-F4F0-9379-45E563DECF5A}"/>
                    </a:ext>
                  </a:extLst>
                </p:cNvPr>
                <p:cNvSpPr/>
                <p:nvPr/>
              </p:nvSpPr>
              <p:spPr>
                <a:xfrm rot="10800000">
                  <a:off x="5266355" y="1351263"/>
                  <a:ext cx="1683426" cy="150480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13699A">
                        <a:shade val="30000"/>
                        <a:satMod val="115000"/>
                      </a:srgbClr>
                    </a:gs>
                    <a:gs pos="50000">
                      <a:srgbClr val="13699A">
                        <a:shade val="67500"/>
                        <a:satMod val="115000"/>
                      </a:srgbClr>
                    </a:gs>
                    <a:gs pos="100000">
                      <a:srgbClr val="13699A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" name="Group 4" descr="Cranfield Aerospace logo">
                <a:extLst>
                  <a:ext uri="{FF2B5EF4-FFF2-40B4-BE49-F238E27FC236}">
                    <a16:creationId xmlns:a16="http://schemas.microsoft.com/office/drawing/2014/main" id="{B6581D6C-03D8-8B33-B46F-7A2E7A2CDD98}"/>
                  </a:ext>
                </a:extLst>
              </p:cNvPr>
              <p:cNvGrpSpPr/>
              <p:nvPr/>
            </p:nvGrpSpPr>
            <p:grpSpPr>
              <a:xfrm>
                <a:off x="9696607" y="566174"/>
                <a:ext cx="1191293" cy="1191293"/>
                <a:chOff x="9746182" y="1960606"/>
                <a:chExt cx="1191293" cy="1191293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1A67723F-5480-02C3-7579-5D574686D70E}"/>
                    </a:ext>
                  </a:extLst>
                </p:cNvPr>
                <p:cNvSpPr/>
                <p:nvPr/>
              </p:nvSpPr>
              <p:spPr>
                <a:xfrm>
                  <a:off x="9793407" y="2006600"/>
                  <a:ext cx="1096844" cy="1099306"/>
                </a:xfrm>
                <a:prstGeom prst="ellipse">
                  <a:avLst/>
                </a:prstGeom>
                <a:solidFill>
                  <a:srgbClr val="081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" name="Picture 6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404640D2-028B-927D-B1CB-97E4EB1670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6182" y="1960606"/>
                  <a:ext cx="1191293" cy="1191293"/>
                </a:xfrm>
                <a:prstGeom prst="rect">
                  <a:avLst/>
                </a:prstGeom>
              </p:spPr>
            </p:pic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EAFF3928-36C7-1AA7-827A-A122B2D802DA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31300" y="1530679"/>
                <a:ext cx="9475639" cy="4033214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1350"/>
                  </a:spcBef>
                  <a:buNone/>
                </a:pPr>
                <a:r>
                  <a:rPr lang="en-GB" sz="2400" dirty="0"/>
                  <a:t>Moon                                                    Non-sphericity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r>
                  <a:rPr lang="en-GB" sz="2400" dirty="0"/>
                  <a:t>)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r>
                  <a:rPr lang="en-GB" sz="2400" dirty="0"/>
                  <a:t>SRP                                                       Apophis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EAFF3928-36C7-1AA7-827A-A122B2D802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31300" y="1530679"/>
                <a:ext cx="9475639" cy="4033214"/>
              </a:xfrm>
              <a:blipFill>
                <a:blip r:embed="rId5"/>
                <a:stretch>
                  <a:fillRect l="-965" t="-2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FAD39B8A-B32A-DEF8-BEC6-AE8592197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0" dirty="0"/>
              <a:t>Sun-Earth-S/</a:t>
            </a:r>
            <a:r>
              <a:rPr lang="en-GB" dirty="0"/>
              <a:t>C VS </a:t>
            </a:r>
            <a:r>
              <a:rPr lang="en-GB" b="0" dirty="0"/>
              <a:t>perturbation (eccentricity)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63F66-F2B4-ED6D-88D4-8935B3E2CC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045" y="1852955"/>
            <a:ext cx="3787245" cy="2158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B0DA04-2C3A-A389-6B6F-71699B241E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9101" y="4447994"/>
            <a:ext cx="4321815" cy="2254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40EB36-AEEA-43B3-0BB6-E299DADF4E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045" y="4502194"/>
            <a:ext cx="4073574" cy="21585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2D57EC-741A-4195-537E-C7DB0437C6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101" y="1954937"/>
            <a:ext cx="3982602" cy="214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08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F10FD-6C60-4B85-930C-9F3C14085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8ADCAC22-1AD1-EEDF-4CA1-999553EC2708}"/>
              </a:ext>
            </a:extLst>
          </p:cNvPr>
          <p:cNvGrpSpPr/>
          <p:nvPr/>
        </p:nvGrpSpPr>
        <p:grpSpPr>
          <a:xfrm>
            <a:off x="5129939" y="-30768"/>
            <a:ext cx="7062394" cy="6888768"/>
            <a:chOff x="5129939" y="-30768"/>
            <a:chExt cx="7062394" cy="68887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CBBA8C-EBA1-F256-41F7-398A7B546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627" t="2157"/>
            <a:stretch/>
          </p:blipFill>
          <p:spPr>
            <a:xfrm>
              <a:off x="5129939" y="0"/>
              <a:ext cx="7062061" cy="685800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0B69EE6-01AC-B6C2-2D18-98875FC7820F}"/>
                </a:ext>
              </a:extLst>
            </p:cNvPr>
            <p:cNvGrpSpPr/>
            <p:nvPr/>
          </p:nvGrpSpPr>
          <p:grpSpPr>
            <a:xfrm>
              <a:off x="8843544" y="-30768"/>
              <a:ext cx="3348789" cy="3364792"/>
              <a:chOff x="7778144" y="332539"/>
              <a:chExt cx="3348789" cy="3364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9A71C28-2AF0-D9CB-6609-64A1871A6AE8}"/>
                  </a:ext>
                </a:extLst>
              </p:cNvPr>
              <p:cNvGrpSpPr/>
              <p:nvPr/>
            </p:nvGrpSpPr>
            <p:grpSpPr>
              <a:xfrm>
                <a:off x="7778144" y="332539"/>
                <a:ext cx="3348789" cy="3364792"/>
                <a:chOff x="3829065" y="1351263"/>
                <a:chExt cx="3120716" cy="2990570"/>
              </a:xfrm>
            </p:grpSpPr>
            <p:sp>
              <p:nvSpPr>
                <p:cNvPr id="27" name="Right Triangle 26">
                  <a:extLst>
                    <a:ext uri="{FF2B5EF4-FFF2-40B4-BE49-F238E27FC236}">
                      <a16:creationId xmlns:a16="http://schemas.microsoft.com/office/drawing/2014/main" id="{B2D436C5-8522-473F-5E26-E6174E235A5B}"/>
                    </a:ext>
                  </a:extLst>
                </p:cNvPr>
                <p:cNvSpPr/>
                <p:nvPr/>
              </p:nvSpPr>
              <p:spPr>
                <a:xfrm rot="10800000">
                  <a:off x="3829065" y="1370305"/>
                  <a:ext cx="3120716" cy="2971528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8" name="Right Triangle 27">
                  <a:extLst>
                    <a:ext uri="{FF2B5EF4-FFF2-40B4-BE49-F238E27FC236}">
                      <a16:creationId xmlns:a16="http://schemas.microsoft.com/office/drawing/2014/main" id="{977BC692-079C-FA27-EB38-36F227D28F2D}"/>
                    </a:ext>
                  </a:extLst>
                </p:cNvPr>
                <p:cNvSpPr/>
                <p:nvPr/>
              </p:nvSpPr>
              <p:spPr>
                <a:xfrm rot="10800000">
                  <a:off x="4231716" y="1370304"/>
                  <a:ext cx="2707362" cy="2577563"/>
                </a:xfrm>
                <a:prstGeom prst="rtTriangle">
                  <a:avLst/>
                </a:prstGeom>
                <a:solidFill>
                  <a:srgbClr val="08183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" name="Right Triangle 28">
                  <a:extLst>
                    <a:ext uri="{FF2B5EF4-FFF2-40B4-BE49-F238E27FC236}">
                      <a16:creationId xmlns:a16="http://schemas.microsoft.com/office/drawing/2014/main" id="{8278FA53-4CCF-EB39-CF4D-54EE991E0805}"/>
                    </a:ext>
                  </a:extLst>
                </p:cNvPr>
                <p:cNvSpPr/>
                <p:nvPr/>
              </p:nvSpPr>
              <p:spPr>
                <a:xfrm rot="10800000">
                  <a:off x="5266355" y="1351263"/>
                  <a:ext cx="1683426" cy="150480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13699A">
                        <a:shade val="30000"/>
                        <a:satMod val="115000"/>
                      </a:srgbClr>
                    </a:gs>
                    <a:gs pos="50000">
                      <a:srgbClr val="13699A">
                        <a:shade val="67500"/>
                        <a:satMod val="115000"/>
                      </a:srgbClr>
                    </a:gs>
                    <a:gs pos="100000">
                      <a:srgbClr val="13699A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" name="Group 4" descr="Cranfield Aerospace logo">
                <a:extLst>
                  <a:ext uri="{FF2B5EF4-FFF2-40B4-BE49-F238E27FC236}">
                    <a16:creationId xmlns:a16="http://schemas.microsoft.com/office/drawing/2014/main" id="{600E7454-C92D-A852-C2BE-DBCD8663DEFC}"/>
                  </a:ext>
                </a:extLst>
              </p:cNvPr>
              <p:cNvGrpSpPr/>
              <p:nvPr/>
            </p:nvGrpSpPr>
            <p:grpSpPr>
              <a:xfrm>
                <a:off x="9696607" y="566174"/>
                <a:ext cx="1191293" cy="1191293"/>
                <a:chOff x="9746182" y="1960606"/>
                <a:chExt cx="1191293" cy="1191293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B1D7D853-AF58-6CF4-7FF4-38B432729B88}"/>
                    </a:ext>
                  </a:extLst>
                </p:cNvPr>
                <p:cNvSpPr/>
                <p:nvPr/>
              </p:nvSpPr>
              <p:spPr>
                <a:xfrm>
                  <a:off x="9793407" y="2006600"/>
                  <a:ext cx="1096844" cy="1099306"/>
                </a:xfrm>
                <a:prstGeom prst="ellipse">
                  <a:avLst/>
                </a:prstGeom>
                <a:solidFill>
                  <a:srgbClr val="081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" name="Picture 6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795054C4-4818-500B-871E-C804C25300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6182" y="1960606"/>
                  <a:ext cx="1191293" cy="1191293"/>
                </a:xfrm>
                <a:prstGeom prst="rect">
                  <a:avLst/>
                </a:prstGeom>
              </p:spPr>
            </p:pic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CF2C5281-10B9-EDC0-BBF6-616DD265C612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31300" y="1530679"/>
                <a:ext cx="9475639" cy="4033214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1350"/>
                  </a:spcBef>
                  <a:buNone/>
                </a:pPr>
                <a:r>
                  <a:rPr lang="en-GB" sz="2400" dirty="0"/>
                  <a:t>Moon                                                    Non-sphericity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r>
                  <a:rPr lang="en-GB" sz="2400" dirty="0"/>
                  <a:t>)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r>
                  <a:rPr lang="en-GB" sz="2400" dirty="0"/>
                  <a:t>SRP                                                       Apophis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CF2C5281-10B9-EDC0-BBF6-616DD265C6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31300" y="1530679"/>
                <a:ext cx="9475639" cy="4033214"/>
              </a:xfrm>
              <a:blipFill>
                <a:blip r:embed="rId5"/>
                <a:stretch>
                  <a:fillRect l="-965" t="-2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563B34C4-0892-CEF1-47B9-C42BD25C4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0" dirty="0"/>
              <a:t>Sun-Earth-S/</a:t>
            </a:r>
            <a:r>
              <a:rPr lang="en-GB" dirty="0"/>
              <a:t>C VS </a:t>
            </a:r>
            <a:r>
              <a:rPr lang="en-GB" b="0" dirty="0"/>
              <a:t>perturbation (inclination)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8F2F21-95EC-9075-F622-CDA12EA3F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967" y="1952899"/>
            <a:ext cx="3562607" cy="2041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CA54C3-FFB0-3683-0733-ACD62CF02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632" y="4499574"/>
            <a:ext cx="4676775" cy="2295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1CC34E-86F4-98AD-A7A2-BC7ABB60E7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968" y="4499574"/>
            <a:ext cx="4226380" cy="2229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085F45-6098-595D-D96B-7DEB7D4973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9631" y="1952900"/>
            <a:ext cx="4107751" cy="214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23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BDC2E-3D97-1471-6A83-0FEDDCA2AE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2215"/>
          <a:stretch/>
        </p:blipFill>
        <p:spPr>
          <a:xfrm>
            <a:off x="5840635" y="-27292"/>
            <a:ext cx="6351366" cy="6920079"/>
          </a:xfrm>
          <a:custGeom>
            <a:avLst/>
            <a:gdLst>
              <a:gd name="connsiteX0" fmla="*/ 0 w 6921498"/>
              <a:gd name="connsiteY0" fmla="*/ 0 h 3564640"/>
              <a:gd name="connsiteX1" fmla="*/ 5139178 w 6921498"/>
              <a:gd name="connsiteY1" fmla="*/ 0 h 3564640"/>
              <a:gd name="connsiteX2" fmla="*/ 6921498 w 6921498"/>
              <a:gd name="connsiteY2" fmla="*/ 1782320 h 3564640"/>
              <a:gd name="connsiteX3" fmla="*/ 6921498 w 6921498"/>
              <a:gd name="connsiteY3" fmla="*/ 3564640 h 3564640"/>
              <a:gd name="connsiteX4" fmla="*/ 0 w 6921498"/>
              <a:gd name="connsiteY4" fmla="*/ 3564640 h 3564640"/>
              <a:gd name="connsiteX5" fmla="*/ 0 w 6921498"/>
              <a:gd name="connsiteY5" fmla="*/ 0 h 3564640"/>
              <a:gd name="connsiteX0" fmla="*/ 0 w 6921498"/>
              <a:gd name="connsiteY0" fmla="*/ 2782956 h 6347596"/>
              <a:gd name="connsiteX1" fmla="*/ 6898405 w 6921498"/>
              <a:gd name="connsiteY1" fmla="*/ 0 h 6347596"/>
              <a:gd name="connsiteX2" fmla="*/ 6921498 w 6921498"/>
              <a:gd name="connsiteY2" fmla="*/ 4565276 h 6347596"/>
              <a:gd name="connsiteX3" fmla="*/ 6921498 w 6921498"/>
              <a:gd name="connsiteY3" fmla="*/ 6347596 h 6347596"/>
              <a:gd name="connsiteX4" fmla="*/ 0 w 6921498"/>
              <a:gd name="connsiteY4" fmla="*/ 6347596 h 6347596"/>
              <a:gd name="connsiteX5" fmla="*/ 0 w 6921498"/>
              <a:gd name="connsiteY5" fmla="*/ 2782956 h 6347596"/>
              <a:gd name="connsiteX0" fmla="*/ 0 w 6935275"/>
              <a:gd name="connsiteY0" fmla="*/ 2828953 h 6393593"/>
              <a:gd name="connsiteX1" fmla="*/ 6935275 w 6935275"/>
              <a:gd name="connsiteY1" fmla="*/ 0 h 6393593"/>
              <a:gd name="connsiteX2" fmla="*/ 6921498 w 6935275"/>
              <a:gd name="connsiteY2" fmla="*/ 4611273 h 6393593"/>
              <a:gd name="connsiteX3" fmla="*/ 6921498 w 6935275"/>
              <a:gd name="connsiteY3" fmla="*/ 6393593 h 6393593"/>
              <a:gd name="connsiteX4" fmla="*/ 0 w 6935275"/>
              <a:gd name="connsiteY4" fmla="*/ 6393593 h 6393593"/>
              <a:gd name="connsiteX5" fmla="*/ 0 w 6935275"/>
              <a:gd name="connsiteY5" fmla="*/ 2828953 h 6393593"/>
              <a:gd name="connsiteX0" fmla="*/ 995461 w 6935275"/>
              <a:gd name="connsiteY0" fmla="*/ 32331 h 6393593"/>
              <a:gd name="connsiteX1" fmla="*/ 6935275 w 6935275"/>
              <a:gd name="connsiteY1" fmla="*/ 0 h 6393593"/>
              <a:gd name="connsiteX2" fmla="*/ 6921498 w 6935275"/>
              <a:gd name="connsiteY2" fmla="*/ 4611273 h 6393593"/>
              <a:gd name="connsiteX3" fmla="*/ 6921498 w 6935275"/>
              <a:gd name="connsiteY3" fmla="*/ 6393593 h 6393593"/>
              <a:gd name="connsiteX4" fmla="*/ 0 w 6935275"/>
              <a:gd name="connsiteY4" fmla="*/ 6393593 h 6393593"/>
              <a:gd name="connsiteX5" fmla="*/ 995461 w 6935275"/>
              <a:gd name="connsiteY5" fmla="*/ 32331 h 6393593"/>
              <a:gd name="connsiteX0" fmla="*/ 0 w 5939814"/>
              <a:gd name="connsiteY0" fmla="*/ 32331 h 6393593"/>
              <a:gd name="connsiteX1" fmla="*/ 5939814 w 5939814"/>
              <a:gd name="connsiteY1" fmla="*/ 0 h 6393593"/>
              <a:gd name="connsiteX2" fmla="*/ 5926037 w 5939814"/>
              <a:gd name="connsiteY2" fmla="*/ 4611273 h 6393593"/>
              <a:gd name="connsiteX3" fmla="*/ 5926037 w 5939814"/>
              <a:gd name="connsiteY3" fmla="*/ 6393593 h 6393593"/>
              <a:gd name="connsiteX4" fmla="*/ 2608477 w 5939814"/>
              <a:gd name="connsiteY4" fmla="*/ 6375193 h 6393593"/>
              <a:gd name="connsiteX5" fmla="*/ 0 w 5939814"/>
              <a:gd name="connsiteY5" fmla="*/ 32331 h 6393593"/>
              <a:gd name="connsiteX0" fmla="*/ 0 w 5939814"/>
              <a:gd name="connsiteY0" fmla="*/ 32331 h 6411992"/>
              <a:gd name="connsiteX1" fmla="*/ 5939814 w 5939814"/>
              <a:gd name="connsiteY1" fmla="*/ 0 h 6411992"/>
              <a:gd name="connsiteX2" fmla="*/ 5926037 w 5939814"/>
              <a:gd name="connsiteY2" fmla="*/ 4611273 h 6411992"/>
              <a:gd name="connsiteX3" fmla="*/ 5926037 w 5939814"/>
              <a:gd name="connsiteY3" fmla="*/ 6393593 h 6411992"/>
              <a:gd name="connsiteX4" fmla="*/ 2626911 w 5939814"/>
              <a:gd name="connsiteY4" fmla="*/ 6411992 h 6411992"/>
              <a:gd name="connsiteX5" fmla="*/ 0 w 5939814"/>
              <a:gd name="connsiteY5" fmla="*/ 32331 h 6411992"/>
              <a:gd name="connsiteX0" fmla="*/ 0 w 5939814"/>
              <a:gd name="connsiteY0" fmla="*/ 0 h 6379661"/>
              <a:gd name="connsiteX1" fmla="*/ 5939814 w 5939814"/>
              <a:gd name="connsiteY1" fmla="*/ 13666 h 6379661"/>
              <a:gd name="connsiteX2" fmla="*/ 5926037 w 5939814"/>
              <a:gd name="connsiteY2" fmla="*/ 4578942 h 6379661"/>
              <a:gd name="connsiteX3" fmla="*/ 5926037 w 5939814"/>
              <a:gd name="connsiteY3" fmla="*/ 6361262 h 6379661"/>
              <a:gd name="connsiteX4" fmla="*/ 2626911 w 5939814"/>
              <a:gd name="connsiteY4" fmla="*/ 6379661 h 6379661"/>
              <a:gd name="connsiteX5" fmla="*/ 0 w 5939814"/>
              <a:gd name="connsiteY5" fmla="*/ 0 h 6379661"/>
              <a:gd name="connsiteX0" fmla="*/ 0 w 5921380"/>
              <a:gd name="connsiteY0" fmla="*/ 0 h 6388860"/>
              <a:gd name="connsiteX1" fmla="*/ 5921380 w 5921380"/>
              <a:gd name="connsiteY1" fmla="*/ 22865 h 6388860"/>
              <a:gd name="connsiteX2" fmla="*/ 5907603 w 5921380"/>
              <a:gd name="connsiteY2" fmla="*/ 4588141 h 6388860"/>
              <a:gd name="connsiteX3" fmla="*/ 5907603 w 5921380"/>
              <a:gd name="connsiteY3" fmla="*/ 6370461 h 6388860"/>
              <a:gd name="connsiteX4" fmla="*/ 2608477 w 5921380"/>
              <a:gd name="connsiteY4" fmla="*/ 6388860 h 6388860"/>
              <a:gd name="connsiteX5" fmla="*/ 0 w 5921380"/>
              <a:gd name="connsiteY5" fmla="*/ 0 h 6388860"/>
              <a:gd name="connsiteX0" fmla="*/ 0 w 5902946"/>
              <a:gd name="connsiteY0" fmla="*/ 0 h 6370461"/>
              <a:gd name="connsiteX1" fmla="*/ 5902946 w 5902946"/>
              <a:gd name="connsiteY1" fmla="*/ 4466 h 6370461"/>
              <a:gd name="connsiteX2" fmla="*/ 5889169 w 5902946"/>
              <a:gd name="connsiteY2" fmla="*/ 4569742 h 6370461"/>
              <a:gd name="connsiteX3" fmla="*/ 5889169 w 5902946"/>
              <a:gd name="connsiteY3" fmla="*/ 6352062 h 6370461"/>
              <a:gd name="connsiteX4" fmla="*/ 2590043 w 5902946"/>
              <a:gd name="connsiteY4" fmla="*/ 6370461 h 6370461"/>
              <a:gd name="connsiteX5" fmla="*/ 0 w 5902946"/>
              <a:gd name="connsiteY5" fmla="*/ 0 h 6370461"/>
              <a:gd name="connsiteX0" fmla="*/ 0 w 5902946"/>
              <a:gd name="connsiteY0" fmla="*/ 0 h 6370461"/>
              <a:gd name="connsiteX1" fmla="*/ 5902946 w 5902946"/>
              <a:gd name="connsiteY1" fmla="*/ 4466 h 6370461"/>
              <a:gd name="connsiteX2" fmla="*/ 5889169 w 5902946"/>
              <a:gd name="connsiteY2" fmla="*/ 4569742 h 6370461"/>
              <a:gd name="connsiteX3" fmla="*/ 5898386 w 5902946"/>
              <a:gd name="connsiteY3" fmla="*/ 6342863 h 6370461"/>
              <a:gd name="connsiteX4" fmla="*/ 2590043 w 5902946"/>
              <a:gd name="connsiteY4" fmla="*/ 6370461 h 6370461"/>
              <a:gd name="connsiteX5" fmla="*/ 0 w 5902946"/>
              <a:gd name="connsiteY5" fmla="*/ 0 h 6370461"/>
              <a:gd name="connsiteX0" fmla="*/ 0 w 5912164"/>
              <a:gd name="connsiteY0" fmla="*/ 0 h 6370461"/>
              <a:gd name="connsiteX1" fmla="*/ 5912164 w 5912164"/>
              <a:gd name="connsiteY1" fmla="*/ 4466 h 6370461"/>
              <a:gd name="connsiteX2" fmla="*/ 5889169 w 5912164"/>
              <a:gd name="connsiteY2" fmla="*/ 4569742 h 6370461"/>
              <a:gd name="connsiteX3" fmla="*/ 5898386 w 5912164"/>
              <a:gd name="connsiteY3" fmla="*/ 6342863 h 6370461"/>
              <a:gd name="connsiteX4" fmla="*/ 2590043 w 5912164"/>
              <a:gd name="connsiteY4" fmla="*/ 6370461 h 6370461"/>
              <a:gd name="connsiteX5" fmla="*/ 0 w 5912164"/>
              <a:gd name="connsiteY5" fmla="*/ 0 h 6370461"/>
              <a:gd name="connsiteX0" fmla="*/ 0 w 5912164"/>
              <a:gd name="connsiteY0" fmla="*/ 0 h 6370461"/>
              <a:gd name="connsiteX1" fmla="*/ 5912164 w 5912164"/>
              <a:gd name="connsiteY1" fmla="*/ 4466 h 6370461"/>
              <a:gd name="connsiteX2" fmla="*/ 5889169 w 5912164"/>
              <a:gd name="connsiteY2" fmla="*/ 4569742 h 6370461"/>
              <a:gd name="connsiteX3" fmla="*/ 5898386 w 5912164"/>
              <a:gd name="connsiteY3" fmla="*/ 6342863 h 6370461"/>
              <a:gd name="connsiteX4" fmla="*/ 2590043 w 5912164"/>
              <a:gd name="connsiteY4" fmla="*/ 6370461 h 6370461"/>
              <a:gd name="connsiteX5" fmla="*/ 0 w 5912164"/>
              <a:gd name="connsiteY5" fmla="*/ 0 h 6370461"/>
              <a:gd name="connsiteX0" fmla="*/ 0 w 5898386"/>
              <a:gd name="connsiteY0" fmla="*/ 0 h 6370461"/>
              <a:gd name="connsiteX1" fmla="*/ 5889169 w 5898386"/>
              <a:gd name="connsiteY1" fmla="*/ 4569742 h 6370461"/>
              <a:gd name="connsiteX2" fmla="*/ 5898386 w 5898386"/>
              <a:gd name="connsiteY2" fmla="*/ 6342863 h 6370461"/>
              <a:gd name="connsiteX3" fmla="*/ 2590043 w 5898386"/>
              <a:gd name="connsiteY3" fmla="*/ 6370461 h 6370461"/>
              <a:gd name="connsiteX4" fmla="*/ 0 w 5898386"/>
              <a:gd name="connsiteY4" fmla="*/ 0 h 6370461"/>
              <a:gd name="connsiteX0" fmla="*/ 0 w 5899272"/>
              <a:gd name="connsiteY0" fmla="*/ 0 h 6370461"/>
              <a:gd name="connsiteX1" fmla="*/ 5898386 w 5899272"/>
              <a:gd name="connsiteY1" fmla="*/ 6833 h 6370461"/>
              <a:gd name="connsiteX2" fmla="*/ 5898386 w 5899272"/>
              <a:gd name="connsiteY2" fmla="*/ 6342863 h 6370461"/>
              <a:gd name="connsiteX3" fmla="*/ 2590043 w 5899272"/>
              <a:gd name="connsiteY3" fmla="*/ 6370461 h 6370461"/>
              <a:gd name="connsiteX4" fmla="*/ 0 w 5899272"/>
              <a:gd name="connsiteY4" fmla="*/ 0 h 6370461"/>
              <a:gd name="connsiteX0" fmla="*/ 0 w 5890055"/>
              <a:gd name="connsiteY0" fmla="*/ 20352 h 6363628"/>
              <a:gd name="connsiteX1" fmla="*/ 5889169 w 5890055"/>
              <a:gd name="connsiteY1" fmla="*/ 0 h 6363628"/>
              <a:gd name="connsiteX2" fmla="*/ 5889169 w 5890055"/>
              <a:gd name="connsiteY2" fmla="*/ 6336030 h 6363628"/>
              <a:gd name="connsiteX3" fmla="*/ 2580826 w 5890055"/>
              <a:gd name="connsiteY3" fmla="*/ 6363628 h 6363628"/>
              <a:gd name="connsiteX4" fmla="*/ 0 w 5890055"/>
              <a:gd name="connsiteY4" fmla="*/ 20352 h 6363628"/>
              <a:gd name="connsiteX0" fmla="*/ 0 w 5890055"/>
              <a:gd name="connsiteY0" fmla="*/ 2229 h 6345505"/>
              <a:gd name="connsiteX1" fmla="*/ 5889169 w 5890055"/>
              <a:gd name="connsiteY1" fmla="*/ 0 h 6345505"/>
              <a:gd name="connsiteX2" fmla="*/ 5889169 w 5890055"/>
              <a:gd name="connsiteY2" fmla="*/ 6317907 h 6345505"/>
              <a:gd name="connsiteX3" fmla="*/ 2580826 w 5890055"/>
              <a:gd name="connsiteY3" fmla="*/ 6345505 h 6345505"/>
              <a:gd name="connsiteX4" fmla="*/ 0 w 5890055"/>
              <a:gd name="connsiteY4" fmla="*/ 2229 h 6345505"/>
              <a:gd name="connsiteX0" fmla="*/ 0 w 5890055"/>
              <a:gd name="connsiteY0" fmla="*/ 11291 h 6345505"/>
              <a:gd name="connsiteX1" fmla="*/ 5889169 w 5890055"/>
              <a:gd name="connsiteY1" fmla="*/ 0 h 6345505"/>
              <a:gd name="connsiteX2" fmla="*/ 5889169 w 5890055"/>
              <a:gd name="connsiteY2" fmla="*/ 6317907 h 6345505"/>
              <a:gd name="connsiteX3" fmla="*/ 2580826 w 5890055"/>
              <a:gd name="connsiteY3" fmla="*/ 6345505 h 6345505"/>
              <a:gd name="connsiteX4" fmla="*/ 0 w 5890055"/>
              <a:gd name="connsiteY4" fmla="*/ 11291 h 6345505"/>
              <a:gd name="connsiteX0" fmla="*/ 0 w 5890055"/>
              <a:gd name="connsiteY0" fmla="*/ 2229 h 6336443"/>
              <a:gd name="connsiteX1" fmla="*/ 5889169 w 5890055"/>
              <a:gd name="connsiteY1" fmla="*/ 0 h 6336443"/>
              <a:gd name="connsiteX2" fmla="*/ 5889169 w 5890055"/>
              <a:gd name="connsiteY2" fmla="*/ 6308845 h 6336443"/>
              <a:gd name="connsiteX3" fmla="*/ 2580826 w 5890055"/>
              <a:gd name="connsiteY3" fmla="*/ 6336443 h 6336443"/>
              <a:gd name="connsiteX4" fmla="*/ 0 w 5890055"/>
              <a:gd name="connsiteY4" fmla="*/ 2229 h 6336443"/>
              <a:gd name="connsiteX0" fmla="*/ 0 w 5890055"/>
              <a:gd name="connsiteY0" fmla="*/ 2229 h 6327381"/>
              <a:gd name="connsiteX1" fmla="*/ 5889169 w 5890055"/>
              <a:gd name="connsiteY1" fmla="*/ 0 h 6327381"/>
              <a:gd name="connsiteX2" fmla="*/ 5889169 w 5890055"/>
              <a:gd name="connsiteY2" fmla="*/ 6308845 h 6327381"/>
              <a:gd name="connsiteX3" fmla="*/ 2590043 w 5890055"/>
              <a:gd name="connsiteY3" fmla="*/ 6327381 h 6327381"/>
              <a:gd name="connsiteX4" fmla="*/ 0 w 5890055"/>
              <a:gd name="connsiteY4" fmla="*/ 2229 h 6327381"/>
              <a:gd name="connsiteX0" fmla="*/ 0 w 5890055"/>
              <a:gd name="connsiteY0" fmla="*/ 2229 h 6308845"/>
              <a:gd name="connsiteX1" fmla="*/ 5889169 w 5890055"/>
              <a:gd name="connsiteY1" fmla="*/ 0 h 6308845"/>
              <a:gd name="connsiteX2" fmla="*/ 5889169 w 5890055"/>
              <a:gd name="connsiteY2" fmla="*/ 6308845 h 6308845"/>
              <a:gd name="connsiteX3" fmla="*/ 2580826 w 5890055"/>
              <a:gd name="connsiteY3" fmla="*/ 6300196 h 6308845"/>
              <a:gd name="connsiteX4" fmla="*/ 0 w 5890055"/>
              <a:gd name="connsiteY4" fmla="*/ 2229 h 6308845"/>
              <a:gd name="connsiteX0" fmla="*/ 0 w 5890055"/>
              <a:gd name="connsiteY0" fmla="*/ 2229 h 6327381"/>
              <a:gd name="connsiteX1" fmla="*/ 5889169 w 5890055"/>
              <a:gd name="connsiteY1" fmla="*/ 0 h 6327381"/>
              <a:gd name="connsiteX2" fmla="*/ 5889169 w 5890055"/>
              <a:gd name="connsiteY2" fmla="*/ 6308845 h 6327381"/>
              <a:gd name="connsiteX3" fmla="*/ 2599260 w 5890055"/>
              <a:gd name="connsiteY3" fmla="*/ 6327381 h 6327381"/>
              <a:gd name="connsiteX4" fmla="*/ 0 w 5890055"/>
              <a:gd name="connsiteY4" fmla="*/ 2229 h 6327381"/>
              <a:gd name="connsiteX0" fmla="*/ 0 w 5890055"/>
              <a:gd name="connsiteY0" fmla="*/ 2229 h 6309258"/>
              <a:gd name="connsiteX1" fmla="*/ 5889169 w 5890055"/>
              <a:gd name="connsiteY1" fmla="*/ 0 h 6309258"/>
              <a:gd name="connsiteX2" fmla="*/ 5889169 w 5890055"/>
              <a:gd name="connsiteY2" fmla="*/ 6308845 h 6309258"/>
              <a:gd name="connsiteX3" fmla="*/ 2599260 w 5890055"/>
              <a:gd name="connsiteY3" fmla="*/ 6309258 h 6309258"/>
              <a:gd name="connsiteX4" fmla="*/ 0 w 5890055"/>
              <a:gd name="connsiteY4" fmla="*/ 2229 h 630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0055" h="6309258">
                <a:moveTo>
                  <a:pt x="0" y="2229"/>
                </a:moveTo>
                <a:lnTo>
                  <a:pt x="5889169" y="0"/>
                </a:lnTo>
                <a:cubicBezTo>
                  <a:pt x="5892241" y="591040"/>
                  <a:pt x="5886097" y="5717805"/>
                  <a:pt x="5889169" y="6308845"/>
                </a:cubicBezTo>
                <a:lnTo>
                  <a:pt x="2599260" y="6309258"/>
                </a:lnTo>
                <a:lnTo>
                  <a:pt x="0" y="2229"/>
                </a:lnTo>
                <a:close/>
              </a:path>
            </a:pathLst>
          </a:cu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22E8D-B4A2-4D0E-8188-434E65D85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1" y="1530679"/>
            <a:ext cx="6670390" cy="4033214"/>
          </a:xfrm>
        </p:spPr>
        <p:txBody>
          <a:bodyPr>
            <a:normAutofit/>
          </a:bodyPr>
          <a:lstStyle/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Diameter </a:t>
            </a:r>
            <a:r>
              <a:rPr lang="en-GB" sz="2400" i="1" dirty="0"/>
              <a:t>375 m</a:t>
            </a:r>
            <a:r>
              <a:rPr lang="en-GB" sz="2400" dirty="0"/>
              <a:t> 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Weight: </a:t>
            </a:r>
            <a:r>
              <a:rPr lang="en-GB" sz="2400" i="1" dirty="0"/>
              <a:t>1/4 mount Everest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In risk list for </a:t>
            </a:r>
            <a:r>
              <a:rPr lang="en-GB" sz="2400" i="1" dirty="0"/>
              <a:t>&gt; 15 years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Passing by on April 13</a:t>
            </a:r>
            <a:r>
              <a:rPr lang="en-GB" sz="2400" baseline="30000" dirty="0"/>
              <a:t>th</a:t>
            </a:r>
            <a:r>
              <a:rPr lang="en-GB" sz="2400" dirty="0"/>
              <a:t>  2029, 21:45 UTC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Min possible distance with Earth 37893.14 km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6521EB-CBAC-49AD-890F-919F011E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Apophis</a:t>
            </a:r>
          </a:p>
        </p:txBody>
      </p:sp>
      <p:pic>
        <p:nvPicPr>
          <p:cNvPr id="1026" name="Picture 2" descr="99942 Apophis | Asteroid Wiki | Fandom">
            <a:extLst>
              <a:ext uri="{FF2B5EF4-FFF2-40B4-BE49-F238E27FC236}">
                <a16:creationId xmlns:a16="http://schemas.microsoft.com/office/drawing/2014/main" id="{A51983AC-E14F-8DFF-3DBA-89C1BA92D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2048" r="621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80" r="34043"/>
          <a:stretch/>
        </p:blipFill>
        <p:spPr bwMode="auto">
          <a:xfrm rot="3592910">
            <a:off x="8014795" y="-162117"/>
            <a:ext cx="5203519" cy="370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4ECDC1-C902-FD4F-F0C2-A857AA2A0109}"/>
              </a:ext>
            </a:extLst>
          </p:cNvPr>
          <p:cNvCxnSpPr>
            <a:cxnSpLocks/>
          </p:cNvCxnSpPr>
          <p:nvPr/>
        </p:nvCxnSpPr>
        <p:spPr>
          <a:xfrm>
            <a:off x="9496540" y="5634483"/>
            <a:ext cx="220337" cy="6986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FA6070B-6291-B42B-777B-9439FC9221A4}"/>
              </a:ext>
            </a:extLst>
          </p:cNvPr>
          <p:cNvSpPr txBox="1"/>
          <p:nvPr/>
        </p:nvSpPr>
        <p:spPr>
          <a:xfrm>
            <a:off x="9768654" y="5634483"/>
            <a:ext cx="825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375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465077-26CB-F23F-F5A5-CB6743F11FEA}"/>
              </a:ext>
            </a:extLst>
          </p:cNvPr>
          <p:cNvSpPr txBox="1"/>
          <p:nvPr/>
        </p:nvSpPr>
        <p:spPr>
          <a:xfrm>
            <a:off x="7912070" y="0"/>
            <a:ext cx="149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ysClr val="windowText" lastClr="000000"/>
                </a:solidFill>
              </a:rPr>
              <a:t>You are here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D5FF7FCF-E55B-DF67-0EFD-78A8635912EA}"/>
              </a:ext>
            </a:extLst>
          </p:cNvPr>
          <p:cNvSpPr/>
          <p:nvPr/>
        </p:nvSpPr>
        <p:spPr>
          <a:xfrm>
            <a:off x="8386354" y="352066"/>
            <a:ext cx="391885" cy="404949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4DF8B4-A5EF-7157-E764-714C8CB31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041" y="4075498"/>
            <a:ext cx="4668658" cy="258202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612311D-57C3-D18F-E156-2269A93E3431}"/>
              </a:ext>
            </a:extLst>
          </p:cNvPr>
          <p:cNvGrpSpPr/>
          <p:nvPr/>
        </p:nvGrpSpPr>
        <p:grpSpPr>
          <a:xfrm>
            <a:off x="2011348" y="2817053"/>
            <a:ext cx="7371801" cy="3725522"/>
            <a:chOff x="2011348" y="2817053"/>
            <a:chExt cx="7371801" cy="372552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31E7A07-DBC1-E366-6398-C23BC8D6BACC}"/>
                </a:ext>
              </a:extLst>
            </p:cNvPr>
            <p:cNvGrpSpPr/>
            <p:nvPr/>
          </p:nvGrpSpPr>
          <p:grpSpPr>
            <a:xfrm>
              <a:off x="2011348" y="2817053"/>
              <a:ext cx="7371801" cy="3725522"/>
              <a:chOff x="3012346" y="2454269"/>
              <a:chExt cx="7371801" cy="372552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8E9FB65-86C0-3E42-FAA3-3320056E3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5776" y="5962621"/>
                <a:ext cx="420934" cy="217170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7FD244CF-6AA7-CF2E-7741-EF04F23E9D91}"/>
                  </a:ext>
                </a:extLst>
              </p:cNvPr>
              <p:cNvGrpSpPr/>
              <p:nvPr/>
            </p:nvGrpSpPr>
            <p:grpSpPr>
              <a:xfrm>
                <a:off x="3012346" y="2454269"/>
                <a:ext cx="7371801" cy="3721815"/>
                <a:chOff x="2037474" y="2784119"/>
                <a:chExt cx="7371801" cy="3721815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BCAA2021-CCD8-879E-A614-3906926358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76986" y="2784119"/>
                  <a:ext cx="5981700" cy="3086100"/>
                </a:xfrm>
                <a:prstGeom prst="rect">
                  <a:avLst/>
                </a:prstGeom>
                <a:ln w="38100">
                  <a:solidFill>
                    <a:srgbClr val="FF0000"/>
                  </a:solidFill>
                </a:ln>
              </p:spPr>
            </p:pic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90DBFBF8-FB23-C7ED-6EED-6A51AA53C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44243" y="2856242"/>
                  <a:ext cx="1325974" cy="341945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D76C774C-9D4D-2B7D-A923-BB9381042E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37474" y="5870219"/>
                  <a:ext cx="1336127" cy="62265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F5869B65-672F-980F-6392-139EA8E276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75123" y="5870219"/>
                  <a:ext cx="6934152" cy="635715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590E5EBF-0666-4BB1-57CE-7D7F6FEB2F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91838" y="5735618"/>
                  <a:ext cx="849238" cy="526773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B252987-4DA8-051F-0CA3-76A2D142B4FD}"/>
                </a:ext>
              </a:extLst>
            </p:cNvPr>
            <p:cNvSpPr txBox="1"/>
            <p:nvPr/>
          </p:nvSpPr>
          <p:spPr>
            <a:xfrm>
              <a:off x="8091678" y="4916150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Moon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988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E6F0A-25A3-5BE8-F388-68F9863FF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0E4A5D22-0857-4040-7420-250DD1B7EE34}"/>
              </a:ext>
            </a:extLst>
          </p:cNvPr>
          <p:cNvGrpSpPr/>
          <p:nvPr/>
        </p:nvGrpSpPr>
        <p:grpSpPr>
          <a:xfrm>
            <a:off x="5129939" y="-30768"/>
            <a:ext cx="7062394" cy="6888768"/>
            <a:chOff x="5129939" y="-30768"/>
            <a:chExt cx="7062394" cy="68887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9B302E-1047-3955-9272-0208BFA75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627" t="2157"/>
            <a:stretch/>
          </p:blipFill>
          <p:spPr>
            <a:xfrm>
              <a:off x="5129939" y="0"/>
              <a:ext cx="7062061" cy="685800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BC9357F-610D-6FEF-029D-24F3CB202A9E}"/>
                </a:ext>
              </a:extLst>
            </p:cNvPr>
            <p:cNvGrpSpPr/>
            <p:nvPr/>
          </p:nvGrpSpPr>
          <p:grpSpPr>
            <a:xfrm>
              <a:off x="8843544" y="-30768"/>
              <a:ext cx="3348789" cy="3364792"/>
              <a:chOff x="7778144" y="332539"/>
              <a:chExt cx="3348789" cy="3364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0C4F35A-5921-B6A4-E907-4AB40B07CB3C}"/>
                  </a:ext>
                </a:extLst>
              </p:cNvPr>
              <p:cNvGrpSpPr/>
              <p:nvPr/>
            </p:nvGrpSpPr>
            <p:grpSpPr>
              <a:xfrm>
                <a:off x="7778144" y="332539"/>
                <a:ext cx="3348789" cy="3364792"/>
                <a:chOff x="3829065" y="1351263"/>
                <a:chExt cx="3120716" cy="2990570"/>
              </a:xfrm>
            </p:grpSpPr>
            <p:sp>
              <p:nvSpPr>
                <p:cNvPr id="27" name="Right Triangle 26">
                  <a:extLst>
                    <a:ext uri="{FF2B5EF4-FFF2-40B4-BE49-F238E27FC236}">
                      <a16:creationId xmlns:a16="http://schemas.microsoft.com/office/drawing/2014/main" id="{A88829BF-7018-F353-F528-C8F08FE84C60}"/>
                    </a:ext>
                  </a:extLst>
                </p:cNvPr>
                <p:cNvSpPr/>
                <p:nvPr/>
              </p:nvSpPr>
              <p:spPr>
                <a:xfrm rot="10800000">
                  <a:off x="3829065" y="1370305"/>
                  <a:ext cx="3120716" cy="2971528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8" name="Right Triangle 27">
                  <a:extLst>
                    <a:ext uri="{FF2B5EF4-FFF2-40B4-BE49-F238E27FC236}">
                      <a16:creationId xmlns:a16="http://schemas.microsoft.com/office/drawing/2014/main" id="{7028570B-F5B3-1F62-8792-357FC949C949}"/>
                    </a:ext>
                  </a:extLst>
                </p:cNvPr>
                <p:cNvSpPr/>
                <p:nvPr/>
              </p:nvSpPr>
              <p:spPr>
                <a:xfrm rot="10800000">
                  <a:off x="4231716" y="1370304"/>
                  <a:ext cx="2707362" cy="2577563"/>
                </a:xfrm>
                <a:prstGeom prst="rtTriangle">
                  <a:avLst/>
                </a:prstGeom>
                <a:solidFill>
                  <a:srgbClr val="08183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" name="Right Triangle 28">
                  <a:extLst>
                    <a:ext uri="{FF2B5EF4-FFF2-40B4-BE49-F238E27FC236}">
                      <a16:creationId xmlns:a16="http://schemas.microsoft.com/office/drawing/2014/main" id="{08B9B316-CB67-8C78-842A-BAB4850D049F}"/>
                    </a:ext>
                  </a:extLst>
                </p:cNvPr>
                <p:cNvSpPr/>
                <p:nvPr/>
              </p:nvSpPr>
              <p:spPr>
                <a:xfrm rot="10800000">
                  <a:off x="5266355" y="1351263"/>
                  <a:ext cx="1683426" cy="150480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13699A">
                        <a:shade val="30000"/>
                        <a:satMod val="115000"/>
                      </a:srgbClr>
                    </a:gs>
                    <a:gs pos="50000">
                      <a:srgbClr val="13699A">
                        <a:shade val="67500"/>
                        <a:satMod val="115000"/>
                      </a:srgbClr>
                    </a:gs>
                    <a:gs pos="100000">
                      <a:srgbClr val="13699A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" name="Group 4" descr="Cranfield Aerospace logo">
                <a:extLst>
                  <a:ext uri="{FF2B5EF4-FFF2-40B4-BE49-F238E27FC236}">
                    <a16:creationId xmlns:a16="http://schemas.microsoft.com/office/drawing/2014/main" id="{15997319-0865-090C-DDD4-E80227F5E6AC}"/>
                  </a:ext>
                </a:extLst>
              </p:cNvPr>
              <p:cNvGrpSpPr/>
              <p:nvPr/>
            </p:nvGrpSpPr>
            <p:grpSpPr>
              <a:xfrm>
                <a:off x="9696607" y="566174"/>
                <a:ext cx="1191293" cy="1191293"/>
                <a:chOff x="9746182" y="1960606"/>
                <a:chExt cx="1191293" cy="1191293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90FD9244-A37E-2DA8-D645-3F5928614307}"/>
                    </a:ext>
                  </a:extLst>
                </p:cNvPr>
                <p:cNvSpPr/>
                <p:nvPr/>
              </p:nvSpPr>
              <p:spPr>
                <a:xfrm>
                  <a:off x="9793407" y="2006600"/>
                  <a:ext cx="1096844" cy="1099306"/>
                </a:xfrm>
                <a:prstGeom prst="ellipse">
                  <a:avLst/>
                </a:prstGeom>
                <a:solidFill>
                  <a:srgbClr val="081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" name="Picture 6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47DE4642-DA41-8ED0-216C-468B36ED8A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6182" y="1960606"/>
                  <a:ext cx="1191293" cy="1191293"/>
                </a:xfrm>
                <a:prstGeom prst="rect">
                  <a:avLst/>
                </a:prstGeom>
              </p:spPr>
            </p:pic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EFB7E202-E33A-35D6-37E0-282ABD51882B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31300" y="1530679"/>
                <a:ext cx="9475639" cy="4033214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1350"/>
                  </a:spcBef>
                  <a:buNone/>
                </a:pPr>
                <a:r>
                  <a:rPr lang="en-GB" sz="2400" dirty="0"/>
                  <a:t>Moon                                                    Non-sphericity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r>
                  <a:rPr lang="en-GB" sz="2400" dirty="0"/>
                  <a:t>)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r>
                  <a:rPr lang="en-GB" sz="2400" dirty="0"/>
                  <a:t>SRP                                                       Apophis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EFB7E202-E33A-35D6-37E0-282ABD5188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31300" y="1530679"/>
                <a:ext cx="9475639" cy="4033214"/>
              </a:xfrm>
              <a:blipFill>
                <a:blip r:embed="rId5"/>
                <a:stretch>
                  <a:fillRect l="-965" t="-2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8B731A1C-EE84-F4CD-B42E-406AFC5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0" dirty="0"/>
              <a:t>Sun-Earth-S/</a:t>
            </a:r>
            <a:r>
              <a:rPr lang="en-GB" dirty="0"/>
              <a:t>C VS </a:t>
            </a:r>
            <a:r>
              <a:rPr lang="en-GB" b="0" dirty="0"/>
              <a:t>perturbation (RAAN)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0273B-75AB-5A55-2606-62748C059C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78" y="1867702"/>
            <a:ext cx="3732396" cy="2071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40540D-99F9-F227-A9D4-1B4F1FB5AC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8220" y="4499574"/>
            <a:ext cx="4838700" cy="2228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AA5633-6B11-FFBE-FBA0-62F094424A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481" y="4499574"/>
            <a:ext cx="4168477" cy="22614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6C7242-14F6-86B2-9801-F3BFE130EF4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0659"/>
          <a:stretch/>
        </p:blipFill>
        <p:spPr>
          <a:xfrm>
            <a:off x="5589101" y="1882126"/>
            <a:ext cx="3807417" cy="219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67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8DD09-BD3A-9898-9ED0-244546DA1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4934034-1E58-61E7-4361-D49393251DA5}"/>
              </a:ext>
            </a:extLst>
          </p:cNvPr>
          <p:cNvGrpSpPr/>
          <p:nvPr/>
        </p:nvGrpSpPr>
        <p:grpSpPr>
          <a:xfrm>
            <a:off x="5129939" y="-30768"/>
            <a:ext cx="7062394" cy="6888768"/>
            <a:chOff x="5129939" y="-30768"/>
            <a:chExt cx="7062394" cy="68887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B770DD-D36B-C82F-C663-973329404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627" t="2157"/>
            <a:stretch/>
          </p:blipFill>
          <p:spPr>
            <a:xfrm>
              <a:off x="5129939" y="0"/>
              <a:ext cx="7062061" cy="685800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B5C824E-1E2B-BC66-FCBC-674279B2091E}"/>
                </a:ext>
              </a:extLst>
            </p:cNvPr>
            <p:cNvGrpSpPr/>
            <p:nvPr/>
          </p:nvGrpSpPr>
          <p:grpSpPr>
            <a:xfrm>
              <a:off x="8843544" y="-30768"/>
              <a:ext cx="3348789" cy="3364792"/>
              <a:chOff x="7778144" y="332539"/>
              <a:chExt cx="3348789" cy="3364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4A729D4-3B44-2D9F-AAD2-9B3FF09B81B6}"/>
                  </a:ext>
                </a:extLst>
              </p:cNvPr>
              <p:cNvGrpSpPr/>
              <p:nvPr/>
            </p:nvGrpSpPr>
            <p:grpSpPr>
              <a:xfrm>
                <a:off x="7778144" y="332539"/>
                <a:ext cx="3348789" cy="3364792"/>
                <a:chOff x="3829065" y="1351263"/>
                <a:chExt cx="3120716" cy="2990570"/>
              </a:xfrm>
            </p:grpSpPr>
            <p:sp>
              <p:nvSpPr>
                <p:cNvPr id="27" name="Right Triangle 26">
                  <a:extLst>
                    <a:ext uri="{FF2B5EF4-FFF2-40B4-BE49-F238E27FC236}">
                      <a16:creationId xmlns:a16="http://schemas.microsoft.com/office/drawing/2014/main" id="{DD8C5E35-9629-5E2A-1628-5D2E88A59D0F}"/>
                    </a:ext>
                  </a:extLst>
                </p:cNvPr>
                <p:cNvSpPr/>
                <p:nvPr/>
              </p:nvSpPr>
              <p:spPr>
                <a:xfrm rot="10800000">
                  <a:off x="3829065" y="1370305"/>
                  <a:ext cx="3120716" cy="2971528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8" name="Right Triangle 27">
                  <a:extLst>
                    <a:ext uri="{FF2B5EF4-FFF2-40B4-BE49-F238E27FC236}">
                      <a16:creationId xmlns:a16="http://schemas.microsoft.com/office/drawing/2014/main" id="{1D389AB7-90B7-C32A-9E8F-81B53074B558}"/>
                    </a:ext>
                  </a:extLst>
                </p:cNvPr>
                <p:cNvSpPr/>
                <p:nvPr/>
              </p:nvSpPr>
              <p:spPr>
                <a:xfrm rot="10800000">
                  <a:off x="4231716" y="1370304"/>
                  <a:ext cx="2707362" cy="2577563"/>
                </a:xfrm>
                <a:prstGeom prst="rtTriangle">
                  <a:avLst/>
                </a:prstGeom>
                <a:solidFill>
                  <a:srgbClr val="08183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" name="Right Triangle 28">
                  <a:extLst>
                    <a:ext uri="{FF2B5EF4-FFF2-40B4-BE49-F238E27FC236}">
                      <a16:creationId xmlns:a16="http://schemas.microsoft.com/office/drawing/2014/main" id="{71DC12F6-371E-572B-888D-EB17C41BD1FB}"/>
                    </a:ext>
                  </a:extLst>
                </p:cNvPr>
                <p:cNvSpPr/>
                <p:nvPr/>
              </p:nvSpPr>
              <p:spPr>
                <a:xfrm rot="10800000">
                  <a:off x="5266355" y="1351263"/>
                  <a:ext cx="1683426" cy="150480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13699A">
                        <a:shade val="30000"/>
                        <a:satMod val="115000"/>
                      </a:srgbClr>
                    </a:gs>
                    <a:gs pos="50000">
                      <a:srgbClr val="13699A">
                        <a:shade val="67500"/>
                        <a:satMod val="115000"/>
                      </a:srgbClr>
                    </a:gs>
                    <a:gs pos="100000">
                      <a:srgbClr val="13699A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" name="Group 4" descr="Cranfield Aerospace logo">
                <a:extLst>
                  <a:ext uri="{FF2B5EF4-FFF2-40B4-BE49-F238E27FC236}">
                    <a16:creationId xmlns:a16="http://schemas.microsoft.com/office/drawing/2014/main" id="{AEBD8A94-7C7E-39CF-C2A1-8DFA0F049041}"/>
                  </a:ext>
                </a:extLst>
              </p:cNvPr>
              <p:cNvGrpSpPr/>
              <p:nvPr/>
            </p:nvGrpSpPr>
            <p:grpSpPr>
              <a:xfrm>
                <a:off x="9696607" y="566174"/>
                <a:ext cx="1191293" cy="1191293"/>
                <a:chOff x="9746182" y="1960606"/>
                <a:chExt cx="1191293" cy="1191293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2EEA0C9E-1246-3896-C533-4A56F14A20AD}"/>
                    </a:ext>
                  </a:extLst>
                </p:cNvPr>
                <p:cNvSpPr/>
                <p:nvPr/>
              </p:nvSpPr>
              <p:spPr>
                <a:xfrm>
                  <a:off x="9793407" y="2006600"/>
                  <a:ext cx="1096844" cy="1099306"/>
                </a:xfrm>
                <a:prstGeom prst="ellipse">
                  <a:avLst/>
                </a:prstGeom>
                <a:solidFill>
                  <a:srgbClr val="081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" name="Picture 6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F394D76E-F3AD-CD73-F639-D78FBA8F9B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6182" y="1960606"/>
                  <a:ext cx="1191293" cy="119129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314B53A-CC9F-53DD-3D8F-303459C1C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1" y="1530679"/>
            <a:ext cx="8720628" cy="4033214"/>
          </a:xfrm>
        </p:spPr>
        <p:txBody>
          <a:bodyPr>
            <a:normAutofit/>
          </a:bodyPr>
          <a:lstStyle/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Luni-Solar</a:t>
            </a:r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9C284C-21F7-6AD5-1D5C-E5CEFCBD4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0" dirty="0"/>
              <a:t>Sun-Earth-S/</a:t>
            </a:r>
            <a:r>
              <a:rPr lang="en-GB" dirty="0"/>
              <a:t>C VS </a:t>
            </a:r>
            <a:r>
              <a:rPr lang="en-GB" b="0" dirty="0"/>
              <a:t>perturbation (semimajor axis)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EBE1F-B22C-C412-CB83-0036CE562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70" y="2005286"/>
            <a:ext cx="4686300" cy="26574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E9A832F-7DEE-37C2-10CA-A0212CE1F095}"/>
              </a:ext>
            </a:extLst>
          </p:cNvPr>
          <p:cNvGrpSpPr/>
          <p:nvPr/>
        </p:nvGrpSpPr>
        <p:grpSpPr>
          <a:xfrm>
            <a:off x="5071743" y="3748775"/>
            <a:ext cx="1813317" cy="923330"/>
            <a:chOff x="4435380" y="2463613"/>
            <a:chExt cx="1813317" cy="923330"/>
          </a:xfrm>
          <a:solidFill>
            <a:schemeClr val="bg1"/>
          </a:solidFill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0AD073-8816-16B8-1ABC-309EF3BA7A04}"/>
                </a:ext>
              </a:extLst>
            </p:cNvPr>
            <p:cNvSpPr txBox="1"/>
            <p:nvPr/>
          </p:nvSpPr>
          <p:spPr>
            <a:xfrm>
              <a:off x="4435380" y="2463613"/>
              <a:ext cx="1813317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         Luni-Solar</a:t>
              </a:r>
            </a:p>
            <a:p>
              <a:r>
                <a:rPr lang="en-GB" dirty="0"/>
                <a:t>         Sun</a:t>
              </a:r>
            </a:p>
            <a:p>
              <a:r>
                <a:rPr lang="en-GB" dirty="0"/>
                <a:t>         Moon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37E5949-0413-A693-0587-86C75DD7E85F}"/>
                </a:ext>
              </a:extLst>
            </p:cNvPr>
            <p:cNvCxnSpPr/>
            <p:nvPr/>
          </p:nvCxnSpPr>
          <p:spPr>
            <a:xfrm>
              <a:off x="4457700" y="2628900"/>
              <a:ext cx="525780" cy="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A37D6E4-7875-7217-8BBF-0BB7557C310E}"/>
                </a:ext>
              </a:extLst>
            </p:cNvPr>
            <p:cNvCxnSpPr/>
            <p:nvPr/>
          </p:nvCxnSpPr>
          <p:spPr>
            <a:xfrm>
              <a:off x="4457700" y="2890760"/>
              <a:ext cx="525780" cy="0"/>
            </a:xfrm>
            <a:prstGeom prst="line">
              <a:avLst/>
            </a:prstGeom>
            <a:grpFill/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D8E8FEC-13DA-60CD-5C3E-76127BF8F9C5}"/>
                </a:ext>
              </a:extLst>
            </p:cNvPr>
            <p:cNvCxnSpPr/>
            <p:nvPr/>
          </p:nvCxnSpPr>
          <p:spPr>
            <a:xfrm>
              <a:off x="4457700" y="3157460"/>
              <a:ext cx="525780" cy="0"/>
            </a:xfrm>
            <a:prstGeom prst="line">
              <a:avLst/>
            </a:prstGeom>
            <a:grpFill/>
            <a:ln w="38100">
              <a:solidFill>
                <a:srgbClr val="2AE1F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0930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7CFE2-A023-2A76-D319-1E612B67E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FA6B507-2C91-41AE-5FCF-0C153D4AE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0" dirty="0"/>
              <a:t>East-West drift</a:t>
            </a:r>
          </a:p>
        </p:txBody>
      </p:sp>
      <p:pic>
        <p:nvPicPr>
          <p:cNvPr id="9" name="Picture 4" descr="Weather forecast - Free weather icons">
            <a:extLst>
              <a:ext uri="{FF2B5EF4-FFF2-40B4-BE49-F238E27FC236}">
                <a16:creationId xmlns:a16="http://schemas.microsoft.com/office/drawing/2014/main" id="{02D2B0B9-C6D7-72AE-BA89-D0DA2AE6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46" y="217728"/>
            <a:ext cx="1428206" cy="14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ive tv - Free electronics icons">
            <a:extLst>
              <a:ext uri="{FF2B5EF4-FFF2-40B4-BE49-F238E27FC236}">
                <a16:creationId xmlns:a16="http://schemas.microsoft.com/office/drawing/2014/main" id="{856EFAFF-3ABB-5C37-72F5-CE20F1E4B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85" y="454640"/>
            <a:ext cx="1191294" cy="11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B53813-9AE6-FF8E-29F2-2B4D3BC54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188" l="9945" r="92818">
                        <a14:foregroundMark x1="93370" y1="41146" x2="93370" y2="41146"/>
                        <a14:foregroundMark x1="70166" y1="17188" x2="70166" y2="17188"/>
                        <a14:foregroundMark x1="56354" y1="18750" x2="56354" y2="18750"/>
                        <a14:foregroundMark x1="40884" y1="21354" x2="40884" y2="21354"/>
                        <a14:foregroundMark x1="27624" y1="17708" x2="27624" y2="17708"/>
                        <a14:foregroundMark x1="11602" y1="39583" x2="11602" y2="39583"/>
                        <a14:foregroundMark x1="40884" y1="41146" x2="40884" y2="41146"/>
                        <a14:foregroundMark x1="60221" y1="38021" x2="60221" y2="38021"/>
                        <a14:foregroundMark x1="55801" y1="60938" x2="64088" y2="58333"/>
                        <a14:foregroundMark x1="37569" y1="41146" x2="40331" y2="38021"/>
                        <a14:foregroundMark x1="13812" y1="45313" x2="18785" y2="39583"/>
                        <a14:foregroundMark x1="13260" y1="70313" x2="19890" y2="63542"/>
                        <a14:foregroundMark x1="37569" y1="64583" x2="43094" y2="59896"/>
                        <a14:foregroundMark x1="53039" y1="41146" x2="56354" y2="37500"/>
                        <a14:foregroundMark x1="39227" y1="92188" x2="48066" y2="91146"/>
                        <a14:foregroundMark x1="43094" y1="23438" x2="48066" y2="16146"/>
                        <a14:foregroundMark x1="59116" y1="21354" x2="60221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076" y="552897"/>
            <a:ext cx="937786" cy="99477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47783C3-0FC8-01AD-79B8-7BF8630A6135}"/>
              </a:ext>
            </a:extLst>
          </p:cNvPr>
          <p:cNvGrpSpPr/>
          <p:nvPr/>
        </p:nvGrpSpPr>
        <p:grpSpPr>
          <a:xfrm>
            <a:off x="5129939" y="-30768"/>
            <a:ext cx="7062394" cy="6888768"/>
            <a:chOff x="5129939" y="-30768"/>
            <a:chExt cx="7062394" cy="68887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DEC18F-C85C-7483-3100-8D85C55C5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627" t="2157"/>
            <a:stretch/>
          </p:blipFill>
          <p:spPr>
            <a:xfrm>
              <a:off x="5129939" y="0"/>
              <a:ext cx="7062061" cy="685800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915AFC2-5F42-3A08-DF47-2F0F02F54CD0}"/>
                </a:ext>
              </a:extLst>
            </p:cNvPr>
            <p:cNvGrpSpPr/>
            <p:nvPr/>
          </p:nvGrpSpPr>
          <p:grpSpPr>
            <a:xfrm>
              <a:off x="8843544" y="-30768"/>
              <a:ext cx="3348789" cy="3364792"/>
              <a:chOff x="7778144" y="332539"/>
              <a:chExt cx="3348789" cy="3364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A3A91B7-67C7-F849-1DAA-36D7A06C687A}"/>
                  </a:ext>
                </a:extLst>
              </p:cNvPr>
              <p:cNvGrpSpPr/>
              <p:nvPr/>
            </p:nvGrpSpPr>
            <p:grpSpPr>
              <a:xfrm>
                <a:off x="7778144" y="332539"/>
                <a:ext cx="3348789" cy="3364792"/>
                <a:chOff x="3829065" y="1351263"/>
                <a:chExt cx="3120716" cy="2990570"/>
              </a:xfrm>
            </p:grpSpPr>
            <p:sp>
              <p:nvSpPr>
                <p:cNvPr id="27" name="Right Triangle 26">
                  <a:extLst>
                    <a:ext uri="{FF2B5EF4-FFF2-40B4-BE49-F238E27FC236}">
                      <a16:creationId xmlns:a16="http://schemas.microsoft.com/office/drawing/2014/main" id="{03F2CE2D-7BF4-EF63-EB7F-A1255098706E}"/>
                    </a:ext>
                  </a:extLst>
                </p:cNvPr>
                <p:cNvSpPr/>
                <p:nvPr/>
              </p:nvSpPr>
              <p:spPr>
                <a:xfrm rot="10800000">
                  <a:off x="3829065" y="1370305"/>
                  <a:ext cx="3120716" cy="2971528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8" name="Right Triangle 27">
                  <a:extLst>
                    <a:ext uri="{FF2B5EF4-FFF2-40B4-BE49-F238E27FC236}">
                      <a16:creationId xmlns:a16="http://schemas.microsoft.com/office/drawing/2014/main" id="{15E23E74-444A-F4C0-7765-4CB34F3940AB}"/>
                    </a:ext>
                  </a:extLst>
                </p:cNvPr>
                <p:cNvSpPr/>
                <p:nvPr/>
              </p:nvSpPr>
              <p:spPr>
                <a:xfrm rot="10800000">
                  <a:off x="4231716" y="1370304"/>
                  <a:ext cx="2707362" cy="2577563"/>
                </a:xfrm>
                <a:prstGeom prst="rtTriangle">
                  <a:avLst/>
                </a:prstGeom>
                <a:solidFill>
                  <a:srgbClr val="08183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" name="Right Triangle 28">
                  <a:extLst>
                    <a:ext uri="{FF2B5EF4-FFF2-40B4-BE49-F238E27FC236}">
                      <a16:creationId xmlns:a16="http://schemas.microsoft.com/office/drawing/2014/main" id="{50C0A216-4C85-6A31-C816-07F8852880E1}"/>
                    </a:ext>
                  </a:extLst>
                </p:cNvPr>
                <p:cNvSpPr/>
                <p:nvPr/>
              </p:nvSpPr>
              <p:spPr>
                <a:xfrm rot="10800000">
                  <a:off x="5266355" y="1351263"/>
                  <a:ext cx="1683426" cy="150480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13699A">
                        <a:shade val="30000"/>
                        <a:satMod val="115000"/>
                      </a:srgbClr>
                    </a:gs>
                    <a:gs pos="50000">
                      <a:srgbClr val="13699A">
                        <a:shade val="67500"/>
                        <a:satMod val="115000"/>
                      </a:srgbClr>
                    </a:gs>
                    <a:gs pos="100000">
                      <a:srgbClr val="13699A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" name="Group 4" descr="Cranfield Aerospace logo">
                <a:extLst>
                  <a:ext uri="{FF2B5EF4-FFF2-40B4-BE49-F238E27FC236}">
                    <a16:creationId xmlns:a16="http://schemas.microsoft.com/office/drawing/2014/main" id="{B7C46F5E-6621-A68D-5092-DDDFD31F7CCB}"/>
                  </a:ext>
                </a:extLst>
              </p:cNvPr>
              <p:cNvGrpSpPr/>
              <p:nvPr/>
            </p:nvGrpSpPr>
            <p:grpSpPr>
              <a:xfrm>
                <a:off x="9696607" y="566174"/>
                <a:ext cx="1191293" cy="1191293"/>
                <a:chOff x="9746182" y="1960606"/>
                <a:chExt cx="1191293" cy="1191293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0718AAEC-EB9D-3FE7-51BA-F55992D3B9A1}"/>
                    </a:ext>
                  </a:extLst>
                </p:cNvPr>
                <p:cNvSpPr/>
                <p:nvPr/>
              </p:nvSpPr>
              <p:spPr>
                <a:xfrm>
                  <a:off x="9793407" y="2006600"/>
                  <a:ext cx="1096844" cy="1099306"/>
                </a:xfrm>
                <a:prstGeom prst="ellipse">
                  <a:avLst/>
                </a:prstGeom>
                <a:solidFill>
                  <a:srgbClr val="081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" name="Picture 6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FEA6B539-32E9-3BD1-13AC-FC6FD0CCA9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6182" y="1960606"/>
                  <a:ext cx="1191293" cy="1191293"/>
                </a:xfrm>
                <a:prstGeom prst="rect">
                  <a:avLst/>
                </a:prstGeom>
              </p:spPr>
            </p:pic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7B42A437-931F-E018-0737-72DE4D412EAE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31300" y="1530679"/>
                <a:ext cx="9475639" cy="4033214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1350"/>
                  </a:spcBef>
                  <a:buNone/>
                </a:pPr>
                <a:r>
                  <a:rPr lang="en-GB" sz="2400" dirty="0"/>
                  <a:t>Moon                                                    Non-sphericity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r>
                  <a:rPr lang="en-GB" sz="2400" dirty="0"/>
                  <a:t>)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r>
                  <a:rPr lang="en-GB" sz="2400" dirty="0"/>
                  <a:t>SRP                                                       Apophis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7B42A437-931F-E018-0737-72DE4D412E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31300" y="1530679"/>
                <a:ext cx="9475639" cy="4033214"/>
              </a:xfrm>
              <a:blipFill>
                <a:blip r:embed="rId9"/>
                <a:stretch>
                  <a:fillRect l="-965" t="-2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5C2EFB0-ECDD-49A8-CD4E-14858E266C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967" y="1947862"/>
            <a:ext cx="3893820" cy="2048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D4282-16EA-293F-93D6-1D2BFFED38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8760" y="4528161"/>
            <a:ext cx="4228179" cy="21872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566FBB-FE08-4F84-250A-EBB6BE7B51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310" y="4476062"/>
            <a:ext cx="4199447" cy="2163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BE3D20-A4E3-CBF5-5DC8-1F4EF1F768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8760" y="1910465"/>
            <a:ext cx="4022042" cy="218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00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BC785-E2F5-2E2B-51E6-54BE66849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19E8CB-326F-95AC-8755-59177B479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0"/>
              <a:t>North-South drift (km)</a:t>
            </a:r>
            <a:endParaRPr lang="en-GB" b="0" dirty="0"/>
          </a:p>
        </p:txBody>
      </p:sp>
      <p:pic>
        <p:nvPicPr>
          <p:cNvPr id="9" name="Picture 4" descr="Weather forecast - Free weather icons">
            <a:extLst>
              <a:ext uri="{FF2B5EF4-FFF2-40B4-BE49-F238E27FC236}">
                <a16:creationId xmlns:a16="http://schemas.microsoft.com/office/drawing/2014/main" id="{89737EEE-2391-8DB7-E79F-0634D9359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46" y="217728"/>
            <a:ext cx="1428206" cy="14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ive tv - Free electronics icons">
            <a:extLst>
              <a:ext uri="{FF2B5EF4-FFF2-40B4-BE49-F238E27FC236}">
                <a16:creationId xmlns:a16="http://schemas.microsoft.com/office/drawing/2014/main" id="{9BE13FA1-8A40-C4F1-B535-07D571298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85" y="454640"/>
            <a:ext cx="1191294" cy="11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EC38EC-27AB-7905-6201-7DE36F58D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188" l="9945" r="92818">
                        <a14:foregroundMark x1="93370" y1="41146" x2="93370" y2="41146"/>
                        <a14:foregroundMark x1="70166" y1="17188" x2="70166" y2="17188"/>
                        <a14:foregroundMark x1="56354" y1="18750" x2="56354" y2="18750"/>
                        <a14:foregroundMark x1="40884" y1="21354" x2="40884" y2="21354"/>
                        <a14:foregroundMark x1="27624" y1="17708" x2="27624" y2="17708"/>
                        <a14:foregroundMark x1="11602" y1="39583" x2="11602" y2="39583"/>
                        <a14:foregroundMark x1="40884" y1="41146" x2="40884" y2="41146"/>
                        <a14:foregroundMark x1="60221" y1="38021" x2="60221" y2="38021"/>
                        <a14:foregroundMark x1="55801" y1="60938" x2="64088" y2="58333"/>
                        <a14:foregroundMark x1="37569" y1="41146" x2="40331" y2="38021"/>
                        <a14:foregroundMark x1="13812" y1="45313" x2="18785" y2="39583"/>
                        <a14:foregroundMark x1="13260" y1="70313" x2="19890" y2="63542"/>
                        <a14:foregroundMark x1="37569" y1="64583" x2="43094" y2="59896"/>
                        <a14:foregroundMark x1="53039" y1="41146" x2="56354" y2="37500"/>
                        <a14:foregroundMark x1="39227" y1="92188" x2="48066" y2="91146"/>
                        <a14:foregroundMark x1="43094" y1="23438" x2="48066" y2="16146"/>
                        <a14:foregroundMark x1="59116" y1="21354" x2="60221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076" y="552897"/>
            <a:ext cx="937786" cy="99477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2DC983F-6FF0-C91B-9A97-B85F0B710095}"/>
              </a:ext>
            </a:extLst>
          </p:cNvPr>
          <p:cNvGrpSpPr/>
          <p:nvPr/>
        </p:nvGrpSpPr>
        <p:grpSpPr>
          <a:xfrm>
            <a:off x="5129939" y="-30768"/>
            <a:ext cx="7062394" cy="6888768"/>
            <a:chOff x="5129939" y="-30768"/>
            <a:chExt cx="7062394" cy="68887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056473-E8CE-73D6-395C-4E41EA5EE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627" t="2157"/>
            <a:stretch/>
          </p:blipFill>
          <p:spPr>
            <a:xfrm>
              <a:off x="5129939" y="0"/>
              <a:ext cx="7062061" cy="685800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3725C14-7C9F-7143-EC9F-CE09DDF1CDDE}"/>
                </a:ext>
              </a:extLst>
            </p:cNvPr>
            <p:cNvGrpSpPr/>
            <p:nvPr/>
          </p:nvGrpSpPr>
          <p:grpSpPr>
            <a:xfrm>
              <a:off x="8843544" y="-30768"/>
              <a:ext cx="3348789" cy="3364792"/>
              <a:chOff x="7778144" y="332539"/>
              <a:chExt cx="3348789" cy="3364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73E428F-0DDE-F66B-034E-64CF4C4E2C35}"/>
                  </a:ext>
                </a:extLst>
              </p:cNvPr>
              <p:cNvGrpSpPr/>
              <p:nvPr/>
            </p:nvGrpSpPr>
            <p:grpSpPr>
              <a:xfrm>
                <a:off x="7778144" y="332539"/>
                <a:ext cx="3348789" cy="3364792"/>
                <a:chOff x="3829065" y="1351263"/>
                <a:chExt cx="3120716" cy="2990570"/>
              </a:xfrm>
            </p:grpSpPr>
            <p:sp>
              <p:nvSpPr>
                <p:cNvPr id="27" name="Right Triangle 26">
                  <a:extLst>
                    <a:ext uri="{FF2B5EF4-FFF2-40B4-BE49-F238E27FC236}">
                      <a16:creationId xmlns:a16="http://schemas.microsoft.com/office/drawing/2014/main" id="{D1BD5301-BF27-B35D-4637-90C3A0767C83}"/>
                    </a:ext>
                  </a:extLst>
                </p:cNvPr>
                <p:cNvSpPr/>
                <p:nvPr/>
              </p:nvSpPr>
              <p:spPr>
                <a:xfrm rot="10800000">
                  <a:off x="3829065" y="1370305"/>
                  <a:ext cx="3120716" cy="2971528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8" name="Right Triangle 27">
                  <a:extLst>
                    <a:ext uri="{FF2B5EF4-FFF2-40B4-BE49-F238E27FC236}">
                      <a16:creationId xmlns:a16="http://schemas.microsoft.com/office/drawing/2014/main" id="{4ECB693C-2983-8464-A843-870C2664E0F9}"/>
                    </a:ext>
                  </a:extLst>
                </p:cNvPr>
                <p:cNvSpPr/>
                <p:nvPr/>
              </p:nvSpPr>
              <p:spPr>
                <a:xfrm rot="10800000">
                  <a:off x="4231716" y="1370304"/>
                  <a:ext cx="2707362" cy="2577563"/>
                </a:xfrm>
                <a:prstGeom prst="rtTriangle">
                  <a:avLst/>
                </a:prstGeom>
                <a:solidFill>
                  <a:srgbClr val="08183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" name="Right Triangle 28">
                  <a:extLst>
                    <a:ext uri="{FF2B5EF4-FFF2-40B4-BE49-F238E27FC236}">
                      <a16:creationId xmlns:a16="http://schemas.microsoft.com/office/drawing/2014/main" id="{CC47DEF3-4B21-38F2-055B-F58BE44BC85B}"/>
                    </a:ext>
                  </a:extLst>
                </p:cNvPr>
                <p:cNvSpPr/>
                <p:nvPr/>
              </p:nvSpPr>
              <p:spPr>
                <a:xfrm rot="10800000">
                  <a:off x="5266355" y="1351263"/>
                  <a:ext cx="1683426" cy="150480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13699A">
                        <a:shade val="30000"/>
                        <a:satMod val="115000"/>
                      </a:srgbClr>
                    </a:gs>
                    <a:gs pos="50000">
                      <a:srgbClr val="13699A">
                        <a:shade val="67500"/>
                        <a:satMod val="115000"/>
                      </a:srgbClr>
                    </a:gs>
                    <a:gs pos="100000">
                      <a:srgbClr val="13699A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" name="Group 4" descr="Cranfield Aerospace logo">
                <a:extLst>
                  <a:ext uri="{FF2B5EF4-FFF2-40B4-BE49-F238E27FC236}">
                    <a16:creationId xmlns:a16="http://schemas.microsoft.com/office/drawing/2014/main" id="{9F607201-54D8-6260-1165-7026D747C5AF}"/>
                  </a:ext>
                </a:extLst>
              </p:cNvPr>
              <p:cNvGrpSpPr/>
              <p:nvPr/>
            </p:nvGrpSpPr>
            <p:grpSpPr>
              <a:xfrm>
                <a:off x="9696607" y="566174"/>
                <a:ext cx="1191293" cy="1191293"/>
                <a:chOff x="9746182" y="1960606"/>
                <a:chExt cx="1191293" cy="1191293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02693404-338C-F1CC-19DB-9F7B29FE6179}"/>
                    </a:ext>
                  </a:extLst>
                </p:cNvPr>
                <p:cNvSpPr/>
                <p:nvPr/>
              </p:nvSpPr>
              <p:spPr>
                <a:xfrm>
                  <a:off x="9793407" y="2006600"/>
                  <a:ext cx="1096844" cy="1099306"/>
                </a:xfrm>
                <a:prstGeom prst="ellipse">
                  <a:avLst/>
                </a:prstGeom>
                <a:solidFill>
                  <a:srgbClr val="081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" name="Picture 6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27D65D3D-7674-992C-2B84-D52E5A9286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6182" y="1960606"/>
                  <a:ext cx="1191293" cy="1191293"/>
                </a:xfrm>
                <a:prstGeom prst="rect">
                  <a:avLst/>
                </a:prstGeom>
              </p:spPr>
            </p:pic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8B9761BF-04EB-B9C2-62C0-59BA7CF10244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31300" y="1530679"/>
                <a:ext cx="9475639" cy="4033214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1350"/>
                  </a:spcBef>
                  <a:buNone/>
                </a:pPr>
                <a:r>
                  <a:rPr lang="en-GB" sz="2400" dirty="0"/>
                  <a:t>Moon                                                    Non-sphericity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r>
                  <a:rPr lang="en-GB" sz="2400" dirty="0"/>
                  <a:t>)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r>
                  <a:rPr lang="en-GB" sz="2400" dirty="0"/>
                  <a:t>SRP                                                       Apophis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8B9761BF-04EB-B9C2-62C0-59BA7CF102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31300" y="1530679"/>
                <a:ext cx="9475639" cy="4033214"/>
              </a:xfrm>
              <a:blipFill>
                <a:blip r:embed="rId9"/>
                <a:stretch>
                  <a:fillRect l="-965" t="-2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74EBC491-C95A-DAC8-CDB5-79D2BBDDA6B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66500"/>
          <a:stretch/>
        </p:blipFill>
        <p:spPr>
          <a:xfrm>
            <a:off x="394571" y="4498076"/>
            <a:ext cx="4368864" cy="22974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BC8915-7100-A0BD-852B-16161C389C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1961" y="1988202"/>
            <a:ext cx="3686188" cy="2108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3119AD-85CD-4F5E-25BE-30C3ADF80DA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210" t="33111" r="-96" b="33389"/>
          <a:stretch/>
        </p:blipFill>
        <p:spPr>
          <a:xfrm>
            <a:off x="5673345" y="4498076"/>
            <a:ext cx="4276556" cy="22974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FD15FE-8DF2-51F7-447E-9976156884A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66187"/>
          <a:stretch/>
        </p:blipFill>
        <p:spPr>
          <a:xfrm>
            <a:off x="353029" y="1903421"/>
            <a:ext cx="4001801" cy="212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13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8A6B3-936D-243C-FFF5-38BE5A495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A947BED-6AA8-5D1D-6D7B-57D98137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0" dirty="0"/>
              <a:t>Inmarsat drift</a:t>
            </a:r>
          </a:p>
        </p:txBody>
      </p:sp>
      <p:pic>
        <p:nvPicPr>
          <p:cNvPr id="9" name="Picture 4" descr="Weather forecast - Free weather icons">
            <a:extLst>
              <a:ext uri="{FF2B5EF4-FFF2-40B4-BE49-F238E27FC236}">
                <a16:creationId xmlns:a16="http://schemas.microsoft.com/office/drawing/2014/main" id="{0C5EC7AD-2724-4D0E-8C76-97A261D16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46" y="217728"/>
            <a:ext cx="1428206" cy="14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ive tv - Free electronics icons">
            <a:extLst>
              <a:ext uri="{FF2B5EF4-FFF2-40B4-BE49-F238E27FC236}">
                <a16:creationId xmlns:a16="http://schemas.microsoft.com/office/drawing/2014/main" id="{9B28DB33-330C-392E-0DC5-7713F45B4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85" y="454640"/>
            <a:ext cx="1191294" cy="11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FC1BB5-3A40-B5E1-8847-0C645F8A1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188" l="9945" r="92818">
                        <a14:foregroundMark x1="93370" y1="41146" x2="93370" y2="41146"/>
                        <a14:foregroundMark x1="70166" y1="17188" x2="70166" y2="17188"/>
                        <a14:foregroundMark x1="56354" y1="18750" x2="56354" y2="18750"/>
                        <a14:foregroundMark x1="40884" y1="21354" x2="40884" y2="21354"/>
                        <a14:foregroundMark x1="27624" y1="17708" x2="27624" y2="17708"/>
                        <a14:foregroundMark x1="11602" y1="39583" x2="11602" y2="39583"/>
                        <a14:foregroundMark x1="40884" y1="41146" x2="40884" y2="41146"/>
                        <a14:foregroundMark x1="60221" y1="38021" x2="60221" y2="38021"/>
                        <a14:foregroundMark x1="55801" y1="60938" x2="64088" y2="58333"/>
                        <a14:foregroundMark x1="37569" y1="41146" x2="40331" y2="38021"/>
                        <a14:foregroundMark x1="13812" y1="45313" x2="18785" y2="39583"/>
                        <a14:foregroundMark x1="13260" y1="70313" x2="19890" y2="63542"/>
                        <a14:foregroundMark x1="37569" y1="64583" x2="43094" y2="59896"/>
                        <a14:foregroundMark x1="53039" y1="41146" x2="56354" y2="37500"/>
                        <a14:foregroundMark x1="39227" y1="92188" x2="48066" y2="91146"/>
                        <a14:foregroundMark x1="43094" y1="23438" x2="48066" y2="16146"/>
                        <a14:foregroundMark x1="59116" y1="21354" x2="60221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076" y="552897"/>
            <a:ext cx="937786" cy="99477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1195D59-4331-9E53-479D-690BF83D0E5B}"/>
              </a:ext>
            </a:extLst>
          </p:cNvPr>
          <p:cNvGrpSpPr/>
          <p:nvPr/>
        </p:nvGrpSpPr>
        <p:grpSpPr>
          <a:xfrm>
            <a:off x="5129939" y="-30768"/>
            <a:ext cx="7062394" cy="6888768"/>
            <a:chOff x="5129939" y="-30768"/>
            <a:chExt cx="7062394" cy="68887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EB4637-278F-02B7-1442-BE40BC647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627" t="2157"/>
            <a:stretch/>
          </p:blipFill>
          <p:spPr>
            <a:xfrm>
              <a:off x="5129939" y="0"/>
              <a:ext cx="7062061" cy="685800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41FA631-322F-F794-2A68-D74D2BFA6972}"/>
                </a:ext>
              </a:extLst>
            </p:cNvPr>
            <p:cNvGrpSpPr/>
            <p:nvPr/>
          </p:nvGrpSpPr>
          <p:grpSpPr>
            <a:xfrm>
              <a:off x="8843544" y="-30768"/>
              <a:ext cx="3348789" cy="3364792"/>
              <a:chOff x="7778144" y="332539"/>
              <a:chExt cx="3348789" cy="3364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92FB155-5B1A-2B64-47A7-0ABECD42E2D6}"/>
                  </a:ext>
                </a:extLst>
              </p:cNvPr>
              <p:cNvGrpSpPr/>
              <p:nvPr/>
            </p:nvGrpSpPr>
            <p:grpSpPr>
              <a:xfrm>
                <a:off x="7778144" y="332539"/>
                <a:ext cx="3348789" cy="3364792"/>
                <a:chOff x="3829065" y="1351263"/>
                <a:chExt cx="3120716" cy="2990570"/>
              </a:xfrm>
            </p:grpSpPr>
            <p:sp>
              <p:nvSpPr>
                <p:cNvPr id="27" name="Right Triangle 26">
                  <a:extLst>
                    <a:ext uri="{FF2B5EF4-FFF2-40B4-BE49-F238E27FC236}">
                      <a16:creationId xmlns:a16="http://schemas.microsoft.com/office/drawing/2014/main" id="{27E8B3EF-8799-54AF-B391-6B46154C3445}"/>
                    </a:ext>
                  </a:extLst>
                </p:cNvPr>
                <p:cNvSpPr/>
                <p:nvPr/>
              </p:nvSpPr>
              <p:spPr>
                <a:xfrm rot="10800000">
                  <a:off x="3829065" y="1370305"/>
                  <a:ext cx="3120716" cy="2971528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8" name="Right Triangle 27">
                  <a:extLst>
                    <a:ext uri="{FF2B5EF4-FFF2-40B4-BE49-F238E27FC236}">
                      <a16:creationId xmlns:a16="http://schemas.microsoft.com/office/drawing/2014/main" id="{31245D43-6D63-D372-6854-CE7F51D4D1CF}"/>
                    </a:ext>
                  </a:extLst>
                </p:cNvPr>
                <p:cNvSpPr/>
                <p:nvPr/>
              </p:nvSpPr>
              <p:spPr>
                <a:xfrm rot="10800000">
                  <a:off x="4231716" y="1370304"/>
                  <a:ext cx="2707362" cy="2577563"/>
                </a:xfrm>
                <a:prstGeom prst="rtTriangle">
                  <a:avLst/>
                </a:prstGeom>
                <a:solidFill>
                  <a:srgbClr val="08183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" name="Right Triangle 28">
                  <a:extLst>
                    <a:ext uri="{FF2B5EF4-FFF2-40B4-BE49-F238E27FC236}">
                      <a16:creationId xmlns:a16="http://schemas.microsoft.com/office/drawing/2014/main" id="{C340D91E-33BA-DA5E-A77A-087B6A258A49}"/>
                    </a:ext>
                  </a:extLst>
                </p:cNvPr>
                <p:cNvSpPr/>
                <p:nvPr/>
              </p:nvSpPr>
              <p:spPr>
                <a:xfrm rot="10800000">
                  <a:off x="5266355" y="1351263"/>
                  <a:ext cx="1683426" cy="150480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13699A">
                        <a:shade val="30000"/>
                        <a:satMod val="115000"/>
                      </a:srgbClr>
                    </a:gs>
                    <a:gs pos="50000">
                      <a:srgbClr val="13699A">
                        <a:shade val="67500"/>
                        <a:satMod val="115000"/>
                      </a:srgbClr>
                    </a:gs>
                    <a:gs pos="100000">
                      <a:srgbClr val="13699A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" name="Group 4" descr="Cranfield Aerospace logo">
                <a:extLst>
                  <a:ext uri="{FF2B5EF4-FFF2-40B4-BE49-F238E27FC236}">
                    <a16:creationId xmlns:a16="http://schemas.microsoft.com/office/drawing/2014/main" id="{C16669E0-FBC8-BCB7-EE97-C5892CF572C5}"/>
                  </a:ext>
                </a:extLst>
              </p:cNvPr>
              <p:cNvGrpSpPr/>
              <p:nvPr/>
            </p:nvGrpSpPr>
            <p:grpSpPr>
              <a:xfrm>
                <a:off x="9696607" y="566174"/>
                <a:ext cx="1191293" cy="1191293"/>
                <a:chOff x="9746182" y="1960606"/>
                <a:chExt cx="1191293" cy="1191293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74DA44FA-11AB-41E8-7D00-8E5FAF6BBB34}"/>
                    </a:ext>
                  </a:extLst>
                </p:cNvPr>
                <p:cNvSpPr/>
                <p:nvPr/>
              </p:nvSpPr>
              <p:spPr>
                <a:xfrm>
                  <a:off x="9793407" y="2006600"/>
                  <a:ext cx="1096844" cy="1099306"/>
                </a:xfrm>
                <a:prstGeom prst="ellipse">
                  <a:avLst/>
                </a:prstGeom>
                <a:solidFill>
                  <a:srgbClr val="081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" name="Picture 6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083B0C5-4B9B-9A09-F34E-F87A5FA0E8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6182" y="1960606"/>
                  <a:ext cx="1191293" cy="119129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97C56EB-A275-9016-98C9-620F54713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9336" y="1139821"/>
            <a:ext cx="486727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3D36A-8BF3-8FC7-AAF8-B5FFE0B44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5">
            <a:extLst>
              <a:ext uri="{FF2B5EF4-FFF2-40B4-BE49-F238E27FC236}">
                <a16:creationId xmlns:a16="http://schemas.microsoft.com/office/drawing/2014/main" id="{318B5CD9-7A98-F278-EA78-88DF1668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/>
          <a:lstStyle/>
          <a:p>
            <a:r>
              <a:rPr lang="en-GB" b="1" i="0" dirty="0">
                <a:effectLst/>
                <a:latin typeface="Arial" panose="020B0604020202020204" pitchFamily="34" charset="0"/>
              </a:rPr>
              <a:t>Intelsat 603 </a:t>
            </a:r>
            <a:r>
              <a:rPr lang="en-GB" i="0" dirty="0">
                <a:effectLst/>
                <a:latin typeface="Arial" panose="020B0604020202020204" pitchFamily="34" charset="0"/>
              </a:rPr>
              <a:t>(1990-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>
                <a:effectLst/>
                <a:latin typeface="Arial" panose="020B0604020202020204" pitchFamily="34" charset="0"/>
              </a:rPr>
              <a:t>2015</a:t>
            </a:r>
            <a:r>
              <a:rPr lang="en-GB" i="0" dirty="0">
                <a:effectLst/>
                <a:latin typeface="Arial" panose="020B0604020202020204" pitchFamily="34" charset="0"/>
              </a:rPr>
              <a:t>)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81D2FE-7B34-8127-578E-9EB55D16C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1" y="1530679"/>
            <a:ext cx="6670390" cy="4033214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GB" sz="2400" b="0" i="0" dirty="0">
                <a:effectLst/>
                <a:latin typeface="Google Sans"/>
              </a:rPr>
              <a:t>Mass 4.2 kg</a:t>
            </a:r>
          </a:p>
          <a:p>
            <a:pPr>
              <a:spcBef>
                <a:spcPts val="1350"/>
              </a:spcBef>
            </a:pPr>
            <a:r>
              <a:rPr lang="en-GB" sz="2400" dirty="0">
                <a:latin typeface="Google Sans"/>
              </a:rPr>
              <a:t>Height </a:t>
            </a:r>
            <a:r>
              <a:rPr lang="en-GB" sz="2400" b="0" i="0" dirty="0">
                <a:effectLst/>
                <a:latin typeface="Google Sans"/>
              </a:rPr>
              <a:t>5.2 m</a:t>
            </a:r>
            <a:endParaRPr lang="en-GB" sz="2400" dirty="0"/>
          </a:p>
        </p:txBody>
      </p:sp>
      <p:pic>
        <p:nvPicPr>
          <p:cNvPr id="5" name="Picture Placeholder 4" descr="A space shuttle in outer space&#10;&#10;AI-generated content may be incorrect.">
            <a:extLst>
              <a:ext uri="{FF2B5EF4-FFF2-40B4-BE49-F238E27FC236}">
                <a16:creationId xmlns:a16="http://schemas.microsoft.com/office/drawing/2014/main" id="{B1F8B40F-7206-3FC5-526E-F27AA469D98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3967" r="3967"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8D7DE6-8235-B5A6-9551-8DC75ACBC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25" y="2754795"/>
            <a:ext cx="4187146" cy="389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63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2C4F1-EC04-47FE-36FA-1AC990ACD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2E2062-6053-CDE8-BE19-330868FA3827}"/>
              </a:ext>
            </a:extLst>
          </p:cNvPr>
          <p:cNvSpPr/>
          <p:nvPr/>
        </p:nvSpPr>
        <p:spPr>
          <a:xfrm>
            <a:off x="6335487" y="2615260"/>
            <a:ext cx="5698138" cy="4038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4" descr="Weather forecast - Free weather icons">
            <a:extLst>
              <a:ext uri="{FF2B5EF4-FFF2-40B4-BE49-F238E27FC236}">
                <a16:creationId xmlns:a16="http://schemas.microsoft.com/office/drawing/2014/main" id="{22A57137-09CC-9764-B0BA-5864F4899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46" y="217728"/>
            <a:ext cx="1428206" cy="14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ive tv - Free electronics icons">
            <a:extLst>
              <a:ext uri="{FF2B5EF4-FFF2-40B4-BE49-F238E27FC236}">
                <a16:creationId xmlns:a16="http://schemas.microsoft.com/office/drawing/2014/main" id="{12DE9905-0197-8492-0C99-A92C3DFE5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85" y="454640"/>
            <a:ext cx="1191294" cy="11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DD3415-719D-4559-C472-7C9533A96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2188" l="9945" r="92818">
                        <a14:foregroundMark x1="93370" y1="41146" x2="93370" y2="41146"/>
                        <a14:foregroundMark x1="70166" y1="17188" x2="70166" y2="17188"/>
                        <a14:foregroundMark x1="56354" y1="18750" x2="56354" y2="18750"/>
                        <a14:foregroundMark x1="40884" y1="21354" x2="40884" y2="21354"/>
                        <a14:foregroundMark x1="27624" y1="17708" x2="27624" y2="17708"/>
                        <a14:foregroundMark x1="11602" y1="39583" x2="11602" y2="39583"/>
                        <a14:foregroundMark x1="40884" y1="41146" x2="40884" y2="41146"/>
                        <a14:foregroundMark x1="60221" y1="38021" x2="60221" y2="38021"/>
                        <a14:foregroundMark x1="55801" y1="60938" x2="64088" y2="58333"/>
                        <a14:foregroundMark x1="37569" y1="41146" x2="40331" y2="38021"/>
                        <a14:foregroundMark x1="13812" y1="45313" x2="18785" y2="39583"/>
                        <a14:foregroundMark x1="13260" y1="70313" x2="19890" y2="63542"/>
                        <a14:foregroundMark x1="37569" y1="64583" x2="43094" y2="59896"/>
                        <a14:foregroundMark x1="53039" y1="41146" x2="56354" y2="37500"/>
                        <a14:foregroundMark x1="39227" y1="92188" x2="48066" y2="91146"/>
                        <a14:foregroundMark x1="43094" y1="23438" x2="48066" y2="16146"/>
                        <a14:foregroundMark x1="59116" y1="21354" x2="60221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076" y="552897"/>
            <a:ext cx="937786" cy="994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6FCA61-ED46-BB1C-99AD-A5C4C3FE1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4231" y="2958465"/>
            <a:ext cx="4943475" cy="29527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D7E570-E568-F19B-67FD-23D4D117A49E}"/>
              </a:ext>
            </a:extLst>
          </p:cNvPr>
          <p:cNvSpPr txBox="1"/>
          <p:nvPr/>
        </p:nvSpPr>
        <p:spPr>
          <a:xfrm>
            <a:off x="6439275" y="2602196"/>
            <a:ext cx="39393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C01B9B-AB06-83E9-76D0-C90D08E6CA1C}"/>
              </a:ext>
            </a:extLst>
          </p:cNvPr>
          <p:cNvSpPr txBox="1"/>
          <p:nvPr/>
        </p:nvSpPr>
        <p:spPr>
          <a:xfrm>
            <a:off x="10220243" y="5922494"/>
            <a:ext cx="18133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Time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7DEDFE-E658-410B-D0C2-997BF6BD1328}"/>
              </a:ext>
            </a:extLst>
          </p:cNvPr>
          <p:cNvSpPr txBox="1"/>
          <p:nvPr/>
        </p:nvSpPr>
        <p:spPr>
          <a:xfrm>
            <a:off x="10220242" y="6278763"/>
            <a:ext cx="18133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13/14 Apr 2029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A63DA4-2F25-8F59-DA9F-761265803188}"/>
              </a:ext>
            </a:extLst>
          </p:cNvPr>
          <p:cNvSpPr txBox="1"/>
          <p:nvPr/>
        </p:nvSpPr>
        <p:spPr>
          <a:xfrm>
            <a:off x="10220242" y="4233821"/>
            <a:ext cx="18133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Distance from GEO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7A3D6D-E44A-4DF0-7928-D6A61AB63657}"/>
              </a:ext>
            </a:extLst>
          </p:cNvPr>
          <p:cNvSpPr txBox="1"/>
          <p:nvPr/>
        </p:nvSpPr>
        <p:spPr>
          <a:xfrm>
            <a:off x="10365555" y="2595617"/>
            <a:ext cx="16550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Distance from Earth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E49168-2299-096E-112F-05CD8E78A65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627" t="2157"/>
          <a:stretch/>
        </p:blipFill>
        <p:spPr>
          <a:xfrm>
            <a:off x="5129939" y="0"/>
            <a:ext cx="7062061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72B8EEC-54B3-3F8D-8B83-1B30BE48F68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9239"/>
          <a:stretch/>
        </p:blipFill>
        <p:spPr>
          <a:xfrm>
            <a:off x="187118" y="1923532"/>
            <a:ext cx="11685622" cy="4505023"/>
          </a:xfrm>
          <a:prstGeom prst="rect">
            <a:avLst/>
          </a:prstGeom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1860F626-0831-3506-2536-33EFEF94D8B0}"/>
              </a:ext>
            </a:extLst>
          </p:cNvPr>
          <p:cNvSpPr txBox="1">
            <a:spLocks/>
          </p:cNvSpPr>
          <p:nvPr/>
        </p:nvSpPr>
        <p:spPr>
          <a:xfrm>
            <a:off x="7511706" y="6428556"/>
            <a:ext cx="6670390" cy="403321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350"/>
              </a:spcBef>
              <a:buFont typeface="Arial" panose="020B0604020202020204" pitchFamily="34" charset="0"/>
              <a:buNone/>
            </a:pPr>
            <a:r>
              <a:rPr lang="en-GB" sz="2400" dirty="0"/>
              <a:t>NEOCC Orbit Visualisation Tool</a:t>
            </a:r>
          </a:p>
        </p:txBody>
      </p:sp>
      <p:sp>
        <p:nvSpPr>
          <p:cNvPr id="46" name="Title 45">
            <a:extLst>
              <a:ext uri="{FF2B5EF4-FFF2-40B4-BE49-F238E27FC236}">
                <a16:creationId xmlns:a16="http://schemas.microsoft.com/office/drawing/2014/main" id="{DCD57D93-E823-50FB-ED7E-048ABEFDC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is it today?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08ECA694-21AD-D36E-69F8-18378A8FF4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1" y="1530679"/>
            <a:ext cx="6670390" cy="4033214"/>
          </a:xfrm>
        </p:spPr>
        <p:txBody>
          <a:bodyPr>
            <a:normAutofit/>
          </a:bodyPr>
          <a:lstStyle/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~ 2 au from Earth</a:t>
            </a:r>
          </a:p>
        </p:txBody>
      </p:sp>
      <p:pic>
        <p:nvPicPr>
          <p:cNvPr id="48" name="OrbitVisualisationTool_Record_2025-04-25T14_43_12.249Z (1)">
            <a:hlinkClick r:id="" action="ppaction://media"/>
            <a:extLst>
              <a:ext uri="{FF2B5EF4-FFF2-40B4-BE49-F238E27FC236}">
                <a16:creationId xmlns:a16="http://schemas.microsoft.com/office/drawing/2014/main" id="{350B8AE2-A79E-5399-1108-21BAF8BF3A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4"/>
                </p14:media>
              </p:ext>
            </p:extLst>
          </p:nvPr>
        </p:nvPicPr>
        <p:blipFill>
          <a:blip r:embed="rId11"/>
          <a:srcRect l="-1206" t="17047" r="10068" b="2713"/>
          <a:stretch>
            <a:fillRect/>
          </a:stretch>
        </p:blipFill>
        <p:spPr>
          <a:xfrm>
            <a:off x="110587" y="1935754"/>
            <a:ext cx="11685622" cy="440827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F99ABCB-9283-B0DF-68A1-6502704F9D39}"/>
              </a:ext>
            </a:extLst>
          </p:cNvPr>
          <p:cNvGrpSpPr/>
          <p:nvPr/>
        </p:nvGrpSpPr>
        <p:grpSpPr>
          <a:xfrm>
            <a:off x="8843544" y="2688"/>
            <a:ext cx="3348789" cy="3343369"/>
            <a:chOff x="7778144" y="353963"/>
            <a:chExt cx="3348789" cy="33433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9EA58A1-D862-3269-8BE8-FFB719D45D34}"/>
                </a:ext>
              </a:extLst>
            </p:cNvPr>
            <p:cNvGrpSpPr/>
            <p:nvPr/>
          </p:nvGrpSpPr>
          <p:grpSpPr>
            <a:xfrm>
              <a:off x="7778144" y="353963"/>
              <a:ext cx="3348789" cy="3343369"/>
              <a:chOff x="3829065" y="1370304"/>
              <a:chExt cx="3120716" cy="2971529"/>
            </a:xfrm>
          </p:grpSpPr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ED0FF44C-FC16-7256-8035-85DD8D9ECC2A}"/>
                  </a:ext>
                </a:extLst>
              </p:cNvPr>
              <p:cNvSpPr/>
              <p:nvPr/>
            </p:nvSpPr>
            <p:spPr>
              <a:xfrm rot="10800000">
                <a:off x="3829065" y="1370305"/>
                <a:ext cx="3120716" cy="2971528"/>
              </a:xfrm>
              <a:prstGeom prst="rt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4093173E-CE9F-9875-90A6-751307E2E650}"/>
                  </a:ext>
                </a:extLst>
              </p:cNvPr>
              <p:cNvSpPr/>
              <p:nvPr/>
            </p:nvSpPr>
            <p:spPr>
              <a:xfrm rot="10800000">
                <a:off x="4231716" y="1370304"/>
                <a:ext cx="2707362" cy="2577563"/>
              </a:xfrm>
              <a:prstGeom prst="rtTriangle">
                <a:avLst/>
              </a:prstGeom>
              <a:solidFill>
                <a:srgbClr val="08183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4E627D88-510D-86C8-DC92-60D3F5AD8C8E}"/>
                  </a:ext>
                </a:extLst>
              </p:cNvPr>
              <p:cNvSpPr/>
              <p:nvPr/>
            </p:nvSpPr>
            <p:spPr>
              <a:xfrm rot="10800000">
                <a:off x="5266355" y="1372651"/>
                <a:ext cx="1683426" cy="150480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13699A">
                      <a:shade val="30000"/>
                      <a:satMod val="115000"/>
                    </a:srgbClr>
                  </a:gs>
                  <a:gs pos="50000">
                    <a:srgbClr val="13699A">
                      <a:shade val="67500"/>
                      <a:satMod val="115000"/>
                    </a:srgbClr>
                  </a:gs>
                  <a:gs pos="100000">
                    <a:srgbClr val="13699A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5" name="Group 4" descr="Cranfield Aerospace logo">
              <a:extLst>
                <a:ext uri="{FF2B5EF4-FFF2-40B4-BE49-F238E27FC236}">
                  <a16:creationId xmlns:a16="http://schemas.microsoft.com/office/drawing/2014/main" id="{695284DC-AF35-DB09-5292-78763A370726}"/>
                </a:ext>
              </a:extLst>
            </p:cNvPr>
            <p:cNvGrpSpPr/>
            <p:nvPr/>
          </p:nvGrpSpPr>
          <p:grpSpPr>
            <a:xfrm>
              <a:off x="9696607" y="566174"/>
              <a:ext cx="1191293" cy="1191293"/>
              <a:chOff x="9746182" y="1960606"/>
              <a:chExt cx="1191293" cy="119129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3483F16-23C2-DA33-849E-FC149E65E291}"/>
                  </a:ext>
                </a:extLst>
              </p:cNvPr>
              <p:cNvSpPr/>
              <p:nvPr/>
            </p:nvSpPr>
            <p:spPr>
              <a:xfrm>
                <a:off x="9793407" y="2006600"/>
                <a:ext cx="1096844" cy="1099306"/>
              </a:xfrm>
              <a:prstGeom prst="ellipse">
                <a:avLst/>
              </a:prstGeom>
              <a:solidFill>
                <a:srgbClr val="0818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0D8F834E-75DC-B259-482B-3D2B3D03D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46182" y="1960606"/>
                <a:ext cx="1191293" cy="11912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9574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6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BBCC2-47F8-D400-25EE-08EC7F4A9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D31B73A-B05E-D2AE-17C6-3BDE2C5834E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15580" r="15580"/>
          <a:stretch>
            <a:fillRect/>
          </a:stretch>
        </p:blipFill>
        <p:spPr/>
      </p:pic>
      <p:sp>
        <p:nvSpPr>
          <p:cNvPr id="12" name="Title 45">
            <a:extLst>
              <a:ext uri="{FF2B5EF4-FFF2-40B4-BE49-F238E27FC236}">
                <a16:creationId xmlns:a16="http://schemas.microsoft.com/office/drawing/2014/main" id="{7EC3CEFD-F9A4-2AE9-CF96-ABC847970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/>
          <a:lstStyle/>
          <a:p>
            <a:r>
              <a:rPr lang="en-GB" dirty="0"/>
              <a:t>What about our satellites?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A21D17-256D-BF4D-ED95-5A14368F5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1" y="1530679"/>
            <a:ext cx="6670390" cy="4033214"/>
          </a:xfrm>
        </p:spPr>
        <p:txBody>
          <a:bodyPr>
            <a:normAutofit/>
          </a:bodyPr>
          <a:lstStyle/>
          <a:p>
            <a:pPr>
              <a:spcBef>
                <a:spcPts val="1350"/>
              </a:spcBef>
            </a:pPr>
            <a:r>
              <a:rPr lang="en-GB" sz="2400" dirty="0"/>
              <a:t>10 400 active satellites (December 2024)</a:t>
            </a:r>
          </a:p>
          <a:p>
            <a:pPr>
              <a:spcBef>
                <a:spcPts val="1350"/>
              </a:spcBef>
            </a:pPr>
            <a:r>
              <a:rPr lang="en-GB" sz="2400" dirty="0"/>
              <a:t>580 to 800 active satellites in Geostationary Earth Orbit (GEO) (April 2025)</a:t>
            </a:r>
          </a:p>
          <a:p>
            <a:pPr>
              <a:spcBef>
                <a:spcPts val="1350"/>
              </a:spcBef>
            </a:pPr>
            <a:endParaRPr lang="en-GB" sz="2400" dirty="0"/>
          </a:p>
          <a:p>
            <a:pPr>
              <a:spcBef>
                <a:spcPts val="1350"/>
              </a:spcBef>
            </a:pPr>
            <a:endParaRPr lang="en-GB" sz="2400" dirty="0"/>
          </a:p>
          <a:p>
            <a:pPr>
              <a:spcBef>
                <a:spcPts val="1350"/>
              </a:spcBef>
            </a:pPr>
            <a:endParaRPr lang="en-GB" sz="1600" b="0" i="0" dirty="0">
              <a:effectLst/>
              <a:latin typeface="-apple-system"/>
            </a:endParaRPr>
          </a:p>
          <a:p>
            <a:pPr marL="0" indent="0">
              <a:spcBef>
                <a:spcPts val="1350"/>
              </a:spcBef>
              <a:buNone/>
            </a:pPr>
            <a:r>
              <a:rPr lang="en-GB" sz="2400" b="1" i="0" dirty="0">
                <a:effectLst/>
                <a:latin typeface="-apple-system"/>
              </a:rPr>
              <a:t>These account for most of the revenue from commercial space services.</a:t>
            </a:r>
            <a:endParaRPr lang="en-GB" sz="2400" b="1" dirty="0"/>
          </a:p>
          <a:p>
            <a:pPr>
              <a:spcBef>
                <a:spcPts val="1350"/>
              </a:spcBef>
            </a:pPr>
            <a:endParaRPr lang="en-GB" sz="2400" dirty="0"/>
          </a:p>
        </p:txBody>
      </p:sp>
      <p:pic>
        <p:nvPicPr>
          <p:cNvPr id="2052" name="Picture 4" descr="Weather forecast - Free weather icons">
            <a:extLst>
              <a:ext uri="{FF2B5EF4-FFF2-40B4-BE49-F238E27FC236}">
                <a16:creationId xmlns:a16="http://schemas.microsoft.com/office/drawing/2014/main" id="{4BF02C5E-02D0-B0FC-BDF7-F0F7C4E59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165" y="2922478"/>
            <a:ext cx="956712" cy="95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ive tv - Free electronics icons">
            <a:extLst>
              <a:ext uri="{FF2B5EF4-FFF2-40B4-BE49-F238E27FC236}">
                <a16:creationId xmlns:a16="http://schemas.microsoft.com/office/drawing/2014/main" id="{568E1E6D-0E1B-4A63-43D9-D7E2A39B2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03" y="2982971"/>
            <a:ext cx="892601" cy="89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8FA191-7F9A-7BD2-533B-06E81DAE8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2188" l="9945" r="92818">
                        <a14:foregroundMark x1="93370" y1="41146" x2="93370" y2="41146"/>
                        <a14:foregroundMark x1="70166" y1="17188" x2="70166" y2="17188"/>
                        <a14:foregroundMark x1="56354" y1="18750" x2="56354" y2="18750"/>
                        <a14:foregroundMark x1="40884" y1="21354" x2="40884" y2="21354"/>
                        <a14:foregroundMark x1="27624" y1="17708" x2="27624" y2="17708"/>
                        <a14:foregroundMark x1="11602" y1="39583" x2="11602" y2="39583"/>
                        <a14:foregroundMark x1="40884" y1="41146" x2="40884" y2="41146"/>
                        <a14:foregroundMark x1="60221" y1="38021" x2="60221" y2="38021"/>
                        <a14:foregroundMark x1="55801" y1="60938" x2="64088" y2="58333"/>
                        <a14:foregroundMark x1="37569" y1="41146" x2="40331" y2="38021"/>
                        <a14:foregroundMark x1="13812" y1="45313" x2="18785" y2="39583"/>
                        <a14:foregroundMark x1="13260" y1="70313" x2="19890" y2="63542"/>
                        <a14:foregroundMark x1="37569" y1="64583" x2="43094" y2="59896"/>
                        <a14:foregroundMark x1="53039" y1="41146" x2="56354" y2="37500"/>
                        <a14:foregroundMark x1="39227" y1="92188" x2="48066" y2="91146"/>
                        <a14:foregroundMark x1="43094" y1="23438" x2="48066" y2="16146"/>
                        <a14:foregroundMark x1="59116" y1="21354" x2="60221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325" y="2956990"/>
            <a:ext cx="807329" cy="8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3AFB7-CDE9-8FED-55E4-D2ACAC2E1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49C59B-292E-9F90-FCBE-E2D84747F1D8}"/>
              </a:ext>
            </a:extLst>
          </p:cNvPr>
          <p:cNvSpPr/>
          <p:nvPr/>
        </p:nvSpPr>
        <p:spPr>
          <a:xfrm>
            <a:off x="6335487" y="2615260"/>
            <a:ext cx="5698138" cy="4038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4" descr="Weather forecast - Free weather icons">
            <a:extLst>
              <a:ext uri="{FF2B5EF4-FFF2-40B4-BE49-F238E27FC236}">
                <a16:creationId xmlns:a16="http://schemas.microsoft.com/office/drawing/2014/main" id="{22C9D9D8-4C7F-17BF-7680-32004A238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46" y="217728"/>
            <a:ext cx="1428206" cy="14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ive tv - Free electronics icons">
            <a:extLst>
              <a:ext uri="{FF2B5EF4-FFF2-40B4-BE49-F238E27FC236}">
                <a16:creationId xmlns:a16="http://schemas.microsoft.com/office/drawing/2014/main" id="{5175FC27-E816-BA35-3D59-5EDF4FE16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85" y="454640"/>
            <a:ext cx="1191294" cy="11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4543B8-F2F1-C201-02C3-9691708839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2188" l="9945" r="92818">
                        <a14:foregroundMark x1="93370" y1="41146" x2="93370" y2="41146"/>
                        <a14:foregroundMark x1="70166" y1="17188" x2="70166" y2="17188"/>
                        <a14:foregroundMark x1="56354" y1="18750" x2="56354" y2="18750"/>
                        <a14:foregroundMark x1="40884" y1="21354" x2="40884" y2="21354"/>
                        <a14:foregroundMark x1="27624" y1="17708" x2="27624" y2="17708"/>
                        <a14:foregroundMark x1="11602" y1="39583" x2="11602" y2="39583"/>
                        <a14:foregroundMark x1="40884" y1="41146" x2="40884" y2="41146"/>
                        <a14:foregroundMark x1="60221" y1="38021" x2="60221" y2="38021"/>
                        <a14:foregroundMark x1="55801" y1="60938" x2="64088" y2="58333"/>
                        <a14:foregroundMark x1="37569" y1="41146" x2="40331" y2="38021"/>
                        <a14:foregroundMark x1="13812" y1="45313" x2="18785" y2="39583"/>
                        <a14:foregroundMark x1="13260" y1="70313" x2="19890" y2="63542"/>
                        <a14:foregroundMark x1="37569" y1="64583" x2="43094" y2="59896"/>
                        <a14:foregroundMark x1="53039" y1="41146" x2="56354" y2="37500"/>
                        <a14:foregroundMark x1="39227" y1="92188" x2="48066" y2="91146"/>
                        <a14:foregroundMark x1="43094" y1="23438" x2="48066" y2="16146"/>
                        <a14:foregroundMark x1="59116" y1="21354" x2="60221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076" y="552897"/>
            <a:ext cx="937786" cy="994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503E4-DC77-F247-E1E0-DA905705FB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4231" y="2958465"/>
            <a:ext cx="4943475" cy="29527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D3E14A-9D90-67D8-611D-B3C6F0EE406F}"/>
              </a:ext>
            </a:extLst>
          </p:cNvPr>
          <p:cNvSpPr txBox="1"/>
          <p:nvPr/>
        </p:nvSpPr>
        <p:spPr>
          <a:xfrm>
            <a:off x="6439275" y="2602196"/>
            <a:ext cx="39393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DBB63-6819-4D16-AC53-889F19CFA980}"/>
              </a:ext>
            </a:extLst>
          </p:cNvPr>
          <p:cNvSpPr txBox="1"/>
          <p:nvPr/>
        </p:nvSpPr>
        <p:spPr>
          <a:xfrm>
            <a:off x="10220243" y="5922494"/>
            <a:ext cx="18133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Time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25B2AA-D0F3-46D7-26F6-BD9D9BC4AA48}"/>
              </a:ext>
            </a:extLst>
          </p:cNvPr>
          <p:cNvSpPr txBox="1"/>
          <p:nvPr/>
        </p:nvSpPr>
        <p:spPr>
          <a:xfrm>
            <a:off x="10220242" y="6278763"/>
            <a:ext cx="18133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13/14 Apr 2029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040CF3-4C29-69E6-E356-F296B48391A0}"/>
              </a:ext>
            </a:extLst>
          </p:cNvPr>
          <p:cNvSpPr txBox="1"/>
          <p:nvPr/>
        </p:nvSpPr>
        <p:spPr>
          <a:xfrm>
            <a:off x="10220242" y="4233821"/>
            <a:ext cx="18133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Distance from GEO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9DBA58-4369-941F-5B3F-C3C9E13F1843}"/>
              </a:ext>
            </a:extLst>
          </p:cNvPr>
          <p:cNvSpPr txBox="1"/>
          <p:nvPr/>
        </p:nvSpPr>
        <p:spPr>
          <a:xfrm>
            <a:off x="10365555" y="2595617"/>
            <a:ext cx="16550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Distance from Earth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E085BD-131C-00D5-C562-B8AEAEC7DF4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627" t="2157"/>
          <a:stretch/>
        </p:blipFill>
        <p:spPr>
          <a:xfrm>
            <a:off x="5129939" y="0"/>
            <a:ext cx="7062061" cy="6858000"/>
          </a:xfrm>
          <a:prstGeom prst="rect">
            <a:avLst/>
          </a:prstGeom>
        </p:spPr>
      </p:pic>
      <p:sp>
        <p:nvSpPr>
          <p:cNvPr id="46" name="Title 45">
            <a:extLst>
              <a:ext uri="{FF2B5EF4-FFF2-40B4-BE49-F238E27FC236}">
                <a16:creationId xmlns:a16="http://schemas.microsoft.com/office/drawing/2014/main" id="{24ABEBAF-0931-76CC-773E-23D5FC002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about our satellites?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BAFA9FD-658E-5BA0-07D7-DC118FA59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1" y="1530679"/>
            <a:ext cx="6670390" cy="4033214"/>
          </a:xfrm>
        </p:spPr>
        <p:txBody>
          <a:bodyPr>
            <a:normAutofit/>
          </a:bodyPr>
          <a:lstStyle/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GEO: MOID 6327.264 km  (20:27:07 UTC)</a:t>
            </a:r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9CF2F33-A8A6-FE97-719D-6FA642648DD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718" t="6637" r="6827" b="14043"/>
          <a:stretch/>
        </p:blipFill>
        <p:spPr>
          <a:xfrm>
            <a:off x="740682" y="2251590"/>
            <a:ext cx="4796993" cy="411132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26EF96B-5D0E-93F9-A93D-7741CECF460F}"/>
              </a:ext>
            </a:extLst>
          </p:cNvPr>
          <p:cNvGrpSpPr/>
          <p:nvPr/>
        </p:nvGrpSpPr>
        <p:grpSpPr>
          <a:xfrm>
            <a:off x="5911932" y="2136607"/>
            <a:ext cx="5988072" cy="4326822"/>
            <a:chOff x="6335487" y="2615260"/>
            <a:chExt cx="5698138" cy="403807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6E9F10-F1F6-7B98-8824-46794953DA86}"/>
                </a:ext>
              </a:extLst>
            </p:cNvPr>
            <p:cNvSpPr/>
            <p:nvPr/>
          </p:nvSpPr>
          <p:spPr>
            <a:xfrm>
              <a:off x="6335487" y="2615260"/>
              <a:ext cx="5698138" cy="4038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773134A-A022-A078-AE34-3C70867A3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231" y="2958465"/>
              <a:ext cx="4943475" cy="2952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AE14B1-7430-E55B-9220-C31250659217}"/>
                </a:ext>
              </a:extLst>
            </p:cNvPr>
            <p:cNvSpPr txBox="1"/>
            <p:nvPr/>
          </p:nvSpPr>
          <p:spPr>
            <a:xfrm>
              <a:off x="6366138" y="2618309"/>
              <a:ext cx="393934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km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DD7F33-5A8D-47DA-9645-8CA9B23E18A2}"/>
                </a:ext>
              </a:extLst>
            </p:cNvPr>
            <p:cNvSpPr txBox="1"/>
            <p:nvPr/>
          </p:nvSpPr>
          <p:spPr>
            <a:xfrm>
              <a:off x="10220243" y="5922494"/>
              <a:ext cx="181338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Time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E4DA2B3-E77A-601B-4509-4EA091646CD0}"/>
                </a:ext>
              </a:extLst>
            </p:cNvPr>
            <p:cNvSpPr txBox="1"/>
            <p:nvPr/>
          </p:nvSpPr>
          <p:spPr>
            <a:xfrm>
              <a:off x="10220242" y="6278763"/>
              <a:ext cx="181338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13/14 Apr 2029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4FF8A4-E830-4079-E9FD-23DAE031AB06}"/>
                </a:ext>
              </a:extLst>
            </p:cNvPr>
            <p:cNvSpPr txBox="1"/>
            <p:nvPr/>
          </p:nvSpPr>
          <p:spPr>
            <a:xfrm>
              <a:off x="10220242" y="4233821"/>
              <a:ext cx="181338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2">
                      <a:lumMod val="75000"/>
                    </a:schemeClr>
                  </a:solidFill>
                </a:rPr>
                <a:t>Distance from GEO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DCFC88-6579-E7D6-5871-182B5238CC20}"/>
                </a:ext>
              </a:extLst>
            </p:cNvPr>
            <p:cNvSpPr txBox="1"/>
            <p:nvPr/>
          </p:nvSpPr>
          <p:spPr>
            <a:xfrm>
              <a:off x="10365555" y="2620964"/>
              <a:ext cx="1655006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Distance</a:t>
              </a:r>
            </a:p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from Earth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583197E-61DB-7B4F-63BA-20EEEF70D9B9}"/>
              </a:ext>
            </a:extLst>
          </p:cNvPr>
          <p:cNvGrpSpPr/>
          <p:nvPr/>
        </p:nvGrpSpPr>
        <p:grpSpPr>
          <a:xfrm>
            <a:off x="8843544" y="2688"/>
            <a:ext cx="3348789" cy="3343369"/>
            <a:chOff x="7778144" y="353963"/>
            <a:chExt cx="3348789" cy="33433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99A2A14-E6C0-1E1B-56D4-6BB364B97ED7}"/>
                </a:ext>
              </a:extLst>
            </p:cNvPr>
            <p:cNvGrpSpPr/>
            <p:nvPr/>
          </p:nvGrpSpPr>
          <p:grpSpPr>
            <a:xfrm>
              <a:off x="7778144" y="353963"/>
              <a:ext cx="3348789" cy="3343369"/>
              <a:chOff x="3829065" y="1370304"/>
              <a:chExt cx="3120716" cy="2971529"/>
            </a:xfrm>
          </p:grpSpPr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2D87F010-7D38-603E-E642-AB4B20070DC1}"/>
                  </a:ext>
                </a:extLst>
              </p:cNvPr>
              <p:cNvSpPr/>
              <p:nvPr/>
            </p:nvSpPr>
            <p:spPr>
              <a:xfrm rot="10800000">
                <a:off x="3829065" y="1370305"/>
                <a:ext cx="3120716" cy="2971528"/>
              </a:xfrm>
              <a:prstGeom prst="rt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F9BF19E1-E873-7EEE-1E8F-CD03E92172F9}"/>
                  </a:ext>
                </a:extLst>
              </p:cNvPr>
              <p:cNvSpPr/>
              <p:nvPr/>
            </p:nvSpPr>
            <p:spPr>
              <a:xfrm rot="10800000">
                <a:off x="4231716" y="1370304"/>
                <a:ext cx="2707362" cy="2577563"/>
              </a:xfrm>
              <a:prstGeom prst="rtTriangle">
                <a:avLst/>
              </a:prstGeom>
              <a:solidFill>
                <a:srgbClr val="08183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8FA1FCF1-335A-5866-FCB2-AAE92919A6DD}"/>
                  </a:ext>
                </a:extLst>
              </p:cNvPr>
              <p:cNvSpPr/>
              <p:nvPr/>
            </p:nvSpPr>
            <p:spPr>
              <a:xfrm rot="10800000">
                <a:off x="5266355" y="1372651"/>
                <a:ext cx="1683426" cy="150480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13699A">
                      <a:shade val="30000"/>
                      <a:satMod val="115000"/>
                    </a:srgbClr>
                  </a:gs>
                  <a:gs pos="50000">
                    <a:srgbClr val="13699A">
                      <a:shade val="67500"/>
                      <a:satMod val="115000"/>
                    </a:srgbClr>
                  </a:gs>
                  <a:gs pos="100000">
                    <a:srgbClr val="13699A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5" name="Group 4" descr="Cranfield Aerospace logo">
              <a:extLst>
                <a:ext uri="{FF2B5EF4-FFF2-40B4-BE49-F238E27FC236}">
                  <a16:creationId xmlns:a16="http://schemas.microsoft.com/office/drawing/2014/main" id="{88DD24E1-E419-5C59-29BC-864F88692E84}"/>
                </a:ext>
              </a:extLst>
            </p:cNvPr>
            <p:cNvGrpSpPr/>
            <p:nvPr/>
          </p:nvGrpSpPr>
          <p:grpSpPr>
            <a:xfrm>
              <a:off x="9696607" y="566174"/>
              <a:ext cx="1191293" cy="1191293"/>
              <a:chOff x="9746182" y="1960606"/>
              <a:chExt cx="1191293" cy="119129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68CA123-4C57-7FB2-5852-83D6BC9BBD9B}"/>
                  </a:ext>
                </a:extLst>
              </p:cNvPr>
              <p:cNvSpPr/>
              <p:nvPr/>
            </p:nvSpPr>
            <p:spPr>
              <a:xfrm>
                <a:off x="9793407" y="2006600"/>
                <a:ext cx="1096844" cy="1099306"/>
              </a:xfrm>
              <a:prstGeom prst="ellipse">
                <a:avLst/>
              </a:prstGeom>
              <a:solidFill>
                <a:srgbClr val="0818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FDB1B1F7-23E8-FB4E-240C-F0BBA1674E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46182" y="1960606"/>
                <a:ext cx="1191293" cy="1191293"/>
              </a:xfrm>
              <a:prstGeom prst="rect">
                <a:avLst/>
              </a:prstGeom>
            </p:spPr>
          </p:pic>
        </p:grpSp>
      </p:grpSp>
      <p:pic>
        <p:nvPicPr>
          <p:cNvPr id="41" name="Screen-Recording2">
            <a:hlinkClick r:id="" action="ppaction://media"/>
            <a:extLst>
              <a:ext uri="{FF2B5EF4-FFF2-40B4-BE49-F238E27FC236}">
                <a16:creationId xmlns:a16="http://schemas.microsoft.com/office/drawing/2014/main" id="{95F89BE1-A325-DC79-BA33-DC3552D949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41" end="8487"/>
                </p14:media>
              </p:ext>
            </p:extLst>
          </p:nvPr>
        </p:nvPicPr>
        <p:blipFill>
          <a:blip r:embed="rId12"/>
          <a:srcRect l="17256" t="37219" r="49261" b="6184"/>
          <a:stretch/>
        </p:blipFill>
        <p:spPr>
          <a:xfrm>
            <a:off x="747357" y="2165012"/>
            <a:ext cx="4846332" cy="43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2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8A661-27E1-411E-6BC9-FD4757F3A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66D18A0-FE35-0546-275E-497E94D50CA6}"/>
              </a:ext>
            </a:extLst>
          </p:cNvPr>
          <p:cNvGrpSpPr/>
          <p:nvPr/>
        </p:nvGrpSpPr>
        <p:grpSpPr>
          <a:xfrm>
            <a:off x="5129939" y="-30768"/>
            <a:ext cx="7062394" cy="6888768"/>
            <a:chOff x="5129939" y="-30768"/>
            <a:chExt cx="7062394" cy="68887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E3A77CE-F68D-75E2-201F-272138D7F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627" t="2157"/>
            <a:stretch/>
          </p:blipFill>
          <p:spPr>
            <a:xfrm>
              <a:off x="5129939" y="0"/>
              <a:ext cx="7062061" cy="685800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62D0567-A172-937B-74D2-501ED59B6D73}"/>
                </a:ext>
              </a:extLst>
            </p:cNvPr>
            <p:cNvGrpSpPr/>
            <p:nvPr/>
          </p:nvGrpSpPr>
          <p:grpSpPr>
            <a:xfrm>
              <a:off x="8843544" y="-30768"/>
              <a:ext cx="3348789" cy="3364792"/>
              <a:chOff x="7778144" y="332539"/>
              <a:chExt cx="3348789" cy="3364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3BE99D5-3C65-ED8F-6292-57732AAE836D}"/>
                  </a:ext>
                </a:extLst>
              </p:cNvPr>
              <p:cNvGrpSpPr/>
              <p:nvPr/>
            </p:nvGrpSpPr>
            <p:grpSpPr>
              <a:xfrm>
                <a:off x="7778144" y="332539"/>
                <a:ext cx="3348789" cy="3364792"/>
                <a:chOff x="3829065" y="1351263"/>
                <a:chExt cx="3120716" cy="2990570"/>
              </a:xfrm>
            </p:grpSpPr>
            <p:sp>
              <p:nvSpPr>
                <p:cNvPr id="27" name="Right Triangle 26">
                  <a:extLst>
                    <a:ext uri="{FF2B5EF4-FFF2-40B4-BE49-F238E27FC236}">
                      <a16:creationId xmlns:a16="http://schemas.microsoft.com/office/drawing/2014/main" id="{3FC432D8-3253-EDE1-CDEB-753B1E3789C8}"/>
                    </a:ext>
                  </a:extLst>
                </p:cNvPr>
                <p:cNvSpPr/>
                <p:nvPr/>
              </p:nvSpPr>
              <p:spPr>
                <a:xfrm rot="10800000">
                  <a:off x="3829065" y="1370305"/>
                  <a:ext cx="3120716" cy="2971528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8" name="Right Triangle 27">
                  <a:extLst>
                    <a:ext uri="{FF2B5EF4-FFF2-40B4-BE49-F238E27FC236}">
                      <a16:creationId xmlns:a16="http://schemas.microsoft.com/office/drawing/2014/main" id="{0F54DC8D-20AE-C408-71A4-366A1D507C6B}"/>
                    </a:ext>
                  </a:extLst>
                </p:cNvPr>
                <p:cNvSpPr/>
                <p:nvPr/>
              </p:nvSpPr>
              <p:spPr>
                <a:xfrm rot="10800000">
                  <a:off x="4231716" y="1370304"/>
                  <a:ext cx="2707362" cy="2577563"/>
                </a:xfrm>
                <a:prstGeom prst="rtTriangle">
                  <a:avLst/>
                </a:prstGeom>
                <a:solidFill>
                  <a:srgbClr val="08183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" name="Right Triangle 28">
                  <a:extLst>
                    <a:ext uri="{FF2B5EF4-FFF2-40B4-BE49-F238E27FC236}">
                      <a16:creationId xmlns:a16="http://schemas.microsoft.com/office/drawing/2014/main" id="{D67E7C5C-EF74-3F93-3339-DF6F3FD99B38}"/>
                    </a:ext>
                  </a:extLst>
                </p:cNvPr>
                <p:cNvSpPr/>
                <p:nvPr/>
              </p:nvSpPr>
              <p:spPr>
                <a:xfrm rot="10800000">
                  <a:off x="5266355" y="1351263"/>
                  <a:ext cx="1683426" cy="150480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13699A">
                        <a:shade val="30000"/>
                        <a:satMod val="115000"/>
                      </a:srgbClr>
                    </a:gs>
                    <a:gs pos="50000">
                      <a:srgbClr val="13699A">
                        <a:shade val="67500"/>
                        <a:satMod val="115000"/>
                      </a:srgbClr>
                    </a:gs>
                    <a:gs pos="100000">
                      <a:srgbClr val="13699A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" name="Group 4" descr="Cranfield Aerospace logo">
                <a:extLst>
                  <a:ext uri="{FF2B5EF4-FFF2-40B4-BE49-F238E27FC236}">
                    <a16:creationId xmlns:a16="http://schemas.microsoft.com/office/drawing/2014/main" id="{C4AB1D62-F1A0-4B33-893D-DC9CAB113A56}"/>
                  </a:ext>
                </a:extLst>
              </p:cNvPr>
              <p:cNvGrpSpPr/>
              <p:nvPr/>
            </p:nvGrpSpPr>
            <p:grpSpPr>
              <a:xfrm>
                <a:off x="9696607" y="566174"/>
                <a:ext cx="1191293" cy="1191293"/>
                <a:chOff x="9746182" y="1960606"/>
                <a:chExt cx="1191293" cy="1191293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1885A191-80CC-315D-638C-60743095C6AA}"/>
                    </a:ext>
                  </a:extLst>
                </p:cNvPr>
                <p:cNvSpPr/>
                <p:nvPr/>
              </p:nvSpPr>
              <p:spPr>
                <a:xfrm>
                  <a:off x="9793407" y="2006600"/>
                  <a:ext cx="1096844" cy="1099306"/>
                </a:xfrm>
                <a:prstGeom prst="ellipse">
                  <a:avLst/>
                </a:prstGeom>
                <a:solidFill>
                  <a:srgbClr val="081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" name="Picture 6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7230C065-780A-7D32-EB16-EA6A78C97E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6182" y="1960606"/>
                  <a:ext cx="1191293" cy="119129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F3C4865-A2FC-2001-471F-341DE523E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1" y="1530679"/>
            <a:ext cx="8720628" cy="4033214"/>
          </a:xfrm>
        </p:spPr>
        <p:txBody>
          <a:bodyPr>
            <a:normAutofit/>
          </a:bodyPr>
          <a:lstStyle/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Semimajor axis                                  Eccentricity</a:t>
            </a:r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Inclination                                           RAAN</a:t>
            </a:r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A01020-F14A-0336-FED7-E25A4F364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0" dirty="0"/>
              <a:t>Apophis effect on GEO </a:t>
            </a:r>
            <a:r>
              <a:rPr lang="en-GB" dirty="0"/>
              <a:t>(Keplerian elements)</a:t>
            </a:r>
            <a:endParaRPr lang="en-GB" b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EB99E4-AF3F-5A5F-3170-38F8F1A67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20" y="1898800"/>
            <a:ext cx="3999261" cy="2142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52315B-8ECE-73FE-57BA-CA286EFE7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7174" y="1882320"/>
            <a:ext cx="4019734" cy="21424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5C468C-9DDC-20F7-DAC0-0BDC60A4B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427" y="4475089"/>
            <a:ext cx="4012554" cy="20665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06B3D1-D592-02A7-5FA8-BF09883007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745" y="4437151"/>
            <a:ext cx="3949163" cy="214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97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826EB-AE0C-BD24-791F-049A285B1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EEA54E3-8027-2CA1-5BAB-9E4E3434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0" dirty="0"/>
              <a:t>East-West drift (km)</a:t>
            </a:r>
          </a:p>
        </p:txBody>
      </p:sp>
      <p:pic>
        <p:nvPicPr>
          <p:cNvPr id="9" name="Picture 4" descr="Weather forecast - Free weather icons">
            <a:extLst>
              <a:ext uri="{FF2B5EF4-FFF2-40B4-BE49-F238E27FC236}">
                <a16:creationId xmlns:a16="http://schemas.microsoft.com/office/drawing/2014/main" id="{97192067-8A37-934D-BBFA-8A1F11221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46" y="217728"/>
            <a:ext cx="1428206" cy="14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ive tv - Free electronics icons">
            <a:extLst>
              <a:ext uri="{FF2B5EF4-FFF2-40B4-BE49-F238E27FC236}">
                <a16:creationId xmlns:a16="http://schemas.microsoft.com/office/drawing/2014/main" id="{0482E414-2548-67E8-AE39-8DB1B29C3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85" y="454640"/>
            <a:ext cx="1191294" cy="11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CA88F6-8A53-7BFE-215D-0F8F6AFD8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188" l="9945" r="92818">
                        <a14:foregroundMark x1="93370" y1="41146" x2="93370" y2="41146"/>
                        <a14:foregroundMark x1="70166" y1="17188" x2="70166" y2="17188"/>
                        <a14:foregroundMark x1="56354" y1="18750" x2="56354" y2="18750"/>
                        <a14:foregroundMark x1="40884" y1="21354" x2="40884" y2="21354"/>
                        <a14:foregroundMark x1="27624" y1="17708" x2="27624" y2="17708"/>
                        <a14:foregroundMark x1="11602" y1="39583" x2="11602" y2="39583"/>
                        <a14:foregroundMark x1="40884" y1="41146" x2="40884" y2="41146"/>
                        <a14:foregroundMark x1="60221" y1="38021" x2="60221" y2="38021"/>
                        <a14:foregroundMark x1="55801" y1="60938" x2="64088" y2="58333"/>
                        <a14:foregroundMark x1="37569" y1="41146" x2="40331" y2="38021"/>
                        <a14:foregroundMark x1="13812" y1="45313" x2="18785" y2="39583"/>
                        <a14:foregroundMark x1="13260" y1="70313" x2="19890" y2="63542"/>
                        <a14:foregroundMark x1="37569" y1="64583" x2="43094" y2="59896"/>
                        <a14:foregroundMark x1="53039" y1="41146" x2="56354" y2="37500"/>
                        <a14:foregroundMark x1="39227" y1="92188" x2="48066" y2="91146"/>
                        <a14:foregroundMark x1="43094" y1="23438" x2="48066" y2="16146"/>
                        <a14:foregroundMark x1="59116" y1="21354" x2="60221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076" y="552897"/>
            <a:ext cx="937786" cy="99477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17D1E45-C14E-7B26-70EA-19A82D64250D}"/>
              </a:ext>
            </a:extLst>
          </p:cNvPr>
          <p:cNvGrpSpPr/>
          <p:nvPr/>
        </p:nvGrpSpPr>
        <p:grpSpPr>
          <a:xfrm>
            <a:off x="5129939" y="-30768"/>
            <a:ext cx="7062394" cy="6888768"/>
            <a:chOff x="5129939" y="-30768"/>
            <a:chExt cx="7062394" cy="68887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F4FE44-2133-AE3F-4690-1F2D051C3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627" t="2157"/>
            <a:stretch/>
          </p:blipFill>
          <p:spPr>
            <a:xfrm>
              <a:off x="5129939" y="0"/>
              <a:ext cx="7062061" cy="685800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3160F61-7074-68AA-AE56-E0E7347DA163}"/>
                </a:ext>
              </a:extLst>
            </p:cNvPr>
            <p:cNvGrpSpPr/>
            <p:nvPr/>
          </p:nvGrpSpPr>
          <p:grpSpPr>
            <a:xfrm>
              <a:off x="8843544" y="-30768"/>
              <a:ext cx="3348789" cy="3364792"/>
              <a:chOff x="7778144" y="332539"/>
              <a:chExt cx="3348789" cy="3364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5CB7430-F34F-D3B5-8C36-6C207C8429DB}"/>
                  </a:ext>
                </a:extLst>
              </p:cNvPr>
              <p:cNvGrpSpPr/>
              <p:nvPr/>
            </p:nvGrpSpPr>
            <p:grpSpPr>
              <a:xfrm>
                <a:off x="7778144" y="332539"/>
                <a:ext cx="3348789" cy="3364792"/>
                <a:chOff x="3829065" y="1351263"/>
                <a:chExt cx="3120716" cy="2990570"/>
              </a:xfrm>
            </p:grpSpPr>
            <p:sp>
              <p:nvSpPr>
                <p:cNvPr id="27" name="Right Triangle 26">
                  <a:extLst>
                    <a:ext uri="{FF2B5EF4-FFF2-40B4-BE49-F238E27FC236}">
                      <a16:creationId xmlns:a16="http://schemas.microsoft.com/office/drawing/2014/main" id="{DDDB28E9-6D62-05D0-9D93-62E33EB924E3}"/>
                    </a:ext>
                  </a:extLst>
                </p:cNvPr>
                <p:cNvSpPr/>
                <p:nvPr/>
              </p:nvSpPr>
              <p:spPr>
                <a:xfrm rot="10800000">
                  <a:off x="3829065" y="1370305"/>
                  <a:ext cx="3120716" cy="2971528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8" name="Right Triangle 27">
                  <a:extLst>
                    <a:ext uri="{FF2B5EF4-FFF2-40B4-BE49-F238E27FC236}">
                      <a16:creationId xmlns:a16="http://schemas.microsoft.com/office/drawing/2014/main" id="{E64666BF-51B8-2EF2-A102-98FA2D5E90D8}"/>
                    </a:ext>
                  </a:extLst>
                </p:cNvPr>
                <p:cNvSpPr/>
                <p:nvPr/>
              </p:nvSpPr>
              <p:spPr>
                <a:xfrm rot="10800000">
                  <a:off x="4231716" y="1370304"/>
                  <a:ext cx="2707362" cy="2577563"/>
                </a:xfrm>
                <a:prstGeom prst="rtTriangle">
                  <a:avLst/>
                </a:prstGeom>
                <a:solidFill>
                  <a:srgbClr val="08183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" name="Right Triangle 28">
                  <a:extLst>
                    <a:ext uri="{FF2B5EF4-FFF2-40B4-BE49-F238E27FC236}">
                      <a16:creationId xmlns:a16="http://schemas.microsoft.com/office/drawing/2014/main" id="{5873A5CB-1FD0-BFF2-AB9F-B18A68D8116A}"/>
                    </a:ext>
                  </a:extLst>
                </p:cNvPr>
                <p:cNvSpPr/>
                <p:nvPr/>
              </p:nvSpPr>
              <p:spPr>
                <a:xfrm rot="10800000">
                  <a:off x="5266355" y="1351263"/>
                  <a:ext cx="1683426" cy="150480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13699A">
                        <a:shade val="30000"/>
                        <a:satMod val="115000"/>
                      </a:srgbClr>
                    </a:gs>
                    <a:gs pos="50000">
                      <a:srgbClr val="13699A">
                        <a:shade val="67500"/>
                        <a:satMod val="115000"/>
                      </a:srgbClr>
                    </a:gs>
                    <a:gs pos="100000">
                      <a:srgbClr val="13699A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" name="Group 4" descr="Cranfield Aerospace logo">
                <a:extLst>
                  <a:ext uri="{FF2B5EF4-FFF2-40B4-BE49-F238E27FC236}">
                    <a16:creationId xmlns:a16="http://schemas.microsoft.com/office/drawing/2014/main" id="{2C5F709F-CE96-4BA1-A330-011717BBD2C6}"/>
                  </a:ext>
                </a:extLst>
              </p:cNvPr>
              <p:cNvGrpSpPr/>
              <p:nvPr/>
            </p:nvGrpSpPr>
            <p:grpSpPr>
              <a:xfrm>
                <a:off x="9696607" y="566174"/>
                <a:ext cx="1191293" cy="1191293"/>
                <a:chOff x="9746182" y="1960606"/>
                <a:chExt cx="1191293" cy="1191293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6B3852C-803D-F5D2-3156-A719D965FCB6}"/>
                    </a:ext>
                  </a:extLst>
                </p:cNvPr>
                <p:cNvSpPr/>
                <p:nvPr/>
              </p:nvSpPr>
              <p:spPr>
                <a:xfrm>
                  <a:off x="9793407" y="2006600"/>
                  <a:ext cx="1096844" cy="1099306"/>
                </a:xfrm>
                <a:prstGeom prst="ellipse">
                  <a:avLst/>
                </a:prstGeom>
                <a:solidFill>
                  <a:srgbClr val="081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" name="Picture 6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1C0ADEAD-E1EE-0F5F-D840-D02C449DBA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6182" y="1960606"/>
                  <a:ext cx="1191293" cy="1191293"/>
                </a:xfrm>
                <a:prstGeom prst="rect">
                  <a:avLst/>
                </a:prstGeom>
              </p:spPr>
            </p:pic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C77C5BA3-F9C1-3480-0FCD-8968A90A56BF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31300" y="1530679"/>
                <a:ext cx="9475639" cy="4033214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1350"/>
                  </a:spcBef>
                  <a:buNone/>
                </a:pPr>
                <a:r>
                  <a:rPr lang="en-GB" sz="2400" dirty="0"/>
                  <a:t>Moon                                                    Non-sphericity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r>
                  <a:rPr lang="en-GB" sz="2400" dirty="0"/>
                  <a:t>)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r>
                  <a:rPr lang="en-GB" sz="2400" dirty="0"/>
                  <a:t>SRP                                                       Apophis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C77C5BA3-F9C1-3480-0FCD-8968A90A56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31300" y="1530679"/>
                <a:ext cx="9475639" cy="4033214"/>
              </a:xfrm>
              <a:blipFill>
                <a:blip r:embed="rId9"/>
                <a:stretch>
                  <a:fillRect l="-965" t="-2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DB621612-0359-447D-2E29-27F3BBF2FF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644" y="1898909"/>
            <a:ext cx="3925661" cy="21021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FE55FE-774D-D49F-1D5A-F0B2B7FABD9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67180"/>
          <a:stretch/>
        </p:blipFill>
        <p:spPr>
          <a:xfrm>
            <a:off x="5550525" y="4447821"/>
            <a:ext cx="4457653" cy="2281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989BBC-3FB1-2D9C-9680-203A36F03DC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30778" b="34722"/>
          <a:stretch/>
        </p:blipFill>
        <p:spPr>
          <a:xfrm>
            <a:off x="442140" y="4479830"/>
            <a:ext cx="4155358" cy="22357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982F71-450D-7892-DF23-BF36DE09C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64889"/>
          <a:stretch/>
        </p:blipFill>
        <p:spPr>
          <a:xfrm>
            <a:off x="5595922" y="1927640"/>
            <a:ext cx="3948127" cy="216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96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3AB06-1C46-EBDF-F075-C4C3434DB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C201566-64BB-EA43-6547-5E76D0326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0" dirty="0"/>
              <a:t>North-South drift</a:t>
            </a:r>
          </a:p>
        </p:txBody>
      </p:sp>
      <p:pic>
        <p:nvPicPr>
          <p:cNvPr id="9" name="Picture 4" descr="Weather forecast - Free weather icons">
            <a:extLst>
              <a:ext uri="{FF2B5EF4-FFF2-40B4-BE49-F238E27FC236}">
                <a16:creationId xmlns:a16="http://schemas.microsoft.com/office/drawing/2014/main" id="{A63DF3B5-B5E8-1147-6168-BC8F59ACA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46" y="217728"/>
            <a:ext cx="1428206" cy="14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ive tv - Free electronics icons">
            <a:extLst>
              <a:ext uri="{FF2B5EF4-FFF2-40B4-BE49-F238E27FC236}">
                <a16:creationId xmlns:a16="http://schemas.microsoft.com/office/drawing/2014/main" id="{34671D1F-F71A-5EBB-689B-6C897F94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85" y="454640"/>
            <a:ext cx="1191294" cy="11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3E8455-41D0-AB50-D228-BB04643DF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188" l="9945" r="92818">
                        <a14:foregroundMark x1="93370" y1="41146" x2="93370" y2="41146"/>
                        <a14:foregroundMark x1="70166" y1="17188" x2="70166" y2="17188"/>
                        <a14:foregroundMark x1="56354" y1="18750" x2="56354" y2="18750"/>
                        <a14:foregroundMark x1="40884" y1="21354" x2="40884" y2="21354"/>
                        <a14:foregroundMark x1="27624" y1="17708" x2="27624" y2="17708"/>
                        <a14:foregroundMark x1="11602" y1="39583" x2="11602" y2="39583"/>
                        <a14:foregroundMark x1="40884" y1="41146" x2="40884" y2="41146"/>
                        <a14:foregroundMark x1="60221" y1="38021" x2="60221" y2="38021"/>
                        <a14:foregroundMark x1="55801" y1="60938" x2="64088" y2="58333"/>
                        <a14:foregroundMark x1="37569" y1="41146" x2="40331" y2="38021"/>
                        <a14:foregroundMark x1="13812" y1="45313" x2="18785" y2="39583"/>
                        <a14:foregroundMark x1="13260" y1="70313" x2="19890" y2="63542"/>
                        <a14:foregroundMark x1="37569" y1="64583" x2="43094" y2="59896"/>
                        <a14:foregroundMark x1="53039" y1="41146" x2="56354" y2="37500"/>
                        <a14:foregroundMark x1="39227" y1="92188" x2="48066" y2="91146"/>
                        <a14:foregroundMark x1="43094" y1="23438" x2="48066" y2="16146"/>
                        <a14:foregroundMark x1="59116" y1="21354" x2="60221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076" y="552897"/>
            <a:ext cx="937786" cy="99477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15DB3F9-A31E-FA16-7810-890E3B5463E6}"/>
              </a:ext>
            </a:extLst>
          </p:cNvPr>
          <p:cNvGrpSpPr/>
          <p:nvPr/>
        </p:nvGrpSpPr>
        <p:grpSpPr>
          <a:xfrm>
            <a:off x="5129939" y="-30768"/>
            <a:ext cx="7062394" cy="6888768"/>
            <a:chOff x="5129939" y="-30768"/>
            <a:chExt cx="7062394" cy="68887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3621D5-1EC3-77F9-172E-057143742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627" t="2157"/>
            <a:stretch/>
          </p:blipFill>
          <p:spPr>
            <a:xfrm>
              <a:off x="5129939" y="0"/>
              <a:ext cx="7062061" cy="685800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3147C4-B686-2946-CC74-FF77225A2C75}"/>
                </a:ext>
              </a:extLst>
            </p:cNvPr>
            <p:cNvGrpSpPr/>
            <p:nvPr/>
          </p:nvGrpSpPr>
          <p:grpSpPr>
            <a:xfrm>
              <a:off x="8843544" y="-30768"/>
              <a:ext cx="3348789" cy="3364792"/>
              <a:chOff x="7778144" y="332539"/>
              <a:chExt cx="3348789" cy="3364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3CD357D-7CFD-1DC7-B566-3B5C698F6E3C}"/>
                  </a:ext>
                </a:extLst>
              </p:cNvPr>
              <p:cNvGrpSpPr/>
              <p:nvPr/>
            </p:nvGrpSpPr>
            <p:grpSpPr>
              <a:xfrm>
                <a:off x="7778144" y="332539"/>
                <a:ext cx="3348789" cy="3364792"/>
                <a:chOff x="3829065" y="1351263"/>
                <a:chExt cx="3120716" cy="2990570"/>
              </a:xfrm>
            </p:grpSpPr>
            <p:sp>
              <p:nvSpPr>
                <p:cNvPr id="27" name="Right Triangle 26">
                  <a:extLst>
                    <a:ext uri="{FF2B5EF4-FFF2-40B4-BE49-F238E27FC236}">
                      <a16:creationId xmlns:a16="http://schemas.microsoft.com/office/drawing/2014/main" id="{A4E6B586-D1AD-E4D7-EA13-FC5D208BD042}"/>
                    </a:ext>
                  </a:extLst>
                </p:cNvPr>
                <p:cNvSpPr/>
                <p:nvPr/>
              </p:nvSpPr>
              <p:spPr>
                <a:xfrm rot="10800000">
                  <a:off x="3829065" y="1370305"/>
                  <a:ext cx="3120716" cy="2971528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8" name="Right Triangle 27">
                  <a:extLst>
                    <a:ext uri="{FF2B5EF4-FFF2-40B4-BE49-F238E27FC236}">
                      <a16:creationId xmlns:a16="http://schemas.microsoft.com/office/drawing/2014/main" id="{A82A1195-D86C-BDDF-29E1-60DD43CCDA6A}"/>
                    </a:ext>
                  </a:extLst>
                </p:cNvPr>
                <p:cNvSpPr/>
                <p:nvPr/>
              </p:nvSpPr>
              <p:spPr>
                <a:xfrm rot="10800000">
                  <a:off x="4231716" y="1370304"/>
                  <a:ext cx="2707362" cy="2577563"/>
                </a:xfrm>
                <a:prstGeom prst="rtTriangle">
                  <a:avLst/>
                </a:prstGeom>
                <a:solidFill>
                  <a:srgbClr val="08183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" name="Right Triangle 28">
                  <a:extLst>
                    <a:ext uri="{FF2B5EF4-FFF2-40B4-BE49-F238E27FC236}">
                      <a16:creationId xmlns:a16="http://schemas.microsoft.com/office/drawing/2014/main" id="{26B89EC1-1270-CFE0-A3B4-C3BED0FD768D}"/>
                    </a:ext>
                  </a:extLst>
                </p:cNvPr>
                <p:cNvSpPr/>
                <p:nvPr/>
              </p:nvSpPr>
              <p:spPr>
                <a:xfrm rot="10800000">
                  <a:off x="5266355" y="1351263"/>
                  <a:ext cx="1683426" cy="1504807"/>
                </a:xfrm>
                <a:prstGeom prst="rtTriangle">
                  <a:avLst/>
                </a:prstGeom>
                <a:gradFill flip="none" rotWithShape="1">
                  <a:gsLst>
                    <a:gs pos="0">
                      <a:srgbClr val="13699A">
                        <a:shade val="30000"/>
                        <a:satMod val="115000"/>
                      </a:srgbClr>
                    </a:gs>
                    <a:gs pos="50000">
                      <a:srgbClr val="13699A">
                        <a:shade val="67500"/>
                        <a:satMod val="115000"/>
                      </a:srgbClr>
                    </a:gs>
                    <a:gs pos="100000">
                      <a:srgbClr val="13699A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" name="Group 4" descr="Cranfield Aerospace logo">
                <a:extLst>
                  <a:ext uri="{FF2B5EF4-FFF2-40B4-BE49-F238E27FC236}">
                    <a16:creationId xmlns:a16="http://schemas.microsoft.com/office/drawing/2014/main" id="{31EF6897-56B2-46FF-F823-053BFD35977B}"/>
                  </a:ext>
                </a:extLst>
              </p:cNvPr>
              <p:cNvGrpSpPr/>
              <p:nvPr/>
            </p:nvGrpSpPr>
            <p:grpSpPr>
              <a:xfrm>
                <a:off x="9696607" y="566174"/>
                <a:ext cx="1191293" cy="1191293"/>
                <a:chOff x="9746182" y="1960606"/>
                <a:chExt cx="1191293" cy="1191293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39ADA029-69BC-648B-12E3-567142E2DBA6}"/>
                    </a:ext>
                  </a:extLst>
                </p:cNvPr>
                <p:cNvSpPr/>
                <p:nvPr/>
              </p:nvSpPr>
              <p:spPr>
                <a:xfrm>
                  <a:off x="9793407" y="2006600"/>
                  <a:ext cx="1096844" cy="1099306"/>
                </a:xfrm>
                <a:prstGeom prst="ellipse">
                  <a:avLst/>
                </a:prstGeom>
                <a:solidFill>
                  <a:srgbClr val="081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" name="Picture 6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467F0CA-14EE-219E-AA20-B8BA1F54AA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6182" y="1960606"/>
                  <a:ext cx="1191293" cy="1191293"/>
                </a:xfrm>
                <a:prstGeom prst="rect">
                  <a:avLst/>
                </a:prstGeom>
              </p:spPr>
            </p:pic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E248DBB6-5A9C-A524-3C2D-1966C79A5403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31300" y="1530679"/>
                <a:ext cx="9475639" cy="4033214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1350"/>
                  </a:spcBef>
                  <a:buNone/>
                </a:pPr>
                <a:r>
                  <a:rPr lang="en-GB" sz="2400" dirty="0"/>
                  <a:t>Moon                                                    Non-sphericity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r>
                  <a:rPr lang="en-GB" sz="2400" dirty="0"/>
                  <a:t>)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  <a:p>
                <a:pPr marL="0" indent="0">
                  <a:spcBef>
                    <a:spcPts val="1350"/>
                  </a:spcBef>
                  <a:buNone/>
                </a:pPr>
                <a:r>
                  <a:rPr lang="en-GB" sz="2400" dirty="0"/>
                  <a:t>SRP                                                       Apophis</a:t>
                </a:r>
              </a:p>
              <a:p>
                <a:pPr marL="0" indent="0">
                  <a:spcBef>
                    <a:spcPts val="1350"/>
                  </a:spcBef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E248DBB6-5A9C-A524-3C2D-1966C79A54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31300" y="1530679"/>
                <a:ext cx="9475639" cy="4033214"/>
              </a:xfrm>
              <a:blipFill>
                <a:blip r:embed="rId9"/>
                <a:stretch>
                  <a:fillRect l="-965" t="-2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4783284-01DB-0B80-83A9-5F2330AE84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032" y="1897817"/>
            <a:ext cx="3957228" cy="21253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FBA6A7-D521-0955-E410-22A7C1E3501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50997"/>
          <a:stretch/>
        </p:blipFill>
        <p:spPr>
          <a:xfrm>
            <a:off x="330967" y="1897817"/>
            <a:ext cx="4220035" cy="214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33BB8B-63A4-462A-BE63-030FCE8532D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49496"/>
          <a:stretch/>
        </p:blipFill>
        <p:spPr>
          <a:xfrm>
            <a:off x="417851" y="4561516"/>
            <a:ext cx="4192107" cy="22362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015710-038C-9C9B-B183-D695518A0B8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50380"/>
          <a:stretch/>
        </p:blipFill>
        <p:spPr>
          <a:xfrm>
            <a:off x="5495567" y="1924038"/>
            <a:ext cx="4151353" cy="21757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EB4B97-A589-D629-9939-2454523C37D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50997"/>
          <a:stretch/>
        </p:blipFill>
        <p:spPr>
          <a:xfrm>
            <a:off x="5495918" y="4499574"/>
            <a:ext cx="4600490" cy="233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60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B4D3E-4859-DA51-A9A0-6F4392E5E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95AB8DA-FFDB-C629-7939-BE5D9D27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1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0" dirty="0"/>
              <a:t>GEO debris</a:t>
            </a:r>
          </a:p>
        </p:txBody>
      </p:sp>
      <p:pic>
        <p:nvPicPr>
          <p:cNvPr id="9" name="Picture 4" descr="Weather forecast - Free weather icons">
            <a:extLst>
              <a:ext uri="{FF2B5EF4-FFF2-40B4-BE49-F238E27FC236}">
                <a16:creationId xmlns:a16="http://schemas.microsoft.com/office/drawing/2014/main" id="{3F8B494C-FE9D-8970-0319-654EED5F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46" y="217728"/>
            <a:ext cx="1428206" cy="14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ive tv - Free electronics icons">
            <a:extLst>
              <a:ext uri="{FF2B5EF4-FFF2-40B4-BE49-F238E27FC236}">
                <a16:creationId xmlns:a16="http://schemas.microsoft.com/office/drawing/2014/main" id="{DCE133C5-28B3-9599-B454-C1B0E9CCD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85" y="454640"/>
            <a:ext cx="1191294" cy="11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316EF4-044F-6335-58E8-16E2887EF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188" l="9945" r="92818">
                        <a14:foregroundMark x1="93370" y1="41146" x2="93370" y2="41146"/>
                        <a14:foregroundMark x1="70166" y1="17188" x2="70166" y2="17188"/>
                        <a14:foregroundMark x1="56354" y1="18750" x2="56354" y2="18750"/>
                        <a14:foregroundMark x1="40884" y1="21354" x2="40884" y2="21354"/>
                        <a14:foregroundMark x1="27624" y1="17708" x2="27624" y2="17708"/>
                        <a14:foregroundMark x1="11602" y1="39583" x2="11602" y2="39583"/>
                        <a14:foregroundMark x1="40884" y1="41146" x2="40884" y2="41146"/>
                        <a14:foregroundMark x1="60221" y1="38021" x2="60221" y2="38021"/>
                        <a14:foregroundMark x1="55801" y1="60938" x2="64088" y2="58333"/>
                        <a14:foregroundMark x1="37569" y1="41146" x2="40331" y2="38021"/>
                        <a14:foregroundMark x1="13812" y1="45313" x2="18785" y2="39583"/>
                        <a14:foregroundMark x1="13260" y1="70313" x2="19890" y2="63542"/>
                        <a14:foregroundMark x1="37569" y1="64583" x2="43094" y2="59896"/>
                        <a14:foregroundMark x1="53039" y1="41146" x2="56354" y2="37500"/>
                        <a14:foregroundMark x1="39227" y1="92188" x2="48066" y2="91146"/>
                        <a14:foregroundMark x1="43094" y1="23438" x2="48066" y2="16146"/>
                        <a14:foregroundMark x1="59116" y1="21354" x2="60221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076" y="552897"/>
            <a:ext cx="937786" cy="994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B70DC2-3802-1DE9-3999-2EDD232A63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27" t="2157"/>
          <a:stretch/>
        </p:blipFill>
        <p:spPr>
          <a:xfrm>
            <a:off x="5129939" y="0"/>
            <a:ext cx="7062061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7B70A1-9EF7-C3BB-560F-F11FF816F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1" y="1530679"/>
            <a:ext cx="8720628" cy="4033214"/>
          </a:xfrm>
        </p:spPr>
        <p:txBody>
          <a:bodyPr>
            <a:normAutofit/>
          </a:bodyPr>
          <a:lstStyle/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8CA9-22CB-A311-F3FA-BE8B2FC0D551}"/>
              </a:ext>
            </a:extLst>
          </p:cNvPr>
          <p:cNvSpPr txBox="1">
            <a:spLocks/>
          </p:cNvSpPr>
          <p:nvPr/>
        </p:nvSpPr>
        <p:spPr>
          <a:xfrm>
            <a:off x="483701" y="1683079"/>
            <a:ext cx="8720628" cy="4033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</a:pPr>
            <a:r>
              <a:rPr lang="en-GB" sz="2400" dirty="0"/>
              <a:t>Tracked objects 1 m and above: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    &gt;1000 </a:t>
            </a:r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>
              <a:spcBef>
                <a:spcPts val="1350"/>
              </a:spcBef>
            </a:pPr>
            <a:r>
              <a:rPr lang="en-GB" sz="2400" dirty="0"/>
              <a:t>Most classified as “Large”</a:t>
            </a:r>
          </a:p>
          <a:p>
            <a:pPr marL="0" indent="0">
              <a:spcBef>
                <a:spcPts val="1350"/>
              </a:spcBef>
              <a:buNone/>
            </a:pPr>
            <a:endParaRPr lang="en-GB" sz="2400" dirty="0"/>
          </a:p>
          <a:p>
            <a:pPr>
              <a:spcBef>
                <a:spcPts val="1350"/>
              </a:spcBef>
            </a:pPr>
            <a:r>
              <a:rPr lang="en-GB" sz="2400" dirty="0"/>
              <a:t>Estimated untracked objects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en-GB" sz="2400" dirty="0"/>
              <a:t>   10 cm and above: thousands </a:t>
            </a:r>
          </a:p>
          <a:p>
            <a:pPr marL="0" indent="0">
              <a:spcBef>
                <a:spcPts val="1350"/>
              </a:spcBef>
              <a:buFont typeface="Arial" panose="020B0604020202020204" pitchFamily="34" charset="0"/>
              <a:buNone/>
            </a:pPr>
            <a:endParaRPr lang="en-GB" sz="2400" dirty="0"/>
          </a:p>
          <a:p>
            <a:pPr marL="0" indent="0">
              <a:spcBef>
                <a:spcPts val="1350"/>
              </a:spcBef>
              <a:buFont typeface="Arial" panose="020B0604020202020204" pitchFamily="34" charset="0"/>
              <a:buNone/>
            </a:pPr>
            <a:endParaRPr lang="en-GB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3DFACE-09A0-5012-8B50-3E51A87B6072}"/>
              </a:ext>
            </a:extLst>
          </p:cNvPr>
          <p:cNvSpPr txBox="1"/>
          <p:nvPr/>
        </p:nvSpPr>
        <p:spPr>
          <a:xfrm>
            <a:off x="5385266" y="5535349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effectLst/>
              </a:rPr>
              <a:t>Every known debris orbiting Earth… 12 yrs ago</a:t>
            </a:r>
          </a:p>
        </p:txBody>
      </p:sp>
      <p:pic>
        <p:nvPicPr>
          <p:cNvPr id="1028" name="Picture 4" descr="r/dataisbeautiful - The position of every known piece of space debris orbiting Earth">
            <a:extLst>
              <a:ext uri="{FF2B5EF4-FFF2-40B4-BE49-F238E27FC236}">
                <a16:creationId xmlns:a16="http://schemas.microsoft.com/office/drawing/2014/main" id="{F3853BAB-80F2-21B7-C7BD-1F8406382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69" y="1219027"/>
            <a:ext cx="6507682" cy="422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FEADA71-7738-B548-C768-6F8310AEC29F}"/>
              </a:ext>
            </a:extLst>
          </p:cNvPr>
          <p:cNvGrpSpPr/>
          <p:nvPr/>
        </p:nvGrpSpPr>
        <p:grpSpPr>
          <a:xfrm>
            <a:off x="8843544" y="-30768"/>
            <a:ext cx="3348789" cy="3364792"/>
            <a:chOff x="7778144" y="332539"/>
            <a:chExt cx="3348789" cy="33647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3777D08-1220-88F3-5B19-B5E866A79642}"/>
                </a:ext>
              </a:extLst>
            </p:cNvPr>
            <p:cNvGrpSpPr/>
            <p:nvPr/>
          </p:nvGrpSpPr>
          <p:grpSpPr>
            <a:xfrm>
              <a:off x="7778144" y="332539"/>
              <a:ext cx="3348789" cy="3364792"/>
              <a:chOff x="3829065" y="1351263"/>
              <a:chExt cx="3120716" cy="2990570"/>
            </a:xfrm>
          </p:grpSpPr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F055EE5C-5611-6421-FE1C-E836FEB8C572}"/>
                  </a:ext>
                </a:extLst>
              </p:cNvPr>
              <p:cNvSpPr/>
              <p:nvPr/>
            </p:nvSpPr>
            <p:spPr>
              <a:xfrm rot="10800000">
                <a:off x="3829065" y="1370305"/>
                <a:ext cx="3120716" cy="2971528"/>
              </a:xfrm>
              <a:prstGeom prst="rt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E7F593DD-D05F-0D94-D23B-052277B47E0E}"/>
                  </a:ext>
                </a:extLst>
              </p:cNvPr>
              <p:cNvSpPr/>
              <p:nvPr/>
            </p:nvSpPr>
            <p:spPr>
              <a:xfrm rot="10800000">
                <a:off x="4231716" y="1370304"/>
                <a:ext cx="2707362" cy="2577563"/>
              </a:xfrm>
              <a:prstGeom prst="rtTriangle">
                <a:avLst/>
              </a:prstGeom>
              <a:solidFill>
                <a:srgbClr val="08183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80C4581B-C99F-391C-5890-F351CBC0E40F}"/>
                  </a:ext>
                </a:extLst>
              </p:cNvPr>
              <p:cNvSpPr/>
              <p:nvPr/>
            </p:nvSpPr>
            <p:spPr>
              <a:xfrm rot="10800000">
                <a:off x="5266355" y="1351263"/>
                <a:ext cx="1683426" cy="1504807"/>
              </a:xfrm>
              <a:prstGeom prst="rtTriangle">
                <a:avLst/>
              </a:prstGeom>
              <a:gradFill flip="none" rotWithShape="1">
                <a:gsLst>
                  <a:gs pos="0">
                    <a:srgbClr val="13699A">
                      <a:shade val="30000"/>
                      <a:satMod val="115000"/>
                    </a:srgbClr>
                  </a:gs>
                  <a:gs pos="50000">
                    <a:srgbClr val="13699A">
                      <a:shade val="67500"/>
                      <a:satMod val="115000"/>
                    </a:srgbClr>
                  </a:gs>
                  <a:gs pos="100000">
                    <a:srgbClr val="13699A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5" name="Group 4" descr="Cranfield Aerospace logo">
              <a:extLst>
                <a:ext uri="{FF2B5EF4-FFF2-40B4-BE49-F238E27FC236}">
                  <a16:creationId xmlns:a16="http://schemas.microsoft.com/office/drawing/2014/main" id="{001D4C2D-A595-4D31-9007-130EECB3FE29}"/>
                </a:ext>
              </a:extLst>
            </p:cNvPr>
            <p:cNvGrpSpPr/>
            <p:nvPr/>
          </p:nvGrpSpPr>
          <p:grpSpPr>
            <a:xfrm>
              <a:off x="9696607" y="566174"/>
              <a:ext cx="1191293" cy="1191293"/>
              <a:chOff x="9746182" y="1960606"/>
              <a:chExt cx="1191293" cy="119129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6A8DFD3-6A2E-7B8C-4C6E-A90224F1811A}"/>
                  </a:ext>
                </a:extLst>
              </p:cNvPr>
              <p:cNvSpPr/>
              <p:nvPr/>
            </p:nvSpPr>
            <p:spPr>
              <a:xfrm>
                <a:off x="9793407" y="2006600"/>
                <a:ext cx="1096844" cy="1099306"/>
              </a:xfrm>
              <a:prstGeom prst="ellipse">
                <a:avLst/>
              </a:prstGeom>
              <a:solidFill>
                <a:srgbClr val="0818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AAC4DB1B-06B4-9514-3917-4F6F48A71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46182" y="1960606"/>
                <a:ext cx="1191293" cy="11912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182197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2">
      <a:dk1>
        <a:srgbClr val="000000"/>
      </a:dk1>
      <a:lt1>
        <a:srgbClr val="FFFFFF"/>
      </a:lt1>
      <a:dk2>
        <a:srgbClr val="08182F"/>
      </a:dk2>
      <a:lt2>
        <a:srgbClr val="666B6D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anfield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0746D2-066C-FE4C-80DF-16D4E5E5352A}" vid="{9B0CD52B-AEBE-CA4A-A718-0003B8F7094D}"/>
    </a:ext>
  </a:extLst>
</a:theme>
</file>

<file path=ppt/theme/theme3.xml><?xml version="1.0" encoding="utf-8"?>
<a:theme xmlns:a="http://schemas.openxmlformats.org/drawingml/2006/main" name="Marketing-Template-4x3-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1" id="{4942F1FE-AFE9-5C4F-AD13-130A6FC5182A}" vid="{0A77B5C1-A227-7D4E-BC03-469474A038B9}"/>
    </a:ext>
  </a:extLst>
</a:theme>
</file>

<file path=ppt/theme/theme4.xml><?xml version="1.0" encoding="utf-8"?>
<a:theme xmlns:a="http://schemas.openxmlformats.org/drawingml/2006/main" name="1_Marketing-Template-4x3-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1" id="{4942F1FE-AFE9-5C4F-AD13-130A6FC5182A}" vid="{0A77B5C1-A227-7D4E-BC03-469474A038B9}"/>
    </a:ext>
  </a:extLst>
</a:theme>
</file>

<file path=ppt/theme/theme5.xml><?xml version="1.0" encoding="utf-8"?>
<a:theme xmlns:a="http://schemas.openxmlformats.org/drawingml/2006/main" name="6_Marketing-Template-4x3-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No Logo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BFD31CC2-A87A-1740-B87C-C094EE37C28A}" vid="{F6352658-4938-0D4F-AF79-9F2024C350E7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F2428EAC03A342B9BB2F331FEB908A" ma:contentTypeVersion="3" ma:contentTypeDescription="Create a new document." ma:contentTypeScope="" ma:versionID="823a14c264c580be9fd5c5c98da67aa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022916f55ab85163ee9a5069dec31d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5409A1-2451-4DD5-AED5-2162854AC0AA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1DEEF97-F5B4-494D-BAF0-1010E7D622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7BC1A0-A150-41C3-BCE7-ECB004DCF6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507</Words>
  <Application>Microsoft Office PowerPoint</Application>
  <PresentationFormat>Widescreen</PresentationFormat>
  <Paragraphs>196</Paragraphs>
  <Slides>25</Slides>
  <Notes>21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1_Office Theme</vt:lpstr>
      <vt:lpstr>Cranfield Master</vt:lpstr>
      <vt:lpstr>Marketing-Template-4x3-01</vt:lpstr>
      <vt:lpstr>1_Marketing-Template-4x3-01</vt:lpstr>
      <vt:lpstr>6_Marketing-Template-4x3-01</vt:lpstr>
      <vt:lpstr>2_Office Theme</vt:lpstr>
      <vt:lpstr>No Logo Master</vt:lpstr>
      <vt:lpstr>The effect of Apophis on GEO satellites</vt:lpstr>
      <vt:lpstr>Apophis</vt:lpstr>
      <vt:lpstr>Where is it today?</vt:lpstr>
      <vt:lpstr>What about our satellites?</vt:lpstr>
      <vt:lpstr>What about our satellites?</vt:lpstr>
      <vt:lpstr>Apophis effect on GEO (Keplerian elements)</vt:lpstr>
      <vt:lpstr>East-West drift (km)</vt:lpstr>
      <vt:lpstr>North-South drift</vt:lpstr>
      <vt:lpstr>GEO debris</vt:lpstr>
      <vt:lpstr>METEOSAT 1 (1977-1984)</vt:lpstr>
      <vt:lpstr>METEOSAT 1 Keplerian elements (uncontrolled orbit)</vt:lpstr>
      <vt:lpstr>METEOSAT 1 Drift (uncontrolled orbit)</vt:lpstr>
      <vt:lpstr>Close Approach geometry</vt:lpstr>
      <vt:lpstr>Intelsat 603 (1990- 2015)</vt:lpstr>
      <vt:lpstr>Conclusions</vt:lpstr>
      <vt:lpstr>Thank you!</vt:lpstr>
      <vt:lpstr>Sun-Earth-S/C VS perturbation (Semimajor axis)</vt:lpstr>
      <vt:lpstr>Sun-Earth-S/C VS perturbation (eccentricity)</vt:lpstr>
      <vt:lpstr>Sun-Earth-S/C VS perturbation (inclination)</vt:lpstr>
      <vt:lpstr>Sun-Earth-S/C VS perturbation (RAAN)</vt:lpstr>
      <vt:lpstr>Sun-Earth-S/C VS perturbation (semimajor axis)</vt:lpstr>
      <vt:lpstr>East-West drift</vt:lpstr>
      <vt:lpstr>North-South drift (km)</vt:lpstr>
      <vt:lpstr>Inmarsat drift</vt:lpstr>
      <vt:lpstr>Intelsat 603 (1990- 2015)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Edwards, Sharon</dc:creator>
  <cp:lastModifiedBy>Marta Ceccaroni</cp:lastModifiedBy>
  <cp:revision>5</cp:revision>
  <dcterms:created xsi:type="dcterms:W3CDTF">2020-11-23T14:39:57Z</dcterms:created>
  <dcterms:modified xsi:type="dcterms:W3CDTF">2025-04-28T11:41:09Z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47f7ae99-3f00-4e87-a0ad-59d6f6da4c6c</vt:lpwstr>
  </property>
  <property fmtid="{D5CDD505-2E9C-101B-9397-08002B2CF9AE}" pid="3" name="ContentTypeId">
    <vt:lpwstr>0x01010005F2428EAC03A342B9BB2F331FEB908A</vt:lpwstr>
  </property>
  <property fmtid="{D5CDD505-2E9C-101B-9397-08002B2CF9AE}" pid="4" name="TemplateUrl">
    <vt:lpwstr/>
  </property>
  <property fmtid="{D5CDD505-2E9C-101B-9397-08002B2CF9AE}" pid="5" name="Order">
    <vt:r8>15600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MediaServiceImageTags">
    <vt:lpwstr/>
  </property>
  <property fmtid="{D5CDD505-2E9C-101B-9397-08002B2CF9AE}" pid="9" name="ComplianceAssetId">
    <vt:lpwstr/>
  </property>
  <property fmtid="{D5CDD505-2E9C-101B-9397-08002B2CF9AE}" pid="10" name="_ExtendedDescription">
    <vt:lpwstr/>
  </property>
  <property fmtid="{D5CDD505-2E9C-101B-9397-08002B2CF9AE}" pid="11" name="_activity">
    <vt:lpwstr>{"FileActivityType":"9","FileActivityTimeStamp":"2024-05-30T09:53:22.497Z","FileActivityUsersOnPage":[{"DisplayName":"Kamila Falkowska","Id":"kamila.falkowska@cranfield.ac.uk"}],"FileActivityNavigationId":null}</vt:lpwstr>
  </property>
  <property fmtid="{D5CDD505-2E9C-101B-9397-08002B2CF9AE}" pid="12" name="TriggerFlowInfo">
    <vt:lpwstr/>
  </property>
</Properties>
</file>