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73" r:id="rId3"/>
    <p:sldId id="274" r:id="rId4"/>
    <p:sldId id="276" r:id="rId5"/>
    <p:sldId id="277" r:id="rId6"/>
    <p:sldId id="278" r:id="rId7"/>
    <p:sldId id="269" r:id="rId8"/>
    <p:sldId id="270"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64" autoAdjust="0"/>
  </p:normalViewPr>
  <p:slideViewPr>
    <p:cSldViewPr snapToGrid="0">
      <p:cViewPr varScale="1">
        <p:scale>
          <a:sx n="100" d="100"/>
          <a:sy n="100" d="100"/>
        </p:scale>
        <p:origin x="114" y="210"/>
      </p:cViewPr>
      <p:guideLst/>
    </p:cSldViewPr>
  </p:slideViewPr>
  <p:outlineViewPr>
    <p:cViewPr>
      <p:scale>
        <a:sx n="33" d="100"/>
        <a:sy n="33" d="100"/>
      </p:scale>
      <p:origin x="0" y="-12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63037-3BB5-4F5B-A69C-66B79948F2A9}"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2F40F-6636-441F-AF23-A477A214869F}" type="slidenum">
              <a:rPr lang="en-US" smtClean="0"/>
              <a:t>‹#›</a:t>
            </a:fld>
            <a:endParaRPr lang="en-US"/>
          </a:p>
        </p:txBody>
      </p:sp>
    </p:spTree>
    <p:extLst>
      <p:ext uri="{BB962C8B-B14F-4D97-AF65-F5344CB8AC3E}">
        <p14:creationId xmlns:p14="http://schemas.microsoft.com/office/powerpoint/2010/main" val="374265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istoricmysteries.com/science/mount-st-helens-eruption/1084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Mount St. Helens Eruption of 1980 with Photos &amp; Video - Historic Mysteries</a:t>
            </a:r>
            <a:endParaRPr lang="en-US" dirty="0"/>
          </a:p>
        </p:txBody>
      </p:sp>
      <p:sp>
        <p:nvSpPr>
          <p:cNvPr id="4" name="Slide Number Placeholder 3"/>
          <p:cNvSpPr>
            <a:spLocks noGrp="1"/>
          </p:cNvSpPr>
          <p:nvPr>
            <p:ph type="sldNum" sz="quarter" idx="5"/>
          </p:nvPr>
        </p:nvSpPr>
        <p:spPr/>
        <p:txBody>
          <a:bodyPr/>
          <a:lstStyle/>
          <a:p>
            <a:fld id="{4532F40F-6636-441F-AF23-A477A214869F}" type="slidenum">
              <a:rPr lang="en-US" smtClean="0"/>
              <a:t>4</a:t>
            </a:fld>
            <a:endParaRPr lang="en-US"/>
          </a:p>
        </p:txBody>
      </p:sp>
    </p:spTree>
    <p:extLst>
      <p:ext uri="{BB962C8B-B14F-4D97-AF65-F5344CB8AC3E}">
        <p14:creationId xmlns:p14="http://schemas.microsoft.com/office/powerpoint/2010/main" val="246473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Worse case scenario. Dashed lines are outside the damage zone</a:t>
            </a:r>
          </a:p>
        </p:txBody>
      </p:sp>
      <p:sp>
        <p:nvSpPr>
          <p:cNvPr id="4" name="Slide Number Placeholder 3"/>
          <p:cNvSpPr>
            <a:spLocks noGrp="1"/>
          </p:cNvSpPr>
          <p:nvPr>
            <p:ph type="sldNum" sz="quarter" idx="5"/>
          </p:nvPr>
        </p:nvSpPr>
        <p:spPr/>
        <p:txBody>
          <a:bodyPr/>
          <a:lstStyle/>
          <a:p>
            <a:fld id="{4532F40F-6636-441F-AF23-A477A214869F}" type="slidenum">
              <a:rPr lang="en-US" smtClean="0"/>
              <a:t>7</a:t>
            </a:fld>
            <a:endParaRPr lang="en-US"/>
          </a:p>
        </p:txBody>
      </p:sp>
    </p:spTree>
    <p:extLst>
      <p:ext uri="{BB962C8B-B14F-4D97-AF65-F5344CB8AC3E}">
        <p14:creationId xmlns:p14="http://schemas.microsoft.com/office/powerpoint/2010/main" val="336406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likely case scenario.</a:t>
            </a:r>
          </a:p>
          <a:p>
            <a:endParaRPr lang="en-US" dirty="0"/>
          </a:p>
        </p:txBody>
      </p:sp>
      <p:sp>
        <p:nvSpPr>
          <p:cNvPr id="4" name="Slide Number Placeholder 3"/>
          <p:cNvSpPr>
            <a:spLocks noGrp="1"/>
          </p:cNvSpPr>
          <p:nvPr>
            <p:ph type="sldNum" sz="quarter" idx="5"/>
          </p:nvPr>
        </p:nvSpPr>
        <p:spPr/>
        <p:txBody>
          <a:bodyPr/>
          <a:lstStyle/>
          <a:p>
            <a:fld id="{4532F40F-6636-441F-AF23-A477A214869F}" type="slidenum">
              <a:rPr lang="en-US" smtClean="0"/>
              <a:t>8</a:t>
            </a:fld>
            <a:endParaRPr lang="en-US"/>
          </a:p>
        </p:txBody>
      </p:sp>
    </p:spTree>
    <p:extLst>
      <p:ext uri="{BB962C8B-B14F-4D97-AF65-F5344CB8AC3E}">
        <p14:creationId xmlns:p14="http://schemas.microsoft.com/office/powerpoint/2010/main" val="3633363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graphical user interface&#10;&#10;AI-generated content may be incorrect.">
            <a:extLst>
              <a:ext uri="{FF2B5EF4-FFF2-40B4-BE49-F238E27FC236}">
                <a16:creationId xmlns:a16="http://schemas.microsoft.com/office/drawing/2014/main" id="{23352538-89CC-BEA0-C3FE-32739C6BF4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4B9BCF-7610-CE8E-1BB2-BDD25520F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9CA111-A658-B11D-8171-37A5639E6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7AFB53-8EE2-FFE2-2FF7-670FC804FB12}"/>
              </a:ext>
            </a:extLst>
          </p:cNvPr>
          <p:cNvSpPr>
            <a:spLocks noGrp="1"/>
          </p:cNvSpPr>
          <p:nvPr>
            <p:ph type="dt" sz="half" idx="10"/>
          </p:nvPr>
        </p:nvSpPr>
        <p:spPr/>
        <p:txBody>
          <a:bodyPr/>
          <a:lstStyle/>
          <a:p>
            <a:fld id="{3403BA17-2B3C-4B9C-B85C-18B7CF9D4200}" type="datetime1">
              <a:rPr lang="en-US" smtClean="0"/>
              <a:t>4/25/2025</a:t>
            </a:fld>
            <a:endParaRPr lang="en-US"/>
          </a:p>
        </p:txBody>
      </p:sp>
      <p:sp>
        <p:nvSpPr>
          <p:cNvPr id="5" name="Footer Placeholder 4">
            <a:extLst>
              <a:ext uri="{FF2B5EF4-FFF2-40B4-BE49-F238E27FC236}">
                <a16:creationId xmlns:a16="http://schemas.microsoft.com/office/drawing/2014/main" id="{C9EEA385-183F-0EFE-406C-249BFD65F17B}"/>
              </a:ext>
            </a:extLst>
          </p:cNvPr>
          <p:cNvSpPr>
            <a:spLocks noGrp="1"/>
          </p:cNvSpPr>
          <p:nvPr>
            <p:ph type="ftr" sz="quarter" idx="11"/>
          </p:nvPr>
        </p:nvSpPr>
        <p:spPr/>
        <p:txBody>
          <a:bodyPr/>
          <a:lstStyle/>
          <a:p>
            <a:r>
              <a:rPr lang="en-US"/>
              <a:t>Preliminary Information-Subject to Revision. Not for Citation or Distribution.</a:t>
            </a:r>
          </a:p>
        </p:txBody>
      </p:sp>
      <p:sp>
        <p:nvSpPr>
          <p:cNvPr id="6" name="Slide Number Placeholder 5">
            <a:extLst>
              <a:ext uri="{FF2B5EF4-FFF2-40B4-BE49-F238E27FC236}">
                <a16:creationId xmlns:a16="http://schemas.microsoft.com/office/drawing/2014/main" id="{AB06FC3D-6EA5-A331-1A6F-9BF4CB88F137}"/>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100759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2E11-D284-7B11-711D-BB6847AD1C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26F404-FBBE-71E3-EF16-B07255EA6A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A4486-C5C5-5C51-C4BD-43D42F2AC8CC}"/>
              </a:ext>
            </a:extLst>
          </p:cNvPr>
          <p:cNvSpPr>
            <a:spLocks noGrp="1"/>
          </p:cNvSpPr>
          <p:nvPr>
            <p:ph type="dt" sz="half" idx="10"/>
          </p:nvPr>
        </p:nvSpPr>
        <p:spPr/>
        <p:txBody>
          <a:bodyPr/>
          <a:lstStyle/>
          <a:p>
            <a:fld id="{9D35E35F-86CA-4F00-9EAF-9280286D0FF8}" type="datetime1">
              <a:rPr lang="en-US" smtClean="0"/>
              <a:t>4/25/2025</a:t>
            </a:fld>
            <a:endParaRPr lang="en-US"/>
          </a:p>
        </p:txBody>
      </p:sp>
      <p:sp>
        <p:nvSpPr>
          <p:cNvPr id="5" name="Footer Placeholder 4">
            <a:extLst>
              <a:ext uri="{FF2B5EF4-FFF2-40B4-BE49-F238E27FC236}">
                <a16:creationId xmlns:a16="http://schemas.microsoft.com/office/drawing/2014/main" id="{FCD77B1F-A86C-C0A5-9845-2287F3253B3E}"/>
              </a:ext>
            </a:extLst>
          </p:cNvPr>
          <p:cNvSpPr>
            <a:spLocks noGrp="1"/>
          </p:cNvSpPr>
          <p:nvPr>
            <p:ph type="ftr" sz="quarter" idx="11"/>
          </p:nvPr>
        </p:nvSpPr>
        <p:spPr/>
        <p:txBody>
          <a:bodyPr/>
          <a:lstStyle/>
          <a:p>
            <a:r>
              <a:rPr lang="en-US"/>
              <a:t>Preliminary Information-Subject to Revision. Not for Citation or Distribution.</a:t>
            </a:r>
          </a:p>
        </p:txBody>
      </p:sp>
      <p:sp>
        <p:nvSpPr>
          <p:cNvPr id="6" name="Slide Number Placeholder 5">
            <a:extLst>
              <a:ext uri="{FF2B5EF4-FFF2-40B4-BE49-F238E27FC236}">
                <a16:creationId xmlns:a16="http://schemas.microsoft.com/office/drawing/2014/main" id="{4CC82995-D99F-C150-FE87-3F39E20D90D2}"/>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413663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B815B-A651-CFF1-3FD3-BD7AC7810C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902764-F6D9-4A85-E5D4-C06C09A051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3D2DC-0245-5217-BD90-38D565EA1009}"/>
              </a:ext>
            </a:extLst>
          </p:cNvPr>
          <p:cNvSpPr>
            <a:spLocks noGrp="1"/>
          </p:cNvSpPr>
          <p:nvPr>
            <p:ph type="dt" sz="half" idx="10"/>
          </p:nvPr>
        </p:nvSpPr>
        <p:spPr/>
        <p:txBody>
          <a:bodyPr/>
          <a:lstStyle/>
          <a:p>
            <a:fld id="{F0651705-AE14-4F87-9F30-2E2052A1D3AD}" type="datetime1">
              <a:rPr lang="en-US" smtClean="0"/>
              <a:t>4/25/2025</a:t>
            </a:fld>
            <a:endParaRPr lang="en-US"/>
          </a:p>
        </p:txBody>
      </p:sp>
      <p:sp>
        <p:nvSpPr>
          <p:cNvPr id="5" name="Footer Placeholder 4">
            <a:extLst>
              <a:ext uri="{FF2B5EF4-FFF2-40B4-BE49-F238E27FC236}">
                <a16:creationId xmlns:a16="http://schemas.microsoft.com/office/drawing/2014/main" id="{C9319F75-F749-5917-7518-E78B51D44CD8}"/>
              </a:ext>
            </a:extLst>
          </p:cNvPr>
          <p:cNvSpPr>
            <a:spLocks noGrp="1"/>
          </p:cNvSpPr>
          <p:nvPr>
            <p:ph type="ftr" sz="quarter" idx="11"/>
          </p:nvPr>
        </p:nvSpPr>
        <p:spPr/>
        <p:txBody>
          <a:bodyPr/>
          <a:lstStyle/>
          <a:p>
            <a:r>
              <a:rPr lang="en-US"/>
              <a:t>Preliminary Information-Subject to Revision. Not for Citation or Distribution.</a:t>
            </a:r>
          </a:p>
        </p:txBody>
      </p:sp>
      <p:sp>
        <p:nvSpPr>
          <p:cNvPr id="6" name="Slide Number Placeholder 5">
            <a:extLst>
              <a:ext uri="{FF2B5EF4-FFF2-40B4-BE49-F238E27FC236}">
                <a16:creationId xmlns:a16="http://schemas.microsoft.com/office/drawing/2014/main" id="{B6FE3655-85E9-93BA-264F-BDC90E67A194}"/>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234443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201D-4BD9-7DD5-B76F-B01E36EE9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955A8-FCCF-04C5-6357-E7780D34B7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6114E-2F04-358F-CF76-4FE54CFE9E67}"/>
              </a:ext>
            </a:extLst>
          </p:cNvPr>
          <p:cNvSpPr>
            <a:spLocks noGrp="1"/>
          </p:cNvSpPr>
          <p:nvPr>
            <p:ph type="dt" sz="half" idx="10"/>
          </p:nvPr>
        </p:nvSpPr>
        <p:spPr/>
        <p:txBody>
          <a:bodyPr/>
          <a:lstStyle/>
          <a:p>
            <a:fld id="{4F1D78CC-9EB8-4A89-AFA4-96D6A54AA4F1}" type="datetime1">
              <a:rPr lang="en-US" smtClean="0"/>
              <a:t>4/25/2025</a:t>
            </a:fld>
            <a:endParaRPr lang="en-US"/>
          </a:p>
        </p:txBody>
      </p:sp>
      <p:sp>
        <p:nvSpPr>
          <p:cNvPr id="5" name="Footer Placeholder 4">
            <a:extLst>
              <a:ext uri="{FF2B5EF4-FFF2-40B4-BE49-F238E27FC236}">
                <a16:creationId xmlns:a16="http://schemas.microsoft.com/office/drawing/2014/main" id="{74B6C1A9-FC08-2074-EBB5-A07CAC270C1C}"/>
              </a:ext>
            </a:extLst>
          </p:cNvPr>
          <p:cNvSpPr>
            <a:spLocks noGrp="1"/>
          </p:cNvSpPr>
          <p:nvPr>
            <p:ph type="ftr" sz="quarter" idx="11"/>
          </p:nvPr>
        </p:nvSpPr>
        <p:spPr/>
        <p:txBody>
          <a:bodyPr/>
          <a:lstStyle/>
          <a:p>
            <a:r>
              <a:rPr lang="en-US"/>
              <a:t>Preliminary Information-Subject to Revision. Not for Citation or Distribution.</a:t>
            </a:r>
          </a:p>
        </p:txBody>
      </p:sp>
      <p:sp>
        <p:nvSpPr>
          <p:cNvPr id="6" name="Slide Number Placeholder 5">
            <a:extLst>
              <a:ext uri="{FF2B5EF4-FFF2-40B4-BE49-F238E27FC236}">
                <a16:creationId xmlns:a16="http://schemas.microsoft.com/office/drawing/2014/main" id="{C6B0B9FC-E246-7EB9-4B10-C624552DB97C}"/>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1913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8A94-5736-5059-ED25-6F6AA6FBE5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BDA167-848F-C11D-F460-B2E6497470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A95A7C-81CC-EA0C-5C2A-30F58042C99F}"/>
              </a:ext>
            </a:extLst>
          </p:cNvPr>
          <p:cNvSpPr>
            <a:spLocks noGrp="1"/>
          </p:cNvSpPr>
          <p:nvPr>
            <p:ph type="dt" sz="half" idx="10"/>
          </p:nvPr>
        </p:nvSpPr>
        <p:spPr/>
        <p:txBody>
          <a:bodyPr/>
          <a:lstStyle/>
          <a:p>
            <a:fld id="{73C6BF84-4421-4BAE-A33F-FDA1D1A2BFCE}" type="datetime1">
              <a:rPr lang="en-US" smtClean="0"/>
              <a:t>4/25/2025</a:t>
            </a:fld>
            <a:endParaRPr lang="en-US"/>
          </a:p>
        </p:txBody>
      </p:sp>
      <p:sp>
        <p:nvSpPr>
          <p:cNvPr id="5" name="Footer Placeholder 4">
            <a:extLst>
              <a:ext uri="{FF2B5EF4-FFF2-40B4-BE49-F238E27FC236}">
                <a16:creationId xmlns:a16="http://schemas.microsoft.com/office/drawing/2014/main" id="{1522CE57-1C17-2312-3CBE-7E647483B99A}"/>
              </a:ext>
            </a:extLst>
          </p:cNvPr>
          <p:cNvSpPr>
            <a:spLocks noGrp="1"/>
          </p:cNvSpPr>
          <p:nvPr>
            <p:ph type="ftr" sz="quarter" idx="11"/>
          </p:nvPr>
        </p:nvSpPr>
        <p:spPr/>
        <p:txBody>
          <a:bodyPr/>
          <a:lstStyle/>
          <a:p>
            <a:r>
              <a:rPr lang="en-US"/>
              <a:t>Preliminary Information-Subject to Revision. Not for Citation or Distribution.</a:t>
            </a:r>
          </a:p>
        </p:txBody>
      </p:sp>
      <p:sp>
        <p:nvSpPr>
          <p:cNvPr id="6" name="Slide Number Placeholder 5">
            <a:extLst>
              <a:ext uri="{FF2B5EF4-FFF2-40B4-BE49-F238E27FC236}">
                <a16:creationId xmlns:a16="http://schemas.microsoft.com/office/drawing/2014/main" id="{DC12451A-4136-14D6-EC3F-976B6A3B870F}"/>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164757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1D18-295A-07DA-12CF-91D98B7E4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0D201-6BC2-09B0-BF40-61A2F88712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557316-482F-AF5A-9588-4605A80404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065A6-DED0-75DE-DA88-FB3719F8E1B0}"/>
              </a:ext>
            </a:extLst>
          </p:cNvPr>
          <p:cNvSpPr>
            <a:spLocks noGrp="1"/>
          </p:cNvSpPr>
          <p:nvPr>
            <p:ph type="dt" sz="half" idx="10"/>
          </p:nvPr>
        </p:nvSpPr>
        <p:spPr/>
        <p:txBody>
          <a:bodyPr/>
          <a:lstStyle/>
          <a:p>
            <a:fld id="{5D237074-AC16-4F33-8E50-DE35F8A4715A}" type="datetime1">
              <a:rPr lang="en-US" smtClean="0"/>
              <a:t>4/25/2025</a:t>
            </a:fld>
            <a:endParaRPr lang="en-US"/>
          </a:p>
        </p:txBody>
      </p:sp>
      <p:sp>
        <p:nvSpPr>
          <p:cNvPr id="6" name="Footer Placeholder 5">
            <a:extLst>
              <a:ext uri="{FF2B5EF4-FFF2-40B4-BE49-F238E27FC236}">
                <a16:creationId xmlns:a16="http://schemas.microsoft.com/office/drawing/2014/main" id="{0801E13B-21B2-0603-9390-DE4F47F26429}"/>
              </a:ext>
            </a:extLst>
          </p:cNvPr>
          <p:cNvSpPr>
            <a:spLocks noGrp="1"/>
          </p:cNvSpPr>
          <p:nvPr>
            <p:ph type="ftr" sz="quarter" idx="11"/>
          </p:nvPr>
        </p:nvSpPr>
        <p:spPr/>
        <p:txBody>
          <a:bodyPr/>
          <a:lstStyle/>
          <a:p>
            <a:r>
              <a:rPr lang="en-US"/>
              <a:t>Preliminary Information-Subject to Revision. Not for Citation or Distribution.</a:t>
            </a:r>
          </a:p>
        </p:txBody>
      </p:sp>
      <p:sp>
        <p:nvSpPr>
          <p:cNvPr id="7" name="Slide Number Placeholder 6">
            <a:extLst>
              <a:ext uri="{FF2B5EF4-FFF2-40B4-BE49-F238E27FC236}">
                <a16:creationId xmlns:a16="http://schemas.microsoft.com/office/drawing/2014/main" id="{DA902299-843D-0045-42BF-FF5394C6A5D3}"/>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200134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014C-63F6-11A1-5507-D7140E3D24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24CDB9-5485-6D56-1C3C-1551EBFA2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9EF985-10AB-CD8C-1A42-C204B748C6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47E57-95F7-D411-1262-38F1A6080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DB38C3-5D5F-3BE8-D938-ECC53A175B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60D919-5F1D-AF32-594D-CE655EA87D0A}"/>
              </a:ext>
            </a:extLst>
          </p:cNvPr>
          <p:cNvSpPr>
            <a:spLocks noGrp="1"/>
          </p:cNvSpPr>
          <p:nvPr>
            <p:ph type="dt" sz="half" idx="10"/>
          </p:nvPr>
        </p:nvSpPr>
        <p:spPr/>
        <p:txBody>
          <a:bodyPr/>
          <a:lstStyle/>
          <a:p>
            <a:fld id="{5771410C-0980-46A0-B048-A4A7566BEDC9}" type="datetime1">
              <a:rPr lang="en-US" smtClean="0"/>
              <a:t>4/25/2025</a:t>
            </a:fld>
            <a:endParaRPr lang="en-US"/>
          </a:p>
        </p:txBody>
      </p:sp>
      <p:sp>
        <p:nvSpPr>
          <p:cNvPr id="8" name="Footer Placeholder 7">
            <a:extLst>
              <a:ext uri="{FF2B5EF4-FFF2-40B4-BE49-F238E27FC236}">
                <a16:creationId xmlns:a16="http://schemas.microsoft.com/office/drawing/2014/main" id="{C144C2AA-480D-7F60-3CF1-7FF6EA221B3C}"/>
              </a:ext>
            </a:extLst>
          </p:cNvPr>
          <p:cNvSpPr>
            <a:spLocks noGrp="1"/>
          </p:cNvSpPr>
          <p:nvPr>
            <p:ph type="ftr" sz="quarter" idx="11"/>
          </p:nvPr>
        </p:nvSpPr>
        <p:spPr>
          <a:xfrm>
            <a:off x="3504406" y="6356350"/>
            <a:ext cx="5183188" cy="365125"/>
          </a:xfrm>
        </p:spPr>
        <p:txBody>
          <a:bodyPr/>
          <a:lstStyle/>
          <a:p>
            <a:r>
              <a:rPr lang="en-US"/>
              <a:t>Preliminary Information-Subject to Revision. Not for Citation or Distribution.</a:t>
            </a:r>
          </a:p>
        </p:txBody>
      </p:sp>
      <p:sp>
        <p:nvSpPr>
          <p:cNvPr id="9" name="Slide Number Placeholder 8">
            <a:extLst>
              <a:ext uri="{FF2B5EF4-FFF2-40B4-BE49-F238E27FC236}">
                <a16:creationId xmlns:a16="http://schemas.microsoft.com/office/drawing/2014/main" id="{36F70688-D1B3-926A-4F92-629EECCA3B2E}"/>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288280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D550-FBA7-66E6-E566-5E1AF86A0A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60F9E-070B-1F32-560F-587EDC8A9B63}"/>
              </a:ext>
            </a:extLst>
          </p:cNvPr>
          <p:cNvSpPr>
            <a:spLocks noGrp="1"/>
          </p:cNvSpPr>
          <p:nvPr>
            <p:ph type="dt" sz="half" idx="10"/>
          </p:nvPr>
        </p:nvSpPr>
        <p:spPr/>
        <p:txBody>
          <a:bodyPr/>
          <a:lstStyle/>
          <a:p>
            <a:fld id="{FCAC70CD-377D-44CE-9B9B-81B2D94F7D6F}" type="datetime1">
              <a:rPr lang="en-US" smtClean="0"/>
              <a:t>4/25/2025</a:t>
            </a:fld>
            <a:endParaRPr lang="en-US"/>
          </a:p>
        </p:txBody>
      </p:sp>
      <p:sp>
        <p:nvSpPr>
          <p:cNvPr id="4" name="Footer Placeholder 3">
            <a:extLst>
              <a:ext uri="{FF2B5EF4-FFF2-40B4-BE49-F238E27FC236}">
                <a16:creationId xmlns:a16="http://schemas.microsoft.com/office/drawing/2014/main" id="{E7969FB9-3725-6B6E-7A1E-43EE1B0C6F01}"/>
              </a:ext>
            </a:extLst>
          </p:cNvPr>
          <p:cNvSpPr>
            <a:spLocks noGrp="1"/>
          </p:cNvSpPr>
          <p:nvPr>
            <p:ph type="ftr" sz="quarter" idx="11"/>
          </p:nvPr>
        </p:nvSpPr>
        <p:spPr/>
        <p:txBody>
          <a:bodyPr/>
          <a:lstStyle/>
          <a:p>
            <a:r>
              <a:rPr lang="en-US"/>
              <a:t>Preliminary Information-Subject to Revision. Not for Citation or Distribution.</a:t>
            </a:r>
          </a:p>
        </p:txBody>
      </p:sp>
      <p:sp>
        <p:nvSpPr>
          <p:cNvPr id="5" name="Slide Number Placeholder 4">
            <a:extLst>
              <a:ext uri="{FF2B5EF4-FFF2-40B4-BE49-F238E27FC236}">
                <a16:creationId xmlns:a16="http://schemas.microsoft.com/office/drawing/2014/main" id="{EE388341-5093-00B7-8D44-71D20681AB99}"/>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269724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8FDC9-CC91-25F7-042B-BA7AD71FFF59}"/>
              </a:ext>
            </a:extLst>
          </p:cNvPr>
          <p:cNvSpPr>
            <a:spLocks noGrp="1"/>
          </p:cNvSpPr>
          <p:nvPr>
            <p:ph type="dt" sz="half" idx="10"/>
          </p:nvPr>
        </p:nvSpPr>
        <p:spPr/>
        <p:txBody>
          <a:bodyPr/>
          <a:lstStyle/>
          <a:p>
            <a:fld id="{96D0CFB1-6E28-4E83-A19A-EA5480D31017}" type="datetime1">
              <a:rPr lang="en-US" smtClean="0"/>
              <a:t>4/25/2025</a:t>
            </a:fld>
            <a:endParaRPr lang="en-US"/>
          </a:p>
        </p:txBody>
      </p:sp>
      <p:sp>
        <p:nvSpPr>
          <p:cNvPr id="3" name="Footer Placeholder 2">
            <a:extLst>
              <a:ext uri="{FF2B5EF4-FFF2-40B4-BE49-F238E27FC236}">
                <a16:creationId xmlns:a16="http://schemas.microsoft.com/office/drawing/2014/main" id="{90BF2FA3-265B-2B8F-122A-8BB22B06BE9A}"/>
              </a:ext>
            </a:extLst>
          </p:cNvPr>
          <p:cNvSpPr>
            <a:spLocks noGrp="1"/>
          </p:cNvSpPr>
          <p:nvPr>
            <p:ph type="ftr" sz="quarter" idx="11"/>
          </p:nvPr>
        </p:nvSpPr>
        <p:spPr/>
        <p:txBody>
          <a:bodyPr/>
          <a:lstStyle/>
          <a:p>
            <a:r>
              <a:rPr lang="en-US"/>
              <a:t>Preliminary Information-Subject to Revision. Not for Citation or Distribution.</a:t>
            </a:r>
          </a:p>
        </p:txBody>
      </p:sp>
      <p:sp>
        <p:nvSpPr>
          <p:cNvPr id="4" name="Slide Number Placeholder 3">
            <a:extLst>
              <a:ext uri="{FF2B5EF4-FFF2-40B4-BE49-F238E27FC236}">
                <a16:creationId xmlns:a16="http://schemas.microsoft.com/office/drawing/2014/main" id="{F9C986EE-F7A0-68E6-BE2E-A66C4CB3DA12}"/>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98599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474A-00BD-ADFF-412B-48FFD4FD98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BFA7D9-62B0-6022-C282-2915C559A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12B44-912E-B59B-9559-64E38B4DD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7A116-2C14-D3B5-A21C-BDC376B3AD92}"/>
              </a:ext>
            </a:extLst>
          </p:cNvPr>
          <p:cNvSpPr>
            <a:spLocks noGrp="1"/>
          </p:cNvSpPr>
          <p:nvPr>
            <p:ph type="dt" sz="half" idx="10"/>
          </p:nvPr>
        </p:nvSpPr>
        <p:spPr/>
        <p:txBody>
          <a:bodyPr/>
          <a:lstStyle/>
          <a:p>
            <a:fld id="{1739769A-7937-4EF6-8D28-3164BCAA3E43}" type="datetime1">
              <a:rPr lang="en-US" smtClean="0"/>
              <a:t>4/25/2025</a:t>
            </a:fld>
            <a:endParaRPr lang="en-US"/>
          </a:p>
        </p:txBody>
      </p:sp>
      <p:sp>
        <p:nvSpPr>
          <p:cNvPr id="6" name="Footer Placeholder 5">
            <a:extLst>
              <a:ext uri="{FF2B5EF4-FFF2-40B4-BE49-F238E27FC236}">
                <a16:creationId xmlns:a16="http://schemas.microsoft.com/office/drawing/2014/main" id="{E3C9576B-0B0A-C09D-3F19-06AF43669E37}"/>
              </a:ext>
            </a:extLst>
          </p:cNvPr>
          <p:cNvSpPr>
            <a:spLocks noGrp="1"/>
          </p:cNvSpPr>
          <p:nvPr>
            <p:ph type="ftr" sz="quarter" idx="11"/>
          </p:nvPr>
        </p:nvSpPr>
        <p:spPr/>
        <p:txBody>
          <a:bodyPr/>
          <a:lstStyle/>
          <a:p>
            <a:r>
              <a:rPr lang="en-US"/>
              <a:t>Preliminary Information-Subject to Revision. Not for Citation or Distribution.</a:t>
            </a:r>
          </a:p>
        </p:txBody>
      </p:sp>
      <p:sp>
        <p:nvSpPr>
          <p:cNvPr id="7" name="Slide Number Placeholder 6">
            <a:extLst>
              <a:ext uri="{FF2B5EF4-FFF2-40B4-BE49-F238E27FC236}">
                <a16:creationId xmlns:a16="http://schemas.microsoft.com/office/drawing/2014/main" id="{0CFBF899-7248-39A1-F401-800178FFE9DD}"/>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409880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DC5D-2205-5EB8-A9BD-2A602747B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EBBFDD-56B4-93D3-A072-37B8A1A14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1D7F7C-C3DD-D8E7-C9FD-5458F3AF8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527003-BDC3-6DC7-02EE-483F9D660033}"/>
              </a:ext>
            </a:extLst>
          </p:cNvPr>
          <p:cNvSpPr>
            <a:spLocks noGrp="1"/>
          </p:cNvSpPr>
          <p:nvPr>
            <p:ph type="dt" sz="half" idx="10"/>
          </p:nvPr>
        </p:nvSpPr>
        <p:spPr/>
        <p:txBody>
          <a:bodyPr/>
          <a:lstStyle/>
          <a:p>
            <a:fld id="{63DAC478-8594-4A83-B0CA-0655C9AB9415}" type="datetime1">
              <a:rPr lang="en-US" smtClean="0"/>
              <a:t>4/25/2025</a:t>
            </a:fld>
            <a:endParaRPr lang="en-US"/>
          </a:p>
        </p:txBody>
      </p:sp>
      <p:sp>
        <p:nvSpPr>
          <p:cNvPr id="6" name="Footer Placeholder 5">
            <a:extLst>
              <a:ext uri="{FF2B5EF4-FFF2-40B4-BE49-F238E27FC236}">
                <a16:creationId xmlns:a16="http://schemas.microsoft.com/office/drawing/2014/main" id="{BFDE8683-2309-69EC-68FB-E9E9927C56C1}"/>
              </a:ext>
            </a:extLst>
          </p:cNvPr>
          <p:cNvSpPr>
            <a:spLocks noGrp="1"/>
          </p:cNvSpPr>
          <p:nvPr>
            <p:ph type="ftr" sz="quarter" idx="11"/>
          </p:nvPr>
        </p:nvSpPr>
        <p:spPr/>
        <p:txBody>
          <a:bodyPr/>
          <a:lstStyle/>
          <a:p>
            <a:r>
              <a:rPr lang="en-US"/>
              <a:t>Preliminary Information-Subject to Revision. Not for Citation or Distribution.</a:t>
            </a:r>
          </a:p>
        </p:txBody>
      </p:sp>
      <p:sp>
        <p:nvSpPr>
          <p:cNvPr id="7" name="Slide Number Placeholder 6">
            <a:extLst>
              <a:ext uri="{FF2B5EF4-FFF2-40B4-BE49-F238E27FC236}">
                <a16:creationId xmlns:a16="http://schemas.microsoft.com/office/drawing/2014/main" id="{5B0D64EE-EA9B-6713-472D-2952A2996ECC}"/>
              </a:ext>
            </a:extLst>
          </p:cNvPr>
          <p:cNvSpPr>
            <a:spLocks noGrp="1"/>
          </p:cNvSpPr>
          <p:nvPr>
            <p:ph type="sldNum" sz="quarter" idx="12"/>
          </p:nvPr>
        </p:nvSpPr>
        <p:spPr/>
        <p:txBody>
          <a:bodyPr/>
          <a:lstStyle/>
          <a:p>
            <a:fld id="{D9F65AD2-C178-4814-AD3F-C3FA0207A725}" type="slidenum">
              <a:rPr lang="en-US" smtClean="0"/>
              <a:t>‹#›</a:t>
            </a:fld>
            <a:endParaRPr lang="en-US"/>
          </a:p>
        </p:txBody>
      </p:sp>
    </p:spTree>
    <p:extLst>
      <p:ext uri="{BB962C8B-B14F-4D97-AF65-F5344CB8AC3E}">
        <p14:creationId xmlns:p14="http://schemas.microsoft.com/office/powerpoint/2010/main" val="400912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AI-generated content may be incorrect.">
            <a:extLst>
              <a:ext uri="{FF2B5EF4-FFF2-40B4-BE49-F238E27FC236}">
                <a16:creationId xmlns:a16="http://schemas.microsoft.com/office/drawing/2014/main" id="{70F4EC09-88A5-41C1-4D6D-3C97A2CE9BF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Placeholder 1">
            <a:extLst>
              <a:ext uri="{FF2B5EF4-FFF2-40B4-BE49-F238E27FC236}">
                <a16:creationId xmlns:a16="http://schemas.microsoft.com/office/drawing/2014/main" id="{AD671375-BF11-8880-79E7-426FE3847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000C2D-7D95-6EB0-A84B-2DF4601D0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5A496-967C-401C-A27E-EB7DD1677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E620C3-3B85-4CF9-9CC8-882CFD7D7840}" type="datetime1">
              <a:rPr lang="en-US" smtClean="0"/>
              <a:t>4/25/2025</a:t>
            </a:fld>
            <a:endParaRPr lang="en-US"/>
          </a:p>
        </p:txBody>
      </p:sp>
      <p:sp>
        <p:nvSpPr>
          <p:cNvPr id="5" name="Footer Placeholder 4">
            <a:extLst>
              <a:ext uri="{FF2B5EF4-FFF2-40B4-BE49-F238E27FC236}">
                <a16:creationId xmlns:a16="http://schemas.microsoft.com/office/drawing/2014/main" id="{11E14216-1CB8-1DCD-0F76-3D955BC3F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Preliminary Information-Subject to Revision. Not for Citation or Distribution.</a:t>
            </a:r>
          </a:p>
        </p:txBody>
      </p:sp>
      <p:sp>
        <p:nvSpPr>
          <p:cNvPr id="6" name="Slide Number Placeholder 5">
            <a:extLst>
              <a:ext uri="{FF2B5EF4-FFF2-40B4-BE49-F238E27FC236}">
                <a16:creationId xmlns:a16="http://schemas.microsoft.com/office/drawing/2014/main" id="{E8CC6F51-B38E-4E24-2F5C-53381E488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F65AD2-C178-4814-AD3F-C3FA0207A725}" type="slidenum">
              <a:rPr lang="en-US" smtClean="0"/>
              <a:t>‹#›</a:t>
            </a:fld>
            <a:endParaRPr lang="en-US"/>
          </a:p>
        </p:txBody>
      </p:sp>
    </p:spTree>
    <p:extLst>
      <p:ext uri="{BB962C8B-B14F-4D97-AF65-F5344CB8AC3E}">
        <p14:creationId xmlns:p14="http://schemas.microsoft.com/office/powerpoint/2010/main" val="422468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neos.jpl.nasa.gov/pd/cs/pdc25/"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vsc-ash.wr.usgs.gov/ash3d-gu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1C1F-15EB-EBB0-F068-267750AA65DF}"/>
              </a:ext>
            </a:extLst>
          </p:cNvPr>
          <p:cNvSpPr>
            <a:spLocks noGrp="1"/>
          </p:cNvSpPr>
          <p:nvPr>
            <p:ph type="ctrTitle"/>
          </p:nvPr>
        </p:nvSpPr>
        <p:spPr/>
        <p:txBody>
          <a:bodyPr>
            <a:normAutofit fontScale="90000"/>
          </a:bodyPr>
          <a:lstStyle/>
          <a:p>
            <a:r>
              <a:rPr lang="en-US" dirty="0"/>
              <a:t>Asteroid-induced climate coupled cascading hazards along an asteroid risk corridor. </a:t>
            </a:r>
          </a:p>
        </p:txBody>
      </p:sp>
      <p:sp>
        <p:nvSpPr>
          <p:cNvPr id="3" name="Subtitle 2">
            <a:extLst>
              <a:ext uri="{FF2B5EF4-FFF2-40B4-BE49-F238E27FC236}">
                <a16:creationId xmlns:a16="http://schemas.microsoft.com/office/drawing/2014/main" id="{CFF4BAAF-A870-E96D-540F-6C7822055E0B}"/>
              </a:ext>
            </a:extLst>
          </p:cNvPr>
          <p:cNvSpPr>
            <a:spLocks noGrp="1"/>
          </p:cNvSpPr>
          <p:nvPr>
            <p:ph type="subTitle" idx="1"/>
          </p:nvPr>
        </p:nvSpPr>
        <p:spPr>
          <a:xfrm>
            <a:off x="1524000" y="3602038"/>
            <a:ext cx="9144000" cy="423207"/>
          </a:xfrm>
        </p:spPr>
        <p:txBody>
          <a:bodyPr/>
          <a:lstStyle/>
          <a:p>
            <a:r>
              <a:rPr lang="en-US" sz="1800" b="1" dirty="0">
                <a:effectLst/>
                <a:latin typeface="Arial" panose="020B0604020202020204" pitchFamily="34" charset="0"/>
                <a:ea typeface="Arial" panose="020B0604020202020204" pitchFamily="34" charset="0"/>
                <a:cs typeface="Cambria" panose="02040503050406030204" pitchFamily="18" charset="0"/>
              </a:rPr>
              <a:t>T. Titus, D. Robertson, L. </a:t>
            </a:r>
            <a:r>
              <a:rPr lang="en-US" sz="1800" b="1" dirty="0" err="1">
                <a:effectLst/>
                <a:latin typeface="Arial" panose="020B0604020202020204" pitchFamily="34" charset="0"/>
                <a:ea typeface="Arial" panose="020B0604020202020204" pitchFamily="34" charset="0"/>
                <a:cs typeface="Cambria" panose="02040503050406030204" pitchFamily="18" charset="0"/>
              </a:rPr>
              <a:t>Mastin</a:t>
            </a:r>
            <a:r>
              <a:rPr lang="en-US" sz="1800" b="1" dirty="0">
                <a:effectLst/>
                <a:latin typeface="Arial" panose="020B0604020202020204" pitchFamily="34" charset="0"/>
                <a:ea typeface="Arial" panose="020B0604020202020204" pitchFamily="34" charset="0"/>
                <a:cs typeface="Cambria" panose="02040503050406030204" pitchFamily="18" charset="0"/>
              </a:rPr>
              <a:t>, and L. Morton</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endParaRPr lang="en-US" dirty="0"/>
          </a:p>
        </p:txBody>
      </p:sp>
      <p:sp>
        <p:nvSpPr>
          <p:cNvPr id="6" name="TextBox 5">
            <a:extLst>
              <a:ext uri="{FF2B5EF4-FFF2-40B4-BE49-F238E27FC236}">
                <a16:creationId xmlns:a16="http://schemas.microsoft.com/office/drawing/2014/main" id="{1BB1E4AA-488D-E1D1-6EB3-E49EDE47A429}"/>
              </a:ext>
            </a:extLst>
          </p:cNvPr>
          <p:cNvSpPr txBox="1"/>
          <p:nvPr/>
        </p:nvSpPr>
        <p:spPr>
          <a:xfrm>
            <a:off x="1524000" y="4519136"/>
            <a:ext cx="9144000" cy="1200329"/>
          </a:xfrm>
          <a:prstGeom prst="rect">
            <a:avLst/>
          </a:prstGeom>
          <a:noFill/>
        </p:spPr>
        <p:txBody>
          <a:bodyPr wrap="square" rtlCol="0">
            <a:spAutoFit/>
          </a:bodyPr>
          <a:lstStyle/>
          <a:p>
            <a:r>
              <a:rPr lang="en-US" b="0" i="0" dirty="0">
                <a:solidFill>
                  <a:srgbClr val="171717"/>
                </a:solidFill>
                <a:effectLst/>
                <a:latin typeface="Merriweather Web"/>
              </a:rPr>
              <a:t>This information is preliminary and is subject to revision. It is being provided to meet the need for timely best science. The information is provided on the condition that neither the U.S. Geological Survey nor the U.S. Government shall be held liable for any damages resulting from the authorized or unauthorized use of the information.</a:t>
            </a:r>
            <a:endParaRPr lang="en-US" dirty="0"/>
          </a:p>
        </p:txBody>
      </p:sp>
    </p:spTree>
    <p:extLst>
      <p:ext uri="{BB962C8B-B14F-4D97-AF65-F5344CB8AC3E}">
        <p14:creationId xmlns:p14="http://schemas.microsoft.com/office/powerpoint/2010/main" val="201633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558C-B9D6-646C-B3AB-588BE3D378B7}"/>
              </a:ext>
            </a:extLst>
          </p:cNvPr>
          <p:cNvSpPr>
            <a:spLocks noGrp="1"/>
          </p:cNvSpPr>
          <p:nvPr>
            <p:ph type="title"/>
          </p:nvPr>
        </p:nvSpPr>
        <p:spPr>
          <a:xfrm>
            <a:off x="199103" y="365125"/>
            <a:ext cx="11154697" cy="596409"/>
          </a:xfrm>
        </p:spPr>
        <p:txBody>
          <a:bodyPr>
            <a:normAutofit fontScale="90000"/>
          </a:bodyPr>
          <a:lstStyle/>
          <a:p>
            <a:r>
              <a:rPr lang="en-US" dirty="0"/>
              <a:t>Introduction: Risk corridor and initial effects</a:t>
            </a:r>
          </a:p>
        </p:txBody>
      </p:sp>
      <p:pic>
        <p:nvPicPr>
          <p:cNvPr id="1026" name="Picture 2" descr="Risk corridor for 2024 PDC25 - Northern portion">
            <a:extLst>
              <a:ext uri="{FF2B5EF4-FFF2-40B4-BE49-F238E27FC236}">
                <a16:creationId xmlns:a16="http://schemas.microsoft.com/office/drawing/2014/main" id="{DBE1DB5A-235E-57CA-9307-245A15DEB2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9103" y="961534"/>
            <a:ext cx="5512315" cy="5137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339757-ED72-F0FA-95A6-D687EDF6C225}"/>
              </a:ext>
            </a:extLst>
          </p:cNvPr>
          <p:cNvSpPr txBox="1"/>
          <p:nvPr/>
        </p:nvSpPr>
        <p:spPr>
          <a:xfrm>
            <a:off x="191082" y="5821389"/>
            <a:ext cx="5579925" cy="369332"/>
          </a:xfrm>
          <a:prstGeom prst="rect">
            <a:avLst/>
          </a:prstGeom>
          <a:noFill/>
        </p:spPr>
        <p:txBody>
          <a:bodyPr wrap="none" rtlCol="0">
            <a:spAutoFit/>
          </a:bodyPr>
          <a:lstStyle/>
          <a:p>
            <a:r>
              <a:rPr lang="en-US" dirty="0">
                <a:solidFill>
                  <a:schemeClr val="bg1"/>
                </a:solidFill>
              </a:rPr>
              <a:t>Source:</a:t>
            </a:r>
            <a:r>
              <a:rPr lang="en-US" dirty="0"/>
              <a:t> </a:t>
            </a:r>
            <a:r>
              <a:rPr lang="en-US" dirty="0">
                <a:hlinkClick r:id="rId3"/>
              </a:rPr>
              <a:t>Planetary Defense Conference Exercise - 2025</a:t>
            </a:r>
            <a:endParaRPr lang="en-US" dirty="0"/>
          </a:p>
        </p:txBody>
      </p:sp>
      <p:pic>
        <p:nvPicPr>
          <p:cNvPr id="6" name="Content Placeholder 5" descr="Graphic of asteroid entry and breakup, followed by an airburst. There are now surface hazards, thermal radiation, blast, tsunami, and possibly global effects.">
            <a:extLst>
              <a:ext uri="{FF2B5EF4-FFF2-40B4-BE49-F238E27FC236}">
                <a16:creationId xmlns:a16="http://schemas.microsoft.com/office/drawing/2014/main" id="{E3AB1B3E-2632-994C-AED3-EBC7DDAA34F6}"/>
              </a:ext>
            </a:extLst>
          </p:cNvPr>
          <p:cNvPicPr>
            <a:picLocks noGrp="1" noChangeAspect="1"/>
          </p:cNvPicPr>
          <p:nvPr>
            <p:ph sz="half" idx="2"/>
          </p:nvPr>
        </p:nvPicPr>
        <p:blipFill>
          <a:blip r:embed="rId4"/>
          <a:stretch>
            <a:fillRect/>
          </a:stretch>
        </p:blipFill>
        <p:spPr>
          <a:xfrm>
            <a:off x="6705489" y="961534"/>
            <a:ext cx="4648311" cy="5137608"/>
          </a:xfrm>
        </p:spPr>
      </p:pic>
      <p:sp>
        <p:nvSpPr>
          <p:cNvPr id="4" name="TextBox 3">
            <a:extLst>
              <a:ext uri="{FF2B5EF4-FFF2-40B4-BE49-F238E27FC236}">
                <a16:creationId xmlns:a16="http://schemas.microsoft.com/office/drawing/2014/main" id="{C95474BC-B890-B43B-D2EA-7B7841037A8B}"/>
              </a:ext>
            </a:extLst>
          </p:cNvPr>
          <p:cNvSpPr txBox="1"/>
          <p:nvPr/>
        </p:nvSpPr>
        <p:spPr>
          <a:xfrm>
            <a:off x="6998368" y="5760588"/>
            <a:ext cx="4355432" cy="338554"/>
          </a:xfrm>
          <a:prstGeom prst="rect">
            <a:avLst/>
          </a:prstGeom>
          <a:noFill/>
        </p:spPr>
        <p:txBody>
          <a:bodyPr wrap="square" rtlCol="0">
            <a:spAutoFit/>
          </a:bodyPr>
          <a:lstStyle/>
          <a:p>
            <a:r>
              <a:rPr lang="en-US" sz="1600" b="0" i="0" u="none" strike="noStrike" baseline="0" dirty="0">
                <a:solidFill>
                  <a:srgbClr val="000000"/>
                </a:solidFill>
                <a:latin typeface="Calibri" panose="020F0502020204030204" pitchFamily="34" charset="0"/>
              </a:rPr>
              <a:t>Credit: Modified from Wheeler/ATAP NASA Ames</a:t>
            </a:r>
            <a:endParaRPr lang="en-US" sz="1600" dirty="0"/>
          </a:p>
        </p:txBody>
      </p:sp>
      <p:sp>
        <p:nvSpPr>
          <p:cNvPr id="3" name="Footer Placeholder 2">
            <a:extLst>
              <a:ext uri="{FF2B5EF4-FFF2-40B4-BE49-F238E27FC236}">
                <a16:creationId xmlns:a16="http://schemas.microsoft.com/office/drawing/2014/main" id="{C85E8BEF-39B9-BB69-D780-D96EF23A32C7}"/>
              </a:ext>
            </a:extLst>
          </p:cNvPr>
          <p:cNvSpPr>
            <a:spLocks noGrp="1"/>
          </p:cNvSpPr>
          <p:nvPr>
            <p:ph type="ftr" sz="quarter" idx="11"/>
          </p:nvPr>
        </p:nvSpPr>
        <p:spPr>
          <a:xfrm>
            <a:off x="3477312" y="6330426"/>
            <a:ext cx="5237375" cy="365125"/>
          </a:xfrm>
        </p:spPr>
        <p:txBody>
          <a:bodyPr/>
          <a:lstStyle/>
          <a:p>
            <a:r>
              <a:rPr lang="en-US" dirty="0"/>
              <a:t>Preliminary Information-Subject to Revision. Not for Citation or Distribution.</a:t>
            </a:r>
          </a:p>
        </p:txBody>
      </p:sp>
    </p:spTree>
    <p:extLst>
      <p:ext uri="{BB962C8B-B14F-4D97-AF65-F5344CB8AC3E}">
        <p14:creationId xmlns:p14="http://schemas.microsoft.com/office/powerpoint/2010/main" val="365739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4BE3-BAC1-A3EF-B2B5-0D637A7219EA}"/>
              </a:ext>
            </a:extLst>
          </p:cNvPr>
          <p:cNvSpPr>
            <a:spLocks noGrp="1"/>
          </p:cNvSpPr>
          <p:nvPr>
            <p:ph type="title"/>
          </p:nvPr>
        </p:nvSpPr>
        <p:spPr>
          <a:xfrm>
            <a:off x="252248" y="199583"/>
            <a:ext cx="5092262" cy="1626042"/>
          </a:xfrm>
        </p:spPr>
        <p:txBody>
          <a:bodyPr>
            <a:normAutofit fontScale="90000"/>
          </a:bodyPr>
          <a:lstStyle/>
          <a:p>
            <a:r>
              <a:rPr lang="en-US" dirty="0"/>
              <a:t>Cascading Hazards:</a:t>
            </a:r>
            <a:br>
              <a:rPr lang="en-US" dirty="0"/>
            </a:br>
            <a:r>
              <a:rPr lang="en-US" dirty="0"/>
              <a:t>Driven or triggered by a weather event</a:t>
            </a:r>
          </a:p>
        </p:txBody>
      </p:sp>
      <p:sp>
        <p:nvSpPr>
          <p:cNvPr id="3" name="Content Placeholder 2">
            <a:extLst>
              <a:ext uri="{FF2B5EF4-FFF2-40B4-BE49-F238E27FC236}">
                <a16:creationId xmlns:a16="http://schemas.microsoft.com/office/drawing/2014/main" id="{07B14406-AFBD-3F2F-A3CA-8A57174F32EE}"/>
              </a:ext>
            </a:extLst>
          </p:cNvPr>
          <p:cNvSpPr>
            <a:spLocks noGrp="1"/>
          </p:cNvSpPr>
          <p:nvPr>
            <p:ph sz="half" idx="1"/>
          </p:nvPr>
        </p:nvSpPr>
        <p:spPr>
          <a:xfrm>
            <a:off x="252248" y="1904455"/>
            <a:ext cx="5767552" cy="4351338"/>
          </a:xfrm>
        </p:spPr>
        <p:txBody>
          <a:bodyPr/>
          <a:lstStyle/>
          <a:p>
            <a:r>
              <a:rPr lang="en-US" dirty="0"/>
              <a:t>As if the initial effects aren’t bad enough!</a:t>
            </a:r>
          </a:p>
          <a:p>
            <a:r>
              <a:rPr lang="en-US" dirty="0"/>
              <a:t>Example of a cascading hazard:</a:t>
            </a:r>
          </a:p>
          <a:p>
            <a:pPr lvl="1"/>
            <a:r>
              <a:rPr lang="en-US" dirty="0"/>
              <a:t>Wildfires </a:t>
            </a:r>
            <a:r>
              <a:rPr lang="en-US" dirty="0">
                <a:sym typeface="Wingdings" panose="05000000000000000000" pitchFamily="2" charset="2"/>
              </a:rPr>
              <a:t> Hydrophobic Soil</a:t>
            </a:r>
          </a:p>
          <a:p>
            <a:pPr lvl="1"/>
            <a:r>
              <a:rPr lang="en-US" dirty="0">
                <a:sym typeface="Wingdings" panose="05000000000000000000" pitchFamily="2" charset="2"/>
              </a:rPr>
              <a:t>Heavy Rains  Excess Runoff</a:t>
            </a:r>
          </a:p>
          <a:p>
            <a:pPr lvl="1"/>
            <a:r>
              <a:rPr lang="en-US" dirty="0">
                <a:sym typeface="Wingdings" panose="05000000000000000000" pitchFamily="2" charset="2"/>
              </a:rPr>
              <a:t> Debris Flows + Flooding</a:t>
            </a:r>
            <a:endParaRPr lang="en-US" dirty="0"/>
          </a:p>
          <a:p>
            <a:r>
              <a:rPr lang="en-US" dirty="0"/>
              <a:t>Types of cascading hazards to consider:</a:t>
            </a:r>
          </a:p>
          <a:p>
            <a:pPr lvl="1"/>
            <a:r>
              <a:rPr lang="en-US" dirty="0"/>
              <a:t>Downstream (months to years)</a:t>
            </a:r>
          </a:p>
          <a:p>
            <a:pPr lvl="1"/>
            <a:r>
              <a:rPr lang="en-US" dirty="0"/>
              <a:t>Downwind (hours to days)</a:t>
            </a:r>
          </a:p>
          <a:p>
            <a:endParaRPr lang="en-US" dirty="0"/>
          </a:p>
        </p:txBody>
      </p:sp>
      <p:pic>
        <p:nvPicPr>
          <p:cNvPr id="5" name="Content Placeholder 4" descr="Figure showing the impact or airburst event in the center, with the initial effects in the second ring, followed by cascading hazards in the outer ring.">
            <a:extLst>
              <a:ext uri="{FF2B5EF4-FFF2-40B4-BE49-F238E27FC236}">
                <a16:creationId xmlns:a16="http://schemas.microsoft.com/office/drawing/2014/main" id="{2BD4A011-AA17-F799-692E-8B93780638FB}"/>
              </a:ext>
            </a:extLst>
          </p:cNvPr>
          <p:cNvPicPr>
            <a:picLocks noGrp="1" noChangeAspect="1"/>
          </p:cNvPicPr>
          <p:nvPr>
            <p:ph sz="half" idx="2"/>
          </p:nvPr>
        </p:nvPicPr>
        <p:blipFill>
          <a:blip r:embed="rId2"/>
          <a:stretch>
            <a:fillRect/>
          </a:stretch>
        </p:blipFill>
        <p:spPr>
          <a:xfrm>
            <a:off x="6608829" y="240085"/>
            <a:ext cx="4734009" cy="4351338"/>
          </a:xfrm>
          <a:prstGeom prst="rect">
            <a:avLst/>
          </a:prstGeom>
        </p:spPr>
      </p:pic>
      <p:sp>
        <p:nvSpPr>
          <p:cNvPr id="4" name="Content Placeholder 2">
            <a:extLst>
              <a:ext uri="{FF2B5EF4-FFF2-40B4-BE49-F238E27FC236}">
                <a16:creationId xmlns:a16="http://schemas.microsoft.com/office/drawing/2014/main" id="{73E3C9E3-A2B8-A2D7-277B-6665AECC9116}"/>
              </a:ext>
            </a:extLst>
          </p:cNvPr>
          <p:cNvSpPr txBox="1">
            <a:spLocks/>
          </p:cNvSpPr>
          <p:nvPr/>
        </p:nvSpPr>
        <p:spPr>
          <a:xfrm>
            <a:off x="6385033" y="4655591"/>
            <a:ext cx="5181600" cy="16664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 cascading hazards matter for this size of an event?</a:t>
            </a:r>
          </a:p>
          <a:p>
            <a:r>
              <a:rPr lang="en-US" dirty="0"/>
              <a:t>Can we evaluate the entire risk corridor?</a:t>
            </a:r>
          </a:p>
        </p:txBody>
      </p:sp>
      <p:sp>
        <p:nvSpPr>
          <p:cNvPr id="6" name="Footer Placeholder 5">
            <a:extLst>
              <a:ext uri="{FF2B5EF4-FFF2-40B4-BE49-F238E27FC236}">
                <a16:creationId xmlns:a16="http://schemas.microsoft.com/office/drawing/2014/main" id="{BAA3C251-A3D2-15B6-E6F2-5B0B634BD427}"/>
              </a:ext>
            </a:extLst>
          </p:cNvPr>
          <p:cNvSpPr>
            <a:spLocks noGrp="1"/>
          </p:cNvSpPr>
          <p:nvPr>
            <p:ph type="ftr" sz="quarter" idx="11"/>
          </p:nvPr>
        </p:nvSpPr>
        <p:spPr>
          <a:xfrm>
            <a:off x="3429000" y="6316935"/>
            <a:ext cx="5344510" cy="365125"/>
          </a:xfrm>
        </p:spPr>
        <p:txBody>
          <a:bodyPr/>
          <a:lstStyle/>
          <a:p>
            <a:r>
              <a:rPr lang="en-US" dirty="0"/>
              <a:t>Preliminary Information-Subject to Revision. Not for Citation or Distribution.</a:t>
            </a:r>
          </a:p>
        </p:txBody>
      </p:sp>
      <p:sp>
        <p:nvSpPr>
          <p:cNvPr id="7" name="TextBox 6">
            <a:extLst>
              <a:ext uri="{FF2B5EF4-FFF2-40B4-BE49-F238E27FC236}">
                <a16:creationId xmlns:a16="http://schemas.microsoft.com/office/drawing/2014/main" id="{7210908B-682B-E8E7-F055-EFD32B0FA27B}"/>
              </a:ext>
            </a:extLst>
          </p:cNvPr>
          <p:cNvSpPr txBox="1"/>
          <p:nvPr/>
        </p:nvSpPr>
        <p:spPr>
          <a:xfrm>
            <a:off x="9584107" y="4254175"/>
            <a:ext cx="2289922" cy="369332"/>
          </a:xfrm>
          <a:prstGeom prst="rect">
            <a:avLst/>
          </a:prstGeom>
          <a:noFill/>
        </p:spPr>
        <p:txBody>
          <a:bodyPr wrap="none" rtlCol="0">
            <a:spAutoFit/>
          </a:bodyPr>
          <a:lstStyle/>
          <a:p>
            <a:r>
              <a:rPr lang="en-US" dirty="0"/>
              <a:t>Credit: Morton+ 2025</a:t>
            </a:r>
          </a:p>
        </p:txBody>
      </p:sp>
    </p:spTree>
    <p:extLst>
      <p:ext uri="{BB962C8B-B14F-4D97-AF65-F5344CB8AC3E}">
        <p14:creationId xmlns:p14="http://schemas.microsoft.com/office/powerpoint/2010/main" val="109302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AB42E3-BD8C-EFDB-F5FA-53C41F94301D}"/>
              </a:ext>
            </a:extLst>
          </p:cNvPr>
          <p:cNvSpPr>
            <a:spLocks noGrp="1"/>
          </p:cNvSpPr>
          <p:nvPr>
            <p:ph type="title"/>
          </p:nvPr>
        </p:nvSpPr>
        <p:spPr>
          <a:xfrm>
            <a:off x="839788" y="365125"/>
            <a:ext cx="5100732" cy="1856707"/>
          </a:xfrm>
        </p:spPr>
        <p:txBody>
          <a:bodyPr>
            <a:normAutofit fontScale="90000"/>
          </a:bodyPr>
          <a:lstStyle/>
          <a:p>
            <a:r>
              <a:rPr lang="en-US" dirty="0"/>
              <a:t>Approach:</a:t>
            </a:r>
            <a:br>
              <a:rPr lang="en-US" dirty="0"/>
            </a:br>
            <a:r>
              <a:rPr lang="en-US" dirty="0"/>
              <a:t>Use volcanic eruptions as an analog for fallout</a:t>
            </a:r>
          </a:p>
        </p:txBody>
      </p:sp>
      <p:pic>
        <p:nvPicPr>
          <p:cNvPr id="1028" name="Picture 4" descr="mount st helens eruption">
            <a:extLst>
              <a:ext uri="{FF2B5EF4-FFF2-40B4-BE49-F238E27FC236}">
                <a16:creationId xmlns:a16="http://schemas.microsoft.com/office/drawing/2014/main" id="{CC03563F-3D9A-CDB2-9933-FA16C62E4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2326"/>
            <a:ext cx="5100732" cy="26798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678E47A-956D-B84A-5D01-8FA478B47FEF}"/>
              </a:ext>
            </a:extLst>
          </p:cNvPr>
          <p:cNvSpPr txBox="1"/>
          <p:nvPr/>
        </p:nvSpPr>
        <p:spPr>
          <a:xfrm>
            <a:off x="5997575" y="2752202"/>
            <a:ext cx="6097314" cy="646331"/>
          </a:xfrm>
          <a:prstGeom prst="rect">
            <a:avLst/>
          </a:prstGeom>
          <a:noFill/>
        </p:spPr>
        <p:txBody>
          <a:bodyPr wrap="square">
            <a:spAutoFit/>
          </a:bodyPr>
          <a:lstStyle/>
          <a:p>
            <a:r>
              <a:rPr lang="en-US" dirty="0"/>
              <a:t>Mount St. Helens sends a plume of ash into the air. </a:t>
            </a:r>
          </a:p>
          <a:p>
            <a:r>
              <a:rPr lang="en-US" dirty="0"/>
              <a:t>Image Credit: Jack Smith/AP</a:t>
            </a:r>
          </a:p>
        </p:txBody>
      </p:sp>
      <p:sp>
        <p:nvSpPr>
          <p:cNvPr id="6" name="Text Placeholder 5">
            <a:extLst>
              <a:ext uri="{FF2B5EF4-FFF2-40B4-BE49-F238E27FC236}">
                <a16:creationId xmlns:a16="http://schemas.microsoft.com/office/drawing/2014/main" id="{EEAE0A84-D0A1-1644-3AA9-4488D7D1E4E6}"/>
              </a:ext>
            </a:extLst>
          </p:cNvPr>
          <p:cNvSpPr>
            <a:spLocks noGrp="1"/>
          </p:cNvSpPr>
          <p:nvPr>
            <p:ph type="body" idx="1"/>
          </p:nvPr>
        </p:nvSpPr>
        <p:spPr>
          <a:xfrm>
            <a:off x="912812" y="3516430"/>
            <a:ext cx="5157787" cy="447182"/>
          </a:xfrm>
        </p:spPr>
        <p:txBody>
          <a:bodyPr/>
          <a:lstStyle/>
          <a:p>
            <a:r>
              <a:rPr lang="en-US" dirty="0"/>
              <a:t>Ash3D: USGS software</a:t>
            </a:r>
          </a:p>
        </p:txBody>
      </p:sp>
      <p:sp>
        <p:nvSpPr>
          <p:cNvPr id="7" name="Content Placeholder 6">
            <a:extLst>
              <a:ext uri="{FF2B5EF4-FFF2-40B4-BE49-F238E27FC236}">
                <a16:creationId xmlns:a16="http://schemas.microsoft.com/office/drawing/2014/main" id="{3E88B2B1-B884-97EF-78FD-593E032BE42D}"/>
              </a:ext>
            </a:extLst>
          </p:cNvPr>
          <p:cNvSpPr>
            <a:spLocks noGrp="1"/>
          </p:cNvSpPr>
          <p:nvPr>
            <p:ph sz="half" idx="2"/>
          </p:nvPr>
        </p:nvSpPr>
        <p:spPr>
          <a:xfrm>
            <a:off x="839788" y="4003511"/>
            <a:ext cx="4344533" cy="2203251"/>
          </a:xfrm>
        </p:spPr>
        <p:txBody>
          <a:bodyPr>
            <a:normAutofit lnSpcReduction="10000"/>
          </a:bodyPr>
          <a:lstStyle/>
          <a:p>
            <a:r>
              <a:rPr lang="en-US" b="0" i="0" dirty="0">
                <a:solidFill>
                  <a:srgbClr val="333333"/>
                </a:solidFill>
                <a:effectLst/>
                <a:latin typeface="Helvetica Neue"/>
              </a:rPr>
              <a:t>Ash3d Volcanic Ash Dispersion Model</a:t>
            </a:r>
            <a:endParaRPr lang="en-US" dirty="0"/>
          </a:p>
          <a:p>
            <a:r>
              <a:rPr lang="en-US" dirty="0"/>
              <a:t>Mount St. Helens scaled to event.</a:t>
            </a:r>
          </a:p>
          <a:p>
            <a:r>
              <a:rPr lang="en-US" dirty="0">
                <a:hlinkClick r:id="rId4"/>
              </a:rPr>
              <a:t>USGS Ash3d</a:t>
            </a:r>
            <a:endParaRPr lang="en-US" dirty="0"/>
          </a:p>
          <a:p>
            <a:endParaRPr lang="en-US" dirty="0"/>
          </a:p>
        </p:txBody>
      </p:sp>
      <p:sp>
        <p:nvSpPr>
          <p:cNvPr id="8" name="Text Placeholder 7">
            <a:extLst>
              <a:ext uri="{FF2B5EF4-FFF2-40B4-BE49-F238E27FC236}">
                <a16:creationId xmlns:a16="http://schemas.microsoft.com/office/drawing/2014/main" id="{058D7222-7BD0-1578-8086-2AA9FCFB3ED1}"/>
              </a:ext>
            </a:extLst>
          </p:cNvPr>
          <p:cNvSpPr>
            <a:spLocks noGrp="1"/>
          </p:cNvSpPr>
          <p:nvPr>
            <p:ph type="body" sz="quarter" idx="3"/>
          </p:nvPr>
        </p:nvSpPr>
        <p:spPr>
          <a:xfrm>
            <a:off x="6096000" y="3521094"/>
            <a:ext cx="5183188" cy="447182"/>
          </a:xfrm>
        </p:spPr>
        <p:txBody>
          <a:bodyPr/>
          <a:lstStyle/>
          <a:p>
            <a:r>
              <a:rPr lang="en-US" dirty="0"/>
              <a:t>Suite of 1760 model runs</a:t>
            </a:r>
          </a:p>
        </p:txBody>
      </p:sp>
      <p:sp>
        <p:nvSpPr>
          <p:cNvPr id="9" name="Content Placeholder 8">
            <a:extLst>
              <a:ext uri="{FF2B5EF4-FFF2-40B4-BE49-F238E27FC236}">
                <a16:creationId xmlns:a16="http://schemas.microsoft.com/office/drawing/2014/main" id="{759CD566-11E0-F3F3-D00A-B7740B22E2F5}"/>
              </a:ext>
            </a:extLst>
          </p:cNvPr>
          <p:cNvSpPr>
            <a:spLocks noGrp="1"/>
          </p:cNvSpPr>
          <p:nvPr>
            <p:ph sz="quarter" idx="4"/>
          </p:nvPr>
        </p:nvSpPr>
        <p:spPr>
          <a:xfrm>
            <a:off x="6169024" y="3949324"/>
            <a:ext cx="5183188" cy="2311627"/>
          </a:xfrm>
        </p:spPr>
        <p:txBody>
          <a:bodyPr>
            <a:normAutofit lnSpcReduction="10000"/>
          </a:bodyPr>
          <a:lstStyle/>
          <a:p>
            <a:r>
              <a:rPr lang="en-US" dirty="0"/>
              <a:t>8 Lofted mass </a:t>
            </a:r>
          </a:p>
          <a:p>
            <a:r>
              <a:rPr lang="en-US" dirty="0"/>
              <a:t>10 Years on the same date/time</a:t>
            </a:r>
          </a:p>
          <a:p>
            <a:r>
              <a:rPr lang="en-US" dirty="0"/>
              <a:t>22 Locations along risk corridor</a:t>
            </a:r>
          </a:p>
        </p:txBody>
      </p:sp>
      <p:sp>
        <p:nvSpPr>
          <p:cNvPr id="2" name="Footer Placeholder 1">
            <a:extLst>
              <a:ext uri="{FF2B5EF4-FFF2-40B4-BE49-F238E27FC236}">
                <a16:creationId xmlns:a16="http://schemas.microsoft.com/office/drawing/2014/main" id="{4C737792-700D-3732-D12F-C024BE3F42B9}"/>
              </a:ext>
            </a:extLst>
          </p:cNvPr>
          <p:cNvSpPr>
            <a:spLocks noGrp="1"/>
          </p:cNvSpPr>
          <p:nvPr>
            <p:ph type="ftr" sz="quarter" idx="11"/>
          </p:nvPr>
        </p:nvSpPr>
        <p:spPr/>
        <p:txBody>
          <a:bodyPr/>
          <a:lstStyle/>
          <a:p>
            <a:r>
              <a:rPr lang="en-US" dirty="0"/>
              <a:t>Preliminary Information-Subject to Revision. Not for Citation or Distribution.</a:t>
            </a:r>
          </a:p>
        </p:txBody>
      </p:sp>
    </p:spTree>
    <p:extLst>
      <p:ext uri="{BB962C8B-B14F-4D97-AF65-F5344CB8AC3E}">
        <p14:creationId xmlns:p14="http://schemas.microsoft.com/office/powerpoint/2010/main" val="15058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06CE-2FD3-6D08-E4C1-858596044548}"/>
              </a:ext>
            </a:extLst>
          </p:cNvPr>
          <p:cNvSpPr>
            <a:spLocks noGrp="1"/>
          </p:cNvSpPr>
          <p:nvPr>
            <p:ph type="title"/>
          </p:nvPr>
        </p:nvSpPr>
        <p:spPr/>
        <p:txBody>
          <a:bodyPr/>
          <a:lstStyle/>
          <a:p>
            <a:r>
              <a:rPr lang="en-US" dirty="0"/>
              <a:t>2 cases considered:</a:t>
            </a:r>
          </a:p>
        </p:txBody>
      </p:sp>
      <p:sp>
        <p:nvSpPr>
          <p:cNvPr id="3" name="Text Placeholder 2">
            <a:extLst>
              <a:ext uri="{FF2B5EF4-FFF2-40B4-BE49-F238E27FC236}">
                <a16:creationId xmlns:a16="http://schemas.microsoft.com/office/drawing/2014/main" id="{100E0A82-1EDA-6A67-9DDA-3B197A3C1B32}"/>
              </a:ext>
            </a:extLst>
          </p:cNvPr>
          <p:cNvSpPr>
            <a:spLocks noGrp="1"/>
          </p:cNvSpPr>
          <p:nvPr>
            <p:ph type="body" idx="1"/>
          </p:nvPr>
        </p:nvSpPr>
        <p:spPr>
          <a:xfrm>
            <a:off x="862014" y="1597820"/>
            <a:ext cx="5157787" cy="823912"/>
          </a:xfrm>
        </p:spPr>
        <p:txBody>
          <a:bodyPr>
            <a:normAutofit fontScale="92500" lnSpcReduction="10000"/>
          </a:bodyPr>
          <a:lstStyle/>
          <a:p>
            <a:r>
              <a:rPr lang="en-US" dirty="0"/>
              <a:t>Worst case scenario</a:t>
            </a:r>
          </a:p>
          <a:p>
            <a:r>
              <a:rPr lang="en-US" dirty="0"/>
              <a:t>99 percentile event</a:t>
            </a:r>
          </a:p>
        </p:txBody>
      </p:sp>
      <p:sp>
        <p:nvSpPr>
          <p:cNvPr id="4" name="Content Placeholder 3">
            <a:extLst>
              <a:ext uri="{FF2B5EF4-FFF2-40B4-BE49-F238E27FC236}">
                <a16:creationId xmlns:a16="http://schemas.microsoft.com/office/drawing/2014/main" id="{16C25238-C4B3-026E-0C28-CCF0C189C8A4}"/>
              </a:ext>
            </a:extLst>
          </p:cNvPr>
          <p:cNvSpPr>
            <a:spLocks noGrp="1"/>
          </p:cNvSpPr>
          <p:nvPr>
            <p:ph sz="half" idx="2"/>
          </p:nvPr>
        </p:nvSpPr>
        <p:spPr/>
        <p:txBody>
          <a:bodyPr/>
          <a:lstStyle/>
          <a:p>
            <a:r>
              <a:rPr lang="en-US" b="1" dirty="0"/>
              <a:t>Diameter:  233 m</a:t>
            </a:r>
          </a:p>
          <a:p>
            <a:r>
              <a:rPr lang="en-US" dirty="0"/>
              <a:t>Mass (Asteroid): 15.4 x 10</a:t>
            </a:r>
            <a:r>
              <a:rPr lang="en-US" baseline="30000" dirty="0"/>
              <a:t>9</a:t>
            </a:r>
            <a:r>
              <a:rPr lang="en-US" dirty="0"/>
              <a:t> kg</a:t>
            </a:r>
          </a:p>
          <a:p>
            <a:r>
              <a:rPr lang="en-US" dirty="0"/>
              <a:t>Mass lofted: 25 x 10</a:t>
            </a:r>
            <a:r>
              <a:rPr lang="en-US" baseline="30000" dirty="0"/>
              <a:t>9</a:t>
            </a:r>
            <a:r>
              <a:rPr lang="en-US" dirty="0"/>
              <a:t> kg</a:t>
            </a:r>
          </a:p>
          <a:p>
            <a:r>
              <a:rPr lang="en-US" dirty="0"/>
              <a:t>Fraction lofted: 162%</a:t>
            </a:r>
          </a:p>
          <a:p>
            <a:pPr lvl="1"/>
            <a:r>
              <a:rPr lang="en-US" dirty="0"/>
              <a:t>Incudes impact ejecta plume</a:t>
            </a:r>
          </a:p>
          <a:p>
            <a:r>
              <a:rPr lang="en-US" dirty="0"/>
              <a:t>Serious damage: 164.9 km</a:t>
            </a:r>
          </a:p>
        </p:txBody>
      </p:sp>
      <p:sp>
        <p:nvSpPr>
          <p:cNvPr id="5" name="Text Placeholder 4">
            <a:extLst>
              <a:ext uri="{FF2B5EF4-FFF2-40B4-BE49-F238E27FC236}">
                <a16:creationId xmlns:a16="http://schemas.microsoft.com/office/drawing/2014/main" id="{D70EE11E-FC28-C7CE-CEAA-3254405607CD}"/>
              </a:ext>
            </a:extLst>
          </p:cNvPr>
          <p:cNvSpPr>
            <a:spLocks noGrp="1"/>
          </p:cNvSpPr>
          <p:nvPr>
            <p:ph type="body" sz="quarter" idx="3"/>
          </p:nvPr>
        </p:nvSpPr>
        <p:spPr>
          <a:xfrm>
            <a:off x="6169024" y="1597820"/>
            <a:ext cx="5183188" cy="823912"/>
          </a:xfrm>
        </p:spPr>
        <p:txBody>
          <a:bodyPr>
            <a:normAutofit fontScale="92500" lnSpcReduction="10000"/>
          </a:bodyPr>
          <a:lstStyle/>
          <a:p>
            <a:r>
              <a:rPr lang="en-US" dirty="0"/>
              <a:t>More likely case scenario </a:t>
            </a:r>
          </a:p>
          <a:p>
            <a:r>
              <a:rPr lang="en-US" dirty="0"/>
              <a:t>(Order of magnitude less lofted mass)</a:t>
            </a:r>
          </a:p>
        </p:txBody>
      </p:sp>
      <p:sp>
        <p:nvSpPr>
          <p:cNvPr id="6" name="Content Placeholder 5">
            <a:extLst>
              <a:ext uri="{FF2B5EF4-FFF2-40B4-BE49-F238E27FC236}">
                <a16:creationId xmlns:a16="http://schemas.microsoft.com/office/drawing/2014/main" id="{8FD5D24B-F800-0C20-9687-BA78936BCDFA}"/>
              </a:ext>
            </a:extLst>
          </p:cNvPr>
          <p:cNvSpPr>
            <a:spLocks noGrp="1"/>
          </p:cNvSpPr>
          <p:nvPr>
            <p:ph sz="quarter" idx="4"/>
          </p:nvPr>
        </p:nvSpPr>
        <p:spPr>
          <a:xfrm>
            <a:off x="6169024" y="2505075"/>
            <a:ext cx="5183188" cy="3684588"/>
          </a:xfrm>
        </p:spPr>
        <p:txBody>
          <a:bodyPr/>
          <a:lstStyle/>
          <a:p>
            <a:r>
              <a:rPr lang="en-US" b="1" dirty="0"/>
              <a:t>Diameter: 131 m</a:t>
            </a:r>
          </a:p>
          <a:p>
            <a:r>
              <a:rPr lang="en-US" dirty="0"/>
              <a:t>Mass (Asteroid):</a:t>
            </a:r>
          </a:p>
          <a:p>
            <a:r>
              <a:rPr lang="en-US" dirty="0"/>
              <a:t>Mass lofted: 2.5 x 10</a:t>
            </a:r>
            <a:r>
              <a:rPr lang="en-US" baseline="30000" dirty="0"/>
              <a:t>9</a:t>
            </a:r>
            <a:r>
              <a:rPr lang="en-US" dirty="0"/>
              <a:t> kg</a:t>
            </a:r>
          </a:p>
          <a:p>
            <a:r>
              <a:rPr lang="en-US" dirty="0"/>
              <a:t>Fraction lofted: 100%</a:t>
            </a:r>
          </a:p>
          <a:p>
            <a:pPr lvl="1"/>
            <a:endParaRPr lang="en-US" dirty="0"/>
          </a:p>
          <a:p>
            <a:r>
              <a:rPr lang="en-US" dirty="0"/>
              <a:t>Serious damage: 80.5 km</a:t>
            </a:r>
          </a:p>
        </p:txBody>
      </p:sp>
      <p:sp>
        <p:nvSpPr>
          <p:cNvPr id="7" name="Footer Placeholder 6">
            <a:extLst>
              <a:ext uri="{FF2B5EF4-FFF2-40B4-BE49-F238E27FC236}">
                <a16:creationId xmlns:a16="http://schemas.microsoft.com/office/drawing/2014/main" id="{C025A2E7-C1DC-F654-0056-5E31AB7D42CB}"/>
              </a:ext>
            </a:extLst>
          </p:cNvPr>
          <p:cNvSpPr>
            <a:spLocks noGrp="1"/>
          </p:cNvSpPr>
          <p:nvPr>
            <p:ph type="ftr" sz="quarter" idx="11"/>
          </p:nvPr>
        </p:nvSpPr>
        <p:spPr/>
        <p:txBody>
          <a:bodyPr/>
          <a:lstStyle/>
          <a:p>
            <a:r>
              <a:rPr lang="en-US"/>
              <a:t>Preliminary Information-Subject to Revision. Not for Citation or Distribution.</a:t>
            </a:r>
          </a:p>
        </p:txBody>
      </p:sp>
    </p:spTree>
    <p:extLst>
      <p:ext uri="{BB962C8B-B14F-4D97-AF65-F5344CB8AC3E}">
        <p14:creationId xmlns:p14="http://schemas.microsoft.com/office/powerpoint/2010/main" val="288441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E6F50D-56D3-E1BC-9CCB-EAFF2BFF3A2E}"/>
              </a:ext>
            </a:extLst>
          </p:cNvPr>
          <p:cNvSpPr>
            <a:spLocks noGrp="1"/>
          </p:cNvSpPr>
          <p:nvPr>
            <p:ph type="title" idx="4294967295"/>
          </p:nvPr>
        </p:nvSpPr>
        <p:spPr>
          <a:xfrm>
            <a:off x="639763" y="136525"/>
            <a:ext cx="5824537" cy="487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Metrics – Volcano ash deposition threat</a:t>
            </a:r>
          </a:p>
        </p:txBody>
      </p:sp>
      <p:pic>
        <p:nvPicPr>
          <p:cNvPr id="7" name="Picture 6" descr="Risk corridor overlaid on population map. Single impact fallout deposition showed. ">
            <a:extLst>
              <a:ext uri="{FF2B5EF4-FFF2-40B4-BE49-F238E27FC236}">
                <a16:creationId xmlns:a16="http://schemas.microsoft.com/office/drawing/2014/main" id="{FFB9745C-99FF-54DA-0A00-784A6DF68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93" y="604282"/>
            <a:ext cx="3384732" cy="5468025"/>
          </a:xfrm>
          <a:prstGeom prst="rect">
            <a:avLst/>
          </a:prstGeom>
        </p:spPr>
      </p:pic>
      <p:sp>
        <p:nvSpPr>
          <p:cNvPr id="9" name="TextBox 8">
            <a:extLst>
              <a:ext uri="{FF2B5EF4-FFF2-40B4-BE49-F238E27FC236}">
                <a16:creationId xmlns:a16="http://schemas.microsoft.com/office/drawing/2014/main" id="{BC3C2290-6EE7-AF0C-AD53-378F33F1CF33}"/>
              </a:ext>
            </a:extLst>
          </p:cNvPr>
          <p:cNvSpPr txBox="1"/>
          <p:nvPr/>
        </p:nvSpPr>
        <p:spPr>
          <a:xfrm>
            <a:off x="4067198" y="598964"/>
            <a:ext cx="2816476" cy="5355312"/>
          </a:xfrm>
          <a:prstGeom prst="rect">
            <a:avLst/>
          </a:prstGeom>
          <a:noFill/>
        </p:spPr>
        <p:txBody>
          <a:bodyPr wrap="square" rtlCol="0">
            <a:spAutoFit/>
          </a:bodyPr>
          <a:lstStyle/>
          <a:p>
            <a:r>
              <a:rPr lang="en-US" dirty="0"/>
              <a:t>Legend for next few slides</a:t>
            </a:r>
          </a:p>
          <a:p>
            <a:pPr marL="285750" indent="-285750">
              <a:buFont typeface="Arial" panose="020B0604020202020204" pitchFamily="34" charset="0"/>
              <a:buChar char="•"/>
            </a:pPr>
            <a:r>
              <a:rPr lang="en-US" dirty="0"/>
              <a:t>Background map: Logarithm of the population with risk corridor identified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Magenta ellipse: radius of the severe damage zone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Blue &amp; Green: Suspension/no cleanup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Red: Suspension &amp; mild cleanup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White (Black in plots): Suspension &amp; moderate cleanup </a:t>
            </a:r>
          </a:p>
        </p:txBody>
      </p:sp>
      <p:pic>
        <p:nvPicPr>
          <p:cNvPr id="10" name="Content Placeholder 9" descr="Table showing the impact on health from volcanic ash fallout.">
            <a:extLst>
              <a:ext uri="{FF2B5EF4-FFF2-40B4-BE49-F238E27FC236}">
                <a16:creationId xmlns:a16="http://schemas.microsoft.com/office/drawing/2014/main" id="{BECC7574-EC72-0563-0620-983895EEBED2}"/>
              </a:ext>
            </a:extLst>
          </p:cNvPr>
          <p:cNvPicPr>
            <a:picLocks noGrp="1" noChangeAspect="1"/>
          </p:cNvPicPr>
          <p:nvPr>
            <p:ph sz="quarter" idx="4"/>
          </p:nvPr>
        </p:nvPicPr>
        <p:blipFill>
          <a:blip r:embed="rId3"/>
          <a:stretch>
            <a:fillRect/>
          </a:stretch>
        </p:blipFill>
        <p:spPr>
          <a:xfrm>
            <a:off x="6838647" y="0"/>
            <a:ext cx="4834972" cy="2546587"/>
          </a:xfrm>
        </p:spPr>
      </p:pic>
      <p:pic>
        <p:nvPicPr>
          <p:cNvPr id="8" name="Content Placeholder 7" descr="Risk corridor overlaid on a population map. Colors indicate the extent of dust fallout.">
            <a:extLst>
              <a:ext uri="{FF2B5EF4-FFF2-40B4-BE49-F238E27FC236}">
                <a16:creationId xmlns:a16="http://schemas.microsoft.com/office/drawing/2014/main" id="{1958B4D5-C2D3-1554-B0AC-7BA751789659}"/>
              </a:ext>
            </a:extLst>
          </p:cNvPr>
          <p:cNvPicPr>
            <a:picLocks noGrp="1" noChangeAspect="1"/>
          </p:cNvPicPr>
          <p:nvPr>
            <p:ph sz="half" idx="2"/>
          </p:nvPr>
        </p:nvPicPr>
        <p:blipFill>
          <a:blip r:embed="rId4"/>
          <a:stretch>
            <a:fillRect/>
          </a:stretch>
        </p:blipFill>
        <p:spPr>
          <a:xfrm>
            <a:off x="6838647" y="2609174"/>
            <a:ext cx="4523855" cy="3684588"/>
          </a:xfrm>
        </p:spPr>
      </p:pic>
      <p:sp>
        <p:nvSpPr>
          <p:cNvPr id="4" name="Footer Placeholder 3">
            <a:extLst>
              <a:ext uri="{FF2B5EF4-FFF2-40B4-BE49-F238E27FC236}">
                <a16:creationId xmlns:a16="http://schemas.microsoft.com/office/drawing/2014/main" id="{86B4EA4B-BA31-758C-9FBE-41F500EF8F30}"/>
              </a:ext>
            </a:extLst>
          </p:cNvPr>
          <p:cNvSpPr>
            <a:spLocks noGrp="1"/>
          </p:cNvSpPr>
          <p:nvPr>
            <p:ph type="ftr" sz="quarter" idx="11"/>
          </p:nvPr>
        </p:nvSpPr>
        <p:spPr>
          <a:xfrm>
            <a:off x="3504406" y="6356350"/>
            <a:ext cx="5183188" cy="365125"/>
          </a:xfrm>
        </p:spPr>
        <p:txBody>
          <a:bodyPr/>
          <a:lstStyle/>
          <a:p>
            <a:r>
              <a:rPr lang="en-US" dirty="0"/>
              <a:t>Preliminary Information-Subject to Revision. Not for Citation or Distribution.</a:t>
            </a:r>
          </a:p>
        </p:txBody>
      </p:sp>
    </p:spTree>
    <p:extLst>
      <p:ext uri="{BB962C8B-B14F-4D97-AF65-F5344CB8AC3E}">
        <p14:creationId xmlns:p14="http://schemas.microsoft.com/office/powerpoint/2010/main" val="260339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576A52-2737-94D5-52F6-610F92DBC5E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Expected dust fallout from the worse case scenario.</a:t>
            </a:r>
          </a:p>
        </p:txBody>
      </p:sp>
      <p:pic>
        <p:nvPicPr>
          <p:cNvPr id="8" name="Picture 7" descr="Risk corridor overlaid on a population map. The dust fallout deposition is shown.">
            <a:extLst>
              <a:ext uri="{FF2B5EF4-FFF2-40B4-BE49-F238E27FC236}">
                <a16:creationId xmlns:a16="http://schemas.microsoft.com/office/drawing/2014/main" id="{53CB5237-1F21-FD2D-779E-6F52B38C1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32" y="12357"/>
            <a:ext cx="4118801" cy="6653911"/>
          </a:xfrm>
          <a:prstGeom prst="rect">
            <a:avLst/>
          </a:prstGeom>
        </p:spPr>
      </p:pic>
      <p:pic>
        <p:nvPicPr>
          <p:cNvPr id="10" name="Picture 9" descr="Plot of maximum population exposed to fallout.">
            <a:extLst>
              <a:ext uri="{FF2B5EF4-FFF2-40B4-BE49-F238E27FC236}">
                <a16:creationId xmlns:a16="http://schemas.microsoft.com/office/drawing/2014/main" id="{0790A145-7072-4437-82B2-073A8A4D5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483" y="0"/>
            <a:ext cx="4118801" cy="6653911"/>
          </a:xfrm>
          <a:prstGeom prst="rect">
            <a:avLst/>
          </a:prstGeom>
        </p:spPr>
      </p:pic>
      <p:sp>
        <p:nvSpPr>
          <p:cNvPr id="3" name="TextBox 2">
            <a:extLst>
              <a:ext uri="{FF2B5EF4-FFF2-40B4-BE49-F238E27FC236}">
                <a16:creationId xmlns:a16="http://schemas.microsoft.com/office/drawing/2014/main" id="{9D0EA872-F895-27C3-7E7D-8D5E0C69A3A0}"/>
              </a:ext>
            </a:extLst>
          </p:cNvPr>
          <p:cNvSpPr txBox="1"/>
          <p:nvPr/>
        </p:nvSpPr>
        <p:spPr>
          <a:xfrm>
            <a:off x="4716185" y="-52053"/>
            <a:ext cx="3183179" cy="369332"/>
          </a:xfrm>
          <a:prstGeom prst="rect">
            <a:avLst/>
          </a:prstGeom>
          <a:noFill/>
        </p:spPr>
        <p:txBody>
          <a:bodyPr wrap="none" rtlCol="0">
            <a:spAutoFit/>
          </a:bodyPr>
          <a:lstStyle/>
          <a:p>
            <a:r>
              <a:rPr lang="en-US" dirty="0"/>
              <a:t>Maximum population exposed</a:t>
            </a:r>
          </a:p>
        </p:txBody>
      </p:sp>
      <p:sp>
        <p:nvSpPr>
          <p:cNvPr id="9" name="TextBox 8">
            <a:extLst>
              <a:ext uri="{FF2B5EF4-FFF2-40B4-BE49-F238E27FC236}">
                <a16:creationId xmlns:a16="http://schemas.microsoft.com/office/drawing/2014/main" id="{E51009A8-2DB8-A616-B97D-826BC5517DCB}"/>
              </a:ext>
            </a:extLst>
          </p:cNvPr>
          <p:cNvSpPr txBox="1"/>
          <p:nvPr/>
        </p:nvSpPr>
        <p:spPr>
          <a:xfrm>
            <a:off x="4856880" y="1245199"/>
            <a:ext cx="1725899" cy="923330"/>
          </a:xfrm>
          <a:prstGeom prst="rect">
            <a:avLst/>
          </a:prstGeom>
          <a:noFill/>
        </p:spPr>
        <p:txBody>
          <a:bodyPr wrap="square">
            <a:spAutoFit/>
          </a:bodyPr>
          <a:lstStyle/>
          <a:p>
            <a:r>
              <a:rPr lang="en-US" i="1" dirty="0"/>
              <a:t>Dashed lines: Pop Outside Damage Zone</a:t>
            </a:r>
          </a:p>
        </p:txBody>
      </p:sp>
      <p:sp>
        <p:nvSpPr>
          <p:cNvPr id="7" name="TextBox 6">
            <a:extLst>
              <a:ext uri="{FF2B5EF4-FFF2-40B4-BE49-F238E27FC236}">
                <a16:creationId xmlns:a16="http://schemas.microsoft.com/office/drawing/2014/main" id="{E76657DE-12B8-A886-D6E8-8F1C0C2E4594}"/>
              </a:ext>
            </a:extLst>
          </p:cNvPr>
          <p:cNvSpPr txBox="1"/>
          <p:nvPr/>
        </p:nvSpPr>
        <p:spPr>
          <a:xfrm>
            <a:off x="6583339" y="2417491"/>
            <a:ext cx="1725899" cy="646331"/>
          </a:xfrm>
          <a:prstGeom prst="rect">
            <a:avLst/>
          </a:prstGeom>
          <a:noFill/>
        </p:spPr>
        <p:txBody>
          <a:bodyPr wrap="square">
            <a:spAutoFit/>
          </a:bodyPr>
          <a:lstStyle/>
          <a:p>
            <a:r>
              <a:rPr lang="en-US" i="1" dirty="0"/>
              <a:t>Solid lines: Total Pop</a:t>
            </a:r>
          </a:p>
        </p:txBody>
      </p:sp>
      <p:sp>
        <p:nvSpPr>
          <p:cNvPr id="11" name="TextBox 10">
            <a:extLst>
              <a:ext uri="{FF2B5EF4-FFF2-40B4-BE49-F238E27FC236}">
                <a16:creationId xmlns:a16="http://schemas.microsoft.com/office/drawing/2014/main" id="{CB43E7E8-BCE0-79A1-F916-697EED728941}"/>
              </a:ext>
            </a:extLst>
          </p:cNvPr>
          <p:cNvSpPr txBox="1"/>
          <p:nvPr/>
        </p:nvSpPr>
        <p:spPr>
          <a:xfrm>
            <a:off x="6546108" y="4794702"/>
            <a:ext cx="1353256" cy="369332"/>
          </a:xfrm>
          <a:prstGeom prst="rect">
            <a:avLst/>
          </a:prstGeom>
          <a:noFill/>
        </p:spPr>
        <p:txBody>
          <a:bodyPr wrap="none" rtlCol="0">
            <a:spAutoFit/>
          </a:bodyPr>
          <a:lstStyle/>
          <a:p>
            <a:r>
              <a:rPr lang="en-US" dirty="0">
                <a:solidFill>
                  <a:srgbClr val="0070C0"/>
                </a:solidFill>
              </a:rPr>
              <a:t>Suspension</a:t>
            </a:r>
          </a:p>
        </p:txBody>
      </p:sp>
      <p:sp>
        <p:nvSpPr>
          <p:cNvPr id="12" name="TextBox 11">
            <a:extLst>
              <a:ext uri="{FF2B5EF4-FFF2-40B4-BE49-F238E27FC236}">
                <a16:creationId xmlns:a16="http://schemas.microsoft.com/office/drawing/2014/main" id="{16EC6DD8-73EC-3542-70DF-753A94D58F65}"/>
              </a:ext>
            </a:extLst>
          </p:cNvPr>
          <p:cNvSpPr txBox="1"/>
          <p:nvPr/>
        </p:nvSpPr>
        <p:spPr>
          <a:xfrm>
            <a:off x="5645893" y="4915072"/>
            <a:ext cx="1048879" cy="646331"/>
          </a:xfrm>
          <a:prstGeom prst="rect">
            <a:avLst/>
          </a:prstGeom>
          <a:noFill/>
        </p:spPr>
        <p:txBody>
          <a:bodyPr wrap="square" rtlCol="0">
            <a:spAutoFit/>
          </a:bodyPr>
          <a:lstStyle/>
          <a:p>
            <a:r>
              <a:rPr lang="en-US" dirty="0">
                <a:solidFill>
                  <a:srgbClr val="C00000"/>
                </a:solidFill>
              </a:rPr>
              <a:t>Minor Cleanup</a:t>
            </a:r>
          </a:p>
        </p:txBody>
      </p:sp>
      <p:sp>
        <p:nvSpPr>
          <p:cNvPr id="13" name="TextBox 12">
            <a:extLst>
              <a:ext uri="{FF2B5EF4-FFF2-40B4-BE49-F238E27FC236}">
                <a16:creationId xmlns:a16="http://schemas.microsoft.com/office/drawing/2014/main" id="{C3FAF16A-1001-32E5-1643-53ECA0C4ED7A}"/>
              </a:ext>
            </a:extLst>
          </p:cNvPr>
          <p:cNvSpPr txBox="1"/>
          <p:nvPr/>
        </p:nvSpPr>
        <p:spPr>
          <a:xfrm>
            <a:off x="4832817" y="5535326"/>
            <a:ext cx="1335373" cy="646331"/>
          </a:xfrm>
          <a:prstGeom prst="rect">
            <a:avLst/>
          </a:prstGeom>
          <a:noFill/>
        </p:spPr>
        <p:txBody>
          <a:bodyPr wrap="square" rtlCol="0">
            <a:spAutoFit/>
          </a:bodyPr>
          <a:lstStyle/>
          <a:p>
            <a:r>
              <a:rPr lang="en-US" dirty="0"/>
              <a:t>Moderate Cleanup</a:t>
            </a:r>
          </a:p>
        </p:txBody>
      </p:sp>
      <p:pic>
        <p:nvPicPr>
          <p:cNvPr id="16" name="Picture 15" descr="Statistics for respiratory hazards outside the damage zone.">
            <a:extLst>
              <a:ext uri="{FF2B5EF4-FFF2-40B4-BE49-F238E27FC236}">
                <a16:creationId xmlns:a16="http://schemas.microsoft.com/office/drawing/2014/main" id="{354A6159-B720-4DE1-4A9E-6F0633BCB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6869" y="0"/>
            <a:ext cx="4118801" cy="6653911"/>
          </a:xfrm>
          <a:prstGeom prst="rect">
            <a:avLst/>
          </a:prstGeom>
        </p:spPr>
      </p:pic>
      <p:sp>
        <p:nvSpPr>
          <p:cNvPr id="4" name="TextBox 3">
            <a:extLst>
              <a:ext uri="{FF2B5EF4-FFF2-40B4-BE49-F238E27FC236}">
                <a16:creationId xmlns:a16="http://schemas.microsoft.com/office/drawing/2014/main" id="{997E332A-36DB-4CDB-85F6-BF4FE406AB9F}"/>
              </a:ext>
            </a:extLst>
          </p:cNvPr>
          <p:cNvSpPr txBox="1"/>
          <p:nvPr/>
        </p:nvSpPr>
        <p:spPr>
          <a:xfrm>
            <a:off x="8515551" y="-52053"/>
            <a:ext cx="3691332" cy="369332"/>
          </a:xfrm>
          <a:prstGeom prst="rect">
            <a:avLst/>
          </a:prstGeom>
          <a:noFill/>
        </p:spPr>
        <p:txBody>
          <a:bodyPr wrap="none" rtlCol="0">
            <a:spAutoFit/>
          </a:bodyPr>
          <a:lstStyle/>
          <a:p>
            <a:r>
              <a:rPr lang="en-US" dirty="0"/>
              <a:t>Population stats from outside zone </a:t>
            </a:r>
          </a:p>
        </p:txBody>
      </p:sp>
      <p:sp>
        <p:nvSpPr>
          <p:cNvPr id="5" name="TextBox 4">
            <a:extLst>
              <a:ext uri="{FF2B5EF4-FFF2-40B4-BE49-F238E27FC236}">
                <a16:creationId xmlns:a16="http://schemas.microsoft.com/office/drawing/2014/main" id="{4CBD7F94-E96B-75B8-413C-512FCF3235D1}"/>
              </a:ext>
            </a:extLst>
          </p:cNvPr>
          <p:cNvSpPr txBox="1"/>
          <p:nvPr/>
        </p:nvSpPr>
        <p:spPr>
          <a:xfrm>
            <a:off x="9596486" y="2859016"/>
            <a:ext cx="2210349" cy="1477328"/>
          </a:xfrm>
          <a:prstGeom prst="rect">
            <a:avLst/>
          </a:prstGeom>
          <a:noFill/>
        </p:spPr>
        <p:txBody>
          <a:bodyPr wrap="none" rtlCol="0">
            <a:spAutoFit/>
          </a:bodyPr>
          <a:lstStyle/>
          <a:p>
            <a:r>
              <a:rPr lang="en-US" b="1" dirty="0">
                <a:solidFill>
                  <a:srgbClr val="002060"/>
                </a:solidFill>
              </a:rPr>
              <a:t>Suspension Hazard</a:t>
            </a:r>
          </a:p>
          <a:p>
            <a:pPr marL="285750" indent="-285750">
              <a:buFont typeface="Arial" panose="020B0604020202020204" pitchFamily="34" charset="0"/>
              <a:buChar char="•"/>
            </a:pPr>
            <a:r>
              <a:rPr lang="en-US" dirty="0">
                <a:solidFill>
                  <a:srgbClr val="C00000"/>
                </a:solidFill>
              </a:rPr>
              <a:t>Maximum</a:t>
            </a:r>
          </a:p>
          <a:p>
            <a:pPr marL="285750" indent="-285750">
              <a:buFont typeface="Arial" panose="020B0604020202020204" pitchFamily="34" charset="0"/>
              <a:buChar char="•"/>
            </a:pPr>
            <a:r>
              <a:rPr lang="en-US" dirty="0">
                <a:solidFill>
                  <a:schemeClr val="accent6">
                    <a:lumMod val="75000"/>
                  </a:schemeClr>
                </a:solidFill>
              </a:rPr>
              <a:t>Mean</a:t>
            </a:r>
          </a:p>
          <a:p>
            <a:pPr marL="285750" indent="-285750">
              <a:buFont typeface="Arial" panose="020B0604020202020204" pitchFamily="34" charset="0"/>
              <a:buChar char="•"/>
            </a:pPr>
            <a:r>
              <a:rPr lang="en-US" dirty="0"/>
              <a:t>Median</a:t>
            </a:r>
          </a:p>
          <a:p>
            <a:pPr marL="285750" indent="-285750">
              <a:buFont typeface="Arial" panose="020B0604020202020204" pitchFamily="34" charset="0"/>
              <a:buChar char="•"/>
            </a:pPr>
            <a:r>
              <a:rPr lang="en-US" dirty="0">
                <a:solidFill>
                  <a:srgbClr val="0070C0"/>
                </a:solidFill>
              </a:rPr>
              <a:t>Minimum</a:t>
            </a:r>
          </a:p>
        </p:txBody>
      </p:sp>
      <p:sp>
        <p:nvSpPr>
          <p:cNvPr id="2" name="Footer Placeholder 1">
            <a:extLst>
              <a:ext uri="{FF2B5EF4-FFF2-40B4-BE49-F238E27FC236}">
                <a16:creationId xmlns:a16="http://schemas.microsoft.com/office/drawing/2014/main" id="{2976AAFE-8A6F-5E06-1695-78EBF69CBBD8}"/>
              </a:ext>
            </a:extLst>
          </p:cNvPr>
          <p:cNvSpPr>
            <a:spLocks noGrp="1"/>
          </p:cNvSpPr>
          <p:nvPr>
            <p:ph type="ftr" sz="quarter" idx="11"/>
          </p:nvPr>
        </p:nvSpPr>
        <p:spPr>
          <a:xfrm>
            <a:off x="4824892" y="6456696"/>
            <a:ext cx="5410200" cy="365125"/>
          </a:xfrm>
        </p:spPr>
        <p:txBody>
          <a:bodyPr/>
          <a:lstStyle/>
          <a:p>
            <a:r>
              <a:rPr lang="en-US" dirty="0"/>
              <a:t>Preliminary Information-Subject to Revision. Not for Citation or Distribution.</a:t>
            </a:r>
          </a:p>
        </p:txBody>
      </p:sp>
    </p:spTree>
    <p:extLst>
      <p:ext uri="{BB962C8B-B14F-4D97-AF65-F5344CB8AC3E}">
        <p14:creationId xmlns:p14="http://schemas.microsoft.com/office/powerpoint/2010/main" val="216085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ximum population exposed.">
            <a:extLst>
              <a:ext uri="{FF2B5EF4-FFF2-40B4-BE49-F238E27FC236}">
                <a16:creationId xmlns:a16="http://schemas.microsoft.com/office/drawing/2014/main" id="{BEDA72C7-3A57-9781-7488-B3E3EAEC1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784" y="0"/>
            <a:ext cx="4120609" cy="6656832"/>
          </a:xfrm>
          <a:prstGeom prst="rect">
            <a:avLst/>
          </a:prstGeom>
        </p:spPr>
      </p:pic>
      <p:sp>
        <p:nvSpPr>
          <p:cNvPr id="6" name="Title 5">
            <a:extLst>
              <a:ext uri="{FF2B5EF4-FFF2-40B4-BE49-F238E27FC236}">
                <a16:creationId xmlns:a16="http://schemas.microsoft.com/office/drawing/2014/main" id="{1055BD8D-1797-99B4-1485-071DD611932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Most likely case for dust fallout</a:t>
            </a:r>
          </a:p>
        </p:txBody>
      </p:sp>
      <p:pic>
        <p:nvPicPr>
          <p:cNvPr id="3" name="Picture 2" descr="Risk corridor overlaid on population. Fallout is also shown.">
            <a:extLst>
              <a:ext uri="{FF2B5EF4-FFF2-40B4-BE49-F238E27FC236}">
                <a16:creationId xmlns:a16="http://schemas.microsoft.com/office/drawing/2014/main" id="{A48467F6-82E2-E1CB-CBB3-3B1D55194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24" y="0"/>
            <a:ext cx="4120609" cy="6656832"/>
          </a:xfrm>
          <a:prstGeom prst="rect">
            <a:avLst/>
          </a:prstGeom>
        </p:spPr>
      </p:pic>
      <p:pic>
        <p:nvPicPr>
          <p:cNvPr id="5" name="Picture 4" descr="Statistics on respiratory hazard outside the damage zone.">
            <a:extLst>
              <a:ext uri="{FF2B5EF4-FFF2-40B4-BE49-F238E27FC236}">
                <a16:creationId xmlns:a16="http://schemas.microsoft.com/office/drawing/2014/main" id="{029540D1-0816-03F8-D3C6-043F14DAE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6136" y="0"/>
            <a:ext cx="4120609" cy="6656832"/>
          </a:xfrm>
          <a:prstGeom prst="rect">
            <a:avLst/>
          </a:prstGeom>
        </p:spPr>
      </p:pic>
      <p:sp>
        <p:nvSpPr>
          <p:cNvPr id="8" name="TextBox 7">
            <a:extLst>
              <a:ext uri="{FF2B5EF4-FFF2-40B4-BE49-F238E27FC236}">
                <a16:creationId xmlns:a16="http://schemas.microsoft.com/office/drawing/2014/main" id="{ACA788FA-A6C7-9986-A24B-A707D5BB74F5}"/>
              </a:ext>
            </a:extLst>
          </p:cNvPr>
          <p:cNvSpPr txBox="1"/>
          <p:nvPr/>
        </p:nvSpPr>
        <p:spPr>
          <a:xfrm>
            <a:off x="4856880" y="1245199"/>
            <a:ext cx="1725899" cy="923330"/>
          </a:xfrm>
          <a:prstGeom prst="rect">
            <a:avLst/>
          </a:prstGeom>
          <a:noFill/>
        </p:spPr>
        <p:txBody>
          <a:bodyPr wrap="square">
            <a:spAutoFit/>
          </a:bodyPr>
          <a:lstStyle/>
          <a:p>
            <a:r>
              <a:rPr lang="en-US" i="1" dirty="0"/>
              <a:t>Dashed lines: Pop Outside Damage Zone</a:t>
            </a:r>
          </a:p>
        </p:txBody>
      </p:sp>
      <p:sp>
        <p:nvSpPr>
          <p:cNvPr id="4" name="TextBox 3">
            <a:extLst>
              <a:ext uri="{FF2B5EF4-FFF2-40B4-BE49-F238E27FC236}">
                <a16:creationId xmlns:a16="http://schemas.microsoft.com/office/drawing/2014/main" id="{E8761ADD-A432-19A5-F357-A80B0EA00439}"/>
              </a:ext>
            </a:extLst>
          </p:cNvPr>
          <p:cNvSpPr txBox="1"/>
          <p:nvPr/>
        </p:nvSpPr>
        <p:spPr>
          <a:xfrm>
            <a:off x="4716185" y="-52053"/>
            <a:ext cx="3183179" cy="369332"/>
          </a:xfrm>
          <a:prstGeom prst="rect">
            <a:avLst/>
          </a:prstGeom>
          <a:noFill/>
        </p:spPr>
        <p:txBody>
          <a:bodyPr wrap="none" rtlCol="0">
            <a:spAutoFit/>
          </a:bodyPr>
          <a:lstStyle/>
          <a:p>
            <a:r>
              <a:rPr lang="en-US" dirty="0"/>
              <a:t>Maximum population exposed</a:t>
            </a:r>
          </a:p>
        </p:txBody>
      </p:sp>
      <p:sp>
        <p:nvSpPr>
          <p:cNvPr id="7" name="TextBox 6">
            <a:extLst>
              <a:ext uri="{FF2B5EF4-FFF2-40B4-BE49-F238E27FC236}">
                <a16:creationId xmlns:a16="http://schemas.microsoft.com/office/drawing/2014/main" id="{8EA63010-21E6-715C-B7AD-A69A8561693C}"/>
              </a:ext>
            </a:extLst>
          </p:cNvPr>
          <p:cNvSpPr txBox="1"/>
          <p:nvPr/>
        </p:nvSpPr>
        <p:spPr>
          <a:xfrm>
            <a:off x="9596486" y="2859016"/>
            <a:ext cx="2210349" cy="1477328"/>
          </a:xfrm>
          <a:prstGeom prst="rect">
            <a:avLst/>
          </a:prstGeom>
          <a:noFill/>
        </p:spPr>
        <p:txBody>
          <a:bodyPr wrap="none" rtlCol="0">
            <a:spAutoFit/>
          </a:bodyPr>
          <a:lstStyle/>
          <a:p>
            <a:r>
              <a:rPr lang="en-US" b="1" dirty="0">
                <a:solidFill>
                  <a:srgbClr val="002060"/>
                </a:solidFill>
              </a:rPr>
              <a:t>Suspension Hazard</a:t>
            </a:r>
          </a:p>
          <a:p>
            <a:pPr marL="285750" indent="-285750">
              <a:buFont typeface="Arial" panose="020B0604020202020204" pitchFamily="34" charset="0"/>
              <a:buChar char="•"/>
            </a:pPr>
            <a:r>
              <a:rPr lang="en-US" dirty="0">
                <a:solidFill>
                  <a:srgbClr val="C00000"/>
                </a:solidFill>
              </a:rPr>
              <a:t>Maximum</a:t>
            </a:r>
          </a:p>
          <a:p>
            <a:pPr marL="285750" indent="-285750">
              <a:buFont typeface="Arial" panose="020B0604020202020204" pitchFamily="34" charset="0"/>
              <a:buChar char="•"/>
            </a:pPr>
            <a:r>
              <a:rPr lang="en-US" dirty="0">
                <a:solidFill>
                  <a:schemeClr val="accent6">
                    <a:lumMod val="75000"/>
                  </a:schemeClr>
                </a:solidFill>
              </a:rPr>
              <a:t>Mean</a:t>
            </a:r>
          </a:p>
          <a:p>
            <a:pPr marL="285750" indent="-285750">
              <a:buFont typeface="Arial" panose="020B0604020202020204" pitchFamily="34" charset="0"/>
              <a:buChar char="•"/>
            </a:pPr>
            <a:r>
              <a:rPr lang="en-US" dirty="0"/>
              <a:t>Median</a:t>
            </a:r>
          </a:p>
          <a:p>
            <a:pPr marL="285750" indent="-285750">
              <a:buFont typeface="Arial" panose="020B0604020202020204" pitchFamily="34" charset="0"/>
              <a:buChar char="•"/>
            </a:pPr>
            <a:r>
              <a:rPr lang="en-US" dirty="0">
                <a:solidFill>
                  <a:srgbClr val="0070C0"/>
                </a:solidFill>
              </a:rPr>
              <a:t>Minimum</a:t>
            </a:r>
          </a:p>
        </p:txBody>
      </p:sp>
      <p:sp>
        <p:nvSpPr>
          <p:cNvPr id="9" name="TextBox 8">
            <a:extLst>
              <a:ext uri="{FF2B5EF4-FFF2-40B4-BE49-F238E27FC236}">
                <a16:creationId xmlns:a16="http://schemas.microsoft.com/office/drawing/2014/main" id="{F6597E63-B3BE-23CF-9630-B48A56FF6273}"/>
              </a:ext>
            </a:extLst>
          </p:cNvPr>
          <p:cNvSpPr txBox="1"/>
          <p:nvPr/>
        </p:nvSpPr>
        <p:spPr>
          <a:xfrm>
            <a:off x="8515551" y="-52053"/>
            <a:ext cx="3691332" cy="369332"/>
          </a:xfrm>
          <a:prstGeom prst="rect">
            <a:avLst/>
          </a:prstGeom>
          <a:noFill/>
        </p:spPr>
        <p:txBody>
          <a:bodyPr wrap="none" rtlCol="0">
            <a:spAutoFit/>
          </a:bodyPr>
          <a:lstStyle/>
          <a:p>
            <a:r>
              <a:rPr lang="en-US" dirty="0"/>
              <a:t>Population stats from outside zone </a:t>
            </a:r>
          </a:p>
        </p:txBody>
      </p:sp>
      <p:sp>
        <p:nvSpPr>
          <p:cNvPr id="2" name="Footer Placeholder 1">
            <a:extLst>
              <a:ext uri="{FF2B5EF4-FFF2-40B4-BE49-F238E27FC236}">
                <a16:creationId xmlns:a16="http://schemas.microsoft.com/office/drawing/2014/main" id="{45116A51-C46D-4451-4634-277868481907}"/>
              </a:ext>
            </a:extLst>
          </p:cNvPr>
          <p:cNvSpPr>
            <a:spLocks noGrp="1"/>
          </p:cNvSpPr>
          <p:nvPr>
            <p:ph type="ftr" sz="quarter" idx="11"/>
          </p:nvPr>
        </p:nvSpPr>
        <p:spPr>
          <a:xfrm>
            <a:off x="5313946" y="6492875"/>
            <a:ext cx="6043863" cy="365125"/>
          </a:xfrm>
        </p:spPr>
        <p:txBody>
          <a:bodyPr/>
          <a:lstStyle/>
          <a:p>
            <a:r>
              <a:rPr lang="en-US" dirty="0"/>
              <a:t>Preliminary Information-Subject to Revision. Not for Citation or Distribution.</a:t>
            </a:r>
          </a:p>
        </p:txBody>
      </p:sp>
    </p:spTree>
    <p:extLst>
      <p:ext uri="{BB962C8B-B14F-4D97-AF65-F5344CB8AC3E}">
        <p14:creationId xmlns:p14="http://schemas.microsoft.com/office/powerpoint/2010/main" val="176063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8EE7-5553-10D0-1914-3E97110D82CE}"/>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5B684E8-6862-745F-5301-603E37C1ACD9}"/>
              </a:ext>
            </a:extLst>
          </p:cNvPr>
          <p:cNvSpPr>
            <a:spLocks noGrp="1"/>
          </p:cNvSpPr>
          <p:nvPr>
            <p:ph type="body" idx="1"/>
          </p:nvPr>
        </p:nvSpPr>
        <p:spPr/>
        <p:txBody>
          <a:bodyPr/>
          <a:lstStyle/>
          <a:p>
            <a:r>
              <a:rPr lang="en-US" dirty="0"/>
              <a:t>Results</a:t>
            </a:r>
          </a:p>
        </p:txBody>
      </p:sp>
      <p:sp>
        <p:nvSpPr>
          <p:cNvPr id="4" name="Content Placeholder 3">
            <a:extLst>
              <a:ext uri="{FF2B5EF4-FFF2-40B4-BE49-F238E27FC236}">
                <a16:creationId xmlns:a16="http://schemas.microsoft.com/office/drawing/2014/main" id="{C6A96FE7-05B9-A26B-B29A-A727712E896E}"/>
              </a:ext>
            </a:extLst>
          </p:cNvPr>
          <p:cNvSpPr>
            <a:spLocks noGrp="1"/>
          </p:cNvSpPr>
          <p:nvPr>
            <p:ph sz="half" idx="2"/>
          </p:nvPr>
        </p:nvSpPr>
        <p:spPr/>
        <p:txBody>
          <a:bodyPr>
            <a:normAutofit lnSpcReduction="10000"/>
          </a:bodyPr>
          <a:lstStyle/>
          <a:p>
            <a:r>
              <a:rPr lang="en-US" dirty="0"/>
              <a:t>Mild and moderate clean-up efforts nearly always contained in serious to </a:t>
            </a:r>
            <a:r>
              <a:rPr lang="en-US" dirty="0" err="1"/>
              <a:t>unsurvivable</a:t>
            </a:r>
            <a:r>
              <a:rPr lang="en-US" dirty="0"/>
              <a:t> damage zones</a:t>
            </a:r>
          </a:p>
          <a:p>
            <a:r>
              <a:rPr lang="en-US" dirty="0"/>
              <a:t>Outside of the &gt; 1 psi damage zone, respiratory issues, limited visibility.</a:t>
            </a:r>
          </a:p>
          <a:p>
            <a:r>
              <a:rPr lang="en-US" dirty="0"/>
              <a:t>Extended shelter-in-place and the use of masks</a:t>
            </a:r>
          </a:p>
          <a:p>
            <a:endParaRPr lang="en-US" dirty="0"/>
          </a:p>
        </p:txBody>
      </p:sp>
      <p:sp>
        <p:nvSpPr>
          <p:cNvPr id="5" name="Text Placeholder 4">
            <a:extLst>
              <a:ext uri="{FF2B5EF4-FFF2-40B4-BE49-F238E27FC236}">
                <a16:creationId xmlns:a16="http://schemas.microsoft.com/office/drawing/2014/main" id="{B902DAEF-EFEA-73C3-8B75-1244BECFCA39}"/>
              </a:ext>
            </a:extLst>
          </p:cNvPr>
          <p:cNvSpPr>
            <a:spLocks noGrp="1"/>
          </p:cNvSpPr>
          <p:nvPr>
            <p:ph type="body" sz="quarter" idx="3"/>
          </p:nvPr>
        </p:nvSpPr>
        <p:spPr/>
        <p:txBody>
          <a:bodyPr/>
          <a:lstStyle/>
          <a:p>
            <a:r>
              <a:rPr lang="en-US" dirty="0"/>
              <a:t>Next Steps</a:t>
            </a:r>
          </a:p>
        </p:txBody>
      </p:sp>
      <p:sp>
        <p:nvSpPr>
          <p:cNvPr id="6" name="Content Placeholder 5">
            <a:extLst>
              <a:ext uri="{FF2B5EF4-FFF2-40B4-BE49-F238E27FC236}">
                <a16:creationId xmlns:a16="http://schemas.microsoft.com/office/drawing/2014/main" id="{CC497F3F-D394-CABB-B96D-32611A530674}"/>
              </a:ext>
            </a:extLst>
          </p:cNvPr>
          <p:cNvSpPr>
            <a:spLocks noGrp="1"/>
          </p:cNvSpPr>
          <p:nvPr>
            <p:ph sz="quarter" idx="4"/>
          </p:nvPr>
        </p:nvSpPr>
        <p:spPr/>
        <p:txBody>
          <a:bodyPr>
            <a:normAutofit lnSpcReduction="10000"/>
          </a:bodyPr>
          <a:lstStyle/>
          <a:p>
            <a:r>
              <a:rPr lang="en-US" dirty="0"/>
              <a:t>Improve estimates for lofted mass based on asteroid properties and hydrodynamics</a:t>
            </a:r>
          </a:p>
          <a:p>
            <a:r>
              <a:rPr lang="en-US" dirty="0"/>
              <a:t>Identify “rule of thumb” thresholds for downwind hazards as a function of lofted mass</a:t>
            </a:r>
          </a:p>
          <a:p>
            <a:endParaRPr lang="en-US" dirty="0"/>
          </a:p>
        </p:txBody>
      </p:sp>
      <p:sp>
        <p:nvSpPr>
          <p:cNvPr id="7" name="Footer Placeholder 6">
            <a:extLst>
              <a:ext uri="{FF2B5EF4-FFF2-40B4-BE49-F238E27FC236}">
                <a16:creationId xmlns:a16="http://schemas.microsoft.com/office/drawing/2014/main" id="{A4EA2F5D-9DA1-DEEA-395A-9C7A6C0C3360}"/>
              </a:ext>
            </a:extLst>
          </p:cNvPr>
          <p:cNvSpPr>
            <a:spLocks noGrp="1"/>
          </p:cNvSpPr>
          <p:nvPr>
            <p:ph type="ftr" sz="quarter" idx="11"/>
          </p:nvPr>
        </p:nvSpPr>
        <p:spPr/>
        <p:txBody>
          <a:bodyPr/>
          <a:lstStyle/>
          <a:p>
            <a:r>
              <a:rPr lang="en-US"/>
              <a:t>Preliminary Information-Subject to Revision. Not for Citation or Distribution.</a:t>
            </a:r>
          </a:p>
        </p:txBody>
      </p:sp>
    </p:spTree>
    <p:extLst>
      <p:ext uri="{BB962C8B-B14F-4D97-AF65-F5344CB8AC3E}">
        <p14:creationId xmlns:p14="http://schemas.microsoft.com/office/powerpoint/2010/main" val="4099119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3530</TotalTime>
  <Words>659</Words>
  <Application>Microsoft Office PowerPoint</Application>
  <PresentationFormat>Widescreen</PresentationFormat>
  <Paragraphs>101</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Calibri</vt:lpstr>
      <vt:lpstr>Cambria</vt:lpstr>
      <vt:lpstr>Helvetica Neue</vt:lpstr>
      <vt:lpstr>Merriweather Web</vt:lpstr>
      <vt:lpstr>Wingdings</vt:lpstr>
      <vt:lpstr>Office Theme</vt:lpstr>
      <vt:lpstr>Asteroid-induced climate coupled cascading hazards along an asteroid risk corridor. </vt:lpstr>
      <vt:lpstr>Introduction: Risk corridor and initial effects</vt:lpstr>
      <vt:lpstr>Cascading Hazards: Driven or triggered by a weather event</vt:lpstr>
      <vt:lpstr>Approach: Use volcanic eruptions as an analog for fallout</vt:lpstr>
      <vt:lpstr>2 cases considered:</vt:lpstr>
      <vt:lpstr>Metrics – Volcano ash deposition threat</vt:lpstr>
      <vt:lpstr>Expected dust fallout from the worse case scenario.</vt:lpstr>
      <vt:lpstr>Most likely case for dust fallout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Titus, Timothy N</dc:creator>
  <cp:lastModifiedBy>Titus, Timothy N</cp:lastModifiedBy>
  <cp:revision>11</cp:revision>
  <dcterms:created xsi:type="dcterms:W3CDTF">2025-04-18T01:18:49Z</dcterms:created>
  <dcterms:modified xsi:type="dcterms:W3CDTF">2025-04-25T21:35:18Z</dcterms:modified>
</cp:coreProperties>
</file>