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</p:sldMasterIdLst>
  <p:notesMasterIdLst>
    <p:notesMasterId r:id="rId28"/>
  </p:notesMasterIdLst>
  <p:handoutMasterIdLst>
    <p:handoutMasterId r:id="rId29"/>
  </p:handoutMasterIdLst>
  <p:sldIdLst>
    <p:sldId id="389" r:id="rId6"/>
    <p:sldId id="394" r:id="rId7"/>
    <p:sldId id="495" r:id="rId8"/>
    <p:sldId id="496" r:id="rId9"/>
    <p:sldId id="497" r:id="rId10"/>
    <p:sldId id="527" r:id="rId11"/>
    <p:sldId id="528" r:id="rId12"/>
    <p:sldId id="529" r:id="rId13"/>
    <p:sldId id="513" r:id="rId14"/>
    <p:sldId id="526" r:id="rId15"/>
    <p:sldId id="525" r:id="rId16"/>
    <p:sldId id="512" r:id="rId17"/>
    <p:sldId id="514" r:id="rId18"/>
    <p:sldId id="517" r:id="rId19"/>
    <p:sldId id="516" r:id="rId20"/>
    <p:sldId id="515" r:id="rId21"/>
    <p:sldId id="518" r:id="rId22"/>
    <p:sldId id="519" r:id="rId23"/>
    <p:sldId id="530" r:id="rId24"/>
    <p:sldId id="521" r:id="rId25"/>
    <p:sldId id="531" r:id="rId26"/>
    <p:sldId id="3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24892A11-E8DA-8C49-A87D-EBE21FA1C8F5}">
          <p14:sldIdLst/>
        </p14:section>
        <p14:section name="White" id="{2B691B46-BA1F-2749-AC23-20DEED03C3E9}">
          <p14:sldIdLst>
            <p14:sldId id="389"/>
            <p14:sldId id="394"/>
            <p14:sldId id="495"/>
            <p14:sldId id="496"/>
            <p14:sldId id="497"/>
            <p14:sldId id="527"/>
            <p14:sldId id="528"/>
            <p14:sldId id="529"/>
            <p14:sldId id="513"/>
            <p14:sldId id="526"/>
            <p14:sldId id="525"/>
            <p14:sldId id="512"/>
            <p14:sldId id="514"/>
            <p14:sldId id="517"/>
            <p14:sldId id="516"/>
            <p14:sldId id="515"/>
            <p14:sldId id="518"/>
            <p14:sldId id="519"/>
            <p14:sldId id="530"/>
            <p14:sldId id="521"/>
            <p14:sldId id="531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08" userDrawn="1">
          <p15:clr>
            <a:srgbClr val="A4A3A4"/>
          </p15:clr>
        </p15:guide>
        <p15:guide id="4" orient="horz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C71224-A924-7A4C-65A1-E019B15D2998}" name="Bishop, Breanna" initials="BB" userId="S::bishop33@llnl.gov::c14ed814-47ec-4dd6-8bc9-26785b8ceb9b" providerId="AD"/>
  <p188:author id="{716B002C-3A50-A698-5C71-9DC521FEE553}" name="Connors, Corey" initials="CC" userId="S::connors7@llnl.gov::1bd5e6ea-8a84-4c08-92e5-e1cc4585c256" providerId="AD"/>
  <p188:author id="{ABD9288F-AF9D-39E2-DE2F-0455E48C6207}" name="Shang, Stephanie P." initials="" userId="S::shang2@llnl.gov::bd3072b9-b4f0-47fa-be31-4f467de226fd" providerId="AD"/>
  <p188:author id="{09B38FA4-97F3-9EFD-6CB2-57A300CFC2C4}" name="Paschal, Katherine" initials="PK" userId="S::paschal3@llnl.gov::dd5872f5-9b7a-4c2a-b4c5-c71673282002" providerId="AD"/>
  <p188:author id="{ADA8D7AE-0C4F-4EB1-3486-383878F3FBA1}" name="Vander Vorst, Mitch" initials="VM" userId="S::vandervorst1@llnl.gov::90622c8b-d6e5-4bc5-960c-d7b492dcfd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939"/>
    <a:srgbClr val="A31F32"/>
    <a:srgbClr val="F0DBDE"/>
    <a:srgbClr val="A0162B"/>
    <a:srgbClr val="001E62"/>
    <a:srgbClr val="FFFFFF"/>
    <a:srgbClr val="EAF0FB"/>
    <a:srgbClr val="E4BCC3"/>
    <a:srgbClr val="0031A1"/>
    <a:srgbClr val="FCB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3390E-9690-47BF-85EA-30A7B10ECAAC}" v="2" dt="2025-04-24T01:17:37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5"/>
    <p:restoredTop sz="94626"/>
  </p:normalViewPr>
  <p:slideViewPr>
    <p:cSldViewPr snapToGrid="0">
      <p:cViewPr varScale="1">
        <p:scale>
          <a:sx n="98" d="100"/>
          <a:sy n="98" d="100"/>
        </p:scale>
        <p:origin x="84" y="450"/>
      </p:cViewPr>
      <p:guideLst>
        <p:guide orient="horz" pos="288"/>
        <p:guide pos="3840"/>
        <p:guide pos="4008"/>
        <p:guide orient="horz" pos="37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onnes, Evan Theodor" userId="86a2d98a-0eb3-4582-a4b0-b9609c6ce124" providerId="ADAL" clId="{1AC3390E-9690-47BF-85EA-30A7B10ECAAC}"/>
    <pc:docChg chg="custSel modSld modMainMaster delSection">
      <pc:chgData name="Bjonnes, Evan Theodor" userId="86a2d98a-0eb3-4582-a4b0-b9609c6ce124" providerId="ADAL" clId="{1AC3390E-9690-47BF-85EA-30A7B10ECAAC}" dt="2025-04-24T01:18:20.427" v="51" actId="478"/>
      <pc:docMkLst>
        <pc:docMk/>
      </pc:docMkLst>
      <pc:sldChg chg="addSp delSp modSp mod">
        <pc:chgData name="Bjonnes, Evan Theodor" userId="86a2d98a-0eb3-4582-a4b0-b9609c6ce124" providerId="ADAL" clId="{1AC3390E-9690-47BF-85EA-30A7B10ECAAC}" dt="2025-04-24T01:18:20.427" v="51" actId="478"/>
        <pc:sldMkLst>
          <pc:docMk/>
          <pc:sldMk cId="2604042716" sldId="528"/>
        </pc:sldMkLst>
        <pc:picChg chg="add del mod">
          <ac:chgData name="Bjonnes, Evan Theodor" userId="86a2d98a-0eb3-4582-a4b0-b9609c6ce124" providerId="ADAL" clId="{1AC3390E-9690-47BF-85EA-30A7B10ECAAC}" dt="2025-04-24T01:17:24.158" v="42" actId="478"/>
          <ac:picMkLst>
            <pc:docMk/>
            <pc:sldMk cId="2604042716" sldId="528"/>
            <ac:picMk id="6" creationId="{634358E7-938D-67CA-5D62-81410E1F0417}"/>
          </ac:picMkLst>
        </pc:picChg>
        <pc:picChg chg="mod ord">
          <ac:chgData name="Bjonnes, Evan Theodor" userId="86a2d98a-0eb3-4582-a4b0-b9609c6ce124" providerId="ADAL" clId="{1AC3390E-9690-47BF-85EA-30A7B10ECAAC}" dt="2025-04-24T01:18:18.588" v="50" actId="167"/>
          <ac:picMkLst>
            <pc:docMk/>
            <pc:sldMk cId="2604042716" sldId="528"/>
            <ac:picMk id="7" creationId="{5EAE82B0-78D0-EE87-D5D9-D610023169EB}"/>
          </ac:picMkLst>
        </pc:picChg>
        <pc:picChg chg="add del mod ord">
          <ac:chgData name="Bjonnes, Evan Theodor" userId="86a2d98a-0eb3-4582-a4b0-b9609c6ce124" providerId="ADAL" clId="{1AC3390E-9690-47BF-85EA-30A7B10ECAAC}" dt="2025-04-24T01:18:20.427" v="51" actId="478"/>
          <ac:picMkLst>
            <pc:docMk/>
            <pc:sldMk cId="2604042716" sldId="528"/>
            <ac:picMk id="8" creationId="{A2CE0E0D-5C89-4A44-BB7D-0B9F4DDBCEF7}"/>
          </ac:picMkLst>
        </pc:picChg>
      </pc:sldChg>
      <pc:sldMasterChg chg="delSp modSp mod">
        <pc:chgData name="Bjonnes, Evan Theodor" userId="86a2d98a-0eb3-4582-a4b0-b9609c6ce124" providerId="ADAL" clId="{1AC3390E-9690-47BF-85EA-30A7B10ECAAC}" dt="2025-04-24T01:15:05.971" v="33" actId="478"/>
        <pc:sldMasterMkLst>
          <pc:docMk/>
          <pc:sldMasterMk cId="4048822221" sldId="2147483684"/>
        </pc:sldMasterMkLst>
        <pc:spChg chg="del mod">
          <ac:chgData name="Bjonnes, Evan Theodor" userId="86a2d98a-0eb3-4582-a4b0-b9609c6ce124" providerId="ADAL" clId="{1AC3390E-9690-47BF-85EA-30A7B10ECAAC}" dt="2025-04-24T01:14:46.636" v="17" actId="478"/>
          <ac:spMkLst>
            <pc:docMk/>
            <pc:sldMasterMk cId="4048822221" sldId="2147483684"/>
            <ac:spMk id="7" creationId="{E8959E4C-0B40-E11F-C73B-1542B31B37F9}"/>
          </ac:spMkLst>
        </pc:spChg>
        <pc:spChg chg="del">
          <ac:chgData name="Bjonnes, Evan Theodor" userId="86a2d98a-0eb3-4582-a4b0-b9609c6ce124" providerId="ADAL" clId="{1AC3390E-9690-47BF-85EA-30A7B10ECAAC}" dt="2025-04-24T01:14:48.442" v="18" actId="478"/>
          <ac:spMkLst>
            <pc:docMk/>
            <pc:sldMasterMk cId="4048822221" sldId="2147483684"/>
            <ac:spMk id="15" creationId="{77E7451D-7E0B-7E91-EA0B-DBF5AA8773AF}"/>
          </ac:spMkLst>
        </pc:spChg>
        <pc:spChg chg="del">
          <ac:chgData name="Bjonnes, Evan Theodor" userId="86a2d98a-0eb3-4582-a4b0-b9609c6ce124" providerId="ADAL" clId="{1AC3390E-9690-47BF-85EA-30A7B10ECAAC}" dt="2025-04-24T01:14:30.972" v="2" actId="478"/>
          <ac:spMkLst>
            <pc:docMk/>
            <pc:sldMasterMk cId="4048822221" sldId="2147483684"/>
            <ac:spMk id="16" creationId="{FAE0D5BE-76E4-60BB-30F4-339A39ECBA60}"/>
          </ac:spMkLst>
        </pc:spChg>
        <pc:spChg chg="del">
          <ac:chgData name="Bjonnes, Evan Theodor" userId="86a2d98a-0eb3-4582-a4b0-b9609c6ce124" providerId="ADAL" clId="{1AC3390E-9690-47BF-85EA-30A7B10ECAAC}" dt="2025-04-24T01:14:37.284" v="7" actId="478"/>
          <ac:spMkLst>
            <pc:docMk/>
            <pc:sldMasterMk cId="4048822221" sldId="2147483684"/>
            <ac:spMk id="17" creationId="{628C5647-1017-7BF3-20C9-F6973980A515}"/>
          </ac:spMkLst>
        </pc:spChg>
        <pc:spChg chg="del">
          <ac:chgData name="Bjonnes, Evan Theodor" userId="86a2d98a-0eb3-4582-a4b0-b9609c6ce124" providerId="ADAL" clId="{1AC3390E-9690-47BF-85EA-30A7B10ECAAC}" dt="2025-04-24T01:14:40.867" v="11" actId="478"/>
          <ac:spMkLst>
            <pc:docMk/>
            <pc:sldMasterMk cId="4048822221" sldId="2147483684"/>
            <ac:spMk id="18" creationId="{2FB73925-972A-A7EB-0DA3-4307F45B33E5}"/>
          </ac:spMkLst>
        </pc:spChg>
        <pc:spChg chg="del">
          <ac:chgData name="Bjonnes, Evan Theodor" userId="86a2d98a-0eb3-4582-a4b0-b9609c6ce124" providerId="ADAL" clId="{1AC3390E-9690-47BF-85EA-30A7B10ECAAC}" dt="2025-04-24T01:14:39.332" v="9" actId="478"/>
          <ac:spMkLst>
            <pc:docMk/>
            <pc:sldMasterMk cId="4048822221" sldId="2147483684"/>
            <ac:spMk id="19" creationId="{A2C6D589-70CA-D5E6-9ADC-2B66BFA18A99}"/>
          </ac:spMkLst>
        </pc:spChg>
        <pc:spChg chg="del">
          <ac:chgData name="Bjonnes, Evan Theodor" userId="86a2d98a-0eb3-4582-a4b0-b9609c6ce124" providerId="ADAL" clId="{1AC3390E-9690-47BF-85EA-30A7B10ECAAC}" dt="2025-04-24T01:14:53.419" v="23" actId="478"/>
          <ac:spMkLst>
            <pc:docMk/>
            <pc:sldMasterMk cId="4048822221" sldId="2147483684"/>
            <ac:spMk id="20" creationId="{6470D093-72F0-FEEA-18FB-51F93411D07A}"/>
          </ac:spMkLst>
        </pc:spChg>
        <pc:spChg chg="del">
          <ac:chgData name="Bjonnes, Evan Theodor" userId="86a2d98a-0eb3-4582-a4b0-b9609c6ce124" providerId="ADAL" clId="{1AC3390E-9690-47BF-85EA-30A7B10ECAAC}" dt="2025-04-24T01:14:51.179" v="21" actId="478"/>
          <ac:spMkLst>
            <pc:docMk/>
            <pc:sldMasterMk cId="4048822221" sldId="2147483684"/>
            <ac:spMk id="21" creationId="{7B3D9189-C597-53D9-85BF-96B774A10E3A}"/>
          </ac:spMkLst>
        </pc:spChg>
        <pc:spChg chg="del">
          <ac:chgData name="Bjonnes, Evan Theodor" userId="86a2d98a-0eb3-4582-a4b0-b9609c6ce124" providerId="ADAL" clId="{1AC3390E-9690-47BF-85EA-30A7B10ECAAC}" dt="2025-04-24T01:14:56.720" v="25" actId="478"/>
          <ac:spMkLst>
            <pc:docMk/>
            <pc:sldMasterMk cId="4048822221" sldId="2147483684"/>
            <ac:spMk id="22" creationId="{5A038435-6BF1-5F0E-3BAB-57AFC315DFDB}"/>
          </ac:spMkLst>
        </pc:spChg>
        <pc:spChg chg="del">
          <ac:chgData name="Bjonnes, Evan Theodor" userId="86a2d98a-0eb3-4582-a4b0-b9609c6ce124" providerId="ADAL" clId="{1AC3390E-9690-47BF-85EA-30A7B10ECAAC}" dt="2025-04-24T01:14:58.858" v="27" actId="478"/>
          <ac:spMkLst>
            <pc:docMk/>
            <pc:sldMasterMk cId="4048822221" sldId="2147483684"/>
            <ac:spMk id="23" creationId="{A96D5522-A6C5-EBCB-F43F-098B7950B145}"/>
          </ac:spMkLst>
        </pc:spChg>
        <pc:spChg chg="del">
          <ac:chgData name="Bjonnes, Evan Theodor" userId="86a2d98a-0eb3-4582-a4b0-b9609c6ce124" providerId="ADAL" clId="{1AC3390E-9690-47BF-85EA-30A7B10ECAAC}" dt="2025-04-24T01:15:00.307" v="28" actId="478"/>
          <ac:spMkLst>
            <pc:docMk/>
            <pc:sldMasterMk cId="4048822221" sldId="2147483684"/>
            <ac:spMk id="24" creationId="{9F91CB4B-47EC-F4B9-9E72-4430825A4596}"/>
          </ac:spMkLst>
        </pc:spChg>
        <pc:spChg chg="del">
          <ac:chgData name="Bjonnes, Evan Theodor" userId="86a2d98a-0eb3-4582-a4b0-b9609c6ce124" providerId="ADAL" clId="{1AC3390E-9690-47BF-85EA-30A7B10ECAAC}" dt="2025-04-24T01:15:03.907" v="31" actId="478"/>
          <ac:spMkLst>
            <pc:docMk/>
            <pc:sldMasterMk cId="4048822221" sldId="2147483684"/>
            <ac:spMk id="25" creationId="{E471AE23-E2AD-B1B7-6FA7-B2FDDC470464}"/>
          </ac:spMkLst>
        </pc:spChg>
        <pc:spChg chg="del">
          <ac:chgData name="Bjonnes, Evan Theodor" userId="86a2d98a-0eb3-4582-a4b0-b9609c6ce124" providerId="ADAL" clId="{1AC3390E-9690-47BF-85EA-30A7B10ECAAC}" dt="2025-04-24T01:14:35.051" v="5" actId="478"/>
          <ac:spMkLst>
            <pc:docMk/>
            <pc:sldMasterMk cId="4048822221" sldId="2147483684"/>
            <ac:spMk id="26" creationId="{99ABE289-2E64-A404-121A-62D28018A7BD}"/>
          </ac:spMkLst>
        </pc:spChg>
        <pc:spChg chg="del">
          <ac:chgData name="Bjonnes, Evan Theodor" userId="86a2d98a-0eb3-4582-a4b0-b9609c6ce124" providerId="ADAL" clId="{1AC3390E-9690-47BF-85EA-30A7B10ECAAC}" dt="2025-04-24T01:14:42.994" v="13" actId="478"/>
          <ac:spMkLst>
            <pc:docMk/>
            <pc:sldMasterMk cId="4048822221" sldId="2147483684"/>
            <ac:spMk id="27" creationId="{9DA244F8-9F2C-1D7C-7F4D-1D5CC47C377A}"/>
          </ac:spMkLst>
        </pc:spChg>
        <pc:spChg chg="del">
          <ac:chgData name="Bjonnes, Evan Theodor" userId="86a2d98a-0eb3-4582-a4b0-b9609c6ce124" providerId="ADAL" clId="{1AC3390E-9690-47BF-85EA-30A7B10ECAAC}" dt="2025-04-24T01:14:44.755" v="15" actId="478"/>
          <ac:spMkLst>
            <pc:docMk/>
            <pc:sldMasterMk cId="4048822221" sldId="2147483684"/>
            <ac:spMk id="28" creationId="{ECBF98ED-2FAD-F9AF-C5CE-962954EAE6F9}"/>
          </ac:spMkLst>
        </pc:spChg>
        <pc:spChg chg="del">
          <ac:chgData name="Bjonnes, Evan Theodor" userId="86a2d98a-0eb3-4582-a4b0-b9609c6ce124" providerId="ADAL" clId="{1AC3390E-9690-47BF-85EA-30A7B10ECAAC}" dt="2025-04-24T01:15:05.971" v="33" actId="478"/>
          <ac:spMkLst>
            <pc:docMk/>
            <pc:sldMasterMk cId="4048822221" sldId="2147483684"/>
            <ac:spMk id="29" creationId="{EA4C00F2-DAA0-BF14-6AC5-A85947B03605}"/>
          </ac:spMkLst>
        </pc:spChg>
        <pc:spChg chg="del">
          <ac:chgData name="Bjonnes, Evan Theodor" userId="86a2d98a-0eb3-4582-a4b0-b9609c6ce124" providerId="ADAL" clId="{1AC3390E-9690-47BF-85EA-30A7B10ECAAC}" dt="2025-04-24T01:14:52.866" v="22" actId="478"/>
          <ac:spMkLst>
            <pc:docMk/>
            <pc:sldMasterMk cId="4048822221" sldId="2147483684"/>
            <ac:spMk id="30" creationId="{6ACBB6D2-C908-7C4F-EFF9-0F9BE7C96D98}"/>
          </ac:spMkLst>
        </pc:spChg>
        <pc:spChg chg="del mod">
          <ac:chgData name="Bjonnes, Evan Theodor" userId="86a2d98a-0eb3-4582-a4b0-b9609c6ce124" providerId="ADAL" clId="{1AC3390E-9690-47BF-85EA-30A7B10ECAAC}" dt="2025-04-24T01:14:50.614" v="20" actId="478"/>
          <ac:spMkLst>
            <pc:docMk/>
            <pc:sldMasterMk cId="4048822221" sldId="2147483684"/>
            <ac:spMk id="31" creationId="{14F7AF79-99AD-EF3A-AEBF-02EC7D405413}"/>
          </ac:spMkLst>
        </pc:spChg>
        <pc:spChg chg="del">
          <ac:chgData name="Bjonnes, Evan Theodor" userId="86a2d98a-0eb3-4582-a4b0-b9609c6ce124" providerId="ADAL" clId="{1AC3390E-9690-47BF-85EA-30A7B10ECAAC}" dt="2025-04-24T01:14:54.899" v="24" actId="478"/>
          <ac:spMkLst>
            <pc:docMk/>
            <pc:sldMasterMk cId="4048822221" sldId="2147483684"/>
            <ac:spMk id="32" creationId="{29FB10BD-EC4E-AD99-DF93-0031CAE62128}"/>
          </ac:spMkLst>
        </pc:spChg>
        <pc:spChg chg="del">
          <ac:chgData name="Bjonnes, Evan Theodor" userId="86a2d98a-0eb3-4582-a4b0-b9609c6ce124" providerId="ADAL" clId="{1AC3390E-9690-47BF-85EA-30A7B10ECAAC}" dt="2025-04-24T01:14:58.230" v="26" actId="478"/>
          <ac:spMkLst>
            <pc:docMk/>
            <pc:sldMasterMk cId="4048822221" sldId="2147483684"/>
            <ac:spMk id="33" creationId="{6FDAD7D3-FB35-2D1F-E87B-768FBC6980D1}"/>
          </ac:spMkLst>
        </pc:spChg>
        <pc:spChg chg="del">
          <ac:chgData name="Bjonnes, Evan Theodor" userId="86a2d98a-0eb3-4582-a4b0-b9609c6ce124" providerId="ADAL" clId="{1AC3390E-9690-47BF-85EA-30A7B10ECAAC}" dt="2025-04-24T01:15:01.671" v="29" actId="478"/>
          <ac:spMkLst>
            <pc:docMk/>
            <pc:sldMasterMk cId="4048822221" sldId="2147483684"/>
            <ac:spMk id="34" creationId="{EDF0C0BC-D896-A401-AAC4-EE91E9B12C8E}"/>
          </ac:spMkLst>
        </pc:spChg>
        <pc:spChg chg="del">
          <ac:chgData name="Bjonnes, Evan Theodor" userId="86a2d98a-0eb3-4582-a4b0-b9609c6ce124" providerId="ADAL" clId="{1AC3390E-9690-47BF-85EA-30A7B10ECAAC}" dt="2025-04-24T01:15:03.313" v="30" actId="478"/>
          <ac:spMkLst>
            <pc:docMk/>
            <pc:sldMasterMk cId="4048822221" sldId="2147483684"/>
            <ac:spMk id="45" creationId="{A7DBC23D-583C-AFAB-1853-85EAFB10D8DB}"/>
          </ac:spMkLst>
        </pc:spChg>
        <pc:spChg chg="del">
          <ac:chgData name="Bjonnes, Evan Theodor" userId="86a2d98a-0eb3-4582-a4b0-b9609c6ce124" providerId="ADAL" clId="{1AC3390E-9690-47BF-85EA-30A7B10ECAAC}" dt="2025-04-24T01:15:05.398" v="32" actId="478"/>
          <ac:spMkLst>
            <pc:docMk/>
            <pc:sldMasterMk cId="4048822221" sldId="2147483684"/>
            <ac:spMk id="46" creationId="{E741003F-A5C7-1A1F-FCEA-0CC45DBBA0F3}"/>
          </ac:spMkLst>
        </pc:spChg>
        <pc:spChg chg="del">
          <ac:chgData name="Bjonnes, Evan Theodor" userId="86a2d98a-0eb3-4582-a4b0-b9609c6ce124" providerId="ADAL" clId="{1AC3390E-9690-47BF-85EA-30A7B10ECAAC}" dt="2025-04-24T01:14:30.107" v="1" actId="478"/>
          <ac:spMkLst>
            <pc:docMk/>
            <pc:sldMasterMk cId="4048822221" sldId="2147483684"/>
            <ac:spMk id="47" creationId="{6D18BF93-7C34-E7D3-3B00-E87D36B0803F}"/>
          </ac:spMkLst>
        </pc:spChg>
        <pc:spChg chg="del mod">
          <ac:chgData name="Bjonnes, Evan Theodor" userId="86a2d98a-0eb3-4582-a4b0-b9609c6ce124" providerId="ADAL" clId="{1AC3390E-9690-47BF-85EA-30A7B10ECAAC}" dt="2025-04-24T01:14:33.074" v="4" actId="478"/>
          <ac:spMkLst>
            <pc:docMk/>
            <pc:sldMasterMk cId="4048822221" sldId="2147483684"/>
            <ac:spMk id="48" creationId="{00B37A5C-1BD6-BD93-866F-F3DC930A6348}"/>
          </ac:spMkLst>
        </pc:spChg>
        <pc:spChg chg="del">
          <ac:chgData name="Bjonnes, Evan Theodor" userId="86a2d98a-0eb3-4582-a4b0-b9609c6ce124" providerId="ADAL" clId="{1AC3390E-9690-47BF-85EA-30A7B10ECAAC}" dt="2025-04-24T01:14:36.517" v="6" actId="478"/>
          <ac:spMkLst>
            <pc:docMk/>
            <pc:sldMasterMk cId="4048822221" sldId="2147483684"/>
            <ac:spMk id="49" creationId="{23F6CF33-72EA-84E9-EF88-0D5CF566B395}"/>
          </ac:spMkLst>
        </pc:spChg>
        <pc:spChg chg="del">
          <ac:chgData name="Bjonnes, Evan Theodor" userId="86a2d98a-0eb3-4582-a4b0-b9609c6ce124" providerId="ADAL" clId="{1AC3390E-9690-47BF-85EA-30A7B10ECAAC}" dt="2025-04-24T01:14:38.612" v="8" actId="478"/>
          <ac:spMkLst>
            <pc:docMk/>
            <pc:sldMasterMk cId="4048822221" sldId="2147483684"/>
            <ac:spMk id="50" creationId="{BC23073A-1142-A88B-30BA-516E2B99FDCC}"/>
          </ac:spMkLst>
        </pc:spChg>
        <pc:spChg chg="del">
          <ac:chgData name="Bjonnes, Evan Theodor" userId="86a2d98a-0eb3-4582-a4b0-b9609c6ce124" providerId="ADAL" clId="{1AC3390E-9690-47BF-85EA-30A7B10ECAAC}" dt="2025-04-24T01:14:40.239" v="10" actId="478"/>
          <ac:spMkLst>
            <pc:docMk/>
            <pc:sldMasterMk cId="4048822221" sldId="2147483684"/>
            <ac:spMk id="51" creationId="{DFFF46EA-2247-0672-B0F2-72BDABBFEAFC}"/>
          </ac:spMkLst>
        </pc:spChg>
        <pc:spChg chg="del">
          <ac:chgData name="Bjonnes, Evan Theodor" userId="86a2d98a-0eb3-4582-a4b0-b9609c6ce124" providerId="ADAL" clId="{1AC3390E-9690-47BF-85EA-30A7B10ECAAC}" dt="2025-04-24T01:14:42.264" v="12" actId="478"/>
          <ac:spMkLst>
            <pc:docMk/>
            <pc:sldMasterMk cId="4048822221" sldId="2147483684"/>
            <ac:spMk id="52" creationId="{8B48578C-A2C1-33C7-A608-29A6AF95A044}"/>
          </ac:spMkLst>
        </pc:spChg>
        <pc:spChg chg="del">
          <ac:chgData name="Bjonnes, Evan Theodor" userId="86a2d98a-0eb3-4582-a4b0-b9609c6ce124" providerId="ADAL" clId="{1AC3390E-9690-47BF-85EA-30A7B10ECAAC}" dt="2025-04-24T01:14:44.223" v="14" actId="478"/>
          <ac:spMkLst>
            <pc:docMk/>
            <pc:sldMasterMk cId="4048822221" sldId="2147483684"/>
            <ac:spMk id="53" creationId="{F4DCED45-5CA0-272F-02B2-18978BDB293C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802918-22C0-8CE6-ACAC-5AA775250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02EE2-C741-5562-91E5-0FFBFFA7C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36E5A-1590-4136-A887-20852AD82C3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B730-239B-F605-C383-0787270CC5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01379-4D04-C4B3-20B2-858439CFF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07D5-3579-4B13-8E6D-ACCBBC78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C20CD-2D24-491B-8442-D7F8AD17C10D}" type="datetimeFigureOut"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5F92-FDEA-41A6-8D5E-BC743BE46E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1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2A293C-7FF4-831E-A43B-4088E75C6AD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CE1E76-6C82-3CCF-A379-0596E4A46A2E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Graphic 6">
              <a:extLst>
                <a:ext uri="{FF2B5EF4-FFF2-40B4-BE49-F238E27FC236}">
                  <a16:creationId xmlns:a16="http://schemas.microsoft.com/office/drawing/2014/main" id="{8D15C4A5-BB78-68F7-F84B-AA6A10B65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3C3E93-D900-4902-9994-ACFFC94BA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40CFEF-7C94-1A7B-0398-2AA9358883B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rgbClr val="63666A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F12A0B-A23F-1C75-4A75-C529BD723AE1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3DDFFC-1478-7617-AA97-1F8732C915B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3CC102CE-BEFA-0F3E-9394-E508D6330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47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48911FF-6ED4-16BE-95A0-E0AAC64C4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827865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B2B0BD-CA2F-72F9-3310-7C62306ED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FA9E59-D405-67F2-923B-9F1E5A4F93B9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C18412-6069-B27C-2022-904192E27A4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385C407-2073-3802-7701-4A3FA2D1D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23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406B13-7A85-92DA-832A-0B13F01863F5}"/>
              </a:ext>
            </a:extLst>
          </p:cNvPr>
          <p:cNvGrpSpPr/>
          <p:nvPr userDrawn="1"/>
        </p:nvGrpSpPr>
        <p:grpSpPr>
          <a:xfrm>
            <a:off x="11622555" y="90551"/>
            <a:ext cx="354152" cy="382723"/>
            <a:chOff x="11622555" y="90551"/>
            <a:chExt cx="354152" cy="3827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C22E7C-9DF2-5421-7530-5B38699F57EF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9614801-983D-0050-43CD-0DD4F04DD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FA7ABB2-B072-D6BC-7247-4ABD9499CA5A}"/>
              </a:ext>
            </a:extLst>
          </p:cNvPr>
          <p:cNvSpPr/>
          <p:nvPr userDrawn="1"/>
        </p:nvSpPr>
        <p:spPr>
          <a:xfrm>
            <a:off x="0" y="-22225"/>
            <a:ext cx="12192000" cy="691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LNL logomark">
            <a:extLst>
              <a:ext uri="{FF2B5EF4-FFF2-40B4-BE49-F238E27FC236}">
                <a16:creationId xmlns:a16="http://schemas.microsoft.com/office/drawing/2014/main" id="{903EF629-36E9-F004-93C3-C780D59974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2" y="11429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1101" y="1436688"/>
            <a:ext cx="5291328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291532" y="1436688"/>
            <a:ext cx="5291328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576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219514"/>
            <a:ext cx="109728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7078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BE25-91C3-099A-C2B8-1D42A7BF4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634D62-0668-3E51-72AB-9EC56F555510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CE4A88-E38F-437C-2B25-3B6B60773D11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C74E1CBE-059D-CD66-C456-B5C01FFCC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701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65663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C3B38-61B7-783E-52C6-00B5050BF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A04BE3-B2E4-5E0B-DDDE-B54B250A9165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02C16D-1649-E412-C28B-CE9BB8349E6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1BC2762-1D07-E88C-EB3B-2F7FC96B55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04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3773E-EFB0-9F62-37C6-747B3B73E543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3EDC3E-FABC-7C2D-C04C-79F7AB2B8A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53E7E-7A9E-329B-FFD8-1D9BA9786AA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0EC055E-155F-D5A6-ED52-24C6B094DA6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9819F-BE33-0619-00D8-AA2E74DB2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01DE8D-4627-4E63-01D7-7AFC7BD68C8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AB398-F5A2-BF1D-1D8B-85D9A1A0956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6">
              <a:extLst>
                <a:ext uri="{FF2B5EF4-FFF2-40B4-BE49-F238E27FC236}">
                  <a16:creationId xmlns:a16="http://schemas.microsoft.com/office/drawing/2014/main" id="{D5FD14F8-050B-EB31-7E6D-7F324858B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743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B645E0-C06E-36A3-FCCA-0958A2DE3F2E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7535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AB132D-B4BF-5EAD-FEA3-E9DB260DC8D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5D7C6E2-A11F-9992-22D9-6F2C99874C8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E4F60B-636D-0976-1F43-CA060E14B6F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50D76-D3DA-00B9-EB47-215F803C5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2BBBD00-9842-E737-7C55-0014F698884D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8D6176-3F76-1DE0-6227-B0D3D8D8D4C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1149AFE4-C705-3882-9F30-3EEEBA12B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11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45802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B6D10A-2255-D43D-81F9-DC85D8BF7D2C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B6339F-B871-8677-F912-20F171EE14E0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8E20766E-F8C0-8A5D-2917-50FD2A6F1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2A43FE8-62D3-456F-7FAD-F80B08D6A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6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36A78C-E775-A660-63A5-DEC117A7F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8DE18753-2F2A-4623-864B-1C5D72E45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8C20271-5651-D0C8-A20F-A5991817A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088618-7323-F613-021C-7EF282FEF3D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4894D0-90BA-7383-BE51-E3CC9C80EC3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63265006-4B41-90C0-F2C6-C22FDC0F0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501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DB9A-9551-5A40-D24C-13BA437C8A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A268B-2822-3537-305A-4177E097BE6C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14D893-B608-B2AE-289A-D71AC38A5F9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9952794-4BBC-BB1F-AB0E-65F4BC6E1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9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227045-5190-2224-75F9-3B5313E5EE84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A3F334-69F6-44FB-90E5-53B869F6EF5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6">
              <a:extLst>
                <a:ext uri="{FF2B5EF4-FFF2-40B4-BE49-F238E27FC236}">
                  <a16:creationId xmlns:a16="http://schemas.microsoft.com/office/drawing/2014/main" id="{52BA87F1-4CF9-E33E-B8A8-FD8654238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042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627C3B-8F71-7E0E-F898-88D3D3B075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3CAD0B-204C-C55B-5F5D-705D6E48C29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ACEA37-8AD9-4011-E68E-30913E6DD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90C2D-95CE-19F1-295D-B15FE9A497F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14949C-B6BD-2031-B8B0-30CEEFBC0A6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0939D1BB-8630-23C5-B112-501FBF4849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415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B1E133E-DA39-5AA8-1013-A6F683336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4D7E00-07A2-DC5A-7530-652E06E935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38749E-3D70-CF4A-F25F-2AF9BD0684B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55691F-A11E-A92B-7325-3E4BB8EB72EA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F7F92D-C7CB-5C6F-FD5C-6107C702BF1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EF14C0F-1069-0587-464E-DDA07BE35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739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38BCD77-48BE-35A7-99AC-A16EFB0B0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353D1-8E82-98FB-E3FF-0FDB24FE930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B110F6E-0B47-7691-9751-12F58543572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A69396-10B4-E494-346D-4177C9346F09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C6F2C1-373A-0AFC-60B4-358E19BD220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668A782-35E1-40D9-72B5-2DE2AD48A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308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465E69D-2EBA-EAF0-02C7-23C4EE46C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43392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AF0F2-3CEF-3390-AFA9-92EA0122B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A6CF2F-F87B-580E-E55A-5260D8CCD09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A610CD-738E-D5AD-87BD-E5FD0B4ACA2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6">
              <a:extLst>
                <a:ext uri="{FF2B5EF4-FFF2-40B4-BE49-F238E27FC236}">
                  <a16:creationId xmlns:a16="http://schemas.microsoft.com/office/drawing/2014/main" id="{E4653727-A3C9-DBD4-3E86-14C88B4104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594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1FF6B2-35C7-D306-77E2-0CED076EEAAF}"/>
              </a:ext>
            </a:extLst>
          </p:cNvPr>
          <p:cNvGrpSpPr/>
          <p:nvPr userDrawn="1"/>
        </p:nvGrpSpPr>
        <p:grpSpPr>
          <a:xfrm>
            <a:off x="11622555" y="103251"/>
            <a:ext cx="354152" cy="382723"/>
            <a:chOff x="11622555" y="90551"/>
            <a:chExt cx="354152" cy="382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ED90EF-C05F-D7B5-C320-E6BBCD1B69A6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B5A7D9F-8188-5BF9-BE92-C9BF876EF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6F4057-8E98-FA08-9013-6E5B914B0E72}"/>
              </a:ext>
            </a:extLst>
          </p:cNvPr>
          <p:cNvSpPr/>
          <p:nvPr userDrawn="1"/>
        </p:nvSpPr>
        <p:spPr>
          <a:xfrm>
            <a:off x="-9651" y="0"/>
            <a:ext cx="12201652" cy="68961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LNL logomark">
            <a:extLst>
              <a:ext uri="{FF2B5EF4-FFF2-40B4-BE49-F238E27FC236}">
                <a16:creationId xmlns:a16="http://schemas.microsoft.com/office/drawing/2014/main" id="{D8DF9641-42BB-6DDC-39B7-5EE92E0E56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1" y="13493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D6243BB-1A0B-F4EC-D8B0-BAFDB08E54A1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677F880-7F53-9A2C-4A1A-3A656A5B31A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44DB0D0-9F93-469E-320E-13671CB6980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EEE6DCD-561B-BFA6-B32E-308CD0ABE45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CCADD8-BB05-BF76-2392-73E7C323FA28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BD938E-B952-528D-2A1A-537413FD4E1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6D1FCC57-ED1D-71CE-70FC-8F8D811D2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BCB6EF-FEF6-1E1F-F966-03AA4A64F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0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42F7D7-D144-13A5-95F3-BE595396D22D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5549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4E51EA-0747-A2FA-CAED-E61AC89965D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6CA6951-156C-8875-033B-2B0849F978C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DC4330-0A31-CB8A-47F8-446E9E83C90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E22D1-E58A-5130-A388-4A66556232A7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386F14-D0C2-02ED-5268-ABF9BBE12B0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E78E0EFB-9EB4-5011-8318-1F645C722E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E853F0-D96E-721F-CE05-A0B362058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0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F93694-358D-A57A-C9FB-DAE48C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A9E4A75-D5CC-0F01-2E3B-B2D109E54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B42CC85-9864-BE96-2E8D-D34502526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6EF51C-5B28-69A0-4081-D305F8505B73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64211F-02AB-9BFA-B3BC-419B89B787C9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72990ED-6DD0-CFE9-7573-250FE5EFD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75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8197-C994-67CF-A88C-31BCCFE041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214FD3-C327-3FE6-F070-4B63DC3F098D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161D9B-E0ED-6648-03F2-A2570D71362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8EA23D31-52DF-2E69-A1B9-14117B62F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47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1DA3A-3EB3-30D9-0FA8-E270E6305994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D7EF15-B45D-8292-346B-AB7ECAABF70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6">
              <a:extLst>
                <a:ext uri="{FF2B5EF4-FFF2-40B4-BE49-F238E27FC236}">
                  <a16:creationId xmlns:a16="http://schemas.microsoft.com/office/drawing/2014/main" id="{8BA73B38-82A8-5E92-72C8-F09315E37E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10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7D851A-4359-3F09-9560-90BFF0B578F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CE74C1-C574-4101-7585-40715520DD5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4B03EA-6C6D-C3DC-CDA3-18CA43E1174F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B949A9-B85D-4814-F862-030F85A23C7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54AD4CFA-B407-0A32-9EB6-77A0F7517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D2A6D1-4E1F-9177-6043-4FD9871EF6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2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80D677-25A9-E52D-0927-94008A0E255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15EBAF-4AA8-68C6-1238-80FAC84A595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CE1005F3-A568-C6C2-27BC-CE21D259A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8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82131" y="6515434"/>
            <a:ext cx="975332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193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AFA23F-FEE1-1DA4-1DDD-8AB326D81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7622" y="122528"/>
            <a:ext cx="1041925" cy="983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51A2E-D8B5-88F1-6C7A-F6D05C3BC2D5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LLNL-PRES-2005154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97AF6-180B-90C4-1FCF-46A9832F456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2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748" r:id="rId3"/>
    <p:sldLayoutId id="2147483749" r:id="rId4"/>
    <p:sldLayoutId id="2147483686" r:id="rId5"/>
    <p:sldLayoutId id="2147483706" r:id="rId6"/>
    <p:sldLayoutId id="2147483744" r:id="rId7"/>
    <p:sldLayoutId id="2147483688" r:id="rId8"/>
    <p:sldLayoutId id="2147483690" r:id="rId9"/>
    <p:sldLayoutId id="2147483725" r:id="rId10"/>
    <p:sldLayoutId id="2147483742" r:id="rId11"/>
    <p:sldLayoutId id="2147483746" r:id="rId12"/>
    <p:sldLayoutId id="2147483687" r:id="rId13"/>
    <p:sldLayoutId id="2147483754" r:id="rId14"/>
    <p:sldLayoutId id="214748375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532A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088" userDrawn="1">
          <p15:clr>
            <a:srgbClr val="F26B43"/>
          </p15:clr>
        </p15:guide>
        <p15:guide id="5" orient="horz" pos="4200" userDrawn="1">
          <p15:clr>
            <a:srgbClr val="F26B43"/>
          </p15:clr>
        </p15:guide>
        <p15:guide id="6" orient="horz" pos="4224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7622" y="6069"/>
            <a:ext cx="12199622" cy="6386623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570886-F1AB-A724-0F90-31CF9094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32435" y="6515434"/>
            <a:ext cx="1025027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22" y="-3646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3A5C465-1B9B-422D-7333-59CF628CE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7623" y="132074"/>
            <a:ext cx="1030960" cy="987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73BBB-EBD8-923E-4E8D-AE21F233EF6D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7FB9D-0F50-CCE0-659E-1BECD8A1C18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A7DFA-65B0-0636-93FD-F828C0FDE051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2BF41-DE54-3917-0EC3-FB9E29DF5013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9BBD5-C27C-7DE7-930C-9CF1269977E6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0FF3C-9AAB-6E70-2170-E6F82DEC227F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60EE9-3C5D-8ADF-F3BA-245D5C56B604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EFE9B1-65FE-BE22-0384-0AAD5A95D85C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02CB6-0946-ACBC-BC1C-2FF6325A7329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A8102F-57B2-001C-4D81-F55ACD4E445B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90F5D6-AFE4-8CA5-35FB-0E291750B2B6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F251F2-EE36-B660-AE40-842B8788BAB7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A82D47-E137-DBBD-DB5E-01894E4849DD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05E0C1-DFA8-34CD-475F-9E012143B9AF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BCE5D2-964B-7DEB-C02A-60D7995DF62B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C8363B-8B11-8CE6-61DE-A61A05D54B0F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70BF72-77DF-B466-3FD1-F7F081FA9CA6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EBCDBE-DABB-3438-8C69-A481C74489B9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12224D-01B0-1297-3FE3-13F0404B0F77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F19DC-423E-4783-2C16-D373B1C5B24A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DF076D-1D17-DA25-B8F4-C78C00AFB5D1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17914D-589E-020D-9C16-400A30C7992C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FFCEEF-1880-D2BC-D4CD-5AC62C1B16A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2074D8-7FD6-A412-5B3E-A83A96118029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6CD0D2-A217-246E-86F0-7BAE0694613B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531D96-5978-B8C1-2305-1A521149E81D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8734A2-9420-F13D-9F60-9A664115B793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7BB533-7CC3-816F-9772-4E7A55E01839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4D929E-06B5-C3C5-6BB2-6E2C4D68CB16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86E4CA-2051-193B-B256-F949E089B5F0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0328D9-49EE-6A7D-64F1-4F8C8F6C0EB8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E25DD1-5379-B65B-5858-CB4529762F43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10632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8" r:id="rId2"/>
    <p:sldLayoutId id="2147483752" r:id="rId3"/>
    <p:sldLayoutId id="2147483753" r:id="rId4"/>
    <p:sldLayoutId id="2147483710" r:id="rId5"/>
    <p:sldLayoutId id="2147483711" r:id="rId6"/>
    <p:sldLayoutId id="2147483745" r:id="rId7"/>
    <p:sldLayoutId id="2147483712" r:id="rId8"/>
    <p:sldLayoutId id="2147483713" r:id="rId9"/>
    <p:sldLayoutId id="2147483740" r:id="rId10"/>
    <p:sldLayoutId id="2147483743" r:id="rId11"/>
    <p:sldLayoutId id="2147483747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79F9C-A155-DA57-CAE8-28290AC9EB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914400"/>
            <a:r>
              <a:rPr lang="en-US" dirty="0"/>
              <a:t>Evan Bjonnes</a:t>
            </a:r>
          </a:p>
          <a:p>
            <a:pPr defTabSz="914400"/>
            <a:r>
              <a:rPr lang="en-US" sz="1400" b="0" dirty="0"/>
              <a:t>Jason M. Pearl, Kathryn M. Kumamoto, J. Mike Owen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5A7B62-9D92-C779-86C5-E808CDEFE6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400" dirty="0">
                <a:cs typeface="Lucida Handwriting"/>
              </a:rPr>
              <a:t>May 5-9, 2025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6B4F1-0303-AF8F-7748-4CB204151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sz="2800" dirty="0">
                <a:cs typeface="Lucida Handwriting"/>
              </a:rPr>
              <a:t>IAA Planetary Defense Conference 2025</a:t>
            </a:r>
          </a:p>
          <a:p>
            <a:pPr lvl="0">
              <a:lnSpc>
                <a:spcPct val="80000"/>
              </a:lnSpc>
            </a:pPr>
            <a:r>
              <a:rPr lang="en-US" sz="2800" dirty="0">
                <a:cs typeface="Lucida Handwriting"/>
              </a:rPr>
              <a:t>Stellenbosch, Cape Town, South Africa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4DBF2-8103-6ACA-834A-D548B4A288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Spheral Simulations of the Atmospheric Entry and Energy Deposition of PDC25 Threat Scenario Asteroids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014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7BDBD-D966-CD04-F88E-56525C433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A3113A1A-32A0-B7B1-F910-03A5F4D48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48" y="1199023"/>
            <a:ext cx="6143650" cy="5138010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A6455F6-2787-F6F6-BA1F-FCDB4C1D4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Model – 127m Diam, 20° Entry</a:t>
            </a:r>
          </a:p>
        </p:txBody>
      </p:sp>
      <p:pic>
        <p:nvPicPr>
          <p:cNvPr id="10" name="Picture 9" descr="Chart&#10;&#10;AI-generated content may be incorrect.">
            <a:extLst>
              <a:ext uri="{FF2B5EF4-FFF2-40B4-BE49-F238E27FC236}">
                <a16:creationId xmlns:a16="http://schemas.microsoft.com/office/drawing/2014/main" id="{24DD4A9D-B696-1737-00B6-E93C388BF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0" y="2114028"/>
            <a:ext cx="1261875" cy="15971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A19FED-EBA0-869C-4DCE-F9C852899896}"/>
              </a:ext>
            </a:extLst>
          </p:cNvPr>
          <p:cNvSpPr txBox="1"/>
          <p:nvPr/>
        </p:nvSpPr>
        <p:spPr>
          <a:xfrm>
            <a:off x="1354724" y="1304345"/>
            <a:ext cx="1844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1A1"/>
                </a:solidFill>
              </a:rPr>
              <a:t>Midsize,</a:t>
            </a:r>
          </a:p>
          <a:p>
            <a:pPr algn="ctr"/>
            <a:r>
              <a:rPr lang="en-US" dirty="0">
                <a:solidFill>
                  <a:srgbClr val="0031A1"/>
                </a:solidFill>
              </a:rPr>
              <a:t>Longest Traverse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F58656-5F33-7E54-97CE-F2FBA0392F66}"/>
              </a:ext>
            </a:extLst>
          </p:cNvPr>
          <p:cNvSpPr txBox="1"/>
          <p:nvPr/>
        </p:nvSpPr>
        <p:spPr>
          <a:xfrm>
            <a:off x="3451672" y="4137505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-500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0F1B58-B25B-8E6A-1174-AED09386DE9B}"/>
              </a:ext>
            </a:extLst>
          </p:cNvPr>
          <p:cNvSpPr txBox="1"/>
          <p:nvPr/>
        </p:nvSpPr>
        <p:spPr>
          <a:xfrm>
            <a:off x="3504571" y="2366573"/>
            <a:ext cx="4299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229961-BA4A-D465-DD63-9BAC7C75682E}"/>
              </a:ext>
            </a:extLst>
          </p:cNvPr>
          <p:cNvSpPr txBox="1"/>
          <p:nvPr/>
        </p:nvSpPr>
        <p:spPr>
          <a:xfrm>
            <a:off x="3682155" y="3216870"/>
            <a:ext cx="2664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FE5918-3AC5-92C6-0907-A6E82C4E4727}"/>
              </a:ext>
            </a:extLst>
          </p:cNvPr>
          <p:cNvSpPr txBox="1"/>
          <p:nvPr/>
        </p:nvSpPr>
        <p:spPr>
          <a:xfrm rot="16200000">
            <a:off x="2939419" y="3290499"/>
            <a:ext cx="1032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Distance (m)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3B9BA5-9CA2-136D-8C4F-B71DE1CE43E7}"/>
              </a:ext>
            </a:extLst>
          </p:cNvPr>
          <p:cNvSpPr txBox="1"/>
          <p:nvPr/>
        </p:nvSpPr>
        <p:spPr>
          <a:xfrm>
            <a:off x="3422816" y="1550713"/>
            <a:ext cx="5116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66CAF-70A9-749D-BFC3-F4CA7CC4FD0D}"/>
              </a:ext>
            </a:extLst>
          </p:cNvPr>
          <p:cNvSpPr txBox="1"/>
          <p:nvPr/>
        </p:nvSpPr>
        <p:spPr>
          <a:xfrm>
            <a:off x="3381459" y="4993200"/>
            <a:ext cx="553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-1000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CBAC5D-1B5C-8D36-5EF1-AC72C8FF963B}"/>
              </a:ext>
            </a:extLst>
          </p:cNvPr>
          <p:cNvSpPr/>
          <p:nvPr/>
        </p:nvSpPr>
        <p:spPr>
          <a:xfrm>
            <a:off x="3934495" y="5561600"/>
            <a:ext cx="1702630" cy="206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77CEE4-B028-4662-3EAF-D4591ACE01CF}"/>
              </a:ext>
            </a:extLst>
          </p:cNvPr>
          <p:cNvSpPr txBox="1"/>
          <p:nvPr/>
        </p:nvSpPr>
        <p:spPr>
          <a:xfrm>
            <a:off x="4318673" y="5655500"/>
            <a:ext cx="1032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Distance (m)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3D433-C87F-A3AA-1DC3-6E44F9AF0977}"/>
              </a:ext>
            </a:extLst>
          </p:cNvPr>
          <p:cNvSpPr txBox="1"/>
          <p:nvPr/>
        </p:nvSpPr>
        <p:spPr>
          <a:xfrm>
            <a:off x="3632691" y="5563339"/>
            <a:ext cx="4828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CBF4D6-4908-F49B-DD9F-3715E51BC3E1}"/>
              </a:ext>
            </a:extLst>
          </p:cNvPr>
          <p:cNvSpPr txBox="1"/>
          <p:nvPr/>
        </p:nvSpPr>
        <p:spPr>
          <a:xfrm>
            <a:off x="5504422" y="5563339"/>
            <a:ext cx="4299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600</a:t>
            </a:r>
          </a:p>
        </p:txBody>
      </p:sp>
      <p:pic>
        <p:nvPicPr>
          <p:cNvPr id="5" name="Picture 4" descr="A picture containing schematic&#10;&#10;AI-generated content may be incorrect.">
            <a:extLst>
              <a:ext uri="{FF2B5EF4-FFF2-40B4-BE49-F238E27FC236}">
                <a16:creationId xmlns:a16="http://schemas.microsoft.com/office/drawing/2014/main" id="{11DC4F6F-F1C5-64E7-3F39-DB5264099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0" y="3815269"/>
            <a:ext cx="932690" cy="15971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06E528-586C-B966-B2FE-06D99F958F12}"/>
              </a:ext>
            </a:extLst>
          </p:cNvPr>
          <p:cNvSpPr/>
          <p:nvPr/>
        </p:nvSpPr>
        <p:spPr>
          <a:xfrm>
            <a:off x="1139125" y="2265616"/>
            <a:ext cx="9307455" cy="2670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380E8-D856-972B-6FC2-8A220B921F4D}"/>
              </a:ext>
            </a:extLst>
          </p:cNvPr>
          <p:cNvSpPr/>
          <p:nvPr/>
        </p:nvSpPr>
        <p:spPr>
          <a:xfrm>
            <a:off x="1354724" y="1128779"/>
            <a:ext cx="8350180" cy="520825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1E62"/>
                </a:solidFill>
              </a:rPr>
              <a:t>We performed this analysis for the 4 asteroid sizes and corresponding densities, both with and without material strength, for the three incoming angles. </a:t>
            </a:r>
          </a:p>
        </p:txBody>
      </p:sp>
    </p:spTree>
    <p:extLst>
      <p:ext uri="{BB962C8B-B14F-4D97-AF65-F5344CB8AC3E}">
        <p14:creationId xmlns:p14="http://schemas.microsoft.com/office/powerpoint/2010/main" val="249205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7BC643-C13F-E235-B511-B0B43CCD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 Given Entry Angle, Energy Deposition Height Corresponds with Bolide Size</a:t>
            </a:r>
          </a:p>
        </p:txBody>
      </p:sp>
      <p:pic>
        <p:nvPicPr>
          <p:cNvPr id="12" name="Content Placeholder 11" descr="Chart&#10;&#10;AI-generated content may be incorrect.">
            <a:extLst>
              <a:ext uri="{FF2B5EF4-FFF2-40B4-BE49-F238E27FC236}">
                <a16:creationId xmlns:a16="http://schemas.microsoft.com/office/drawing/2014/main" id="{E3DAC00E-F43E-ED05-E0DF-CA38F65DD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"/>
          <a:stretch/>
        </p:blipFill>
        <p:spPr>
          <a:xfrm>
            <a:off x="273700" y="2562330"/>
            <a:ext cx="5950678" cy="3493541"/>
          </a:xfrm>
        </p:spPr>
      </p:pic>
      <p:pic>
        <p:nvPicPr>
          <p:cNvPr id="14" name="Picture 13" descr="Chart&#10;&#10;AI-generated content may be incorrect.">
            <a:extLst>
              <a:ext uri="{FF2B5EF4-FFF2-40B4-BE49-F238E27FC236}">
                <a16:creationId xmlns:a16="http://schemas.microsoft.com/office/drawing/2014/main" id="{D5B158EA-04D8-B0E1-C020-FE180BE72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"/>
          <a:stretch/>
        </p:blipFill>
        <p:spPr>
          <a:xfrm>
            <a:off x="6046634" y="2562330"/>
            <a:ext cx="5716570" cy="34935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CC2C38-84EA-A9F8-0E07-164EF9C40385}"/>
              </a:ext>
            </a:extLst>
          </p:cNvPr>
          <p:cNvSpPr txBox="1"/>
          <p:nvPr/>
        </p:nvSpPr>
        <p:spPr>
          <a:xfrm>
            <a:off x="2142774" y="2192998"/>
            <a:ext cx="221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Bolide With Strength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27B67B-26EB-261F-B79D-54064B31231F}"/>
              </a:ext>
            </a:extLst>
          </p:cNvPr>
          <p:cNvSpPr txBox="1"/>
          <p:nvPr/>
        </p:nvSpPr>
        <p:spPr>
          <a:xfrm>
            <a:off x="7633545" y="2192998"/>
            <a:ext cx="254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Bolide Without Strength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D90102-30E7-D077-47CD-C715937F07E5}"/>
              </a:ext>
            </a:extLst>
          </p:cNvPr>
          <p:cNvSpPr txBox="1"/>
          <p:nvPr/>
        </p:nvSpPr>
        <p:spPr>
          <a:xfrm>
            <a:off x="271523" y="1823666"/>
            <a:ext cx="107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20° Entry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5DA47-4D63-45A4-D384-0C470DB8CAF6}"/>
              </a:ext>
            </a:extLst>
          </p:cNvPr>
          <p:cNvSpPr txBox="1"/>
          <p:nvPr/>
        </p:nvSpPr>
        <p:spPr>
          <a:xfrm>
            <a:off x="10573966" y="6103582"/>
            <a:ext cx="1344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(tree not to scale)</a:t>
            </a:r>
          </a:p>
        </p:txBody>
      </p:sp>
    </p:spTree>
    <p:extLst>
      <p:ext uri="{BB962C8B-B14F-4D97-AF65-F5344CB8AC3E}">
        <p14:creationId xmlns:p14="http://schemas.microsoft.com/office/powerpoint/2010/main" val="162305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43BDC-EB90-B905-B367-493EB2BA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5"/>
            <a:ext cx="10614329" cy="2236504"/>
          </a:xfrm>
        </p:spPr>
        <p:txBody>
          <a:bodyPr/>
          <a:lstStyle/>
          <a:p>
            <a:r>
              <a:rPr lang="en-US" dirty="0"/>
              <a:t>Only one case using a hydrodynamic bolides makes it to the ground “intact” (and that is debatable)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6E2425-BA4A-E617-F707-48BEE3F3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Plays a Pivotal Role in Bolide Evolution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645D3F-50E7-81DE-0E04-5A0E8D89FBEB}"/>
              </a:ext>
            </a:extLst>
          </p:cNvPr>
          <p:cNvGrpSpPr/>
          <p:nvPr/>
        </p:nvGrpSpPr>
        <p:grpSpPr>
          <a:xfrm>
            <a:off x="7144274" y="2647203"/>
            <a:ext cx="4681566" cy="3658503"/>
            <a:chOff x="7091987" y="2373948"/>
            <a:chExt cx="5067218" cy="3959878"/>
          </a:xfrm>
        </p:grpSpPr>
        <p:pic>
          <p:nvPicPr>
            <p:cNvPr id="10" name="Picture 9" descr="Chart&#10;&#10;AI-generated content may be incorrect.">
              <a:extLst>
                <a:ext uri="{FF2B5EF4-FFF2-40B4-BE49-F238E27FC236}">
                  <a16:creationId xmlns:a16="http://schemas.microsoft.com/office/drawing/2014/main" id="{47D86F17-2BD7-5770-1FB8-1E69E40D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79"/>
            <a:stretch/>
          </p:blipFill>
          <p:spPr>
            <a:xfrm rot="16200000">
              <a:off x="7600090" y="1865845"/>
              <a:ext cx="3959877" cy="49760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12E7897-4A56-6746-CA38-5766774E3C8F}"/>
                </a:ext>
              </a:extLst>
            </p:cNvPr>
            <p:cNvSpPr/>
            <p:nvPr/>
          </p:nvSpPr>
          <p:spPr>
            <a:xfrm>
              <a:off x="7304163" y="5748772"/>
              <a:ext cx="434773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89462-D9BF-BDF2-883D-A8E7599CA7FF}"/>
                </a:ext>
              </a:extLst>
            </p:cNvPr>
            <p:cNvSpPr txBox="1"/>
            <p:nvPr/>
          </p:nvSpPr>
          <p:spPr>
            <a:xfrm>
              <a:off x="8820474" y="6026049"/>
              <a:ext cx="11751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Distance (m)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F47797-FE8F-265E-DC83-AA48D432F5D7}"/>
                </a:ext>
              </a:extLst>
            </p:cNvPr>
            <p:cNvSpPr txBox="1"/>
            <p:nvPr/>
          </p:nvSpPr>
          <p:spPr>
            <a:xfrm>
              <a:off x="7364818" y="5748911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11A34C-AA1B-F94D-48FB-982A8F71CF8B}"/>
                </a:ext>
              </a:extLst>
            </p:cNvPr>
            <p:cNvSpPr txBox="1"/>
            <p:nvPr/>
          </p:nvSpPr>
          <p:spPr>
            <a:xfrm>
              <a:off x="10978253" y="5748911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2097CE-4452-8F08-BD13-8BDC991DB872}"/>
                </a:ext>
              </a:extLst>
            </p:cNvPr>
            <p:cNvSpPr txBox="1"/>
            <p:nvPr/>
          </p:nvSpPr>
          <p:spPr>
            <a:xfrm>
              <a:off x="9313608" y="5748911"/>
              <a:ext cx="2664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0ADAFC-908C-9EFA-AC28-5720E53A2751}"/>
                </a:ext>
              </a:extLst>
            </p:cNvPr>
            <p:cNvSpPr/>
            <p:nvPr/>
          </p:nvSpPr>
          <p:spPr>
            <a:xfrm rot="16200000">
              <a:off x="10148986" y="4148035"/>
              <a:ext cx="3463654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D3B23A-7CE1-8DE2-9C84-D9015C354B38}"/>
                </a:ext>
              </a:extLst>
            </p:cNvPr>
            <p:cNvSpPr txBox="1"/>
            <p:nvPr/>
          </p:nvSpPr>
          <p:spPr>
            <a:xfrm rot="16200000">
              <a:off x="11406851" y="3917636"/>
              <a:ext cx="11969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Elevation (m)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93FCCF-13D0-EFA1-5528-F9992A4E2DCB}"/>
                </a:ext>
              </a:extLst>
            </p:cNvPr>
            <p:cNvSpPr txBox="1"/>
            <p:nvPr/>
          </p:nvSpPr>
          <p:spPr>
            <a:xfrm rot="16200000">
              <a:off x="11618303" y="5626428"/>
              <a:ext cx="4828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-400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429385-55DF-102E-B4DF-1F8FBB9709CE}"/>
                </a:ext>
              </a:extLst>
            </p:cNvPr>
            <p:cNvSpPr txBox="1"/>
            <p:nvPr/>
          </p:nvSpPr>
          <p:spPr>
            <a:xfrm rot="16200000">
              <a:off x="11610976" y="3036622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1000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5B1CF2E-DF4C-0CEF-0BE0-313105130B6C}"/>
                </a:ext>
              </a:extLst>
            </p:cNvPr>
            <p:cNvCxnSpPr/>
            <p:nvPr/>
          </p:nvCxnSpPr>
          <p:spPr>
            <a:xfrm flipH="1">
              <a:off x="7279712" y="4996608"/>
              <a:ext cx="4396634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EA2746-F45C-DE88-9B90-DFB6E1B12829}"/>
                </a:ext>
              </a:extLst>
            </p:cNvPr>
            <p:cNvSpPr txBox="1"/>
            <p:nvPr/>
          </p:nvSpPr>
          <p:spPr>
            <a:xfrm>
              <a:off x="7236193" y="4970770"/>
              <a:ext cx="7689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1E62"/>
                  </a:solidFill>
                </a:rPr>
                <a:t>Ground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3C6BEC-9B08-9D72-04B3-9FFF532A544D}"/>
              </a:ext>
            </a:extLst>
          </p:cNvPr>
          <p:cNvGrpSpPr/>
          <p:nvPr/>
        </p:nvGrpSpPr>
        <p:grpSpPr>
          <a:xfrm>
            <a:off x="1203423" y="3067613"/>
            <a:ext cx="4879562" cy="2972131"/>
            <a:chOff x="1032419" y="3146501"/>
            <a:chExt cx="5232861" cy="3187325"/>
          </a:xfrm>
        </p:grpSpPr>
        <p:pic>
          <p:nvPicPr>
            <p:cNvPr id="6" name="Picture 5" descr="Map&#10;&#10;AI-generated content may be incorrect.">
              <a:extLst>
                <a:ext uri="{FF2B5EF4-FFF2-40B4-BE49-F238E27FC236}">
                  <a16:creationId xmlns:a16="http://schemas.microsoft.com/office/drawing/2014/main" id="{DC82DF21-7696-C0FD-A8B5-5F9D83F1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87"/>
            <a:stretch/>
          </p:blipFill>
          <p:spPr>
            <a:xfrm rot="16200000">
              <a:off x="2047586" y="2131334"/>
              <a:ext cx="3187325" cy="521765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3A363A-F6BB-2472-0B70-5CF7A8F6ACB7}"/>
                </a:ext>
              </a:extLst>
            </p:cNvPr>
            <p:cNvSpPr/>
            <p:nvPr/>
          </p:nvSpPr>
          <p:spPr>
            <a:xfrm>
              <a:off x="1356044" y="5741363"/>
              <a:ext cx="434773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BEE9C6-8F98-65C0-4675-AEE0D168DEC9}"/>
                </a:ext>
              </a:extLst>
            </p:cNvPr>
            <p:cNvSpPr txBox="1"/>
            <p:nvPr/>
          </p:nvSpPr>
          <p:spPr>
            <a:xfrm>
              <a:off x="2811740" y="6010954"/>
              <a:ext cx="117519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Distance (m)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D8E1C3-D719-A0A1-9716-A9FD78C93689}"/>
                </a:ext>
              </a:extLst>
            </p:cNvPr>
            <p:cNvSpPr txBox="1"/>
            <p:nvPr/>
          </p:nvSpPr>
          <p:spPr>
            <a:xfrm>
              <a:off x="1307143" y="5733955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488A67-CC14-7B09-1A15-6E825F6C45A4}"/>
                </a:ext>
              </a:extLst>
            </p:cNvPr>
            <p:cNvSpPr txBox="1"/>
            <p:nvPr/>
          </p:nvSpPr>
          <p:spPr>
            <a:xfrm>
              <a:off x="5071660" y="5733954"/>
              <a:ext cx="5116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1A0E36-DDB1-E1DE-5F47-E17576A2C22A}"/>
                </a:ext>
              </a:extLst>
            </p:cNvPr>
            <p:cNvSpPr txBox="1"/>
            <p:nvPr/>
          </p:nvSpPr>
          <p:spPr>
            <a:xfrm>
              <a:off x="3335774" y="5733816"/>
              <a:ext cx="2664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5800D17-4257-7C0E-75AF-9CE35752DC19}"/>
                </a:ext>
              </a:extLst>
            </p:cNvPr>
            <p:cNvSpPr/>
            <p:nvPr/>
          </p:nvSpPr>
          <p:spPr>
            <a:xfrm rot="16200000">
              <a:off x="4795491" y="4400207"/>
              <a:ext cx="2405311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AF9B58-8E02-406B-B59B-D1B7A05E5A39}"/>
                </a:ext>
              </a:extLst>
            </p:cNvPr>
            <p:cNvSpPr txBox="1"/>
            <p:nvPr/>
          </p:nvSpPr>
          <p:spPr>
            <a:xfrm rot="16200000">
              <a:off x="5512926" y="4242579"/>
              <a:ext cx="11969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Elevation (m)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A6074C-4F07-B8EE-B59C-714AC1BA2A35}"/>
                </a:ext>
              </a:extLst>
            </p:cNvPr>
            <p:cNvSpPr txBox="1"/>
            <p:nvPr/>
          </p:nvSpPr>
          <p:spPr>
            <a:xfrm rot="16200000">
              <a:off x="5751434" y="5368860"/>
              <a:ext cx="4828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-200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4F3CF8-CCA4-E599-C876-D315A75F2D5C}"/>
                </a:ext>
              </a:extLst>
            </p:cNvPr>
            <p:cNvSpPr txBox="1"/>
            <p:nvPr/>
          </p:nvSpPr>
          <p:spPr>
            <a:xfrm rot="16200000">
              <a:off x="5773274" y="3505463"/>
              <a:ext cx="42992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800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A9C0F5-BFDF-0ED2-D58C-129AFDD0DE42}"/>
                </a:ext>
              </a:extLst>
            </p:cNvPr>
            <p:cNvCxnSpPr/>
            <p:nvPr/>
          </p:nvCxnSpPr>
          <p:spPr>
            <a:xfrm flipH="1">
              <a:off x="1256903" y="5124659"/>
              <a:ext cx="4396634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F83AA7-5CCE-AFD6-776F-678E3EE88DEE}"/>
                </a:ext>
              </a:extLst>
            </p:cNvPr>
            <p:cNvSpPr txBox="1"/>
            <p:nvPr/>
          </p:nvSpPr>
          <p:spPr>
            <a:xfrm>
              <a:off x="1492187" y="5112058"/>
              <a:ext cx="7689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1E62"/>
                  </a:solidFill>
                </a:rPr>
                <a:t>Ground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B01DD01-B4D4-8280-082C-12952ACA53CA}"/>
              </a:ext>
            </a:extLst>
          </p:cNvPr>
          <p:cNvSpPr txBox="1"/>
          <p:nvPr/>
        </p:nvSpPr>
        <p:spPr>
          <a:xfrm>
            <a:off x="2284210" y="2780317"/>
            <a:ext cx="263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1A1"/>
                </a:solidFill>
              </a:rPr>
              <a:t>Most Fully Hydro Bolides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2E33F8-4338-840E-3422-C264EAF7F108}"/>
              </a:ext>
            </a:extLst>
          </p:cNvPr>
          <p:cNvSpPr txBox="1"/>
          <p:nvPr/>
        </p:nvSpPr>
        <p:spPr>
          <a:xfrm>
            <a:off x="7072651" y="2370792"/>
            <a:ext cx="455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1A1"/>
                </a:solidFill>
              </a:rPr>
              <a:t>90° Incoming Angle, 278 m Diameter - Hydro</a:t>
            </a:r>
          </a:p>
        </p:txBody>
      </p:sp>
    </p:spTree>
    <p:extLst>
      <p:ext uri="{BB962C8B-B14F-4D97-AF65-F5344CB8AC3E}">
        <p14:creationId xmlns:p14="http://schemas.microsoft.com/office/powerpoint/2010/main" val="255722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05931-1354-ABA5-664C-F967FC0C3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9DEC3-401C-B8E4-2892-C979BBAF3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5"/>
            <a:ext cx="10614329" cy="1236429"/>
          </a:xfrm>
        </p:spPr>
        <p:txBody>
          <a:bodyPr/>
          <a:lstStyle/>
          <a:p>
            <a:r>
              <a:rPr lang="en-US" dirty="0"/>
              <a:t>Only one case using a hydrodynamic bolides makes it to the ground “intact” (and that is debatable)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C20838-5671-73DF-16F5-3B3243CA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Plays a Pivotal Role in Bolide Evolution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AA0B4AAE-4308-5723-D61B-4F4A43690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55" y="2906996"/>
            <a:ext cx="3999278" cy="3429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D06B23-C66E-D386-1907-D7190EF81837}"/>
              </a:ext>
            </a:extLst>
          </p:cNvPr>
          <p:cNvCxnSpPr>
            <a:cxnSpLocks/>
          </p:cNvCxnSpPr>
          <p:nvPr/>
        </p:nvCxnSpPr>
        <p:spPr>
          <a:xfrm flipV="1">
            <a:off x="4551903" y="2679456"/>
            <a:ext cx="1563983" cy="4556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BC9216-FD54-2A47-7C2A-3870124E27DE}"/>
              </a:ext>
            </a:extLst>
          </p:cNvPr>
          <p:cNvCxnSpPr>
            <a:cxnSpLocks/>
          </p:cNvCxnSpPr>
          <p:nvPr/>
        </p:nvCxnSpPr>
        <p:spPr>
          <a:xfrm>
            <a:off x="4561952" y="3155182"/>
            <a:ext cx="1532788" cy="11242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8F71CF-6B86-F520-F52E-A762A1BB7041}"/>
              </a:ext>
            </a:extLst>
          </p:cNvPr>
          <p:cNvGrpSpPr/>
          <p:nvPr/>
        </p:nvGrpSpPr>
        <p:grpSpPr>
          <a:xfrm>
            <a:off x="6115886" y="2690138"/>
            <a:ext cx="2233664" cy="1618308"/>
            <a:chOff x="9089556" y="4487518"/>
            <a:chExt cx="2233664" cy="161830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773854F-8E78-011E-46D2-9FB422D9EBED}"/>
                </a:ext>
              </a:extLst>
            </p:cNvPr>
            <p:cNvGrpSpPr/>
            <p:nvPr/>
          </p:nvGrpSpPr>
          <p:grpSpPr>
            <a:xfrm>
              <a:off x="9089556" y="4487518"/>
              <a:ext cx="2233664" cy="1618308"/>
              <a:chOff x="9089556" y="4487518"/>
              <a:chExt cx="2233664" cy="161830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E7642FF-A922-1271-C145-C9B5C3B7396D}"/>
                  </a:ext>
                </a:extLst>
              </p:cNvPr>
              <p:cNvSpPr/>
              <p:nvPr/>
            </p:nvSpPr>
            <p:spPr>
              <a:xfrm>
                <a:off x="9089556" y="4487518"/>
                <a:ext cx="2165385" cy="1605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CAAD275-5902-E876-F7B5-36E99DFD8EB5}"/>
                  </a:ext>
                </a:extLst>
              </p:cNvPr>
              <p:cNvGrpSpPr/>
              <p:nvPr/>
            </p:nvGrpSpPr>
            <p:grpSpPr>
              <a:xfrm>
                <a:off x="9157835" y="4516703"/>
                <a:ext cx="2165385" cy="1589123"/>
                <a:chOff x="7091989" y="2373949"/>
                <a:chExt cx="4976083" cy="3651822"/>
              </a:xfrm>
            </p:grpSpPr>
            <p:pic>
              <p:nvPicPr>
                <p:cNvPr id="7" name="Picture 6" descr="Chart&#10;&#10;AI-generated content may be incorrect.">
                  <a:extLst>
                    <a:ext uri="{FF2B5EF4-FFF2-40B4-BE49-F238E27FC236}">
                      <a16:creationId xmlns:a16="http://schemas.microsoft.com/office/drawing/2014/main" id="{F2592666-E09F-C9C1-B0BC-3272817204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65" b="8779"/>
                <a:stretch/>
              </p:blipFill>
              <p:spPr>
                <a:xfrm rot="16200000">
                  <a:off x="7858759" y="1607179"/>
                  <a:ext cx="3442543" cy="4976083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E505235-F007-957C-0A81-2BEE237F1E8E}"/>
                    </a:ext>
                  </a:extLst>
                </p:cNvPr>
                <p:cNvSpPr/>
                <p:nvPr/>
              </p:nvSpPr>
              <p:spPr>
                <a:xfrm>
                  <a:off x="7304163" y="5748772"/>
                  <a:ext cx="4347733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062A108-77B7-3B75-C4B7-D9862DF6F68A}"/>
                    </a:ext>
                  </a:extLst>
                </p:cNvPr>
                <p:cNvSpPr/>
                <p:nvPr/>
              </p:nvSpPr>
              <p:spPr>
                <a:xfrm rot="16200000">
                  <a:off x="10148986" y="4148035"/>
                  <a:ext cx="3463654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752DF31-BBD1-6BB9-3EBC-D7FC7380828F}"/>
                    </a:ext>
                  </a:extLst>
                </p:cNvPr>
                <p:cNvCxnSpPr/>
                <p:nvPr/>
              </p:nvCxnSpPr>
              <p:spPr>
                <a:xfrm flipH="1">
                  <a:off x="7279712" y="4996608"/>
                  <a:ext cx="4396634" cy="0"/>
                </a:xfrm>
                <a:prstGeom prst="line">
                  <a:avLst/>
                </a:prstGeom>
                <a:ln w="19050">
                  <a:noFill/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EF6958E-2CB1-B236-0576-86DB5AA59372}"/>
                </a:ext>
              </a:extLst>
            </p:cNvPr>
            <p:cNvSpPr/>
            <p:nvPr/>
          </p:nvSpPr>
          <p:spPr>
            <a:xfrm>
              <a:off x="9089556" y="4487518"/>
              <a:ext cx="2165385" cy="160589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6025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82E68-63BA-811A-2AF1-F137BB657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489D6-8348-7A22-763B-E8EDC20D4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5"/>
            <a:ext cx="10614329" cy="1236429"/>
          </a:xfrm>
        </p:spPr>
        <p:txBody>
          <a:bodyPr/>
          <a:lstStyle/>
          <a:p>
            <a:r>
              <a:rPr lang="en-US" dirty="0"/>
              <a:t>Only one case using a hydrodynamic bolides makes it to the ground “intact” (and that is debatable)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4682E-48E9-4B6B-DEF5-EAF86024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Plays a Pivotal Role in Bolide Evolution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7185A543-FC98-8E33-433B-306E22AD0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55" y="2906996"/>
            <a:ext cx="3999278" cy="3429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8A4B65-179B-2BCA-6A89-1D48934EFF7B}"/>
              </a:ext>
            </a:extLst>
          </p:cNvPr>
          <p:cNvCxnSpPr>
            <a:cxnSpLocks/>
          </p:cNvCxnSpPr>
          <p:nvPr/>
        </p:nvCxnSpPr>
        <p:spPr>
          <a:xfrm flipV="1">
            <a:off x="4551903" y="2679456"/>
            <a:ext cx="1563983" cy="4556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EC9CBC-A190-07CB-FF42-D7E9B816A3F3}"/>
              </a:ext>
            </a:extLst>
          </p:cNvPr>
          <p:cNvCxnSpPr>
            <a:cxnSpLocks/>
          </p:cNvCxnSpPr>
          <p:nvPr/>
        </p:nvCxnSpPr>
        <p:spPr>
          <a:xfrm>
            <a:off x="4561952" y="3155182"/>
            <a:ext cx="1532788" cy="11242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C557A0-BB60-5B78-5CA8-FBEBF56CB12B}"/>
              </a:ext>
            </a:extLst>
          </p:cNvPr>
          <p:cNvCxnSpPr>
            <a:cxnSpLocks/>
          </p:cNvCxnSpPr>
          <p:nvPr/>
        </p:nvCxnSpPr>
        <p:spPr>
          <a:xfrm>
            <a:off x="3386294" y="3266870"/>
            <a:ext cx="2397534" cy="1221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94DDD3-B42B-4373-D982-DE5023140CD6}"/>
              </a:ext>
            </a:extLst>
          </p:cNvPr>
          <p:cNvCxnSpPr>
            <a:cxnSpLocks/>
          </p:cNvCxnSpPr>
          <p:nvPr/>
        </p:nvCxnSpPr>
        <p:spPr>
          <a:xfrm>
            <a:off x="3386295" y="3286966"/>
            <a:ext cx="2417491" cy="29679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Chart&#10;&#10;AI-generated content may be incorrect.">
            <a:extLst>
              <a:ext uri="{FF2B5EF4-FFF2-40B4-BE49-F238E27FC236}">
                <a16:creationId xmlns:a16="http://schemas.microsoft.com/office/drawing/2014/main" id="{9C89A01F-FC98-DBFF-4336-C103805A4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b="14730"/>
          <a:stretch/>
        </p:blipFill>
        <p:spPr>
          <a:xfrm rot="16200000">
            <a:off x="6256338" y="4036113"/>
            <a:ext cx="1766252" cy="2671355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EE038C93-F7D0-FA4B-B1E4-DDB465D34E79}"/>
              </a:ext>
            </a:extLst>
          </p:cNvPr>
          <p:cNvGrpSpPr/>
          <p:nvPr/>
        </p:nvGrpSpPr>
        <p:grpSpPr>
          <a:xfrm>
            <a:off x="6115886" y="2690138"/>
            <a:ext cx="2233664" cy="1618308"/>
            <a:chOff x="9089556" y="4487518"/>
            <a:chExt cx="2233664" cy="161830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739D28D-6AD9-6889-E24E-57807F17421F}"/>
                </a:ext>
              </a:extLst>
            </p:cNvPr>
            <p:cNvGrpSpPr/>
            <p:nvPr/>
          </p:nvGrpSpPr>
          <p:grpSpPr>
            <a:xfrm>
              <a:off x="9089556" y="4487518"/>
              <a:ext cx="2233664" cy="1618308"/>
              <a:chOff x="9089556" y="4487518"/>
              <a:chExt cx="2233664" cy="161830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51C2B9-325B-136C-7B2B-DD86B10D50C4}"/>
                  </a:ext>
                </a:extLst>
              </p:cNvPr>
              <p:cNvSpPr/>
              <p:nvPr/>
            </p:nvSpPr>
            <p:spPr>
              <a:xfrm>
                <a:off x="9089556" y="4487518"/>
                <a:ext cx="2165385" cy="1605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FC900A4-EA55-8788-7409-BFAEE12D6E50}"/>
                  </a:ext>
                </a:extLst>
              </p:cNvPr>
              <p:cNvGrpSpPr/>
              <p:nvPr/>
            </p:nvGrpSpPr>
            <p:grpSpPr>
              <a:xfrm>
                <a:off x="9157835" y="4516703"/>
                <a:ext cx="2165385" cy="1589123"/>
                <a:chOff x="7091989" y="2373949"/>
                <a:chExt cx="4976083" cy="3651822"/>
              </a:xfrm>
            </p:grpSpPr>
            <p:pic>
              <p:nvPicPr>
                <p:cNvPr id="7" name="Picture 6" descr="Chart&#10;&#10;AI-generated content may be incorrect.">
                  <a:extLst>
                    <a:ext uri="{FF2B5EF4-FFF2-40B4-BE49-F238E27FC236}">
                      <a16:creationId xmlns:a16="http://schemas.microsoft.com/office/drawing/2014/main" id="{1CD7AB38-FC5F-853A-EC23-13498F669C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65" b="8779"/>
                <a:stretch/>
              </p:blipFill>
              <p:spPr>
                <a:xfrm rot="16200000">
                  <a:off x="7858759" y="1607179"/>
                  <a:ext cx="3442543" cy="4976083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42BBA82-F56E-6A66-44BD-8BCCFD5F99E3}"/>
                    </a:ext>
                  </a:extLst>
                </p:cNvPr>
                <p:cNvSpPr/>
                <p:nvPr/>
              </p:nvSpPr>
              <p:spPr>
                <a:xfrm>
                  <a:off x="7304163" y="5748772"/>
                  <a:ext cx="4347733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4B16E00-4C64-ABA9-798E-60013EA26606}"/>
                    </a:ext>
                  </a:extLst>
                </p:cNvPr>
                <p:cNvSpPr/>
                <p:nvPr/>
              </p:nvSpPr>
              <p:spPr>
                <a:xfrm rot="16200000">
                  <a:off x="10148986" y="4148035"/>
                  <a:ext cx="3463654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2413DF2B-FE06-0B65-8308-626356D7947A}"/>
                    </a:ext>
                  </a:extLst>
                </p:cNvPr>
                <p:cNvCxnSpPr/>
                <p:nvPr/>
              </p:nvCxnSpPr>
              <p:spPr>
                <a:xfrm flipH="1">
                  <a:off x="7279712" y="4996608"/>
                  <a:ext cx="4396634" cy="0"/>
                </a:xfrm>
                <a:prstGeom prst="line">
                  <a:avLst/>
                </a:prstGeom>
                <a:ln w="19050">
                  <a:noFill/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A35D509-0037-9D93-6045-43BF83E146A8}"/>
                </a:ext>
              </a:extLst>
            </p:cNvPr>
            <p:cNvSpPr/>
            <p:nvPr/>
          </p:nvSpPr>
          <p:spPr>
            <a:xfrm>
              <a:off x="9089556" y="4487518"/>
              <a:ext cx="2165385" cy="160589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2692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43814-7C82-62AC-C8CB-7D389C47C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03C56-53E4-9867-C8A3-FC7A022B9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5"/>
            <a:ext cx="10614329" cy="1236429"/>
          </a:xfrm>
        </p:spPr>
        <p:txBody>
          <a:bodyPr/>
          <a:lstStyle/>
          <a:p>
            <a:r>
              <a:rPr lang="en-US" dirty="0"/>
              <a:t>Only one case using a hydrodynamic bolides makes it to the ground “intact” (and that is debatable)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BBDA14-B935-8D0F-AE85-BBE902C3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Plays a Pivotal Role in Bolide Evolution</a:t>
            </a:r>
          </a:p>
        </p:txBody>
      </p:sp>
      <p:pic>
        <p:nvPicPr>
          <p:cNvPr id="5" name="Picture 4" descr="Chart, line chart&#10;&#10;AI-generated content may be incorrect.">
            <a:extLst>
              <a:ext uri="{FF2B5EF4-FFF2-40B4-BE49-F238E27FC236}">
                <a16:creationId xmlns:a16="http://schemas.microsoft.com/office/drawing/2014/main" id="{16CF4EDB-892E-8D8C-C80B-B01AFCAD8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55" y="2906996"/>
            <a:ext cx="3999278" cy="3429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D5D676-6E82-4347-6CF2-3D00D501D864}"/>
              </a:ext>
            </a:extLst>
          </p:cNvPr>
          <p:cNvCxnSpPr>
            <a:cxnSpLocks/>
          </p:cNvCxnSpPr>
          <p:nvPr/>
        </p:nvCxnSpPr>
        <p:spPr>
          <a:xfrm flipV="1">
            <a:off x="4551903" y="2679456"/>
            <a:ext cx="1563983" cy="4556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FC9F36-6D13-89CB-B422-31D056054B26}"/>
              </a:ext>
            </a:extLst>
          </p:cNvPr>
          <p:cNvCxnSpPr>
            <a:cxnSpLocks/>
          </p:cNvCxnSpPr>
          <p:nvPr/>
        </p:nvCxnSpPr>
        <p:spPr>
          <a:xfrm>
            <a:off x="4561952" y="3155182"/>
            <a:ext cx="1532788" cy="11242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519B18-388D-4B34-148A-DABCC9EEE2A4}"/>
              </a:ext>
            </a:extLst>
          </p:cNvPr>
          <p:cNvCxnSpPr>
            <a:cxnSpLocks/>
          </p:cNvCxnSpPr>
          <p:nvPr/>
        </p:nvCxnSpPr>
        <p:spPr>
          <a:xfrm>
            <a:off x="3386294" y="3266870"/>
            <a:ext cx="2397534" cy="1221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F57246-C984-EAF7-7E8D-759EB5AE04FF}"/>
              </a:ext>
            </a:extLst>
          </p:cNvPr>
          <p:cNvCxnSpPr>
            <a:cxnSpLocks/>
          </p:cNvCxnSpPr>
          <p:nvPr/>
        </p:nvCxnSpPr>
        <p:spPr>
          <a:xfrm>
            <a:off x="3386295" y="3286966"/>
            <a:ext cx="2417491" cy="296795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Chart&#10;&#10;AI-generated content may be incorrect.">
            <a:extLst>
              <a:ext uri="{FF2B5EF4-FFF2-40B4-BE49-F238E27FC236}">
                <a16:creationId xmlns:a16="http://schemas.microsoft.com/office/drawing/2014/main" id="{E5780DA8-DB4A-34E8-3327-D4C162FBC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b="15018"/>
          <a:stretch/>
        </p:blipFill>
        <p:spPr>
          <a:xfrm rot="16200000">
            <a:off x="9288374" y="2703047"/>
            <a:ext cx="2102219" cy="34377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75B3D69-09A2-9412-E415-3240150C58F0}"/>
              </a:ext>
            </a:extLst>
          </p:cNvPr>
          <p:cNvCxnSpPr>
            <a:cxnSpLocks/>
          </p:cNvCxnSpPr>
          <p:nvPr/>
        </p:nvCxnSpPr>
        <p:spPr>
          <a:xfrm>
            <a:off x="4561952" y="3283968"/>
            <a:ext cx="4058666" cy="7474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512D030-978F-4853-B557-0CE7DFC81980}"/>
              </a:ext>
            </a:extLst>
          </p:cNvPr>
          <p:cNvCxnSpPr>
            <a:cxnSpLocks/>
          </p:cNvCxnSpPr>
          <p:nvPr/>
        </p:nvCxnSpPr>
        <p:spPr>
          <a:xfrm>
            <a:off x="4567498" y="3286966"/>
            <a:ext cx="4053120" cy="21860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Chart&#10;&#10;AI-generated content may be incorrect.">
            <a:extLst>
              <a:ext uri="{FF2B5EF4-FFF2-40B4-BE49-F238E27FC236}">
                <a16:creationId xmlns:a16="http://schemas.microsoft.com/office/drawing/2014/main" id="{2BED2CA9-6E94-9498-C415-A200775A1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b="14730"/>
          <a:stretch/>
        </p:blipFill>
        <p:spPr>
          <a:xfrm rot="16200000">
            <a:off x="6256338" y="4036113"/>
            <a:ext cx="1766252" cy="2671355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7999E0B-89B0-1BED-F72F-4CB3350707C9}"/>
              </a:ext>
            </a:extLst>
          </p:cNvPr>
          <p:cNvGrpSpPr/>
          <p:nvPr/>
        </p:nvGrpSpPr>
        <p:grpSpPr>
          <a:xfrm>
            <a:off x="6115886" y="2690138"/>
            <a:ext cx="2233664" cy="1618308"/>
            <a:chOff x="9089556" y="4487518"/>
            <a:chExt cx="2233664" cy="161830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34C5692-4C14-6281-8039-60AA62CB9AFE}"/>
                </a:ext>
              </a:extLst>
            </p:cNvPr>
            <p:cNvGrpSpPr/>
            <p:nvPr/>
          </p:nvGrpSpPr>
          <p:grpSpPr>
            <a:xfrm>
              <a:off x="9089556" y="4487518"/>
              <a:ext cx="2233664" cy="1618308"/>
              <a:chOff x="9089556" y="4487518"/>
              <a:chExt cx="2233664" cy="161830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FEEC648-695E-564E-3ADB-0B22FDA9061D}"/>
                  </a:ext>
                </a:extLst>
              </p:cNvPr>
              <p:cNvSpPr/>
              <p:nvPr/>
            </p:nvSpPr>
            <p:spPr>
              <a:xfrm>
                <a:off x="9089556" y="4487518"/>
                <a:ext cx="2165385" cy="1605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498E0BC-F49E-BEBA-F90E-825478F52DE8}"/>
                  </a:ext>
                </a:extLst>
              </p:cNvPr>
              <p:cNvGrpSpPr/>
              <p:nvPr/>
            </p:nvGrpSpPr>
            <p:grpSpPr>
              <a:xfrm>
                <a:off x="9157835" y="4516703"/>
                <a:ext cx="2165385" cy="1589123"/>
                <a:chOff x="7091989" y="2373949"/>
                <a:chExt cx="4976083" cy="3651822"/>
              </a:xfrm>
            </p:grpSpPr>
            <p:pic>
              <p:nvPicPr>
                <p:cNvPr id="7" name="Picture 6" descr="Chart&#10;&#10;AI-generated content may be incorrect.">
                  <a:extLst>
                    <a:ext uri="{FF2B5EF4-FFF2-40B4-BE49-F238E27FC236}">
                      <a16:creationId xmlns:a16="http://schemas.microsoft.com/office/drawing/2014/main" id="{499E096C-6A56-7D59-D762-1082E7CB85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65" b="8779"/>
                <a:stretch/>
              </p:blipFill>
              <p:spPr>
                <a:xfrm rot="16200000">
                  <a:off x="7858759" y="1607179"/>
                  <a:ext cx="3442543" cy="4976083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7E1EB92-66D1-1169-3380-3CB902766154}"/>
                    </a:ext>
                  </a:extLst>
                </p:cNvPr>
                <p:cNvSpPr/>
                <p:nvPr/>
              </p:nvSpPr>
              <p:spPr>
                <a:xfrm>
                  <a:off x="7304163" y="5748772"/>
                  <a:ext cx="4347733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AC9448F-EE24-17FD-FF1B-235F099F3EC7}"/>
                    </a:ext>
                  </a:extLst>
                </p:cNvPr>
                <p:cNvSpPr/>
                <p:nvPr/>
              </p:nvSpPr>
              <p:spPr>
                <a:xfrm rot="16200000">
                  <a:off x="10148986" y="4148035"/>
                  <a:ext cx="3463654" cy="2769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A4C44C6-E0EE-5288-E78F-2FDAA7883C14}"/>
                    </a:ext>
                  </a:extLst>
                </p:cNvPr>
                <p:cNvCxnSpPr/>
                <p:nvPr/>
              </p:nvCxnSpPr>
              <p:spPr>
                <a:xfrm flipH="1">
                  <a:off x="7279712" y="4996608"/>
                  <a:ext cx="4396634" cy="0"/>
                </a:xfrm>
                <a:prstGeom prst="line">
                  <a:avLst/>
                </a:prstGeom>
                <a:ln w="19050">
                  <a:noFill/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346C67F-F82B-036A-1A79-647DA78D985A}"/>
                </a:ext>
              </a:extLst>
            </p:cNvPr>
            <p:cNvSpPr/>
            <p:nvPr/>
          </p:nvSpPr>
          <p:spPr>
            <a:xfrm>
              <a:off x="9089556" y="4487518"/>
              <a:ext cx="2165385" cy="160589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127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9F1A-E2BE-1227-A10E-AE1638E03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line chart&#10;&#10;AI-generated content may be incorrect.">
            <a:extLst>
              <a:ext uri="{FF2B5EF4-FFF2-40B4-BE49-F238E27FC236}">
                <a16:creationId xmlns:a16="http://schemas.microsoft.com/office/drawing/2014/main" id="{D6D27E27-9DDE-CF1E-7F9D-7FFCB937C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71" y="2906996"/>
            <a:ext cx="3999278" cy="3429000"/>
          </a:xfrm>
          <a:prstGeom prst="rect">
            <a:avLst/>
          </a:prstGeom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DB069-8C0E-DE92-87AE-45F326CC6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5"/>
            <a:ext cx="10614329" cy="1236429"/>
          </a:xfrm>
        </p:spPr>
        <p:txBody>
          <a:bodyPr/>
          <a:lstStyle/>
          <a:p>
            <a:r>
              <a:rPr lang="en-US" dirty="0"/>
              <a:t>In bolides with strength, all models have portions of intact material reach the surface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D60080-6BAE-C481-7936-83671B53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Plays a Pivotal Role in Bolide Evolution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29FA22-FC48-50BF-85BE-2BB3419E50D7}"/>
              </a:ext>
            </a:extLst>
          </p:cNvPr>
          <p:cNvCxnSpPr>
            <a:cxnSpLocks/>
          </p:cNvCxnSpPr>
          <p:nvPr/>
        </p:nvCxnSpPr>
        <p:spPr>
          <a:xfrm flipV="1">
            <a:off x="1818752" y="3413738"/>
            <a:ext cx="3301205" cy="226358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B5A575-2F2B-DAF1-02E6-866BAE2AE22D}"/>
              </a:ext>
            </a:extLst>
          </p:cNvPr>
          <p:cNvCxnSpPr>
            <a:cxnSpLocks/>
          </p:cNvCxnSpPr>
          <p:nvPr/>
        </p:nvCxnSpPr>
        <p:spPr>
          <a:xfrm>
            <a:off x="1818752" y="5677319"/>
            <a:ext cx="3301205" cy="56476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3D92A05-BAD4-BCF2-96EA-DC0A975B42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16" t="12813" r="1973" b="9116"/>
          <a:stretch/>
        </p:blipFill>
        <p:spPr>
          <a:xfrm rot="16200000">
            <a:off x="4688633" y="3860324"/>
            <a:ext cx="2817909" cy="1955261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8" name="Picture 7" descr="A picture containing schematic&#10;&#10;AI-generated content may be incorrect.">
            <a:extLst>
              <a:ext uri="{FF2B5EF4-FFF2-40B4-BE49-F238E27FC236}">
                <a16:creationId xmlns:a16="http://schemas.microsoft.com/office/drawing/2014/main" id="{292FF8D3-DA42-EB82-D44C-1B2A6054B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4" y="5089798"/>
            <a:ext cx="686189" cy="11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7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13583-912C-863D-8F03-7F74C4597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line chart&#10;&#10;AI-generated content may be incorrect.">
            <a:extLst>
              <a:ext uri="{FF2B5EF4-FFF2-40B4-BE49-F238E27FC236}">
                <a16:creationId xmlns:a16="http://schemas.microsoft.com/office/drawing/2014/main" id="{63B88FED-EF52-EDC3-4498-5EEF0FF80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71" y="2906996"/>
            <a:ext cx="3999278" cy="3429000"/>
          </a:xfrm>
          <a:prstGeom prst="rect">
            <a:avLst/>
          </a:prstGeom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5ACC1-16A4-471F-0BFE-E3184121E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5"/>
            <a:ext cx="10614329" cy="1236429"/>
          </a:xfrm>
        </p:spPr>
        <p:txBody>
          <a:bodyPr/>
          <a:lstStyle/>
          <a:p>
            <a:r>
              <a:rPr lang="en-US" dirty="0"/>
              <a:t>In bolides with strength, all models have portions of intact material reach the surface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DC1ED8-C246-10C0-DC6B-4CEBCD5B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Plays a Pivotal Role in Bolide Evolution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B335B3-3D3E-A568-C56A-80824DDD0494}"/>
              </a:ext>
            </a:extLst>
          </p:cNvPr>
          <p:cNvCxnSpPr>
            <a:cxnSpLocks/>
          </p:cNvCxnSpPr>
          <p:nvPr/>
        </p:nvCxnSpPr>
        <p:spPr>
          <a:xfrm flipV="1">
            <a:off x="1818752" y="3413738"/>
            <a:ext cx="3301205" cy="226358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05275B-9A90-C875-64A0-76D50947D812}"/>
              </a:ext>
            </a:extLst>
          </p:cNvPr>
          <p:cNvCxnSpPr>
            <a:cxnSpLocks/>
          </p:cNvCxnSpPr>
          <p:nvPr/>
        </p:nvCxnSpPr>
        <p:spPr>
          <a:xfrm>
            <a:off x="1818752" y="5677319"/>
            <a:ext cx="3301205" cy="61024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246399-5427-D6EF-7480-72F75181F120}"/>
              </a:ext>
            </a:extLst>
          </p:cNvPr>
          <p:cNvCxnSpPr>
            <a:cxnSpLocks/>
          </p:cNvCxnSpPr>
          <p:nvPr/>
        </p:nvCxnSpPr>
        <p:spPr>
          <a:xfrm flipV="1">
            <a:off x="2523133" y="2436270"/>
            <a:ext cx="4015221" cy="8376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441E3AF-B33E-F173-070C-00444464F7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16" t="12813" r="1973" b="9116"/>
          <a:stretch/>
        </p:blipFill>
        <p:spPr>
          <a:xfrm rot="16200000">
            <a:off x="4688633" y="3860324"/>
            <a:ext cx="2817909" cy="1955261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E5BA61B-64FC-A47C-FD9F-8BFBB297745F}"/>
              </a:ext>
            </a:extLst>
          </p:cNvPr>
          <p:cNvCxnSpPr>
            <a:cxnSpLocks/>
          </p:cNvCxnSpPr>
          <p:nvPr/>
        </p:nvCxnSpPr>
        <p:spPr>
          <a:xfrm>
            <a:off x="2523133" y="3273960"/>
            <a:ext cx="4015221" cy="11418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E83D646-D389-EDB3-8F5C-4986B356A3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73" t="2105" r="800" b="1158"/>
          <a:stretch/>
        </p:blipFill>
        <p:spPr>
          <a:xfrm rot="16200000">
            <a:off x="6846469" y="2129666"/>
            <a:ext cx="1978018" cy="2594245"/>
          </a:xfrm>
          <a:prstGeom prst="rect">
            <a:avLst/>
          </a:prstGeom>
          <a:ln>
            <a:solidFill>
              <a:srgbClr val="A0162B"/>
            </a:solidFill>
          </a:ln>
        </p:spPr>
      </p:pic>
      <p:pic>
        <p:nvPicPr>
          <p:cNvPr id="7" name="Picture 6" descr="A picture containing schematic&#10;&#10;AI-generated content may be incorrect.">
            <a:extLst>
              <a:ext uri="{FF2B5EF4-FFF2-40B4-BE49-F238E27FC236}">
                <a16:creationId xmlns:a16="http://schemas.microsoft.com/office/drawing/2014/main" id="{22DF4D42-47B2-D305-64BB-E1F09CB50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4" y="5089798"/>
            <a:ext cx="686189" cy="11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66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D1F60-D19C-3219-4F3E-EA8C62EFD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line chart&#10;&#10;AI-generated content may be incorrect.">
            <a:extLst>
              <a:ext uri="{FF2B5EF4-FFF2-40B4-BE49-F238E27FC236}">
                <a16:creationId xmlns:a16="http://schemas.microsoft.com/office/drawing/2014/main" id="{EBE304CF-904A-EF1E-F87E-C2305D768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71" y="2906996"/>
            <a:ext cx="3999278" cy="3429000"/>
          </a:xfrm>
          <a:prstGeom prst="rect">
            <a:avLst/>
          </a:prstGeom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8E662-80F0-3F10-8D31-E6FCF3541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5"/>
            <a:ext cx="10614329" cy="1236429"/>
          </a:xfrm>
        </p:spPr>
        <p:txBody>
          <a:bodyPr/>
          <a:lstStyle/>
          <a:p>
            <a:r>
              <a:rPr lang="en-US" dirty="0"/>
              <a:t>In bolides with strength, all models have portions of intact material reach the surface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0B6ED9-DC17-5AF6-DAAB-54F05E64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Plays a Pivotal Role in Bolide Evolution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63EE6B-13D7-8042-B0DA-A24D03090AF7}"/>
              </a:ext>
            </a:extLst>
          </p:cNvPr>
          <p:cNvCxnSpPr>
            <a:cxnSpLocks/>
          </p:cNvCxnSpPr>
          <p:nvPr/>
        </p:nvCxnSpPr>
        <p:spPr>
          <a:xfrm flipV="1">
            <a:off x="1818752" y="3413738"/>
            <a:ext cx="3301205" cy="226358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83419F-EF24-4E0F-CADD-ED4A503AD0CD}"/>
              </a:ext>
            </a:extLst>
          </p:cNvPr>
          <p:cNvCxnSpPr>
            <a:cxnSpLocks/>
          </p:cNvCxnSpPr>
          <p:nvPr/>
        </p:nvCxnSpPr>
        <p:spPr>
          <a:xfrm>
            <a:off x="1818752" y="5677319"/>
            <a:ext cx="3301205" cy="61024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BEE146-FD4A-B1BD-B3E0-24E3DCDDFF05}"/>
              </a:ext>
            </a:extLst>
          </p:cNvPr>
          <p:cNvCxnSpPr>
            <a:cxnSpLocks/>
          </p:cNvCxnSpPr>
          <p:nvPr/>
        </p:nvCxnSpPr>
        <p:spPr>
          <a:xfrm flipV="1">
            <a:off x="2523133" y="2436270"/>
            <a:ext cx="4015221" cy="8376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2731B97-772B-3A56-2BA7-168280520D3A}"/>
              </a:ext>
            </a:extLst>
          </p:cNvPr>
          <p:cNvCxnSpPr>
            <a:cxnSpLocks/>
          </p:cNvCxnSpPr>
          <p:nvPr/>
        </p:nvCxnSpPr>
        <p:spPr>
          <a:xfrm flipV="1">
            <a:off x="3402001" y="3740040"/>
            <a:ext cx="4441258" cy="10483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97F16BE-C398-6C43-759D-C9E711E8BB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16" t="12813" r="1973" b="9116"/>
          <a:stretch/>
        </p:blipFill>
        <p:spPr>
          <a:xfrm rot="16200000">
            <a:off x="4688633" y="3860324"/>
            <a:ext cx="2817909" cy="1955261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C912C9-B8AF-1902-AA28-F7A8577FC405}"/>
              </a:ext>
            </a:extLst>
          </p:cNvPr>
          <p:cNvCxnSpPr>
            <a:cxnSpLocks/>
          </p:cNvCxnSpPr>
          <p:nvPr/>
        </p:nvCxnSpPr>
        <p:spPr>
          <a:xfrm>
            <a:off x="2523133" y="3273960"/>
            <a:ext cx="4015221" cy="11418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BBF49B5-AECF-BB41-15F4-BA11787FEA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73" t="2105" r="800" b="1158"/>
          <a:stretch/>
        </p:blipFill>
        <p:spPr>
          <a:xfrm rot="16200000">
            <a:off x="6846469" y="2129666"/>
            <a:ext cx="1978018" cy="2594245"/>
          </a:xfrm>
          <a:prstGeom prst="rect">
            <a:avLst/>
          </a:prstGeom>
          <a:ln>
            <a:solidFill>
              <a:srgbClr val="A0162B"/>
            </a:solidFill>
          </a:ln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EB36A7-6400-3F8C-4783-4E02931059DD}"/>
              </a:ext>
            </a:extLst>
          </p:cNvPr>
          <p:cNvCxnSpPr>
            <a:cxnSpLocks/>
          </p:cNvCxnSpPr>
          <p:nvPr/>
        </p:nvCxnSpPr>
        <p:spPr>
          <a:xfrm>
            <a:off x="3381905" y="3884623"/>
            <a:ext cx="4461354" cy="235745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175A11A-C658-CD57-96FA-7E46B37CC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605766" y="2977535"/>
            <a:ext cx="2502040" cy="402705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8" name="Picture 7" descr="A picture containing schematic&#10;&#10;AI-generated content may be incorrect.">
            <a:extLst>
              <a:ext uri="{FF2B5EF4-FFF2-40B4-BE49-F238E27FC236}">
                <a16:creationId xmlns:a16="http://schemas.microsoft.com/office/drawing/2014/main" id="{58DC7C2B-E412-1B4F-1E69-11F87EC72F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4" y="5089798"/>
            <a:ext cx="686189" cy="11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4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16814-65DC-428B-3909-BE04284C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line chart&#10;&#10;AI-generated content may be incorrect.">
            <a:extLst>
              <a:ext uri="{FF2B5EF4-FFF2-40B4-BE49-F238E27FC236}">
                <a16:creationId xmlns:a16="http://schemas.microsoft.com/office/drawing/2014/main" id="{C660716D-535B-F3FA-3A86-D6D5C87B4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71" y="2906996"/>
            <a:ext cx="3999278" cy="3429000"/>
          </a:xfrm>
          <a:prstGeom prst="rect">
            <a:avLst/>
          </a:prstGeom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614E6-A8C9-ACF7-9A9A-F39C229B8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5"/>
            <a:ext cx="10614329" cy="1236429"/>
          </a:xfrm>
        </p:spPr>
        <p:txBody>
          <a:bodyPr/>
          <a:lstStyle/>
          <a:p>
            <a:r>
              <a:rPr lang="en-US" dirty="0"/>
              <a:t>In bolides with strength, all models have portions of intact material reach the surface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25468-C073-7AB1-39F2-CADE2720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Plays a Pivotal Role in Bolide Evolution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7BCE8C-8322-F29D-D80F-EBC0BDD25C14}"/>
              </a:ext>
            </a:extLst>
          </p:cNvPr>
          <p:cNvCxnSpPr>
            <a:cxnSpLocks/>
          </p:cNvCxnSpPr>
          <p:nvPr/>
        </p:nvCxnSpPr>
        <p:spPr>
          <a:xfrm flipV="1">
            <a:off x="1818752" y="3413738"/>
            <a:ext cx="3301205" cy="226358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AD608F-171B-6EA4-98A7-F28DC9E9D256}"/>
              </a:ext>
            </a:extLst>
          </p:cNvPr>
          <p:cNvCxnSpPr>
            <a:cxnSpLocks/>
          </p:cNvCxnSpPr>
          <p:nvPr/>
        </p:nvCxnSpPr>
        <p:spPr>
          <a:xfrm>
            <a:off x="1818752" y="5677319"/>
            <a:ext cx="3301205" cy="61024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6EB2591-8143-058C-4484-D032BC6DDD2A}"/>
              </a:ext>
            </a:extLst>
          </p:cNvPr>
          <p:cNvCxnSpPr>
            <a:cxnSpLocks/>
          </p:cNvCxnSpPr>
          <p:nvPr/>
        </p:nvCxnSpPr>
        <p:spPr>
          <a:xfrm flipV="1">
            <a:off x="2523133" y="2436270"/>
            <a:ext cx="4015221" cy="8376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429EEF5-48C5-5773-15B4-B161C79141D7}"/>
              </a:ext>
            </a:extLst>
          </p:cNvPr>
          <p:cNvCxnSpPr>
            <a:cxnSpLocks/>
          </p:cNvCxnSpPr>
          <p:nvPr/>
        </p:nvCxnSpPr>
        <p:spPr>
          <a:xfrm flipV="1">
            <a:off x="3402001" y="3740040"/>
            <a:ext cx="4441258" cy="10483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652F33C-989D-3D32-CFC1-7FB4B79545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16" t="12813" r="1973" b="9116"/>
          <a:stretch/>
        </p:blipFill>
        <p:spPr>
          <a:xfrm rot="16200000">
            <a:off x="4688633" y="3860324"/>
            <a:ext cx="2817909" cy="1955261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D66B0EE-B809-7D43-4881-E3607BC53EBB}"/>
              </a:ext>
            </a:extLst>
          </p:cNvPr>
          <p:cNvCxnSpPr>
            <a:cxnSpLocks/>
          </p:cNvCxnSpPr>
          <p:nvPr/>
        </p:nvCxnSpPr>
        <p:spPr>
          <a:xfrm>
            <a:off x="2523133" y="3273960"/>
            <a:ext cx="4015221" cy="11418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AD88690-0962-2867-7658-0616231160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73" t="2105" r="800" b="1158"/>
          <a:stretch/>
        </p:blipFill>
        <p:spPr>
          <a:xfrm rot="16200000">
            <a:off x="6846469" y="2129666"/>
            <a:ext cx="1978018" cy="2594245"/>
          </a:xfrm>
          <a:prstGeom prst="rect">
            <a:avLst/>
          </a:prstGeom>
          <a:ln>
            <a:solidFill>
              <a:srgbClr val="A0162B"/>
            </a:solidFill>
          </a:ln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0323711-1C39-FA5B-CBF1-5093D1BC5C53}"/>
              </a:ext>
            </a:extLst>
          </p:cNvPr>
          <p:cNvCxnSpPr>
            <a:cxnSpLocks/>
          </p:cNvCxnSpPr>
          <p:nvPr/>
        </p:nvCxnSpPr>
        <p:spPr>
          <a:xfrm>
            <a:off x="3381905" y="3884623"/>
            <a:ext cx="4461354" cy="235745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783B910-386C-2025-DDE5-6AAE0845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605766" y="2977535"/>
            <a:ext cx="2502040" cy="4027052"/>
          </a:xfrm>
          <a:prstGeom prst="rect">
            <a:avLst/>
          </a:prstGeom>
          <a:ln>
            <a:solidFill>
              <a:srgbClr val="92D050"/>
            </a:solidFill>
          </a:ln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1259C96-BFD7-FDAE-60DA-3F54B5FA3A37}"/>
              </a:ext>
            </a:extLst>
          </p:cNvPr>
          <p:cNvCxnSpPr/>
          <p:nvPr/>
        </p:nvCxnSpPr>
        <p:spPr>
          <a:xfrm>
            <a:off x="9274629" y="5994056"/>
            <a:ext cx="1316334" cy="0"/>
          </a:xfrm>
          <a:prstGeom prst="straightConnector1">
            <a:avLst/>
          </a:prstGeom>
          <a:ln w="57150">
            <a:solidFill>
              <a:srgbClr val="001E6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FFA4B07-F968-4CD9-64EF-482B7800BB33}"/>
              </a:ext>
            </a:extLst>
          </p:cNvPr>
          <p:cNvSpPr txBox="1"/>
          <p:nvPr/>
        </p:nvSpPr>
        <p:spPr>
          <a:xfrm>
            <a:off x="8856356" y="6060991"/>
            <a:ext cx="23280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1E62"/>
                </a:solidFill>
              </a:rPr>
              <a:t>~250 – 850 m separation</a:t>
            </a:r>
          </a:p>
        </p:txBody>
      </p:sp>
      <p:pic>
        <p:nvPicPr>
          <p:cNvPr id="10" name="Picture 9" descr="A picture containing schematic&#10;&#10;AI-generated content may be incorrect.">
            <a:extLst>
              <a:ext uri="{FF2B5EF4-FFF2-40B4-BE49-F238E27FC236}">
                <a16:creationId xmlns:a16="http://schemas.microsoft.com/office/drawing/2014/main" id="{636DBA80-6936-E8A3-D617-BE7C3BBBC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4" y="5089798"/>
            <a:ext cx="686189" cy="11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9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E536-E11E-80AB-10B0-4D3A3F0A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Atmospheric airbursts can have dire consequences for Earth, from the generated shockwave in the air and from any meteoritic material that strikes the surface</a:t>
            </a:r>
          </a:p>
          <a:p>
            <a:r>
              <a:rPr lang="en-US" sz="2400" dirty="0"/>
              <a:t>Several factors affect how an incoming asteroid will interact with Earth’s surface and atmosphere:</a:t>
            </a:r>
          </a:p>
          <a:p>
            <a:pPr lvl="1"/>
            <a:r>
              <a:rPr lang="en-US" sz="2000" dirty="0"/>
              <a:t>Incoming angle</a:t>
            </a:r>
          </a:p>
          <a:p>
            <a:pPr lvl="1"/>
            <a:r>
              <a:rPr lang="en-US" sz="2000" dirty="0"/>
              <a:t>Asteroid size</a:t>
            </a:r>
          </a:p>
          <a:p>
            <a:pPr lvl="1"/>
            <a:r>
              <a:rPr lang="en-US" sz="2000" dirty="0"/>
              <a:t>Asteroid material properties</a:t>
            </a:r>
          </a:p>
          <a:p>
            <a:pPr lvl="2"/>
            <a:r>
              <a:rPr lang="en-US" sz="1800" dirty="0"/>
              <a:t>Coherent rock vs rubble pile asteroid</a:t>
            </a:r>
          </a:p>
          <a:p>
            <a:pPr lvl="2"/>
            <a:r>
              <a:rPr lang="en-US" sz="1800" dirty="0"/>
              <a:t>Porosity</a:t>
            </a:r>
          </a:p>
          <a:p>
            <a:pPr lvl="2"/>
            <a:r>
              <a:rPr lang="en-US" sz="1800" dirty="0"/>
              <a:t>Degree of metal content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D0B24C-C03E-3238-62E9-488D558F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3" name="Picture 2" descr="A picture containing outdoor, outdoor object, power line&#10;&#10;AI-generated content may be incorrect.">
            <a:extLst>
              <a:ext uri="{FF2B5EF4-FFF2-40B4-BE49-F238E27FC236}">
                <a16:creationId xmlns:a16="http://schemas.microsoft.com/office/drawing/2014/main" id="{73BBAB24-D06A-87DB-D0BB-D496AFCDB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98" y="3685859"/>
            <a:ext cx="5333569" cy="1969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6DE6E-DA04-E175-DC35-37650FE5C9B4}"/>
              </a:ext>
            </a:extLst>
          </p:cNvPr>
          <p:cNvSpPr txBox="1"/>
          <p:nvPr/>
        </p:nvSpPr>
        <p:spPr>
          <a:xfrm>
            <a:off x="8542370" y="5655365"/>
            <a:ext cx="325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2013 Chelyabinsk Airburst, from Wikipedia.org</a:t>
            </a:r>
          </a:p>
        </p:txBody>
      </p:sp>
    </p:spTree>
    <p:extLst>
      <p:ext uri="{BB962C8B-B14F-4D97-AF65-F5344CB8AC3E}">
        <p14:creationId xmlns:p14="http://schemas.microsoft.com/office/powerpoint/2010/main" val="2771056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A91AB-1CAD-47AF-0435-D92ACE637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E6FD9-602B-E10A-ACD6-D84A2EB36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5"/>
            <a:ext cx="10614329" cy="1236429"/>
          </a:xfrm>
        </p:spPr>
        <p:txBody>
          <a:bodyPr/>
          <a:lstStyle/>
          <a:p>
            <a:r>
              <a:rPr lang="en-US" dirty="0"/>
              <a:t>In bolides with strength, all models have portions of intact material reach the surface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9D8A9E-4548-88C3-1039-FFD7BB61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 Plays a Pivotal Role in Bolide Evolution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273C684-D634-AC90-75D8-A08514437BDB}"/>
              </a:ext>
            </a:extLst>
          </p:cNvPr>
          <p:cNvGrpSpPr/>
          <p:nvPr/>
        </p:nvGrpSpPr>
        <p:grpSpPr>
          <a:xfrm>
            <a:off x="8103011" y="2663946"/>
            <a:ext cx="3650907" cy="3130305"/>
            <a:chOff x="478277" y="2877955"/>
            <a:chExt cx="3650907" cy="3130305"/>
          </a:xfrm>
        </p:grpSpPr>
        <p:pic>
          <p:nvPicPr>
            <p:cNvPr id="10" name="Picture 9" descr="Chart, line chart&#10;&#10;AI-generated content may be incorrect.">
              <a:extLst>
                <a:ext uri="{FF2B5EF4-FFF2-40B4-BE49-F238E27FC236}">
                  <a16:creationId xmlns:a16="http://schemas.microsoft.com/office/drawing/2014/main" id="{50120D82-33C7-3988-3404-4677ACE32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77" y="2877955"/>
              <a:ext cx="3650907" cy="3130305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820BB9A2-96ED-D050-1C6E-5A7F60A8EB36}"/>
                </a:ext>
              </a:extLst>
            </p:cNvPr>
            <p:cNvSpPr/>
            <p:nvPr/>
          </p:nvSpPr>
          <p:spPr>
            <a:xfrm rot="16200000">
              <a:off x="1464169" y="5121163"/>
              <a:ext cx="415856" cy="212474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6EA9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C1C52A0-40FB-EE79-D0E7-0D27F655A7C4}"/>
                </a:ext>
              </a:extLst>
            </p:cNvPr>
            <p:cNvSpPr/>
            <p:nvPr/>
          </p:nvSpPr>
          <p:spPr>
            <a:xfrm rot="16200000">
              <a:off x="1989565" y="4486837"/>
              <a:ext cx="415856" cy="212474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6EA9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53202F24-63EC-3002-86B8-7561CC696AA9}"/>
                </a:ext>
              </a:extLst>
            </p:cNvPr>
            <p:cNvSpPr/>
            <p:nvPr/>
          </p:nvSpPr>
          <p:spPr>
            <a:xfrm rot="16200000">
              <a:off x="2560920" y="3891965"/>
              <a:ext cx="415856" cy="212474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6EA9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4C4108B5-DB77-87BB-2607-E78705382A9E}"/>
                </a:ext>
              </a:extLst>
            </p:cNvPr>
            <p:cNvSpPr/>
            <p:nvPr/>
          </p:nvSpPr>
          <p:spPr>
            <a:xfrm rot="16200000">
              <a:off x="3241088" y="3530916"/>
              <a:ext cx="415856" cy="212474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6EA9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DFEF07-A9F5-80C1-F0F1-7D91E04338C8}"/>
              </a:ext>
            </a:extLst>
          </p:cNvPr>
          <p:cNvGrpSpPr/>
          <p:nvPr/>
        </p:nvGrpSpPr>
        <p:grpSpPr>
          <a:xfrm>
            <a:off x="4288759" y="2663946"/>
            <a:ext cx="3650907" cy="3130305"/>
            <a:chOff x="4288759" y="2877955"/>
            <a:chExt cx="3650907" cy="3130305"/>
          </a:xfrm>
        </p:grpSpPr>
        <p:pic>
          <p:nvPicPr>
            <p:cNvPr id="5" name="Picture 4" descr="Chart, line chart&#10;&#10;AI-generated content may be incorrect.">
              <a:extLst>
                <a:ext uri="{FF2B5EF4-FFF2-40B4-BE49-F238E27FC236}">
                  <a16:creationId xmlns:a16="http://schemas.microsoft.com/office/drawing/2014/main" id="{2C1691B7-F1DF-9993-5CEF-3223C5E59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759" y="2877955"/>
              <a:ext cx="3650907" cy="3130305"/>
            </a:xfrm>
            <a:prstGeom prst="rect">
              <a:avLst/>
            </a:prstGeom>
          </p:spPr>
        </p:pic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8AA8BC64-4970-6BD1-50F6-E08D0F2FF853}"/>
                </a:ext>
              </a:extLst>
            </p:cNvPr>
            <p:cNvSpPr/>
            <p:nvPr/>
          </p:nvSpPr>
          <p:spPr>
            <a:xfrm rot="16200000">
              <a:off x="5075346" y="4322480"/>
              <a:ext cx="415856" cy="2124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63B066C0-5331-F845-A613-E9CCC900BAF3}"/>
                </a:ext>
              </a:extLst>
            </p:cNvPr>
            <p:cNvSpPr/>
            <p:nvPr/>
          </p:nvSpPr>
          <p:spPr>
            <a:xfrm rot="16200000">
              <a:off x="5600742" y="3688154"/>
              <a:ext cx="415856" cy="21247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1A00C04C-A5CA-4BB8-73DD-6988689ADFD4}"/>
                </a:ext>
              </a:extLst>
            </p:cNvPr>
            <p:cNvSpPr/>
            <p:nvPr/>
          </p:nvSpPr>
          <p:spPr>
            <a:xfrm rot="16200000">
              <a:off x="6204087" y="3329105"/>
              <a:ext cx="265413" cy="16592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3AC33B9-90C1-9B7A-3B9E-0682AC6F5D49}"/>
                </a:ext>
              </a:extLst>
            </p:cNvPr>
            <p:cNvSpPr/>
            <p:nvPr/>
          </p:nvSpPr>
          <p:spPr>
            <a:xfrm rot="16200000">
              <a:off x="7001427" y="3121176"/>
              <a:ext cx="150442" cy="16592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E85099-EA27-2244-0095-E7B6174EF01B}"/>
              </a:ext>
            </a:extLst>
          </p:cNvPr>
          <p:cNvGrpSpPr/>
          <p:nvPr/>
        </p:nvGrpSpPr>
        <p:grpSpPr>
          <a:xfrm>
            <a:off x="478120" y="2663946"/>
            <a:ext cx="3650907" cy="3130305"/>
            <a:chOff x="8099242" y="2877957"/>
            <a:chExt cx="3650907" cy="3130305"/>
          </a:xfrm>
        </p:grpSpPr>
        <p:pic>
          <p:nvPicPr>
            <p:cNvPr id="8" name="Picture 7" descr="Chart&#10;&#10;AI-generated content may be incorrect.">
              <a:extLst>
                <a:ext uri="{FF2B5EF4-FFF2-40B4-BE49-F238E27FC236}">
                  <a16:creationId xmlns:a16="http://schemas.microsoft.com/office/drawing/2014/main" id="{FE423B1E-CD13-8795-FA6A-86F2B7019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242" y="2877957"/>
              <a:ext cx="3650907" cy="3130305"/>
            </a:xfrm>
            <a:prstGeom prst="rect">
              <a:avLst/>
            </a:prstGeom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CF2F4D7B-F56C-A639-3D53-E2E59855D434}"/>
                </a:ext>
              </a:extLst>
            </p:cNvPr>
            <p:cNvSpPr/>
            <p:nvPr/>
          </p:nvSpPr>
          <p:spPr>
            <a:xfrm rot="16200000">
              <a:off x="8863392" y="3646464"/>
              <a:ext cx="415856" cy="212474"/>
            </a:xfrm>
            <a:prstGeom prst="rightArrow">
              <a:avLst/>
            </a:prstGeom>
            <a:solidFill>
              <a:srgbClr val="F0DBDE"/>
            </a:solidFill>
            <a:ln>
              <a:solidFill>
                <a:srgbClr val="A31F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8F851D2B-856D-DC6F-2D16-8AB27A6BC875}"/>
                </a:ext>
              </a:extLst>
            </p:cNvPr>
            <p:cNvSpPr/>
            <p:nvPr/>
          </p:nvSpPr>
          <p:spPr>
            <a:xfrm rot="16200000">
              <a:off x="9670059" y="3221260"/>
              <a:ext cx="249555" cy="165924"/>
            </a:xfrm>
            <a:prstGeom prst="rightArrow">
              <a:avLst/>
            </a:prstGeom>
            <a:solidFill>
              <a:srgbClr val="F0DBDE"/>
            </a:solidFill>
            <a:ln>
              <a:solidFill>
                <a:srgbClr val="A31F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2A799CBD-E871-A1E7-AA81-94B339C329ED}"/>
                </a:ext>
              </a:extLst>
            </p:cNvPr>
            <p:cNvSpPr/>
            <p:nvPr/>
          </p:nvSpPr>
          <p:spPr>
            <a:xfrm rot="16200000">
              <a:off x="10422354" y="3098746"/>
              <a:ext cx="86021" cy="63611"/>
            </a:xfrm>
            <a:prstGeom prst="rightArrow">
              <a:avLst/>
            </a:prstGeom>
            <a:solidFill>
              <a:srgbClr val="F0DBDE"/>
            </a:solidFill>
            <a:ln>
              <a:solidFill>
                <a:srgbClr val="A31F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0E9696ED-414E-3C1A-89EB-A1C25AFF36E7}"/>
                </a:ext>
              </a:extLst>
            </p:cNvPr>
            <p:cNvSpPr/>
            <p:nvPr/>
          </p:nvSpPr>
          <p:spPr>
            <a:xfrm rot="16200000">
              <a:off x="10886083" y="3054102"/>
              <a:ext cx="86021" cy="63608"/>
            </a:xfrm>
            <a:prstGeom prst="rightArrow">
              <a:avLst/>
            </a:prstGeom>
            <a:solidFill>
              <a:srgbClr val="F0DBDE"/>
            </a:solidFill>
            <a:ln>
              <a:solidFill>
                <a:srgbClr val="A31F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642393C-D9CD-0635-B0CF-52498BCB5D9D}"/>
              </a:ext>
            </a:extLst>
          </p:cNvPr>
          <p:cNvSpPr txBox="1"/>
          <p:nvPr/>
        </p:nvSpPr>
        <p:spPr>
          <a:xfrm>
            <a:off x="2003898" y="5872750"/>
            <a:ext cx="107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31F32"/>
                </a:solidFill>
              </a:rPr>
              <a:t>90° Entry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8EE376-961B-FE1B-85FB-9DAEF25409AB}"/>
              </a:ext>
            </a:extLst>
          </p:cNvPr>
          <p:cNvSpPr txBox="1"/>
          <p:nvPr/>
        </p:nvSpPr>
        <p:spPr>
          <a:xfrm>
            <a:off x="5880857" y="5872750"/>
            <a:ext cx="107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45° Entry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78E7F5-07F2-6978-976D-406C2CCE14A6}"/>
              </a:ext>
            </a:extLst>
          </p:cNvPr>
          <p:cNvSpPr txBox="1"/>
          <p:nvPr/>
        </p:nvSpPr>
        <p:spPr>
          <a:xfrm>
            <a:off x="9649204" y="5872750"/>
            <a:ext cx="107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6EA939"/>
                </a:solidFill>
              </a:rPr>
              <a:t>20° Entry</a:t>
            </a:r>
          </a:p>
        </p:txBody>
      </p:sp>
    </p:spTree>
    <p:extLst>
      <p:ext uri="{BB962C8B-B14F-4D97-AF65-F5344CB8AC3E}">
        <p14:creationId xmlns:p14="http://schemas.microsoft.com/office/powerpoint/2010/main" val="20495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2793D-6104-CE2A-AB5A-4633FDEDC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strength plays a huge role in affecting the fate of an incoming asteroid</a:t>
            </a:r>
          </a:p>
          <a:p>
            <a:r>
              <a:rPr lang="en-US" dirty="0"/>
              <a:t>Asteroids incoming on shallower trajectories have longer transits through the atmosphere and are more likely to become fireballs</a:t>
            </a:r>
          </a:p>
          <a:p>
            <a:r>
              <a:rPr lang="en-US" dirty="0"/>
              <a:t>Ongoing Work:</a:t>
            </a:r>
          </a:p>
          <a:p>
            <a:pPr lvl="1"/>
            <a:r>
              <a:rPr lang="en-US" dirty="0"/>
              <a:t>Verifying these results with 3D simulations</a:t>
            </a:r>
          </a:p>
          <a:p>
            <a:pPr lvl="1"/>
            <a:r>
              <a:rPr lang="en-US" dirty="0"/>
              <a:t>Using energy deposition curves as inputs for blast wave modeling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D9E7F3-BA27-7AAE-CE0D-2600C062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Impressions</a:t>
            </a:r>
          </a:p>
        </p:txBody>
      </p:sp>
    </p:spTree>
    <p:extLst>
      <p:ext uri="{BB962C8B-B14F-4D97-AF65-F5344CB8AC3E}">
        <p14:creationId xmlns:p14="http://schemas.microsoft.com/office/powerpoint/2010/main" val="293379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14E66-29B4-C2F2-AE1B-CE51590F2273}"/>
              </a:ext>
            </a:extLst>
          </p:cNvPr>
          <p:cNvSpPr txBox="1"/>
          <p:nvPr/>
        </p:nvSpPr>
        <p:spPr>
          <a:xfrm>
            <a:off x="934497" y="1567543"/>
            <a:ext cx="457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1E62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14345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9521CF-4DCF-8ADC-93BB-2A51A622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095" y="1641639"/>
            <a:ext cx="9865807" cy="6882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2025 PDC Hypothetical Asteroid Impact Scenario Epoch 1 Parameters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B2F65C-00FF-FFD1-5211-5FE43B0A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Bolide Parameter Model Space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A2F79F-A660-7359-36C5-680E66324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99367"/>
              </p:ext>
            </p:extLst>
          </p:nvPr>
        </p:nvGraphicFramePr>
        <p:xfrm>
          <a:off x="906444" y="2447607"/>
          <a:ext cx="10379111" cy="32695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69843">
                  <a:extLst>
                    <a:ext uri="{9D8B030D-6E8A-4147-A177-3AD203B41FA5}">
                      <a16:colId xmlns:a16="http://schemas.microsoft.com/office/drawing/2014/main" val="4215667484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1287944182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1945662056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809205167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813244349"/>
                    </a:ext>
                  </a:extLst>
                </a:gridCol>
              </a:tblGrid>
              <a:tr h="4563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Physical Property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5th Percentile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50th Percentile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95th Percentile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100th Percentile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extLst>
                  <a:ext uri="{0D108BD9-81ED-4DB2-BD59-A6C34878D82A}">
                    <a16:rowId xmlns:a16="http://schemas.microsoft.com/office/drawing/2014/main" val="2245649168"/>
                  </a:ext>
                </a:extLst>
              </a:tr>
              <a:tr h="326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Diameter (m)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77.09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127.05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191.17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277.84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extLst>
                  <a:ext uri="{0D108BD9-81ED-4DB2-BD59-A6C34878D82A}">
                    <a16:rowId xmlns:a16="http://schemas.microsoft.com/office/drawing/2014/main" val="1667034981"/>
                  </a:ext>
                </a:extLst>
              </a:tr>
              <a:tr h="326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Bulk Density (g/cm3)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1.886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2.062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2.417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2.794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extLst>
                  <a:ext uri="{0D108BD9-81ED-4DB2-BD59-A6C34878D82A}">
                    <a16:rowId xmlns:a16="http://schemas.microsoft.com/office/drawing/2014/main" val="2967749720"/>
                  </a:ext>
                </a:extLst>
              </a:tr>
              <a:tr h="326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Porosity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0.443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0.245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extLst>
                  <a:ext uri="{0D108BD9-81ED-4DB2-BD59-A6C34878D82A}">
                    <a16:rowId xmlns:a16="http://schemas.microsoft.com/office/drawing/2014/main" val="1334037380"/>
                  </a:ext>
                </a:extLst>
              </a:tr>
              <a:tr h="326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Mass (kg)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4.5246E+08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2.2142E+09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8.8424E+09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3.1376E+10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extLst>
                  <a:ext uri="{0D108BD9-81ED-4DB2-BD59-A6C34878D82A}">
                    <a16:rowId xmlns:a16="http://schemas.microsoft.com/office/drawing/2014/main" val="3111102041"/>
                  </a:ext>
                </a:extLst>
              </a:tr>
              <a:tr h="527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Surface Escape Velocity (cm/s)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3.958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6.821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11.112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17.364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extLst>
                  <a:ext uri="{0D108BD9-81ED-4DB2-BD59-A6C34878D82A}">
                    <a16:rowId xmlns:a16="http://schemas.microsoft.com/office/drawing/2014/main" val="2606125839"/>
                  </a:ext>
                </a:extLst>
              </a:tr>
              <a:tr h="326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Absolute Magnitude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22.398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21.773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21.345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21.438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extLst>
                  <a:ext uri="{0D108BD9-81ED-4DB2-BD59-A6C34878D82A}">
                    <a16:rowId xmlns:a16="http://schemas.microsoft.com/office/drawing/2014/main" val="1183975165"/>
                  </a:ext>
                </a:extLst>
              </a:tr>
              <a:tr h="326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Albedo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0.326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0.214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0.061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extLst>
                  <a:ext uri="{0D108BD9-81ED-4DB2-BD59-A6C34878D82A}">
                    <a16:rowId xmlns:a16="http://schemas.microsoft.com/office/drawing/2014/main" val="3182541636"/>
                  </a:ext>
                </a:extLst>
              </a:tr>
              <a:tr h="3265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Taxonomic Type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71" marR="11171" marT="11171" marB="0" anchor="ctr"/>
                </a:tc>
                <a:extLst>
                  <a:ext uri="{0D108BD9-81ED-4DB2-BD59-A6C34878D82A}">
                    <a16:rowId xmlns:a16="http://schemas.microsoft.com/office/drawing/2014/main" val="416389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01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ntent Placeholder 138">
            <a:extLst>
              <a:ext uri="{FF2B5EF4-FFF2-40B4-BE49-F238E27FC236}">
                <a16:creationId xmlns:a16="http://schemas.microsoft.com/office/drawing/2014/main" id="{C730BAE8-2CBA-9A31-C113-493FC0111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1" y="1733384"/>
            <a:ext cx="4929282" cy="450869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We use Spheral++, our Lagrangian smooth particle hydrodynamic code with Fluid-Solid Interface SPH (FSISPH) implementation</a:t>
            </a:r>
          </a:p>
          <a:p>
            <a:r>
              <a:rPr lang="en-US" sz="2000" dirty="0"/>
              <a:t>Model space is set up with designated bolide properties (size, density, strength, </a:t>
            </a:r>
            <a:r>
              <a:rPr lang="en-US" sz="2000" dirty="0" err="1"/>
              <a:t>etc</a:t>
            </a:r>
            <a:r>
              <a:rPr lang="en-US" sz="2000" dirty="0"/>
              <a:t>) and surrounding air particles</a:t>
            </a:r>
          </a:p>
          <a:p>
            <a:r>
              <a:rPr lang="en-US" sz="2000" dirty="0"/>
              <a:t>As time progresses, Spheral advances air to the right, simulating bolide motion to the left</a:t>
            </a:r>
          </a:p>
          <a:p>
            <a:r>
              <a:rPr lang="en-US" sz="2000" dirty="0"/>
              <a:t>Incoming air properties (temp, density) calculated according to prescribed atmospheric conditions and entry angle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1F6EFE-F36E-7D29-81A1-DD0DE168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Spheral Model Setup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8CF840B-3B30-04B9-9415-FB0AE133268F}"/>
              </a:ext>
            </a:extLst>
          </p:cNvPr>
          <p:cNvGrpSpPr/>
          <p:nvPr/>
        </p:nvGrpSpPr>
        <p:grpSpPr>
          <a:xfrm>
            <a:off x="5668753" y="1512906"/>
            <a:ext cx="5786499" cy="4570561"/>
            <a:chOff x="2073676" y="1528536"/>
            <a:chExt cx="5786499" cy="4570561"/>
          </a:xfrm>
        </p:grpSpPr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63E1A6EE-E2F2-5265-6FE0-48230197C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6595" y="1528536"/>
              <a:ext cx="4198790" cy="426196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43CB55F-D5FC-95FD-8D3C-6C1EEABC403E}"/>
                </a:ext>
              </a:extLst>
            </p:cNvPr>
            <p:cNvSpPr txBox="1"/>
            <p:nvPr/>
          </p:nvSpPr>
          <p:spPr>
            <a:xfrm>
              <a:off x="6303339" y="5822098"/>
              <a:ext cx="155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From Pearl et al, 2023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AD458C2C-A590-4267-9A24-E36770FA23EC}"/>
                </a:ext>
              </a:extLst>
            </p:cNvPr>
            <p:cNvSpPr/>
            <p:nvPr/>
          </p:nvSpPr>
          <p:spPr bwMode="auto">
            <a:xfrm>
              <a:off x="4775201" y="3063825"/>
              <a:ext cx="1109591" cy="1109591"/>
            </a:xfrm>
            <a:prstGeom prst="ellipse">
              <a:avLst/>
            </a:prstGeom>
            <a:solidFill>
              <a:schemeClr val="accent2">
                <a:lumMod val="75000"/>
                <a:alpha val="26000"/>
              </a:schemeClr>
            </a:solidFill>
            <a:ln>
              <a:solidFill>
                <a:schemeClr val="accent2">
                  <a:lumMod val="75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E398FB1-DC07-123E-969C-CD250F969FEA}"/>
                </a:ext>
              </a:extLst>
            </p:cNvPr>
            <p:cNvSpPr/>
            <p:nvPr/>
          </p:nvSpPr>
          <p:spPr bwMode="auto">
            <a:xfrm>
              <a:off x="4173415" y="1969476"/>
              <a:ext cx="351693" cy="3313723"/>
            </a:xfrm>
            <a:prstGeom prst="rect">
              <a:avLst/>
            </a:prstGeom>
            <a:solidFill>
              <a:schemeClr val="accent1">
                <a:lumMod val="75000"/>
                <a:alpha val="30000"/>
              </a:schemeClr>
            </a:solidFill>
            <a:ln>
              <a:solidFill>
                <a:schemeClr val="accent1">
                  <a:lumMod val="75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CA6462B-F15E-2836-703D-440470DF0BF8}"/>
                </a:ext>
              </a:extLst>
            </p:cNvPr>
            <p:cNvSpPr txBox="1"/>
            <p:nvPr/>
          </p:nvSpPr>
          <p:spPr>
            <a:xfrm>
              <a:off x="5884792" y="3429000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Bolide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8CF93E9-3488-7983-6769-631BE8B52955}"/>
                </a:ext>
              </a:extLst>
            </p:cNvPr>
            <p:cNvSpPr txBox="1"/>
            <p:nvPr/>
          </p:nvSpPr>
          <p:spPr>
            <a:xfrm>
              <a:off x="4579815" y="4740827"/>
              <a:ext cx="14057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Initialized Air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3199E10-A380-D7C4-7C36-5D89A243C4D1}"/>
                </a:ext>
              </a:extLst>
            </p:cNvPr>
            <p:cNvSpPr/>
            <p:nvPr/>
          </p:nvSpPr>
          <p:spPr bwMode="auto">
            <a:xfrm>
              <a:off x="3647855" y="1969475"/>
              <a:ext cx="525963" cy="3313723"/>
            </a:xfrm>
            <a:prstGeom prst="rect">
              <a:avLst/>
            </a:prstGeom>
            <a:solidFill>
              <a:schemeClr val="bg2">
                <a:lumMod val="50000"/>
                <a:alpha val="30000"/>
              </a:schemeClr>
            </a:solidFill>
            <a:ln>
              <a:solidFill>
                <a:schemeClr val="bg2">
                  <a:lumMod val="25000"/>
                </a:schemeClr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6239CD8-F345-27D8-0CC9-DCF0EBC38328}"/>
                </a:ext>
              </a:extLst>
            </p:cNvPr>
            <p:cNvSpPr txBox="1"/>
            <p:nvPr/>
          </p:nvSpPr>
          <p:spPr>
            <a:xfrm>
              <a:off x="2073676" y="4371495"/>
              <a:ext cx="1567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“Incoming” Air</a:t>
              </a:r>
            </a:p>
          </p:txBody>
        </p:sp>
      </p:grp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0BEEAEE-0A65-2D34-F264-076AE990E2C8}"/>
              </a:ext>
            </a:extLst>
          </p:cNvPr>
          <p:cNvSpPr/>
          <p:nvPr/>
        </p:nvSpPr>
        <p:spPr bwMode="auto">
          <a:xfrm>
            <a:off x="7768492" y="1953845"/>
            <a:ext cx="3212123" cy="3313723"/>
          </a:xfrm>
          <a:prstGeom prst="rect">
            <a:avLst/>
          </a:prstGeom>
          <a:noFill/>
          <a:ln w="19050">
            <a:solidFill>
              <a:srgbClr val="FF0000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9C12929-86B3-1A87-CF7D-DAF47D8993DD}"/>
              </a:ext>
            </a:extLst>
          </p:cNvPr>
          <p:cNvSpPr txBox="1"/>
          <p:nvPr/>
        </p:nvSpPr>
        <p:spPr>
          <a:xfrm>
            <a:off x="9425933" y="160239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Model Space</a:t>
            </a:r>
          </a:p>
        </p:txBody>
      </p:sp>
      <p:sp>
        <p:nvSpPr>
          <p:cNvPr id="138" name="Arrow: Right 137">
            <a:extLst>
              <a:ext uri="{FF2B5EF4-FFF2-40B4-BE49-F238E27FC236}">
                <a16:creationId xmlns:a16="http://schemas.microsoft.com/office/drawing/2014/main" id="{B59B481A-E932-9ECF-2CAF-2222127B46B0}"/>
              </a:ext>
            </a:extLst>
          </p:cNvPr>
          <p:cNvSpPr/>
          <p:nvPr/>
        </p:nvSpPr>
        <p:spPr bwMode="auto">
          <a:xfrm rot="10800000">
            <a:off x="7377722" y="3368390"/>
            <a:ext cx="967825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1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hart&#10;&#10;AI-generated content may be incorrect.">
            <a:extLst>
              <a:ext uri="{FF2B5EF4-FFF2-40B4-BE49-F238E27FC236}">
                <a16:creationId xmlns:a16="http://schemas.microsoft.com/office/drawing/2014/main" id="{19FCF00C-70C9-A3EB-C1B5-9DB9E1BFF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49" y="1199022"/>
            <a:ext cx="6143650" cy="5138010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D2AC1D-87DC-82DB-7F1D-1397C7B0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Model – 127m Diam, 20° Entry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343A35-997D-3DDA-BD61-C702BC581893}"/>
              </a:ext>
            </a:extLst>
          </p:cNvPr>
          <p:cNvSpPr txBox="1"/>
          <p:nvPr/>
        </p:nvSpPr>
        <p:spPr>
          <a:xfrm>
            <a:off x="3451672" y="4137505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-500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F6810-32C9-9288-0F1C-E8F7331CDEC4}"/>
              </a:ext>
            </a:extLst>
          </p:cNvPr>
          <p:cNvSpPr txBox="1"/>
          <p:nvPr/>
        </p:nvSpPr>
        <p:spPr>
          <a:xfrm>
            <a:off x="3504571" y="2366573"/>
            <a:ext cx="4299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00DD9-DAAF-0867-9807-262A35C4D63D}"/>
              </a:ext>
            </a:extLst>
          </p:cNvPr>
          <p:cNvSpPr txBox="1"/>
          <p:nvPr/>
        </p:nvSpPr>
        <p:spPr>
          <a:xfrm>
            <a:off x="3682155" y="3216870"/>
            <a:ext cx="2664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22AE40-BEBC-D016-DAAB-5275A6C3075D}"/>
              </a:ext>
            </a:extLst>
          </p:cNvPr>
          <p:cNvSpPr txBox="1"/>
          <p:nvPr/>
        </p:nvSpPr>
        <p:spPr>
          <a:xfrm rot="16200000">
            <a:off x="2939419" y="3290499"/>
            <a:ext cx="1032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Distance (m)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281042-90B3-2FE7-B4B4-9C4AE9E745CB}"/>
              </a:ext>
            </a:extLst>
          </p:cNvPr>
          <p:cNvSpPr txBox="1"/>
          <p:nvPr/>
        </p:nvSpPr>
        <p:spPr>
          <a:xfrm>
            <a:off x="3422816" y="1550713"/>
            <a:ext cx="5116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0DBEB-2214-AD6F-531D-4F975996ADDE}"/>
              </a:ext>
            </a:extLst>
          </p:cNvPr>
          <p:cNvSpPr txBox="1"/>
          <p:nvPr/>
        </p:nvSpPr>
        <p:spPr>
          <a:xfrm>
            <a:off x="3381459" y="4993200"/>
            <a:ext cx="553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-1000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DC9C15-B8F3-CE7C-0824-3754C873B804}"/>
              </a:ext>
            </a:extLst>
          </p:cNvPr>
          <p:cNvSpPr/>
          <p:nvPr/>
        </p:nvSpPr>
        <p:spPr>
          <a:xfrm>
            <a:off x="3934495" y="5561600"/>
            <a:ext cx="1702630" cy="206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56953B-C53C-FEAE-89CE-52C908CE9A14}"/>
              </a:ext>
            </a:extLst>
          </p:cNvPr>
          <p:cNvSpPr txBox="1"/>
          <p:nvPr/>
        </p:nvSpPr>
        <p:spPr>
          <a:xfrm>
            <a:off x="4318673" y="5655500"/>
            <a:ext cx="1032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Distance (m)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9F8110-2A7F-E2E6-8C4E-18CADCFA2CD7}"/>
              </a:ext>
            </a:extLst>
          </p:cNvPr>
          <p:cNvSpPr txBox="1"/>
          <p:nvPr/>
        </p:nvSpPr>
        <p:spPr>
          <a:xfrm>
            <a:off x="3632691" y="5563339"/>
            <a:ext cx="4828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DE4CB-FF8E-227D-1509-287CCECB7504}"/>
              </a:ext>
            </a:extLst>
          </p:cNvPr>
          <p:cNvSpPr txBox="1"/>
          <p:nvPr/>
        </p:nvSpPr>
        <p:spPr>
          <a:xfrm>
            <a:off x="5504422" y="5563339"/>
            <a:ext cx="4299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600</a:t>
            </a:r>
          </a:p>
        </p:txBody>
      </p:sp>
      <p:pic>
        <p:nvPicPr>
          <p:cNvPr id="2" name="Picture 1" descr="Chart&#10;&#10;AI-generated content may be incorrect.">
            <a:extLst>
              <a:ext uri="{FF2B5EF4-FFF2-40B4-BE49-F238E27FC236}">
                <a16:creationId xmlns:a16="http://schemas.microsoft.com/office/drawing/2014/main" id="{6C683CC3-ABD9-747D-45CC-9DA243A4B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0" y="2114028"/>
            <a:ext cx="1261875" cy="1597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EA74B-EEAF-823A-807D-56801810C30A}"/>
              </a:ext>
            </a:extLst>
          </p:cNvPr>
          <p:cNvSpPr txBox="1"/>
          <p:nvPr/>
        </p:nvSpPr>
        <p:spPr>
          <a:xfrm>
            <a:off x="1354724" y="1304345"/>
            <a:ext cx="1844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1A1"/>
                </a:solidFill>
              </a:rPr>
              <a:t>Midsize,</a:t>
            </a:r>
          </a:p>
          <a:p>
            <a:pPr algn="ctr"/>
            <a:r>
              <a:rPr lang="en-US" dirty="0">
                <a:solidFill>
                  <a:srgbClr val="0031A1"/>
                </a:solidFill>
              </a:rPr>
              <a:t>Longest Traverse</a:t>
            </a:r>
          </a:p>
        </p:txBody>
      </p:sp>
      <p:pic>
        <p:nvPicPr>
          <p:cNvPr id="5" name="Picture 4" descr="A picture containing schematic&#10;&#10;AI-generated content may be incorrect.">
            <a:extLst>
              <a:ext uri="{FF2B5EF4-FFF2-40B4-BE49-F238E27FC236}">
                <a16:creationId xmlns:a16="http://schemas.microsoft.com/office/drawing/2014/main" id="{1041F899-6FFB-3FE6-FB61-E8D460E75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0" y="3815269"/>
            <a:ext cx="932690" cy="15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9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09D79-57EF-D7B2-E046-4758E10A6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91BCCAC2-E386-72FB-8301-670835A76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14" y="1195399"/>
            <a:ext cx="6147984" cy="5141634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BEC835-271F-7047-ACD1-BA345D36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Model – 127m Diam, 20° Entry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4BD5B-6A72-2636-970E-D03061A260F8}"/>
              </a:ext>
            </a:extLst>
          </p:cNvPr>
          <p:cNvSpPr txBox="1"/>
          <p:nvPr/>
        </p:nvSpPr>
        <p:spPr>
          <a:xfrm>
            <a:off x="3451672" y="4137505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-500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5D239E-B00E-36E4-FAB4-AB4F4D3D0485}"/>
              </a:ext>
            </a:extLst>
          </p:cNvPr>
          <p:cNvSpPr txBox="1"/>
          <p:nvPr/>
        </p:nvSpPr>
        <p:spPr>
          <a:xfrm>
            <a:off x="3504571" y="2366573"/>
            <a:ext cx="4299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4B191C-1224-5A7C-68FA-9BD212AB4E6F}"/>
              </a:ext>
            </a:extLst>
          </p:cNvPr>
          <p:cNvSpPr txBox="1"/>
          <p:nvPr/>
        </p:nvSpPr>
        <p:spPr>
          <a:xfrm>
            <a:off x="3682155" y="3216870"/>
            <a:ext cx="2664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7670B-CAC0-FEC8-CFA9-74173B74FFD2}"/>
              </a:ext>
            </a:extLst>
          </p:cNvPr>
          <p:cNvSpPr txBox="1"/>
          <p:nvPr/>
        </p:nvSpPr>
        <p:spPr>
          <a:xfrm rot="16200000">
            <a:off x="2939419" y="3290499"/>
            <a:ext cx="1032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Distance (m)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28315B-3FC5-5548-8517-91DF170783AE}"/>
              </a:ext>
            </a:extLst>
          </p:cNvPr>
          <p:cNvSpPr txBox="1"/>
          <p:nvPr/>
        </p:nvSpPr>
        <p:spPr>
          <a:xfrm>
            <a:off x="3422816" y="1550713"/>
            <a:ext cx="5116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871D70-7CE2-256A-B86F-1BBCACEF1043}"/>
              </a:ext>
            </a:extLst>
          </p:cNvPr>
          <p:cNvSpPr txBox="1"/>
          <p:nvPr/>
        </p:nvSpPr>
        <p:spPr>
          <a:xfrm>
            <a:off x="3381459" y="4993200"/>
            <a:ext cx="553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-1000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61B463-15A8-250E-A922-7D44FC112A8C}"/>
              </a:ext>
            </a:extLst>
          </p:cNvPr>
          <p:cNvSpPr/>
          <p:nvPr/>
        </p:nvSpPr>
        <p:spPr>
          <a:xfrm>
            <a:off x="3934495" y="5561600"/>
            <a:ext cx="1702630" cy="206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22FB12-631C-86F7-4042-C8260AA05503}"/>
              </a:ext>
            </a:extLst>
          </p:cNvPr>
          <p:cNvSpPr txBox="1"/>
          <p:nvPr/>
        </p:nvSpPr>
        <p:spPr>
          <a:xfrm>
            <a:off x="4318673" y="5655500"/>
            <a:ext cx="1032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Distance (m)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CBDC1-307A-847F-A92F-00CAAE8539BC}"/>
              </a:ext>
            </a:extLst>
          </p:cNvPr>
          <p:cNvSpPr txBox="1"/>
          <p:nvPr/>
        </p:nvSpPr>
        <p:spPr>
          <a:xfrm>
            <a:off x="3632691" y="5563339"/>
            <a:ext cx="4828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9EB0AE-B80F-BE0C-F83F-E27E05BAAD0F}"/>
              </a:ext>
            </a:extLst>
          </p:cNvPr>
          <p:cNvSpPr txBox="1"/>
          <p:nvPr/>
        </p:nvSpPr>
        <p:spPr>
          <a:xfrm>
            <a:off x="5504422" y="5563339"/>
            <a:ext cx="4299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600</a:t>
            </a:r>
          </a:p>
        </p:txBody>
      </p:sp>
      <p:pic>
        <p:nvPicPr>
          <p:cNvPr id="2" name="Picture 1" descr="Chart&#10;&#10;AI-generated content may be incorrect.">
            <a:extLst>
              <a:ext uri="{FF2B5EF4-FFF2-40B4-BE49-F238E27FC236}">
                <a16:creationId xmlns:a16="http://schemas.microsoft.com/office/drawing/2014/main" id="{C6B744F3-AABD-B9F7-1930-FDEEF5C01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0" y="2114028"/>
            <a:ext cx="1261875" cy="1597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2AC00-2A25-542B-89BE-73FCA14AE67A}"/>
              </a:ext>
            </a:extLst>
          </p:cNvPr>
          <p:cNvSpPr txBox="1"/>
          <p:nvPr/>
        </p:nvSpPr>
        <p:spPr>
          <a:xfrm>
            <a:off x="1354724" y="1304345"/>
            <a:ext cx="1844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1A1"/>
                </a:solidFill>
              </a:rPr>
              <a:t>Midsize,</a:t>
            </a:r>
          </a:p>
          <a:p>
            <a:pPr algn="ctr"/>
            <a:r>
              <a:rPr lang="en-US" dirty="0">
                <a:solidFill>
                  <a:srgbClr val="0031A1"/>
                </a:solidFill>
              </a:rPr>
              <a:t>Longest Traverse</a:t>
            </a:r>
          </a:p>
        </p:txBody>
      </p:sp>
      <p:pic>
        <p:nvPicPr>
          <p:cNvPr id="5" name="Picture 4" descr="A picture containing schematic&#10;&#10;AI-generated content may be incorrect.">
            <a:extLst>
              <a:ext uri="{FF2B5EF4-FFF2-40B4-BE49-F238E27FC236}">
                <a16:creationId xmlns:a16="http://schemas.microsoft.com/office/drawing/2014/main" id="{BB6C661B-489B-BA02-78DA-76F5480E7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0" y="3815269"/>
            <a:ext cx="932690" cy="15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55E61-05AB-2C7D-86F2-1842F4BDC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5EAE82B0-78D0-EE87-D5D9-D6100231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17" y="1195399"/>
            <a:ext cx="6147981" cy="5141633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BAAEDF-92A6-F324-CA78-3BDE4AA7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Model – 127m Diam, 20° Entry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40E55E-54C5-8D74-7AE5-403A8F76F7BF}"/>
              </a:ext>
            </a:extLst>
          </p:cNvPr>
          <p:cNvSpPr txBox="1"/>
          <p:nvPr/>
        </p:nvSpPr>
        <p:spPr>
          <a:xfrm>
            <a:off x="3451672" y="4137505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-500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4A5128-B35B-4188-01F2-BD4B0B466D96}"/>
              </a:ext>
            </a:extLst>
          </p:cNvPr>
          <p:cNvSpPr txBox="1"/>
          <p:nvPr/>
        </p:nvSpPr>
        <p:spPr>
          <a:xfrm>
            <a:off x="3504571" y="2366573"/>
            <a:ext cx="4299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031E8-F833-9EB8-6F9C-FA3FB47FC119}"/>
              </a:ext>
            </a:extLst>
          </p:cNvPr>
          <p:cNvSpPr txBox="1"/>
          <p:nvPr/>
        </p:nvSpPr>
        <p:spPr>
          <a:xfrm>
            <a:off x="3682155" y="3216870"/>
            <a:ext cx="2664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7E3B2-1220-0523-6558-760A9A811CEE}"/>
              </a:ext>
            </a:extLst>
          </p:cNvPr>
          <p:cNvSpPr txBox="1"/>
          <p:nvPr/>
        </p:nvSpPr>
        <p:spPr>
          <a:xfrm rot="16200000">
            <a:off x="2939419" y="3290499"/>
            <a:ext cx="1032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Distance (m)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D9EE17-20B9-B421-61F7-C51029C0B768}"/>
              </a:ext>
            </a:extLst>
          </p:cNvPr>
          <p:cNvSpPr txBox="1"/>
          <p:nvPr/>
        </p:nvSpPr>
        <p:spPr>
          <a:xfrm>
            <a:off x="3422816" y="1550713"/>
            <a:ext cx="5116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28135F-B8F5-C515-D21A-A9524415A0B2}"/>
              </a:ext>
            </a:extLst>
          </p:cNvPr>
          <p:cNvSpPr txBox="1"/>
          <p:nvPr/>
        </p:nvSpPr>
        <p:spPr>
          <a:xfrm>
            <a:off x="3381459" y="4993200"/>
            <a:ext cx="553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-1000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2F4CB0-D8E5-AD7F-0D74-A0E7441D5EE4}"/>
              </a:ext>
            </a:extLst>
          </p:cNvPr>
          <p:cNvSpPr/>
          <p:nvPr/>
        </p:nvSpPr>
        <p:spPr>
          <a:xfrm>
            <a:off x="3934495" y="5561600"/>
            <a:ext cx="1702630" cy="206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A26DC4-1AFA-333E-E71E-463775C9BC14}"/>
              </a:ext>
            </a:extLst>
          </p:cNvPr>
          <p:cNvSpPr txBox="1"/>
          <p:nvPr/>
        </p:nvSpPr>
        <p:spPr>
          <a:xfrm>
            <a:off x="4318673" y="5655500"/>
            <a:ext cx="1032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Distance (m)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87E435-17C8-8F08-0547-3B7BFC656876}"/>
              </a:ext>
            </a:extLst>
          </p:cNvPr>
          <p:cNvSpPr txBox="1"/>
          <p:nvPr/>
        </p:nvSpPr>
        <p:spPr>
          <a:xfrm>
            <a:off x="3632691" y="5563339"/>
            <a:ext cx="4828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D47A69-DB81-91F9-6B87-78974BA73CB5}"/>
              </a:ext>
            </a:extLst>
          </p:cNvPr>
          <p:cNvSpPr txBox="1"/>
          <p:nvPr/>
        </p:nvSpPr>
        <p:spPr>
          <a:xfrm>
            <a:off x="5504422" y="5563339"/>
            <a:ext cx="4299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600</a:t>
            </a:r>
          </a:p>
        </p:txBody>
      </p:sp>
      <p:pic>
        <p:nvPicPr>
          <p:cNvPr id="2" name="Picture 1" descr="Chart&#10;&#10;AI-generated content may be incorrect.">
            <a:extLst>
              <a:ext uri="{FF2B5EF4-FFF2-40B4-BE49-F238E27FC236}">
                <a16:creationId xmlns:a16="http://schemas.microsoft.com/office/drawing/2014/main" id="{F61AD58E-EAC6-CC8E-F267-C2AA68603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0" y="2114028"/>
            <a:ext cx="1261875" cy="1597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849821-C5B1-1A27-0965-52F270D7D7E5}"/>
              </a:ext>
            </a:extLst>
          </p:cNvPr>
          <p:cNvSpPr txBox="1"/>
          <p:nvPr/>
        </p:nvSpPr>
        <p:spPr>
          <a:xfrm>
            <a:off x="1354724" y="1304345"/>
            <a:ext cx="1844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1A1"/>
                </a:solidFill>
              </a:rPr>
              <a:t>Midsize,</a:t>
            </a:r>
          </a:p>
          <a:p>
            <a:pPr algn="ctr"/>
            <a:r>
              <a:rPr lang="en-US" dirty="0">
                <a:solidFill>
                  <a:srgbClr val="0031A1"/>
                </a:solidFill>
              </a:rPr>
              <a:t>Longest Traverse</a:t>
            </a:r>
          </a:p>
        </p:txBody>
      </p:sp>
      <p:pic>
        <p:nvPicPr>
          <p:cNvPr id="5" name="Picture 4" descr="A picture containing schematic&#10;&#10;AI-generated content may be incorrect.">
            <a:extLst>
              <a:ext uri="{FF2B5EF4-FFF2-40B4-BE49-F238E27FC236}">
                <a16:creationId xmlns:a16="http://schemas.microsoft.com/office/drawing/2014/main" id="{92A9B61F-3E7C-95EB-F21F-B08A7256D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0" y="3815269"/>
            <a:ext cx="932690" cy="15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4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41711-F13C-79DB-78B0-B5B5B5FE5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6EB88FA9-D909-8871-4852-E8CC1C7D3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15" y="1195399"/>
            <a:ext cx="6147983" cy="5141634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82CE51-5106-41FA-2896-3597A7FF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Model – 127m Diam, 20° Entry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149EF0-4782-A4EE-8B9F-6B7108C91478}"/>
              </a:ext>
            </a:extLst>
          </p:cNvPr>
          <p:cNvSpPr txBox="1"/>
          <p:nvPr/>
        </p:nvSpPr>
        <p:spPr>
          <a:xfrm>
            <a:off x="3451672" y="4137505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-500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2B0F0A-5051-3BDB-1BDE-BAF0E7B1E227}"/>
              </a:ext>
            </a:extLst>
          </p:cNvPr>
          <p:cNvSpPr txBox="1"/>
          <p:nvPr/>
        </p:nvSpPr>
        <p:spPr>
          <a:xfrm>
            <a:off x="3504571" y="2366573"/>
            <a:ext cx="4299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207DED-53BE-F76A-D86E-05DF46D3C5A1}"/>
              </a:ext>
            </a:extLst>
          </p:cNvPr>
          <p:cNvSpPr txBox="1"/>
          <p:nvPr/>
        </p:nvSpPr>
        <p:spPr>
          <a:xfrm>
            <a:off x="3682155" y="3216870"/>
            <a:ext cx="2664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F6F102-543B-A2B4-74A9-329FEBFE8DA8}"/>
              </a:ext>
            </a:extLst>
          </p:cNvPr>
          <p:cNvSpPr txBox="1"/>
          <p:nvPr/>
        </p:nvSpPr>
        <p:spPr>
          <a:xfrm rot="16200000">
            <a:off x="2939419" y="3290499"/>
            <a:ext cx="1032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Distance (m)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89138D-90AE-8899-2DE0-A86AF0A174C3}"/>
              </a:ext>
            </a:extLst>
          </p:cNvPr>
          <p:cNvSpPr txBox="1"/>
          <p:nvPr/>
        </p:nvSpPr>
        <p:spPr>
          <a:xfrm>
            <a:off x="3422816" y="1550713"/>
            <a:ext cx="5116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E79D09-7CF9-2C1F-23F0-9B87014666EA}"/>
              </a:ext>
            </a:extLst>
          </p:cNvPr>
          <p:cNvSpPr txBox="1"/>
          <p:nvPr/>
        </p:nvSpPr>
        <p:spPr>
          <a:xfrm>
            <a:off x="3381459" y="4993200"/>
            <a:ext cx="553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-1000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E54FA7-5600-3BDB-7B42-F58F6CEBF0E7}"/>
              </a:ext>
            </a:extLst>
          </p:cNvPr>
          <p:cNvSpPr/>
          <p:nvPr/>
        </p:nvSpPr>
        <p:spPr>
          <a:xfrm>
            <a:off x="3934495" y="5561600"/>
            <a:ext cx="1702630" cy="206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A61896-F4E9-875B-986B-CBD87960BCB1}"/>
              </a:ext>
            </a:extLst>
          </p:cNvPr>
          <p:cNvSpPr txBox="1"/>
          <p:nvPr/>
        </p:nvSpPr>
        <p:spPr>
          <a:xfrm>
            <a:off x="4318673" y="5655500"/>
            <a:ext cx="1032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Distance (m)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894043-2592-D4E0-FD91-F99E5E911879}"/>
              </a:ext>
            </a:extLst>
          </p:cNvPr>
          <p:cNvSpPr txBox="1"/>
          <p:nvPr/>
        </p:nvSpPr>
        <p:spPr>
          <a:xfrm>
            <a:off x="3632691" y="5563339"/>
            <a:ext cx="4828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ADB431-69FD-9615-1EC8-5530FEEA2BE6}"/>
              </a:ext>
            </a:extLst>
          </p:cNvPr>
          <p:cNvSpPr txBox="1"/>
          <p:nvPr/>
        </p:nvSpPr>
        <p:spPr>
          <a:xfrm>
            <a:off x="5504422" y="5563339"/>
            <a:ext cx="4299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600</a:t>
            </a:r>
          </a:p>
        </p:txBody>
      </p:sp>
      <p:pic>
        <p:nvPicPr>
          <p:cNvPr id="2" name="Picture 1" descr="Chart&#10;&#10;AI-generated content may be incorrect.">
            <a:extLst>
              <a:ext uri="{FF2B5EF4-FFF2-40B4-BE49-F238E27FC236}">
                <a16:creationId xmlns:a16="http://schemas.microsoft.com/office/drawing/2014/main" id="{1A385931-A719-548B-DFF4-DB318A0E1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0" y="2114028"/>
            <a:ext cx="1261875" cy="1597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4C6656-B6DA-80BB-0B2F-25BD0FA6F429}"/>
              </a:ext>
            </a:extLst>
          </p:cNvPr>
          <p:cNvSpPr txBox="1"/>
          <p:nvPr/>
        </p:nvSpPr>
        <p:spPr>
          <a:xfrm>
            <a:off x="1354724" y="1304345"/>
            <a:ext cx="1844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1A1"/>
                </a:solidFill>
              </a:rPr>
              <a:t>Midsize,</a:t>
            </a:r>
          </a:p>
          <a:p>
            <a:pPr algn="ctr"/>
            <a:r>
              <a:rPr lang="en-US" dirty="0">
                <a:solidFill>
                  <a:srgbClr val="0031A1"/>
                </a:solidFill>
              </a:rPr>
              <a:t>Longest Traverse</a:t>
            </a:r>
          </a:p>
        </p:txBody>
      </p:sp>
      <p:pic>
        <p:nvPicPr>
          <p:cNvPr id="5" name="Picture 4" descr="A picture containing schematic&#10;&#10;AI-generated content may be incorrect.">
            <a:extLst>
              <a:ext uri="{FF2B5EF4-FFF2-40B4-BE49-F238E27FC236}">
                <a16:creationId xmlns:a16="http://schemas.microsoft.com/office/drawing/2014/main" id="{4E109D4E-F701-2FE6-6904-A157C6F35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0" y="3815269"/>
            <a:ext cx="932690" cy="15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9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8116C-3F2B-0572-E742-FDC3BA139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AI-generated content may be incorrect.">
            <a:extLst>
              <a:ext uri="{FF2B5EF4-FFF2-40B4-BE49-F238E27FC236}">
                <a16:creationId xmlns:a16="http://schemas.microsoft.com/office/drawing/2014/main" id="{C1B69194-57FE-CA6B-B247-B451DDAA6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48" y="1199023"/>
            <a:ext cx="6143650" cy="5138010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78ECA6-CBDB-DE30-37B5-5B675BAA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Model – 127m Diam, 20° Entry</a:t>
            </a:r>
          </a:p>
        </p:txBody>
      </p:sp>
      <p:pic>
        <p:nvPicPr>
          <p:cNvPr id="10" name="Picture 9" descr="Chart&#10;&#10;AI-generated content may be incorrect.">
            <a:extLst>
              <a:ext uri="{FF2B5EF4-FFF2-40B4-BE49-F238E27FC236}">
                <a16:creationId xmlns:a16="http://schemas.microsoft.com/office/drawing/2014/main" id="{83B1680D-ADED-BB1E-6630-B0F8435BE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0" y="2114028"/>
            <a:ext cx="1261875" cy="15971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369B02-FAAD-B9DB-3C74-10A793B1095B}"/>
              </a:ext>
            </a:extLst>
          </p:cNvPr>
          <p:cNvSpPr txBox="1"/>
          <p:nvPr/>
        </p:nvSpPr>
        <p:spPr>
          <a:xfrm>
            <a:off x="1354724" y="1304345"/>
            <a:ext cx="1844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31A1"/>
                </a:solidFill>
              </a:rPr>
              <a:t>Midsize,</a:t>
            </a:r>
          </a:p>
          <a:p>
            <a:pPr algn="ctr"/>
            <a:r>
              <a:rPr lang="en-US" dirty="0">
                <a:solidFill>
                  <a:srgbClr val="0031A1"/>
                </a:solidFill>
              </a:rPr>
              <a:t>Longest Traverse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927DD0-BEF3-FD46-9309-8CB91BF13898}"/>
              </a:ext>
            </a:extLst>
          </p:cNvPr>
          <p:cNvSpPr txBox="1"/>
          <p:nvPr/>
        </p:nvSpPr>
        <p:spPr>
          <a:xfrm>
            <a:off x="3451672" y="4137505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-500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8A6B3-DC63-EE0D-0553-78CA68B724E9}"/>
              </a:ext>
            </a:extLst>
          </p:cNvPr>
          <p:cNvSpPr txBox="1"/>
          <p:nvPr/>
        </p:nvSpPr>
        <p:spPr>
          <a:xfrm>
            <a:off x="3504571" y="2366573"/>
            <a:ext cx="4299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500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89390-7FE2-038B-011D-AB5EA6ACF7A6}"/>
              </a:ext>
            </a:extLst>
          </p:cNvPr>
          <p:cNvSpPr txBox="1"/>
          <p:nvPr/>
        </p:nvSpPr>
        <p:spPr>
          <a:xfrm>
            <a:off x="3682155" y="3216870"/>
            <a:ext cx="2664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8167D-92EF-1D1E-39EF-358C963A85B0}"/>
              </a:ext>
            </a:extLst>
          </p:cNvPr>
          <p:cNvSpPr txBox="1"/>
          <p:nvPr/>
        </p:nvSpPr>
        <p:spPr>
          <a:xfrm rot="16200000">
            <a:off x="2939419" y="3290499"/>
            <a:ext cx="1032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Distance (m)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29B160-81D7-FEC2-3FFB-9A278EAEACDC}"/>
              </a:ext>
            </a:extLst>
          </p:cNvPr>
          <p:cNvSpPr txBox="1"/>
          <p:nvPr/>
        </p:nvSpPr>
        <p:spPr>
          <a:xfrm>
            <a:off x="3422816" y="1550713"/>
            <a:ext cx="5116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1000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4D4FD6-E9A1-6C2D-2B6A-EFDF9D29B5F6}"/>
              </a:ext>
            </a:extLst>
          </p:cNvPr>
          <p:cNvSpPr txBox="1"/>
          <p:nvPr/>
        </p:nvSpPr>
        <p:spPr>
          <a:xfrm>
            <a:off x="3381459" y="4993200"/>
            <a:ext cx="5530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-1000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6C22C3-1065-2AB5-DB9E-128954668295}"/>
              </a:ext>
            </a:extLst>
          </p:cNvPr>
          <p:cNvSpPr/>
          <p:nvPr/>
        </p:nvSpPr>
        <p:spPr>
          <a:xfrm>
            <a:off x="3934495" y="5561600"/>
            <a:ext cx="1702630" cy="2061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A90424-697D-AAD3-633D-41B4E1FE74C0}"/>
              </a:ext>
            </a:extLst>
          </p:cNvPr>
          <p:cNvSpPr txBox="1"/>
          <p:nvPr/>
        </p:nvSpPr>
        <p:spPr>
          <a:xfrm>
            <a:off x="4318673" y="5655500"/>
            <a:ext cx="10327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Distance (m)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6C9305-972D-74C6-5C46-45AD1D04DE8E}"/>
              </a:ext>
            </a:extLst>
          </p:cNvPr>
          <p:cNvSpPr txBox="1"/>
          <p:nvPr/>
        </p:nvSpPr>
        <p:spPr>
          <a:xfrm>
            <a:off x="3632691" y="5563339"/>
            <a:ext cx="48282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-200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B1DAC1-92C9-AA5D-3A70-A5467601173F}"/>
              </a:ext>
            </a:extLst>
          </p:cNvPr>
          <p:cNvSpPr txBox="1"/>
          <p:nvPr/>
        </p:nvSpPr>
        <p:spPr>
          <a:xfrm>
            <a:off x="5504422" y="5563339"/>
            <a:ext cx="4299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600</a:t>
            </a:r>
          </a:p>
        </p:txBody>
      </p:sp>
      <p:pic>
        <p:nvPicPr>
          <p:cNvPr id="5" name="Picture 4" descr="A picture containing schematic&#10;&#10;AI-generated content may be incorrect.">
            <a:extLst>
              <a:ext uri="{FF2B5EF4-FFF2-40B4-BE49-F238E27FC236}">
                <a16:creationId xmlns:a16="http://schemas.microsoft.com/office/drawing/2014/main" id="{43353583-4F4A-07D0-34D7-9EA37FDD1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20" y="3815269"/>
            <a:ext cx="932690" cy="15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7509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F059441-9832-334E-92B2-478FB950A103}" vid="{84D85146-E095-EC40-87B7-7FF6588318BB}"/>
    </a:ext>
  </a:extLst>
</a:theme>
</file>

<file path=ppt/theme/theme2.xml><?xml version="1.0" encoding="utf-8"?>
<a:theme xmlns:a="http://schemas.openxmlformats.org/drawingml/2006/main" name="Elemental 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F059441-9832-334E-92B2-478FB950A103}" vid="{EFBBE62B-2702-F542-8EF6-7C64180AE1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def0d5-3fd6-4c70-b9c9-54c2f38dbc03">
      <UserInfo>
        <DisplayName>Vander Vorst, Mitch</DisplayName>
        <AccountId>10</AccountId>
        <AccountType/>
      </UserInfo>
      <UserInfo>
        <DisplayName>Bishop, Breanna</DisplayName>
        <AccountId>9</AccountId>
        <AccountType/>
      </UserInfo>
      <UserInfo>
        <DisplayName>Connors, Corey</DisplayName>
        <AccountId>11</AccountId>
        <AccountType/>
      </UserInfo>
      <UserInfo>
        <DisplayName>svc-sharegate</DisplayName>
        <AccountId>44</AccountId>
        <AccountType/>
      </UserInfo>
      <UserInfo>
        <DisplayName>SharingLinks.3fc3c0ef-bf7b-4085-b901-2737b0950107.OrganizationEdit.9bcf96ed-bba8-4f75-a760-3a02278e7bf0</DisplayName>
        <AccountId>66</AccountId>
        <AccountType/>
      </UserInfo>
      <UserInfo>
        <DisplayName>Kamoroff, Beth Paige</DisplayName>
        <AccountId>56</AccountId>
        <AccountType/>
      </UserInfo>
      <UserInfo>
        <DisplayName>Paschal, Katherine</DisplayName>
        <AccountId>40</AccountId>
        <AccountType/>
      </UserInfo>
      <UserInfo>
        <DisplayName>Diaz, Alii</DisplayName>
        <AccountId>19</AccountId>
        <AccountType/>
      </UserInfo>
      <UserInfo>
        <DisplayName>Piccone, Ashley Nicole</DisplayName>
        <AccountId>65</AccountId>
        <AccountType/>
      </UserInfo>
    </SharedWithUsers>
    <lcf76f155ced4ddcb4097134ff3c332f xmlns="1fcefbb1-3cd4-4f76-bca8-277149e9cb2e">
      <Terms xmlns="http://schemas.microsoft.com/office/infopath/2007/PartnerControls"/>
    </lcf76f155ced4ddcb4097134ff3c332f>
    <Thumbnails xmlns="1fcefbb1-3cd4-4f76-bca8-277149e9cb2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CE4DFD6590746BF79C031605283F1" ma:contentTypeVersion="15" ma:contentTypeDescription="Create a new document." ma:contentTypeScope="" ma:versionID="f861d932f8c2571c942809486b31595d">
  <xsd:schema xmlns:xsd="http://www.w3.org/2001/XMLSchema" xmlns:xs="http://www.w3.org/2001/XMLSchema" xmlns:p="http://schemas.microsoft.com/office/2006/metadata/properties" xmlns:ns2="1fcefbb1-3cd4-4f76-bca8-277149e9cb2e" xmlns:ns3="16def0d5-3fd6-4c70-b9c9-54c2f38dbc03" targetNamespace="http://schemas.microsoft.com/office/2006/metadata/properties" ma:root="true" ma:fieldsID="ce6ae0412eb56a46bb7dd979781f3734" ns2:_="" ns3:_="">
    <xsd:import namespace="1fcefbb1-3cd4-4f76-bca8-277149e9cb2e"/>
    <xsd:import namespace="16def0d5-3fd6-4c70-b9c9-54c2f38db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Thumbn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efbb1-3cd4-4f76-bca8-277149e9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a22c89-3912-4715-9657-2989270db2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s" ma:index="22" nillable="true" ma:displayName="Thumbnails" ma:format="Thumbnail" ma:internalName="Thumbnail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f0d5-3fd6-4c70-b9c9-54c2f38db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380E02-140B-4F0E-BE4A-F3840F0793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74EDC0-542C-4316-BAE8-CCB5B20E4B3F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16def0d5-3fd6-4c70-b9c9-54c2f38dbc0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fcefbb1-3cd4-4f76-bca8-277149e9cb2e"/>
  </ds:schemaRefs>
</ds:datastoreItem>
</file>

<file path=customXml/itemProps3.xml><?xml version="1.0" encoding="utf-8"?>
<ds:datastoreItem xmlns:ds="http://schemas.openxmlformats.org/officeDocument/2006/customXml" ds:itemID="{BCD1984F-FDCE-44D7-8C60-14E145E40588}">
  <ds:schemaRefs>
    <ds:schemaRef ds:uri="16def0d5-3fd6-4c70-b9c9-54c2f38dbc03"/>
    <ds:schemaRef ds:uri="1fcefbb1-3cd4-4f76-bca8-277149e9cb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unclassified-powerpoint-2024-dec-20</Template>
  <TotalTime>9211</TotalTime>
  <Words>887</Words>
  <Application>Microsoft Office PowerPoint</Application>
  <PresentationFormat>Widescreen</PresentationFormat>
  <Paragraphs>199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Aptos Display</vt:lpstr>
      <vt:lpstr>Aptos Light</vt:lpstr>
      <vt:lpstr>Aptos SemiBold</vt:lpstr>
      <vt:lpstr>Arial</vt:lpstr>
      <vt:lpstr>Calibri</vt:lpstr>
      <vt:lpstr>Helvetica</vt:lpstr>
      <vt:lpstr>Lucida Handwriting</vt:lpstr>
      <vt:lpstr>White</vt:lpstr>
      <vt:lpstr>Elemental Navy</vt:lpstr>
      <vt:lpstr>Spheral Simulations of the Atmospheric Entry and Energy Deposition of PDC25 Threat Scenario Asteroids</vt:lpstr>
      <vt:lpstr>Overview</vt:lpstr>
      <vt:lpstr>Bolide Parameter Model Space</vt:lpstr>
      <vt:lpstr>Spheral Model Setup</vt:lpstr>
      <vt:lpstr>Example Model – 127m Diam, 20° Entry</vt:lpstr>
      <vt:lpstr>Example Model – 127m Diam, 20° Entry</vt:lpstr>
      <vt:lpstr>Example Model – 127m Diam, 20° Entry</vt:lpstr>
      <vt:lpstr>Example Model – 127m Diam, 20° Entry</vt:lpstr>
      <vt:lpstr>Example Model – 127m Diam, 20° Entry</vt:lpstr>
      <vt:lpstr>Example Model – 127m Diam, 20° Entry</vt:lpstr>
      <vt:lpstr>For a Given Entry Angle, Energy Deposition Height Corresponds with Bolide Size</vt:lpstr>
      <vt:lpstr>Strength Plays a Pivotal Role in Bolide Evolution</vt:lpstr>
      <vt:lpstr>Strength Plays a Pivotal Role in Bolide Evolution</vt:lpstr>
      <vt:lpstr>Strength Plays a Pivotal Role in Bolide Evolution</vt:lpstr>
      <vt:lpstr>Strength Plays a Pivotal Role in Bolide Evolution</vt:lpstr>
      <vt:lpstr>Strength Plays a Pivotal Role in Bolide Evolution</vt:lpstr>
      <vt:lpstr>Strength Plays a Pivotal Role in Bolide Evolution</vt:lpstr>
      <vt:lpstr>Strength Plays a Pivotal Role in Bolide Evolution</vt:lpstr>
      <vt:lpstr>Strength Plays a Pivotal Role in Bolide Evolution</vt:lpstr>
      <vt:lpstr>Strength Plays a Pivotal Role in Bolide Evolution</vt:lpstr>
      <vt:lpstr>Initial Impressions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Bjonnes, Evan Theodor</dc:creator>
  <cp:keywords/>
  <dc:description/>
  <cp:lastModifiedBy>Bjonnes, Evan Theodor</cp:lastModifiedBy>
  <cp:revision>3</cp:revision>
  <dcterms:created xsi:type="dcterms:W3CDTF">2025-04-01T22:43:22Z</dcterms:created>
  <dcterms:modified xsi:type="dcterms:W3CDTF">2025-04-24T01:18:28Z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0x010100088CE4DFD6590746BF79C031605283F1</vt:lpwstr>
  </property>
  <property fmtid="{D5CDD505-2E9C-101B-9397-08002B2CF9AE}" pid="3" name="MediaServiceImageTags">
    <vt:lpwstr/>
  </property>
</Properties>
</file>