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4"/>
  </p:sldMasterIdLst>
  <p:notesMasterIdLst>
    <p:notesMasterId r:id="rId19"/>
  </p:notesMasterIdLst>
  <p:sldIdLst>
    <p:sldId id="261" r:id="rId5"/>
    <p:sldId id="270" r:id="rId6"/>
    <p:sldId id="312" r:id="rId7"/>
    <p:sldId id="274" r:id="rId8"/>
    <p:sldId id="310" r:id="rId9"/>
    <p:sldId id="269" r:id="rId10"/>
    <p:sldId id="306" r:id="rId11"/>
    <p:sldId id="307" r:id="rId12"/>
    <p:sldId id="286" r:id="rId13"/>
    <p:sldId id="309" r:id="rId14"/>
    <p:sldId id="308" r:id="rId15"/>
    <p:sldId id="284" r:id="rId16"/>
    <p:sldId id="311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jeda Romero, Juan A." initials="ORJA" lastIdx="1" clrIdx="0">
    <p:extLst>
      <p:ext uri="{19B8F6BF-5375-455C-9EA6-DF929625EA0E}">
        <p15:presenceInfo xmlns:p15="http://schemas.microsoft.com/office/powerpoint/2012/main" userId="S-1-5-21-17504556-1539073906-17591369-4894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3500"/>
    <a:srgbClr val="00FF00"/>
    <a:srgbClr val="B900B9"/>
    <a:srgbClr val="000000"/>
    <a:srgbClr val="006B00"/>
    <a:srgbClr val="FF0000"/>
    <a:srgbClr val="0000FF"/>
    <a:srgbClr val="0000B1"/>
    <a:srgbClr val="D953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31" autoAdjust="0"/>
    <p:restoredTop sz="94963"/>
  </p:normalViewPr>
  <p:slideViewPr>
    <p:cSldViewPr snapToGrid="0" snapToObjects="1" showGuides="1">
      <p:cViewPr varScale="1">
        <p:scale>
          <a:sx n="107" d="100"/>
          <a:sy n="107" d="100"/>
        </p:scale>
        <p:origin x="1038" y="108"/>
      </p:cViewPr>
      <p:guideLst>
        <p:guide orient="horz" pos="218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17" d="100"/>
          <a:sy n="117" d="100"/>
        </p:scale>
        <p:origin x="288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9A375-B218-184B-B243-CB7E0F1616A7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5F0F0-3408-9F4A-9B24-898CD7F5D4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006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312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024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660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75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636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52F237-C7DC-43A0-A349-C221813C6D71}" type="datetime3">
              <a:rPr lang="en-US" smtClean="0"/>
              <a:t>28 April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" y="0"/>
            <a:ext cx="12189626" cy="6856664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5383"/>
            <a:ext cx="9144000" cy="15711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2954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27531"/>
            <a:ext cx="2301354" cy="125406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627609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3927531"/>
            <a:ext cx="2332240" cy="125406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627609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0210" y="3927531"/>
            <a:ext cx="2302372" cy="125406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2343" y="3627609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555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185550"/>
            <a:ext cx="2332275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18555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645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9761" y="3927531"/>
            <a:ext cx="2338690" cy="125406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627609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185550"/>
            <a:ext cx="2337691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2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A97C2CA0-F86E-40E3-B0D9-D6377DBEEAF3}" type="datetime3">
              <a:rPr lang="en-US" smtClean="0"/>
              <a:t>28 April 2025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21083"/>
            <a:ext cx="2301354" cy="96051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916283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4221083"/>
            <a:ext cx="2332240" cy="96051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916283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59037" y="4221083"/>
            <a:ext cx="2304687" cy="96051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0184" y="3916283"/>
            <a:ext cx="230354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485900"/>
            <a:ext cx="2332275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48590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8483" y="4221083"/>
            <a:ext cx="2339969" cy="96051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916283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485900"/>
            <a:ext cx="2337691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050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E76A3E6C-1EA7-45B3-B56D-B67C285F9083}" type="datetime3">
              <a:rPr lang="en-US" smtClean="0"/>
              <a:t>28 April 2025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2834690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1" y="1185863"/>
            <a:ext cx="2463800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1" y="5188534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1" y="3548063"/>
            <a:ext cx="2463800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099"/>
            <a:ext cx="11277600" cy="766763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B8038854-56EB-45AE-A9F4-2A40F7BC2DFA}" type="datetime3">
              <a:rPr lang="en-US" smtClean="0"/>
              <a:t>28 April 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134727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1" y="1485900"/>
            <a:ext cx="2463800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1" y="5488571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1" y="3848100"/>
            <a:ext cx="2463800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6A38FAC3-A574-4196-B222-51D6F3D956BD}" type="datetime3">
              <a:rPr lang="en-US" smtClean="0"/>
              <a:t>28 April 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1"/>
          <a:stretch/>
        </p:blipFill>
        <p:spPr>
          <a:xfrm>
            <a:off x="1" y="1167"/>
            <a:ext cx="12189628" cy="64993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2952" y="1181100"/>
            <a:ext cx="9146848" cy="1143000"/>
          </a:xfrm>
        </p:spPr>
        <p:txBody>
          <a:bodyPr anchor="b">
            <a:no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2952" y="2437483"/>
            <a:ext cx="9146848" cy="5013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4DCB3-1133-4E07-9BB3-F955022D2747}" type="datetime3">
              <a:rPr lang="en-US" smtClean="0"/>
              <a:t>28 April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1"/>
          <a:stretch/>
        </p:blipFill>
        <p:spPr>
          <a:xfrm>
            <a:off x="1" y="1167"/>
            <a:ext cx="12189628" cy="64993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3825130"/>
            <a:ext cx="9144000" cy="594360"/>
          </a:xfrm>
        </p:spPr>
        <p:txBody>
          <a:bodyPr anchor="t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4419490"/>
            <a:ext cx="9144000" cy="5013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342900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E5B08855-7274-4EFA-9A7F-4D59DE67A39A}" type="datetime3">
              <a:rPr lang="en-US" smtClean="0"/>
              <a:t>28 April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0"/>
            <a:ext cx="7962900" cy="6500488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1134BDA6-2C4F-431D-8207-6F9E98C1A786}" type="datetime3">
              <a:rPr lang="en-US" smtClean="0"/>
              <a:t>28 April 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0"/>
            <a:ext cx="7962900" cy="6500488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4229100" y="2"/>
            <a:ext cx="0" cy="6500486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4FF5BCCC-AA47-4416-9593-B5560C952616}" type="datetime3">
              <a:rPr lang="en-US" smtClean="0"/>
              <a:t>28 April 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Bleed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50048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89900" y="5424303"/>
            <a:ext cx="3644900" cy="747897"/>
          </a:xfrm>
          <a:solidFill>
            <a:schemeClr val="bg1"/>
          </a:solidFill>
        </p:spPr>
        <p:txBody>
          <a:bodyPr lIns="365760" tIns="274320" rIns="365760" bIns="274320" anchor="t" anchorCtr="0">
            <a:spAutoFit/>
          </a:bodyPr>
          <a:lstStyle>
            <a:lvl1pPr marL="0" indent="0">
              <a:buNone/>
              <a:defRPr sz="120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8F2E0801-EF3B-4388-8DF7-7D093E972E85}" type="datetime3">
              <a:rPr lang="en-US" smtClean="0"/>
              <a:t>28 April 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200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C7F37-8975-4A74-83A3-0B2F89B8B25E}" type="datetime3">
              <a:rPr lang="en-US" smtClean="0"/>
              <a:t>28 April 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 September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lIns="0" tIns="0" rIns="0"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E6E18-F83C-4660-8555-8886AE031847}" type="datetime3">
              <a:rPr lang="en-US" smtClean="0"/>
              <a:t>28 April 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00488"/>
            <a:ext cx="12192000" cy="3566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500488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1428508" y="6604000"/>
            <a:ext cx="0" cy="155141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38F934-6E46-43A1-A805-D46346805443}" type="datetime3">
              <a:rPr lang="en-US" smtClean="0"/>
              <a:t>28 April 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Media Placeholder 10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video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93BA-93BB-4C90-A497-2C6B96A1F50F}" type="datetime3">
              <a:rPr lang="en-US" smtClean="0"/>
              <a:t>28 April 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with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19100"/>
            <a:ext cx="11277600" cy="351609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6096000" y="887620"/>
            <a:ext cx="0" cy="5612417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0" y="3695999"/>
            <a:ext cx="12192000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>
            <a:off x="0" y="884420"/>
            <a:ext cx="12192000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1444158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3" name="Text Placeholder 1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57200" y="1150667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5" name="Text Placeholder 14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53482" y="4291679"/>
            <a:ext cx="5299617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" name="Text Placeholder 1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453482" y="3998188"/>
            <a:ext cx="5299617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9" name="Text Placeholder 14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6442617" y="1444158"/>
            <a:ext cx="5292183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0" name="Text Placeholder 1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6442616" y="1150667"/>
            <a:ext cx="5292183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62" name="Text Placeholder 14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6438900" y="4291679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Text Placeholder 16"/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38899" y="3998188"/>
            <a:ext cx="5295901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4C6ABF5E-E001-46A7-9D56-BA8402CA2D9E}" type="datetime3">
              <a:rPr lang="en-US" smtClean="0"/>
              <a:t>28 April 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0"/>
            <a:ext cx="0" cy="649922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3255080"/>
            <a:ext cx="12192000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716308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57201" y="422817"/>
            <a:ext cx="5295899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53483" y="3880422"/>
            <a:ext cx="5299617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453485" y="3586931"/>
            <a:ext cx="5299616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31" hasCustomPrompt="1"/>
          </p:nvPr>
        </p:nvSpPr>
        <p:spPr>
          <a:xfrm>
            <a:off x="6438900" y="712591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32" hasCustomPrompt="1"/>
          </p:nvPr>
        </p:nvSpPr>
        <p:spPr>
          <a:xfrm>
            <a:off x="6438901" y="419100"/>
            <a:ext cx="5295899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4" name="Text Placeholder 14"/>
          <p:cNvSpPr>
            <a:spLocks noGrp="1"/>
          </p:cNvSpPr>
          <p:nvPr>
            <p:ph type="body" sz="quarter" idx="35" hasCustomPrompt="1"/>
          </p:nvPr>
        </p:nvSpPr>
        <p:spPr>
          <a:xfrm>
            <a:off x="6438900" y="3876705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36" hasCustomPrompt="1"/>
          </p:nvPr>
        </p:nvSpPr>
        <p:spPr>
          <a:xfrm>
            <a:off x="6438900" y="3583214"/>
            <a:ext cx="5295899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16AF7AA8-CD2D-4ED1-8010-2834FA695ACF}" type="datetime3">
              <a:rPr lang="en-US" smtClean="0"/>
              <a:t>28 April 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71E74CD-29BE-4B77-94EE-C02F47109B98}" type="datetime3">
              <a:rPr lang="en-US" smtClean="0"/>
              <a:t>28 April 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67"/>
            <a:ext cx="12189626" cy="68566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1960"/>
            <a:ext cx="5410200" cy="157453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5410200" cy="837532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 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858001" y="566530"/>
            <a:ext cx="5334000" cy="573488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2954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EA56EDE-85A0-4811-8A11-FD3E4C5ACCF9}" type="datetime3">
              <a:rPr lang="en-US" smtClean="0"/>
              <a:t>28 April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67"/>
            <a:ext cx="12189626" cy="68566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1"/>
            <a:ext cx="6972300" cy="571499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049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342900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778686" y="3886200"/>
            <a:ext cx="0" cy="228600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8479ECA-55F7-4527-B644-9637AF0E5883}" type="datetime3">
              <a:rPr lang="en-US" smtClean="0"/>
              <a:t>28 April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67"/>
            <a:ext cx="12189626" cy="68566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357972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0831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049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778686" y="3886200"/>
            <a:ext cx="0" cy="228600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  <p:sp>
        <p:nvSpPr>
          <p:cNvPr id="19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-2370" y="0"/>
            <a:ext cx="4063997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061628" y="0"/>
            <a:ext cx="406399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8125625" y="0"/>
            <a:ext cx="406637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B1C04BA-CFA9-43BA-A535-F7B369084AA6}" type="datetime3">
              <a:rPr lang="en-US" smtClean="0"/>
              <a:t>28 April 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67"/>
            <a:ext cx="12189626" cy="68566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361627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5900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6"/>
            <a:ext cx="6819900" cy="2195493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1"/>
            <a:ext cx="6819900" cy="34289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58419"/>
            <a:ext cx="6819900" cy="77446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082518" y="2541694"/>
            <a:ext cx="2210142" cy="4975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11100 Johns Hopkins Road </a:t>
            </a:r>
            <a:b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</a:b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Laurel, MD 20723-6099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082518" y="2387995"/>
            <a:ext cx="22101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5" pos="693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49C9-0EFB-42B6-8E02-19629CCBE2C1}" type="datetime3">
              <a:rPr lang="en-US" smtClean="0"/>
              <a:t>28 April 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67"/>
            <a:ext cx="12189626" cy="6856664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10287000" cy="4686301"/>
          </a:xfrm>
        </p:spPr>
        <p:txBody>
          <a:bodyPr/>
          <a:lstStyle/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0197B1-9682-4320-9341-EAB0D42656F4}" type="datetime3">
              <a:rPr lang="en-US" smtClean="0"/>
              <a:t>28 April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5863"/>
            <a:ext cx="4953000" cy="41714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2" y="5510212"/>
            <a:ext cx="1028699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0" y="1185863"/>
            <a:ext cx="4953000" cy="4171494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79217CE-03E1-4AD2-8357-DDF39B514A90}" type="datetime3">
              <a:rPr lang="en-US" smtClean="0"/>
              <a:t>28 April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899"/>
            <a:ext cx="4953000" cy="387145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2" y="5510212"/>
            <a:ext cx="1028699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0" y="1485899"/>
            <a:ext cx="4953000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9629BB3-F3FD-44B2-BF6E-2E5378CE9096}" type="datetime3">
              <a:rPr lang="en-US" smtClean="0"/>
              <a:t>28 April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22564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185864"/>
            <a:ext cx="4953000" cy="417195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1" y="1185864"/>
            <a:ext cx="4952999" cy="417195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6" y="55102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6" y="55102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4CADA80-2552-4625-A139-B3DCD489072F}" type="datetime3">
              <a:rPr lang="en-US" smtClean="0"/>
              <a:t>28 April 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485900"/>
            <a:ext cx="4953000" cy="387191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1" y="1485900"/>
            <a:ext cx="4952999" cy="387191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6" y="55102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6" y="55102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CFEA4C14-367D-4F7E-A697-FCE88AFFC973}" type="datetime3">
              <a:rPr lang="en-US" smtClean="0"/>
              <a:t>28 April 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277927" y="1198563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14073" y="1198563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6762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277927" y="1198563"/>
            <a:ext cx="0" cy="3983037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7914073" y="1198563"/>
            <a:ext cx="0" cy="3983037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9AEE7842-8E60-4305-8C0C-25ABEAC75081}" type="datetime3">
              <a:rPr lang="en-US" smtClean="0"/>
              <a:t>28 April 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2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24301"/>
            <a:ext cx="2988364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619500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3924301"/>
            <a:ext cx="2979692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619500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3924301"/>
            <a:ext cx="2983450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619500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1099"/>
            <a:ext cx="2988409" cy="2231135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181100"/>
            <a:ext cx="297973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181100"/>
            <a:ext cx="298217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D072BEC2-3DDA-455F-BCAE-11F38A343EBA}" type="datetime3">
              <a:rPr lang="en-US" smtClean="0"/>
              <a:t>28 April 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4277927" y="1503364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7914073" y="1503364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4277927" y="1503364"/>
            <a:ext cx="0" cy="3678237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7914073" y="1503364"/>
            <a:ext cx="0" cy="3678237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29101"/>
            <a:ext cx="2988364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924301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4229101"/>
            <a:ext cx="2979692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924301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4229101"/>
            <a:ext cx="2983450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924301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988409" cy="2231135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485901"/>
            <a:ext cx="297973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485901"/>
            <a:ext cx="298217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03865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19099"/>
            <a:ext cx="11277600" cy="7667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1185863"/>
            <a:ext cx="10287000" cy="4986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add text</a:t>
            </a:r>
          </a:p>
          <a:p>
            <a:pPr marL="693738" marR="0" lvl="1" indent="-24606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50938" marR="0" lvl="2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6550" marR="0" lvl="3" indent="-22701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Courier New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63750" marR="0" lvl="4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00488"/>
            <a:ext cx="1219200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6502554"/>
            <a:ext cx="12192000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11434997" y="6604000"/>
            <a:ext cx="0" cy="155141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416" y="6500488"/>
            <a:ext cx="3200934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10046334" y="6500488"/>
            <a:ext cx="1373855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 September 2024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4710" y="6500488"/>
            <a:ext cx="369465" cy="35751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6" r:id="rId2"/>
    <p:sldLayoutId id="2147483698" r:id="rId3"/>
    <p:sldLayoutId id="2147483700" r:id="rId4"/>
    <p:sldLayoutId id="2147483723" r:id="rId5"/>
    <p:sldLayoutId id="2147483702" r:id="rId6"/>
    <p:sldLayoutId id="2147483724" r:id="rId7"/>
    <p:sldLayoutId id="2147483703" r:id="rId8"/>
    <p:sldLayoutId id="2147483725" r:id="rId9"/>
    <p:sldLayoutId id="2147483727" r:id="rId10"/>
    <p:sldLayoutId id="2147483728" r:id="rId11"/>
    <p:sldLayoutId id="2147483704" r:id="rId12"/>
    <p:sldLayoutId id="2147483726" r:id="rId13"/>
    <p:sldLayoutId id="2147483706" r:id="rId14"/>
    <p:sldLayoutId id="2147483707" r:id="rId15"/>
    <p:sldLayoutId id="2147483708" r:id="rId16"/>
    <p:sldLayoutId id="2147483720" r:id="rId17"/>
    <p:sldLayoutId id="2147483709" r:id="rId18"/>
    <p:sldLayoutId id="2147483710" r:id="rId19"/>
    <p:sldLayoutId id="2147483729" r:id="rId20"/>
    <p:sldLayoutId id="2147483719" r:id="rId21"/>
    <p:sldLayoutId id="2147483712" r:id="rId22"/>
    <p:sldLayoutId id="2147483722" r:id="rId23"/>
    <p:sldLayoutId id="2147483721" r:id="rId24"/>
    <p:sldLayoutId id="2147483692" r:id="rId25"/>
    <p:sldLayoutId id="2147483693" r:id="rId26"/>
    <p:sldLayoutId id="2147483694" r:id="rId27"/>
    <p:sldLayoutId id="2147483715" r:id="rId28"/>
    <p:sldLayoutId id="2147483714" r:id="rId2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Tx/>
        <a:buFont typeface="Arial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93738" marR="0" indent="-246063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.AppleSystemUIFont" charset="-120"/>
        <a:buChar char="-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50938" marR="0" indent="-228600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80000"/>
        <a:buFont typeface="Wingdings" charset="2"/>
        <a:buChar char="§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6550" marR="0" indent="-227013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80000"/>
        <a:buFont typeface="Courier New" charset="0"/>
        <a:buChar char="o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63750" marR="0" indent="-228600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Arial"/>
        <a:buChar char="•"/>
        <a:tabLst/>
        <a:defRPr sz="16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4">
          <p15:clr>
            <a:srgbClr val="F26B43"/>
          </p15:clr>
        </p15:guide>
        <p15:guide id="2" pos="288">
          <p15:clr>
            <a:srgbClr val="F26B43"/>
          </p15:clr>
        </p15:guide>
        <p15:guide id="3" pos="7392">
          <p15:clr>
            <a:srgbClr val="F26B43"/>
          </p15:clr>
        </p15:guide>
        <p15:guide id="4" orient="horz" pos="3888">
          <p15:clr>
            <a:srgbClr val="F26B43"/>
          </p15:clr>
        </p15:guide>
        <p15:guide id="5" pos="3840">
          <p15:clr>
            <a:srgbClr val="F26B43"/>
          </p15:clr>
        </p15:guide>
        <p15:guide id="7" orient="horz" pos="744">
          <p15:clr>
            <a:srgbClr val="F26B43"/>
          </p15:clr>
        </p15:guide>
        <p15:guide id="8" pos="600">
          <p15:clr>
            <a:srgbClr val="F26B43"/>
          </p15:clr>
        </p15:guide>
        <p15:guide id="9" pos="7080">
          <p15:clr>
            <a:srgbClr val="F26B43"/>
          </p15:clr>
        </p15:guide>
        <p15:guide id="10" pos="4056">
          <p15:clr>
            <a:srgbClr val="F26B43"/>
          </p15:clr>
        </p15:guide>
        <p15:guide id="11" pos="3624">
          <p15:clr>
            <a:srgbClr val="F26B43"/>
          </p15:clr>
        </p15:guide>
        <p15:guide id="12" orient="horz" pos="9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0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90057"/>
            <a:ext cx="10034451" cy="1806441"/>
          </a:xfrm>
        </p:spPr>
        <p:txBody>
          <a:bodyPr>
            <a:normAutofit/>
          </a:bodyPr>
          <a:lstStyle/>
          <a:p>
            <a:r>
              <a:rPr lang="en-US" dirty="0"/>
              <a:t>Leveraging Cislunar Orbits for the Upcoming Apophis Encounter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Planetary Defense Conference</a:t>
            </a: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May 9, 2025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85800" y="5016500"/>
            <a:ext cx="5410200" cy="129540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Fazle Siddique</a:t>
            </a:r>
            <a:endParaRPr lang="en-US" dirty="0"/>
          </a:p>
          <a:p>
            <a:r>
              <a:rPr lang="en-US" dirty="0"/>
              <a:t>Juan Ojeda Romero</a:t>
            </a:r>
          </a:p>
          <a:p>
            <a:r>
              <a:rPr lang="en-US" dirty="0"/>
              <a:t>Amanda Haapala</a:t>
            </a:r>
          </a:p>
          <a:p>
            <a:r>
              <a:rPr lang="en-US" dirty="0"/>
              <a:t>Jackson Shannon</a:t>
            </a:r>
          </a:p>
          <a:p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407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5310B2-11C0-4E32-836F-5D2384718F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3" b="8581"/>
          <a:stretch/>
        </p:blipFill>
        <p:spPr>
          <a:xfrm>
            <a:off x="42898" y="2602784"/>
            <a:ext cx="4820294" cy="38920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45E0644-B038-4027-8590-B783BBF405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24" b="12827"/>
          <a:stretch/>
        </p:blipFill>
        <p:spPr>
          <a:xfrm>
            <a:off x="6261931" y="2591151"/>
            <a:ext cx="5231413" cy="38920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0BD61E-15BC-4C3D-8E71-5DBDCD2D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0E5CD-F0D5-4B1F-BDDF-5C68739AF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2C4414-FE50-42F7-AD70-96155111E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Transfer to Staging Orbit</a:t>
            </a:r>
          </a:p>
        </p:txBody>
      </p:sp>
      <p:sp>
        <p:nvSpPr>
          <p:cNvPr id="31" name="Date Placeholder 1">
            <a:extLst>
              <a:ext uri="{FF2B5EF4-FFF2-40B4-BE49-F238E27FC236}">
                <a16:creationId xmlns:a16="http://schemas.microsoft.com/office/drawing/2014/main" id="{6325C2DD-DCA2-4C3D-AC93-6A26DE1A7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46334" y="6500488"/>
            <a:ext cx="1373855" cy="357511"/>
          </a:xfrm>
        </p:spPr>
        <p:txBody>
          <a:bodyPr/>
          <a:lstStyle/>
          <a:p>
            <a:r>
              <a:rPr lang="en-US" dirty="0"/>
              <a:t>20 September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488245-2D81-4F0F-9820-AF1829FDC8E3}"/>
              </a:ext>
            </a:extLst>
          </p:cNvPr>
          <p:cNvSpPr txBox="1"/>
          <p:nvPr/>
        </p:nvSpPr>
        <p:spPr>
          <a:xfrm>
            <a:off x="10319702" y="4343597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1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7FAC4B-CBB1-4C6D-B029-E23FE791ECAF}"/>
              </a:ext>
            </a:extLst>
          </p:cNvPr>
          <p:cNvSpPr txBox="1"/>
          <p:nvPr/>
        </p:nvSpPr>
        <p:spPr>
          <a:xfrm>
            <a:off x="10729159" y="4363994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2</a:t>
            </a: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986EEA-B6F2-4C75-A8EA-E6DA1B16E848}"/>
              </a:ext>
            </a:extLst>
          </p:cNvPr>
          <p:cNvSpPr txBox="1"/>
          <p:nvPr/>
        </p:nvSpPr>
        <p:spPr>
          <a:xfrm>
            <a:off x="10043883" y="5517076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5</a:t>
            </a:r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78F97D-753D-4FB9-85E9-3F8D6C93403D}"/>
              </a:ext>
            </a:extLst>
          </p:cNvPr>
          <p:cNvSpPr txBox="1"/>
          <p:nvPr/>
        </p:nvSpPr>
        <p:spPr>
          <a:xfrm>
            <a:off x="7997038" y="4124252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3</a:t>
            </a:r>
            <a:endParaRPr lang="en-US" sz="12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3083A51-43B4-4AA2-8444-9A3B84B4E4DF}"/>
              </a:ext>
            </a:extLst>
          </p:cNvPr>
          <p:cNvCxnSpPr>
            <a:cxnSpLocks/>
          </p:cNvCxnSpPr>
          <p:nvPr/>
        </p:nvCxnSpPr>
        <p:spPr>
          <a:xfrm>
            <a:off x="10650462" y="4818975"/>
            <a:ext cx="314325" cy="141596"/>
          </a:xfrm>
          <a:prstGeom prst="straightConnector1">
            <a:avLst/>
          </a:prstGeom>
          <a:ln w="12700">
            <a:solidFill>
              <a:schemeClr val="accent2">
                <a:lumMod val="20000"/>
                <a:lumOff val="8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952A7B0-9417-4A15-9C0A-D4334C1EED18}"/>
              </a:ext>
            </a:extLst>
          </p:cNvPr>
          <p:cNvCxnSpPr>
            <a:cxnSpLocks/>
          </p:cNvCxnSpPr>
          <p:nvPr/>
        </p:nvCxnSpPr>
        <p:spPr>
          <a:xfrm flipV="1">
            <a:off x="7453424" y="5313658"/>
            <a:ext cx="263978" cy="252998"/>
          </a:xfrm>
          <a:prstGeom prst="straightConnector1">
            <a:avLst/>
          </a:prstGeom>
          <a:ln w="12700">
            <a:solidFill>
              <a:schemeClr val="accent2">
                <a:lumMod val="20000"/>
                <a:lumOff val="8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7DD374C-629B-41C3-9D6F-A819697AF4B3}"/>
              </a:ext>
            </a:extLst>
          </p:cNvPr>
          <p:cNvSpPr txBox="1"/>
          <p:nvPr/>
        </p:nvSpPr>
        <p:spPr>
          <a:xfrm>
            <a:off x="9237181" y="4922355"/>
            <a:ext cx="1724025" cy="276999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Orbit Insertion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A88603A-254B-4D66-ACC2-986E9FC5730C}"/>
              </a:ext>
            </a:extLst>
          </p:cNvPr>
          <p:cNvCxnSpPr>
            <a:cxnSpLocks/>
          </p:cNvCxnSpPr>
          <p:nvPr/>
        </p:nvCxnSpPr>
        <p:spPr>
          <a:xfrm flipH="1" flipV="1">
            <a:off x="8751421" y="4799326"/>
            <a:ext cx="496317" cy="280095"/>
          </a:xfrm>
          <a:prstGeom prst="straightConnector1">
            <a:avLst/>
          </a:prstGeom>
          <a:ln w="12700">
            <a:solidFill>
              <a:schemeClr val="accent2">
                <a:lumMod val="20000"/>
                <a:lumOff val="8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82F577E-3850-40F6-A43B-1F04C5D2A044}"/>
              </a:ext>
            </a:extLst>
          </p:cNvPr>
          <p:cNvSpPr txBox="1"/>
          <p:nvPr/>
        </p:nvSpPr>
        <p:spPr>
          <a:xfrm>
            <a:off x="8943094" y="3678045"/>
            <a:ext cx="1515027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Apophis Flyby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2D885CC-7AB1-4DFE-A094-8A2E4F2741D9}"/>
              </a:ext>
            </a:extLst>
          </p:cNvPr>
          <p:cNvCxnSpPr>
            <a:cxnSpLocks/>
          </p:cNvCxnSpPr>
          <p:nvPr/>
        </p:nvCxnSpPr>
        <p:spPr>
          <a:xfrm flipH="1">
            <a:off x="8751421" y="3935755"/>
            <a:ext cx="266042" cy="546341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D053A4B-B16D-4D30-8FDD-812046087675}"/>
              </a:ext>
            </a:extLst>
          </p:cNvPr>
          <p:cNvSpPr txBox="1"/>
          <p:nvPr/>
        </p:nvSpPr>
        <p:spPr>
          <a:xfrm>
            <a:off x="7791755" y="2574032"/>
            <a:ext cx="2666366" cy="307777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13 month staging orbit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97A98C-AD10-4F76-9355-BF56DCFFDFEB}"/>
              </a:ext>
            </a:extLst>
          </p:cNvPr>
          <p:cNvSpPr txBox="1"/>
          <p:nvPr/>
        </p:nvSpPr>
        <p:spPr>
          <a:xfrm>
            <a:off x="4649101" y="3184499"/>
            <a:ext cx="1603654" cy="738664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Earth-Centered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Earth-Moon Rotating Frame</a:t>
            </a:r>
            <a:endParaRPr lang="en-US" sz="1400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147CD77-2408-40FE-824E-DF5F851FD921}"/>
              </a:ext>
            </a:extLst>
          </p:cNvPr>
          <p:cNvCxnSpPr>
            <a:cxnSpLocks/>
          </p:cNvCxnSpPr>
          <p:nvPr/>
        </p:nvCxnSpPr>
        <p:spPr>
          <a:xfrm flipH="1">
            <a:off x="2591494" y="5215628"/>
            <a:ext cx="285750" cy="153888"/>
          </a:xfrm>
          <a:prstGeom prst="straightConnector1">
            <a:avLst/>
          </a:prstGeom>
          <a:ln w="12700">
            <a:solidFill>
              <a:srgbClr val="FF00FF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6C540A5-D4AC-4A00-98F3-014BFD44E233}"/>
              </a:ext>
            </a:extLst>
          </p:cNvPr>
          <p:cNvSpPr txBox="1"/>
          <p:nvPr/>
        </p:nvSpPr>
        <p:spPr>
          <a:xfrm>
            <a:off x="742416" y="5434832"/>
            <a:ext cx="892969" cy="3077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Apophis</a:t>
            </a:r>
            <a:endParaRPr lang="en-US" sz="140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F38651B-2EC1-45DB-82F4-F2511DF463E5}"/>
              </a:ext>
            </a:extLst>
          </p:cNvPr>
          <p:cNvCxnSpPr>
            <a:cxnSpLocks/>
          </p:cNvCxnSpPr>
          <p:nvPr/>
        </p:nvCxnSpPr>
        <p:spPr>
          <a:xfrm flipV="1">
            <a:off x="1515552" y="5434832"/>
            <a:ext cx="0" cy="467800"/>
          </a:xfrm>
          <a:prstGeom prst="straightConnector1">
            <a:avLst/>
          </a:prstGeom>
          <a:ln w="12700">
            <a:solidFill>
              <a:schemeClr val="accent2">
                <a:lumMod val="20000"/>
                <a:lumOff val="8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3D2CCBC-A287-44C8-AEF8-4ED9D9CED402}"/>
              </a:ext>
            </a:extLst>
          </p:cNvPr>
          <p:cNvCxnSpPr>
            <a:cxnSpLocks/>
          </p:cNvCxnSpPr>
          <p:nvPr/>
        </p:nvCxnSpPr>
        <p:spPr>
          <a:xfrm>
            <a:off x="3720320" y="3917289"/>
            <a:ext cx="168928" cy="366167"/>
          </a:xfrm>
          <a:prstGeom prst="straightConnector1">
            <a:avLst/>
          </a:prstGeom>
          <a:ln w="12700">
            <a:solidFill>
              <a:srgbClr val="FF00FF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3178356-3975-4A12-995F-34F620263D4A}"/>
              </a:ext>
            </a:extLst>
          </p:cNvPr>
          <p:cNvCxnSpPr>
            <a:cxnSpLocks/>
          </p:cNvCxnSpPr>
          <p:nvPr/>
        </p:nvCxnSpPr>
        <p:spPr>
          <a:xfrm flipH="1">
            <a:off x="8384246" y="5383814"/>
            <a:ext cx="330931" cy="1"/>
          </a:xfrm>
          <a:prstGeom prst="straightConnector1">
            <a:avLst/>
          </a:prstGeom>
          <a:ln w="12700">
            <a:solidFill>
              <a:srgbClr val="006B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B2CB670-57D8-4724-8334-931804712B0C}"/>
              </a:ext>
            </a:extLst>
          </p:cNvPr>
          <p:cNvSpPr txBox="1"/>
          <p:nvPr/>
        </p:nvSpPr>
        <p:spPr>
          <a:xfrm>
            <a:off x="677869" y="2959038"/>
            <a:ext cx="1441561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62 day Transfer To Lissajous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 9">
                <a:extLst>
                  <a:ext uri="{FF2B5EF4-FFF2-40B4-BE49-F238E27FC236}">
                    <a16:creationId xmlns:a16="http://schemas.microsoft.com/office/drawing/2014/main" id="{23D4B443-02A9-40A7-AAAA-FD2107EF7E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8237927"/>
                  </p:ext>
                </p:extLst>
              </p:nvPr>
            </p:nvGraphicFramePr>
            <p:xfrm>
              <a:off x="1445273" y="1935244"/>
              <a:ext cx="2954973" cy="704545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1954530">
                      <a:extLst>
                        <a:ext uri="{9D8B030D-6E8A-4147-A177-3AD203B41FA5}">
                          <a16:colId xmlns:a16="http://schemas.microsoft.com/office/drawing/2014/main" val="2704165448"/>
                        </a:ext>
                      </a:extLst>
                    </a:gridCol>
                    <a:gridCol w="1000443">
                      <a:extLst>
                        <a:ext uri="{9D8B030D-6E8A-4147-A177-3AD203B41FA5}">
                          <a16:colId xmlns:a16="http://schemas.microsoft.com/office/drawing/2014/main" val="662016490"/>
                        </a:ext>
                      </a:extLst>
                    </a:gridCol>
                  </a:tblGrid>
                  <a:tr h="3842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</a:rPr>
                            <a:t>Flyby Speed at 30 R</a:t>
                          </a:r>
                          <a:r>
                            <a:rPr lang="en-US" sz="1400" b="0" baseline="-25000" dirty="0">
                              <a:solidFill>
                                <a:schemeClr val="bg1"/>
                              </a:solidFill>
                            </a:rPr>
                            <a:t>e</a:t>
                          </a:r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</a:rPr>
                            <a:t>6.78 km/s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5024016"/>
                      </a:ext>
                    </a:extLst>
                  </a:tr>
                  <a:tr h="32029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</a:rPr>
                            <a:t>Total Transfer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oMath>
                          </a14:m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</a:rPr>
                            <a:t>V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</a:rPr>
                            <a:t>160 m/s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8177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 9">
                <a:extLst>
                  <a:ext uri="{FF2B5EF4-FFF2-40B4-BE49-F238E27FC236}">
                    <a16:creationId xmlns:a16="http://schemas.microsoft.com/office/drawing/2014/main" id="{23D4B443-02A9-40A7-AAAA-FD2107EF7E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8237927"/>
                  </p:ext>
                </p:extLst>
              </p:nvPr>
            </p:nvGraphicFramePr>
            <p:xfrm>
              <a:off x="1445273" y="1935244"/>
              <a:ext cx="2954973" cy="704545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1954530">
                      <a:extLst>
                        <a:ext uri="{9D8B030D-6E8A-4147-A177-3AD203B41FA5}">
                          <a16:colId xmlns:a16="http://schemas.microsoft.com/office/drawing/2014/main" val="2704165448"/>
                        </a:ext>
                      </a:extLst>
                    </a:gridCol>
                    <a:gridCol w="1000443">
                      <a:extLst>
                        <a:ext uri="{9D8B030D-6E8A-4147-A177-3AD203B41FA5}">
                          <a16:colId xmlns:a16="http://schemas.microsoft.com/office/drawing/2014/main" val="662016490"/>
                        </a:ext>
                      </a:extLst>
                    </a:gridCol>
                  </a:tblGrid>
                  <a:tr h="3842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</a:rPr>
                            <a:t>Flyby Speed at 30 R</a:t>
                          </a:r>
                          <a:r>
                            <a:rPr lang="en-US" sz="1400" b="0" baseline="-25000" dirty="0">
                              <a:solidFill>
                                <a:schemeClr val="bg1"/>
                              </a:solidFill>
                            </a:rPr>
                            <a:t>e</a:t>
                          </a:r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</a:rPr>
                            <a:t>6.78 km/s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5024016"/>
                      </a:ext>
                    </a:extLst>
                  </a:tr>
                  <a:tr h="32029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23" t="-124528" r="-52025" b="-150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</a:rPr>
                            <a:t>160 m/s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81776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E95ABDCA-E0EE-4256-9715-02943FEA13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00" t="18445" r="4833" b="13817"/>
          <a:stretch/>
        </p:blipFill>
        <p:spPr>
          <a:xfrm>
            <a:off x="7915926" y="461170"/>
            <a:ext cx="4112683" cy="167818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AB998E3-2623-49D9-B779-FB713F08EFC6}"/>
              </a:ext>
            </a:extLst>
          </p:cNvPr>
          <p:cNvSpPr txBox="1"/>
          <p:nvPr/>
        </p:nvSpPr>
        <p:spPr>
          <a:xfrm>
            <a:off x="9525585" y="1003316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3</a:t>
            </a:r>
            <a:endParaRPr lang="en-US" sz="1200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113CDFF-0194-4D1A-A762-61C7062F0172}"/>
              </a:ext>
            </a:extLst>
          </p:cNvPr>
          <p:cNvCxnSpPr>
            <a:cxnSpLocks/>
          </p:cNvCxnSpPr>
          <p:nvPr/>
        </p:nvCxnSpPr>
        <p:spPr>
          <a:xfrm>
            <a:off x="9830816" y="863453"/>
            <a:ext cx="252132" cy="0"/>
          </a:xfrm>
          <a:prstGeom prst="straightConnector1">
            <a:avLst/>
          </a:prstGeom>
          <a:ln w="28575">
            <a:solidFill>
              <a:srgbClr val="00FF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7081BCA-8179-43C6-80F8-4618738A04E0}"/>
              </a:ext>
            </a:extLst>
          </p:cNvPr>
          <p:cNvCxnSpPr>
            <a:cxnSpLocks/>
          </p:cNvCxnSpPr>
          <p:nvPr/>
        </p:nvCxnSpPr>
        <p:spPr>
          <a:xfrm flipV="1">
            <a:off x="7591336" y="4088384"/>
            <a:ext cx="53048" cy="393712"/>
          </a:xfrm>
          <a:prstGeom prst="straightConnector1">
            <a:avLst/>
          </a:prstGeom>
          <a:ln w="28575">
            <a:solidFill>
              <a:srgbClr val="0035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8C0BBF5-EF97-4A1E-AA54-121B336238E1}"/>
              </a:ext>
            </a:extLst>
          </p:cNvPr>
          <p:cNvSpPr txBox="1"/>
          <p:nvPr/>
        </p:nvSpPr>
        <p:spPr>
          <a:xfrm>
            <a:off x="10046334" y="1468221"/>
            <a:ext cx="1515027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Apophis Flyby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CA91564-2A5D-49C3-998C-270A19AC27EF}"/>
              </a:ext>
            </a:extLst>
          </p:cNvPr>
          <p:cNvCxnSpPr>
            <a:cxnSpLocks/>
            <a:stCxn id="40" idx="1"/>
          </p:cNvCxnSpPr>
          <p:nvPr/>
        </p:nvCxnSpPr>
        <p:spPr>
          <a:xfrm flipH="1" flipV="1">
            <a:off x="9875630" y="1452545"/>
            <a:ext cx="170704" cy="154176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6FA80F0-D222-435B-8FB8-EA893BE754F1}"/>
              </a:ext>
            </a:extLst>
          </p:cNvPr>
          <p:cNvSpPr txBox="1"/>
          <p:nvPr/>
        </p:nvSpPr>
        <p:spPr>
          <a:xfrm>
            <a:off x="1944408" y="4343596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3</a:t>
            </a:r>
            <a:endParaRPr lang="en-US" sz="12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293ADC-B37C-406C-83CB-BD11C60A6961}"/>
              </a:ext>
            </a:extLst>
          </p:cNvPr>
          <p:cNvSpPr txBox="1"/>
          <p:nvPr/>
        </p:nvSpPr>
        <p:spPr>
          <a:xfrm>
            <a:off x="2519921" y="4751273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5</a:t>
            </a:r>
            <a:endParaRPr lang="en-US" sz="12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568C082-0769-4EDE-B7C9-F0B06A36728F}"/>
              </a:ext>
            </a:extLst>
          </p:cNvPr>
          <p:cNvSpPr txBox="1"/>
          <p:nvPr/>
        </p:nvSpPr>
        <p:spPr>
          <a:xfrm>
            <a:off x="2527200" y="3816544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4</a:t>
            </a:r>
            <a:endParaRPr lang="en-US" sz="1200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8396661-73D6-4855-AB1A-A886E19A89E6}"/>
              </a:ext>
            </a:extLst>
          </p:cNvPr>
          <p:cNvSpPr/>
          <p:nvPr/>
        </p:nvSpPr>
        <p:spPr>
          <a:xfrm>
            <a:off x="8674565" y="4725316"/>
            <a:ext cx="81224" cy="81224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dirty="0" err="1"/>
          </a:p>
        </p:txBody>
      </p:sp>
      <p:sp>
        <p:nvSpPr>
          <p:cNvPr id="49" name="Content Placeholder 5">
            <a:extLst>
              <a:ext uri="{FF2B5EF4-FFF2-40B4-BE49-F238E27FC236}">
                <a16:creationId xmlns:a16="http://schemas.microsoft.com/office/drawing/2014/main" id="{B4E2BB74-D91A-4215-80B1-09AEC7B33FBD}"/>
              </a:ext>
            </a:extLst>
          </p:cNvPr>
          <p:cNvSpPr txBox="1">
            <a:spLocks/>
          </p:cNvSpPr>
          <p:nvPr/>
        </p:nvSpPr>
        <p:spPr>
          <a:xfrm>
            <a:off x="490476" y="1083927"/>
            <a:ext cx="7231887" cy="13147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3738" marR="0" indent="-24606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50938" marR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Wingdings" charset="2"/>
              <a:buChar char="§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6550" marR="0" indent="-22701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Courier New" charset="0"/>
              <a:buChar char="o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63750" marR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/>
              <a:t>Transfer launches with a lunar ride-share (e.g., leverage CLPS opportunity) over a year prior to the encounter</a:t>
            </a:r>
            <a:endParaRPr lang="en-US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56001DC-DA06-40AD-9E86-25319FF935A3}"/>
              </a:ext>
            </a:extLst>
          </p:cNvPr>
          <p:cNvCxnSpPr>
            <a:cxnSpLocks/>
          </p:cNvCxnSpPr>
          <p:nvPr/>
        </p:nvCxnSpPr>
        <p:spPr>
          <a:xfrm flipV="1">
            <a:off x="7095214" y="3678045"/>
            <a:ext cx="275085" cy="239244"/>
          </a:xfrm>
          <a:prstGeom prst="straightConnector1">
            <a:avLst/>
          </a:prstGeom>
          <a:ln w="12700">
            <a:solidFill>
              <a:srgbClr val="FF00FF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DDFBFC9-5CE9-4A0C-965C-B9FF13715886}"/>
              </a:ext>
            </a:extLst>
          </p:cNvPr>
          <p:cNvCxnSpPr>
            <a:cxnSpLocks/>
          </p:cNvCxnSpPr>
          <p:nvPr/>
        </p:nvCxnSpPr>
        <p:spPr>
          <a:xfrm>
            <a:off x="9986957" y="4098948"/>
            <a:ext cx="406970" cy="0"/>
          </a:xfrm>
          <a:prstGeom prst="straightConnector1">
            <a:avLst/>
          </a:prstGeom>
          <a:ln w="12700">
            <a:solidFill>
              <a:srgbClr val="FF00FF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74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9A13736-48AB-4703-8AB0-9DA3CFD39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055" y="3249101"/>
            <a:ext cx="3169520" cy="322247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0BD61E-15BC-4C3D-8E71-5DBDCD2D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0E5CD-F0D5-4B1F-BDDF-5C68739AF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2C4414-FE50-42F7-AD70-96155111E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4027"/>
            <a:ext cx="11277600" cy="766763"/>
          </a:xfrm>
        </p:spPr>
        <p:txBody>
          <a:bodyPr>
            <a:normAutofit/>
          </a:bodyPr>
          <a:lstStyle/>
          <a:p>
            <a:r>
              <a:rPr lang="en-US" sz="3200" dirty="0"/>
              <a:t>Direct Transfer from Lunar Rideshare</a:t>
            </a:r>
          </a:p>
        </p:txBody>
      </p:sp>
      <p:sp>
        <p:nvSpPr>
          <p:cNvPr id="31" name="Date Placeholder 1">
            <a:extLst>
              <a:ext uri="{FF2B5EF4-FFF2-40B4-BE49-F238E27FC236}">
                <a16:creationId xmlns:a16="http://schemas.microsoft.com/office/drawing/2014/main" id="{6325C2DD-DCA2-4C3D-AC93-6A26DE1A7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46334" y="6500488"/>
            <a:ext cx="1373855" cy="357511"/>
          </a:xfrm>
        </p:spPr>
        <p:txBody>
          <a:bodyPr/>
          <a:lstStyle/>
          <a:p>
            <a:r>
              <a:rPr lang="en-US" dirty="0"/>
              <a:t>20 September 2024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B1550D-EF08-4708-94A2-BB96EE57C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9523"/>
            <a:ext cx="8229599" cy="1912123"/>
          </a:xfrm>
        </p:spPr>
        <p:txBody>
          <a:bodyPr>
            <a:normAutofit/>
          </a:bodyPr>
          <a:lstStyle/>
          <a:p>
            <a:r>
              <a:rPr lang="en-US" dirty="0"/>
              <a:t>For later launches, we can forgo the staging orbits and leverage 2+ lunar gravity assists to target the Apophis flyby</a:t>
            </a:r>
          </a:p>
          <a:p>
            <a:pPr lvl="1"/>
            <a:r>
              <a:rPr lang="en-US" dirty="0"/>
              <a:t>We evaluated the month of January 2029 to understand the latest options available</a:t>
            </a:r>
          </a:p>
          <a:p>
            <a:pPr lvl="1"/>
            <a:r>
              <a:rPr lang="en-US" dirty="0"/>
              <a:t>Low propellant costs (&lt; 50 m/s) available for half of the launch period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14DBA4-AD5A-4BF8-B674-49B59F4691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35" r="5289"/>
          <a:stretch/>
        </p:blipFill>
        <p:spPr>
          <a:xfrm>
            <a:off x="9160795" y="29823"/>
            <a:ext cx="2718139" cy="27798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878FE1-FAC8-4E4D-877C-C44BC1C6F255}"/>
              </a:ext>
            </a:extLst>
          </p:cNvPr>
          <p:cNvSpPr txBox="1"/>
          <p:nvPr/>
        </p:nvSpPr>
        <p:spPr>
          <a:xfrm>
            <a:off x="3107452" y="4567632"/>
            <a:ext cx="954479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Apophis Flyby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72EA907-68D2-4D0B-A0DF-72ED452093C8}"/>
              </a:ext>
            </a:extLst>
          </p:cNvPr>
          <p:cNvCxnSpPr/>
          <p:nvPr/>
        </p:nvCxnSpPr>
        <p:spPr>
          <a:xfrm flipH="1" flipV="1">
            <a:off x="3107452" y="4398212"/>
            <a:ext cx="316304" cy="247650"/>
          </a:xfrm>
          <a:prstGeom prst="straightConnector1">
            <a:avLst/>
          </a:prstGeom>
          <a:ln w="12700">
            <a:solidFill>
              <a:schemeClr val="accent2">
                <a:lumMod val="20000"/>
                <a:lumOff val="8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7DDCA81-2D78-4925-AC16-831905F142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68" t="15932" r="468"/>
          <a:stretch/>
        </p:blipFill>
        <p:spPr>
          <a:xfrm>
            <a:off x="0" y="3028613"/>
            <a:ext cx="4061931" cy="34718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FD7CC06-F3AC-4C73-A82A-F796F7D1F9B8}"/>
              </a:ext>
            </a:extLst>
          </p:cNvPr>
          <p:cNvSpPr txBox="1"/>
          <p:nvPr/>
        </p:nvSpPr>
        <p:spPr>
          <a:xfrm>
            <a:off x="439786" y="3424943"/>
            <a:ext cx="2176967" cy="461665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Lunar gravity assist out of Earth-Moon system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1747C5D-8F92-4832-B227-3D4F472E4BA9}"/>
              </a:ext>
            </a:extLst>
          </p:cNvPr>
          <p:cNvCxnSpPr/>
          <p:nvPr/>
        </p:nvCxnSpPr>
        <p:spPr>
          <a:xfrm flipV="1">
            <a:off x="1263904" y="4231106"/>
            <a:ext cx="178816" cy="334212"/>
          </a:xfrm>
          <a:prstGeom prst="straightConnector1">
            <a:avLst/>
          </a:prstGeom>
          <a:ln w="12700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8ABA517-01EA-42B7-8F4E-FA7D8D2EAB8C}"/>
              </a:ext>
            </a:extLst>
          </p:cNvPr>
          <p:cNvSpPr txBox="1"/>
          <p:nvPr/>
        </p:nvSpPr>
        <p:spPr>
          <a:xfrm>
            <a:off x="830247" y="2787436"/>
            <a:ext cx="2414867" cy="461665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Earth-Centered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Earth-Moon Rotating Frame</a:t>
            </a:r>
            <a:endParaRPr lang="en-US" sz="12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828B822-FC1F-43D3-856A-B0ABE0A5DC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281" b="9434"/>
          <a:stretch/>
        </p:blipFill>
        <p:spPr>
          <a:xfrm>
            <a:off x="4061931" y="2500872"/>
            <a:ext cx="4913136" cy="40423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0D7CD89-741A-438C-9697-806AEDF2F8AD}"/>
              </a:ext>
            </a:extLst>
          </p:cNvPr>
          <p:cNvSpPr txBox="1"/>
          <p:nvPr/>
        </p:nvSpPr>
        <p:spPr>
          <a:xfrm>
            <a:off x="4247659" y="2655429"/>
            <a:ext cx="1972587" cy="461665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Earth-Centered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Sun-Earth Rotating Frame</a:t>
            </a:r>
            <a:endParaRPr lang="en-US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3ABC63-2A6C-46EE-ADF4-682F4D7F2F31}"/>
              </a:ext>
            </a:extLst>
          </p:cNvPr>
          <p:cNvSpPr txBox="1"/>
          <p:nvPr/>
        </p:nvSpPr>
        <p:spPr>
          <a:xfrm>
            <a:off x="9491454" y="2886262"/>
            <a:ext cx="2414867" cy="461665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Earth-Centered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Earth-Moon Rotating Frame</a:t>
            </a:r>
            <a:endParaRPr lang="en-US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AA5833-2A97-47B7-9B35-4A5DB3369704}"/>
              </a:ext>
            </a:extLst>
          </p:cNvPr>
          <p:cNvSpPr txBox="1"/>
          <p:nvPr/>
        </p:nvSpPr>
        <p:spPr>
          <a:xfrm>
            <a:off x="5096802" y="5424359"/>
            <a:ext cx="2445492" cy="276999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Transfers leverage Sun’s gravity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FBEF069-5D87-4341-8586-5BE3200F3E03}"/>
              </a:ext>
            </a:extLst>
          </p:cNvPr>
          <p:cNvCxnSpPr>
            <a:cxnSpLocks/>
          </p:cNvCxnSpPr>
          <p:nvPr/>
        </p:nvCxnSpPr>
        <p:spPr>
          <a:xfrm>
            <a:off x="4919841" y="4252015"/>
            <a:ext cx="291388" cy="80209"/>
          </a:xfrm>
          <a:prstGeom prst="straightConnector1">
            <a:avLst/>
          </a:prstGeom>
          <a:ln w="12700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DF8970A-3443-4FB5-B1C0-A82E9996D0C7}"/>
              </a:ext>
            </a:extLst>
          </p:cNvPr>
          <p:cNvCxnSpPr>
            <a:cxnSpLocks/>
          </p:cNvCxnSpPr>
          <p:nvPr/>
        </p:nvCxnSpPr>
        <p:spPr>
          <a:xfrm flipV="1">
            <a:off x="9816312" y="5048327"/>
            <a:ext cx="291388" cy="63224"/>
          </a:xfrm>
          <a:prstGeom prst="straightConnector1">
            <a:avLst/>
          </a:prstGeom>
          <a:ln w="12700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5C49F0A-2F10-4ADC-8814-99BCEB04E3C8}"/>
              </a:ext>
            </a:extLst>
          </p:cNvPr>
          <p:cNvSpPr txBox="1"/>
          <p:nvPr/>
        </p:nvSpPr>
        <p:spPr>
          <a:xfrm>
            <a:off x="10093682" y="5530121"/>
            <a:ext cx="1991332" cy="461665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Transfers perform Apophis flyby at 30R</a:t>
            </a:r>
            <a:r>
              <a:rPr lang="en-US" sz="1200" baseline="-25000" dirty="0">
                <a:solidFill>
                  <a:schemeClr val="bg1"/>
                </a:solidFill>
              </a:rPr>
              <a:t>e</a:t>
            </a:r>
            <a:r>
              <a:rPr lang="en-US" sz="1200" dirty="0">
                <a:solidFill>
                  <a:schemeClr val="bg1"/>
                </a:solidFill>
              </a:rPr>
              <a:t> altitude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7AD372-78F9-4B77-B3E3-31BF9ADDDC3B}"/>
              </a:ext>
            </a:extLst>
          </p:cNvPr>
          <p:cNvSpPr txBox="1"/>
          <p:nvPr/>
        </p:nvSpPr>
        <p:spPr>
          <a:xfrm>
            <a:off x="10636937" y="3854827"/>
            <a:ext cx="904823" cy="461665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Apophis Flyby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4334C3E-EED7-4D93-AD3D-3CB998939303}"/>
              </a:ext>
            </a:extLst>
          </p:cNvPr>
          <p:cNvCxnSpPr>
            <a:cxnSpLocks/>
          </p:cNvCxnSpPr>
          <p:nvPr/>
        </p:nvCxnSpPr>
        <p:spPr>
          <a:xfrm flipH="1">
            <a:off x="10636937" y="4363411"/>
            <a:ext cx="362366" cy="649314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CC88D7C-41FB-449A-A744-DC266A6351D5}"/>
              </a:ext>
            </a:extLst>
          </p:cNvPr>
          <p:cNvSpPr txBox="1"/>
          <p:nvPr/>
        </p:nvSpPr>
        <p:spPr>
          <a:xfrm>
            <a:off x="607060" y="5389513"/>
            <a:ext cx="564515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Earth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00605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0BD61E-15BC-4C3D-8E71-5DBDCD2D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0E5CD-F0D5-4B1F-BDDF-5C68739AF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2C4414-FE50-42F7-AD70-96155111E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31" y="404437"/>
            <a:ext cx="11277600" cy="477884"/>
          </a:xfrm>
        </p:spPr>
        <p:txBody>
          <a:bodyPr>
            <a:normAutofit/>
          </a:bodyPr>
          <a:lstStyle/>
          <a:p>
            <a:r>
              <a:rPr lang="en-US" sz="3200" dirty="0"/>
              <a:t>Concluding Remarks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8C9B49-26F4-49A3-ADEA-E743708BA09F}"/>
                  </a:ext>
                </a:extLst>
              </p:cNvPr>
              <p:cNvSpPr txBox="1"/>
              <p:nvPr/>
            </p:nvSpPr>
            <p:spPr>
              <a:xfrm>
                <a:off x="619913" y="1069309"/>
                <a:ext cx="10390987" cy="3139321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400050" indent="-400050">
                  <a:buFontTx/>
                  <a:buAutoNum type="romanUcPeriod"/>
                </a:pPr>
                <a:r>
                  <a:rPr lang="en-US" dirty="0">
                    <a:solidFill>
                      <a:schemeClr val="bg1"/>
                    </a:solidFill>
                  </a:rPr>
                  <a:t>Cislunar orbits offer useful staging locations prior to Apophis flyby </a:t>
                </a:r>
              </a:p>
              <a:p>
                <a:pPr marL="857250" lvl="1" indent="-4000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Current investigation focused on 3:1 resonant orbit and L</a:t>
                </a:r>
                <a:r>
                  <a:rPr lang="en-US" baseline="-25000" dirty="0">
                    <a:solidFill>
                      <a:schemeClr val="bg1"/>
                    </a:solidFill>
                  </a:rPr>
                  <a:t>3</a:t>
                </a:r>
                <a:r>
                  <a:rPr lang="en-US" dirty="0">
                    <a:solidFill>
                      <a:schemeClr val="bg1"/>
                    </a:solidFill>
                  </a:rPr>
                  <a:t> Lissajous orbit for &gt;1 year long mission profiles</a:t>
                </a:r>
              </a:p>
              <a:p>
                <a:pPr marL="400050" indent="-400050">
                  <a:buFontTx/>
                  <a:buAutoNum type="romanUcPeriod"/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pPr marL="400050" indent="-400050">
                  <a:buFontTx/>
                  <a:buAutoNum type="romanUcPeriod"/>
                </a:pPr>
                <a:r>
                  <a:rPr lang="en-US" dirty="0">
                    <a:solidFill>
                      <a:schemeClr val="bg1"/>
                    </a:solidFill>
                  </a:rPr>
                  <a:t>Direct low-energy (no staging) cislunar transfers are an alternative option with:</a:t>
                </a:r>
              </a:p>
              <a:p>
                <a:pPr marL="857250" lvl="1" indent="-4000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Shorter mission transit time-of-flights</a:t>
                </a:r>
              </a:p>
              <a:p>
                <a:pPr marL="857250" lvl="1" indent="-4000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Lower propellant mission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V requirements (&lt;50 m/s)</a:t>
                </a:r>
              </a:p>
              <a:p>
                <a:pPr lvl="1"/>
                <a:endParaRPr lang="en-US" dirty="0">
                  <a:solidFill>
                    <a:schemeClr val="bg1"/>
                  </a:solidFill>
                </a:endParaRPr>
              </a:p>
              <a:p>
                <a:pPr marL="400050" indent="-400050">
                  <a:buFontTx/>
                  <a:buAutoNum type="romanUcPeriod"/>
                </a:pPr>
                <a:r>
                  <a:rPr lang="en-US" dirty="0">
                    <a:solidFill>
                      <a:schemeClr val="bg1"/>
                    </a:solidFill>
                  </a:rPr>
                  <a:t>These mission concepts demonstrate the feasibility of a low-cost and flexible solution that leverages novel cislunar staging orbits to enable future NEO encounters</a:t>
                </a:r>
              </a:p>
              <a:p>
                <a:pPr algn="just"/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8C9B49-26F4-49A3-ADEA-E743708BA0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913" y="1069309"/>
                <a:ext cx="10390987" cy="3139321"/>
              </a:xfrm>
              <a:prstGeom prst="rect">
                <a:avLst/>
              </a:prstGeom>
              <a:blipFill>
                <a:blip r:embed="rId2"/>
                <a:stretch>
                  <a:fillRect l="-411" t="-971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7077F6BC-F371-43E9-80CC-A2E9D446F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46334" y="6500488"/>
            <a:ext cx="1373855" cy="357511"/>
          </a:xfrm>
        </p:spPr>
        <p:txBody>
          <a:bodyPr/>
          <a:lstStyle/>
          <a:p>
            <a:r>
              <a:rPr lang="en-US" dirty="0"/>
              <a:t>20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3484881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0BD61E-15BC-4C3D-8E71-5DBDCD2D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0E5CD-F0D5-4B1F-BDDF-5C68739AF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2C4414-FE50-42F7-AD70-96155111E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178" y="3038475"/>
            <a:ext cx="3111644" cy="781050"/>
          </a:xfrm>
        </p:spPr>
        <p:txBody>
          <a:bodyPr>
            <a:normAutofit/>
          </a:bodyPr>
          <a:lstStyle/>
          <a:p>
            <a:r>
              <a:rPr lang="en-US" sz="4800" dirty="0"/>
              <a:t>Questions</a:t>
            </a:r>
            <a:endParaRPr lang="en-US" dirty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7077F6BC-F371-43E9-80CC-A2E9D446F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46334" y="6500488"/>
            <a:ext cx="1373855" cy="357511"/>
          </a:xfrm>
        </p:spPr>
        <p:txBody>
          <a:bodyPr/>
          <a:lstStyle/>
          <a:p>
            <a:r>
              <a:rPr lang="en-US" dirty="0"/>
              <a:t>20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300463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2423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248CFE-2C57-42EA-967E-ECF4E7506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856" y="1416422"/>
            <a:ext cx="5295530" cy="36844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6F7171-2543-4D90-B51F-73DC495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 September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0BD61E-15BC-4C3D-8E71-5DBDCD2D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0E5CD-F0D5-4B1F-BDDF-5C68739AF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2C4414-FE50-42F7-AD70-96155111E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Apophis Encounter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DFC599-75CC-43DC-A9F7-83B125F38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16" y="1182121"/>
            <a:ext cx="6035732" cy="513799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Near Earth Object (NEO) 99942 Apophis provides a unique opportunity for an operational Planetary Defense (PD) scenario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Dedicated tracking campaigns helped eliminate any risk of impact during the April 13, 2029 Earth close approach (within 32,000 km altitude)</a:t>
            </a:r>
            <a:endParaRPr lang="en-US" sz="10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OSIRIS-APEX mission will rendezvous with Apophis post-flyby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However, Apophis flyby before Earth encounter offers opportunity to characterize asteroid properties</a:t>
            </a:r>
            <a:endParaRPr lang="en-US" sz="14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This study examines novel cislunar orbits to flyby Apophis pre-encounter using a low-cost rideshare to the Moon.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i="1" dirty="0">
              <a:latin typeface="+mj-lt"/>
            </a:endParaRPr>
          </a:p>
          <a:p>
            <a:endParaRPr lang="en-US" sz="18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4F4D75-2AF3-43B5-B0CC-CB52AE1D1C9D}"/>
              </a:ext>
            </a:extLst>
          </p:cNvPr>
          <p:cNvSpPr txBox="1"/>
          <p:nvPr/>
        </p:nvSpPr>
        <p:spPr>
          <a:xfrm>
            <a:off x="8378638" y="5363443"/>
            <a:ext cx="2520242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Heliocentric J2000 Frame</a:t>
            </a:r>
          </a:p>
        </p:txBody>
      </p:sp>
    </p:spTree>
    <p:extLst>
      <p:ext uri="{BB962C8B-B14F-4D97-AF65-F5344CB8AC3E}">
        <p14:creationId xmlns:p14="http://schemas.microsoft.com/office/powerpoint/2010/main" val="3874410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6F7171-2543-4D90-B51F-73DC495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46334" y="6500488"/>
            <a:ext cx="1373855" cy="357511"/>
          </a:xfrm>
        </p:spPr>
        <p:txBody>
          <a:bodyPr/>
          <a:lstStyle/>
          <a:p>
            <a:r>
              <a:rPr lang="en-US" dirty="0"/>
              <a:t>20 September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0BD61E-15BC-4C3D-8E71-5DBDCD2D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416" y="6500488"/>
            <a:ext cx="3200934" cy="3575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0E5CD-F0D5-4B1F-BDDF-5C68739AF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710" y="6500488"/>
            <a:ext cx="369465" cy="357511"/>
          </a:xfrm>
        </p:spPr>
        <p:txBody>
          <a:bodyPr/>
          <a:lstStyle/>
          <a:p>
            <a:fld id="{4EBCDCBD-78E1-0D41-A999-31B5EBF8E02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2C4414-FE50-42F7-AD70-96155111E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9099"/>
            <a:ext cx="11277600" cy="766763"/>
          </a:xfrm>
        </p:spPr>
        <p:txBody>
          <a:bodyPr/>
          <a:lstStyle/>
          <a:p>
            <a:r>
              <a:rPr lang="en-US" dirty="0"/>
              <a:t>Apophis Encounter Geometry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DFC599-75CC-43DC-A9F7-83B125F38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5863"/>
            <a:ext cx="7002725" cy="4986337"/>
          </a:xfrm>
        </p:spPr>
        <p:txBody>
          <a:bodyPr>
            <a:normAutofit/>
          </a:bodyPr>
          <a:lstStyle/>
          <a:p>
            <a:r>
              <a:rPr lang="en-US" dirty="0"/>
              <a:t>Science team set 30 Earth radii (R</a:t>
            </a:r>
            <a:r>
              <a:rPr lang="en-US" baseline="-25000" dirty="0"/>
              <a:t>e</a:t>
            </a:r>
            <a:r>
              <a:rPr lang="en-US" dirty="0"/>
              <a:t>) as the minimum distance for the flyby</a:t>
            </a:r>
          </a:p>
          <a:p>
            <a:pPr lvl="1"/>
            <a:r>
              <a:rPr lang="en-US" dirty="0"/>
              <a:t>Inside 16 R</a:t>
            </a:r>
            <a:r>
              <a:rPr lang="en-US" baseline="-25000" dirty="0"/>
              <a:t>e</a:t>
            </a:r>
            <a:r>
              <a:rPr lang="en-US" dirty="0"/>
              <a:t>  surface mobilization of asteroid thought to begin (</a:t>
            </a:r>
            <a:r>
              <a:rPr lang="en-US" dirty="0" err="1"/>
              <a:t>Binzel</a:t>
            </a:r>
            <a:r>
              <a:rPr lang="en-US" dirty="0"/>
              <a:t> et al. 2010)</a:t>
            </a:r>
          </a:p>
          <a:p>
            <a:endParaRPr lang="en-US" dirty="0"/>
          </a:p>
          <a:p>
            <a:r>
              <a:rPr lang="en-US" dirty="0"/>
              <a:t>Must encounter 8+ hours prior to Earth time of closest approach, driving significant out-of-plane size of encounter orbit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F8E2F4-95D4-4B61-B5A9-C369AEDBC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270" y="705862"/>
            <a:ext cx="4413462" cy="27231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001395-9D69-499D-BF6D-9B669BA87C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18" t="2984" r="3749"/>
          <a:stretch/>
        </p:blipFill>
        <p:spPr>
          <a:xfrm>
            <a:off x="5858781" y="3715762"/>
            <a:ext cx="6198951" cy="26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71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0BD61E-15BC-4C3D-8E71-5DBDCD2D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0E5CD-F0D5-4B1F-BDDF-5C68739AF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2C4414-FE50-42F7-AD70-96155111E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2673"/>
            <a:ext cx="11277600" cy="766763"/>
          </a:xfrm>
        </p:spPr>
        <p:txBody>
          <a:bodyPr>
            <a:normAutofit/>
          </a:bodyPr>
          <a:lstStyle/>
          <a:p>
            <a:r>
              <a:rPr lang="en-US" sz="3200" dirty="0"/>
              <a:t>Leveraging Cislunar Orbits</a:t>
            </a:r>
          </a:p>
        </p:txBody>
      </p:sp>
      <p:graphicFrame>
        <p:nvGraphicFramePr>
          <p:cNvPr id="24" name="Table 24">
            <a:extLst>
              <a:ext uri="{FF2B5EF4-FFF2-40B4-BE49-F238E27FC236}">
                <a16:creationId xmlns:a16="http://schemas.microsoft.com/office/drawing/2014/main" id="{DCDB9FA1-FF3C-412B-A1F6-7EAAF205E7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453142"/>
              </p:ext>
            </p:extLst>
          </p:nvPr>
        </p:nvGraphicFramePr>
        <p:xfrm>
          <a:off x="941876" y="811622"/>
          <a:ext cx="10308248" cy="201732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0308248">
                  <a:extLst>
                    <a:ext uri="{9D8B030D-6E8A-4147-A177-3AD203B41FA5}">
                      <a16:colId xmlns:a16="http://schemas.microsoft.com/office/drawing/2014/main" val="882729915"/>
                    </a:ext>
                  </a:extLst>
                </a:gridCol>
              </a:tblGrid>
              <a:tr h="324898">
                <a:tc>
                  <a:txBody>
                    <a:bodyPr/>
                    <a:lstStyle/>
                    <a:p>
                      <a:r>
                        <a:rPr lang="en-US" sz="1800" i="1" dirty="0"/>
                        <a:t>Research Objective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335316"/>
                  </a:ext>
                </a:extLst>
              </a:tr>
              <a:tr h="1651565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Leverage cislunar dynamical structures to construct flyby opportunities to Apophis</a:t>
                      </a:r>
                    </a:p>
                    <a:p>
                      <a:pPr marL="457200" indent="-457200" algn="l">
                        <a:buAutoNum type="arabicPeriod"/>
                      </a:pP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  <a:p>
                      <a:pPr marL="914400" lvl="1" indent="-457200" algn="l">
                        <a:buFont typeface="+mj-lt"/>
                        <a:buAutoNum type="alphaLcPeriod"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Identify cislunar staging orbits that intersect incoming Apophis trajectory prior to Earth close approach</a:t>
                      </a:r>
                    </a:p>
                    <a:p>
                      <a:pPr marL="457200" indent="-457200" algn="just">
                        <a:buFont typeface="+mj-lt"/>
                        <a:buAutoNum type="alphaLcPeriod"/>
                      </a:pP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pPr marL="914400" lvl="1" indent="-457200" algn="l">
                        <a:buFont typeface="+mj-lt"/>
                        <a:buAutoNum type="alphaLcPeriod" startAt="2"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Construct low-cost mission profiles leveraging cislunar staging orbits for an Apophis flyby opportunity</a:t>
                      </a:r>
                    </a:p>
                    <a:p>
                      <a:pPr marL="914400" lvl="1" indent="-457200" algn="l">
                        <a:buFont typeface="+mj-lt"/>
                        <a:buAutoNum type="alphaLcPeriod" startAt="2"/>
                      </a:pP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056844"/>
                  </a:ext>
                </a:extLst>
              </a:tr>
            </a:tbl>
          </a:graphicData>
        </a:graphic>
      </p:graphicFrame>
      <p:sp>
        <p:nvSpPr>
          <p:cNvPr id="17" name="Date Placeholder 1">
            <a:extLst>
              <a:ext uri="{FF2B5EF4-FFF2-40B4-BE49-F238E27FC236}">
                <a16:creationId xmlns:a16="http://schemas.microsoft.com/office/drawing/2014/main" id="{087CD476-E190-43A3-8313-9CC1F1AAB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46334" y="6500488"/>
            <a:ext cx="1373855" cy="357511"/>
          </a:xfrm>
        </p:spPr>
        <p:txBody>
          <a:bodyPr/>
          <a:lstStyle/>
          <a:p>
            <a:r>
              <a:rPr lang="en-US" dirty="0"/>
              <a:t>20 September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5D5FAC-26E6-4F71-BD5A-A3C71FAEDB9D}"/>
              </a:ext>
            </a:extLst>
          </p:cNvPr>
          <p:cNvSpPr/>
          <p:nvPr/>
        </p:nvSpPr>
        <p:spPr>
          <a:xfrm>
            <a:off x="1196834" y="4474201"/>
            <a:ext cx="1623581" cy="73964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2000" dirty="0"/>
              <a:t>Rideshare Launch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5A2168-F52F-422E-892D-5F797305627C}"/>
              </a:ext>
            </a:extLst>
          </p:cNvPr>
          <p:cNvSpPr/>
          <p:nvPr/>
        </p:nvSpPr>
        <p:spPr>
          <a:xfrm>
            <a:off x="3409701" y="4467143"/>
            <a:ext cx="1481315" cy="73964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2000" dirty="0"/>
              <a:t>Lunar Flyby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3052DC-6F68-4622-A10B-5BA06C561AD4}"/>
              </a:ext>
            </a:extLst>
          </p:cNvPr>
          <p:cNvSpPr/>
          <p:nvPr/>
        </p:nvSpPr>
        <p:spPr>
          <a:xfrm>
            <a:off x="6518207" y="5206528"/>
            <a:ext cx="2187330" cy="73964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/>
              <a:t>Direct Transfer to Apophis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7A7DC1-2020-4683-A696-8A41A49AD956}"/>
              </a:ext>
            </a:extLst>
          </p:cNvPr>
          <p:cNvSpPr/>
          <p:nvPr/>
        </p:nvSpPr>
        <p:spPr>
          <a:xfrm>
            <a:off x="5370562" y="3973279"/>
            <a:ext cx="1930423" cy="73964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/>
              <a:t>Transfer to Staging Orbit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927513-0D87-475E-BDF0-95DEBA5B4443}"/>
              </a:ext>
            </a:extLst>
          </p:cNvPr>
          <p:cNvSpPr/>
          <p:nvPr/>
        </p:nvSpPr>
        <p:spPr>
          <a:xfrm>
            <a:off x="7934744" y="3962360"/>
            <a:ext cx="1477830" cy="73964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2000" dirty="0"/>
              <a:t>Staging Orbit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F4B140-BA1C-4216-8A78-00413C23BA5F}"/>
              </a:ext>
            </a:extLst>
          </p:cNvPr>
          <p:cNvSpPr/>
          <p:nvPr/>
        </p:nvSpPr>
        <p:spPr>
          <a:xfrm>
            <a:off x="10046334" y="4467143"/>
            <a:ext cx="1247648" cy="739648"/>
          </a:xfrm>
          <a:prstGeom prst="rect">
            <a:avLst/>
          </a:prstGeom>
          <a:solidFill>
            <a:srgbClr val="7030A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2000" dirty="0"/>
              <a:t>Apophis Flyby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4B7A38-F7B5-40D1-BC48-825E4803A5F7}"/>
              </a:ext>
            </a:extLst>
          </p:cNvPr>
          <p:cNvSpPr txBox="1"/>
          <p:nvPr/>
        </p:nvSpPr>
        <p:spPr>
          <a:xfrm>
            <a:off x="1017016" y="3504597"/>
            <a:ext cx="6098032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Mission Scenarios</a:t>
            </a:r>
            <a:endParaRPr lang="en-US" sz="20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2CC5329-9B75-4588-B60A-31E2FAE3FFA6}"/>
              </a:ext>
            </a:extLst>
          </p:cNvPr>
          <p:cNvCxnSpPr>
            <a:cxnSpLocks/>
          </p:cNvCxnSpPr>
          <p:nvPr/>
        </p:nvCxnSpPr>
        <p:spPr>
          <a:xfrm>
            <a:off x="2861056" y="4821518"/>
            <a:ext cx="491744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E4A7165-0EB2-42A4-9AF2-1B9E965FED68}"/>
              </a:ext>
            </a:extLst>
          </p:cNvPr>
          <p:cNvCxnSpPr>
            <a:cxnSpLocks/>
          </p:cNvCxnSpPr>
          <p:nvPr/>
        </p:nvCxnSpPr>
        <p:spPr>
          <a:xfrm>
            <a:off x="7366000" y="4337814"/>
            <a:ext cx="491744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4F1180D3-15F5-4FB8-A856-FD8311968693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4891016" y="4343103"/>
            <a:ext cx="479546" cy="493864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>
                <a:lumMod val="20000"/>
                <a:lumOff val="8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092EFBB0-82D2-4AD2-98B4-E8D5DFEB9838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4891016" y="4836967"/>
            <a:ext cx="1627191" cy="739385"/>
          </a:xfrm>
          <a:prstGeom prst="bentConnector3">
            <a:avLst>
              <a:gd name="adj1" fmla="val 14535"/>
            </a:avLst>
          </a:prstGeom>
          <a:ln w="38100">
            <a:solidFill>
              <a:schemeClr val="accent2">
                <a:lumMod val="20000"/>
                <a:lumOff val="8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F213D826-A41C-47EC-A38C-10C1C657D251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9412574" y="4332184"/>
            <a:ext cx="633760" cy="504783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>
                <a:lumMod val="20000"/>
                <a:lumOff val="8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E4D52D4A-8D4B-414D-B424-524CC0969E19}"/>
              </a:ext>
            </a:extLst>
          </p:cNvPr>
          <p:cNvCxnSpPr>
            <a:cxnSpLocks/>
            <a:stCxn id="10" idx="3"/>
            <a:endCxn id="13" idx="1"/>
          </p:cNvCxnSpPr>
          <p:nvPr/>
        </p:nvCxnSpPr>
        <p:spPr>
          <a:xfrm flipV="1">
            <a:off x="8705537" y="4836967"/>
            <a:ext cx="1340797" cy="739385"/>
          </a:xfrm>
          <a:prstGeom prst="bentConnector3">
            <a:avLst>
              <a:gd name="adj1" fmla="val 76370"/>
            </a:avLst>
          </a:prstGeom>
          <a:ln w="38100">
            <a:solidFill>
              <a:schemeClr val="accent2">
                <a:lumMod val="20000"/>
                <a:lumOff val="8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512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1DD9A1-E19B-446D-82D9-6A3C8F2C3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2" t="15378" r="6214" b="17635"/>
          <a:stretch/>
        </p:blipFill>
        <p:spPr>
          <a:xfrm>
            <a:off x="7263396" y="1120018"/>
            <a:ext cx="4572001" cy="387705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0BD61E-15BC-4C3D-8E71-5DBDCD2D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0E5CD-F0D5-4B1F-BDDF-5C68739AF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2C4414-FE50-42F7-AD70-96155111E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2673"/>
            <a:ext cx="11277600" cy="766763"/>
          </a:xfrm>
        </p:spPr>
        <p:txBody>
          <a:bodyPr>
            <a:normAutofit/>
          </a:bodyPr>
          <a:lstStyle/>
          <a:p>
            <a:r>
              <a:rPr lang="en-US" sz="3200" dirty="0"/>
              <a:t>Circular Restricted Three-Body Problem (CRTBP)</a:t>
            </a:r>
          </a:p>
        </p:txBody>
      </p:sp>
      <p:sp>
        <p:nvSpPr>
          <p:cNvPr id="17" name="Date Placeholder 1">
            <a:extLst>
              <a:ext uri="{FF2B5EF4-FFF2-40B4-BE49-F238E27FC236}">
                <a16:creationId xmlns:a16="http://schemas.microsoft.com/office/drawing/2014/main" id="{087CD476-E190-43A3-8313-9CC1F1AAB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46334" y="6500488"/>
            <a:ext cx="1373855" cy="357511"/>
          </a:xfrm>
        </p:spPr>
        <p:txBody>
          <a:bodyPr/>
          <a:lstStyle/>
          <a:p>
            <a:r>
              <a:rPr lang="en-US" dirty="0"/>
              <a:t>20 September 2024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E91DF76C-03F5-4CB8-A168-B242C1417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193249"/>
            <a:ext cx="5984240" cy="387705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Simplified cislunar (Earth-Moon) dynamics model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Defined in Earth-Moon Rotating Frame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Dynamical structures exist in CRTBP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Five Equilibrium (Lagrange) Points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Periodic Orbits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Quasi-Periodic Orbits</a:t>
            </a:r>
            <a:endParaRPr lang="en-US" sz="18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Periodic and quasi-periodic orbits offer long-term staging opportunities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5156EA-BB72-4E46-8972-09B6A2AAE8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76" t="25080" r="22842" b="28712"/>
          <a:stretch/>
        </p:blipFill>
        <p:spPr>
          <a:xfrm>
            <a:off x="11259431" y="2946786"/>
            <a:ext cx="185279" cy="182880"/>
          </a:xfrm>
          <a:prstGeom prst="ellipse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A260E87-11B8-43B2-B5C8-06F5537FCFB5}"/>
              </a:ext>
            </a:extLst>
          </p:cNvPr>
          <p:cNvCxnSpPr>
            <a:cxnSpLocks/>
          </p:cNvCxnSpPr>
          <p:nvPr/>
        </p:nvCxnSpPr>
        <p:spPr>
          <a:xfrm>
            <a:off x="9728714" y="3047177"/>
            <a:ext cx="1013911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411897-8148-4479-83AB-1021369BDA0E}"/>
              </a:ext>
            </a:extLst>
          </p:cNvPr>
          <p:cNvCxnSpPr>
            <a:cxnSpLocks/>
          </p:cNvCxnSpPr>
          <p:nvPr/>
        </p:nvCxnSpPr>
        <p:spPr>
          <a:xfrm flipV="1">
            <a:off x="9728714" y="1992569"/>
            <a:ext cx="0" cy="1054608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DA6D16D-086F-48C0-AC0D-DB6A5DB6FF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01" t="23721" r="22203" b="27585"/>
          <a:stretch/>
        </p:blipFill>
        <p:spPr>
          <a:xfrm>
            <a:off x="9279320" y="2921386"/>
            <a:ext cx="270076" cy="274320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109387-2CBF-45AC-92E6-65D5F1DB8BD3}"/>
                  </a:ext>
                </a:extLst>
              </p:cNvPr>
              <p:cNvSpPr txBox="1"/>
              <p:nvPr/>
            </p:nvSpPr>
            <p:spPr>
              <a:xfrm>
                <a:off x="10384304" y="3033790"/>
                <a:ext cx="462224" cy="40011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109387-2CBF-45AC-92E6-65D5F1DB8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4304" y="3033790"/>
                <a:ext cx="462224" cy="400110"/>
              </a:xfrm>
              <a:prstGeom prst="rect">
                <a:avLst/>
              </a:prstGeom>
              <a:blipFill>
                <a:blip r:embed="rId5"/>
                <a:stretch>
                  <a:fillRect t="-3077" r="-25000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51E831C-F812-4E30-83F9-0601D51A06CA}"/>
                  </a:ext>
                </a:extLst>
              </p:cNvPr>
              <p:cNvSpPr txBox="1"/>
              <p:nvPr/>
            </p:nvSpPr>
            <p:spPr>
              <a:xfrm>
                <a:off x="9635744" y="1625912"/>
                <a:ext cx="462224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51E831C-F812-4E30-83F9-0601D51A0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5744" y="1625912"/>
                <a:ext cx="462224" cy="369332"/>
              </a:xfrm>
              <a:prstGeom prst="rect">
                <a:avLst/>
              </a:prstGeom>
              <a:blipFill>
                <a:blip r:embed="rId6"/>
                <a:stretch>
                  <a:fillRect t="-5000" r="-24000" b="-8333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07B64B35-CC50-4BFB-A82E-3E8BF6F7B577}"/>
              </a:ext>
            </a:extLst>
          </p:cNvPr>
          <p:cNvSpPr txBox="1"/>
          <p:nvPr/>
        </p:nvSpPr>
        <p:spPr>
          <a:xfrm>
            <a:off x="10781156" y="2601073"/>
            <a:ext cx="546967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</a:t>
            </a:r>
            <a:r>
              <a:rPr lang="en-US" baseline="-25000" dirty="0">
                <a:solidFill>
                  <a:schemeClr val="bg1"/>
                </a:solidFill>
              </a:rPr>
              <a:t>1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EDF134-7D8F-40EF-8C02-8BB32F4C6379}"/>
              </a:ext>
            </a:extLst>
          </p:cNvPr>
          <p:cNvSpPr txBox="1"/>
          <p:nvPr/>
        </p:nvSpPr>
        <p:spPr>
          <a:xfrm>
            <a:off x="11561913" y="2601073"/>
            <a:ext cx="546967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B1DAAD-9602-4131-AD00-8FFDF8D54BF9}"/>
              </a:ext>
            </a:extLst>
          </p:cNvPr>
          <p:cNvSpPr txBox="1"/>
          <p:nvPr/>
        </p:nvSpPr>
        <p:spPr>
          <a:xfrm>
            <a:off x="10330987" y="986546"/>
            <a:ext cx="546967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81F952-2040-4F5C-ABD5-6AE4D6ECE26A}"/>
              </a:ext>
            </a:extLst>
          </p:cNvPr>
          <p:cNvSpPr txBox="1"/>
          <p:nvPr/>
        </p:nvSpPr>
        <p:spPr>
          <a:xfrm>
            <a:off x="10330987" y="4241875"/>
            <a:ext cx="546967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</a:t>
            </a:r>
            <a:r>
              <a:rPr lang="en-US" baseline="-25000" dirty="0">
                <a:solidFill>
                  <a:schemeClr val="bg1"/>
                </a:solidFill>
              </a:rPr>
              <a:t>5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D71E38-C3AC-4809-A6D8-6E068BEDAE0D}"/>
              </a:ext>
            </a:extLst>
          </p:cNvPr>
          <p:cNvSpPr txBox="1"/>
          <p:nvPr/>
        </p:nvSpPr>
        <p:spPr>
          <a:xfrm>
            <a:off x="7176828" y="2957096"/>
            <a:ext cx="546967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F57BFB-5AB4-4AC0-AFCA-40585CB72C39}"/>
              </a:ext>
            </a:extLst>
          </p:cNvPr>
          <p:cNvSpPr txBox="1"/>
          <p:nvPr/>
        </p:nvSpPr>
        <p:spPr>
          <a:xfrm>
            <a:off x="8837929" y="3153937"/>
            <a:ext cx="856498" cy="338554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Earth</a:t>
            </a:r>
            <a:endParaRPr lang="en-US" sz="16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7C64C0-C960-4A5F-8F5B-0F3183082FA6}"/>
              </a:ext>
            </a:extLst>
          </p:cNvPr>
          <p:cNvSpPr txBox="1"/>
          <p:nvPr/>
        </p:nvSpPr>
        <p:spPr>
          <a:xfrm>
            <a:off x="11041087" y="3174982"/>
            <a:ext cx="897847" cy="338554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Moon</a:t>
            </a:r>
            <a:endParaRPr lang="en-US" sz="16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D7C120-F81A-44E6-A00D-30FE9340CFE0}"/>
              </a:ext>
            </a:extLst>
          </p:cNvPr>
          <p:cNvSpPr txBox="1"/>
          <p:nvPr/>
        </p:nvSpPr>
        <p:spPr>
          <a:xfrm>
            <a:off x="7786379" y="4992187"/>
            <a:ext cx="3816095" cy="92333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Constant Earth-Moon distance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Fixed Earth and Moon positions in rotating frame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4EF8F74-956A-4B37-98AA-26B621248231}"/>
              </a:ext>
            </a:extLst>
          </p:cNvPr>
          <p:cNvSpPr txBox="1"/>
          <p:nvPr/>
        </p:nvSpPr>
        <p:spPr>
          <a:xfrm>
            <a:off x="7159859" y="1003023"/>
            <a:ext cx="1942916" cy="646331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Earth-Moon Rotating Frame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D933105-FB1E-44FE-80A0-B76D3292E5B4}"/>
              </a:ext>
            </a:extLst>
          </p:cNvPr>
          <p:cNvSpPr/>
          <p:nvPr/>
        </p:nvSpPr>
        <p:spPr>
          <a:xfrm>
            <a:off x="9658471" y="2980161"/>
            <a:ext cx="140484" cy="14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dirty="0" err="1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F9AEBE6-872A-4515-A443-FF757F120964}"/>
              </a:ext>
            </a:extLst>
          </p:cNvPr>
          <p:cNvSpPr txBox="1"/>
          <p:nvPr/>
        </p:nvSpPr>
        <p:spPr>
          <a:xfrm>
            <a:off x="9728713" y="2708406"/>
            <a:ext cx="856498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726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FC1F64-A787-457A-A182-5B7B65B4C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934" y="2678621"/>
            <a:ext cx="3965325" cy="3822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28810A-FD25-4150-9B73-3771177A97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62"/>
          <a:stretch/>
        </p:blipFill>
        <p:spPr>
          <a:xfrm>
            <a:off x="208183" y="2713681"/>
            <a:ext cx="3966741" cy="361470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0BD61E-15BC-4C3D-8E71-5DBDCD2D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0E5CD-F0D5-4B1F-BDDF-5C68739AF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2C4414-FE50-42F7-AD70-96155111E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Cislunar Periodic Orbits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E12BF5-9734-4601-93F4-59E50A793EC3}"/>
              </a:ext>
            </a:extLst>
          </p:cNvPr>
          <p:cNvSpPr txBox="1"/>
          <p:nvPr/>
        </p:nvSpPr>
        <p:spPr>
          <a:xfrm>
            <a:off x="5033012" y="2211403"/>
            <a:ext cx="2401619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Earth-Moon Rotating Frame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Earth-Centered</a:t>
            </a:r>
          </a:p>
        </p:txBody>
      </p:sp>
      <p:sp>
        <p:nvSpPr>
          <p:cNvPr id="20" name="Date Placeholder 1">
            <a:extLst>
              <a:ext uri="{FF2B5EF4-FFF2-40B4-BE49-F238E27FC236}">
                <a16:creationId xmlns:a16="http://schemas.microsoft.com/office/drawing/2014/main" id="{B117E4BE-5CE6-4376-891B-90CDB3E16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45700" y="6500813"/>
            <a:ext cx="1374775" cy="357187"/>
          </a:xfrm>
        </p:spPr>
        <p:txBody>
          <a:bodyPr/>
          <a:lstStyle/>
          <a:p>
            <a:r>
              <a:rPr lang="en-US" dirty="0"/>
              <a:t>20 September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4D02E3-1F54-47E0-9137-03EF205A1851}"/>
              </a:ext>
            </a:extLst>
          </p:cNvPr>
          <p:cNvSpPr txBox="1"/>
          <p:nvPr/>
        </p:nvSpPr>
        <p:spPr>
          <a:xfrm>
            <a:off x="1267117" y="2891986"/>
            <a:ext cx="1898277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2:1 resonant orbit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3EC049-7C5F-4323-B9AF-67D4D4E22F2C}"/>
              </a:ext>
            </a:extLst>
          </p:cNvPr>
          <p:cNvSpPr txBox="1"/>
          <p:nvPr/>
        </p:nvSpPr>
        <p:spPr>
          <a:xfrm>
            <a:off x="5322311" y="2886199"/>
            <a:ext cx="1840568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3:1 resonant orbit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856C4B-7488-4DE0-8AFB-75058691F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4345" y="2958366"/>
            <a:ext cx="3389472" cy="32671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C02753-6EAC-4FAF-BBAB-0E964D174C6E}"/>
              </a:ext>
            </a:extLst>
          </p:cNvPr>
          <p:cNvSpPr txBox="1"/>
          <p:nvPr/>
        </p:nvSpPr>
        <p:spPr>
          <a:xfrm>
            <a:off x="9333234" y="2888411"/>
            <a:ext cx="1871411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L</a:t>
            </a:r>
            <a:r>
              <a:rPr lang="en-US" sz="1600" baseline="-25000" dirty="0">
                <a:solidFill>
                  <a:schemeClr val="bg1"/>
                </a:solidFill>
              </a:rPr>
              <a:t>3</a:t>
            </a:r>
            <a:r>
              <a:rPr lang="en-US" sz="1600" dirty="0">
                <a:solidFill>
                  <a:schemeClr val="bg1"/>
                </a:solidFill>
              </a:rPr>
              <a:t> Lyapunov orbits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17B9B1-BD5E-4243-8818-B6C5836E07A9}"/>
              </a:ext>
            </a:extLst>
          </p:cNvPr>
          <p:cNvSpPr txBox="1"/>
          <p:nvPr/>
        </p:nvSpPr>
        <p:spPr>
          <a:xfrm>
            <a:off x="457200" y="1064623"/>
            <a:ext cx="5374640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Families of cislunar orbits in CRTBP offer staging locations to encounter Apophis: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2:1 Resonant Orbit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3:1 Resonant Orbit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 Lyapunov or Halo orbits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A82D40-7991-46FF-AA5D-CA9D7175F481}"/>
              </a:ext>
            </a:extLst>
          </p:cNvPr>
          <p:cNvSpPr txBox="1"/>
          <p:nvPr/>
        </p:nvSpPr>
        <p:spPr>
          <a:xfrm>
            <a:off x="6853453" y="4847394"/>
            <a:ext cx="832279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Apophis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1B46FA-2B42-4051-A22B-50290846BAA9}"/>
              </a:ext>
            </a:extLst>
          </p:cNvPr>
          <p:cNvSpPr txBox="1"/>
          <p:nvPr/>
        </p:nvSpPr>
        <p:spPr>
          <a:xfrm>
            <a:off x="2773360" y="4847394"/>
            <a:ext cx="832279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Apophis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230402-0CAA-4195-95FF-62C2F9950452}"/>
              </a:ext>
            </a:extLst>
          </p:cNvPr>
          <p:cNvSpPr txBox="1"/>
          <p:nvPr/>
        </p:nvSpPr>
        <p:spPr>
          <a:xfrm>
            <a:off x="10735569" y="4691692"/>
            <a:ext cx="832279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Apophis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0D42FB-1E2E-4417-A6E9-9F61BB259A5A}"/>
              </a:ext>
            </a:extLst>
          </p:cNvPr>
          <p:cNvCxnSpPr>
            <a:cxnSpLocks/>
          </p:cNvCxnSpPr>
          <p:nvPr/>
        </p:nvCxnSpPr>
        <p:spPr>
          <a:xfrm flipV="1">
            <a:off x="719823" y="5067300"/>
            <a:ext cx="233096" cy="183025"/>
          </a:xfrm>
          <a:prstGeom prst="straightConnector1">
            <a:avLst/>
          </a:prstGeom>
          <a:ln w="12700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9BD8153-47B6-45D6-BAF7-047D919EADA6}"/>
              </a:ext>
            </a:extLst>
          </p:cNvPr>
          <p:cNvCxnSpPr>
            <a:cxnSpLocks/>
          </p:cNvCxnSpPr>
          <p:nvPr/>
        </p:nvCxnSpPr>
        <p:spPr>
          <a:xfrm flipV="1">
            <a:off x="4916464" y="4884275"/>
            <a:ext cx="233096" cy="183025"/>
          </a:xfrm>
          <a:prstGeom prst="straightConnector1">
            <a:avLst/>
          </a:prstGeom>
          <a:ln w="12700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5BD36E0-E324-474E-B7BB-65F49D11693B}"/>
              </a:ext>
            </a:extLst>
          </p:cNvPr>
          <p:cNvCxnSpPr>
            <a:cxnSpLocks/>
          </p:cNvCxnSpPr>
          <p:nvPr/>
        </p:nvCxnSpPr>
        <p:spPr>
          <a:xfrm flipV="1">
            <a:off x="9221764" y="5370050"/>
            <a:ext cx="233096" cy="183025"/>
          </a:xfrm>
          <a:prstGeom prst="straightConnector1">
            <a:avLst/>
          </a:prstGeom>
          <a:ln w="12700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FC29972-8D5C-4766-8F1C-DBC98B6A698F}"/>
              </a:ext>
            </a:extLst>
          </p:cNvPr>
          <p:cNvSpPr txBox="1"/>
          <p:nvPr/>
        </p:nvSpPr>
        <p:spPr>
          <a:xfrm>
            <a:off x="2874531" y="4445795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1</a:t>
            </a:r>
            <a:endParaRPr lang="en-US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5FE89B-B597-47BB-A3E6-0F33705FF345}"/>
              </a:ext>
            </a:extLst>
          </p:cNvPr>
          <p:cNvSpPr txBox="1"/>
          <p:nvPr/>
        </p:nvSpPr>
        <p:spPr>
          <a:xfrm>
            <a:off x="6919548" y="4425115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1</a:t>
            </a:r>
            <a:endParaRPr lang="en-US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518803-1472-4BF8-BB02-08A86F12C6D9}"/>
              </a:ext>
            </a:extLst>
          </p:cNvPr>
          <p:cNvSpPr txBox="1"/>
          <p:nvPr/>
        </p:nvSpPr>
        <p:spPr>
          <a:xfrm>
            <a:off x="10968703" y="4453428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1</a:t>
            </a:r>
            <a:endParaRPr lang="en-US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5CEE3B-18C2-4B3F-B7C3-3EC3ED7A468D}"/>
              </a:ext>
            </a:extLst>
          </p:cNvPr>
          <p:cNvSpPr txBox="1"/>
          <p:nvPr/>
        </p:nvSpPr>
        <p:spPr>
          <a:xfrm>
            <a:off x="3283988" y="4466192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2</a:t>
            </a:r>
            <a:endParaRPr lang="en-US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42AEFB-0AD9-4BC5-AB78-07E86F2EFD2C}"/>
              </a:ext>
            </a:extLst>
          </p:cNvPr>
          <p:cNvSpPr txBox="1"/>
          <p:nvPr/>
        </p:nvSpPr>
        <p:spPr>
          <a:xfrm>
            <a:off x="7329005" y="4445512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2</a:t>
            </a:r>
            <a:endParaRPr lang="en-US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D7B67E-3567-47DC-9085-98327F506C19}"/>
              </a:ext>
            </a:extLst>
          </p:cNvPr>
          <p:cNvSpPr txBox="1"/>
          <p:nvPr/>
        </p:nvSpPr>
        <p:spPr>
          <a:xfrm>
            <a:off x="11236214" y="4473825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2</a:t>
            </a:r>
            <a:endParaRPr lang="en-US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5CA46C-BB64-4929-B13D-89ACA525C7EC}"/>
              </a:ext>
            </a:extLst>
          </p:cNvPr>
          <p:cNvSpPr txBox="1"/>
          <p:nvPr/>
        </p:nvSpPr>
        <p:spPr>
          <a:xfrm>
            <a:off x="10626171" y="3820829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4</a:t>
            </a:r>
            <a:endParaRPr lang="en-US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800A76-3362-4D78-8981-01CCB4C18029}"/>
              </a:ext>
            </a:extLst>
          </p:cNvPr>
          <p:cNvSpPr txBox="1"/>
          <p:nvPr/>
        </p:nvSpPr>
        <p:spPr>
          <a:xfrm>
            <a:off x="6503409" y="3347509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4</a:t>
            </a:r>
            <a:endParaRPr lang="en-US" sz="1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7610C17-5A6A-4EAB-9B40-C2F629708090}"/>
              </a:ext>
            </a:extLst>
          </p:cNvPr>
          <p:cNvSpPr txBox="1"/>
          <p:nvPr/>
        </p:nvSpPr>
        <p:spPr>
          <a:xfrm>
            <a:off x="2415196" y="3406565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4</a:t>
            </a:r>
            <a:endParaRPr lang="en-US" sz="1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CED8912-41E2-4DC7-B4B0-762778051AA6}"/>
              </a:ext>
            </a:extLst>
          </p:cNvPr>
          <p:cNvSpPr txBox="1"/>
          <p:nvPr/>
        </p:nvSpPr>
        <p:spPr>
          <a:xfrm>
            <a:off x="2387096" y="5370050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5</a:t>
            </a:r>
            <a:endParaRPr lang="en-US" sz="1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9F0112-C718-488E-873C-647581D2ACF3}"/>
              </a:ext>
            </a:extLst>
          </p:cNvPr>
          <p:cNvSpPr txBox="1"/>
          <p:nvPr/>
        </p:nvSpPr>
        <p:spPr>
          <a:xfrm>
            <a:off x="6435221" y="5393526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5</a:t>
            </a:r>
            <a:endParaRPr lang="en-US" sz="12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9CF4D4-5755-48E9-93D5-7B53E341C332}"/>
              </a:ext>
            </a:extLst>
          </p:cNvPr>
          <p:cNvSpPr txBox="1"/>
          <p:nvPr/>
        </p:nvSpPr>
        <p:spPr>
          <a:xfrm>
            <a:off x="10643756" y="5023160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5</a:t>
            </a:r>
            <a:endParaRPr lang="en-US" sz="12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30D726F-CA2E-4A09-93BA-FE7EA80F2DD6}"/>
              </a:ext>
            </a:extLst>
          </p:cNvPr>
          <p:cNvSpPr txBox="1"/>
          <p:nvPr/>
        </p:nvSpPr>
        <p:spPr>
          <a:xfrm>
            <a:off x="9606502" y="4473824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3</a:t>
            </a:r>
            <a:endParaRPr lang="en-US" sz="12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69DB049-0389-4BFE-B03E-3AEF7E558C66}"/>
              </a:ext>
            </a:extLst>
          </p:cNvPr>
          <p:cNvSpPr txBox="1"/>
          <p:nvPr/>
        </p:nvSpPr>
        <p:spPr>
          <a:xfrm>
            <a:off x="4748617" y="4244036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3</a:t>
            </a:r>
            <a:endParaRPr lang="en-US" sz="12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845CD7F-D826-46BA-97C6-69D025A3644B}"/>
              </a:ext>
            </a:extLst>
          </p:cNvPr>
          <p:cNvSpPr txBox="1"/>
          <p:nvPr/>
        </p:nvSpPr>
        <p:spPr>
          <a:xfrm>
            <a:off x="742416" y="4244036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3</a:t>
            </a:r>
            <a:endParaRPr lang="en-US" sz="1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5A2AD5C-62E2-4DBD-ACA8-D48F881839B4}"/>
              </a:ext>
            </a:extLst>
          </p:cNvPr>
          <p:cNvSpPr txBox="1"/>
          <p:nvPr/>
        </p:nvSpPr>
        <p:spPr>
          <a:xfrm>
            <a:off x="7487798" y="550540"/>
            <a:ext cx="4141644" cy="132343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Here, CRTBP orbits are used to construct staging trajectories that ballistically approach Apophis before the Earth encounter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25565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8B5732-957E-46A8-97D7-BDDD27CE9F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" t="15044" r="5265" b="11871"/>
          <a:stretch/>
        </p:blipFill>
        <p:spPr>
          <a:xfrm>
            <a:off x="6143198" y="3817731"/>
            <a:ext cx="6053884" cy="264456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E311D83-067A-4A0B-B5D7-BB2F4C4A8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920" y="453493"/>
            <a:ext cx="5628794" cy="29058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15DB768-FCB8-47BF-9A5B-A8FFCD950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14" y="3228070"/>
            <a:ext cx="5834336" cy="323319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0BD61E-15BC-4C3D-8E71-5DBDCD2D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0E5CD-F0D5-4B1F-BDDF-5C68739AF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2C4414-FE50-42F7-AD70-96155111E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Cislunar Quasi-Periodic Orbits</a:t>
            </a:r>
          </a:p>
        </p:txBody>
      </p:sp>
      <p:sp>
        <p:nvSpPr>
          <p:cNvPr id="20" name="Date Placeholder 1">
            <a:extLst>
              <a:ext uri="{FF2B5EF4-FFF2-40B4-BE49-F238E27FC236}">
                <a16:creationId xmlns:a16="http://schemas.microsoft.com/office/drawing/2014/main" id="{B117E4BE-5CE6-4376-891B-90CDB3E16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45700" y="6500813"/>
            <a:ext cx="1374775" cy="357187"/>
          </a:xfrm>
        </p:spPr>
        <p:txBody>
          <a:bodyPr/>
          <a:lstStyle/>
          <a:p>
            <a:r>
              <a:rPr lang="en-US" dirty="0"/>
              <a:t>20 September 2024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B268666E-879B-43FC-A654-80F2C13BE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290" y="870027"/>
            <a:ext cx="5471160" cy="2151079"/>
          </a:xfrm>
        </p:spPr>
        <p:txBody>
          <a:bodyPr>
            <a:normAutofit/>
          </a:bodyPr>
          <a:lstStyle/>
          <a:p>
            <a:r>
              <a:rPr lang="en-US" dirty="0"/>
              <a:t>Incoming Apophis trajectory is outside Earth-Moon plane</a:t>
            </a:r>
          </a:p>
          <a:p>
            <a:pPr lvl="1"/>
            <a:r>
              <a:rPr lang="en-US" dirty="0"/>
              <a:t>L</a:t>
            </a:r>
            <a:r>
              <a:rPr lang="en-US" baseline="-25000" dirty="0"/>
              <a:t>3 </a:t>
            </a:r>
            <a:r>
              <a:rPr lang="en-US" dirty="0"/>
              <a:t>Lyapunov orbit family is planar </a:t>
            </a:r>
          </a:p>
          <a:p>
            <a:pPr lvl="1"/>
            <a:r>
              <a:rPr lang="en-US" dirty="0"/>
              <a:t>L</a:t>
            </a:r>
            <a:r>
              <a:rPr lang="en-US" baseline="-25000" dirty="0"/>
              <a:t>3</a:t>
            </a:r>
            <a:r>
              <a:rPr lang="en-US" dirty="0"/>
              <a:t> halos and Axial families are too ‘big’ and do not intersect Apophis</a:t>
            </a:r>
          </a:p>
          <a:p>
            <a:pPr lvl="1"/>
            <a:r>
              <a:rPr lang="en-US" b="1" dirty="0"/>
              <a:t>Alternative option: Lissajous L</a:t>
            </a:r>
            <a:r>
              <a:rPr lang="en-US" b="1" baseline="-25000" dirty="0"/>
              <a:t>3</a:t>
            </a:r>
            <a:r>
              <a:rPr lang="en-US" b="1" dirty="0"/>
              <a:t> quasi-periodic orbit family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F2B4DEA-A35E-437A-936B-7C18F5C9454C}"/>
              </a:ext>
            </a:extLst>
          </p:cNvPr>
          <p:cNvCxnSpPr>
            <a:cxnSpLocks/>
          </p:cNvCxnSpPr>
          <p:nvPr/>
        </p:nvCxnSpPr>
        <p:spPr>
          <a:xfrm flipV="1">
            <a:off x="1103689" y="4933678"/>
            <a:ext cx="517891" cy="144558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5084040-A27E-4BEF-A4F1-7459D8CD8D26}"/>
              </a:ext>
            </a:extLst>
          </p:cNvPr>
          <p:cNvCxnSpPr>
            <a:cxnSpLocks/>
          </p:cNvCxnSpPr>
          <p:nvPr/>
        </p:nvCxnSpPr>
        <p:spPr>
          <a:xfrm flipV="1">
            <a:off x="1941113" y="3820557"/>
            <a:ext cx="594651" cy="196945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F0D690CA-AE68-4853-863C-5B17B131A715}"/>
              </a:ext>
            </a:extLst>
          </p:cNvPr>
          <p:cNvSpPr txBox="1"/>
          <p:nvPr/>
        </p:nvSpPr>
        <p:spPr>
          <a:xfrm>
            <a:off x="2130634" y="5077276"/>
            <a:ext cx="2414867" cy="461665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Earth-Centered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Earth-Moon Rotating Frame</a:t>
            </a:r>
            <a:endParaRPr lang="en-US" sz="12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A65FE94-7C37-4B4A-AADD-966C94C7D0A5}"/>
              </a:ext>
            </a:extLst>
          </p:cNvPr>
          <p:cNvSpPr txBox="1"/>
          <p:nvPr/>
        </p:nvSpPr>
        <p:spPr>
          <a:xfrm>
            <a:off x="7245758" y="3498692"/>
            <a:ext cx="4441874" cy="584775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Out-of-Plane Lissajous orbit intersects Apophis at 30 R</a:t>
            </a:r>
            <a:r>
              <a:rPr lang="en-US" sz="1600" baseline="-25000" dirty="0">
                <a:solidFill>
                  <a:schemeClr val="bg1"/>
                </a:solidFill>
              </a:rPr>
              <a:t>e</a:t>
            </a:r>
            <a:r>
              <a:rPr lang="en-US" sz="1600" dirty="0">
                <a:solidFill>
                  <a:schemeClr val="bg1"/>
                </a:solidFill>
              </a:rPr>
              <a:t> altitude before Earth encounter</a:t>
            </a:r>
            <a:endParaRPr lang="en-US" sz="1600" dirty="0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03E9124-FDF1-4836-9644-8C7CA2315553}"/>
              </a:ext>
            </a:extLst>
          </p:cNvPr>
          <p:cNvCxnSpPr>
            <a:cxnSpLocks/>
          </p:cNvCxnSpPr>
          <p:nvPr/>
        </p:nvCxnSpPr>
        <p:spPr>
          <a:xfrm>
            <a:off x="4077387" y="4734663"/>
            <a:ext cx="398182" cy="412403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68C2EFE6-4C40-42FD-A216-055B7D90D3E6}"/>
              </a:ext>
            </a:extLst>
          </p:cNvPr>
          <p:cNvSpPr txBox="1"/>
          <p:nvPr/>
        </p:nvSpPr>
        <p:spPr>
          <a:xfrm>
            <a:off x="9242132" y="284216"/>
            <a:ext cx="2851758" cy="338554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Family of L</a:t>
            </a:r>
            <a:r>
              <a:rPr lang="en-US" sz="1600" baseline="-25000" dirty="0">
                <a:solidFill>
                  <a:schemeClr val="bg1"/>
                </a:solidFill>
              </a:rPr>
              <a:t>3</a:t>
            </a:r>
            <a:r>
              <a:rPr lang="en-US" sz="1600" dirty="0">
                <a:solidFill>
                  <a:schemeClr val="bg1"/>
                </a:solidFill>
              </a:rPr>
              <a:t> Lissajous QPOs</a:t>
            </a:r>
            <a:endParaRPr lang="en-US" sz="1600" dirty="0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EC9CDFA-ED7F-4F0C-9628-4D2C90F76FCE}"/>
              </a:ext>
            </a:extLst>
          </p:cNvPr>
          <p:cNvCxnSpPr>
            <a:cxnSpLocks/>
          </p:cNvCxnSpPr>
          <p:nvPr/>
        </p:nvCxnSpPr>
        <p:spPr>
          <a:xfrm>
            <a:off x="10427650" y="1637521"/>
            <a:ext cx="561608" cy="255508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02621CC-88FC-448A-9880-CA8CD3FA9913}"/>
              </a:ext>
            </a:extLst>
          </p:cNvPr>
          <p:cNvCxnSpPr>
            <a:cxnSpLocks/>
          </p:cNvCxnSpPr>
          <p:nvPr/>
        </p:nvCxnSpPr>
        <p:spPr>
          <a:xfrm flipV="1">
            <a:off x="7327315" y="2145526"/>
            <a:ext cx="490118" cy="128510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B2DF23C5-082E-4D25-8C60-823A9B59B1FC}"/>
              </a:ext>
            </a:extLst>
          </p:cNvPr>
          <p:cNvSpPr txBox="1"/>
          <p:nvPr/>
        </p:nvSpPr>
        <p:spPr>
          <a:xfrm>
            <a:off x="9695918" y="1154176"/>
            <a:ext cx="15692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B900B9"/>
                </a:solidFill>
              </a:rPr>
              <a:t>L</a:t>
            </a:r>
            <a:r>
              <a:rPr lang="en-US" sz="1200" b="1" baseline="-25000" dirty="0">
                <a:solidFill>
                  <a:srgbClr val="B900B9"/>
                </a:solidFill>
              </a:rPr>
              <a:t>3</a:t>
            </a:r>
            <a:r>
              <a:rPr lang="en-US" sz="1200" b="1" dirty="0">
                <a:solidFill>
                  <a:srgbClr val="B900B9"/>
                </a:solidFill>
              </a:rPr>
              <a:t> Lyapunov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C0C5080-74EE-4FA1-BEE0-A9DA9F2E8116}"/>
              </a:ext>
            </a:extLst>
          </p:cNvPr>
          <p:cNvSpPr txBox="1"/>
          <p:nvPr/>
        </p:nvSpPr>
        <p:spPr>
          <a:xfrm>
            <a:off x="10597594" y="1509797"/>
            <a:ext cx="1035844" cy="3077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Apophis</a:t>
            </a:r>
            <a:endParaRPr lang="en-US" sz="1400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45F5D5A-82D1-44FD-B191-2FC2F53F6290}"/>
              </a:ext>
            </a:extLst>
          </p:cNvPr>
          <p:cNvCxnSpPr>
            <a:cxnSpLocks/>
          </p:cNvCxnSpPr>
          <p:nvPr/>
        </p:nvCxnSpPr>
        <p:spPr>
          <a:xfrm flipV="1">
            <a:off x="7490265" y="5428006"/>
            <a:ext cx="517891" cy="144558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EBC774D-A3F0-4383-9104-4C1B848322F6}"/>
              </a:ext>
            </a:extLst>
          </p:cNvPr>
          <p:cNvCxnSpPr>
            <a:cxnSpLocks/>
          </p:cNvCxnSpPr>
          <p:nvPr/>
        </p:nvCxnSpPr>
        <p:spPr>
          <a:xfrm flipH="1" flipV="1">
            <a:off x="9242132" y="4541889"/>
            <a:ext cx="328397" cy="138176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42F2A7D-8E08-49E6-B09F-ACE83820678E}"/>
              </a:ext>
            </a:extLst>
          </p:cNvPr>
          <p:cNvCxnSpPr>
            <a:cxnSpLocks/>
          </p:cNvCxnSpPr>
          <p:nvPr/>
        </p:nvCxnSpPr>
        <p:spPr>
          <a:xfrm flipH="1">
            <a:off x="10529092" y="4838657"/>
            <a:ext cx="487296" cy="168191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CED4710-7651-486B-A6A0-18683A0D7BD2}"/>
              </a:ext>
            </a:extLst>
          </p:cNvPr>
          <p:cNvSpPr txBox="1"/>
          <p:nvPr/>
        </p:nvSpPr>
        <p:spPr>
          <a:xfrm>
            <a:off x="291915" y="3289383"/>
            <a:ext cx="202371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Selected 13 month orbit on QPO in red</a:t>
            </a:r>
            <a:endParaRPr lang="en-US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C33815-1716-4F2B-8483-3FAFB36568B4}"/>
              </a:ext>
            </a:extLst>
          </p:cNvPr>
          <p:cNvSpPr/>
          <p:nvPr/>
        </p:nvSpPr>
        <p:spPr>
          <a:xfrm>
            <a:off x="8948928" y="2393696"/>
            <a:ext cx="1678432" cy="329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/>
            <a:endParaRPr lang="en-US" dirty="0" err="1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BAE8CF1-066C-4EBB-AEC8-1A90B281D1E8}"/>
              </a:ext>
            </a:extLst>
          </p:cNvPr>
          <p:cNvSpPr txBox="1"/>
          <p:nvPr/>
        </p:nvSpPr>
        <p:spPr>
          <a:xfrm>
            <a:off x="6732494" y="5385052"/>
            <a:ext cx="832279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Apophis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4DB5F02-8598-4BFE-A9CC-675CE919403A}"/>
              </a:ext>
            </a:extLst>
          </p:cNvPr>
          <p:cNvCxnSpPr>
            <a:cxnSpLocks/>
          </p:cNvCxnSpPr>
          <p:nvPr/>
        </p:nvCxnSpPr>
        <p:spPr>
          <a:xfrm flipH="1" flipV="1">
            <a:off x="9526016" y="5101697"/>
            <a:ext cx="412035" cy="246507"/>
          </a:xfrm>
          <a:prstGeom prst="straightConnector1">
            <a:avLst/>
          </a:prstGeom>
          <a:ln w="12700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2DB6F12-8713-454A-A89A-8884F1D6612A}"/>
              </a:ext>
            </a:extLst>
          </p:cNvPr>
          <p:cNvSpPr txBox="1"/>
          <p:nvPr/>
        </p:nvSpPr>
        <p:spPr>
          <a:xfrm>
            <a:off x="9870875" y="5361785"/>
            <a:ext cx="609665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30 R</a:t>
            </a:r>
            <a:r>
              <a:rPr lang="en-US" sz="1200" b="1" baseline="-25000" dirty="0">
                <a:solidFill>
                  <a:schemeClr val="bg1"/>
                </a:solidFill>
              </a:rPr>
              <a:t>e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57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5550EF-FF58-4325-9B68-AA64C261A5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69" r="5735" b="11790"/>
          <a:stretch/>
        </p:blipFill>
        <p:spPr>
          <a:xfrm>
            <a:off x="23247" y="2759557"/>
            <a:ext cx="3822928" cy="31904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48AEDA-391F-486C-AD8A-C6BF1219E6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86" b="11667"/>
          <a:stretch/>
        </p:blipFill>
        <p:spPr>
          <a:xfrm>
            <a:off x="3783001" y="2816225"/>
            <a:ext cx="4158265" cy="303205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0BD61E-15BC-4C3D-8E71-5DBDCD2D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0E5CD-F0D5-4B1F-BDDF-5C68739AF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2C4414-FE50-42F7-AD70-96155111E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Candidate Staging Orbits</a:t>
            </a:r>
          </a:p>
        </p:txBody>
      </p:sp>
      <p:sp>
        <p:nvSpPr>
          <p:cNvPr id="20" name="Date Placeholder 1">
            <a:extLst>
              <a:ext uri="{FF2B5EF4-FFF2-40B4-BE49-F238E27FC236}">
                <a16:creationId xmlns:a16="http://schemas.microsoft.com/office/drawing/2014/main" id="{B117E4BE-5CE6-4376-891B-90CDB3E16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45700" y="6500813"/>
            <a:ext cx="1374775" cy="357187"/>
          </a:xfrm>
        </p:spPr>
        <p:txBody>
          <a:bodyPr/>
          <a:lstStyle/>
          <a:p>
            <a:r>
              <a:rPr lang="en-US" dirty="0"/>
              <a:t>20 September 2024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B268666E-879B-43FC-A654-80F2C13BE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560" y="1093318"/>
            <a:ext cx="6801103" cy="1032916"/>
          </a:xfrm>
        </p:spPr>
        <p:txBody>
          <a:bodyPr>
            <a:noAutofit/>
          </a:bodyPr>
          <a:lstStyle/>
          <a:p>
            <a:r>
              <a:rPr lang="en-US" dirty="0"/>
              <a:t>Cislunar periodic and quasi-periodic structures can be leveraged to construct long-term (many month or year) staging orbits that ballistically intersect Apophis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700271-B404-40DF-9FBC-791C0D3455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85709" y="2471624"/>
            <a:ext cx="4198721" cy="355867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5DBB308-5E6B-4F6A-BE32-9FB8436E4508}"/>
              </a:ext>
            </a:extLst>
          </p:cNvPr>
          <p:cNvSpPr txBox="1"/>
          <p:nvPr/>
        </p:nvSpPr>
        <p:spPr>
          <a:xfrm>
            <a:off x="8407363" y="2502441"/>
            <a:ext cx="1973867" cy="30777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L</a:t>
            </a:r>
            <a:r>
              <a:rPr lang="en-US" sz="1400" baseline="-25000" dirty="0">
                <a:solidFill>
                  <a:schemeClr val="bg1"/>
                </a:solidFill>
              </a:rPr>
              <a:t>3 </a:t>
            </a:r>
            <a:r>
              <a:rPr lang="en-US" sz="1400" dirty="0">
                <a:solidFill>
                  <a:schemeClr val="bg1"/>
                </a:solidFill>
              </a:rPr>
              <a:t>Lissajous Orbit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A16CF09-C735-45E4-95D6-A2FFBA79518B}"/>
              </a:ext>
            </a:extLst>
          </p:cNvPr>
          <p:cNvCxnSpPr>
            <a:cxnSpLocks/>
          </p:cNvCxnSpPr>
          <p:nvPr/>
        </p:nvCxnSpPr>
        <p:spPr>
          <a:xfrm flipV="1">
            <a:off x="8575909" y="4039892"/>
            <a:ext cx="553986" cy="105868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146DDD8-112A-4C24-B7DF-B2E0BF54A3E9}"/>
              </a:ext>
            </a:extLst>
          </p:cNvPr>
          <p:cNvCxnSpPr>
            <a:cxnSpLocks/>
          </p:cNvCxnSpPr>
          <p:nvPr/>
        </p:nvCxnSpPr>
        <p:spPr>
          <a:xfrm flipH="1">
            <a:off x="10295589" y="4354773"/>
            <a:ext cx="193643" cy="205358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FB6F17E-8549-48AB-91AA-0BAB3E9C2BEC}"/>
              </a:ext>
            </a:extLst>
          </p:cNvPr>
          <p:cNvCxnSpPr>
            <a:cxnSpLocks/>
          </p:cNvCxnSpPr>
          <p:nvPr/>
        </p:nvCxnSpPr>
        <p:spPr>
          <a:xfrm flipV="1">
            <a:off x="9541635" y="3328859"/>
            <a:ext cx="350141" cy="96196"/>
          </a:xfrm>
          <a:prstGeom prst="straightConnector1">
            <a:avLst/>
          </a:prstGeom>
          <a:ln w="19050">
            <a:solidFill>
              <a:srgbClr val="D95319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26C5EDB-02C3-43C1-A40D-56E0097794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81" t="22067" r="56908" b="63295"/>
          <a:stretch/>
        </p:blipFill>
        <p:spPr>
          <a:xfrm>
            <a:off x="644173" y="3131509"/>
            <a:ext cx="1219201" cy="5949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BB65D0-F9D4-47B2-9E65-8087AEAB8507}"/>
              </a:ext>
            </a:extLst>
          </p:cNvPr>
          <p:cNvSpPr txBox="1"/>
          <p:nvPr/>
        </p:nvSpPr>
        <p:spPr>
          <a:xfrm>
            <a:off x="4982938" y="2507919"/>
            <a:ext cx="2023135" cy="30777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2:1 Resonant Orbit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2C6447-AC7A-4483-B154-50D2A5895A5C}"/>
              </a:ext>
            </a:extLst>
          </p:cNvPr>
          <p:cNvSpPr txBox="1"/>
          <p:nvPr/>
        </p:nvSpPr>
        <p:spPr>
          <a:xfrm>
            <a:off x="1072413" y="2508860"/>
            <a:ext cx="2023135" cy="30777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3:1 Resonant Orbit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3BDED8D-EA97-44AB-9B27-CF6C0403FDE4}"/>
              </a:ext>
            </a:extLst>
          </p:cNvPr>
          <p:cNvCxnSpPr>
            <a:cxnSpLocks/>
          </p:cNvCxnSpPr>
          <p:nvPr/>
        </p:nvCxnSpPr>
        <p:spPr>
          <a:xfrm flipH="1">
            <a:off x="5094587" y="4925475"/>
            <a:ext cx="312065" cy="1"/>
          </a:xfrm>
          <a:prstGeom prst="straightConnector1">
            <a:avLst/>
          </a:prstGeom>
          <a:ln w="28575">
            <a:solidFill>
              <a:srgbClr val="0000B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6E2FDB3-453B-4ABB-9F8D-0F3D2E670493}"/>
              </a:ext>
            </a:extLst>
          </p:cNvPr>
          <p:cNvCxnSpPr>
            <a:cxnSpLocks/>
          </p:cNvCxnSpPr>
          <p:nvPr/>
        </p:nvCxnSpPr>
        <p:spPr>
          <a:xfrm flipH="1">
            <a:off x="1668846" y="3960221"/>
            <a:ext cx="236754" cy="0"/>
          </a:xfrm>
          <a:prstGeom prst="straightConnector1">
            <a:avLst/>
          </a:prstGeom>
          <a:ln w="28575">
            <a:solidFill>
              <a:srgbClr val="00FF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4902FC7-C9C2-4534-AEDD-5FF44F3221D0}"/>
              </a:ext>
            </a:extLst>
          </p:cNvPr>
          <p:cNvSpPr txBox="1"/>
          <p:nvPr/>
        </p:nvSpPr>
        <p:spPr>
          <a:xfrm>
            <a:off x="2688200" y="3939574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1</a:t>
            </a:r>
            <a:endParaRPr lang="en-US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CAE591-F45A-458B-9EF0-6C727B2AC5DA}"/>
              </a:ext>
            </a:extLst>
          </p:cNvPr>
          <p:cNvSpPr txBox="1"/>
          <p:nvPr/>
        </p:nvSpPr>
        <p:spPr>
          <a:xfrm>
            <a:off x="3097657" y="3959971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2</a:t>
            </a:r>
            <a:endParaRPr lang="en-US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729093-96C4-4F5C-9EBB-42723882D084}"/>
              </a:ext>
            </a:extLst>
          </p:cNvPr>
          <p:cNvSpPr txBox="1"/>
          <p:nvPr/>
        </p:nvSpPr>
        <p:spPr>
          <a:xfrm>
            <a:off x="2235753" y="3101106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4</a:t>
            </a:r>
            <a:endParaRPr lang="en-US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AFA5CC-3AA6-4644-84AA-1427E103DE84}"/>
              </a:ext>
            </a:extLst>
          </p:cNvPr>
          <p:cNvSpPr txBox="1"/>
          <p:nvPr/>
        </p:nvSpPr>
        <p:spPr>
          <a:xfrm>
            <a:off x="2272812" y="5055841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5</a:t>
            </a:r>
            <a:endParaRPr lang="en-US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CD912C-84A1-4DC2-A2A5-8152670CF679}"/>
              </a:ext>
            </a:extLst>
          </p:cNvPr>
          <p:cNvSpPr txBox="1"/>
          <p:nvPr/>
        </p:nvSpPr>
        <p:spPr>
          <a:xfrm>
            <a:off x="766095" y="3944001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3</a:t>
            </a:r>
            <a:endParaRPr lang="en-US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29E3E7-1433-4444-BAED-AC7E1DD169B5}"/>
              </a:ext>
            </a:extLst>
          </p:cNvPr>
          <p:cNvSpPr txBox="1"/>
          <p:nvPr/>
        </p:nvSpPr>
        <p:spPr>
          <a:xfrm>
            <a:off x="6687933" y="4145760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1</a:t>
            </a:r>
            <a:endParaRPr lang="en-US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C4E707-77E9-431A-AE56-E85B38AE0FE6}"/>
              </a:ext>
            </a:extLst>
          </p:cNvPr>
          <p:cNvSpPr txBox="1"/>
          <p:nvPr/>
        </p:nvSpPr>
        <p:spPr>
          <a:xfrm>
            <a:off x="7097390" y="4166157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2</a:t>
            </a:r>
            <a:endParaRPr lang="en-US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B5D9DD-1D0E-47F2-AEA9-1F20DABC6BF0}"/>
              </a:ext>
            </a:extLst>
          </p:cNvPr>
          <p:cNvSpPr txBox="1"/>
          <p:nvPr/>
        </p:nvSpPr>
        <p:spPr>
          <a:xfrm>
            <a:off x="6228598" y="3106530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4</a:t>
            </a:r>
            <a:endParaRPr lang="en-US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8F971E-A93E-4785-9B2F-AD15E041A644}"/>
              </a:ext>
            </a:extLst>
          </p:cNvPr>
          <p:cNvSpPr txBox="1"/>
          <p:nvPr/>
        </p:nvSpPr>
        <p:spPr>
          <a:xfrm>
            <a:off x="6200498" y="5070015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5</a:t>
            </a:r>
            <a:endParaRPr lang="en-US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77A7400-3EB3-4AD7-9B91-A56CBC959BD1}"/>
              </a:ext>
            </a:extLst>
          </p:cNvPr>
          <p:cNvSpPr txBox="1"/>
          <p:nvPr/>
        </p:nvSpPr>
        <p:spPr>
          <a:xfrm>
            <a:off x="4555818" y="3944001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3</a:t>
            </a:r>
            <a:endParaRPr lang="en-US" sz="12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49C628-AA3A-4602-B68C-31A4B5E29DE1}"/>
              </a:ext>
            </a:extLst>
          </p:cNvPr>
          <p:cNvSpPr txBox="1"/>
          <p:nvPr/>
        </p:nvSpPr>
        <p:spPr>
          <a:xfrm>
            <a:off x="9768707" y="3720587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3</a:t>
            </a:r>
            <a:endParaRPr lang="en-US" sz="1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99000F7-C18B-4380-A322-80B2188FD1E8}"/>
              </a:ext>
            </a:extLst>
          </p:cNvPr>
          <p:cNvSpPr txBox="1"/>
          <p:nvPr/>
        </p:nvSpPr>
        <p:spPr>
          <a:xfrm>
            <a:off x="2055170" y="5932770"/>
            <a:ext cx="7796478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All high-fidelity (Earth-Moon-Sun) staging orbits have a period of ~28 days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89021DE-5612-4B45-BA08-889DD31A6AD5}"/>
              </a:ext>
            </a:extLst>
          </p:cNvPr>
          <p:cNvCxnSpPr>
            <a:cxnSpLocks/>
          </p:cNvCxnSpPr>
          <p:nvPr/>
        </p:nvCxnSpPr>
        <p:spPr>
          <a:xfrm flipV="1">
            <a:off x="4469350" y="4788400"/>
            <a:ext cx="362746" cy="342893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4F630B5-1777-4A14-AD84-2C0621EC0828}"/>
              </a:ext>
            </a:extLst>
          </p:cNvPr>
          <p:cNvCxnSpPr>
            <a:cxnSpLocks/>
          </p:cNvCxnSpPr>
          <p:nvPr/>
        </p:nvCxnSpPr>
        <p:spPr>
          <a:xfrm flipV="1">
            <a:off x="603911" y="4775300"/>
            <a:ext cx="362746" cy="342893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38">
            <a:extLst>
              <a:ext uri="{FF2B5EF4-FFF2-40B4-BE49-F238E27FC236}">
                <a16:creationId xmlns:a16="http://schemas.microsoft.com/office/drawing/2014/main" id="{133FAFA7-634A-4572-B6B7-8237426221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991919"/>
              </p:ext>
            </p:extLst>
          </p:nvPr>
        </p:nvGraphicFramePr>
        <p:xfrm>
          <a:off x="7726690" y="339164"/>
          <a:ext cx="4249917" cy="17500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5502">
                  <a:extLst>
                    <a:ext uri="{9D8B030D-6E8A-4147-A177-3AD203B41FA5}">
                      <a16:colId xmlns:a16="http://schemas.microsoft.com/office/drawing/2014/main" val="3059887609"/>
                    </a:ext>
                  </a:extLst>
                </a:gridCol>
                <a:gridCol w="2214415">
                  <a:extLst>
                    <a:ext uri="{9D8B030D-6E8A-4147-A177-3AD203B41FA5}">
                      <a16:colId xmlns:a16="http://schemas.microsoft.com/office/drawing/2014/main" val="1874888672"/>
                    </a:ext>
                  </a:extLst>
                </a:gridCol>
              </a:tblGrid>
              <a:tr h="390313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Flyby Speed at 30 R</a:t>
                      </a:r>
                      <a:r>
                        <a:rPr lang="en-US" sz="1600" baseline="-25000" dirty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(km/s)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0420614"/>
                  </a:ext>
                </a:extLst>
              </a:tr>
              <a:tr h="39031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3:1 Resonant Orbit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5.57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5719775"/>
                  </a:ext>
                </a:extLst>
              </a:tr>
              <a:tr h="39031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2:1 Resonant Orbit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5.72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037408"/>
                  </a:ext>
                </a:extLst>
              </a:tr>
              <a:tr h="39031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L</a:t>
                      </a:r>
                      <a:r>
                        <a:rPr lang="en-US" sz="1600" baseline="-25000" dirty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Lissajous Orbit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6.78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8250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914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D906873-0A55-4567-AA52-2FC1AA7D91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09" b="8770"/>
          <a:stretch/>
        </p:blipFill>
        <p:spPr>
          <a:xfrm>
            <a:off x="11192" y="2512711"/>
            <a:ext cx="4929921" cy="39862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3C401C-73D0-4990-9DF3-B5E2FA1CED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1" t="23629" r="7425" b="21633"/>
          <a:stretch/>
        </p:blipFill>
        <p:spPr>
          <a:xfrm>
            <a:off x="7825931" y="461791"/>
            <a:ext cx="4252277" cy="144632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0BD61E-15BC-4C3D-8E71-5DBDCD2D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0E5CD-F0D5-4B1F-BDDF-5C68739AF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2C4414-FE50-42F7-AD70-96155111E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Transfer to Staging Orbit</a:t>
            </a:r>
          </a:p>
        </p:txBody>
      </p:sp>
      <p:sp>
        <p:nvSpPr>
          <p:cNvPr id="31" name="Date Placeholder 1">
            <a:extLst>
              <a:ext uri="{FF2B5EF4-FFF2-40B4-BE49-F238E27FC236}">
                <a16:creationId xmlns:a16="http://schemas.microsoft.com/office/drawing/2014/main" id="{6325C2DD-DCA2-4C3D-AC93-6A26DE1A7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46334" y="6500488"/>
            <a:ext cx="1373855" cy="357511"/>
          </a:xfrm>
        </p:spPr>
        <p:txBody>
          <a:bodyPr/>
          <a:lstStyle/>
          <a:p>
            <a:r>
              <a:rPr lang="en-US" dirty="0"/>
              <a:t>20 September 2024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B1550D-EF08-4708-94A2-BB96EE57C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476" y="1083927"/>
            <a:ext cx="7231887" cy="13147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Transfer launches with a lunar ride-share (e.g., leverage CLPS opportunity) over a year prior to the encounter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8A96E1-AF6D-4E74-A5BB-5DCF3602DF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531" b="12567"/>
          <a:stretch/>
        </p:blipFill>
        <p:spPr>
          <a:xfrm>
            <a:off x="5984163" y="2512711"/>
            <a:ext cx="5275456" cy="39382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488245-2D81-4F0F-9820-AF1829FDC8E3}"/>
              </a:ext>
            </a:extLst>
          </p:cNvPr>
          <p:cNvSpPr txBox="1"/>
          <p:nvPr/>
        </p:nvSpPr>
        <p:spPr>
          <a:xfrm>
            <a:off x="9757893" y="4418747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1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7FAC4B-CBB1-4C6D-B029-E23FE791ECAF}"/>
              </a:ext>
            </a:extLst>
          </p:cNvPr>
          <p:cNvSpPr txBox="1"/>
          <p:nvPr/>
        </p:nvSpPr>
        <p:spPr>
          <a:xfrm>
            <a:off x="10167350" y="4439144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2</a:t>
            </a:r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8EDD23-716A-4B90-971E-414DAFD81C2A}"/>
              </a:ext>
            </a:extLst>
          </p:cNvPr>
          <p:cNvSpPr txBox="1"/>
          <p:nvPr/>
        </p:nvSpPr>
        <p:spPr>
          <a:xfrm>
            <a:off x="8948514" y="3027278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4</a:t>
            </a: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986EEA-B6F2-4C75-A8EA-E6DA1B16E848}"/>
              </a:ext>
            </a:extLst>
          </p:cNvPr>
          <p:cNvSpPr txBox="1"/>
          <p:nvPr/>
        </p:nvSpPr>
        <p:spPr>
          <a:xfrm>
            <a:off x="8980501" y="5533688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5</a:t>
            </a:r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78F97D-753D-4FB9-85E9-3F8D6C93403D}"/>
              </a:ext>
            </a:extLst>
          </p:cNvPr>
          <p:cNvSpPr txBox="1"/>
          <p:nvPr/>
        </p:nvSpPr>
        <p:spPr>
          <a:xfrm>
            <a:off x="6964850" y="4141748"/>
            <a:ext cx="3500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baseline="-25000" dirty="0">
                <a:solidFill>
                  <a:schemeClr val="bg1"/>
                </a:solidFill>
              </a:rPr>
              <a:t>3</a:t>
            </a:r>
            <a:endParaRPr lang="en-US" sz="12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3083A51-43B4-4AA2-8444-9A3B84B4E4DF}"/>
              </a:ext>
            </a:extLst>
          </p:cNvPr>
          <p:cNvCxnSpPr/>
          <p:nvPr/>
        </p:nvCxnSpPr>
        <p:spPr>
          <a:xfrm>
            <a:off x="9272143" y="4238288"/>
            <a:ext cx="314325" cy="0"/>
          </a:xfrm>
          <a:prstGeom prst="straightConnector1">
            <a:avLst/>
          </a:prstGeom>
          <a:ln w="12700">
            <a:solidFill>
              <a:srgbClr val="FF00FF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952A7B0-9417-4A15-9C0A-D4334C1EED18}"/>
              </a:ext>
            </a:extLst>
          </p:cNvPr>
          <p:cNvCxnSpPr>
            <a:cxnSpLocks/>
          </p:cNvCxnSpPr>
          <p:nvPr/>
        </p:nvCxnSpPr>
        <p:spPr>
          <a:xfrm flipH="1">
            <a:off x="9482074" y="5333663"/>
            <a:ext cx="275819" cy="109557"/>
          </a:xfrm>
          <a:prstGeom prst="straightConnector1">
            <a:avLst/>
          </a:prstGeom>
          <a:ln w="12700">
            <a:solidFill>
              <a:srgbClr val="FF00FF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D809F0B-BB0B-4F9B-8B3C-B4252A8453D3}"/>
              </a:ext>
            </a:extLst>
          </p:cNvPr>
          <p:cNvSpPr txBox="1"/>
          <p:nvPr/>
        </p:nvSpPr>
        <p:spPr>
          <a:xfrm>
            <a:off x="10811404" y="4973102"/>
            <a:ext cx="1083469" cy="95410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Post 1</a:t>
            </a:r>
            <a:r>
              <a:rPr lang="en-US" sz="1400" baseline="30000" dirty="0">
                <a:solidFill>
                  <a:schemeClr val="bg1"/>
                </a:solidFill>
              </a:rPr>
              <a:t>st</a:t>
            </a:r>
            <a:r>
              <a:rPr lang="en-US" sz="1400" dirty="0">
                <a:solidFill>
                  <a:schemeClr val="bg1"/>
                </a:solidFill>
              </a:rPr>
              <a:t> lunar flyby out of E-M region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DD374C-629B-41C3-9D6F-A819697AF4B3}"/>
              </a:ext>
            </a:extLst>
          </p:cNvPr>
          <p:cNvSpPr txBox="1"/>
          <p:nvPr/>
        </p:nvSpPr>
        <p:spPr>
          <a:xfrm>
            <a:off x="6964850" y="3636665"/>
            <a:ext cx="1515027" cy="276999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Orbit Insertion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A88603A-254B-4D66-ACC2-986E9FC5730C}"/>
              </a:ext>
            </a:extLst>
          </p:cNvPr>
          <p:cNvCxnSpPr>
            <a:cxnSpLocks/>
          </p:cNvCxnSpPr>
          <p:nvPr/>
        </p:nvCxnSpPr>
        <p:spPr>
          <a:xfrm>
            <a:off x="7550913" y="3913664"/>
            <a:ext cx="550036" cy="362110"/>
          </a:xfrm>
          <a:prstGeom prst="straightConnector1">
            <a:avLst/>
          </a:prstGeom>
          <a:ln w="12700">
            <a:solidFill>
              <a:schemeClr val="accent2">
                <a:lumMod val="20000"/>
                <a:lumOff val="8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82F577E-3850-40F6-A43B-1F04C5D2A044}"/>
              </a:ext>
            </a:extLst>
          </p:cNvPr>
          <p:cNvSpPr txBox="1"/>
          <p:nvPr/>
        </p:nvSpPr>
        <p:spPr>
          <a:xfrm>
            <a:off x="9123536" y="1873602"/>
            <a:ext cx="1515027" cy="276999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Apophis Flyby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2D885CC-7AB1-4DFE-A094-8A2E4F2741D9}"/>
              </a:ext>
            </a:extLst>
          </p:cNvPr>
          <p:cNvCxnSpPr>
            <a:cxnSpLocks/>
          </p:cNvCxnSpPr>
          <p:nvPr/>
        </p:nvCxnSpPr>
        <p:spPr>
          <a:xfrm flipV="1">
            <a:off x="7628213" y="4577643"/>
            <a:ext cx="338640" cy="617521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D053A4B-B16D-4D30-8FDD-812046087675}"/>
              </a:ext>
            </a:extLst>
          </p:cNvPr>
          <p:cNvSpPr txBox="1"/>
          <p:nvPr/>
        </p:nvSpPr>
        <p:spPr>
          <a:xfrm>
            <a:off x="7676897" y="2528459"/>
            <a:ext cx="2003551" cy="307777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13 month staging orbit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97A98C-AD10-4F76-9355-BF56DCFFDFEB}"/>
              </a:ext>
            </a:extLst>
          </p:cNvPr>
          <p:cNvSpPr txBox="1"/>
          <p:nvPr/>
        </p:nvSpPr>
        <p:spPr>
          <a:xfrm>
            <a:off x="4352596" y="2919466"/>
            <a:ext cx="2315003" cy="738664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Earth-Centered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Earth-Moon Rotating Frame</a:t>
            </a:r>
            <a:endParaRPr lang="en-US" sz="1400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147CD77-2408-40FE-824E-DF5F851FD921}"/>
              </a:ext>
            </a:extLst>
          </p:cNvPr>
          <p:cNvCxnSpPr>
            <a:cxnSpLocks/>
          </p:cNvCxnSpPr>
          <p:nvPr/>
        </p:nvCxnSpPr>
        <p:spPr>
          <a:xfrm flipH="1">
            <a:off x="2732242" y="5809065"/>
            <a:ext cx="390525" cy="0"/>
          </a:xfrm>
          <a:prstGeom prst="straightConnector1">
            <a:avLst/>
          </a:prstGeom>
          <a:ln w="12700">
            <a:solidFill>
              <a:srgbClr val="FF00FF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6C540A5-D4AC-4A00-98F3-014BFD44E233}"/>
              </a:ext>
            </a:extLst>
          </p:cNvPr>
          <p:cNvSpPr txBox="1"/>
          <p:nvPr/>
        </p:nvSpPr>
        <p:spPr>
          <a:xfrm>
            <a:off x="1003534" y="5619432"/>
            <a:ext cx="892969" cy="3077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Apophis</a:t>
            </a:r>
            <a:endParaRPr lang="en-US" sz="140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F38651B-2EC1-45DB-82F4-F2511DF463E5}"/>
              </a:ext>
            </a:extLst>
          </p:cNvPr>
          <p:cNvCxnSpPr>
            <a:cxnSpLocks/>
          </p:cNvCxnSpPr>
          <p:nvPr/>
        </p:nvCxnSpPr>
        <p:spPr>
          <a:xfrm flipV="1">
            <a:off x="1800985" y="5634821"/>
            <a:ext cx="1" cy="274459"/>
          </a:xfrm>
          <a:prstGeom prst="straightConnector1">
            <a:avLst/>
          </a:prstGeom>
          <a:ln w="12700">
            <a:solidFill>
              <a:schemeClr val="accent2">
                <a:lumMod val="20000"/>
                <a:lumOff val="8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3D2CCBC-A287-44C8-AEF8-4ED9D9CED402}"/>
              </a:ext>
            </a:extLst>
          </p:cNvPr>
          <p:cNvCxnSpPr>
            <a:cxnSpLocks/>
          </p:cNvCxnSpPr>
          <p:nvPr/>
        </p:nvCxnSpPr>
        <p:spPr>
          <a:xfrm>
            <a:off x="3061954" y="3609353"/>
            <a:ext cx="285751" cy="276999"/>
          </a:xfrm>
          <a:prstGeom prst="straightConnector1">
            <a:avLst/>
          </a:prstGeom>
          <a:ln w="12700">
            <a:solidFill>
              <a:srgbClr val="FF00FF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236DF54-E3F5-43CF-ADBA-3CE6B4CD01E9}"/>
              </a:ext>
            </a:extLst>
          </p:cNvPr>
          <p:cNvSpPr txBox="1"/>
          <p:nvPr/>
        </p:nvSpPr>
        <p:spPr>
          <a:xfrm>
            <a:off x="4447142" y="5302855"/>
            <a:ext cx="1572710" cy="73866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104 day Transfer to 3:1 resonant orbit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64E2E54-1FB7-4261-8FCD-FFE3FF5A7494}"/>
              </a:ext>
            </a:extLst>
          </p:cNvPr>
          <p:cNvCxnSpPr>
            <a:cxnSpLocks/>
          </p:cNvCxnSpPr>
          <p:nvPr/>
        </p:nvCxnSpPr>
        <p:spPr>
          <a:xfrm>
            <a:off x="10601054" y="5443220"/>
            <a:ext cx="34434" cy="352424"/>
          </a:xfrm>
          <a:prstGeom prst="straightConnector1">
            <a:avLst/>
          </a:prstGeom>
          <a:ln w="12700">
            <a:solidFill>
              <a:srgbClr val="FF00FF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C85EC95-27E8-4869-A6FE-E5DD2A0F127A}"/>
              </a:ext>
            </a:extLst>
          </p:cNvPr>
          <p:cNvCxnSpPr>
            <a:cxnSpLocks/>
          </p:cNvCxnSpPr>
          <p:nvPr/>
        </p:nvCxnSpPr>
        <p:spPr>
          <a:xfrm>
            <a:off x="10593165" y="3054947"/>
            <a:ext cx="34434" cy="352424"/>
          </a:xfrm>
          <a:prstGeom prst="straightConnector1">
            <a:avLst/>
          </a:prstGeom>
          <a:ln w="12700">
            <a:solidFill>
              <a:srgbClr val="FF00FF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650533A-5C47-4479-9F79-87E610C1DD44}"/>
              </a:ext>
            </a:extLst>
          </p:cNvPr>
          <p:cNvSpPr txBox="1"/>
          <p:nvPr/>
        </p:nvSpPr>
        <p:spPr>
          <a:xfrm>
            <a:off x="10745135" y="2911710"/>
            <a:ext cx="1083469" cy="95410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Target 2</a:t>
            </a:r>
            <a:r>
              <a:rPr lang="en-US" sz="1400" baseline="30000" dirty="0">
                <a:solidFill>
                  <a:schemeClr val="bg1"/>
                </a:solidFill>
              </a:rPr>
              <a:t>nd</a:t>
            </a:r>
            <a:r>
              <a:rPr lang="en-US" sz="1400" dirty="0">
                <a:solidFill>
                  <a:schemeClr val="bg1"/>
                </a:solidFill>
              </a:rPr>
              <a:t>  lunar flyby returning to E-M region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9">
                <a:extLst>
                  <a:ext uri="{FF2B5EF4-FFF2-40B4-BE49-F238E27FC236}">
                    <a16:creationId xmlns:a16="http://schemas.microsoft.com/office/drawing/2014/main" id="{65B47226-C770-4754-9934-D2E4E253E8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08181545"/>
                  </p:ext>
                </p:extLst>
              </p:nvPr>
            </p:nvGraphicFramePr>
            <p:xfrm>
              <a:off x="1450019" y="1937966"/>
              <a:ext cx="2954973" cy="687328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1954530">
                      <a:extLst>
                        <a:ext uri="{9D8B030D-6E8A-4147-A177-3AD203B41FA5}">
                          <a16:colId xmlns:a16="http://schemas.microsoft.com/office/drawing/2014/main" val="2704165448"/>
                        </a:ext>
                      </a:extLst>
                    </a:gridCol>
                    <a:gridCol w="1000443">
                      <a:extLst>
                        <a:ext uri="{9D8B030D-6E8A-4147-A177-3AD203B41FA5}">
                          <a16:colId xmlns:a16="http://schemas.microsoft.com/office/drawing/2014/main" val="662016490"/>
                        </a:ext>
                      </a:extLst>
                    </a:gridCol>
                  </a:tblGrid>
                  <a:tr h="3765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</a:rPr>
                            <a:t>Flyby Speed at 30 R</a:t>
                          </a:r>
                          <a:r>
                            <a:rPr lang="en-US" sz="1400" b="0" baseline="-25000" dirty="0">
                              <a:solidFill>
                                <a:schemeClr val="bg1"/>
                              </a:solidFill>
                            </a:rPr>
                            <a:t>e</a:t>
                          </a:r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</a:rPr>
                            <a:t>5.57 km/s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5024016"/>
                      </a:ext>
                    </a:extLst>
                  </a:tr>
                  <a:tr h="3107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</a:rPr>
                            <a:t>Total Transfer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oMath>
                          </a14:m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</a:rPr>
                            <a:t>V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</a:rPr>
                            <a:t>246 m/s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8177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9">
                <a:extLst>
                  <a:ext uri="{FF2B5EF4-FFF2-40B4-BE49-F238E27FC236}">
                    <a16:creationId xmlns:a16="http://schemas.microsoft.com/office/drawing/2014/main" id="{65B47226-C770-4754-9934-D2E4E253E8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08181545"/>
                  </p:ext>
                </p:extLst>
              </p:nvPr>
            </p:nvGraphicFramePr>
            <p:xfrm>
              <a:off x="1450019" y="1937966"/>
              <a:ext cx="2954973" cy="687328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1954530">
                      <a:extLst>
                        <a:ext uri="{9D8B030D-6E8A-4147-A177-3AD203B41FA5}">
                          <a16:colId xmlns:a16="http://schemas.microsoft.com/office/drawing/2014/main" val="2704165448"/>
                        </a:ext>
                      </a:extLst>
                    </a:gridCol>
                    <a:gridCol w="1000443">
                      <a:extLst>
                        <a:ext uri="{9D8B030D-6E8A-4147-A177-3AD203B41FA5}">
                          <a16:colId xmlns:a16="http://schemas.microsoft.com/office/drawing/2014/main" val="662016490"/>
                        </a:ext>
                      </a:extLst>
                    </a:gridCol>
                  </a:tblGrid>
                  <a:tr h="3765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</a:rPr>
                            <a:t>Flyby Speed at 30 R</a:t>
                          </a:r>
                          <a:r>
                            <a:rPr lang="en-US" sz="1400" b="0" baseline="-25000" dirty="0">
                              <a:solidFill>
                                <a:schemeClr val="bg1"/>
                              </a:solidFill>
                            </a:rPr>
                            <a:t>e</a:t>
                          </a:r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</a:rPr>
                            <a:t>5.57 km/s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5024016"/>
                      </a:ext>
                    </a:extLst>
                  </a:tr>
                  <a:tr h="31078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12" t="-121154" r="-52336" b="-1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</a:rPr>
                            <a:t>246 m/s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8177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86065C76-A940-4E72-B209-E3A2C60D0CDF}"/>
              </a:ext>
            </a:extLst>
          </p:cNvPr>
          <p:cNvSpPr txBox="1"/>
          <p:nvPr/>
        </p:nvSpPr>
        <p:spPr>
          <a:xfrm>
            <a:off x="7185155" y="5347563"/>
            <a:ext cx="1515027" cy="276999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Apophis Flyby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648A845-CAB6-43B5-9897-787363828626}"/>
              </a:ext>
            </a:extLst>
          </p:cNvPr>
          <p:cNvCxnSpPr>
            <a:cxnSpLocks/>
          </p:cNvCxnSpPr>
          <p:nvPr/>
        </p:nvCxnSpPr>
        <p:spPr>
          <a:xfrm flipH="1" flipV="1">
            <a:off x="9319141" y="1284135"/>
            <a:ext cx="223131" cy="496279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8B1B7300-8388-493C-938F-5B9F1E98CD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574" t="9809" r="10040" b="80731"/>
          <a:stretch/>
        </p:blipFill>
        <p:spPr>
          <a:xfrm>
            <a:off x="6782552" y="3017656"/>
            <a:ext cx="1596977" cy="49616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9FE59E9-0410-4CA5-80E8-652D097DE185}"/>
              </a:ext>
            </a:extLst>
          </p:cNvPr>
          <p:cNvSpPr/>
          <p:nvPr/>
        </p:nvSpPr>
        <p:spPr>
          <a:xfrm>
            <a:off x="8100949" y="4273638"/>
            <a:ext cx="81224" cy="81224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664464251"/>
      </p:ext>
    </p:extLst>
  </p:cSld>
  <p:clrMapOvr>
    <a:masterClrMapping/>
  </p:clrMapOvr>
</p:sld>
</file>

<file path=ppt/theme/theme1.xml><?xml version="1.0" encoding="utf-8"?>
<a:theme xmlns:a="http://schemas.openxmlformats.org/drawingml/2006/main" name="APL-PowerPoint-Theme_dark">
  <a:themeElements>
    <a:clrScheme name="Custom 1 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8BBBEB"/>
      </a:hlink>
      <a:folHlink>
        <a:srgbClr val="953A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2">
              <a:lumMod val="20000"/>
              <a:lumOff val="80000"/>
            </a:schemeClr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 fontScale="40000" lnSpcReduction="20000"/>
      </a:bodyPr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>
              <a:lumMod val="20000"/>
              <a:lumOff val="80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>
          <a:defRPr sz="2000" dirty="0" err="1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1" id="{0F197617-1D71-FB47-82D5-C83A6D08E119}" vid="{8EA66272-0133-1740-A469-5BA8035526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57BFD2CB1E744298C1AF8AA7379FF3" ma:contentTypeVersion="4" ma:contentTypeDescription="Create a new document." ma:contentTypeScope="" ma:versionID="e78114eed8621f4f046573b7710756e9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4" xmlns:ns3="79de32d1-22ac-42d0-9c42-d61c55952b0c" targetNamespace="http://schemas.microsoft.com/office/2006/metadata/properties" ma:root="true" ma:fieldsID="e95644cd47d5260cc7f92a9c31875574" ns1:_="" ns2:_="" ns3:_="">
    <xsd:import namespace="http://schemas.microsoft.com/sharepoint/v3"/>
    <xsd:import namespace="http://schemas.microsoft.com/sharepoint/v4"/>
    <xsd:import namespace="79de32d1-22ac-42d0-9c42-d61c55952b0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IconOverlay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0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de32d1-22ac-42d0-9c42-d61c55952b0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048E8B9-F864-4646-97BB-0DC81401B4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4"/>
    <ds:schemaRef ds:uri="79de32d1-22ac-42d0-9c42-d61c55952b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6DC8465-7FCF-4A01-BBCA-8CFA2A32AF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A5BD08-3541-4D48-914B-04DEE700FB93}">
  <ds:schemaRefs>
    <ds:schemaRef ds:uri="http://schemas.microsoft.com/office/2006/metadata/properties"/>
    <ds:schemaRef ds:uri="http://schemas.microsoft.com/office/infopath/2007/PartnerControls"/>
    <ds:schemaRef ds:uri="http://schemas.microsoft.com/sharepoint/v4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10013</TotalTime>
  <Words>910</Words>
  <Application>Microsoft Office PowerPoint</Application>
  <PresentationFormat>Widescreen</PresentationFormat>
  <Paragraphs>220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.AppleSystemUIFont</vt:lpstr>
      <vt:lpstr>Arial</vt:lpstr>
      <vt:lpstr>Calibri</vt:lpstr>
      <vt:lpstr>Cambria Math</vt:lpstr>
      <vt:lpstr>Courier New</vt:lpstr>
      <vt:lpstr>Helvetica</vt:lpstr>
      <vt:lpstr>Wingdings</vt:lpstr>
      <vt:lpstr>APL-PowerPoint-Theme_dark</vt:lpstr>
      <vt:lpstr>Leveraging Cislunar Orbits for the Upcoming Apophis Encounter</vt:lpstr>
      <vt:lpstr>Motivation: Apophis Encounter</vt:lpstr>
      <vt:lpstr>Apophis Encounter Geometry</vt:lpstr>
      <vt:lpstr>Leveraging Cislunar Orbits</vt:lpstr>
      <vt:lpstr>Circular Restricted Three-Body Problem (CRTBP)</vt:lpstr>
      <vt:lpstr>Cislunar Periodic Orbits</vt:lpstr>
      <vt:lpstr>Cislunar Quasi-Periodic Orbits</vt:lpstr>
      <vt:lpstr>Candidate Staging Orbits</vt:lpstr>
      <vt:lpstr>Transfer to Staging Orbit</vt:lpstr>
      <vt:lpstr>Transfer to Staging Orbit</vt:lpstr>
      <vt:lpstr>Direct Transfer from Lunar Rideshare</vt:lpstr>
      <vt:lpstr>Concluding Remarks</vt:lpstr>
      <vt:lpstr>Questions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Fouad</dc:creator>
  <cp:keywords/>
  <dc:description>Version 1.0</dc:description>
  <cp:lastModifiedBy>Ojeda Romero, Juan A.</cp:lastModifiedBy>
  <cp:revision>475</cp:revision>
  <cp:lastPrinted>2017-08-24T17:30:39Z</cp:lastPrinted>
  <dcterms:created xsi:type="dcterms:W3CDTF">2024-06-25T16:24:14Z</dcterms:created>
  <dcterms:modified xsi:type="dcterms:W3CDTF">2025-04-28T20:40:18Z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0x0101009757BFD2CB1E744298C1AF8AA7379FF3</vt:lpwstr>
  </property>
</Properties>
</file>