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004000" cy="4297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CBA18-E35E-4897-B9C7-944E1160191D}" v="8" dt="2025-04-23T14:10:18.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p:normalViewPr>
  <p:slideViewPr>
    <p:cSldViewPr snapToGrid="0">
      <p:cViewPr varScale="1">
        <p:scale>
          <a:sx n="10" d="100"/>
          <a:sy n="10" d="100"/>
        </p:scale>
        <p:origin x="243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ier" userId="63eb2e2297e90bfb" providerId="LiveId" clId="{C68E115B-2E44-4213-9F93-0C6741BFCC92}"/>
    <pc:docChg chg="modSld">
      <pc:chgData name="Lisa Wier" userId="63eb2e2297e90bfb" providerId="LiveId" clId="{C68E115B-2E44-4213-9F93-0C6741BFCC92}" dt="2025-04-02T16:54:52.302" v="36" actId="12788"/>
      <pc:docMkLst>
        <pc:docMk/>
      </pc:docMkLst>
      <pc:sldChg chg="modSp mod">
        <pc:chgData name="Lisa Wier" userId="63eb2e2297e90bfb" providerId="LiveId" clId="{C68E115B-2E44-4213-9F93-0C6741BFCC92}" dt="2025-04-02T16:54:52.302" v="36" actId="12788"/>
        <pc:sldMkLst>
          <pc:docMk/>
          <pc:sldMk cId="1092133639" sldId="256"/>
        </pc:sldMkLst>
        <pc:spChg chg="mod">
          <ac:chgData name="Lisa Wier" userId="63eb2e2297e90bfb" providerId="LiveId" clId="{C68E115B-2E44-4213-9F93-0C6741BFCC92}" dt="2025-04-02T16:54:52.302" v="36" actId="12788"/>
          <ac:spMkLst>
            <pc:docMk/>
            <pc:sldMk cId="1092133639" sldId="256"/>
            <ac:spMk id="2" creationId="{303D240E-690C-5B10-D8BA-635F64A818E5}"/>
          </ac:spMkLst>
        </pc:spChg>
        <pc:spChg chg="mod">
          <ac:chgData name="Lisa Wier" userId="63eb2e2297e90bfb" providerId="LiveId" clId="{C68E115B-2E44-4213-9F93-0C6741BFCC92}" dt="2025-03-31T14:42:39.271" v="1" actId="1036"/>
          <ac:spMkLst>
            <pc:docMk/>
            <pc:sldMk cId="1092133639" sldId="256"/>
            <ac:spMk id="4" creationId="{FFBB1466-3F5F-B2B9-2384-790063B53C09}"/>
          </ac:spMkLst>
        </pc:spChg>
        <pc:spChg chg="mod">
          <ac:chgData name="Lisa Wier" userId="63eb2e2297e90bfb" providerId="LiveId" clId="{C68E115B-2E44-4213-9F93-0C6741BFCC92}" dt="2025-03-31T14:42:39.271" v="1" actId="1036"/>
          <ac:spMkLst>
            <pc:docMk/>
            <pc:sldMk cId="1092133639" sldId="256"/>
            <ac:spMk id="5" creationId="{F3A903C8-6FD2-CEAE-8FB6-475D1144F2AE}"/>
          </ac:spMkLst>
        </pc:spChg>
        <pc:spChg chg="mod">
          <ac:chgData name="Lisa Wier" userId="63eb2e2297e90bfb" providerId="LiveId" clId="{C68E115B-2E44-4213-9F93-0C6741BFCC92}" dt="2025-03-31T14:42:39.271" v="1" actId="1036"/>
          <ac:spMkLst>
            <pc:docMk/>
            <pc:sldMk cId="1092133639" sldId="256"/>
            <ac:spMk id="6" creationId="{59ABD598-AD1E-3C47-AF35-A8AAA1CEB359}"/>
          </ac:spMkLst>
        </pc:spChg>
        <pc:spChg chg="mod">
          <ac:chgData name="Lisa Wier" userId="63eb2e2297e90bfb" providerId="LiveId" clId="{C68E115B-2E44-4213-9F93-0C6741BFCC92}" dt="2025-03-31T14:42:39.271" v="1" actId="1036"/>
          <ac:spMkLst>
            <pc:docMk/>
            <pc:sldMk cId="1092133639" sldId="256"/>
            <ac:spMk id="8" creationId="{9E0E44E8-5223-4E31-3F30-7F9AFFFAFC98}"/>
          </ac:spMkLst>
        </pc:spChg>
        <pc:spChg chg="mod">
          <ac:chgData name="Lisa Wier" userId="63eb2e2297e90bfb" providerId="LiveId" clId="{C68E115B-2E44-4213-9F93-0C6741BFCC92}" dt="2025-04-02T16:52:18.736" v="30" actId="14100"/>
          <ac:spMkLst>
            <pc:docMk/>
            <pc:sldMk cId="1092133639" sldId="256"/>
            <ac:spMk id="9" creationId="{C7857D85-5885-EA5B-CC77-E1CA0CDD53E8}"/>
          </ac:spMkLst>
        </pc:spChg>
        <pc:graphicFrameChg chg="mod">
          <ac:chgData name="Lisa Wier" userId="63eb2e2297e90bfb" providerId="LiveId" clId="{C68E115B-2E44-4213-9F93-0C6741BFCC92}" dt="2025-04-02T16:54:04.031" v="32" actId="1076"/>
          <ac:graphicFrameMkLst>
            <pc:docMk/>
            <pc:sldMk cId="1092133639" sldId="256"/>
            <ac:graphicFrameMk id="13" creationId="{66D2CDDD-957C-7298-CDAD-BF747E0F5347}"/>
          </ac:graphicFrameMkLst>
        </pc:graphicFrameChg>
        <pc:picChg chg="mod">
          <ac:chgData name="Lisa Wier" userId="63eb2e2297e90bfb" providerId="LiveId" clId="{C68E115B-2E44-4213-9F93-0C6741BFCC92}" dt="2025-04-02T16:54:52.302" v="36" actId="12788"/>
          <ac:picMkLst>
            <pc:docMk/>
            <pc:sldMk cId="1092133639" sldId="256"/>
            <ac:picMk id="1026" creationId="{EB6EC928-C98A-B080-580B-AB6438291CBB}"/>
          </ac:picMkLst>
        </pc:picChg>
      </pc:sldChg>
    </pc:docChg>
  </pc:docChgLst>
  <pc:docChgLst>
    <pc:chgData name="Lisa Wier" userId="63eb2e2297e90bfb" providerId="LiveId" clId="{40EB8F42-BA42-48DA-BDAE-5235EF87CC2B}"/>
    <pc:docChg chg="undo custSel addSld delSld modSld">
      <pc:chgData name="Lisa Wier" userId="63eb2e2297e90bfb" providerId="LiveId" clId="{40EB8F42-BA42-48DA-BDAE-5235EF87CC2B}" dt="2025-04-01T19:10:13.624" v="2837" actId="12788"/>
      <pc:docMkLst>
        <pc:docMk/>
      </pc:docMkLst>
      <pc:sldChg chg="addSp delSp modSp mod">
        <pc:chgData name="Lisa Wier" userId="63eb2e2297e90bfb" providerId="LiveId" clId="{40EB8F42-BA42-48DA-BDAE-5235EF87CC2B}" dt="2025-04-01T19:10:13.624" v="2837" actId="12788"/>
        <pc:sldMkLst>
          <pc:docMk/>
          <pc:sldMk cId="1092133639" sldId="256"/>
        </pc:sldMkLst>
        <pc:spChg chg="add mod">
          <ac:chgData name="Lisa Wier" userId="63eb2e2297e90bfb" providerId="LiveId" clId="{40EB8F42-BA42-48DA-BDAE-5235EF87CC2B}" dt="2025-04-01T19:10:13.624" v="2837" actId="12788"/>
          <ac:spMkLst>
            <pc:docMk/>
            <pc:sldMk cId="1092133639" sldId="256"/>
            <ac:spMk id="2" creationId="{303D240E-690C-5B10-D8BA-635F64A818E5}"/>
          </ac:spMkLst>
        </pc:spChg>
        <pc:spChg chg="add mod">
          <ac:chgData name="Lisa Wier" userId="63eb2e2297e90bfb" providerId="LiveId" clId="{40EB8F42-BA42-48DA-BDAE-5235EF87CC2B}" dt="2025-04-01T19:03:51.881" v="2784" actId="465"/>
          <ac:spMkLst>
            <pc:docMk/>
            <pc:sldMk cId="1092133639" sldId="256"/>
            <ac:spMk id="4" creationId="{FFBB1466-3F5F-B2B9-2384-790063B53C09}"/>
          </ac:spMkLst>
        </pc:spChg>
        <pc:spChg chg="add mod">
          <ac:chgData name="Lisa Wier" userId="63eb2e2297e90bfb" providerId="LiveId" clId="{40EB8F42-BA42-48DA-BDAE-5235EF87CC2B}" dt="2025-04-01T19:04:16.088" v="2787" actId="555"/>
          <ac:spMkLst>
            <pc:docMk/>
            <pc:sldMk cId="1092133639" sldId="256"/>
            <ac:spMk id="5" creationId="{F3A903C8-6FD2-CEAE-8FB6-475D1144F2AE}"/>
          </ac:spMkLst>
        </pc:spChg>
        <pc:spChg chg="add mod">
          <ac:chgData name="Lisa Wier" userId="63eb2e2297e90bfb" providerId="LiveId" clId="{40EB8F42-BA42-48DA-BDAE-5235EF87CC2B}" dt="2025-04-01T19:04:04.530" v="2786" actId="465"/>
          <ac:spMkLst>
            <pc:docMk/>
            <pc:sldMk cId="1092133639" sldId="256"/>
            <ac:spMk id="6" creationId="{59ABD598-AD1E-3C47-AF35-A8AAA1CEB359}"/>
          </ac:spMkLst>
        </pc:spChg>
        <pc:spChg chg="add del mod">
          <ac:chgData name="Lisa Wier" userId="63eb2e2297e90bfb" providerId="LiveId" clId="{40EB8F42-BA42-48DA-BDAE-5235EF87CC2B}" dt="2025-04-01T19:03:51.881" v="2784" actId="465"/>
          <ac:spMkLst>
            <pc:docMk/>
            <pc:sldMk cId="1092133639" sldId="256"/>
            <ac:spMk id="8" creationId="{9E0E44E8-5223-4E31-3F30-7F9AFFFAFC98}"/>
          </ac:spMkLst>
        </pc:spChg>
        <pc:spChg chg="add mod">
          <ac:chgData name="Lisa Wier" userId="63eb2e2297e90bfb" providerId="LiveId" clId="{40EB8F42-BA42-48DA-BDAE-5235EF87CC2B}" dt="2025-04-01T19:04:16.088" v="2787" actId="555"/>
          <ac:spMkLst>
            <pc:docMk/>
            <pc:sldMk cId="1092133639" sldId="256"/>
            <ac:spMk id="9" creationId="{C7857D85-5885-EA5B-CC77-E1CA0CDD53E8}"/>
          </ac:spMkLst>
        </pc:spChg>
        <pc:graphicFrameChg chg="add mod modGraphic">
          <ac:chgData name="Lisa Wier" userId="63eb2e2297e90bfb" providerId="LiveId" clId="{40EB8F42-BA42-48DA-BDAE-5235EF87CC2B}" dt="2025-04-01T19:04:26.940" v="2788"/>
          <ac:graphicFrameMkLst>
            <pc:docMk/>
            <pc:sldMk cId="1092133639" sldId="256"/>
            <ac:graphicFrameMk id="13" creationId="{66D2CDDD-957C-7298-CDAD-BF747E0F5347}"/>
          </ac:graphicFrameMkLst>
        </pc:graphicFrameChg>
        <pc:picChg chg="add mod">
          <ac:chgData name="Lisa Wier" userId="63eb2e2297e90bfb" providerId="LiveId" clId="{40EB8F42-BA42-48DA-BDAE-5235EF87CC2B}" dt="2025-04-01T19:10:13.624" v="2837" actId="12788"/>
          <ac:picMkLst>
            <pc:docMk/>
            <pc:sldMk cId="1092133639" sldId="256"/>
            <ac:picMk id="1026" creationId="{EB6EC928-C98A-B080-580B-AB6438291CBB}"/>
          </ac:picMkLst>
        </pc:picChg>
      </pc:sldChg>
      <pc:sldChg chg="addSp delSp modSp new del mod">
        <pc:chgData name="Lisa Wier" userId="63eb2e2297e90bfb" providerId="LiveId" clId="{40EB8F42-BA42-48DA-BDAE-5235EF87CC2B}" dt="2025-04-01T19:00:26.965" v="2722" actId="47"/>
        <pc:sldMkLst>
          <pc:docMk/>
          <pc:sldMk cId="2787259685" sldId="257"/>
        </pc:sldMkLst>
      </pc:sldChg>
      <pc:sldChg chg="addSp delSp modSp new add del mod">
        <pc:chgData name="Lisa Wier" userId="63eb2e2297e90bfb" providerId="LiveId" clId="{40EB8F42-BA42-48DA-BDAE-5235EF87CC2B}" dt="2025-04-01T19:00:29.597" v="2723" actId="47"/>
        <pc:sldMkLst>
          <pc:docMk/>
          <pc:sldMk cId="1759828419" sldId="258"/>
        </pc:sldMkLst>
      </pc:sldChg>
    </pc:docChg>
  </pc:docChgLst>
  <pc:docChgLst>
    <pc:chgData name="Lisa Wier" userId="63eb2e2297e90bfb" providerId="LiveId" clId="{286CBA18-E35E-4897-B9C7-944E1160191D}"/>
    <pc:docChg chg="undo custSel modSld">
      <pc:chgData name="Lisa Wier" userId="63eb2e2297e90bfb" providerId="LiveId" clId="{286CBA18-E35E-4897-B9C7-944E1160191D}" dt="2025-04-23T14:11:23.351" v="144" actId="555"/>
      <pc:docMkLst>
        <pc:docMk/>
      </pc:docMkLst>
      <pc:sldChg chg="addSp delSp modSp mod">
        <pc:chgData name="Lisa Wier" userId="63eb2e2297e90bfb" providerId="LiveId" clId="{286CBA18-E35E-4897-B9C7-944E1160191D}" dt="2025-04-23T14:11:23.351" v="144" actId="555"/>
        <pc:sldMkLst>
          <pc:docMk/>
          <pc:sldMk cId="1092133639" sldId="256"/>
        </pc:sldMkLst>
        <pc:spChg chg="mod">
          <ac:chgData name="Lisa Wier" userId="63eb2e2297e90bfb" providerId="LiveId" clId="{286CBA18-E35E-4897-B9C7-944E1160191D}" dt="2025-04-23T14:04:52.461" v="132" actId="1036"/>
          <ac:spMkLst>
            <pc:docMk/>
            <pc:sldMk cId="1092133639" sldId="256"/>
            <ac:spMk id="2" creationId="{303D240E-690C-5B10-D8BA-635F64A818E5}"/>
          </ac:spMkLst>
        </pc:spChg>
        <pc:spChg chg="add del mod">
          <ac:chgData name="Lisa Wier" userId="63eb2e2297e90bfb" providerId="LiveId" clId="{286CBA18-E35E-4897-B9C7-944E1160191D}" dt="2025-04-23T13:56:21.662" v="79" actId="478"/>
          <ac:spMkLst>
            <pc:docMk/>
            <pc:sldMk cId="1092133639" sldId="256"/>
            <ac:spMk id="3" creationId="{DAE98464-4581-3555-D21E-1DD16907400F}"/>
          </ac:spMkLst>
        </pc:spChg>
        <pc:spChg chg="mod">
          <ac:chgData name="Lisa Wier" userId="63eb2e2297e90bfb" providerId="LiveId" clId="{286CBA18-E35E-4897-B9C7-944E1160191D}" dt="2025-04-23T13:59:25.634" v="113" actId="14100"/>
          <ac:spMkLst>
            <pc:docMk/>
            <pc:sldMk cId="1092133639" sldId="256"/>
            <ac:spMk id="4" creationId="{FFBB1466-3F5F-B2B9-2384-790063B53C09}"/>
          </ac:spMkLst>
        </pc:spChg>
        <pc:spChg chg="mod">
          <ac:chgData name="Lisa Wier" userId="63eb2e2297e90bfb" providerId="LiveId" clId="{286CBA18-E35E-4897-B9C7-944E1160191D}" dt="2025-04-23T14:11:23.351" v="144" actId="555"/>
          <ac:spMkLst>
            <pc:docMk/>
            <pc:sldMk cId="1092133639" sldId="256"/>
            <ac:spMk id="5" creationId="{F3A903C8-6FD2-CEAE-8FB6-475D1144F2AE}"/>
          </ac:spMkLst>
        </pc:spChg>
        <pc:spChg chg="mod">
          <ac:chgData name="Lisa Wier" userId="63eb2e2297e90bfb" providerId="LiveId" clId="{286CBA18-E35E-4897-B9C7-944E1160191D}" dt="2025-04-23T14:11:01.123" v="139" actId="465"/>
          <ac:spMkLst>
            <pc:docMk/>
            <pc:sldMk cId="1092133639" sldId="256"/>
            <ac:spMk id="6" creationId="{59ABD598-AD1E-3C47-AF35-A8AAA1CEB359}"/>
          </ac:spMkLst>
        </pc:spChg>
        <pc:spChg chg="mod">
          <ac:chgData name="Lisa Wier" userId="63eb2e2297e90bfb" providerId="LiveId" clId="{286CBA18-E35E-4897-B9C7-944E1160191D}" dt="2025-04-23T14:11:23.351" v="144" actId="555"/>
          <ac:spMkLst>
            <pc:docMk/>
            <pc:sldMk cId="1092133639" sldId="256"/>
            <ac:spMk id="9" creationId="{C7857D85-5885-EA5B-CC77-E1CA0CDD53E8}"/>
          </ac:spMkLst>
        </pc:spChg>
        <pc:graphicFrameChg chg="mod">
          <ac:chgData name="Lisa Wier" userId="63eb2e2297e90bfb" providerId="LiveId" clId="{286CBA18-E35E-4897-B9C7-944E1160191D}" dt="2025-04-23T14:11:06.330" v="141" actId="1035"/>
          <ac:graphicFrameMkLst>
            <pc:docMk/>
            <pc:sldMk cId="1092133639" sldId="256"/>
            <ac:graphicFrameMk id="13" creationId="{66D2CDDD-957C-7298-CDAD-BF747E0F5347}"/>
          </ac:graphicFrameMkLst>
        </pc:graphicFrameChg>
        <pc:picChg chg="mod">
          <ac:chgData name="Lisa Wier" userId="63eb2e2297e90bfb" providerId="LiveId" clId="{286CBA18-E35E-4897-B9C7-944E1160191D}" dt="2025-04-23T14:04:52.461" v="132" actId="1036"/>
          <ac:picMkLst>
            <pc:docMk/>
            <pc:sldMk cId="1092133639" sldId="256"/>
            <ac:picMk id="1026" creationId="{EB6EC928-C98A-B080-580B-AB6438291CB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D32DD-DAC6-4DC0-B063-60F3CEB79EE0}" type="doc">
      <dgm:prSet loTypeId="urn:microsoft.com/office/officeart/2008/layout/CaptionedPictures" loCatId="picture" qsTypeId="urn:microsoft.com/office/officeart/2005/8/quickstyle/simple2" qsCatId="simple" csTypeId="urn:microsoft.com/office/officeart/2005/8/colors/accent2_1" csCatId="accent2" phldr="1"/>
      <dgm:spPr/>
      <dgm:t>
        <a:bodyPr/>
        <a:lstStyle/>
        <a:p>
          <a:endParaRPr lang="en-US"/>
        </a:p>
      </dgm:t>
    </dgm:pt>
    <dgm:pt modelId="{61003FB8-46C0-4712-B80C-362931C9161A}">
      <dgm:prSet phldrT="[Text]" custT="1"/>
      <dgm:spPr/>
      <dgm:t>
        <a:bodyPr/>
        <a:lstStyle/>
        <a:p>
          <a:r>
            <a:rPr lang="en-US" sz="4000" b="1" cap="small" baseline="0" dirty="0"/>
            <a:t>General public</a:t>
          </a:r>
        </a:p>
      </dgm:t>
    </dgm:pt>
    <dgm:pt modelId="{919FA542-7ED9-4EB3-9A3B-085A6D5BB496}" type="parTrans" cxnId="{8727F6F8-D346-4218-866D-DF786D2FBED1}">
      <dgm:prSet/>
      <dgm:spPr/>
      <dgm:t>
        <a:bodyPr/>
        <a:lstStyle/>
        <a:p>
          <a:endParaRPr lang="en-US"/>
        </a:p>
      </dgm:t>
    </dgm:pt>
    <dgm:pt modelId="{8A870F56-4DB6-41FD-93F5-CB7E0D133BE9}" type="sibTrans" cxnId="{8727F6F8-D346-4218-866D-DF786D2FBED1}">
      <dgm:prSet/>
      <dgm:spPr/>
      <dgm:t>
        <a:bodyPr/>
        <a:lstStyle/>
        <a:p>
          <a:endParaRPr lang="en-US"/>
        </a:p>
      </dgm:t>
    </dgm:pt>
    <dgm:pt modelId="{5D65430F-C340-49E9-9B2A-3F06496BFEB6}">
      <dgm:prSet phldrT="[Text]"/>
      <dgm:spPr/>
      <dgm:t>
        <a:bodyPr/>
        <a:lstStyle/>
        <a:p>
          <a:r>
            <a:rPr lang="en-US" dirty="0"/>
            <a:t>Web-based self-completed questionnaires</a:t>
          </a:r>
        </a:p>
      </dgm:t>
    </dgm:pt>
    <dgm:pt modelId="{E8E0A4EB-D1F5-4918-AEE0-67E9FA8A7FFB}" type="parTrans" cxnId="{B4C6931A-F112-489E-9B7E-157A010AB3FC}">
      <dgm:prSet/>
      <dgm:spPr/>
      <dgm:t>
        <a:bodyPr/>
        <a:lstStyle/>
        <a:p>
          <a:endParaRPr lang="en-US"/>
        </a:p>
      </dgm:t>
    </dgm:pt>
    <dgm:pt modelId="{14520368-BDC6-4F69-9EB2-EA0E4353818A}" type="sibTrans" cxnId="{B4C6931A-F112-489E-9B7E-157A010AB3FC}">
      <dgm:prSet/>
      <dgm:spPr/>
      <dgm:t>
        <a:bodyPr/>
        <a:lstStyle/>
        <a:p>
          <a:endParaRPr lang="en-US"/>
        </a:p>
      </dgm:t>
    </dgm:pt>
    <dgm:pt modelId="{01F79F8A-C0BB-47DE-9449-497D61CF92A3}">
      <dgm:prSet phldrT="[Text]" custT="1"/>
      <dgm:spPr/>
      <dgm:t>
        <a:bodyPr/>
        <a:lstStyle/>
        <a:p>
          <a:r>
            <a:rPr lang="en-US" sz="4000" b="1" cap="small" baseline="0" dirty="0"/>
            <a:t>Emergency managers</a:t>
          </a:r>
        </a:p>
      </dgm:t>
    </dgm:pt>
    <dgm:pt modelId="{89E06B41-36F2-4083-A0BA-3515D4420FAA}" type="parTrans" cxnId="{A4B6033A-36F5-4864-9E4A-BF09306B834C}">
      <dgm:prSet/>
      <dgm:spPr/>
      <dgm:t>
        <a:bodyPr/>
        <a:lstStyle/>
        <a:p>
          <a:endParaRPr lang="en-US"/>
        </a:p>
      </dgm:t>
    </dgm:pt>
    <dgm:pt modelId="{945C6199-C939-423D-868A-AED9AA679699}" type="sibTrans" cxnId="{A4B6033A-36F5-4864-9E4A-BF09306B834C}">
      <dgm:prSet/>
      <dgm:spPr/>
      <dgm:t>
        <a:bodyPr/>
        <a:lstStyle/>
        <a:p>
          <a:endParaRPr lang="en-US"/>
        </a:p>
      </dgm:t>
    </dgm:pt>
    <dgm:pt modelId="{FFA903FD-7AAD-4974-ACC9-1BADAF600192}">
      <dgm:prSet phldrT="[Text]"/>
      <dgm:spPr/>
      <dgm:t>
        <a:bodyPr/>
        <a:lstStyle/>
        <a:p>
          <a:r>
            <a:rPr lang="en-US" dirty="0"/>
            <a:t>Semi-structured interviews</a:t>
          </a:r>
        </a:p>
      </dgm:t>
    </dgm:pt>
    <dgm:pt modelId="{6F073B01-1FCE-49BF-8553-BF49AAE82334}" type="parTrans" cxnId="{562706D9-CBF0-4FDA-9CD8-A94608A74D3B}">
      <dgm:prSet/>
      <dgm:spPr/>
      <dgm:t>
        <a:bodyPr/>
        <a:lstStyle/>
        <a:p>
          <a:endParaRPr lang="en-US"/>
        </a:p>
      </dgm:t>
    </dgm:pt>
    <dgm:pt modelId="{3C1A7C72-DBE8-4451-B4EE-37459D1AADF9}" type="sibTrans" cxnId="{562706D9-CBF0-4FDA-9CD8-A94608A74D3B}">
      <dgm:prSet/>
      <dgm:spPr/>
      <dgm:t>
        <a:bodyPr/>
        <a:lstStyle/>
        <a:p>
          <a:endParaRPr lang="en-US"/>
        </a:p>
      </dgm:t>
    </dgm:pt>
    <dgm:pt modelId="{BC96DB5A-A178-4514-96D2-5AC62356E466}">
      <dgm:prSet phldrT="[Text]"/>
      <dgm:spPr/>
      <dgm:t>
        <a:bodyPr/>
        <a:lstStyle/>
        <a:p>
          <a:r>
            <a:rPr lang="en-US" b="1" cap="small" baseline="0" dirty="0"/>
            <a:t>NEO subject-matter experts</a:t>
          </a:r>
        </a:p>
      </dgm:t>
    </dgm:pt>
    <dgm:pt modelId="{4BDE1AE5-17D2-4A64-AA0D-553049043ACA}" type="parTrans" cxnId="{1EA2AA88-06DC-4E79-9281-75D89A9EC9A2}">
      <dgm:prSet/>
      <dgm:spPr/>
      <dgm:t>
        <a:bodyPr/>
        <a:lstStyle/>
        <a:p>
          <a:endParaRPr lang="en-US"/>
        </a:p>
      </dgm:t>
    </dgm:pt>
    <dgm:pt modelId="{FEDB0C33-3495-4C0A-936B-28E34A795731}" type="sibTrans" cxnId="{1EA2AA88-06DC-4E79-9281-75D89A9EC9A2}">
      <dgm:prSet/>
      <dgm:spPr/>
      <dgm:t>
        <a:bodyPr/>
        <a:lstStyle/>
        <a:p>
          <a:endParaRPr lang="en-US"/>
        </a:p>
      </dgm:t>
    </dgm:pt>
    <dgm:pt modelId="{EB826344-1164-45AF-B660-B7234B1E59BE}">
      <dgm:prSet phldrT="[Text]"/>
      <dgm:spPr/>
      <dgm:t>
        <a:bodyPr/>
        <a:lstStyle/>
        <a:p>
          <a:r>
            <a:rPr lang="en-US" dirty="0"/>
            <a:t>Semi-structured interviews</a:t>
          </a:r>
        </a:p>
      </dgm:t>
    </dgm:pt>
    <dgm:pt modelId="{D2CB7855-1A61-4554-9153-188366A54F72}" type="parTrans" cxnId="{AFFCBE08-E9C2-4C47-84ED-3615302AAFF1}">
      <dgm:prSet/>
      <dgm:spPr/>
      <dgm:t>
        <a:bodyPr/>
        <a:lstStyle/>
        <a:p>
          <a:endParaRPr lang="en-US"/>
        </a:p>
      </dgm:t>
    </dgm:pt>
    <dgm:pt modelId="{FE717084-212C-40E0-A23C-3143D2DFEDDF}" type="sibTrans" cxnId="{AFFCBE08-E9C2-4C47-84ED-3615302AAFF1}">
      <dgm:prSet/>
      <dgm:spPr/>
      <dgm:t>
        <a:bodyPr/>
        <a:lstStyle/>
        <a:p>
          <a:endParaRPr lang="en-US"/>
        </a:p>
      </dgm:t>
    </dgm:pt>
    <dgm:pt modelId="{37ACC200-3025-43EC-9E25-620FC968C810}" type="pres">
      <dgm:prSet presAssocID="{1F9D32DD-DAC6-4DC0-B063-60F3CEB79EE0}" presName="Name0" presStyleCnt="0">
        <dgm:presLayoutVars>
          <dgm:chMax/>
          <dgm:chPref/>
          <dgm:dir/>
        </dgm:presLayoutVars>
      </dgm:prSet>
      <dgm:spPr/>
    </dgm:pt>
    <dgm:pt modelId="{51ACDFFB-3744-41FB-AAE7-3A0F82D66B99}" type="pres">
      <dgm:prSet presAssocID="{61003FB8-46C0-4712-B80C-362931C9161A}" presName="composite" presStyleCnt="0">
        <dgm:presLayoutVars>
          <dgm:chMax val="1"/>
          <dgm:chPref val="1"/>
        </dgm:presLayoutVars>
      </dgm:prSet>
      <dgm:spPr/>
    </dgm:pt>
    <dgm:pt modelId="{17545537-1CCB-4518-84B3-CAE0EB10D872}" type="pres">
      <dgm:prSet presAssocID="{61003FB8-46C0-4712-B80C-362931C9161A}" presName="Accent" presStyleLbl="trAlignAcc1" presStyleIdx="0" presStyleCnt="3">
        <dgm:presLayoutVars>
          <dgm:chMax val="0"/>
          <dgm:chPref val="0"/>
        </dgm:presLayoutVars>
      </dgm:prSet>
      <dgm:spPr/>
    </dgm:pt>
    <dgm:pt modelId="{BB8E41A2-2544-4CC2-B941-35101E05108B}" type="pres">
      <dgm:prSet presAssocID="{61003FB8-46C0-4712-B80C-362931C9161A}" presName="Image" presStyleLbl="alignImgPlace1" presStyleIdx="0" presStyleCnt="3">
        <dgm:presLayoutVars>
          <dgm:chMax val="0"/>
          <dgm:chPref val="0"/>
        </dgm:presLayoutVars>
      </dgm:prSet>
      <dgm:spPr>
        <a:blipFill>
          <a:blip xmlns:r="http://schemas.openxmlformats.org/officeDocument/2006/relationships" r:embed="rId1"/>
          <a:srcRect/>
          <a:stretch>
            <a:fillRect l="-14000" r="-14000"/>
          </a:stretch>
        </a:blipFill>
      </dgm:spPr>
      <dgm:extLst>
        <a:ext uri="{E40237B7-FDA0-4F09-8148-C483321AD2D9}">
          <dgm14:cNvPr xmlns:dgm14="http://schemas.microsoft.com/office/drawing/2010/diagram" id="0" name="" descr="Crowd of people on a street"/>
        </a:ext>
      </dgm:extLst>
    </dgm:pt>
    <dgm:pt modelId="{4600BC03-94DB-477A-8B89-CB02DBF94A97}" type="pres">
      <dgm:prSet presAssocID="{61003FB8-46C0-4712-B80C-362931C9161A}" presName="ChildComposite" presStyleCnt="0"/>
      <dgm:spPr/>
    </dgm:pt>
    <dgm:pt modelId="{8AB71B4F-A2B5-4C8A-9305-F3AAB89015E3}" type="pres">
      <dgm:prSet presAssocID="{61003FB8-46C0-4712-B80C-362931C9161A}" presName="Child" presStyleLbl="node1" presStyleIdx="0" presStyleCnt="3">
        <dgm:presLayoutVars>
          <dgm:chMax val="0"/>
          <dgm:chPref val="0"/>
          <dgm:bulletEnabled val="1"/>
        </dgm:presLayoutVars>
      </dgm:prSet>
      <dgm:spPr/>
    </dgm:pt>
    <dgm:pt modelId="{C6B5A43F-AA0B-4CBB-A412-1B24CBA8D28C}" type="pres">
      <dgm:prSet presAssocID="{61003FB8-46C0-4712-B80C-362931C9161A}" presName="Parent" presStyleLbl="revTx" presStyleIdx="0" presStyleCnt="3">
        <dgm:presLayoutVars>
          <dgm:chMax val="1"/>
          <dgm:chPref val="0"/>
          <dgm:bulletEnabled val="1"/>
        </dgm:presLayoutVars>
      </dgm:prSet>
      <dgm:spPr/>
    </dgm:pt>
    <dgm:pt modelId="{31AA13C1-9196-4551-9991-27F2ABB23E29}" type="pres">
      <dgm:prSet presAssocID="{8A870F56-4DB6-41FD-93F5-CB7E0D133BE9}" presName="sibTrans" presStyleCnt="0"/>
      <dgm:spPr/>
    </dgm:pt>
    <dgm:pt modelId="{77B65108-E605-4DC5-8272-894FC2AC6953}" type="pres">
      <dgm:prSet presAssocID="{01F79F8A-C0BB-47DE-9449-497D61CF92A3}" presName="composite" presStyleCnt="0">
        <dgm:presLayoutVars>
          <dgm:chMax val="1"/>
          <dgm:chPref val="1"/>
        </dgm:presLayoutVars>
      </dgm:prSet>
      <dgm:spPr/>
    </dgm:pt>
    <dgm:pt modelId="{C6D38A04-F517-4829-BDF7-D5A4654D9A48}" type="pres">
      <dgm:prSet presAssocID="{01F79F8A-C0BB-47DE-9449-497D61CF92A3}" presName="Accent" presStyleLbl="trAlignAcc1" presStyleIdx="1" presStyleCnt="3">
        <dgm:presLayoutVars>
          <dgm:chMax val="0"/>
          <dgm:chPref val="0"/>
        </dgm:presLayoutVars>
      </dgm:prSet>
      <dgm:spPr/>
    </dgm:pt>
    <dgm:pt modelId="{0924528E-A870-437A-904F-8253FB349165}" type="pres">
      <dgm:prSet presAssocID="{01F79F8A-C0BB-47DE-9449-497D61CF92A3}" presName="Image" presStyleLbl="alignImgPlace1" presStyleIdx="1" presStyleCnt="3">
        <dgm:presLayoutVars>
          <dgm:chMax val="0"/>
          <dgm:chPref val="0"/>
        </dgm:presLayoutVars>
      </dgm:prSet>
      <dgm:spPr>
        <a:blipFill rotWithShape="1">
          <a:blip xmlns:r="http://schemas.openxmlformats.org/officeDocument/2006/relationships" r:embed="rId2"/>
          <a:srcRect/>
          <a:stretch>
            <a:fillRect l="-21000" r="-21000"/>
          </a:stretch>
        </a:blipFill>
      </dgm:spPr>
    </dgm:pt>
    <dgm:pt modelId="{E8C8BE83-A6D1-4E91-A156-88DB2A19BA73}" type="pres">
      <dgm:prSet presAssocID="{01F79F8A-C0BB-47DE-9449-497D61CF92A3}" presName="ChildComposite" presStyleCnt="0"/>
      <dgm:spPr/>
    </dgm:pt>
    <dgm:pt modelId="{2FAD711C-2114-4980-B8DD-A0A8D043946D}" type="pres">
      <dgm:prSet presAssocID="{01F79F8A-C0BB-47DE-9449-497D61CF92A3}" presName="Child" presStyleLbl="node1" presStyleIdx="1" presStyleCnt="3">
        <dgm:presLayoutVars>
          <dgm:chMax val="0"/>
          <dgm:chPref val="0"/>
          <dgm:bulletEnabled val="1"/>
        </dgm:presLayoutVars>
      </dgm:prSet>
      <dgm:spPr/>
    </dgm:pt>
    <dgm:pt modelId="{07EA7CD1-A436-4D62-AFB5-03D2C170E2AD}" type="pres">
      <dgm:prSet presAssocID="{01F79F8A-C0BB-47DE-9449-497D61CF92A3}" presName="Parent" presStyleLbl="revTx" presStyleIdx="1" presStyleCnt="3">
        <dgm:presLayoutVars>
          <dgm:chMax val="1"/>
          <dgm:chPref val="0"/>
          <dgm:bulletEnabled val="1"/>
        </dgm:presLayoutVars>
      </dgm:prSet>
      <dgm:spPr/>
    </dgm:pt>
    <dgm:pt modelId="{BD24A226-297A-4E38-8880-A5618909822A}" type="pres">
      <dgm:prSet presAssocID="{945C6199-C939-423D-868A-AED9AA679699}" presName="sibTrans" presStyleCnt="0"/>
      <dgm:spPr/>
    </dgm:pt>
    <dgm:pt modelId="{8DF8B731-D615-43C1-9279-81EB15FED81F}" type="pres">
      <dgm:prSet presAssocID="{BC96DB5A-A178-4514-96D2-5AC62356E466}" presName="composite" presStyleCnt="0">
        <dgm:presLayoutVars>
          <dgm:chMax val="1"/>
          <dgm:chPref val="1"/>
        </dgm:presLayoutVars>
      </dgm:prSet>
      <dgm:spPr/>
    </dgm:pt>
    <dgm:pt modelId="{9798AA5A-69A3-477D-89B8-19438088E873}" type="pres">
      <dgm:prSet presAssocID="{BC96DB5A-A178-4514-96D2-5AC62356E466}" presName="Accent" presStyleLbl="trAlignAcc1" presStyleIdx="2" presStyleCnt="3" custLinFactNeighborY="610">
        <dgm:presLayoutVars>
          <dgm:chMax val="0"/>
          <dgm:chPref val="0"/>
        </dgm:presLayoutVars>
      </dgm:prSet>
      <dgm:spPr/>
    </dgm:pt>
    <dgm:pt modelId="{1095E78B-9BA8-49F0-A367-0EB89C094760}" type="pres">
      <dgm:prSet presAssocID="{BC96DB5A-A178-4514-96D2-5AC62356E466}" presName="Image" presStyleLbl="alignImgPlace1" presStyleIdx="2" presStyleCnt="3">
        <dgm:presLayoutVars>
          <dgm:chMax val="0"/>
          <dgm:chPref val="0"/>
        </dgm:presLayoutVars>
      </dgm:prSet>
      <dgm:spPr>
        <a:blipFill rotWithShape="1">
          <a:blip xmlns:r="http://schemas.openxmlformats.org/officeDocument/2006/relationships" r:embed="rId3"/>
          <a:srcRect/>
          <a:stretch>
            <a:fillRect l="-26000" r="-26000"/>
          </a:stretch>
        </a:blipFill>
      </dgm:spPr>
    </dgm:pt>
    <dgm:pt modelId="{003225A7-73CB-4A6D-B8C2-156196816BE5}" type="pres">
      <dgm:prSet presAssocID="{BC96DB5A-A178-4514-96D2-5AC62356E466}" presName="ChildComposite" presStyleCnt="0"/>
      <dgm:spPr/>
    </dgm:pt>
    <dgm:pt modelId="{189A86EA-B5FF-41A8-87B2-02E920BF8A7F}" type="pres">
      <dgm:prSet presAssocID="{BC96DB5A-A178-4514-96D2-5AC62356E466}" presName="Child" presStyleLbl="node1" presStyleIdx="2" presStyleCnt="3">
        <dgm:presLayoutVars>
          <dgm:chMax val="0"/>
          <dgm:chPref val="0"/>
          <dgm:bulletEnabled val="1"/>
        </dgm:presLayoutVars>
      </dgm:prSet>
      <dgm:spPr/>
    </dgm:pt>
    <dgm:pt modelId="{E59C2C0F-EC88-4CB5-940D-54CCD862D3BE}" type="pres">
      <dgm:prSet presAssocID="{BC96DB5A-A178-4514-96D2-5AC62356E466}" presName="Parent" presStyleLbl="revTx" presStyleIdx="2" presStyleCnt="3">
        <dgm:presLayoutVars>
          <dgm:chMax val="1"/>
          <dgm:chPref val="0"/>
          <dgm:bulletEnabled val="1"/>
        </dgm:presLayoutVars>
      </dgm:prSet>
      <dgm:spPr/>
    </dgm:pt>
  </dgm:ptLst>
  <dgm:cxnLst>
    <dgm:cxn modelId="{AFFCBE08-E9C2-4C47-84ED-3615302AAFF1}" srcId="{BC96DB5A-A178-4514-96D2-5AC62356E466}" destId="{EB826344-1164-45AF-B660-B7234B1E59BE}" srcOrd="0" destOrd="0" parTransId="{D2CB7855-1A61-4554-9153-188366A54F72}" sibTransId="{FE717084-212C-40E0-A23C-3143D2DFEDDF}"/>
    <dgm:cxn modelId="{B4C6931A-F112-489E-9B7E-157A010AB3FC}" srcId="{61003FB8-46C0-4712-B80C-362931C9161A}" destId="{5D65430F-C340-49E9-9B2A-3F06496BFEB6}" srcOrd="0" destOrd="0" parTransId="{E8E0A4EB-D1F5-4918-AEE0-67E9FA8A7FFB}" sibTransId="{14520368-BDC6-4F69-9EB2-EA0E4353818A}"/>
    <dgm:cxn modelId="{A4B6033A-36F5-4864-9E4A-BF09306B834C}" srcId="{1F9D32DD-DAC6-4DC0-B063-60F3CEB79EE0}" destId="{01F79F8A-C0BB-47DE-9449-497D61CF92A3}" srcOrd="1" destOrd="0" parTransId="{89E06B41-36F2-4083-A0BA-3515D4420FAA}" sibTransId="{945C6199-C939-423D-868A-AED9AA679699}"/>
    <dgm:cxn modelId="{1CB21844-2C55-4F65-A495-FC4929370047}" type="presOf" srcId="{1F9D32DD-DAC6-4DC0-B063-60F3CEB79EE0}" destId="{37ACC200-3025-43EC-9E25-620FC968C810}" srcOrd="0" destOrd="0" presId="urn:microsoft.com/office/officeart/2008/layout/CaptionedPictures"/>
    <dgm:cxn modelId="{4CCEBB6A-13F0-409D-A4D0-EB8EC072760A}" type="presOf" srcId="{EB826344-1164-45AF-B660-B7234B1E59BE}" destId="{189A86EA-B5FF-41A8-87B2-02E920BF8A7F}" srcOrd="0" destOrd="0" presId="urn:microsoft.com/office/officeart/2008/layout/CaptionedPictures"/>
    <dgm:cxn modelId="{2BFCDA70-54E8-4BDA-839F-FF0E656A7A5B}" type="presOf" srcId="{FFA903FD-7AAD-4974-ACC9-1BADAF600192}" destId="{2FAD711C-2114-4980-B8DD-A0A8D043946D}" srcOrd="0" destOrd="0" presId="urn:microsoft.com/office/officeart/2008/layout/CaptionedPictures"/>
    <dgm:cxn modelId="{4FB9EE51-D2AB-4251-963A-1849A605703E}" type="presOf" srcId="{01F79F8A-C0BB-47DE-9449-497D61CF92A3}" destId="{07EA7CD1-A436-4D62-AFB5-03D2C170E2AD}" srcOrd="0" destOrd="0" presId="urn:microsoft.com/office/officeart/2008/layout/CaptionedPictures"/>
    <dgm:cxn modelId="{06BEF857-FB26-44F7-A283-B88E506F5908}" type="presOf" srcId="{61003FB8-46C0-4712-B80C-362931C9161A}" destId="{C6B5A43F-AA0B-4CBB-A412-1B24CBA8D28C}" srcOrd="0" destOrd="0" presId="urn:microsoft.com/office/officeart/2008/layout/CaptionedPictures"/>
    <dgm:cxn modelId="{A7BF137F-2835-4740-BF98-24B7FE3F227D}" type="presOf" srcId="{5D65430F-C340-49E9-9B2A-3F06496BFEB6}" destId="{8AB71B4F-A2B5-4C8A-9305-F3AAB89015E3}" srcOrd="0" destOrd="0" presId="urn:microsoft.com/office/officeart/2008/layout/CaptionedPictures"/>
    <dgm:cxn modelId="{1EA2AA88-06DC-4E79-9281-75D89A9EC9A2}" srcId="{1F9D32DD-DAC6-4DC0-B063-60F3CEB79EE0}" destId="{BC96DB5A-A178-4514-96D2-5AC62356E466}" srcOrd="2" destOrd="0" parTransId="{4BDE1AE5-17D2-4A64-AA0D-553049043ACA}" sibTransId="{FEDB0C33-3495-4C0A-936B-28E34A795731}"/>
    <dgm:cxn modelId="{BF4670A3-4319-4DCC-A637-D9AA1526AF51}" type="presOf" srcId="{BC96DB5A-A178-4514-96D2-5AC62356E466}" destId="{E59C2C0F-EC88-4CB5-940D-54CCD862D3BE}" srcOrd="0" destOrd="0" presId="urn:microsoft.com/office/officeart/2008/layout/CaptionedPictures"/>
    <dgm:cxn modelId="{562706D9-CBF0-4FDA-9CD8-A94608A74D3B}" srcId="{01F79F8A-C0BB-47DE-9449-497D61CF92A3}" destId="{FFA903FD-7AAD-4974-ACC9-1BADAF600192}" srcOrd="0" destOrd="0" parTransId="{6F073B01-1FCE-49BF-8553-BF49AAE82334}" sibTransId="{3C1A7C72-DBE8-4451-B4EE-37459D1AADF9}"/>
    <dgm:cxn modelId="{8727F6F8-D346-4218-866D-DF786D2FBED1}" srcId="{1F9D32DD-DAC6-4DC0-B063-60F3CEB79EE0}" destId="{61003FB8-46C0-4712-B80C-362931C9161A}" srcOrd="0" destOrd="0" parTransId="{919FA542-7ED9-4EB3-9A3B-085A6D5BB496}" sibTransId="{8A870F56-4DB6-41FD-93F5-CB7E0D133BE9}"/>
    <dgm:cxn modelId="{7D2C1C82-9F8E-462D-B70B-BE9268B1CBA4}" type="presParOf" srcId="{37ACC200-3025-43EC-9E25-620FC968C810}" destId="{51ACDFFB-3744-41FB-AAE7-3A0F82D66B99}" srcOrd="0" destOrd="0" presId="urn:microsoft.com/office/officeart/2008/layout/CaptionedPictures"/>
    <dgm:cxn modelId="{3264D5E0-4FFC-4E5C-9D40-8F9A5D02BE04}" type="presParOf" srcId="{51ACDFFB-3744-41FB-AAE7-3A0F82D66B99}" destId="{17545537-1CCB-4518-84B3-CAE0EB10D872}" srcOrd="0" destOrd="0" presId="urn:microsoft.com/office/officeart/2008/layout/CaptionedPictures"/>
    <dgm:cxn modelId="{726291BA-5075-4B55-986C-1A674CD088BA}" type="presParOf" srcId="{51ACDFFB-3744-41FB-AAE7-3A0F82D66B99}" destId="{BB8E41A2-2544-4CC2-B941-35101E05108B}" srcOrd="1" destOrd="0" presId="urn:microsoft.com/office/officeart/2008/layout/CaptionedPictures"/>
    <dgm:cxn modelId="{459B4D0F-977B-4290-B575-2418A4EC87AD}" type="presParOf" srcId="{51ACDFFB-3744-41FB-AAE7-3A0F82D66B99}" destId="{4600BC03-94DB-477A-8B89-CB02DBF94A97}" srcOrd="2" destOrd="0" presId="urn:microsoft.com/office/officeart/2008/layout/CaptionedPictures"/>
    <dgm:cxn modelId="{CEE7CD20-D2DF-4534-ACC5-759EC968568E}" type="presParOf" srcId="{4600BC03-94DB-477A-8B89-CB02DBF94A97}" destId="{8AB71B4F-A2B5-4C8A-9305-F3AAB89015E3}" srcOrd="0" destOrd="0" presId="urn:microsoft.com/office/officeart/2008/layout/CaptionedPictures"/>
    <dgm:cxn modelId="{A73EB250-B856-49B6-A9D0-3661A328AB8A}" type="presParOf" srcId="{4600BC03-94DB-477A-8B89-CB02DBF94A97}" destId="{C6B5A43F-AA0B-4CBB-A412-1B24CBA8D28C}" srcOrd="1" destOrd="0" presId="urn:microsoft.com/office/officeart/2008/layout/CaptionedPictures"/>
    <dgm:cxn modelId="{EF9707DA-F08D-4382-BFA0-0584D931949E}" type="presParOf" srcId="{37ACC200-3025-43EC-9E25-620FC968C810}" destId="{31AA13C1-9196-4551-9991-27F2ABB23E29}" srcOrd="1" destOrd="0" presId="urn:microsoft.com/office/officeart/2008/layout/CaptionedPictures"/>
    <dgm:cxn modelId="{4AF84AE8-8902-4391-8BCD-D46B36A99D99}" type="presParOf" srcId="{37ACC200-3025-43EC-9E25-620FC968C810}" destId="{77B65108-E605-4DC5-8272-894FC2AC6953}" srcOrd="2" destOrd="0" presId="urn:microsoft.com/office/officeart/2008/layout/CaptionedPictures"/>
    <dgm:cxn modelId="{64900111-12AA-4852-87E2-49EBB5EA47F7}" type="presParOf" srcId="{77B65108-E605-4DC5-8272-894FC2AC6953}" destId="{C6D38A04-F517-4829-BDF7-D5A4654D9A48}" srcOrd="0" destOrd="0" presId="urn:microsoft.com/office/officeart/2008/layout/CaptionedPictures"/>
    <dgm:cxn modelId="{8F8A1EC4-8E64-4C6C-AC2E-3817DB546F25}" type="presParOf" srcId="{77B65108-E605-4DC5-8272-894FC2AC6953}" destId="{0924528E-A870-437A-904F-8253FB349165}" srcOrd="1" destOrd="0" presId="urn:microsoft.com/office/officeart/2008/layout/CaptionedPictures"/>
    <dgm:cxn modelId="{9FB365EB-9C67-4756-9393-B3AEFB9671B0}" type="presParOf" srcId="{77B65108-E605-4DC5-8272-894FC2AC6953}" destId="{E8C8BE83-A6D1-4E91-A156-88DB2A19BA73}" srcOrd="2" destOrd="0" presId="urn:microsoft.com/office/officeart/2008/layout/CaptionedPictures"/>
    <dgm:cxn modelId="{66A3609F-3B00-4EB8-A279-E51ADB7B4556}" type="presParOf" srcId="{E8C8BE83-A6D1-4E91-A156-88DB2A19BA73}" destId="{2FAD711C-2114-4980-B8DD-A0A8D043946D}" srcOrd="0" destOrd="0" presId="urn:microsoft.com/office/officeart/2008/layout/CaptionedPictures"/>
    <dgm:cxn modelId="{B6F7BA82-545B-4862-BAB1-2B3B37850DFF}" type="presParOf" srcId="{E8C8BE83-A6D1-4E91-A156-88DB2A19BA73}" destId="{07EA7CD1-A436-4D62-AFB5-03D2C170E2AD}" srcOrd="1" destOrd="0" presId="urn:microsoft.com/office/officeart/2008/layout/CaptionedPictures"/>
    <dgm:cxn modelId="{FFE5599E-F1F1-47AC-B79E-D773703CB55C}" type="presParOf" srcId="{37ACC200-3025-43EC-9E25-620FC968C810}" destId="{BD24A226-297A-4E38-8880-A5618909822A}" srcOrd="3" destOrd="0" presId="urn:microsoft.com/office/officeart/2008/layout/CaptionedPictures"/>
    <dgm:cxn modelId="{BFA499E3-7F47-403D-B170-6B33A6712492}" type="presParOf" srcId="{37ACC200-3025-43EC-9E25-620FC968C810}" destId="{8DF8B731-D615-43C1-9279-81EB15FED81F}" srcOrd="4" destOrd="0" presId="urn:microsoft.com/office/officeart/2008/layout/CaptionedPictures"/>
    <dgm:cxn modelId="{3A993A00-B5A5-478A-AFB6-34F24C7EDC0D}" type="presParOf" srcId="{8DF8B731-D615-43C1-9279-81EB15FED81F}" destId="{9798AA5A-69A3-477D-89B8-19438088E873}" srcOrd="0" destOrd="0" presId="urn:microsoft.com/office/officeart/2008/layout/CaptionedPictures"/>
    <dgm:cxn modelId="{1A7358F0-BF33-4A70-94E9-68B95F685929}" type="presParOf" srcId="{8DF8B731-D615-43C1-9279-81EB15FED81F}" destId="{1095E78B-9BA8-49F0-A367-0EB89C094760}" srcOrd="1" destOrd="0" presId="urn:microsoft.com/office/officeart/2008/layout/CaptionedPictures"/>
    <dgm:cxn modelId="{48D05FC5-3629-4518-9026-8F2DF7048DF3}" type="presParOf" srcId="{8DF8B731-D615-43C1-9279-81EB15FED81F}" destId="{003225A7-73CB-4A6D-B8C2-156196816BE5}" srcOrd="2" destOrd="0" presId="urn:microsoft.com/office/officeart/2008/layout/CaptionedPictures"/>
    <dgm:cxn modelId="{615290B5-0A9C-443B-A2D0-9F2703735BAB}" type="presParOf" srcId="{003225A7-73CB-4A6D-B8C2-156196816BE5}" destId="{189A86EA-B5FF-41A8-87B2-02E920BF8A7F}" srcOrd="0" destOrd="0" presId="urn:microsoft.com/office/officeart/2008/layout/CaptionedPictures"/>
    <dgm:cxn modelId="{75B3B70C-C03D-47A4-8EBE-4292A5DC5C62}" type="presParOf" srcId="{003225A7-73CB-4A6D-B8C2-156196816BE5}" destId="{E59C2C0F-EC88-4CB5-940D-54CCD862D3BE}"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45537-1CCB-4518-84B3-CAE0EB10D872}">
      <dsp:nvSpPr>
        <dsp:cNvPr id="0" name=""/>
        <dsp:cNvSpPr/>
      </dsp:nvSpPr>
      <dsp:spPr>
        <a:xfrm>
          <a:off x="1850" y="733193"/>
          <a:ext cx="6488982" cy="7634096"/>
        </a:xfrm>
        <a:prstGeom prst="rect">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B8E41A2-2544-4CC2-B941-35101E05108B}">
      <dsp:nvSpPr>
        <dsp:cNvPr id="0" name=""/>
        <dsp:cNvSpPr/>
      </dsp:nvSpPr>
      <dsp:spPr>
        <a:xfrm>
          <a:off x="326299" y="1038557"/>
          <a:ext cx="5840083" cy="4962162"/>
        </a:xfrm>
        <a:prstGeom prst="rect">
          <a:avLst/>
        </a:prstGeom>
        <a:blipFill>
          <a:blip xmlns:r="http://schemas.openxmlformats.org/officeDocument/2006/relationships" r:embed="rId1"/>
          <a:srcRect/>
          <a:stretch>
            <a:fillRect l="-14000" r="-14000"/>
          </a:stretch>
        </a:blip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AB71B4F-A2B5-4C8A-9305-F3AAB89015E3}">
      <dsp:nvSpPr>
        <dsp:cNvPr id="0" name=""/>
        <dsp:cNvSpPr/>
      </dsp:nvSpPr>
      <dsp:spPr>
        <a:xfrm>
          <a:off x="326299" y="6764190"/>
          <a:ext cx="5840083" cy="12977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Web-based self-completed questionnaires</a:t>
          </a:r>
        </a:p>
      </dsp:txBody>
      <dsp:txXfrm>
        <a:off x="326299" y="6764190"/>
        <a:ext cx="5840083" cy="1297735"/>
      </dsp:txXfrm>
    </dsp:sp>
    <dsp:sp modelId="{C6B5A43F-AA0B-4CBB-A412-1B24CBA8D28C}">
      <dsp:nvSpPr>
        <dsp:cNvPr id="0" name=""/>
        <dsp:cNvSpPr/>
      </dsp:nvSpPr>
      <dsp:spPr>
        <a:xfrm>
          <a:off x="326299" y="6000719"/>
          <a:ext cx="5840083" cy="76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cap="small" baseline="0" dirty="0"/>
            <a:t>General public</a:t>
          </a:r>
        </a:p>
      </dsp:txBody>
      <dsp:txXfrm>
        <a:off x="326299" y="6000719"/>
        <a:ext cx="5840083" cy="763470"/>
      </dsp:txXfrm>
    </dsp:sp>
    <dsp:sp modelId="{C6D38A04-F517-4829-BDF7-D5A4654D9A48}">
      <dsp:nvSpPr>
        <dsp:cNvPr id="0" name=""/>
        <dsp:cNvSpPr/>
      </dsp:nvSpPr>
      <dsp:spPr>
        <a:xfrm>
          <a:off x="8453433" y="733193"/>
          <a:ext cx="6488982" cy="7634096"/>
        </a:xfrm>
        <a:prstGeom prst="rect">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24528E-A870-437A-904F-8253FB349165}">
      <dsp:nvSpPr>
        <dsp:cNvPr id="0" name=""/>
        <dsp:cNvSpPr/>
      </dsp:nvSpPr>
      <dsp:spPr>
        <a:xfrm>
          <a:off x="8777883" y="1038557"/>
          <a:ext cx="5840083" cy="4962162"/>
        </a:xfrm>
        <a:prstGeom prst="rect">
          <a:avLst/>
        </a:prstGeom>
        <a:blipFill rotWithShape="1">
          <a:blip xmlns:r="http://schemas.openxmlformats.org/officeDocument/2006/relationships" r:embed="rId2"/>
          <a:srcRect/>
          <a:stretch>
            <a:fillRect l="-21000" r="-21000"/>
          </a:stretch>
        </a:blip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FAD711C-2114-4980-B8DD-A0A8D043946D}">
      <dsp:nvSpPr>
        <dsp:cNvPr id="0" name=""/>
        <dsp:cNvSpPr/>
      </dsp:nvSpPr>
      <dsp:spPr>
        <a:xfrm>
          <a:off x="8777883" y="6764190"/>
          <a:ext cx="5840083" cy="12977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Semi-structured interviews</a:t>
          </a:r>
        </a:p>
      </dsp:txBody>
      <dsp:txXfrm>
        <a:off x="8777883" y="6764190"/>
        <a:ext cx="5840083" cy="1297735"/>
      </dsp:txXfrm>
    </dsp:sp>
    <dsp:sp modelId="{07EA7CD1-A436-4D62-AFB5-03D2C170E2AD}">
      <dsp:nvSpPr>
        <dsp:cNvPr id="0" name=""/>
        <dsp:cNvSpPr/>
      </dsp:nvSpPr>
      <dsp:spPr>
        <a:xfrm>
          <a:off x="8777883" y="6000719"/>
          <a:ext cx="5840083" cy="76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cap="small" baseline="0" dirty="0"/>
            <a:t>Emergency managers</a:t>
          </a:r>
        </a:p>
      </dsp:txBody>
      <dsp:txXfrm>
        <a:off x="8777883" y="6000719"/>
        <a:ext cx="5840083" cy="763470"/>
      </dsp:txXfrm>
    </dsp:sp>
    <dsp:sp modelId="{9798AA5A-69A3-477D-89B8-19438088E873}">
      <dsp:nvSpPr>
        <dsp:cNvPr id="0" name=""/>
        <dsp:cNvSpPr/>
      </dsp:nvSpPr>
      <dsp:spPr>
        <a:xfrm>
          <a:off x="16905017" y="779761"/>
          <a:ext cx="6488982" cy="7634096"/>
        </a:xfrm>
        <a:prstGeom prst="rect">
          <a:avLst/>
        </a:prstGeom>
        <a:solidFill>
          <a:schemeClr val="accent2">
            <a:alpha val="4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95E78B-9BA8-49F0-A367-0EB89C094760}">
      <dsp:nvSpPr>
        <dsp:cNvPr id="0" name=""/>
        <dsp:cNvSpPr/>
      </dsp:nvSpPr>
      <dsp:spPr>
        <a:xfrm>
          <a:off x="17229466" y="1038557"/>
          <a:ext cx="5840083" cy="4962162"/>
        </a:xfrm>
        <a:prstGeom prst="rect">
          <a:avLst/>
        </a:prstGeom>
        <a:blipFill rotWithShape="1">
          <a:blip xmlns:r="http://schemas.openxmlformats.org/officeDocument/2006/relationships" r:embed="rId3"/>
          <a:srcRect/>
          <a:stretch>
            <a:fillRect l="-26000" r="-26000"/>
          </a:stretch>
        </a:blip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89A86EA-B5FF-41A8-87B2-02E920BF8A7F}">
      <dsp:nvSpPr>
        <dsp:cNvPr id="0" name=""/>
        <dsp:cNvSpPr/>
      </dsp:nvSpPr>
      <dsp:spPr>
        <a:xfrm>
          <a:off x="17229466" y="6764190"/>
          <a:ext cx="5840083" cy="12977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Semi-structured interviews</a:t>
          </a:r>
        </a:p>
      </dsp:txBody>
      <dsp:txXfrm>
        <a:off x="17229466" y="6764190"/>
        <a:ext cx="5840083" cy="1297735"/>
      </dsp:txXfrm>
    </dsp:sp>
    <dsp:sp modelId="{E59C2C0F-EC88-4CB5-940D-54CCD862D3BE}">
      <dsp:nvSpPr>
        <dsp:cNvPr id="0" name=""/>
        <dsp:cNvSpPr/>
      </dsp:nvSpPr>
      <dsp:spPr>
        <a:xfrm>
          <a:off x="17229466" y="6000719"/>
          <a:ext cx="5840083" cy="76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cap="small" baseline="0" dirty="0"/>
            <a:t>NEO subject-matter experts</a:t>
          </a:r>
        </a:p>
      </dsp:txBody>
      <dsp:txXfrm>
        <a:off x="17229466" y="6000719"/>
        <a:ext cx="5840083" cy="76347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7033475"/>
            <a:ext cx="27203400" cy="14962293"/>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2572771"/>
            <a:ext cx="24003000" cy="10376109"/>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410455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414340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288117"/>
            <a:ext cx="6900863" cy="364208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288117"/>
            <a:ext cx="20302538" cy="36420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97269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284828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0714367"/>
            <a:ext cx="27603450" cy="17877152"/>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28760644"/>
            <a:ext cx="27603450" cy="9401172"/>
          </a:xfrm>
        </p:spPr>
        <p:txBody>
          <a:bodyPr/>
          <a:lstStyle>
            <a:lvl1pPr marL="0" indent="0">
              <a:buNone/>
              <a:defRPr sz="8400">
                <a:solidFill>
                  <a:schemeClr val="tx1">
                    <a:tint val="82000"/>
                  </a:schemeClr>
                </a:solidFill>
              </a:defRPr>
            </a:lvl1pPr>
            <a:lvl2pPr marL="1600200" indent="0">
              <a:buNone/>
              <a:defRPr sz="7000">
                <a:solidFill>
                  <a:schemeClr val="tx1">
                    <a:tint val="82000"/>
                  </a:schemeClr>
                </a:solidFill>
              </a:defRPr>
            </a:lvl2pPr>
            <a:lvl3pPr marL="3200400" indent="0">
              <a:buNone/>
              <a:defRPr sz="6300">
                <a:solidFill>
                  <a:schemeClr val="tx1">
                    <a:tint val="82000"/>
                  </a:schemeClr>
                </a:solidFill>
              </a:defRPr>
            </a:lvl3pPr>
            <a:lvl4pPr marL="4800600" indent="0">
              <a:buNone/>
              <a:defRPr sz="5600">
                <a:solidFill>
                  <a:schemeClr val="tx1">
                    <a:tint val="82000"/>
                  </a:schemeClr>
                </a:solidFill>
              </a:defRPr>
            </a:lvl4pPr>
            <a:lvl5pPr marL="6400800" indent="0">
              <a:buNone/>
              <a:defRPr sz="5600">
                <a:solidFill>
                  <a:schemeClr val="tx1">
                    <a:tint val="82000"/>
                  </a:schemeClr>
                </a:solidFill>
              </a:defRPr>
            </a:lvl5pPr>
            <a:lvl6pPr marL="8001000" indent="0">
              <a:buNone/>
              <a:defRPr sz="5600">
                <a:solidFill>
                  <a:schemeClr val="tx1">
                    <a:tint val="82000"/>
                  </a:schemeClr>
                </a:solidFill>
              </a:defRPr>
            </a:lvl6pPr>
            <a:lvl7pPr marL="9601200" indent="0">
              <a:buNone/>
              <a:defRPr sz="5600">
                <a:solidFill>
                  <a:schemeClr val="tx1">
                    <a:tint val="82000"/>
                  </a:schemeClr>
                </a:solidFill>
              </a:defRPr>
            </a:lvl7pPr>
            <a:lvl8pPr marL="11201400" indent="0">
              <a:buNone/>
              <a:defRPr sz="5600">
                <a:solidFill>
                  <a:schemeClr val="tx1">
                    <a:tint val="82000"/>
                  </a:schemeClr>
                </a:solidFill>
              </a:defRPr>
            </a:lvl8pPr>
            <a:lvl9pPr marL="12801600" indent="0">
              <a:buNone/>
              <a:defRPr sz="5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234731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1440583"/>
            <a:ext cx="13601700" cy="27268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1440583"/>
            <a:ext cx="13601700" cy="27268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3328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288126"/>
            <a:ext cx="27603450" cy="83068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0535288"/>
            <a:ext cx="13539190" cy="516318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2204447" y="15698470"/>
            <a:ext cx="13539190" cy="23090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0535288"/>
            <a:ext cx="13605869" cy="516318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02027" y="15698470"/>
            <a:ext cx="13605869" cy="23090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191350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347883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277905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865120"/>
            <a:ext cx="10322123" cy="1002792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6187873"/>
            <a:ext cx="16202025" cy="30541383"/>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2893040"/>
            <a:ext cx="10322123" cy="23885951"/>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110822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865120"/>
            <a:ext cx="10322123" cy="1002792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6187873"/>
            <a:ext cx="16202025" cy="30541383"/>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2893040"/>
            <a:ext cx="10322123" cy="23885951"/>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680B7E06-01C8-46E9-9E6D-2E138366EAF9}"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3B6C6C-190D-47D8-B4AF-4FBD0B54F0A8}" type="slidenum">
              <a:rPr lang="en-US" smtClean="0"/>
              <a:t>‹#›</a:t>
            </a:fld>
            <a:endParaRPr lang="en-US" dirty="0"/>
          </a:p>
        </p:txBody>
      </p:sp>
    </p:spTree>
    <p:extLst>
      <p:ext uri="{BB962C8B-B14F-4D97-AF65-F5344CB8AC3E}">
        <p14:creationId xmlns:p14="http://schemas.microsoft.com/office/powerpoint/2010/main" val="171020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288126"/>
            <a:ext cx="27603450" cy="83068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1440583"/>
            <a:ext cx="27603450" cy="272683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39833136"/>
            <a:ext cx="7200900" cy="2288117"/>
          </a:xfrm>
          <a:prstGeom prst="rect">
            <a:avLst/>
          </a:prstGeom>
        </p:spPr>
        <p:txBody>
          <a:bodyPr vert="horz" lIns="91440" tIns="45720" rIns="91440" bIns="45720" rtlCol="0" anchor="ctr"/>
          <a:lstStyle>
            <a:lvl1pPr algn="l">
              <a:defRPr sz="4200">
                <a:solidFill>
                  <a:schemeClr val="tx1">
                    <a:tint val="82000"/>
                  </a:schemeClr>
                </a:solidFill>
              </a:defRPr>
            </a:lvl1pPr>
          </a:lstStyle>
          <a:p>
            <a:fld id="{680B7E06-01C8-46E9-9E6D-2E138366EAF9}" type="datetimeFigureOut">
              <a:rPr lang="en-US" smtClean="0"/>
              <a:t>4/23/2025</a:t>
            </a:fld>
            <a:endParaRPr lang="en-US" dirty="0"/>
          </a:p>
        </p:txBody>
      </p:sp>
      <p:sp>
        <p:nvSpPr>
          <p:cNvPr id="5" name="Footer Placeholder 4"/>
          <p:cNvSpPr>
            <a:spLocks noGrp="1"/>
          </p:cNvSpPr>
          <p:nvPr>
            <p:ph type="ftr" sz="quarter" idx="3"/>
          </p:nvPr>
        </p:nvSpPr>
        <p:spPr>
          <a:xfrm>
            <a:off x="10601325" y="39833136"/>
            <a:ext cx="10801350" cy="2288117"/>
          </a:xfrm>
          <a:prstGeom prst="rect">
            <a:avLst/>
          </a:prstGeom>
        </p:spPr>
        <p:txBody>
          <a:bodyPr vert="horz" lIns="91440" tIns="45720" rIns="91440" bIns="45720" rtlCol="0" anchor="ctr"/>
          <a:lstStyle>
            <a:lvl1pPr algn="ctr">
              <a:defRPr sz="4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2602825" y="39833136"/>
            <a:ext cx="7200900" cy="2288117"/>
          </a:xfrm>
          <a:prstGeom prst="rect">
            <a:avLst/>
          </a:prstGeom>
        </p:spPr>
        <p:txBody>
          <a:bodyPr vert="horz" lIns="91440" tIns="45720" rIns="91440" bIns="45720" rtlCol="0" anchor="ctr"/>
          <a:lstStyle>
            <a:lvl1pPr algn="r">
              <a:defRPr sz="4200">
                <a:solidFill>
                  <a:schemeClr val="tx1">
                    <a:tint val="82000"/>
                  </a:schemeClr>
                </a:solidFill>
              </a:defRPr>
            </a:lvl1pPr>
          </a:lstStyle>
          <a:p>
            <a:fld id="{963B6C6C-190D-47D8-B4AF-4FBD0B54F0A8}" type="slidenum">
              <a:rPr lang="en-US" smtClean="0"/>
              <a:t>‹#›</a:t>
            </a:fld>
            <a:endParaRPr lang="en-US" dirty="0"/>
          </a:p>
        </p:txBody>
      </p:sp>
    </p:spTree>
    <p:extLst>
      <p:ext uri="{BB962C8B-B14F-4D97-AF65-F5344CB8AC3E}">
        <p14:creationId xmlns:p14="http://schemas.microsoft.com/office/powerpoint/2010/main" val="65187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hyperlink" Target="mailto:lisa.wier@okstate.edu" TargetMode="Externa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5C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BB1466-3F5F-B2B9-2384-790063B53C09}"/>
              </a:ext>
            </a:extLst>
          </p:cNvPr>
          <p:cNvSpPr txBox="1"/>
          <p:nvPr/>
        </p:nvSpPr>
        <p:spPr>
          <a:xfrm>
            <a:off x="617361" y="498185"/>
            <a:ext cx="30769278" cy="6740178"/>
          </a:xfrm>
          <a:prstGeom prst="rect">
            <a:avLst/>
          </a:prstGeom>
          <a:solidFill>
            <a:schemeClr val="bg1"/>
          </a:solidFill>
          <a:ln w="127000">
            <a:solidFill>
              <a:schemeClr val="tx1"/>
            </a:solidFill>
          </a:ln>
        </p:spPr>
        <p:txBody>
          <a:bodyPr wrap="square" lIns="444500" tIns="355600" bIns="266700" rtlCol="0" anchor="ctr">
            <a:spAutoFit/>
          </a:bodyPr>
          <a:lstStyle/>
          <a:p>
            <a:r>
              <a:rPr lang="en-US" sz="7778" b="1" dirty="0"/>
              <a:t>Preparedness Stakeholder Perception of Near-Earth Object Risk: </a:t>
            </a:r>
          </a:p>
          <a:p>
            <a:r>
              <a:rPr lang="en-US" sz="7778" b="1" dirty="0"/>
              <a:t>A Qualitative Doctoral Research Design on Public, Emergency Management, and Expert Perspectives</a:t>
            </a:r>
          </a:p>
          <a:p>
            <a:r>
              <a:rPr lang="en-US" sz="2333" dirty="0"/>
              <a:t> </a:t>
            </a:r>
            <a:endParaRPr lang="en-US" sz="1361" dirty="0"/>
          </a:p>
          <a:p>
            <a:pPr marL="177796"/>
            <a:r>
              <a:rPr lang="en-US" sz="5250" dirty="0">
                <a:latin typeface="Times New Roman" panose="02020603050405020304" pitchFamily="18" charset="0"/>
                <a:cs typeface="Times New Roman" panose="02020603050405020304" pitchFamily="18" charset="0"/>
              </a:rPr>
              <a:t>Lisa Wier</a:t>
            </a:r>
            <a:r>
              <a:rPr lang="en-US" sz="5250" baseline="30000" dirty="0">
                <a:latin typeface="Times New Roman" panose="02020603050405020304" pitchFamily="18" charset="0"/>
                <a:cs typeface="Times New Roman" panose="02020603050405020304" pitchFamily="18" charset="0"/>
              </a:rPr>
              <a:t>1</a:t>
            </a:r>
            <a:r>
              <a:rPr lang="en-US" sz="5250" dirty="0">
                <a:latin typeface="Times New Roman" panose="02020603050405020304" pitchFamily="18" charset="0"/>
                <a:cs typeface="Times New Roman" panose="02020603050405020304" pitchFamily="18" charset="0"/>
              </a:rPr>
              <a:t>, and Tony McAleavy</a:t>
            </a:r>
            <a:r>
              <a:rPr lang="en-US" sz="5250" baseline="30000" dirty="0">
                <a:latin typeface="Times New Roman" panose="02020603050405020304" pitchFamily="18" charset="0"/>
                <a:cs typeface="Times New Roman" panose="02020603050405020304" pitchFamily="18" charset="0"/>
              </a:rPr>
              <a:t>1</a:t>
            </a:r>
            <a:endParaRPr lang="en-US" sz="5250" dirty="0">
              <a:latin typeface="Times New Roman" panose="02020603050405020304" pitchFamily="18" charset="0"/>
              <a:cs typeface="Times New Roman" panose="02020603050405020304" pitchFamily="18" charset="0"/>
            </a:endParaRPr>
          </a:p>
          <a:p>
            <a:pPr marL="177796"/>
            <a:r>
              <a:rPr lang="en-US" sz="1021" i="1" dirty="0">
                <a:latin typeface="Times New Roman" panose="02020603050405020304" pitchFamily="18" charset="0"/>
                <a:cs typeface="Times New Roman" panose="02020603050405020304" pitchFamily="18" charset="0"/>
              </a:rPr>
              <a:t> </a:t>
            </a:r>
          </a:p>
          <a:p>
            <a:pPr marL="177796"/>
            <a:r>
              <a:rPr lang="en-US" sz="3889" i="1" dirty="0">
                <a:latin typeface="Times New Roman" panose="02020603050405020304" pitchFamily="18" charset="0"/>
                <a:cs typeface="Times New Roman" panose="02020603050405020304" pitchFamily="18" charset="0"/>
              </a:rPr>
              <a:t>Fire and Emergency Management Administration, Oklahoma State University, Stillwater, OK, USA</a:t>
            </a:r>
          </a:p>
          <a:p>
            <a:pPr marL="177796"/>
            <a:r>
              <a:rPr lang="en-US" sz="3889" i="1" dirty="0">
                <a:latin typeface="Times New Roman" panose="02020603050405020304" pitchFamily="18" charset="0"/>
                <a:cs typeface="Times New Roman" panose="02020603050405020304" pitchFamily="18" charset="0"/>
                <a:hlinkClick r:id="rId2"/>
              </a:rPr>
              <a:t>lisa.wier@okstate.edu</a:t>
            </a:r>
            <a:r>
              <a:rPr lang="en-US" sz="3889" i="1" dirty="0">
                <a:latin typeface="Times New Roman" panose="02020603050405020304" pitchFamily="18" charset="0"/>
                <a:cs typeface="Times New Roman" panose="02020603050405020304" pitchFamily="18" charset="0"/>
              </a:rPr>
              <a:t> 																			IAA-PDC-25-11-116			</a:t>
            </a:r>
          </a:p>
        </p:txBody>
      </p:sp>
      <p:pic>
        <p:nvPicPr>
          <p:cNvPr id="1026" name="Picture 2">
            <a:extLst>
              <a:ext uri="{FF2B5EF4-FFF2-40B4-BE49-F238E27FC236}">
                <a16:creationId xmlns:a16="http://schemas.microsoft.com/office/drawing/2014/main" id="{EB6EC928-C98A-B080-580B-AB6438291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1113" y="3241857"/>
            <a:ext cx="6274850" cy="27176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A903C8-6FD2-CEAE-8FB6-475D1144F2AE}"/>
              </a:ext>
            </a:extLst>
          </p:cNvPr>
          <p:cNvSpPr txBox="1"/>
          <p:nvPr/>
        </p:nvSpPr>
        <p:spPr>
          <a:xfrm>
            <a:off x="617361" y="7704952"/>
            <a:ext cx="15113000" cy="11454482"/>
          </a:xfrm>
          <a:prstGeom prst="rect">
            <a:avLst/>
          </a:prstGeom>
          <a:solidFill>
            <a:schemeClr val="bg1"/>
          </a:solidFill>
          <a:ln w="127000">
            <a:solidFill>
              <a:schemeClr val="tx1"/>
            </a:solidFill>
          </a:ln>
        </p:spPr>
        <p:txBody>
          <a:bodyPr wrap="square" lIns="355600" tIns="177800" rIns="355600" bIns="177800" rtlCol="0" anchor="t" anchorCtr="0">
            <a:spAutoFit/>
          </a:bodyPr>
          <a:lstStyle/>
          <a:p>
            <a:r>
              <a:rPr lang="en-US" sz="5833" b="1" dirty="0"/>
              <a:t>Introduction</a:t>
            </a:r>
          </a:p>
          <a:p>
            <a:endParaRPr lang="en-US" sz="1708" dirty="0"/>
          </a:p>
          <a:p>
            <a:r>
              <a:rPr lang="en-US" sz="3889" dirty="0">
                <a:latin typeface="Times New Roman" panose="02020603050405020304" pitchFamily="18" charset="0"/>
                <a:cs typeface="Times New Roman" panose="02020603050405020304" pitchFamily="18" charset="0"/>
              </a:rPr>
              <a:t>Near-Earth objects (NEOs) are low probability-high consequence hazards with potentially catastrophic extinction-level impacts. The 2013 Chelyabinsk airburst, asteroid 2024 YR</a:t>
            </a:r>
            <a:r>
              <a:rPr lang="en-US" sz="3889" baseline="-25000" dirty="0">
                <a:latin typeface="Times New Roman" panose="02020603050405020304" pitchFamily="18" charset="0"/>
                <a:cs typeface="Times New Roman" panose="02020603050405020304" pitchFamily="18" charset="0"/>
              </a:rPr>
              <a:t>4</a:t>
            </a:r>
            <a:r>
              <a:rPr lang="en-US" sz="3889" dirty="0">
                <a:latin typeface="Times New Roman" panose="02020603050405020304" pitchFamily="18" charset="0"/>
                <a:cs typeface="Times New Roman" panose="02020603050405020304" pitchFamily="18" charset="0"/>
              </a:rPr>
              <a:t>, and recent technological advancements such as the Double Asteroid Redirect Test have brought planetary defense to the fore. There is, however, limited research that addresses perception of NEO impact risk among the public and prominent stakeholders. Consequently, preparedness initiatives are based on differing understanding of the risks faced which compromises response efficacy. Preparedness begins at the local level and requires a global collaborative effort as the consequences of a NEO impact could overwhelm community lifelines, infrastructure, and local capabilities. Smaller NEOs are far more frequent than one kilometer “global killer” asteroids. Nonetheless, their impacts can be significantly destruction.</a:t>
            </a:r>
          </a:p>
          <a:p>
            <a:r>
              <a:rPr lang="en-US" sz="2333" dirty="0">
                <a:latin typeface="Times New Roman" panose="02020603050405020304" pitchFamily="18" charset="0"/>
                <a:cs typeface="Times New Roman" panose="02020603050405020304" pitchFamily="18" charset="0"/>
              </a:rPr>
              <a:t> </a:t>
            </a:r>
          </a:p>
          <a:p>
            <a:pPr algn="ctr"/>
            <a:r>
              <a:rPr lang="en-US" sz="2333" dirty="0">
                <a:latin typeface="Times New Roman" panose="02020603050405020304" pitchFamily="18" charset="0"/>
                <a:cs typeface="Times New Roman" panose="02020603050405020304" pitchFamily="18" charset="0"/>
              </a:rPr>
              <a:t> </a:t>
            </a:r>
            <a:r>
              <a:rPr lang="en-US" sz="3889" b="1" i="1" dirty="0">
                <a:latin typeface="Times New Roman" panose="02020603050405020304" pitchFamily="18" charset="0"/>
                <a:cs typeface="Times New Roman" panose="02020603050405020304" pitchFamily="18" charset="0"/>
              </a:rPr>
              <a:t>How do the general public, emergency managers, and asteroid subject-matter expert/scientific community perceive the risk of a NEO impact?</a:t>
            </a:r>
          </a:p>
        </p:txBody>
      </p:sp>
      <p:sp>
        <p:nvSpPr>
          <p:cNvPr id="6" name="TextBox 5">
            <a:extLst>
              <a:ext uri="{FF2B5EF4-FFF2-40B4-BE49-F238E27FC236}">
                <a16:creationId xmlns:a16="http://schemas.microsoft.com/office/drawing/2014/main" id="{59ABD598-AD1E-3C47-AF35-A8AAA1CEB359}"/>
              </a:ext>
            </a:extLst>
          </p:cNvPr>
          <p:cNvSpPr txBox="1"/>
          <p:nvPr/>
        </p:nvSpPr>
        <p:spPr>
          <a:xfrm>
            <a:off x="617361" y="19626023"/>
            <a:ext cx="30769278" cy="18207976"/>
          </a:xfrm>
          <a:prstGeom prst="rect">
            <a:avLst/>
          </a:prstGeom>
          <a:solidFill>
            <a:schemeClr val="bg1"/>
          </a:solidFill>
          <a:ln w="127000">
            <a:solidFill>
              <a:schemeClr val="tx1"/>
            </a:solidFill>
          </a:ln>
        </p:spPr>
        <p:txBody>
          <a:bodyPr wrap="square" lIns="355600" tIns="177800" rIns="355600" bIns="177800" rtlCol="0">
            <a:spAutoFit/>
          </a:bodyPr>
          <a:lstStyle/>
          <a:p>
            <a:pPr algn="ctr"/>
            <a:r>
              <a:rPr lang="en-US" sz="5833" b="1" dirty="0"/>
              <a:t>Methodology</a:t>
            </a: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endParaRPr lang="en-US" sz="3889" dirty="0">
              <a:latin typeface="Times New Roman" panose="02020603050405020304" pitchFamily="18" charset="0"/>
              <a:cs typeface="Times New Roman" panose="02020603050405020304" pitchFamily="18" charset="0"/>
            </a:endParaRPr>
          </a:p>
          <a:p>
            <a:pPr algn="ctr">
              <a:spcBef>
                <a:spcPts val="583"/>
              </a:spcBef>
            </a:pPr>
            <a:r>
              <a:rPr lang="en-US" sz="3889" dirty="0">
                <a:latin typeface="Times New Roman" panose="02020603050405020304" pitchFamily="18" charset="0"/>
                <a:cs typeface="Times New Roman" panose="02020603050405020304" pitchFamily="18" charset="0"/>
              </a:rPr>
              <a:t>The proposed research study is informed by an inductive system of logic, social constructionism philosophy, web-based self-completed questionnaires, semi-structured interviews, and qualitative content analysis methodology. This study will be three-fold: </a:t>
            </a:r>
            <a:endParaRPr lang="en-US" sz="3889" b="1" dirty="0">
              <a:latin typeface="Times New Roman" panose="02020603050405020304" pitchFamily="18" charset="0"/>
              <a:cs typeface="Times New Roman" panose="02020603050405020304" pitchFamily="18" charset="0"/>
            </a:endParaRPr>
          </a:p>
          <a:p>
            <a:pPr algn="ctr">
              <a:spcBef>
                <a:spcPts val="583"/>
              </a:spcBef>
            </a:pPr>
            <a:r>
              <a:rPr lang="en-US" sz="875" b="1" dirty="0">
                <a:latin typeface="Times New Roman" panose="02020603050405020304" pitchFamily="18" charset="0"/>
                <a:cs typeface="Times New Roman" panose="02020603050405020304" pitchFamily="18" charset="0"/>
              </a:rPr>
              <a:t> </a:t>
            </a:r>
          </a:p>
          <a:p>
            <a:pPr marL="722296" indent="-722296" algn="ctr">
              <a:spcBef>
                <a:spcPts val="583"/>
              </a:spcBef>
              <a:buFont typeface="+mj-lt"/>
              <a:buAutoNum type="arabicPeriod"/>
            </a:pPr>
            <a:r>
              <a:rPr lang="en-US" sz="3889" b="1" dirty="0">
                <a:latin typeface="Times New Roman" panose="02020603050405020304" pitchFamily="18" charset="0"/>
                <a:cs typeface="Times New Roman" panose="02020603050405020304" pitchFamily="18" charset="0"/>
              </a:rPr>
              <a:t> </a:t>
            </a:r>
            <a:r>
              <a:rPr lang="en-US" sz="3889" dirty="0">
                <a:latin typeface="Times New Roman" panose="02020603050405020304" pitchFamily="18" charset="0"/>
                <a:cs typeface="Times New Roman" panose="02020603050405020304" pitchFamily="18" charset="0"/>
              </a:rPr>
              <a:t>Members of the public will be snowball sampled to participate in a web-based self-completed questionnaire. This will focus on their knowledge and perception of NEO impact risk, conceptualization of likely impacts and severity of consequences, and the future threat of a global catastrophe. </a:t>
            </a:r>
            <a:endParaRPr lang="en-US" sz="3889" b="1" dirty="0">
              <a:latin typeface="Times New Roman" panose="02020603050405020304" pitchFamily="18" charset="0"/>
              <a:cs typeface="Times New Roman" panose="02020603050405020304" pitchFamily="18" charset="0"/>
            </a:endParaRPr>
          </a:p>
          <a:p>
            <a:pPr marL="722296" indent="-722296" algn="ctr">
              <a:spcBef>
                <a:spcPts val="583"/>
              </a:spcBef>
              <a:buFont typeface="+mj-lt"/>
              <a:buAutoNum type="arabicPeriod"/>
            </a:pPr>
            <a:r>
              <a:rPr lang="en-US" sz="3889" b="1" dirty="0">
                <a:latin typeface="Times New Roman" panose="02020603050405020304" pitchFamily="18" charset="0"/>
                <a:cs typeface="Times New Roman" panose="02020603050405020304" pitchFamily="18" charset="0"/>
              </a:rPr>
              <a:t> </a:t>
            </a:r>
            <a:r>
              <a:rPr lang="en-US" sz="3889" dirty="0">
                <a:latin typeface="Times New Roman" panose="02020603050405020304" pitchFamily="18" charset="0"/>
                <a:cs typeface="Times New Roman" panose="02020603050405020304" pitchFamily="18" charset="0"/>
              </a:rPr>
              <a:t>Local, state, tribal, and federal-level emergency managers in the United States will be snowball sampled for semi-structured qualitative interviews pertaining to their knowledge, understanding and risk perception of likely NEO impacts on their jurisdiction.</a:t>
            </a:r>
          </a:p>
          <a:p>
            <a:pPr marL="722296" indent="-722296" algn="ctr">
              <a:spcBef>
                <a:spcPts val="583"/>
              </a:spcBef>
              <a:buFont typeface="+mj-lt"/>
              <a:buAutoNum type="arabicPeriod"/>
            </a:pPr>
            <a:r>
              <a:rPr lang="en-US" sz="3889" b="1" dirty="0">
                <a:latin typeface="Times New Roman" panose="02020603050405020304" pitchFamily="18" charset="0"/>
                <a:cs typeface="Times New Roman" panose="02020603050405020304" pitchFamily="18" charset="0"/>
              </a:rPr>
              <a:t> </a:t>
            </a:r>
            <a:r>
              <a:rPr lang="en-US" sz="3889" dirty="0">
                <a:latin typeface="Times New Roman" panose="02020603050405020304" pitchFamily="18" charset="0"/>
                <a:cs typeface="Times New Roman" panose="02020603050405020304" pitchFamily="18" charset="0"/>
              </a:rPr>
              <a:t>Scientists, researchers, and professionals with expertise in NEO impacts and planetary defense at various agencies will be snowball sampled for semi-structured interviews about their risk perception about NEO impacts, future generational threats for global catastrophe, current understanding of public risk perception, and areas for improvement in public communication.</a:t>
            </a:r>
          </a:p>
          <a:p>
            <a:pPr algn="ctr">
              <a:spcBef>
                <a:spcPts val="583"/>
              </a:spcBef>
            </a:pPr>
            <a:r>
              <a:rPr lang="en-US" sz="875" dirty="0">
                <a:latin typeface="Times New Roman" panose="02020603050405020304" pitchFamily="18" charset="0"/>
                <a:cs typeface="Times New Roman" panose="02020603050405020304" pitchFamily="18" charset="0"/>
              </a:rPr>
              <a:t> </a:t>
            </a:r>
          </a:p>
          <a:p>
            <a:pPr algn="ctr">
              <a:spcBef>
                <a:spcPts val="583"/>
              </a:spcBef>
            </a:pPr>
            <a:r>
              <a:rPr lang="en-US" sz="2333" dirty="0">
                <a:latin typeface="Times New Roman" panose="02020603050405020304" pitchFamily="18" charset="0"/>
                <a:cs typeface="Times New Roman" panose="02020603050405020304" pitchFamily="18" charset="0"/>
              </a:rPr>
              <a:t> </a:t>
            </a:r>
            <a:r>
              <a:rPr lang="en-US" sz="3889" dirty="0">
                <a:latin typeface="Times New Roman" panose="02020603050405020304" pitchFamily="18" charset="0"/>
                <a:cs typeface="Times New Roman" panose="02020603050405020304" pitchFamily="18" charset="0"/>
              </a:rPr>
              <a:t>Finally, the resultant data will be analyzed using computer-assisted qualitative content analysis. Content analysis allowed for the identification of emergent themes and patterns through rigorous and iterative investigation of the corpus of data. The progression results in a collection of quotes, codes, categories, and themes that formulate into a posited theory that represents the essence of the data. The resultant emergent themes and tentative theory will illustrate the relationships and gaps about the risk perception about NEO impacts between the three participant groups. </a:t>
            </a:r>
          </a:p>
        </p:txBody>
      </p:sp>
      <p:sp>
        <p:nvSpPr>
          <p:cNvPr id="8" name="TextBox 7">
            <a:extLst>
              <a:ext uri="{FF2B5EF4-FFF2-40B4-BE49-F238E27FC236}">
                <a16:creationId xmlns:a16="http://schemas.microsoft.com/office/drawing/2014/main" id="{9E0E44E8-5223-4E31-3F30-7F9AFFFAFC98}"/>
              </a:ext>
            </a:extLst>
          </p:cNvPr>
          <p:cNvSpPr txBox="1"/>
          <p:nvPr/>
        </p:nvSpPr>
        <p:spPr>
          <a:xfrm>
            <a:off x="617361" y="38300588"/>
            <a:ext cx="30769278" cy="4249026"/>
          </a:xfrm>
          <a:prstGeom prst="rect">
            <a:avLst/>
          </a:prstGeom>
          <a:solidFill>
            <a:schemeClr val="bg1"/>
          </a:solidFill>
          <a:ln w="127000">
            <a:solidFill>
              <a:schemeClr val="tx1"/>
            </a:solidFill>
          </a:ln>
        </p:spPr>
        <p:txBody>
          <a:bodyPr wrap="square" lIns="266700" tIns="177800" rIns="266700" bIns="177800" numCol="1" spcCol="0" rtlCol="0">
            <a:spAutoFit/>
          </a:bodyPr>
          <a:lstStyle/>
          <a:p>
            <a:pPr algn="ctr"/>
            <a:r>
              <a:rPr lang="en-US" sz="5833" b="1" dirty="0"/>
              <a:t>Selected References</a:t>
            </a:r>
            <a:endParaRPr lang="en-US" sz="5833" dirty="0"/>
          </a:p>
          <a:p>
            <a:r>
              <a:rPr lang="en-US" sz="2431" dirty="0">
                <a:latin typeface="Times New Roman" panose="02020603050405020304" pitchFamily="18" charset="0"/>
                <a:cs typeface="Times New Roman" panose="02020603050405020304" pitchFamily="18" charset="0"/>
              </a:rPr>
              <a:t>[1]	A. J. </a:t>
            </a:r>
            <a:r>
              <a:rPr lang="en-US" sz="2431" dirty="0" err="1">
                <a:latin typeface="Times New Roman" panose="02020603050405020304" pitchFamily="18" charset="0"/>
                <a:cs typeface="Times New Roman" panose="02020603050405020304" pitchFamily="18" charset="0"/>
              </a:rPr>
              <a:t>Haddaji</a:t>
            </a:r>
            <a:r>
              <a:rPr lang="en-US" sz="2431" dirty="0">
                <a:latin typeface="Times New Roman" panose="02020603050405020304" pitchFamily="18" charset="0"/>
                <a:cs typeface="Times New Roman" panose="02020603050405020304" pitchFamily="18" charset="0"/>
              </a:rPr>
              <a:t>, "Understanding the Social Aspects of an Asteroid Impact Threat from Socio-Anthropological Lessons Learned in Natural Disaster Management," in </a:t>
            </a:r>
            <a:r>
              <a:rPr lang="en-US" sz="2431" i="1" dirty="0">
                <a:latin typeface="Times New Roman" panose="02020603050405020304" pitchFamily="18" charset="0"/>
                <a:cs typeface="Times New Roman" panose="02020603050405020304" pitchFamily="18" charset="0"/>
              </a:rPr>
              <a:t>Legal Aspects of Planetary </a:t>
            </a:r>
            <a:r>
              <a:rPr lang="en-US" sz="2431" i="1" dirty="0" err="1">
                <a:latin typeface="Times New Roman" panose="02020603050405020304" pitchFamily="18" charset="0"/>
                <a:cs typeface="Times New Roman" panose="02020603050405020304" pitchFamily="18" charset="0"/>
              </a:rPr>
              <a:t>Defence</a:t>
            </a:r>
            <a:r>
              <a:rPr lang="en-US" sz="2431" i="1" dirty="0">
                <a:latin typeface="Times New Roman" panose="02020603050405020304" pitchFamily="18" charset="0"/>
                <a:cs typeface="Times New Roman" panose="02020603050405020304" pitchFamily="18" charset="0"/>
              </a:rPr>
              <a:t>, </a:t>
            </a:r>
            <a:r>
              <a:rPr lang="en-US" sz="2431" dirty="0">
                <a:latin typeface="Times New Roman" panose="02020603050405020304" pitchFamily="18" charset="0"/>
                <a:cs typeface="Times New Roman" panose="02020603050405020304" pitchFamily="18" charset="0"/>
              </a:rPr>
              <a:t>I. Marboe Ed. Netherlands: Brill </a:t>
            </a:r>
            <a:r>
              <a:rPr lang="en-US" sz="2431" dirty="0" err="1">
                <a:latin typeface="Times New Roman" panose="02020603050405020304" pitchFamily="18" charset="0"/>
                <a:cs typeface="Times New Roman" panose="02020603050405020304" pitchFamily="18" charset="0"/>
              </a:rPr>
              <a:t>Nijhoff</a:t>
            </a:r>
            <a:r>
              <a:rPr lang="en-US" sz="2431" dirty="0">
                <a:latin typeface="Times New Roman" panose="02020603050405020304" pitchFamily="18" charset="0"/>
                <a:cs typeface="Times New Roman" panose="02020603050405020304" pitchFamily="18" charset="0"/>
              </a:rPr>
              <a:t>, 2021, </a:t>
            </a:r>
            <a:r>
              <a:rPr lang="en-US" sz="2431" dirty="0" err="1">
                <a:latin typeface="Times New Roman" panose="02020603050405020304" pitchFamily="18" charset="0"/>
                <a:cs typeface="Times New Roman" panose="02020603050405020304" pitchFamily="18" charset="0"/>
              </a:rPr>
              <a:t>ch.</a:t>
            </a:r>
            <a:r>
              <a:rPr lang="en-US" sz="2431" dirty="0">
                <a:latin typeface="Times New Roman" panose="02020603050405020304" pitchFamily="18" charset="0"/>
                <a:cs typeface="Times New Roman" panose="02020603050405020304" pitchFamily="18" charset="0"/>
              </a:rPr>
              <a:t> 17, pp. 266–285.</a:t>
            </a:r>
          </a:p>
          <a:p>
            <a:r>
              <a:rPr lang="en-US" sz="2431" dirty="0">
                <a:latin typeface="Times New Roman" panose="02020603050405020304" pitchFamily="18" charset="0"/>
                <a:cs typeface="Times New Roman" panose="02020603050405020304" pitchFamily="18" charset="0"/>
              </a:rPr>
              <a:t>[2]	N. J. Bailey, G. G. </a:t>
            </a:r>
            <a:r>
              <a:rPr lang="en-US" sz="2431" dirty="0" err="1">
                <a:latin typeface="Times New Roman" panose="02020603050405020304" pitchFamily="18" charset="0"/>
                <a:cs typeface="Times New Roman" panose="02020603050405020304" pitchFamily="18" charset="0"/>
              </a:rPr>
              <a:t>Swinerd</a:t>
            </a:r>
            <a:r>
              <a:rPr lang="en-US" sz="2431" dirty="0">
                <a:latin typeface="Times New Roman" panose="02020603050405020304" pitchFamily="18" charset="0"/>
                <a:cs typeface="Times New Roman" panose="02020603050405020304" pitchFamily="18" charset="0"/>
              </a:rPr>
              <a:t>, H. G. Lewis, and R. Crowther, "Global Vulnerability to Near-Earth Object Impact," Risk Management, vol. 12, no. 1, pp. 31-53, 2010, </a:t>
            </a:r>
            <a:r>
              <a:rPr lang="en-US" sz="2431" dirty="0" err="1">
                <a:latin typeface="Times New Roman" panose="02020603050405020304" pitchFamily="18" charset="0"/>
                <a:cs typeface="Times New Roman" panose="02020603050405020304" pitchFamily="18" charset="0"/>
              </a:rPr>
              <a:t>doi</a:t>
            </a:r>
            <a:r>
              <a:rPr lang="en-US" sz="2431" dirty="0">
                <a:latin typeface="Times New Roman" panose="02020603050405020304" pitchFamily="18" charset="0"/>
                <a:cs typeface="Times New Roman" panose="02020603050405020304" pitchFamily="18" charset="0"/>
              </a:rPr>
              <a:t>: 10.1057/rm.2009.16.</a:t>
            </a:r>
          </a:p>
          <a:p>
            <a:r>
              <a:rPr lang="en-US" sz="2431" dirty="0">
                <a:latin typeface="Times New Roman" panose="02020603050405020304" pitchFamily="18" charset="0"/>
                <a:cs typeface="Times New Roman" panose="02020603050405020304" pitchFamily="18" charset="0"/>
              </a:rPr>
              <a:t>[3]	E. Bell, A. Bryman, and B. Harley, </a:t>
            </a:r>
            <a:r>
              <a:rPr lang="en-US" sz="2431" i="1" dirty="0">
                <a:latin typeface="Times New Roman" panose="02020603050405020304" pitchFamily="18" charset="0"/>
                <a:cs typeface="Times New Roman" panose="02020603050405020304" pitchFamily="18" charset="0"/>
              </a:rPr>
              <a:t>Business research methods</a:t>
            </a:r>
            <a:r>
              <a:rPr lang="en-US" sz="2431" dirty="0">
                <a:latin typeface="Times New Roman" panose="02020603050405020304" pitchFamily="18" charset="0"/>
                <a:cs typeface="Times New Roman" panose="02020603050405020304" pitchFamily="18" charset="0"/>
              </a:rPr>
              <a:t>, 5 ed. Oxford, UK: Oxford University Press, 2019.</a:t>
            </a:r>
          </a:p>
          <a:p>
            <a:r>
              <a:rPr lang="en-US" sz="2431" dirty="0">
                <a:latin typeface="Times New Roman" panose="02020603050405020304" pitchFamily="18" charset="0"/>
                <a:cs typeface="Times New Roman" panose="02020603050405020304" pitchFamily="18" charset="0"/>
              </a:rPr>
              <a:t>[4]	D. Morrison, C. R. Chapman, D. Steel, and R. P. </a:t>
            </a:r>
            <a:r>
              <a:rPr lang="en-US" sz="2431" dirty="0" err="1">
                <a:latin typeface="Times New Roman" panose="02020603050405020304" pitchFamily="18" charset="0"/>
                <a:cs typeface="Times New Roman" panose="02020603050405020304" pitchFamily="18" charset="0"/>
              </a:rPr>
              <a:t>Binzel</a:t>
            </a:r>
            <a:r>
              <a:rPr lang="en-US" sz="2431" dirty="0">
                <a:latin typeface="Times New Roman" panose="02020603050405020304" pitchFamily="18" charset="0"/>
                <a:cs typeface="Times New Roman" panose="02020603050405020304" pitchFamily="18" charset="0"/>
              </a:rPr>
              <a:t>, "Impacts and the public: communicating the nature of the impact hazard," in Mitigation of Hazardous Comets and Asteroids, M. J. S. Belton, T. H. Morgan, N. H. Samarasinha, and D. K. Yeomans Eds.: Cambridge University Press, 2004, </a:t>
            </a:r>
            <a:r>
              <a:rPr lang="en-US" sz="2431" dirty="0" err="1">
                <a:latin typeface="Times New Roman" panose="02020603050405020304" pitchFamily="18" charset="0"/>
                <a:cs typeface="Times New Roman" panose="02020603050405020304" pitchFamily="18" charset="0"/>
              </a:rPr>
              <a:t>ch.</a:t>
            </a:r>
            <a:r>
              <a:rPr lang="en-US" sz="2431" dirty="0">
                <a:latin typeface="Times New Roman" panose="02020603050405020304" pitchFamily="18" charset="0"/>
                <a:cs typeface="Times New Roman" panose="02020603050405020304" pitchFamily="18" charset="0"/>
              </a:rPr>
              <a:t> 16, pp. 353 - 390.</a:t>
            </a:r>
          </a:p>
          <a:p>
            <a:r>
              <a:rPr lang="en-US" sz="2431" dirty="0">
                <a:latin typeface="Times New Roman" panose="02020603050405020304" pitchFamily="18" charset="0"/>
                <a:cs typeface="Times New Roman" panose="02020603050405020304" pitchFamily="18" charset="0"/>
              </a:rPr>
              <a:t>[5] J. C. Reinhardt, X. Chen, W. Liu, P. </a:t>
            </a:r>
            <a:r>
              <a:rPr lang="en-US" sz="2431" dirty="0" err="1">
                <a:latin typeface="Times New Roman" panose="02020603050405020304" pitchFamily="18" charset="0"/>
                <a:cs typeface="Times New Roman" panose="02020603050405020304" pitchFamily="18" charset="0"/>
              </a:rPr>
              <a:t>Manchev</a:t>
            </a:r>
            <a:r>
              <a:rPr lang="en-US" sz="2431" dirty="0">
                <a:latin typeface="Times New Roman" panose="02020603050405020304" pitchFamily="18" charset="0"/>
                <a:cs typeface="Times New Roman" panose="02020603050405020304" pitchFamily="18" charset="0"/>
              </a:rPr>
              <a:t>, and M. E. </a:t>
            </a:r>
            <a:r>
              <a:rPr lang="en-US" sz="2431" dirty="0" err="1">
                <a:latin typeface="Times New Roman" panose="02020603050405020304" pitchFamily="18" charset="0"/>
                <a:cs typeface="Times New Roman" panose="02020603050405020304" pitchFamily="18" charset="0"/>
              </a:rPr>
              <a:t>Paté</a:t>
            </a:r>
            <a:r>
              <a:rPr lang="en-US" sz="2431" dirty="0">
                <a:latin typeface="Times New Roman" panose="02020603050405020304" pitchFamily="18" charset="0"/>
                <a:cs typeface="Times New Roman" panose="02020603050405020304" pitchFamily="18" charset="0"/>
              </a:rPr>
              <a:t>-Cornell, "Asteroid Risk Assessment: A Probabilistic Approach," (in </a:t>
            </a:r>
            <a:r>
              <a:rPr lang="en-US" sz="2431" dirty="0" err="1">
                <a:latin typeface="Times New Roman" panose="02020603050405020304" pitchFamily="18" charset="0"/>
                <a:cs typeface="Times New Roman" panose="02020603050405020304" pitchFamily="18" charset="0"/>
              </a:rPr>
              <a:t>en</a:t>
            </a:r>
            <a:r>
              <a:rPr lang="en-US" sz="2431" dirty="0">
                <a:latin typeface="Times New Roman" panose="02020603050405020304" pitchFamily="18" charset="0"/>
                <a:cs typeface="Times New Roman" panose="02020603050405020304" pitchFamily="18" charset="0"/>
              </a:rPr>
              <a:t>), </a:t>
            </a:r>
            <a:r>
              <a:rPr lang="en-US" sz="2431" i="1" dirty="0">
                <a:latin typeface="Times New Roman" panose="02020603050405020304" pitchFamily="18" charset="0"/>
                <a:cs typeface="Times New Roman" panose="02020603050405020304" pitchFamily="18" charset="0"/>
              </a:rPr>
              <a:t>Risk Analysis</a:t>
            </a:r>
            <a:r>
              <a:rPr lang="en-US" sz="2431" dirty="0">
                <a:latin typeface="Times New Roman" panose="02020603050405020304" pitchFamily="18" charset="0"/>
                <a:cs typeface="Times New Roman" panose="02020603050405020304" pitchFamily="18" charset="0"/>
              </a:rPr>
              <a:t>, vol. 36, no. 2, pp. 244-261, 2016 2016, </a:t>
            </a:r>
            <a:r>
              <a:rPr lang="en-US" sz="2431" dirty="0" err="1">
                <a:latin typeface="Times New Roman" panose="02020603050405020304" pitchFamily="18" charset="0"/>
                <a:cs typeface="Times New Roman" panose="02020603050405020304" pitchFamily="18" charset="0"/>
              </a:rPr>
              <a:t>doi</a:t>
            </a:r>
            <a:r>
              <a:rPr lang="en-US" sz="2431" dirty="0">
                <a:latin typeface="Times New Roman" panose="02020603050405020304" pitchFamily="18" charset="0"/>
                <a:cs typeface="Times New Roman" panose="02020603050405020304" pitchFamily="18" charset="0"/>
              </a:rPr>
              <a:t>: 10.1111/risa.12453.</a:t>
            </a:r>
          </a:p>
          <a:p>
            <a:r>
              <a:rPr lang="en-US" sz="2431" dirty="0">
                <a:latin typeface="Times New Roman" panose="02020603050405020304" pitchFamily="18" charset="0"/>
                <a:cs typeface="Times New Roman" panose="02020603050405020304" pitchFamily="18" charset="0"/>
              </a:rPr>
              <a:t>[6] P. </a:t>
            </a:r>
            <a:r>
              <a:rPr lang="en-US" sz="2431" dirty="0" err="1">
                <a:latin typeface="Times New Roman" panose="02020603050405020304" pitchFamily="18" charset="0"/>
                <a:cs typeface="Times New Roman" panose="02020603050405020304" pitchFamily="18" charset="0"/>
              </a:rPr>
              <a:t>Slovic</a:t>
            </a:r>
            <a:r>
              <a:rPr lang="en-US" sz="2431" dirty="0">
                <a:latin typeface="Times New Roman" panose="02020603050405020304" pitchFamily="18" charset="0"/>
                <a:cs typeface="Times New Roman" panose="02020603050405020304" pitchFamily="18" charset="0"/>
              </a:rPr>
              <a:t>, "Perception of Risk from Asteroid Impact," in </a:t>
            </a:r>
            <a:r>
              <a:rPr lang="en-US" sz="2431" i="1" dirty="0">
                <a:latin typeface="Times New Roman" panose="02020603050405020304" pitchFamily="18" charset="0"/>
                <a:cs typeface="Times New Roman" panose="02020603050405020304" pitchFamily="18" charset="0"/>
              </a:rPr>
              <a:t>Comet/Asteroid Impacts and Human Society: An Interdisciplinary Approach</a:t>
            </a:r>
            <a:r>
              <a:rPr lang="en-US" sz="2431" dirty="0">
                <a:latin typeface="Times New Roman" panose="02020603050405020304" pitchFamily="18" charset="0"/>
                <a:cs typeface="Times New Roman" panose="02020603050405020304" pitchFamily="18" charset="0"/>
              </a:rPr>
              <a:t>, P. T. Bobrowsky and H. Rickman Eds. Berlin, Heidelberg: Springer Berlin Heidelberg, 2007, pp. 369-382.</a:t>
            </a:r>
            <a:endParaRPr lang="en-US" sz="5833" dirty="0"/>
          </a:p>
        </p:txBody>
      </p:sp>
      <p:sp>
        <p:nvSpPr>
          <p:cNvPr id="9" name="TextBox 8">
            <a:extLst>
              <a:ext uri="{FF2B5EF4-FFF2-40B4-BE49-F238E27FC236}">
                <a16:creationId xmlns:a16="http://schemas.microsoft.com/office/drawing/2014/main" id="{C7857D85-5885-EA5B-CC77-E1CA0CDD53E8}"/>
              </a:ext>
            </a:extLst>
          </p:cNvPr>
          <p:cNvSpPr txBox="1"/>
          <p:nvPr/>
        </p:nvSpPr>
        <p:spPr>
          <a:xfrm>
            <a:off x="16268961" y="7702002"/>
            <a:ext cx="15113000" cy="11457432"/>
          </a:xfrm>
          <a:prstGeom prst="rect">
            <a:avLst/>
          </a:prstGeom>
          <a:solidFill>
            <a:schemeClr val="bg1"/>
          </a:solidFill>
          <a:ln w="127000">
            <a:solidFill>
              <a:schemeClr val="tx1"/>
            </a:solidFill>
          </a:ln>
        </p:spPr>
        <p:txBody>
          <a:bodyPr wrap="square" lIns="355600" tIns="177800" rIns="355600" bIns="177800" rtlCol="0" anchor="t" anchorCtr="0">
            <a:spAutoFit/>
          </a:bodyPr>
          <a:lstStyle/>
          <a:p>
            <a:r>
              <a:rPr lang="en-US" sz="5833" b="1" dirty="0"/>
              <a:t>Expected Results</a:t>
            </a:r>
          </a:p>
          <a:p>
            <a:r>
              <a:rPr lang="en-US" sz="1708" dirty="0"/>
              <a:t> </a:t>
            </a:r>
          </a:p>
          <a:p>
            <a:r>
              <a:rPr lang="en-US" sz="3889" dirty="0">
                <a:latin typeface="Times New Roman" panose="02020603050405020304" pitchFamily="18" charset="0"/>
                <a:cs typeface="Times New Roman" panose="02020603050405020304" pitchFamily="18" charset="0"/>
              </a:rPr>
              <a:t>It is anticipated that the results of this study will identify the differences in NEO impact risk perception of the public, emergency managers, and NEO subject matter experts. Prior research indicates that the public’s understanding of NEO impact risk is markedly different from that of the scientific community. However, little is known about preparedness stakeholder-specific gaps in NEO impact risk perception.  Furthermore, it is imperative to survey emergency managers about their knowledge about NEO impact risk, as they are tasked with protecting the public. What information does local emergency managers want to know to increase NEO preparedness for their communities? Should emergency managers be concerned about this type of hazard? The anticipated results will help bridge the gap between scientific experts and localized communities to enhance planetary defense and resilience and improve local policy and practice. Furthermore, this study will contribute to the limited research addressing the risk perception of NEO impacts from the public, emergency managers, and subject-matter experts.</a:t>
            </a:r>
          </a:p>
        </p:txBody>
      </p:sp>
      <p:graphicFrame>
        <p:nvGraphicFramePr>
          <p:cNvPr id="13" name="Diagram 12">
            <a:extLst>
              <a:ext uri="{FF2B5EF4-FFF2-40B4-BE49-F238E27FC236}">
                <a16:creationId xmlns:a16="http://schemas.microsoft.com/office/drawing/2014/main" id="{66D2CDDD-957C-7298-CDAD-BF747E0F5347}"/>
              </a:ext>
            </a:extLst>
          </p:cNvPr>
          <p:cNvGraphicFramePr/>
          <p:nvPr>
            <p:extLst>
              <p:ext uri="{D42A27DB-BD31-4B8C-83A1-F6EECF244321}">
                <p14:modId xmlns:p14="http://schemas.microsoft.com/office/powerpoint/2010/main" val="1756306269"/>
              </p:ext>
            </p:extLst>
          </p:nvPr>
        </p:nvGraphicFramePr>
        <p:xfrm>
          <a:off x="4304075" y="20102965"/>
          <a:ext cx="23395850" cy="9100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303D240E-690C-5B10-D8BA-635F64A818E5}"/>
              </a:ext>
            </a:extLst>
          </p:cNvPr>
          <p:cNvSpPr txBox="1"/>
          <p:nvPr/>
        </p:nvSpPr>
        <p:spPr>
          <a:xfrm>
            <a:off x="23177894" y="6106526"/>
            <a:ext cx="7881287" cy="807914"/>
          </a:xfrm>
          <a:prstGeom prst="rect">
            <a:avLst/>
          </a:prstGeom>
          <a:noFill/>
        </p:spPr>
        <p:txBody>
          <a:bodyPr wrap="square" rtlCol="0">
            <a:spAutoFit/>
          </a:bodyPr>
          <a:lstStyle/>
          <a:p>
            <a:pPr algn="ctr"/>
            <a:r>
              <a:rPr lang="en-US" sz="4667" b="1" dirty="0">
                <a:ln w="0"/>
                <a:solidFill>
                  <a:srgbClr val="FE5C00"/>
                </a:solidFill>
                <a:effectLst>
                  <a:outerShdw blurRad="38100" dist="19050" dir="2700000" algn="tl" rotWithShape="0">
                    <a:schemeClr val="dk1">
                      <a:alpha val="40000"/>
                    </a:schemeClr>
                  </a:outerShdw>
                </a:effectLst>
                <a:latin typeface="Arial Nova" panose="020B0504020202020204" pitchFamily="34" charset="0"/>
              </a:rPr>
              <a:t>Oklahoma State University</a:t>
            </a:r>
          </a:p>
        </p:txBody>
      </p:sp>
    </p:spTree>
    <p:extLst>
      <p:ext uri="{BB962C8B-B14F-4D97-AF65-F5344CB8AC3E}">
        <p14:creationId xmlns:p14="http://schemas.microsoft.com/office/powerpoint/2010/main" val="1092133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1072</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Arial Nova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Wier</dc:creator>
  <cp:lastModifiedBy>Lisa Wier</cp:lastModifiedBy>
  <cp:revision>1</cp:revision>
  <dcterms:created xsi:type="dcterms:W3CDTF">2025-03-29T16:14:48Z</dcterms:created>
  <dcterms:modified xsi:type="dcterms:W3CDTF">2025-04-23T14:11:32Z</dcterms:modified>
</cp:coreProperties>
</file>