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5" roundtripDataSignature="AMtx7mjZ7b50DXc7O7YvkkuOSzBPsg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50918896a7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 name="Google Shape;50;g350918896a7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0918896a7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350918896a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 name="Google Shape;30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Our primary goal is to collect imagery of the asteroid during its Earth close approach. TERP RAPTOR is a 12U cubesat designed to accomplish that, using two COTS imagers (visible and near-IR).</a:t>
            </a:r>
            <a:endParaRPr/>
          </a:p>
          <a:p>
            <a:pPr indent="0" lvl="0" marL="0" rtl="0" algn="l">
              <a:lnSpc>
                <a:spcPct val="100000"/>
              </a:lnSpc>
              <a:spcBef>
                <a:spcPts val="0"/>
              </a:spcBef>
              <a:spcAft>
                <a:spcPts val="0"/>
              </a:spcAft>
              <a:buSzPts val="1100"/>
              <a:buNone/>
            </a:pPr>
            <a:r>
              <a:rPr lang="en-US"/>
              <a:t>The spacecraft should cost around 3.4 million dollars.</a:t>
            </a:r>
            <a:endParaRPr/>
          </a:p>
          <a:p>
            <a:pPr indent="0" lvl="0" marL="0" rtl="0" algn="l">
              <a:lnSpc>
                <a:spcPct val="100000"/>
              </a:lnSpc>
              <a:spcBef>
                <a:spcPts val="0"/>
              </a:spcBef>
              <a:spcAft>
                <a:spcPts val="0"/>
              </a:spcAft>
              <a:buSzPts val="1100"/>
              <a:buNone/>
            </a:pPr>
            <a:r>
              <a:rPr lang="en-US"/>
              <a:t>We also plan to carry a high-frequency antenna provided by HAARP, to receive reflected signals when they beam energy at the asteroid to investigate its interior.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After a rideshare launch and deployment from the launch vehicle, TERP RAPTOR will undergo commissioning.</a:t>
            </a:r>
            <a:endParaRPr/>
          </a:p>
          <a:p>
            <a:pPr indent="0" lvl="0" marL="0" rtl="0" algn="l">
              <a:lnSpc>
                <a:spcPct val="100000"/>
              </a:lnSpc>
              <a:spcBef>
                <a:spcPts val="0"/>
              </a:spcBef>
              <a:spcAft>
                <a:spcPts val="0"/>
              </a:spcAft>
              <a:buSzPts val="1100"/>
              <a:buNone/>
            </a:pPr>
            <a:r>
              <a:rPr lang="en-US"/>
              <a:t>We will then maneuver to an Apophis-intercepting orbit and loiter there. </a:t>
            </a:r>
            <a:endParaRPr/>
          </a:p>
          <a:p>
            <a:pPr indent="0" lvl="0" marL="0" rtl="0" algn="l">
              <a:lnSpc>
                <a:spcPct val="100000"/>
              </a:lnSpc>
              <a:spcBef>
                <a:spcPts val="0"/>
              </a:spcBef>
              <a:spcAft>
                <a:spcPts val="0"/>
              </a:spcAft>
              <a:buSzPts val="1100"/>
              <a:buNone/>
            </a:pPr>
            <a:r>
              <a:rPr lang="en-US"/>
              <a:t>As the asteroid approaches perigee, we will perform final phasing maneuvers to target the asteroid flyby.</a:t>
            </a:r>
            <a:endParaRPr/>
          </a:p>
          <a:p>
            <a:pPr indent="0" lvl="0" marL="0" rtl="0" algn="l">
              <a:lnSpc>
                <a:spcPct val="100000"/>
              </a:lnSpc>
              <a:spcBef>
                <a:spcPts val="0"/>
              </a:spcBef>
              <a:spcAft>
                <a:spcPts val="0"/>
              </a:spcAft>
              <a:buSzPts val="1100"/>
              <a:buNone/>
            </a:pPr>
            <a:r>
              <a:rPr lang="en-US"/>
              <a:t>We will aim for a close approach distance of 10 km, collecting images throughout the approach and flyby.</a:t>
            </a:r>
            <a:endParaRPr/>
          </a:p>
          <a:p>
            <a:pPr indent="0" lvl="0" marL="0" rtl="0" algn="l">
              <a:lnSpc>
                <a:spcPct val="100000"/>
              </a:lnSpc>
              <a:spcBef>
                <a:spcPts val="0"/>
              </a:spcBef>
              <a:spcAft>
                <a:spcPts val="0"/>
              </a:spcAft>
              <a:buSzPts val="1100"/>
              <a:buNone/>
            </a:pPr>
            <a:r>
              <a:rPr lang="en-US"/>
              <a:t>Data downlink will be begin as soon as possible after the flyby is complete.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50918896a7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g350918896a7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50918896a7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g350918896a7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Standard rideshare offerings (LEO, GTO, GEO) don’t intercept Apophis’s Earth flyby hyperbola.</a:t>
            </a:r>
            <a:endParaRPr/>
          </a:p>
          <a:p>
            <a:pPr indent="0" lvl="0" marL="0" rtl="0" algn="l">
              <a:lnSpc>
                <a:spcPct val="100000"/>
              </a:lnSpc>
              <a:spcBef>
                <a:spcPts val="0"/>
              </a:spcBef>
              <a:spcAft>
                <a:spcPts val="0"/>
              </a:spcAft>
              <a:buSzPts val="1100"/>
              <a:buNone/>
            </a:pPr>
            <a:r>
              <a:rPr lang="en-US"/>
              <a:t>We’ve assembled example design reference cases for rideshare options.</a:t>
            </a:r>
            <a:endParaRPr/>
          </a:p>
          <a:p>
            <a:pPr indent="0" lvl="0" marL="0" rtl="0" algn="l">
              <a:lnSpc>
                <a:spcPct val="100000"/>
              </a:lnSpc>
              <a:spcBef>
                <a:spcPts val="0"/>
              </a:spcBef>
              <a:spcAft>
                <a:spcPts val="0"/>
              </a:spcAft>
              <a:buSzPts val="1100"/>
              <a:buNone/>
            </a:pPr>
            <a:r>
              <a:rPr lang="en-US"/>
              <a:t>DRC1 begins with a rideshare launch to a standard GTO, but then requires a substantial perigee boost from the launch vehicle.</a:t>
            </a:r>
            <a:endParaRPr/>
          </a:p>
          <a:p>
            <a:pPr indent="0" lvl="0" marL="0" rtl="0" algn="l">
              <a:lnSpc>
                <a:spcPct val="100000"/>
              </a:lnSpc>
              <a:spcBef>
                <a:spcPts val="0"/>
              </a:spcBef>
              <a:spcAft>
                <a:spcPts val="0"/>
              </a:spcAft>
              <a:buSzPts val="1100"/>
              <a:buNone/>
            </a:pPr>
            <a:r>
              <a:rPr lang="en-US"/>
              <a:t>DRC2 is a highly inclined near-GEO—the inclination (~39 deg) is much higher than typical.</a:t>
            </a:r>
            <a:endParaRPr/>
          </a:p>
          <a:p>
            <a:pPr indent="0" lvl="0" marL="0" rtl="0" algn="l">
              <a:lnSpc>
                <a:spcPct val="100000"/>
              </a:lnSpc>
              <a:spcBef>
                <a:spcPts val="0"/>
              </a:spcBef>
              <a:spcAft>
                <a:spcPts val="0"/>
              </a:spcAft>
              <a:buSzPts val="1100"/>
              <a:buNone/>
            </a:pPr>
            <a:r>
              <a:rPr lang="en-US"/>
              <a:t>DRC3 uses a lunar flyby sequence to achieve a retrograde orbit that intercepts Apophis. It offers the slowest Apophis flyby speed but requires substantial Delta-V from the launch provider.</a:t>
            </a:r>
            <a:endParaRPr/>
          </a:p>
          <a:p>
            <a:pPr indent="0" lvl="0" marL="0" rtl="0" algn="l">
              <a:lnSpc>
                <a:spcPct val="100000"/>
              </a:lnSpc>
              <a:spcBef>
                <a:spcPts val="0"/>
              </a:spcBef>
              <a:spcAft>
                <a:spcPts val="0"/>
              </a:spcAft>
              <a:buSzPts val="1100"/>
              <a:buNone/>
            </a:pPr>
            <a:r>
              <a:rPr lang="en-US"/>
              <a:t>We are continuing to consider other potential rideshare options, such as rideshare to equatorial GEO followed by maneuvering to equatorial super-GEO.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50918896a7_0_1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50918896a7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Slewing during the flyby is not feasible given the CubeSat form factor and our imaging resolution capability.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If we want to slew, it requires that our encounter distance be greater than 100 km. -&gt; Image resolution is 1.0 m/pixel at best, but more importantly our image fill goes down to 0.224% of the image (at peak center). This is too small for any meaningful scientific contribution</a:t>
            </a:r>
            <a:br>
              <a:rPr lang="en-US"/>
            </a:b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0918896a7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350918896a7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4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 name="Google Shape;10;p4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6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 name="Google Shape;41;p6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 name="Shape 42"/>
        <p:cNvGrpSpPr/>
        <p:nvPr/>
      </p:nvGrpSpPr>
      <p:grpSpPr>
        <a:xfrm>
          <a:off x="0" y="0"/>
          <a:ext cx="0" cy="0"/>
          <a:chOff x="0" y="0"/>
          <a:chExt cx="0" cy="0"/>
        </a:xfrm>
      </p:grpSpPr>
      <p:sp>
        <p:nvSpPr>
          <p:cNvPr id="43" name="Google Shape;43;p6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5"/>
          <p:cNvSpPr/>
          <p:nvPr>
            <p:ph idx="2" type="pic"/>
          </p:nvPr>
        </p:nvSpPr>
        <p:spPr>
          <a:xfrm>
            <a:off x="5183188" y="987425"/>
            <a:ext cx="6172200" cy="4873500"/>
          </a:xfrm>
          <a:prstGeom prst="rect">
            <a:avLst/>
          </a:prstGeom>
          <a:noFill/>
          <a:ln>
            <a:noFill/>
          </a:ln>
        </p:spPr>
      </p:sp>
      <p:sp>
        <p:nvSpPr>
          <p:cNvPr id="45" name="Google Shape;45;p6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
  <p:cSld name="Picture ">
    <p:spTree>
      <p:nvGrpSpPr>
        <p:cNvPr id="46" name="Shape 46"/>
        <p:cNvGrpSpPr/>
        <p:nvPr/>
      </p:nvGrpSpPr>
      <p:grpSpPr>
        <a:xfrm>
          <a:off x="0" y="0"/>
          <a:ext cx="0" cy="0"/>
          <a:chOff x="0" y="0"/>
          <a:chExt cx="0" cy="0"/>
        </a:xfrm>
      </p:grpSpPr>
      <p:sp>
        <p:nvSpPr>
          <p:cNvPr id="47" name="Google Shape;47;p66"/>
          <p:cNvSpPr/>
          <p:nvPr>
            <p:ph idx="2" type="pic"/>
          </p:nvPr>
        </p:nvSpPr>
        <p:spPr>
          <a:xfrm>
            <a:off x="839788" y="987425"/>
            <a:ext cx="10515600" cy="48735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51"/>
          <p:cNvSpPr txBox="1"/>
          <p:nvPr>
            <p:ph type="title"/>
          </p:nvPr>
        </p:nvSpPr>
        <p:spPr>
          <a:xfrm>
            <a:off x="838200" y="88938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1"/>
          <p:cNvSpPr txBox="1"/>
          <p:nvPr>
            <p:ph idx="1" type="body"/>
          </p:nvPr>
        </p:nvSpPr>
        <p:spPr>
          <a:xfrm>
            <a:off x="838200" y="2384651"/>
            <a:ext cx="10515600" cy="27098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8"/>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48"/>
          <p:cNvPicPr preferRelativeResize="0"/>
          <p:nvPr/>
        </p:nvPicPr>
        <p:blipFill rotWithShape="1">
          <a:blip r:embed="rId2">
            <a:alphaModFix/>
          </a:blip>
          <a:srcRect b="0" l="0" r="0" t="0"/>
          <a:stretch/>
        </p:blipFill>
        <p:spPr>
          <a:xfrm>
            <a:off x="81275" y="237325"/>
            <a:ext cx="976727" cy="9767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5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0"/>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0"/>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6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6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6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theme" Target="../theme/theme2.xml"/><Relationship Id="rId10" Type="http://schemas.openxmlformats.org/officeDocument/2006/relationships/slideLayout" Target="../slideLayouts/slideLayout12.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43"/>
          <p:cNvSpPr txBox="1"/>
          <p:nvPr>
            <p:ph idx="1" type="body"/>
          </p:nvPr>
        </p:nvSpPr>
        <p:spPr>
          <a:xfrm>
            <a:off x="838200" y="2384651"/>
            <a:ext cx="10515600" cy="27098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 name="Google Shape;7;p43"/>
          <p:cNvSpPr txBox="1"/>
          <p:nvPr>
            <p:ph type="title"/>
          </p:nvPr>
        </p:nvSpPr>
        <p:spPr>
          <a:xfrm>
            <a:off x="838200" y="924151"/>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5" name="Shape 15"/>
        <p:cNvGrpSpPr/>
        <p:nvPr/>
      </p:nvGrpSpPr>
      <p:grpSpPr>
        <a:xfrm>
          <a:off x="0" y="0"/>
          <a:ext cx="0" cy="0"/>
          <a:chOff x="0" y="0"/>
          <a:chExt cx="0" cy="0"/>
        </a:xfrm>
      </p:grpSpPr>
      <p:sp>
        <p:nvSpPr>
          <p:cNvPr id="16" name="Google Shape;16;p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mailto:rudolpa@umd.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doi.org/10.17226/26522" TargetMode="External"/><Relationship Id="rId4" Type="http://schemas.openxmlformats.org/officeDocument/2006/relationships/hyperlink" Target="https://nap.nationalacademies.org/read/26522/chapter/20#48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www.lpi.usra.edu/sbag/documents/Apophis_SA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hyperlink" Target="https://www.lpi.usra.edu/sbag/documents/Apophis_SAT.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s://cosparhq.cnes.fr/assets/uploads/2024/09/PR_Apophis_COSPAR-2024.pdf" TargetMode="External"/><Relationship Id="rId4" Type="http://schemas.openxmlformats.org/officeDocument/2006/relationships/hyperlink" Target="https://www.cosmos.esa.int/web/smpag/" TargetMode="External"/><Relationship Id="rId5" Type="http://schemas.openxmlformats.org/officeDocument/2006/relationships/hyperlink" Target="https://www.cosmos.esa.int/web/smpag/meeting-23-oct-202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 name="Shape 51"/>
        <p:cNvGrpSpPr/>
        <p:nvPr/>
      </p:nvGrpSpPr>
      <p:grpSpPr>
        <a:xfrm>
          <a:off x="0" y="0"/>
          <a:ext cx="0" cy="0"/>
          <a:chOff x="0" y="0"/>
          <a:chExt cx="0" cy="0"/>
        </a:xfrm>
      </p:grpSpPr>
      <p:pic>
        <p:nvPicPr>
          <p:cNvPr id="52" name="Google Shape;52;g350918896a7_0_31"/>
          <p:cNvPicPr preferRelativeResize="0"/>
          <p:nvPr/>
        </p:nvPicPr>
        <p:blipFill rotWithShape="1">
          <a:blip r:embed="rId4">
            <a:alphaModFix/>
          </a:blip>
          <a:srcRect b="0" l="0" r="0" t="0"/>
          <a:stretch/>
        </p:blipFill>
        <p:spPr>
          <a:xfrm>
            <a:off x="9995025" y="1257813"/>
            <a:ext cx="1477648" cy="1477648"/>
          </a:xfrm>
          <a:prstGeom prst="rect">
            <a:avLst/>
          </a:prstGeom>
          <a:noFill/>
          <a:ln>
            <a:noFill/>
          </a:ln>
        </p:spPr>
      </p:pic>
      <p:sp>
        <p:nvSpPr>
          <p:cNvPr id="53" name="Google Shape;53;g350918896a7_0_31"/>
          <p:cNvSpPr/>
          <p:nvPr/>
        </p:nvSpPr>
        <p:spPr>
          <a:xfrm>
            <a:off x="206975" y="714975"/>
            <a:ext cx="11778300" cy="4430700"/>
          </a:xfrm>
          <a:prstGeom prst="roundRect">
            <a:avLst>
              <a:gd fmla="val 1282" name="adj"/>
            </a:avLst>
          </a:prstGeom>
          <a:solidFill>
            <a:schemeClr val="dk1"/>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4" name="Google Shape;54;g350918896a7_0_31"/>
          <p:cNvPicPr preferRelativeResize="0"/>
          <p:nvPr/>
        </p:nvPicPr>
        <p:blipFill rotWithShape="1">
          <a:blip r:embed="rId4">
            <a:alphaModFix/>
          </a:blip>
          <a:srcRect b="0" l="0" r="0" t="0"/>
          <a:stretch/>
        </p:blipFill>
        <p:spPr>
          <a:xfrm>
            <a:off x="1919125" y="1150675"/>
            <a:ext cx="3559377" cy="3559299"/>
          </a:xfrm>
          <a:prstGeom prst="rect">
            <a:avLst/>
          </a:prstGeom>
          <a:noFill/>
          <a:ln>
            <a:noFill/>
          </a:ln>
        </p:spPr>
      </p:pic>
      <p:sp>
        <p:nvSpPr>
          <p:cNvPr id="55" name="Google Shape;55;g350918896a7_0_31"/>
          <p:cNvSpPr txBox="1"/>
          <p:nvPr>
            <p:ph type="ctrTitle"/>
          </p:nvPr>
        </p:nvSpPr>
        <p:spPr>
          <a:xfrm>
            <a:off x="6033350" y="1451575"/>
            <a:ext cx="4677300" cy="2581200"/>
          </a:xfrm>
          <a:prstGeom prst="rect">
            <a:avLst/>
          </a:prstGeom>
          <a:noFill/>
          <a:ln>
            <a:noFill/>
          </a:ln>
        </p:spPr>
        <p:txBody>
          <a:bodyPr anchorCtr="0" anchor="ctr" bIns="45700" lIns="91425" spcFirstLastPara="1" rIns="66525" wrap="square" tIns="45700">
            <a:normAutofit fontScale="90000"/>
          </a:bodyPr>
          <a:lstStyle/>
          <a:p>
            <a:pPr indent="0" lvl="0" marL="0" rtl="0" algn="ctr">
              <a:lnSpc>
                <a:spcPct val="90000"/>
              </a:lnSpc>
              <a:spcBef>
                <a:spcPts val="0"/>
              </a:spcBef>
              <a:spcAft>
                <a:spcPts val="0"/>
              </a:spcAft>
              <a:buClr>
                <a:schemeClr val="dk1"/>
              </a:buClr>
              <a:buSzPts val="891"/>
              <a:buFont typeface="Arial"/>
              <a:buNone/>
            </a:pPr>
            <a:r>
              <a:rPr b="1" lang="en-US" sz="4733"/>
              <a:t>TERP RAPTOR</a:t>
            </a:r>
            <a:endParaRPr b="1" sz="4733"/>
          </a:p>
          <a:p>
            <a:pPr indent="0" lvl="0" marL="0" rtl="0" algn="ctr">
              <a:lnSpc>
                <a:spcPct val="90000"/>
              </a:lnSpc>
              <a:spcBef>
                <a:spcPts val="0"/>
              </a:spcBef>
              <a:spcAft>
                <a:spcPts val="0"/>
              </a:spcAft>
              <a:buClr>
                <a:schemeClr val="dk1"/>
              </a:buClr>
              <a:buSzPct val="109998"/>
              <a:buFont typeface="Arial"/>
              <a:buNone/>
            </a:pPr>
            <a:r>
              <a:t/>
            </a:r>
            <a:endParaRPr b="1" sz="900"/>
          </a:p>
          <a:p>
            <a:pPr indent="0" lvl="0" marL="0" rtl="0" algn="ctr">
              <a:lnSpc>
                <a:spcPct val="90000"/>
              </a:lnSpc>
              <a:spcBef>
                <a:spcPts val="0"/>
              </a:spcBef>
              <a:spcAft>
                <a:spcPts val="0"/>
              </a:spcAft>
              <a:buClr>
                <a:schemeClr val="dk1"/>
              </a:buClr>
              <a:buSzPct val="45692"/>
              <a:buFont typeface="Arial"/>
              <a:buNone/>
            </a:pPr>
            <a:r>
              <a:rPr b="1" lang="en-US" sz="2166"/>
              <a:t>(Terrapin Engineered Rideshare Probe for Rapid-response Asteroid Apophis Profiling, Tracking, Observing, and Reconnaissance)</a:t>
            </a:r>
            <a:endParaRPr b="1" sz="2166"/>
          </a:p>
          <a:p>
            <a:pPr indent="0" lvl="0" marL="0" rtl="0" algn="ctr">
              <a:lnSpc>
                <a:spcPct val="90000"/>
              </a:lnSpc>
              <a:spcBef>
                <a:spcPts val="0"/>
              </a:spcBef>
              <a:spcAft>
                <a:spcPts val="0"/>
              </a:spcAft>
              <a:buClr>
                <a:schemeClr val="dk1"/>
              </a:buClr>
              <a:buSzPct val="45692"/>
              <a:buFont typeface="Arial"/>
              <a:buNone/>
            </a:pPr>
            <a:r>
              <a:t/>
            </a:r>
            <a:endParaRPr b="1" sz="2166"/>
          </a:p>
          <a:p>
            <a:pPr indent="0" lvl="0" marL="0" rtl="0" algn="ctr">
              <a:lnSpc>
                <a:spcPct val="90000"/>
              </a:lnSpc>
              <a:spcBef>
                <a:spcPts val="0"/>
              </a:spcBef>
              <a:spcAft>
                <a:spcPts val="0"/>
              </a:spcAft>
              <a:buClr>
                <a:schemeClr val="dk1"/>
              </a:buClr>
              <a:buSzPct val="45692"/>
              <a:buFont typeface="Arial"/>
              <a:buNone/>
            </a:pPr>
            <a:r>
              <a:rPr b="1" lang="en-US" sz="2166"/>
              <a:t>Mission Concept Development</a:t>
            </a:r>
            <a:endParaRPr b="1" sz="2166"/>
          </a:p>
        </p:txBody>
      </p:sp>
      <p:sp>
        <p:nvSpPr>
          <p:cNvPr id="56" name="Google Shape;56;g350918896a7_0_31"/>
          <p:cNvSpPr txBox="1"/>
          <p:nvPr/>
        </p:nvSpPr>
        <p:spPr>
          <a:xfrm>
            <a:off x="6621350" y="4108350"/>
            <a:ext cx="3501300" cy="604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lang="en-US">
                <a:solidFill>
                  <a:schemeClr val="lt1"/>
                </a:solidFill>
              </a:rPr>
              <a:t>9th IAA Planetary Defense Conference</a:t>
            </a:r>
            <a:endParaRPr>
              <a:solidFill>
                <a:schemeClr val="lt1"/>
              </a:solidFill>
            </a:endParaRPr>
          </a:p>
          <a:p>
            <a:pPr indent="0" lvl="0" marL="0" marR="0" rtl="0" algn="ctr">
              <a:lnSpc>
                <a:spcPct val="100000"/>
              </a:lnSpc>
              <a:spcBef>
                <a:spcPts val="0"/>
              </a:spcBef>
              <a:spcAft>
                <a:spcPts val="0"/>
              </a:spcAft>
              <a:buClr>
                <a:srgbClr val="000000"/>
              </a:buClr>
              <a:buSzPts val="2100"/>
              <a:buFont typeface="Arial"/>
              <a:buNone/>
            </a:pPr>
            <a:r>
              <a:rPr lang="en-US">
                <a:solidFill>
                  <a:schemeClr val="lt1"/>
                </a:solidFill>
              </a:rPr>
              <a:t>May 6th, 2025</a:t>
            </a:r>
            <a:endParaRPr>
              <a:solidFill>
                <a:schemeClr val="lt1"/>
              </a:solidFill>
            </a:endParaRPr>
          </a:p>
        </p:txBody>
      </p:sp>
      <p:sp>
        <p:nvSpPr>
          <p:cNvPr id="57" name="Google Shape;57;g350918896a7_0_31"/>
          <p:cNvSpPr txBox="1"/>
          <p:nvPr>
            <p:ph idx="1" type="subTitle"/>
          </p:nvPr>
        </p:nvSpPr>
        <p:spPr>
          <a:xfrm>
            <a:off x="778613" y="5477250"/>
            <a:ext cx="5840400" cy="7410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lt1"/>
              </a:buClr>
              <a:buSzPts val="2220"/>
              <a:buNone/>
            </a:pPr>
            <a:r>
              <a:rPr lang="en-US" sz="1357"/>
              <a:t>Adrienne Rudolph, Chinthan Prasad, Sean Philips, Kruti Bhingradiya, Rahul Vishnoi, Cameron Storey, Ryan Mahon, Brent W. Barbee, David A. Akin, Mary Bowden, Jarred Young, Paul Bernhardt, Yunghsin Chen, et al. </a:t>
            </a:r>
            <a:endParaRPr sz="1357"/>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6" name="Shape 166"/>
        <p:cNvGrpSpPr/>
        <p:nvPr/>
      </p:nvGrpSpPr>
      <p:grpSpPr>
        <a:xfrm>
          <a:off x="0" y="0"/>
          <a:ext cx="0" cy="0"/>
          <a:chOff x="0" y="0"/>
          <a:chExt cx="0" cy="0"/>
        </a:xfrm>
      </p:grpSpPr>
      <p:sp>
        <p:nvSpPr>
          <p:cNvPr id="167" name="Google Shape;167;p17"/>
          <p:cNvSpPr txBox="1"/>
          <p:nvPr/>
        </p:nvSpPr>
        <p:spPr>
          <a:xfrm>
            <a:off x="3225138" y="4254975"/>
            <a:ext cx="57417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a:ea typeface="Arial"/>
                <a:cs typeface="Arial"/>
                <a:sym typeface="Arial"/>
              </a:rPr>
              <a:t>Questions?</a:t>
            </a:r>
            <a:endParaRPr b="1" i="0" sz="5000" u="none" cap="none" strike="noStrike">
              <a:solidFill>
                <a:schemeClr val="lt1"/>
              </a:solidFill>
              <a:latin typeface="Arial"/>
              <a:ea typeface="Arial"/>
              <a:cs typeface="Arial"/>
              <a:sym typeface="Arial"/>
            </a:endParaRPr>
          </a:p>
        </p:txBody>
      </p:sp>
      <p:pic>
        <p:nvPicPr>
          <p:cNvPr id="168" name="Google Shape;168;p17"/>
          <p:cNvPicPr preferRelativeResize="0"/>
          <p:nvPr/>
        </p:nvPicPr>
        <p:blipFill rotWithShape="1">
          <a:blip r:embed="rId3">
            <a:alphaModFix/>
          </a:blip>
          <a:srcRect b="0" l="0" r="0" t="0"/>
          <a:stretch/>
        </p:blipFill>
        <p:spPr>
          <a:xfrm>
            <a:off x="4087337" y="156625"/>
            <a:ext cx="4017324" cy="4017324"/>
          </a:xfrm>
          <a:prstGeom prst="rect">
            <a:avLst/>
          </a:prstGeom>
          <a:noFill/>
          <a:ln>
            <a:noFill/>
          </a:ln>
        </p:spPr>
      </p:pic>
      <p:sp>
        <p:nvSpPr>
          <p:cNvPr id="169" name="Google Shape;169;p17"/>
          <p:cNvSpPr txBox="1"/>
          <p:nvPr/>
        </p:nvSpPr>
        <p:spPr>
          <a:xfrm>
            <a:off x="947550" y="5290300"/>
            <a:ext cx="10296900" cy="1154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For further inquiries or partnership/funding opportunities, please contact:</a:t>
            </a:r>
            <a:endParaRPr b="0" i="0" sz="2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rPr b="0" i="0" lang="en-US" sz="2100" u="none" cap="none" strike="noStrike">
                <a:solidFill>
                  <a:schemeClr val="lt1"/>
                </a:solidFill>
                <a:latin typeface="Arial"/>
                <a:ea typeface="Arial"/>
                <a:cs typeface="Arial"/>
                <a:sym typeface="Arial"/>
              </a:rPr>
              <a:t>Adrienne Rudolph (</a:t>
            </a:r>
            <a:r>
              <a:rPr b="0" i="0" lang="en-US" sz="2100" u="sng" cap="none" strike="noStrike">
                <a:solidFill>
                  <a:schemeClr val="lt1"/>
                </a:solidFill>
                <a:latin typeface="Arial"/>
                <a:ea typeface="Arial"/>
                <a:cs typeface="Arial"/>
                <a:sym typeface="Arial"/>
                <a:hlinkClick r:id="rId4">
                  <a:extLst>
                    <a:ext uri="{A12FA001-AC4F-418D-AE19-62706E023703}">
                      <ahyp:hlinkClr val="tx"/>
                    </a:ext>
                  </a:extLst>
                </a:hlinkClick>
              </a:rPr>
              <a:t>rudolpa@umd.edu</a:t>
            </a:r>
            <a:r>
              <a:rPr lang="en-US" sz="2100">
                <a:solidFill>
                  <a:schemeClr val="lt1"/>
                </a:solidFill>
              </a:rPr>
              <a:t>)</a:t>
            </a:r>
            <a:endParaRPr b="0" i="0" sz="21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1069650" y="2766150"/>
            <a:ext cx="101919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t>Appendices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Onboard Computer &amp; Flight Software</a:t>
            </a:r>
            <a:endParaRPr/>
          </a:p>
        </p:txBody>
      </p:sp>
      <p:sp>
        <p:nvSpPr>
          <p:cNvPr id="180" name="Google Shape;180;p9"/>
          <p:cNvSpPr txBox="1"/>
          <p:nvPr/>
        </p:nvSpPr>
        <p:spPr>
          <a:xfrm>
            <a:off x="8198825" y="1447963"/>
            <a:ext cx="3656700" cy="4863900"/>
          </a:xfrm>
          <a:prstGeom prst="rect">
            <a:avLst/>
          </a:prstGeom>
          <a:noFill/>
          <a:ln>
            <a:noFill/>
          </a:ln>
        </p:spPr>
        <p:txBody>
          <a:bodyPr anchorCtr="0" anchor="t" bIns="91425" lIns="91425" spcFirstLastPara="1" rIns="91425" wrap="square" tIns="91425">
            <a:spAutoFit/>
          </a:bodyPr>
          <a:lstStyle/>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Microchip’s RTG4 Field Programmable Gate Array (FPGA) is TERP RAPTOR’s primary flight system.</a:t>
            </a:r>
            <a:endParaRPr b="0" i="0" sz="1900" u="none" cap="none" strike="noStrike">
              <a:solidFill>
                <a:schemeClr val="dk1"/>
              </a:solidFill>
              <a:latin typeface="Arial"/>
              <a:ea typeface="Arial"/>
              <a:cs typeface="Arial"/>
              <a:sym typeface="Arial"/>
            </a:endParaRPr>
          </a:p>
          <a:p>
            <a:pPr indent="-349250" lvl="1" marL="9144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High radiation tolerance and proven flight heritage</a:t>
            </a:r>
            <a:endParaRPr b="0" i="0" sz="1900" u="none" cap="none" strike="noStrike">
              <a:solidFill>
                <a:schemeClr val="dk1"/>
              </a:solidFill>
              <a:latin typeface="Arial"/>
              <a:ea typeface="Arial"/>
              <a:cs typeface="Arial"/>
              <a:sym typeface="Arial"/>
            </a:endParaRPr>
          </a:p>
          <a:p>
            <a:pPr indent="-349250" lvl="1" marL="9144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Wide array of I/O ports to accommodate COTS components</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Flight software runs on a Soft LEON3 fault tolerant core, provided by Gaisler.</a:t>
            </a:r>
            <a:endParaRPr b="0" i="0" sz="1900" u="none" cap="none" strike="noStrike">
              <a:solidFill>
                <a:schemeClr val="dk1"/>
              </a:solidFill>
              <a:latin typeface="Arial"/>
              <a:ea typeface="Arial"/>
              <a:cs typeface="Arial"/>
              <a:sym typeface="Arial"/>
            </a:endParaRPr>
          </a:p>
          <a:p>
            <a:pPr indent="-349250" lvl="0" marL="457200" marR="0" rtl="0" algn="l">
              <a:lnSpc>
                <a:spcPct val="100000"/>
              </a:lnSpc>
              <a:spcBef>
                <a:spcPts val="0"/>
              </a:spcBef>
              <a:spcAft>
                <a:spcPts val="0"/>
              </a:spcAft>
              <a:buClr>
                <a:schemeClr val="dk1"/>
              </a:buClr>
              <a:buSzPts val="1900"/>
              <a:buFont typeface="Arial"/>
              <a:buChar char="●"/>
            </a:pPr>
            <a:r>
              <a:rPr b="0" i="0" lang="en-US" sz="1900" u="none" cap="none" strike="noStrike">
                <a:solidFill>
                  <a:schemeClr val="dk1"/>
                </a:solidFill>
                <a:latin typeface="Arial"/>
                <a:ea typeface="Arial"/>
                <a:cs typeface="Arial"/>
                <a:sym typeface="Arial"/>
              </a:rPr>
              <a:t>Using NASA’s core Flight System (cFS) software.</a:t>
            </a:r>
            <a:endParaRPr b="0" i="0" sz="1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81" name="Google Shape;181;p9"/>
          <p:cNvSpPr txBox="1"/>
          <p:nvPr/>
        </p:nvSpPr>
        <p:spPr>
          <a:xfrm>
            <a:off x="2293450" y="6266725"/>
            <a:ext cx="36567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FPGA Fabric Design</a:t>
            </a:r>
            <a:endParaRPr b="1" i="0" sz="2000" u="none" cap="none" strike="noStrike">
              <a:solidFill>
                <a:schemeClr val="dk1"/>
              </a:solidFill>
              <a:latin typeface="Arial"/>
              <a:ea typeface="Arial"/>
              <a:cs typeface="Arial"/>
              <a:sym typeface="Arial"/>
            </a:endParaRPr>
          </a:p>
        </p:txBody>
      </p:sp>
      <p:pic>
        <p:nvPicPr>
          <p:cNvPr id="182" name="Google Shape;182;p9"/>
          <p:cNvPicPr preferRelativeResize="0"/>
          <p:nvPr/>
        </p:nvPicPr>
        <p:blipFill rotWithShape="1">
          <a:blip r:embed="rId3">
            <a:alphaModFix/>
          </a:blip>
          <a:srcRect b="0" l="768" r="757" t="0"/>
          <a:stretch/>
        </p:blipFill>
        <p:spPr>
          <a:xfrm>
            <a:off x="77050" y="1180875"/>
            <a:ext cx="8686602" cy="527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Visual Magnitude of Apophis During TERP RAPTOR Flyby</a:t>
            </a:r>
            <a:endParaRPr/>
          </a:p>
        </p:txBody>
      </p:sp>
      <p:sp>
        <p:nvSpPr>
          <p:cNvPr id="188" name="Google Shape;188;p12"/>
          <p:cNvSpPr txBox="1"/>
          <p:nvPr>
            <p:ph idx="1" type="body"/>
          </p:nvPr>
        </p:nvSpPr>
        <p:spPr>
          <a:xfrm>
            <a:off x="7988375" y="1697575"/>
            <a:ext cx="3885600" cy="4505100"/>
          </a:xfrm>
          <a:prstGeom prst="rect">
            <a:avLst/>
          </a:prstGeom>
          <a:noFill/>
          <a:ln>
            <a:noFill/>
          </a:ln>
        </p:spPr>
        <p:txBody>
          <a:bodyPr anchorCtr="0" anchor="t" bIns="45700" lIns="91425" spcFirstLastPara="1" rIns="91425" wrap="square" tIns="45700">
            <a:normAutofit fontScale="77500" lnSpcReduction="20000"/>
          </a:bodyPr>
          <a:lstStyle/>
          <a:p>
            <a:pPr indent="-298973" lvl="0" marL="457200" rtl="0" algn="l">
              <a:lnSpc>
                <a:spcPct val="100000"/>
              </a:lnSpc>
              <a:spcBef>
                <a:spcPts val="0"/>
              </a:spcBef>
              <a:spcAft>
                <a:spcPts val="0"/>
              </a:spcAft>
              <a:buSzPct val="62719"/>
              <a:buChar char="●"/>
            </a:pPr>
            <a:r>
              <a:rPr lang="en-US" sz="2280"/>
              <a:t>Solar phase angle is favorable (~20°, decreasing to ~2°) leading up to flyby, and reaches about 83° during flyby - more than half of Apophis is sunlit from TERP RAPTOR’s point of view.</a:t>
            </a:r>
            <a:endParaRPr sz="2280"/>
          </a:p>
          <a:p>
            <a:pPr indent="-298973" lvl="0" marL="457200" rtl="0" algn="l">
              <a:lnSpc>
                <a:spcPct val="100000"/>
              </a:lnSpc>
              <a:spcBef>
                <a:spcPts val="600"/>
              </a:spcBef>
              <a:spcAft>
                <a:spcPts val="0"/>
              </a:spcAft>
              <a:buSzPct val="62719"/>
              <a:buChar char="●"/>
            </a:pPr>
            <a:r>
              <a:rPr lang="en-US" sz="2280"/>
              <a:t>Apophis should be brighter than visual magnitude 7 from TERP RAPTOR’s point of view during the hours leading up to the flyby.</a:t>
            </a:r>
            <a:endParaRPr sz="2280"/>
          </a:p>
          <a:p>
            <a:pPr indent="-298973" lvl="0" marL="457200" rtl="0" algn="l">
              <a:lnSpc>
                <a:spcPct val="100000"/>
              </a:lnSpc>
              <a:spcBef>
                <a:spcPts val="600"/>
              </a:spcBef>
              <a:spcAft>
                <a:spcPts val="0"/>
              </a:spcAft>
              <a:buSzPct val="62719"/>
              <a:buChar char="●"/>
            </a:pPr>
            <a:r>
              <a:rPr lang="en-US" sz="2280"/>
              <a:t>At the short exposure times needed for high frame rates, we estimate the limiting magnitudes of our cameras to be ~6–7.</a:t>
            </a:r>
            <a:endParaRPr sz="2280"/>
          </a:p>
          <a:p>
            <a:pPr indent="-298973" lvl="0" marL="457200" rtl="0" algn="l">
              <a:lnSpc>
                <a:spcPct val="100000"/>
              </a:lnSpc>
              <a:spcBef>
                <a:spcPts val="600"/>
              </a:spcBef>
              <a:spcAft>
                <a:spcPts val="600"/>
              </a:spcAft>
              <a:buSzPct val="62719"/>
              <a:buChar char="●"/>
            </a:pPr>
            <a:r>
              <a:rPr lang="en-US" sz="2280"/>
              <a:t>We should therefore be able to detect Apophis hours before our flyby.</a:t>
            </a:r>
            <a:endParaRPr sz="2280"/>
          </a:p>
        </p:txBody>
      </p:sp>
      <p:pic>
        <p:nvPicPr>
          <p:cNvPr id="189" name="Google Shape;189;p12"/>
          <p:cNvPicPr preferRelativeResize="0"/>
          <p:nvPr/>
        </p:nvPicPr>
        <p:blipFill rotWithShape="1">
          <a:blip r:embed="rId3">
            <a:alphaModFix/>
          </a:blip>
          <a:srcRect b="0" l="0" r="0" t="0"/>
          <a:stretch/>
        </p:blipFill>
        <p:spPr>
          <a:xfrm>
            <a:off x="167775" y="1564225"/>
            <a:ext cx="7708150" cy="4638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Apophis’s Solar Phase Angle Relative To TERP RAPTOR</a:t>
            </a:r>
            <a:endParaRPr/>
          </a:p>
        </p:txBody>
      </p:sp>
      <p:pic>
        <p:nvPicPr>
          <p:cNvPr id="195" name="Google Shape;195;p23"/>
          <p:cNvPicPr preferRelativeResize="0"/>
          <p:nvPr/>
        </p:nvPicPr>
        <p:blipFill rotWithShape="1">
          <a:blip r:embed="rId3">
            <a:alphaModFix/>
          </a:blip>
          <a:srcRect b="0" l="0" r="0" t="0"/>
          <a:stretch/>
        </p:blipFill>
        <p:spPr>
          <a:xfrm>
            <a:off x="2152188" y="1537050"/>
            <a:ext cx="7887625" cy="477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5"/>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Mission Orbit Ground Track (DRC1)</a:t>
            </a:r>
            <a:endParaRPr/>
          </a:p>
        </p:txBody>
      </p:sp>
      <p:pic>
        <p:nvPicPr>
          <p:cNvPr id="201" name="Google Shape;201;p15"/>
          <p:cNvPicPr preferRelativeResize="0"/>
          <p:nvPr/>
        </p:nvPicPr>
        <p:blipFill rotWithShape="1">
          <a:blip r:embed="rId3">
            <a:alphaModFix/>
          </a:blip>
          <a:srcRect b="0" l="0" r="0" t="0"/>
          <a:stretch/>
        </p:blipFill>
        <p:spPr>
          <a:xfrm>
            <a:off x="1444500" y="1510175"/>
            <a:ext cx="9303000" cy="4692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Apophis/Earth Encounter Dynamics</a:t>
            </a:r>
            <a:endParaRPr/>
          </a:p>
        </p:txBody>
      </p:sp>
      <p:sp>
        <p:nvSpPr>
          <p:cNvPr id="207" name="Google Shape;207;p19"/>
          <p:cNvSpPr txBox="1"/>
          <p:nvPr>
            <p:ph idx="1" type="body"/>
          </p:nvPr>
        </p:nvSpPr>
        <p:spPr>
          <a:xfrm>
            <a:off x="6770325" y="1745325"/>
            <a:ext cx="4443900" cy="4351200"/>
          </a:xfrm>
          <a:prstGeom prst="rect">
            <a:avLst/>
          </a:prstGeom>
          <a:noFill/>
          <a:ln>
            <a:noFill/>
          </a:ln>
        </p:spPr>
        <p:txBody>
          <a:bodyPr anchorCtr="0" anchor="t" bIns="45700" lIns="91425" spcFirstLastPara="1" rIns="91425" wrap="square" tIns="45700">
            <a:normAutofit fontScale="85000" lnSpcReduction="20000"/>
          </a:bodyPr>
          <a:lstStyle/>
          <a:p>
            <a:pPr indent="-325755" lvl="0" marL="457200" rtl="0" algn="l">
              <a:lnSpc>
                <a:spcPct val="100000"/>
              </a:lnSpc>
              <a:spcBef>
                <a:spcPts val="0"/>
              </a:spcBef>
              <a:spcAft>
                <a:spcPts val="0"/>
              </a:spcAft>
              <a:buSzPct val="64285"/>
              <a:buChar char="●"/>
            </a:pPr>
            <a:r>
              <a:rPr lang="en-US"/>
              <a:t>For several minutes surrounding its point of closest approach to Earth, Apophis’s gravitational sphere of influence (SOI) will be smaller than Apophis itself.</a:t>
            </a:r>
            <a:endParaRPr/>
          </a:p>
          <a:p>
            <a:pPr indent="-325755" lvl="1" marL="914400" rtl="0" algn="l">
              <a:lnSpc>
                <a:spcPct val="100000"/>
              </a:lnSpc>
              <a:spcBef>
                <a:spcPts val="600"/>
              </a:spcBef>
              <a:spcAft>
                <a:spcPts val="0"/>
              </a:spcAft>
              <a:buSzPct val="75000"/>
              <a:buChar char="○"/>
            </a:pPr>
            <a:r>
              <a:rPr lang="en-US"/>
              <a:t>Stable captured orbits around Apophis may not possible during that time.</a:t>
            </a:r>
            <a:endParaRPr/>
          </a:p>
          <a:p>
            <a:pPr indent="-325755" lvl="1" marL="914400" rtl="0" algn="l">
              <a:lnSpc>
                <a:spcPct val="100000"/>
              </a:lnSpc>
              <a:spcBef>
                <a:spcPts val="600"/>
              </a:spcBef>
              <a:spcAft>
                <a:spcPts val="600"/>
              </a:spcAft>
              <a:buSzPct val="75000"/>
              <a:buChar char="○"/>
            </a:pPr>
            <a:r>
              <a:rPr lang="en-US"/>
              <a:t>May affect operations for any spacecraft that rendezvous with Apophis before the Earth encounter.</a:t>
            </a:r>
            <a:endParaRPr/>
          </a:p>
        </p:txBody>
      </p:sp>
      <p:pic>
        <p:nvPicPr>
          <p:cNvPr id="208" name="Google Shape;208;p19"/>
          <p:cNvPicPr preferRelativeResize="0"/>
          <p:nvPr/>
        </p:nvPicPr>
        <p:blipFill rotWithShape="1">
          <a:blip r:embed="rId3">
            <a:alphaModFix/>
          </a:blip>
          <a:srcRect b="0" l="0" r="0" t="0"/>
          <a:stretch/>
        </p:blipFill>
        <p:spPr>
          <a:xfrm>
            <a:off x="423825" y="1480425"/>
            <a:ext cx="6346503" cy="4757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0"/>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Gravitational Accelerations in Apophis’s Vicinity During Earth Close Approach</a:t>
            </a:r>
            <a:endParaRPr/>
          </a:p>
        </p:txBody>
      </p:sp>
      <p:sp>
        <p:nvSpPr>
          <p:cNvPr id="214" name="Google Shape;214;p20"/>
          <p:cNvSpPr txBox="1"/>
          <p:nvPr>
            <p:ph idx="1" type="body"/>
          </p:nvPr>
        </p:nvSpPr>
        <p:spPr>
          <a:xfrm>
            <a:off x="609300" y="1583363"/>
            <a:ext cx="11297100" cy="4716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1000"/>
              </a:spcBef>
              <a:spcAft>
                <a:spcPts val="0"/>
              </a:spcAft>
              <a:buSzPct val="102856"/>
              <a:buNone/>
            </a:pPr>
            <a:r>
              <a:rPr lang="en-US"/>
              <a:t>Earth’s gravity will briefly dominate over Apophis’s gravity (to within several km of Apophis), and rival solar radiation pressure. </a:t>
            </a:r>
            <a:endParaRPr/>
          </a:p>
        </p:txBody>
      </p:sp>
      <p:pic>
        <p:nvPicPr>
          <p:cNvPr id="215" name="Google Shape;215;p20"/>
          <p:cNvPicPr preferRelativeResize="0"/>
          <p:nvPr/>
        </p:nvPicPr>
        <p:blipFill rotWithShape="1">
          <a:blip r:embed="rId3">
            <a:alphaModFix/>
          </a:blip>
          <a:srcRect b="5864" l="5429" r="6972" t="3331"/>
          <a:stretch/>
        </p:blipFill>
        <p:spPr>
          <a:xfrm>
            <a:off x="506863" y="2054975"/>
            <a:ext cx="5451750" cy="4241799"/>
          </a:xfrm>
          <a:prstGeom prst="rect">
            <a:avLst/>
          </a:prstGeom>
          <a:noFill/>
          <a:ln>
            <a:noFill/>
          </a:ln>
        </p:spPr>
      </p:pic>
      <p:pic>
        <p:nvPicPr>
          <p:cNvPr id="216" name="Google Shape;216;p20"/>
          <p:cNvPicPr preferRelativeResize="0"/>
          <p:nvPr/>
        </p:nvPicPr>
        <p:blipFill rotWithShape="1">
          <a:blip r:embed="rId4">
            <a:alphaModFix/>
          </a:blip>
          <a:srcRect b="6404" l="5460" r="7726" t="3901"/>
          <a:stretch/>
        </p:blipFill>
        <p:spPr>
          <a:xfrm>
            <a:off x="6233387" y="2054975"/>
            <a:ext cx="5451751" cy="42242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1"/>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NASEM Decadal Strategy for Planetary Science and Astrobiology 2023-2032</a:t>
            </a:r>
            <a:endParaRPr/>
          </a:p>
        </p:txBody>
      </p:sp>
      <p:sp>
        <p:nvSpPr>
          <p:cNvPr id="222" name="Google Shape;222;p21"/>
          <p:cNvSpPr txBox="1"/>
          <p:nvPr>
            <p:ph idx="1" type="body"/>
          </p:nvPr>
        </p:nvSpPr>
        <p:spPr>
          <a:xfrm>
            <a:off x="838200" y="2649950"/>
            <a:ext cx="10515600" cy="35268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1000"/>
              </a:spcBef>
              <a:spcAft>
                <a:spcPts val="0"/>
              </a:spcAft>
              <a:buClr>
                <a:schemeClr val="dk1"/>
              </a:buClr>
              <a:buSzPct val="39285"/>
              <a:buFont typeface="Arial"/>
              <a:buNone/>
            </a:pPr>
            <a:r>
              <a:rPr lang="en-US"/>
              <a:t>"Precision observations of Apophis leading up to and through its 2029 close approach to Earth offer a unique opportunity to better understand potential changes in surface morphology, track changes in spin state through close approach, and compare pre- and post-flyby spectra to </a:t>
            </a:r>
            <a:r>
              <a:rPr b="1" lang="en-US"/>
              <a:t>ascertain if the close passage has disturbed space weathered materials on the asteroid’s surface</a:t>
            </a:r>
            <a:r>
              <a:rPr lang="en-US"/>
              <a:t>."</a:t>
            </a:r>
            <a:endParaRPr/>
          </a:p>
          <a:p>
            <a:pPr indent="0" lvl="0" marL="0" rtl="0" algn="l">
              <a:lnSpc>
                <a:spcPct val="90000"/>
              </a:lnSpc>
              <a:spcBef>
                <a:spcPts val="1000"/>
              </a:spcBef>
              <a:spcAft>
                <a:spcPts val="0"/>
              </a:spcAft>
              <a:buClr>
                <a:schemeClr val="dk1"/>
              </a:buClr>
              <a:buSzPct val="39285"/>
              <a:buFont typeface="Arial"/>
              <a:buNone/>
            </a:pPr>
            <a:r>
              <a:t/>
            </a:r>
            <a:endParaRPr/>
          </a:p>
          <a:p>
            <a:pPr indent="0" lvl="0" marL="0" rtl="0" algn="l">
              <a:lnSpc>
                <a:spcPct val="90000"/>
              </a:lnSpc>
              <a:spcBef>
                <a:spcPts val="1000"/>
              </a:spcBef>
              <a:spcAft>
                <a:spcPts val="0"/>
              </a:spcAft>
              <a:buClr>
                <a:schemeClr val="dk1"/>
              </a:buClr>
              <a:buSzPct val="39285"/>
              <a:buFont typeface="Arial"/>
              <a:buNone/>
            </a:pPr>
            <a:r>
              <a:rPr lang="en-US"/>
              <a:t>"Apophis’s close approach has also stimulated discussion of visiting the body through either a </a:t>
            </a:r>
            <a:r>
              <a:rPr b="1" lang="en-US"/>
              <a:t>flyby</a:t>
            </a:r>
            <a:r>
              <a:rPr lang="en-US"/>
              <a:t> or rendezvous spacecraft mission. As one example of a flyby mission, the precise prediction of its 2029 trajectory would enable a spacecraft to be placed on an orbit with apogee beyond the GEO belt with only a small ΔV (i.e., velocity change). The spacecraft could be positioned to take observations of the asteroid as it passes by on either its inbound or outbound leg. This type of flyby space mission would not require the observing spacecraft to leave Earth’s gravitational influence. If equipped with an appropriate imaging suite, the craft could </a:t>
            </a:r>
            <a:r>
              <a:rPr b="1" lang="en-US"/>
              <a:t>observe Apophis under complementary viewing geometries to ground-based observatories</a:t>
            </a:r>
            <a:r>
              <a:rPr lang="en-US"/>
              <a:t> and at much higher resolution."</a:t>
            </a:r>
            <a:endParaRPr/>
          </a:p>
          <a:p>
            <a:pPr indent="0" lvl="0" marL="0" rtl="0" algn="l">
              <a:lnSpc>
                <a:spcPct val="90000"/>
              </a:lnSpc>
              <a:spcBef>
                <a:spcPts val="1000"/>
              </a:spcBef>
              <a:spcAft>
                <a:spcPts val="0"/>
              </a:spcAft>
              <a:buClr>
                <a:schemeClr val="dk1"/>
              </a:buClr>
              <a:buSzPct val="39285"/>
              <a:buFont typeface="Arial"/>
              <a:buNone/>
            </a:pPr>
            <a:r>
              <a:t/>
            </a:r>
            <a:endParaRPr/>
          </a:p>
          <a:p>
            <a:pPr indent="0" lvl="0" marL="0" rtl="0" algn="l">
              <a:lnSpc>
                <a:spcPct val="90000"/>
              </a:lnSpc>
              <a:spcBef>
                <a:spcPts val="1000"/>
              </a:spcBef>
              <a:spcAft>
                <a:spcPts val="0"/>
              </a:spcAft>
              <a:buClr>
                <a:schemeClr val="dk1"/>
              </a:buClr>
              <a:buSzPct val="39285"/>
              <a:buFont typeface="Arial"/>
              <a:buNone/>
            </a:pPr>
            <a:r>
              <a:rPr b="1" lang="en-US"/>
              <a:t>Finding:</a:t>
            </a:r>
            <a:r>
              <a:rPr lang="en-US"/>
              <a:t> The Apophis flyby of Earth creates an opportunity to observe a potentially hazardous asteroid via a coordinated ground-based campaign, potentially supplemented via space-based observations from flyby or rendezvous missions.</a:t>
            </a:r>
            <a:endParaRPr/>
          </a:p>
          <a:p>
            <a:pPr indent="0" lvl="0" marL="0" rtl="0" algn="l">
              <a:lnSpc>
                <a:spcPct val="90000"/>
              </a:lnSpc>
              <a:spcBef>
                <a:spcPts val="1000"/>
              </a:spcBef>
              <a:spcAft>
                <a:spcPts val="0"/>
              </a:spcAft>
              <a:buClr>
                <a:schemeClr val="dk1"/>
              </a:buClr>
              <a:buSzPct val="39285"/>
              <a:buFont typeface="Arial"/>
              <a:buNone/>
            </a:pPr>
            <a:r>
              <a:t/>
            </a:r>
            <a:endParaRPr/>
          </a:p>
          <a:p>
            <a:pPr indent="0" lvl="0" marL="0" rtl="0" algn="l">
              <a:lnSpc>
                <a:spcPct val="90000"/>
              </a:lnSpc>
              <a:spcBef>
                <a:spcPts val="1000"/>
              </a:spcBef>
              <a:spcAft>
                <a:spcPts val="0"/>
              </a:spcAft>
              <a:buSzPct val="135338"/>
              <a:buNone/>
            </a:pPr>
            <a:r>
              <a:rPr b="1" lang="en-US"/>
              <a:t>Recommendation:</a:t>
            </a:r>
            <a:r>
              <a:rPr lang="en-US"/>
              <a:t> NASA should study all relevant observing opportunities surrounding the unique Apophis encounter, using both ground and space-based assets. To maximize the scientific and planetary defense return, NASA should develop plans for making the best use of these identified assets during the Apophis encounter and support international cooperation in carrying out these valuable observations.</a:t>
            </a:r>
            <a:endParaRPr/>
          </a:p>
        </p:txBody>
      </p:sp>
      <p:sp>
        <p:nvSpPr>
          <p:cNvPr id="223" name="Google Shape;223;p21"/>
          <p:cNvSpPr txBox="1"/>
          <p:nvPr/>
        </p:nvSpPr>
        <p:spPr>
          <a:xfrm>
            <a:off x="838200" y="1388550"/>
            <a:ext cx="10968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National Academies of Sciences, Engineering, and Medicine. 2023. Origins, Worlds, and Life: A Decadal Strategy for Planetary Science and Astrobiology 2023-2032. Washington, DC: The National Academies Press. </a:t>
            </a:r>
            <a:r>
              <a:rPr b="0" i="0" lang="en-US" sz="1400" u="sng" cap="none" strike="noStrike">
                <a:solidFill>
                  <a:schemeClr val="hlink"/>
                </a:solidFill>
                <a:latin typeface="Arial"/>
                <a:ea typeface="Arial"/>
                <a:cs typeface="Arial"/>
                <a:sym typeface="Arial"/>
                <a:hlinkClick r:id="rId3"/>
              </a:rPr>
              <a:t>https://doi.org/10.17226/26522</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4" name="Google Shape;224;p21"/>
          <p:cNvSpPr txBox="1"/>
          <p:nvPr/>
        </p:nvSpPr>
        <p:spPr>
          <a:xfrm>
            <a:off x="838200" y="2070075"/>
            <a:ext cx="5132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4"/>
              </a:rPr>
              <a:t>https://nap.nationalacademies.org/read/26522/chapter/20#483</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2"/>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sz="4000"/>
              <a:t>SBAG Apophis Specific Action Team Report</a:t>
            </a:r>
            <a:endParaRPr sz="4000"/>
          </a:p>
        </p:txBody>
      </p:sp>
      <p:sp>
        <p:nvSpPr>
          <p:cNvPr id="230" name="Google Shape;230;p22"/>
          <p:cNvSpPr txBox="1"/>
          <p:nvPr>
            <p:ph idx="1" type="body"/>
          </p:nvPr>
        </p:nvSpPr>
        <p:spPr>
          <a:xfrm>
            <a:off x="838200" y="2132700"/>
            <a:ext cx="10515600" cy="40656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1000"/>
              </a:spcBef>
              <a:spcAft>
                <a:spcPts val="0"/>
              </a:spcAft>
              <a:buClr>
                <a:schemeClr val="dk1"/>
              </a:buClr>
              <a:buSzPct val="39285"/>
              <a:buFont typeface="Arial"/>
              <a:buNone/>
            </a:pPr>
            <a:r>
              <a:rPr lang="en-US"/>
              <a:t>"The close encounter of Apophis presents a unique opportunity to observe geophysical processes contemporaneously, rather than infer them after the fact. </a:t>
            </a:r>
            <a:r>
              <a:rPr b="1" lang="en-US"/>
              <a:t>Multi-band optical-NIR</a:t>
            </a:r>
            <a:r>
              <a:rPr lang="en-US"/>
              <a:t>, high spatial resolution maps before and after the Earth encounter would enable the identification of surface features that changed as a result of the encounter. Significant motions of larger rocks (decimeter to meter scale) or </a:t>
            </a:r>
            <a:r>
              <a:rPr b="1" lang="en-US"/>
              <a:t>regolith displacement could be identified by comparing pre- and post- encounter images.</a:t>
            </a:r>
            <a:r>
              <a:rPr lang="en-US"/>
              <a:t> If the surface motion involves motions of smaller rocks, then multi-band images could be used to </a:t>
            </a:r>
            <a:r>
              <a:rPr b="1" lang="en-US"/>
              <a:t>identify changes in albedo, spectral slope, and/or spectral bands that result from the exposure of fresh, unweathered material</a:t>
            </a:r>
            <a:r>
              <a:rPr lang="en-US"/>
              <a:t>. In the case of a clear detection of tidally induced resurfacing, combining the before and after surface morphology with models of the encounter would provide unprecedented insight into this geophysical process, essentially providing a ground-truth observation of the geophysical process of gravitationally induced tidal resurfacing. Even in the case that no resurfacing on Apophis can be identified by comparing before and after high resolution multi-band images, substantial insights will be possible. A lack of identifiable resurfacing, when combined with topological information and the encounter geometry can be used to place lower limits on the surface cohesion."</a:t>
            </a:r>
            <a:endParaRPr/>
          </a:p>
          <a:p>
            <a:pPr indent="0" lvl="0" marL="0" rtl="0" algn="l">
              <a:lnSpc>
                <a:spcPct val="90000"/>
              </a:lnSpc>
              <a:spcBef>
                <a:spcPts val="1000"/>
              </a:spcBef>
              <a:spcAft>
                <a:spcPts val="0"/>
              </a:spcAft>
              <a:buClr>
                <a:schemeClr val="dk1"/>
              </a:buClr>
              <a:buSzPct val="39285"/>
              <a:buFont typeface="Arial"/>
              <a:buNone/>
            </a:pPr>
            <a:r>
              <a:t/>
            </a:r>
            <a:endParaRPr/>
          </a:p>
          <a:p>
            <a:pPr indent="0" lvl="0" marL="0" rtl="0" algn="l">
              <a:lnSpc>
                <a:spcPct val="90000"/>
              </a:lnSpc>
              <a:spcBef>
                <a:spcPts val="1000"/>
              </a:spcBef>
              <a:spcAft>
                <a:spcPts val="0"/>
              </a:spcAft>
              <a:buClr>
                <a:schemeClr val="dk1"/>
              </a:buClr>
              <a:buSzPct val="39285"/>
              <a:buFont typeface="Arial"/>
              <a:buNone/>
            </a:pPr>
            <a:r>
              <a:rPr lang="en-US"/>
              <a:t>"The pre- and post- encounter observations required for the contemporaneous investigation of geophysical processes discussed in §6.1 do not necessarily have to be performed by a single spacecraft. Either the pre- or post- or both sets of images could be obtained by a well timed flyby mission. The regions most likely to experience resurfacing have been identified by current models (e.g. Hirabayashi et al. (2021)). When coupled with detailed information about the spin state, a flyby could be timed such that the regions most likely to experience resurfacing would be imaged by the spacecraft, preferably at low phase angle."</a:t>
            </a:r>
            <a:endParaRPr/>
          </a:p>
          <a:p>
            <a:pPr indent="0" lvl="0" marL="0" rtl="0" algn="l">
              <a:lnSpc>
                <a:spcPct val="90000"/>
              </a:lnSpc>
              <a:spcBef>
                <a:spcPts val="1000"/>
              </a:spcBef>
              <a:spcAft>
                <a:spcPts val="0"/>
              </a:spcAft>
              <a:buClr>
                <a:schemeClr val="dk1"/>
              </a:buClr>
              <a:buSzPct val="39285"/>
              <a:buFont typeface="Arial"/>
              <a:buNone/>
            </a:pPr>
            <a:r>
              <a:t/>
            </a:r>
            <a:endParaRPr/>
          </a:p>
          <a:p>
            <a:pPr indent="0" lvl="0" marL="0" rtl="0" algn="l">
              <a:lnSpc>
                <a:spcPct val="90000"/>
              </a:lnSpc>
              <a:spcBef>
                <a:spcPts val="1000"/>
              </a:spcBef>
              <a:spcAft>
                <a:spcPts val="0"/>
              </a:spcAft>
              <a:buSzPct val="135338"/>
              <a:buNone/>
            </a:pPr>
            <a:r>
              <a:rPr lang="en-US"/>
              <a:t>"Any detection of motion of surface material would allow real time observations of this geophysical process, resulting in refinements of models and estimates of the strength of cohesion. A non-detection would provide a lower limit on the cohesive strength. Either result would provide significant insights into the role of tidal effects on the resurfacing of asteroids. One or more spacecraft with a high resolution, multi-band optical-NIR imager in close proximity to Apophis before and after the close encounter would be sufficient to make direct observations of this effect. </a:t>
            </a:r>
            <a:r>
              <a:rPr b="1" lang="en-US"/>
              <a:t>Monitoring during the event would be highly informative</a:t>
            </a:r>
            <a:r>
              <a:rPr lang="en-US"/>
              <a:t>, but not required to enable the identification and study of tidally induced resurfacing."</a:t>
            </a:r>
            <a:endParaRPr/>
          </a:p>
        </p:txBody>
      </p:sp>
      <p:sp>
        <p:nvSpPr>
          <p:cNvPr id="231" name="Google Shape;231;p22"/>
          <p:cNvSpPr txBox="1"/>
          <p:nvPr/>
        </p:nvSpPr>
        <p:spPr>
          <a:xfrm>
            <a:off x="838200" y="1560525"/>
            <a:ext cx="5118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3"/>
              </a:rPr>
              <a:t>https://www.lpi.usra.edu/sbag/documents/Apophis_SAT.pdf</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t>Coming Soon to a Planet Near You…</a:t>
            </a:r>
            <a:endParaRPr b="1"/>
          </a:p>
        </p:txBody>
      </p:sp>
      <p:pic>
        <p:nvPicPr>
          <p:cNvPr id="63" name="Google Shape;63;p2"/>
          <p:cNvPicPr preferRelativeResize="0"/>
          <p:nvPr/>
        </p:nvPicPr>
        <p:blipFill rotWithShape="1">
          <a:blip r:embed="rId3">
            <a:alphaModFix/>
          </a:blip>
          <a:srcRect b="0" l="0" r="0" t="0"/>
          <a:stretch/>
        </p:blipFill>
        <p:spPr>
          <a:xfrm>
            <a:off x="6657775" y="1488750"/>
            <a:ext cx="5360450" cy="3205550"/>
          </a:xfrm>
          <a:prstGeom prst="rect">
            <a:avLst/>
          </a:prstGeom>
          <a:noFill/>
          <a:ln cap="flat" cmpd="sng" w="19050">
            <a:solidFill>
              <a:srgbClr val="FF0000"/>
            </a:solidFill>
            <a:prstDash val="solid"/>
            <a:round/>
            <a:headEnd len="sm" w="sm" type="none"/>
            <a:tailEnd len="sm" w="sm" type="none"/>
          </a:ln>
        </p:spPr>
      </p:pic>
      <p:sp>
        <p:nvSpPr>
          <p:cNvPr id="64" name="Google Shape;64;p2"/>
          <p:cNvSpPr txBox="1"/>
          <p:nvPr/>
        </p:nvSpPr>
        <p:spPr>
          <a:xfrm>
            <a:off x="6906200" y="4794500"/>
            <a:ext cx="48636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50"/>
              <a:buFont typeface="Arial"/>
              <a:buNone/>
            </a:pPr>
            <a:r>
              <a:rPr b="1" i="0" lang="en-US" sz="1150" u="none" cap="none" strike="noStrike">
                <a:solidFill>
                  <a:srgbClr val="000000"/>
                </a:solidFill>
              </a:rPr>
              <a:t>Dotson, J., et al. (2022) Apophis Specific Action Team Report, </a:t>
            </a:r>
            <a:r>
              <a:rPr b="1" i="0" lang="en-US" sz="1150" u="sng" cap="none" strike="noStrike">
                <a:solidFill>
                  <a:srgbClr val="0097A7"/>
                </a:solidFill>
                <a:hlinkClick r:id="rId4">
                  <a:extLst>
                    <a:ext uri="{A12FA001-AC4F-418D-AE19-62706E023703}">
                      <ahyp:hlinkClr val="tx"/>
                    </a:ext>
                  </a:extLst>
                </a:hlinkClick>
              </a:rPr>
              <a:t>https://www.lpi.usra.edu/sbag/documents/Apophis_SAT.pdf</a:t>
            </a:r>
            <a:r>
              <a:rPr b="1" i="0" lang="en-US" sz="1150" u="none" cap="none" strike="noStrike">
                <a:solidFill>
                  <a:srgbClr val="000000"/>
                </a:solidFill>
              </a:rPr>
              <a:t> </a:t>
            </a:r>
            <a:endParaRPr b="1" i="0" sz="1150" u="none" cap="none" strike="noStrike">
              <a:solidFill>
                <a:srgbClr val="595959"/>
              </a:solidFill>
            </a:endParaRPr>
          </a:p>
        </p:txBody>
      </p:sp>
      <p:sp>
        <p:nvSpPr>
          <p:cNvPr id="65" name="Google Shape;65;p2"/>
          <p:cNvSpPr txBox="1"/>
          <p:nvPr/>
        </p:nvSpPr>
        <p:spPr>
          <a:xfrm>
            <a:off x="0" y="5691650"/>
            <a:ext cx="12192000" cy="461700"/>
          </a:xfrm>
          <a:prstGeom prst="rect">
            <a:avLst/>
          </a:prstGeom>
          <a:solidFill>
            <a:schemeClr val="dk1"/>
          </a:solid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000"/>
              <a:buFont typeface="Arial"/>
              <a:buNone/>
            </a:pPr>
            <a:r>
              <a:rPr b="1" i="1" lang="en-US" sz="2000" u="none" cap="none" strike="noStrike">
                <a:solidFill>
                  <a:srgbClr val="FFFF00"/>
                </a:solidFill>
                <a:latin typeface="Arial"/>
                <a:ea typeface="Arial"/>
                <a:cs typeface="Arial"/>
                <a:sym typeface="Arial"/>
              </a:rPr>
              <a:t>Apophis will miss the Earth.  Apophis will miss the Earth.  Apophis will miss the Earth.</a:t>
            </a:r>
            <a:r>
              <a:rPr b="1" i="1" lang="en-US" sz="2000">
                <a:solidFill>
                  <a:srgbClr val="FFFF00"/>
                </a:solidFill>
              </a:rPr>
              <a:t> </a:t>
            </a:r>
            <a:endParaRPr b="1" i="1" sz="2000" u="none" cap="none" strike="noStrike">
              <a:solidFill>
                <a:srgbClr val="FFFF00"/>
              </a:solidFill>
              <a:latin typeface="Arial"/>
              <a:ea typeface="Arial"/>
              <a:cs typeface="Arial"/>
              <a:sym typeface="Arial"/>
            </a:endParaRPr>
          </a:p>
        </p:txBody>
      </p:sp>
      <p:sp>
        <p:nvSpPr>
          <p:cNvPr id="66" name="Google Shape;66;p2"/>
          <p:cNvSpPr txBox="1"/>
          <p:nvPr/>
        </p:nvSpPr>
        <p:spPr>
          <a:xfrm>
            <a:off x="159925" y="1488750"/>
            <a:ext cx="6425100" cy="4012200"/>
          </a:xfrm>
          <a:prstGeom prst="rect">
            <a:avLst/>
          </a:prstGeom>
          <a:solidFill>
            <a:schemeClr val="dk1"/>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2700">
                <a:solidFill>
                  <a:srgbClr val="FFFF00"/>
                </a:solidFill>
              </a:rPr>
              <a:t>On Friday April 13th 2029, </a:t>
            </a:r>
            <a:r>
              <a:rPr b="1" lang="en-US" sz="2700">
                <a:solidFill>
                  <a:srgbClr val="FFFF00"/>
                </a:solidFill>
              </a:rPr>
              <a:t>Earth</a:t>
            </a:r>
            <a:r>
              <a:rPr b="1" lang="en-US" sz="2700">
                <a:solidFill>
                  <a:srgbClr val="FFFF00"/>
                </a:solidFill>
              </a:rPr>
              <a:t> will dodge a 760 MT bullet.</a:t>
            </a:r>
            <a:endParaRPr b="1" sz="2700">
              <a:solidFill>
                <a:srgbClr val="FFFF00"/>
              </a:solidFill>
            </a:endParaRPr>
          </a:p>
          <a:p>
            <a:pPr indent="0" lvl="0" marL="0" rtl="0" algn="l">
              <a:spcBef>
                <a:spcPts val="0"/>
              </a:spcBef>
              <a:spcAft>
                <a:spcPts val="0"/>
              </a:spcAft>
              <a:buNone/>
            </a:pPr>
            <a:r>
              <a:t/>
            </a:r>
            <a:endParaRPr b="1" sz="1700">
              <a:solidFill>
                <a:schemeClr val="lt1"/>
              </a:solidFill>
            </a:endParaRPr>
          </a:p>
          <a:p>
            <a:pPr indent="0" lvl="0" marL="0" rtl="0" algn="ctr">
              <a:spcBef>
                <a:spcPts val="0"/>
              </a:spcBef>
              <a:spcAft>
                <a:spcPts val="0"/>
              </a:spcAft>
              <a:buNone/>
            </a:pPr>
            <a:r>
              <a:rPr b="1" lang="en-US" sz="1700">
                <a:solidFill>
                  <a:schemeClr val="lt1"/>
                </a:solidFill>
              </a:rPr>
              <a:t>Apophis is a ~350 meter asteroid that will pass within 31,634 km of Earth’s surface</a:t>
            </a:r>
            <a:endParaRPr b="1" sz="1700">
              <a:solidFill>
                <a:schemeClr val="lt1"/>
              </a:solidFill>
            </a:endParaRPr>
          </a:p>
          <a:p>
            <a:pPr indent="0" lvl="0" marL="0" rtl="0" algn="ctr">
              <a:spcBef>
                <a:spcPts val="0"/>
              </a:spcBef>
              <a:spcAft>
                <a:spcPts val="0"/>
              </a:spcAft>
              <a:buNone/>
            </a:pPr>
            <a:r>
              <a:t/>
            </a:r>
            <a:endParaRPr b="1" sz="1700">
              <a:solidFill>
                <a:schemeClr val="lt1"/>
              </a:solidFill>
            </a:endParaRPr>
          </a:p>
          <a:p>
            <a:pPr indent="0" lvl="0" marL="0" rtl="0" algn="ctr">
              <a:spcBef>
                <a:spcPts val="1000"/>
              </a:spcBef>
              <a:spcAft>
                <a:spcPts val="0"/>
              </a:spcAft>
              <a:buNone/>
            </a:pPr>
            <a:r>
              <a:rPr b="1" lang="en-US" sz="1700">
                <a:solidFill>
                  <a:schemeClr val="lt1"/>
                </a:solidFill>
              </a:rPr>
              <a:t>Naked eye visible across parts of Europe, Africa, &amp; W. Asia</a:t>
            </a:r>
            <a:endParaRPr b="1" sz="1700">
              <a:solidFill>
                <a:schemeClr val="lt1"/>
              </a:solidFill>
            </a:endParaRPr>
          </a:p>
          <a:p>
            <a:pPr indent="0" lvl="0" marL="0" rtl="0" algn="ctr">
              <a:spcBef>
                <a:spcPts val="0"/>
              </a:spcBef>
              <a:spcAft>
                <a:spcPts val="0"/>
              </a:spcAft>
              <a:buNone/>
            </a:pPr>
            <a:r>
              <a:t/>
            </a:r>
            <a:endParaRPr b="1" sz="1700">
              <a:solidFill>
                <a:schemeClr val="lt1"/>
              </a:solidFill>
            </a:endParaRPr>
          </a:p>
          <a:p>
            <a:pPr indent="0" lvl="0" marL="0" rtl="0" algn="ctr">
              <a:spcBef>
                <a:spcPts val="1000"/>
              </a:spcBef>
              <a:spcAft>
                <a:spcPts val="0"/>
              </a:spcAft>
              <a:buNone/>
            </a:pPr>
            <a:r>
              <a:rPr b="1" lang="en-US" sz="1700">
                <a:solidFill>
                  <a:schemeClr val="lt1"/>
                </a:solidFill>
              </a:rPr>
              <a:t>Close proximity to Earth’s gravitational field may notably alter the asteroid’s orbit and stir material on its surface</a:t>
            </a:r>
            <a:endParaRPr b="1" sz="1700">
              <a:solidFill>
                <a:schemeClr val="lt1"/>
              </a:solidFill>
            </a:endParaRPr>
          </a:p>
          <a:p>
            <a:pPr indent="0" lvl="0" marL="0" rtl="0" algn="l">
              <a:spcBef>
                <a:spcPts val="0"/>
              </a:spcBef>
              <a:spcAft>
                <a:spcPts val="0"/>
              </a:spcAft>
              <a:buNone/>
            </a:pPr>
            <a:r>
              <a:t/>
            </a:r>
            <a:endParaRPr b="1" sz="1700">
              <a:solidFill>
                <a:schemeClr val="lt1"/>
              </a:solidFill>
            </a:endParaRPr>
          </a:p>
          <a:p>
            <a:pPr indent="0" lvl="0" marL="0" rtl="0" algn="ctr">
              <a:spcBef>
                <a:spcPts val="0"/>
              </a:spcBef>
              <a:spcAft>
                <a:spcPts val="0"/>
              </a:spcAft>
              <a:buNone/>
            </a:pPr>
            <a:r>
              <a:rPr b="1" i="1" lang="en-US" sz="2300" u="sng">
                <a:solidFill>
                  <a:schemeClr val="lt1"/>
                </a:solidFill>
              </a:rPr>
              <a:t>Who will have eyes on Apophis?</a:t>
            </a:r>
            <a:endParaRPr b="1" sz="1700">
              <a:solidFill>
                <a:schemeClr val="lt1"/>
              </a:solidFill>
            </a:endParaRPr>
          </a:p>
          <a:p>
            <a:pPr indent="0" lvl="0" marL="0" rtl="0" algn="l">
              <a:spcBef>
                <a:spcPts val="0"/>
              </a:spcBef>
              <a:spcAft>
                <a:spcPts val="0"/>
              </a:spcAft>
              <a:buNone/>
            </a:pPr>
            <a:r>
              <a:t/>
            </a:r>
            <a:endParaRPr b="1" sz="1700">
              <a:solidFill>
                <a:schemeClr val="lt1"/>
              </a:solidFill>
            </a:endParaRPr>
          </a:p>
          <a:p>
            <a:pPr indent="0" lvl="0" marL="0" rtl="0" algn="l">
              <a:spcBef>
                <a:spcPts val="0"/>
              </a:spcBef>
              <a:spcAft>
                <a:spcPts val="0"/>
              </a:spcAft>
              <a:buNone/>
            </a:pPr>
            <a:r>
              <a:t/>
            </a:r>
            <a:endParaRPr b="1" sz="1700">
              <a:solidFill>
                <a:schemeClr val="lt1"/>
              </a:solidFill>
            </a:endParaRPr>
          </a:p>
          <a:p>
            <a:pPr indent="0" lvl="0" marL="0" rtl="0" algn="ctr">
              <a:spcBef>
                <a:spcPts val="0"/>
              </a:spcBef>
              <a:spcAft>
                <a:spcPts val="0"/>
              </a:spcAft>
              <a:buNone/>
            </a:pPr>
            <a:r>
              <a:t/>
            </a:r>
            <a:endParaRPr b="1" sz="1700">
              <a:solidFill>
                <a:schemeClr val="lt1"/>
              </a:solidFill>
            </a:endParaRPr>
          </a:p>
          <a:p>
            <a:pPr indent="0" lvl="0" marL="0" rtl="0" algn="l">
              <a:spcBef>
                <a:spcPts val="0"/>
              </a:spcBef>
              <a:spcAft>
                <a:spcPts val="0"/>
              </a:spcAft>
              <a:buNone/>
            </a:pPr>
            <a:r>
              <a:t/>
            </a:r>
            <a:endParaRPr b="1" sz="17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Analysis of Requirements for Slewing to Track the Asteroid During Flyby</a:t>
            </a:r>
            <a:endParaRPr/>
          </a:p>
        </p:txBody>
      </p:sp>
      <p:sp>
        <p:nvSpPr>
          <p:cNvPr id="237" name="Google Shape;237;p24"/>
          <p:cNvSpPr txBox="1"/>
          <p:nvPr>
            <p:ph idx="1" type="body"/>
          </p:nvPr>
        </p:nvSpPr>
        <p:spPr>
          <a:xfrm>
            <a:off x="6230625" y="3805550"/>
            <a:ext cx="5720100" cy="2371200"/>
          </a:xfrm>
          <a:prstGeom prst="rect">
            <a:avLst/>
          </a:prstGeom>
          <a:noFill/>
          <a:ln>
            <a:noFill/>
          </a:ln>
        </p:spPr>
        <p:txBody>
          <a:bodyPr anchorCtr="0" anchor="t" bIns="45700" lIns="91425" spcFirstLastPara="1" rIns="91425" wrap="square" tIns="45700">
            <a:normAutofit fontScale="47500" lnSpcReduction="10000"/>
          </a:bodyPr>
          <a:lstStyle/>
          <a:p>
            <a:pPr indent="-282892" lvl="0" marL="457200" rtl="0" algn="l">
              <a:lnSpc>
                <a:spcPct val="100000"/>
              </a:lnSpc>
              <a:spcBef>
                <a:spcPts val="0"/>
              </a:spcBef>
              <a:spcAft>
                <a:spcPts val="0"/>
              </a:spcAft>
              <a:buSzPct val="64285"/>
              <a:buChar char="●"/>
            </a:pPr>
            <a:r>
              <a:rPr b="1" lang="en-US"/>
              <a:t>Available cubesat ADCS systems can provide at most 2 mN-m of torque for our spacecraft (red line in figure to the left).</a:t>
            </a:r>
            <a:endParaRPr b="1"/>
          </a:p>
          <a:p>
            <a:pPr indent="-282892" lvl="0" marL="457200" rtl="0" algn="l">
              <a:lnSpc>
                <a:spcPct val="100000"/>
              </a:lnSpc>
              <a:spcBef>
                <a:spcPts val="600"/>
              </a:spcBef>
              <a:spcAft>
                <a:spcPts val="0"/>
              </a:spcAft>
              <a:buSzPct val="64285"/>
              <a:buChar char="●"/>
            </a:pPr>
            <a:r>
              <a:rPr b="1" lang="en-US"/>
              <a:t>With that torque limitation, if we were to continuously slew to track Apophis during the flyby then we could get no closer than 100 km.</a:t>
            </a:r>
            <a:endParaRPr b="1"/>
          </a:p>
          <a:p>
            <a:pPr indent="-282892" lvl="0" marL="457200" rtl="0" algn="l">
              <a:lnSpc>
                <a:spcPct val="100000"/>
              </a:lnSpc>
              <a:spcBef>
                <a:spcPts val="600"/>
              </a:spcBef>
              <a:spcAft>
                <a:spcPts val="0"/>
              </a:spcAft>
              <a:buSzPct val="64285"/>
              <a:buChar char="●"/>
            </a:pPr>
            <a:r>
              <a:rPr b="1" lang="en-US"/>
              <a:t>However, at 100 km our camera resolution is too low to meet our science requirements. We need to get within about 10 km of the asteroid to have sufficient image resolution.</a:t>
            </a:r>
            <a:endParaRPr b="1"/>
          </a:p>
          <a:p>
            <a:pPr indent="-282892" lvl="0" marL="457200" rtl="0" algn="l">
              <a:lnSpc>
                <a:spcPct val="100000"/>
              </a:lnSpc>
              <a:spcBef>
                <a:spcPts val="600"/>
              </a:spcBef>
              <a:spcAft>
                <a:spcPts val="600"/>
              </a:spcAft>
              <a:buSzPct val="64285"/>
              <a:buChar char="●"/>
            </a:pPr>
            <a:r>
              <a:rPr b="1" lang="en-US"/>
              <a:t>Thus, we developed a fixed pointing angle strategy for the flyby imaging rather than constant slewing to track the asteroid.</a:t>
            </a:r>
            <a:endParaRPr b="1"/>
          </a:p>
        </p:txBody>
      </p:sp>
      <p:pic>
        <p:nvPicPr>
          <p:cNvPr id="238" name="Google Shape;238;p24"/>
          <p:cNvPicPr preferRelativeResize="0"/>
          <p:nvPr/>
        </p:nvPicPr>
        <p:blipFill rotWithShape="1">
          <a:blip r:embed="rId3">
            <a:alphaModFix/>
          </a:blip>
          <a:srcRect b="0" l="0" r="0" t="0"/>
          <a:stretch/>
        </p:blipFill>
        <p:spPr>
          <a:xfrm>
            <a:off x="567575" y="1510200"/>
            <a:ext cx="5409340" cy="4666550"/>
          </a:xfrm>
          <a:prstGeom prst="rect">
            <a:avLst/>
          </a:prstGeom>
          <a:noFill/>
          <a:ln>
            <a:noFill/>
          </a:ln>
        </p:spPr>
      </p:pic>
      <p:pic>
        <p:nvPicPr>
          <p:cNvPr id="239" name="Google Shape;239;p24"/>
          <p:cNvPicPr preferRelativeResize="0"/>
          <p:nvPr/>
        </p:nvPicPr>
        <p:blipFill rotWithShape="1">
          <a:blip r:embed="rId4">
            <a:alphaModFix/>
          </a:blip>
          <a:srcRect b="0" l="0" r="0" t="0"/>
          <a:stretch/>
        </p:blipFill>
        <p:spPr>
          <a:xfrm>
            <a:off x="5976915" y="1464750"/>
            <a:ext cx="3266249" cy="2264599"/>
          </a:xfrm>
          <a:prstGeom prst="rect">
            <a:avLst/>
          </a:prstGeom>
          <a:noFill/>
          <a:ln>
            <a:noFill/>
          </a:ln>
        </p:spPr>
      </p:pic>
      <p:pic>
        <p:nvPicPr>
          <p:cNvPr id="240" name="Google Shape;240;p24"/>
          <p:cNvPicPr preferRelativeResize="0"/>
          <p:nvPr/>
        </p:nvPicPr>
        <p:blipFill rotWithShape="1">
          <a:blip r:embed="rId5">
            <a:alphaModFix/>
          </a:blip>
          <a:srcRect b="0" l="0" r="0" t="0"/>
          <a:stretch/>
        </p:blipFill>
        <p:spPr>
          <a:xfrm>
            <a:off x="8844676" y="1620025"/>
            <a:ext cx="3172576" cy="1954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5"/>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Analysis of Fixed Pointing Angle During Asteroid Flyby (1/2)</a:t>
            </a:r>
            <a:endParaRPr/>
          </a:p>
        </p:txBody>
      </p:sp>
      <p:sp>
        <p:nvSpPr>
          <p:cNvPr id="246" name="Google Shape;246;p25"/>
          <p:cNvSpPr txBox="1"/>
          <p:nvPr>
            <p:ph idx="1" type="body"/>
          </p:nvPr>
        </p:nvSpPr>
        <p:spPr>
          <a:xfrm>
            <a:off x="6169125" y="2836675"/>
            <a:ext cx="5686500" cy="3289500"/>
          </a:xfrm>
          <a:prstGeom prst="rect">
            <a:avLst/>
          </a:prstGeom>
          <a:noFill/>
          <a:ln>
            <a:noFill/>
          </a:ln>
        </p:spPr>
        <p:txBody>
          <a:bodyPr anchorCtr="0" anchor="t" bIns="45700" lIns="91425" spcFirstLastPara="1" rIns="91425" wrap="square" tIns="45700">
            <a:normAutofit fontScale="77500" lnSpcReduction="10000"/>
          </a:bodyPr>
          <a:lstStyle/>
          <a:p>
            <a:pPr indent="-317182" lvl="0" marL="457200" rtl="0" algn="l">
              <a:lnSpc>
                <a:spcPct val="90000"/>
              </a:lnSpc>
              <a:spcBef>
                <a:spcPts val="1000"/>
              </a:spcBef>
              <a:spcAft>
                <a:spcPts val="0"/>
              </a:spcAft>
              <a:buSzPct val="64285"/>
              <a:buChar char="●"/>
            </a:pPr>
            <a:r>
              <a:rPr lang="en-US"/>
              <a:t>The equation above gives the amount of time, Δt, during which the camera FOV (with half-angle ɑ) contains any portion of the asteroid.</a:t>
            </a:r>
            <a:endParaRPr/>
          </a:p>
          <a:p>
            <a:pPr indent="-317182" lvl="0" marL="457200" rtl="0" algn="l">
              <a:lnSpc>
                <a:spcPct val="90000"/>
              </a:lnSpc>
              <a:spcBef>
                <a:spcPts val="0"/>
              </a:spcBef>
              <a:spcAft>
                <a:spcPts val="0"/>
              </a:spcAft>
              <a:buSzPct val="64285"/>
              <a:buChar char="●"/>
            </a:pPr>
            <a:r>
              <a:rPr lang="en-US"/>
              <a:t>For a given imaging duration, Δt, the total number of images can be computed using the camera’s frame rate.</a:t>
            </a:r>
            <a:endParaRPr/>
          </a:p>
          <a:p>
            <a:pPr indent="-317182" lvl="0" marL="457200" rtl="0" algn="l">
              <a:lnSpc>
                <a:spcPct val="90000"/>
              </a:lnSpc>
              <a:spcBef>
                <a:spcPts val="0"/>
              </a:spcBef>
              <a:spcAft>
                <a:spcPts val="0"/>
              </a:spcAft>
              <a:buSzPct val="64285"/>
              <a:buChar char="●"/>
            </a:pPr>
            <a:r>
              <a:rPr lang="en-US"/>
              <a:t>We perform an optimization to determine the closest approach distance, </a:t>
            </a:r>
            <a:r>
              <a:rPr i="1" lang="en-US"/>
              <a:t>d</a:t>
            </a:r>
            <a:r>
              <a:rPr lang="en-US"/>
              <a:t>, and fixed pointing angle, 𝛳, that maximize the number of images collected while respecting constraints.</a:t>
            </a:r>
            <a:endParaRPr/>
          </a:p>
        </p:txBody>
      </p:sp>
      <p:pic>
        <p:nvPicPr>
          <p:cNvPr id="247" name="Google Shape;247;p25"/>
          <p:cNvPicPr preferRelativeResize="0"/>
          <p:nvPr/>
        </p:nvPicPr>
        <p:blipFill rotWithShape="1">
          <a:blip r:embed="rId3">
            <a:alphaModFix/>
          </a:blip>
          <a:srcRect b="0" l="0" r="0" t="0"/>
          <a:stretch/>
        </p:blipFill>
        <p:spPr>
          <a:xfrm>
            <a:off x="290800" y="1639900"/>
            <a:ext cx="5686425" cy="4486275"/>
          </a:xfrm>
          <a:prstGeom prst="rect">
            <a:avLst/>
          </a:prstGeom>
          <a:noFill/>
          <a:ln>
            <a:noFill/>
          </a:ln>
        </p:spPr>
      </p:pic>
      <p:pic>
        <p:nvPicPr>
          <p:cNvPr id="248" name="Google Shape;248;p25"/>
          <p:cNvPicPr preferRelativeResize="0"/>
          <p:nvPr/>
        </p:nvPicPr>
        <p:blipFill rotWithShape="1">
          <a:blip r:embed="rId4">
            <a:alphaModFix/>
          </a:blip>
          <a:srcRect b="0" l="0" r="0" t="0"/>
          <a:stretch/>
        </p:blipFill>
        <p:spPr>
          <a:xfrm>
            <a:off x="6907175" y="1510200"/>
            <a:ext cx="4667024" cy="12048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6"/>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Analysis of Fixed Pointing Angle During Asteroid Flyby (2/2)</a:t>
            </a:r>
            <a:endParaRPr/>
          </a:p>
        </p:txBody>
      </p:sp>
      <p:pic>
        <p:nvPicPr>
          <p:cNvPr id="254" name="Google Shape;254;p26"/>
          <p:cNvPicPr preferRelativeResize="0"/>
          <p:nvPr/>
        </p:nvPicPr>
        <p:blipFill rotWithShape="1">
          <a:blip r:embed="rId3">
            <a:alphaModFix/>
          </a:blip>
          <a:srcRect b="0" l="0" r="0" t="0"/>
          <a:stretch/>
        </p:blipFill>
        <p:spPr>
          <a:xfrm>
            <a:off x="212200" y="1510200"/>
            <a:ext cx="11767599" cy="4801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Comparison of Science Data Returns for Asteroid Flyby Missions</a:t>
            </a:r>
            <a:endParaRPr/>
          </a:p>
        </p:txBody>
      </p:sp>
      <p:pic>
        <p:nvPicPr>
          <p:cNvPr id="260" name="Google Shape;260;p27"/>
          <p:cNvPicPr preferRelativeResize="0"/>
          <p:nvPr/>
        </p:nvPicPr>
        <p:blipFill rotWithShape="1">
          <a:blip r:embed="rId3">
            <a:alphaModFix/>
          </a:blip>
          <a:srcRect b="0" l="0" r="0" t="0"/>
          <a:stretch/>
        </p:blipFill>
        <p:spPr>
          <a:xfrm>
            <a:off x="976300" y="2531750"/>
            <a:ext cx="10239375" cy="3086100"/>
          </a:xfrm>
          <a:prstGeom prst="rect">
            <a:avLst/>
          </a:prstGeom>
          <a:noFill/>
          <a:ln>
            <a:noFill/>
          </a:ln>
        </p:spPr>
      </p:pic>
      <p:sp>
        <p:nvSpPr>
          <p:cNvPr id="261" name="Google Shape;261;p27"/>
          <p:cNvSpPr txBox="1"/>
          <p:nvPr/>
        </p:nvSpPr>
        <p:spPr>
          <a:xfrm>
            <a:off x="912900" y="1599700"/>
            <a:ext cx="10689900" cy="7209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500"/>
              </a:spcBef>
              <a:spcAft>
                <a:spcPts val="500"/>
              </a:spcAft>
              <a:buClr>
                <a:srgbClr val="000000"/>
              </a:buClr>
              <a:buSzPts val="1935"/>
              <a:buFont typeface="Arial"/>
              <a:buNone/>
            </a:pPr>
            <a:r>
              <a:rPr b="1" i="0" lang="en-US" sz="1935" u="none" cap="none" strike="noStrike">
                <a:solidFill>
                  <a:schemeClr val="dk1"/>
                </a:solidFill>
                <a:latin typeface="Arial"/>
                <a:ea typeface="Arial"/>
                <a:cs typeface="Arial"/>
                <a:sym typeface="Arial"/>
              </a:rPr>
              <a:t>Our nominal cost per image</a:t>
            </a:r>
            <a:r>
              <a:rPr b="0" i="0" lang="en-US" sz="1935" u="none" cap="none" strike="noStrike">
                <a:solidFill>
                  <a:schemeClr val="dk1"/>
                </a:solidFill>
                <a:latin typeface="Arial"/>
                <a:ea typeface="Arial"/>
                <a:cs typeface="Arial"/>
                <a:sym typeface="Arial"/>
              </a:rPr>
              <a:t> </a:t>
            </a:r>
            <a:r>
              <a:rPr b="1" i="0" lang="en-US" sz="1935" u="none" cap="none" strike="noStrike">
                <a:solidFill>
                  <a:schemeClr val="dk1"/>
                </a:solidFill>
                <a:latin typeface="Arial"/>
                <a:ea typeface="Arial"/>
                <a:cs typeface="Arial"/>
                <a:sym typeface="Arial"/>
              </a:rPr>
              <a:t>is ~20 times less expensive than the historical average for asteroid flyby missions, and with a record-setting 0.5 m/pixel resolution.</a:t>
            </a:r>
            <a:endParaRPr b="0" i="0" sz="1400" u="none" cap="none" strike="noStrike">
              <a:solidFill>
                <a:srgbClr val="000000"/>
              </a:solidFill>
              <a:latin typeface="Arial"/>
              <a:ea typeface="Arial"/>
              <a:cs typeface="Arial"/>
              <a:sym typeface="Arial"/>
            </a:endParaRPr>
          </a:p>
        </p:txBody>
      </p:sp>
      <p:sp>
        <p:nvSpPr>
          <p:cNvPr id="262" name="Google Shape;262;p27"/>
          <p:cNvSpPr/>
          <p:nvPr/>
        </p:nvSpPr>
        <p:spPr>
          <a:xfrm>
            <a:off x="1094825" y="5249600"/>
            <a:ext cx="9840900" cy="246000"/>
          </a:xfrm>
          <a:prstGeom prst="rect">
            <a:avLst/>
          </a:prstGeom>
          <a:noFill/>
          <a:ln cap="flat" cmpd="sng" w="2857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Coordination of Multiple Missions</a:t>
            </a:r>
            <a:endParaRPr/>
          </a:p>
        </p:txBody>
      </p:sp>
      <p:sp>
        <p:nvSpPr>
          <p:cNvPr id="268" name="Google Shape;268;p2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300037" lvl="0" marL="457200" rtl="0" algn="l">
              <a:lnSpc>
                <a:spcPct val="100000"/>
              </a:lnSpc>
              <a:spcBef>
                <a:spcPts val="0"/>
              </a:spcBef>
              <a:spcAft>
                <a:spcPts val="0"/>
              </a:spcAft>
              <a:buSzPct val="64285"/>
              <a:buChar char="●"/>
            </a:pPr>
            <a:r>
              <a:rPr lang="en-US"/>
              <a:t>If multiple missions are present at Apophis simultaneously, this would create an unprecedented situation for asteroid missions.</a:t>
            </a:r>
            <a:endParaRPr/>
          </a:p>
          <a:p>
            <a:pPr indent="-300037" lvl="0" marL="457200" rtl="0" algn="l">
              <a:lnSpc>
                <a:spcPct val="100000"/>
              </a:lnSpc>
              <a:spcBef>
                <a:spcPts val="600"/>
              </a:spcBef>
              <a:spcAft>
                <a:spcPts val="0"/>
              </a:spcAft>
              <a:buSzPct val="64285"/>
              <a:buChar char="●"/>
            </a:pPr>
            <a:r>
              <a:rPr lang="en-US"/>
              <a:t>Never before have multiple institutions and nations needed to coordinate the efforts of their multiple spacecraft at an asteroid.</a:t>
            </a:r>
            <a:endParaRPr/>
          </a:p>
          <a:p>
            <a:pPr indent="-300037" lvl="0" marL="457200" rtl="0" algn="l">
              <a:lnSpc>
                <a:spcPct val="100000"/>
              </a:lnSpc>
              <a:spcBef>
                <a:spcPts val="600"/>
              </a:spcBef>
              <a:spcAft>
                <a:spcPts val="0"/>
              </a:spcAft>
              <a:buSzPct val="64285"/>
              <a:buChar char="●"/>
            </a:pPr>
            <a:r>
              <a:rPr lang="en-US"/>
              <a:t>It will be important to prevent collisions or other interference while ensuring that each spacecraft can satisfy mission requirements and achieve mission objectives.</a:t>
            </a:r>
            <a:endParaRPr/>
          </a:p>
          <a:p>
            <a:pPr indent="-300037" lvl="0" marL="457200" rtl="0" algn="l">
              <a:lnSpc>
                <a:spcPct val="100000"/>
              </a:lnSpc>
              <a:spcBef>
                <a:spcPts val="600"/>
              </a:spcBef>
              <a:spcAft>
                <a:spcPts val="0"/>
              </a:spcAft>
              <a:buSzPct val="64285"/>
              <a:buChar char="●"/>
            </a:pPr>
            <a:r>
              <a:rPr lang="en-US"/>
              <a:t>A September 2024 press release from the Committee on Space Research (COSPAR) describes the beginnings of an international coalition calling for coordination of Apophis missions.</a:t>
            </a:r>
            <a:endParaRPr/>
          </a:p>
          <a:p>
            <a:pPr indent="-300037" lvl="1" marL="914400" rtl="0" algn="l">
              <a:lnSpc>
                <a:spcPct val="100000"/>
              </a:lnSpc>
              <a:spcBef>
                <a:spcPts val="600"/>
              </a:spcBef>
              <a:spcAft>
                <a:spcPts val="0"/>
              </a:spcAft>
              <a:buSzPct val="75000"/>
              <a:buChar char="○"/>
            </a:pPr>
            <a:r>
              <a:rPr lang="en-US" u="sng">
                <a:solidFill>
                  <a:schemeClr val="hlink"/>
                </a:solidFill>
                <a:hlinkClick r:id="rId3"/>
              </a:rPr>
              <a:t>https://cosparhq.cnes.fr/assets/uploads/2024/09/PR_Apophis_COSPAR-2024.pdf</a:t>
            </a:r>
            <a:r>
              <a:rPr lang="en-US"/>
              <a:t> </a:t>
            </a:r>
            <a:endParaRPr/>
          </a:p>
          <a:p>
            <a:pPr indent="-300037" lvl="0" marL="457200" rtl="0" algn="l">
              <a:lnSpc>
                <a:spcPct val="100000"/>
              </a:lnSpc>
              <a:spcBef>
                <a:spcPts val="600"/>
              </a:spcBef>
              <a:spcAft>
                <a:spcPts val="0"/>
              </a:spcAft>
              <a:buSzPct val="64285"/>
              <a:buChar char="●"/>
            </a:pPr>
            <a:r>
              <a:rPr lang="en-US"/>
              <a:t>In October 2024, the UN-endorsed Space Mission Planning Advisory Group (SMPAG) discussed a proposal to establish a dedicated SMPAG Asteroid Apophis Coordination Working Group.</a:t>
            </a:r>
            <a:endParaRPr/>
          </a:p>
          <a:p>
            <a:pPr indent="-300037" lvl="1" marL="914400" rtl="0" algn="l">
              <a:lnSpc>
                <a:spcPct val="100000"/>
              </a:lnSpc>
              <a:spcBef>
                <a:spcPts val="600"/>
              </a:spcBef>
              <a:spcAft>
                <a:spcPts val="0"/>
              </a:spcAft>
              <a:buSzPct val="75000"/>
              <a:buChar char="○"/>
            </a:pPr>
            <a:r>
              <a:rPr lang="en-US" u="sng">
                <a:solidFill>
                  <a:schemeClr val="hlink"/>
                </a:solidFill>
                <a:hlinkClick r:id="rId4"/>
              </a:rPr>
              <a:t>https://www.cosmos.esa.int/web/smpag/</a:t>
            </a:r>
            <a:endParaRPr/>
          </a:p>
          <a:p>
            <a:pPr indent="-300037" lvl="1" marL="914400" rtl="0" algn="l">
              <a:lnSpc>
                <a:spcPct val="100000"/>
              </a:lnSpc>
              <a:spcBef>
                <a:spcPts val="600"/>
              </a:spcBef>
              <a:spcAft>
                <a:spcPts val="0"/>
              </a:spcAft>
              <a:buSzPct val="75000"/>
              <a:buChar char="○"/>
            </a:pPr>
            <a:r>
              <a:rPr lang="en-US" u="sng">
                <a:solidFill>
                  <a:schemeClr val="hlink"/>
                </a:solidFill>
                <a:hlinkClick r:id="rId5"/>
              </a:rPr>
              <a:t>https://www.cosmos.esa.int/web/smpag/meeting-23-oct-2024-</a:t>
            </a:r>
            <a:r>
              <a:rPr lang="en-US"/>
              <a:t> </a:t>
            </a:r>
            <a:endParaRPr/>
          </a:p>
          <a:p>
            <a:pPr indent="-300037" lvl="0" marL="457200" rtl="0" algn="l">
              <a:lnSpc>
                <a:spcPct val="100000"/>
              </a:lnSpc>
              <a:spcBef>
                <a:spcPts val="600"/>
              </a:spcBef>
              <a:spcAft>
                <a:spcPts val="600"/>
              </a:spcAft>
              <a:buSzPct val="64285"/>
              <a:buChar char="●"/>
            </a:pPr>
            <a:r>
              <a:rPr lang="en-US"/>
              <a:t>A detailed proposal and decision from SMPAG about proceeding with the establishment of this Apophis Coordination Working Group are expected at SMPAG’s 24th meeting, scheduled for February 5–6, 2025 in Vienna.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Level 1 Mission Requirements</a:t>
            </a:r>
            <a:endParaRPr/>
          </a:p>
        </p:txBody>
      </p:sp>
      <p:pic>
        <p:nvPicPr>
          <p:cNvPr id="274" name="Google Shape;274;p29"/>
          <p:cNvPicPr preferRelativeResize="0"/>
          <p:nvPr/>
        </p:nvPicPr>
        <p:blipFill rotWithShape="1">
          <a:blip r:embed="rId3">
            <a:alphaModFix/>
          </a:blip>
          <a:srcRect b="0" l="0" r="0" t="0"/>
          <a:stretch/>
        </p:blipFill>
        <p:spPr>
          <a:xfrm>
            <a:off x="354113" y="1540950"/>
            <a:ext cx="11483775" cy="2509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Propulsion System Requirements</a:t>
            </a:r>
            <a:endParaRPr/>
          </a:p>
        </p:txBody>
      </p:sp>
      <p:pic>
        <p:nvPicPr>
          <p:cNvPr id="280" name="Google Shape;280;p30"/>
          <p:cNvPicPr preferRelativeResize="0"/>
          <p:nvPr/>
        </p:nvPicPr>
        <p:blipFill rotWithShape="1">
          <a:blip r:embed="rId3">
            <a:alphaModFix/>
          </a:blip>
          <a:srcRect b="0" l="0" r="0" t="0"/>
          <a:stretch/>
        </p:blipFill>
        <p:spPr>
          <a:xfrm>
            <a:off x="325612" y="2186775"/>
            <a:ext cx="11540776" cy="2770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Attitude Determination &amp; Control System Requirements</a:t>
            </a:r>
            <a:endParaRPr/>
          </a:p>
        </p:txBody>
      </p:sp>
      <p:pic>
        <p:nvPicPr>
          <p:cNvPr id="286" name="Google Shape;286;p31"/>
          <p:cNvPicPr preferRelativeResize="0"/>
          <p:nvPr/>
        </p:nvPicPr>
        <p:blipFill rotWithShape="1">
          <a:blip r:embed="rId3">
            <a:alphaModFix/>
          </a:blip>
          <a:srcRect b="0" l="0" r="0" t="0"/>
          <a:stretch/>
        </p:blipFill>
        <p:spPr>
          <a:xfrm>
            <a:off x="412150" y="1894600"/>
            <a:ext cx="11367701" cy="2263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Power System Requirements</a:t>
            </a:r>
            <a:endParaRPr/>
          </a:p>
        </p:txBody>
      </p:sp>
      <p:pic>
        <p:nvPicPr>
          <p:cNvPr id="292" name="Google Shape;292;p32"/>
          <p:cNvPicPr preferRelativeResize="0"/>
          <p:nvPr/>
        </p:nvPicPr>
        <p:blipFill rotWithShape="1">
          <a:blip r:embed="rId3">
            <a:alphaModFix/>
          </a:blip>
          <a:srcRect b="0" l="0" r="0" t="0"/>
          <a:stretch/>
        </p:blipFill>
        <p:spPr>
          <a:xfrm>
            <a:off x="449050" y="1771600"/>
            <a:ext cx="11293900" cy="2017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Structure System Requirements</a:t>
            </a:r>
            <a:endParaRPr/>
          </a:p>
        </p:txBody>
      </p:sp>
      <p:pic>
        <p:nvPicPr>
          <p:cNvPr id="298" name="Google Shape;298;p33"/>
          <p:cNvPicPr preferRelativeResize="0"/>
          <p:nvPr/>
        </p:nvPicPr>
        <p:blipFill rotWithShape="1">
          <a:blip r:embed="rId3">
            <a:alphaModFix/>
          </a:blip>
          <a:srcRect b="0" l="0" r="0" t="0"/>
          <a:stretch/>
        </p:blipFill>
        <p:spPr>
          <a:xfrm>
            <a:off x="495300" y="1571700"/>
            <a:ext cx="11201400" cy="27907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g350918896a7_0_51"/>
          <p:cNvPicPr preferRelativeResize="0"/>
          <p:nvPr/>
        </p:nvPicPr>
        <p:blipFill rotWithShape="1">
          <a:blip r:embed="rId3">
            <a:alphaModFix/>
          </a:blip>
          <a:srcRect b="0" l="0" r="9132" t="16240"/>
          <a:stretch/>
        </p:blipFill>
        <p:spPr>
          <a:xfrm>
            <a:off x="10808925" y="0"/>
            <a:ext cx="1947475" cy="1795025"/>
          </a:xfrm>
          <a:prstGeom prst="rect">
            <a:avLst/>
          </a:prstGeom>
          <a:noFill/>
          <a:ln>
            <a:noFill/>
          </a:ln>
        </p:spPr>
      </p:pic>
      <p:sp>
        <p:nvSpPr>
          <p:cNvPr id="72" name="Google Shape;72;g350918896a7_0_51"/>
          <p:cNvSpPr txBox="1"/>
          <p:nvPr>
            <p:ph type="title"/>
          </p:nvPr>
        </p:nvSpPr>
        <p:spPr>
          <a:xfrm>
            <a:off x="1180725" y="275113"/>
            <a:ext cx="9675300" cy="896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sz="4000"/>
              <a:t>Unique Asteroid Science Opportunities</a:t>
            </a:r>
            <a:endParaRPr b="1" sz="4000"/>
          </a:p>
        </p:txBody>
      </p:sp>
      <p:sp>
        <p:nvSpPr>
          <p:cNvPr id="73" name="Google Shape;73;g350918896a7_0_51"/>
          <p:cNvSpPr txBox="1"/>
          <p:nvPr/>
        </p:nvSpPr>
        <p:spPr>
          <a:xfrm>
            <a:off x="-75" y="1260600"/>
            <a:ext cx="12192000" cy="5004600"/>
          </a:xfrm>
          <a:prstGeom prst="rect">
            <a:avLst/>
          </a:prstGeom>
          <a:solidFill>
            <a:schemeClr val="dk1"/>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pic>
        <p:nvPicPr>
          <p:cNvPr id="74" name="Google Shape;74;g350918896a7_0_51"/>
          <p:cNvPicPr preferRelativeResize="0"/>
          <p:nvPr/>
        </p:nvPicPr>
        <p:blipFill rotWithShape="1">
          <a:blip r:embed="rId4">
            <a:alphaModFix/>
          </a:blip>
          <a:srcRect b="1277" l="2162" r="1748" t="1199"/>
          <a:stretch/>
        </p:blipFill>
        <p:spPr>
          <a:xfrm>
            <a:off x="431025" y="1326388"/>
            <a:ext cx="3727775" cy="4873025"/>
          </a:xfrm>
          <a:prstGeom prst="rect">
            <a:avLst/>
          </a:prstGeom>
          <a:noFill/>
          <a:ln cap="flat" cmpd="sng" w="9525">
            <a:solidFill>
              <a:schemeClr val="lt1"/>
            </a:solidFill>
            <a:prstDash val="solid"/>
            <a:round/>
            <a:headEnd len="sm" w="sm" type="none"/>
            <a:tailEnd len="sm" w="sm" type="none"/>
          </a:ln>
        </p:spPr>
      </p:pic>
      <p:sp>
        <p:nvSpPr>
          <p:cNvPr id="75" name="Google Shape;75;g350918896a7_0_51"/>
          <p:cNvSpPr txBox="1"/>
          <p:nvPr>
            <p:ph idx="1" type="body"/>
          </p:nvPr>
        </p:nvSpPr>
        <p:spPr>
          <a:xfrm>
            <a:off x="4750750" y="1530850"/>
            <a:ext cx="7036800" cy="4668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None/>
            </a:pPr>
            <a:r>
              <a:rPr b="1" lang="en-US" sz="1900">
                <a:solidFill>
                  <a:srgbClr val="FF0000"/>
                </a:solidFill>
              </a:rPr>
              <a:t>Questions derived from 2023 Decadal Survey and SBAG Apophis Specific Action Team Report</a:t>
            </a:r>
            <a:endParaRPr b="1" sz="1900">
              <a:solidFill>
                <a:srgbClr val="FF0000"/>
              </a:solidFill>
            </a:endParaRPr>
          </a:p>
          <a:p>
            <a:pPr indent="0" lvl="0" marL="0" rtl="0" algn="l">
              <a:lnSpc>
                <a:spcPct val="100000"/>
              </a:lnSpc>
              <a:spcBef>
                <a:spcPts val="0"/>
              </a:spcBef>
              <a:spcAft>
                <a:spcPts val="0"/>
              </a:spcAft>
              <a:buNone/>
            </a:pPr>
            <a:r>
              <a:t/>
            </a:r>
            <a:endParaRPr b="1" sz="1900">
              <a:solidFill>
                <a:srgbClr val="FFFF00"/>
              </a:solidFill>
            </a:endParaRPr>
          </a:p>
          <a:p>
            <a:pPr indent="0" lvl="0" marL="0" rtl="0" algn="l">
              <a:lnSpc>
                <a:spcPct val="100000"/>
              </a:lnSpc>
              <a:spcBef>
                <a:spcPts val="500"/>
              </a:spcBef>
              <a:spcAft>
                <a:spcPts val="0"/>
              </a:spcAft>
              <a:buNone/>
            </a:pPr>
            <a:r>
              <a:rPr b="1" lang="en-US" sz="1900">
                <a:solidFill>
                  <a:srgbClr val="FFFF00"/>
                </a:solidFill>
              </a:rPr>
              <a:t>How has the collisional and dynamical evolution of Apophis affected its surface and structural characteristics?</a:t>
            </a:r>
            <a:endParaRPr b="1" sz="1900">
              <a:solidFill>
                <a:srgbClr val="FFFF00"/>
              </a:solidFill>
            </a:endParaRPr>
          </a:p>
          <a:p>
            <a:pPr indent="-349250" lvl="1" marL="914400" rtl="0" algn="l">
              <a:lnSpc>
                <a:spcPct val="80000"/>
              </a:lnSpc>
              <a:spcBef>
                <a:spcPts val="500"/>
              </a:spcBef>
              <a:spcAft>
                <a:spcPts val="0"/>
              </a:spcAft>
              <a:buClr>
                <a:schemeClr val="lt1"/>
              </a:buClr>
              <a:buSzPts val="1900"/>
              <a:buChar char="○"/>
            </a:pPr>
            <a:r>
              <a:rPr lang="en-US" sz="1900">
                <a:solidFill>
                  <a:schemeClr val="lt1"/>
                </a:solidFill>
              </a:rPr>
              <a:t>S</a:t>
            </a:r>
            <a:r>
              <a:rPr lang="en-US" sz="1900">
                <a:solidFill>
                  <a:schemeClr val="lt1"/>
                </a:solidFill>
              </a:rPr>
              <a:t>ize and shape</a:t>
            </a:r>
            <a:endParaRPr sz="1900">
              <a:solidFill>
                <a:schemeClr val="lt1"/>
              </a:solidFill>
            </a:endParaRPr>
          </a:p>
          <a:p>
            <a:pPr indent="-349250" lvl="1" marL="914400" rtl="0" algn="l">
              <a:lnSpc>
                <a:spcPct val="80000"/>
              </a:lnSpc>
              <a:spcBef>
                <a:spcPts val="1000"/>
              </a:spcBef>
              <a:spcAft>
                <a:spcPts val="0"/>
              </a:spcAft>
              <a:buClr>
                <a:schemeClr val="lt1"/>
              </a:buClr>
              <a:buSzPts val="1900"/>
              <a:buChar char="○"/>
            </a:pPr>
            <a:r>
              <a:rPr lang="en-US" sz="1900">
                <a:solidFill>
                  <a:schemeClr val="lt1"/>
                </a:solidFill>
              </a:rPr>
              <a:t>Weathering history</a:t>
            </a:r>
            <a:endParaRPr sz="1900">
              <a:solidFill>
                <a:schemeClr val="lt1"/>
              </a:solidFill>
            </a:endParaRPr>
          </a:p>
          <a:p>
            <a:pPr indent="-349250" lvl="1" marL="914400" rtl="0" algn="l">
              <a:lnSpc>
                <a:spcPct val="80000"/>
              </a:lnSpc>
              <a:spcBef>
                <a:spcPts val="1000"/>
              </a:spcBef>
              <a:spcAft>
                <a:spcPts val="0"/>
              </a:spcAft>
              <a:buClr>
                <a:schemeClr val="lt1"/>
              </a:buClr>
              <a:buSzPts val="1900"/>
              <a:buChar char="○"/>
            </a:pPr>
            <a:r>
              <a:rPr lang="en-US" sz="1900">
                <a:solidFill>
                  <a:schemeClr val="lt1"/>
                </a:solidFill>
              </a:rPr>
              <a:t>Relative age of surface craters</a:t>
            </a:r>
            <a:endParaRPr sz="1900">
              <a:solidFill>
                <a:schemeClr val="lt1"/>
              </a:solidFill>
            </a:endParaRPr>
          </a:p>
          <a:p>
            <a:pPr indent="0" lvl="0" marL="0" rtl="0" algn="l">
              <a:lnSpc>
                <a:spcPct val="80000"/>
              </a:lnSpc>
              <a:spcBef>
                <a:spcPts val="1000"/>
              </a:spcBef>
              <a:spcAft>
                <a:spcPts val="0"/>
              </a:spcAft>
              <a:buNone/>
            </a:pPr>
            <a:r>
              <a:t/>
            </a:r>
            <a:endParaRPr b="1" sz="1900">
              <a:solidFill>
                <a:schemeClr val="lt1"/>
              </a:solidFill>
            </a:endParaRPr>
          </a:p>
          <a:p>
            <a:pPr indent="0" lvl="0" marL="0" rtl="0" algn="l">
              <a:lnSpc>
                <a:spcPct val="90000"/>
              </a:lnSpc>
              <a:spcBef>
                <a:spcPts val="500"/>
              </a:spcBef>
              <a:spcAft>
                <a:spcPts val="0"/>
              </a:spcAft>
              <a:buNone/>
            </a:pPr>
            <a:r>
              <a:rPr b="1" lang="en-US" sz="1900">
                <a:solidFill>
                  <a:srgbClr val="FFFF00"/>
                </a:solidFill>
              </a:rPr>
              <a:t>How will its close encounter with Earth affect the movement of surface material on Apophis?</a:t>
            </a:r>
            <a:endParaRPr b="1" sz="1900">
              <a:solidFill>
                <a:srgbClr val="FFFF00"/>
              </a:solidFill>
            </a:endParaRPr>
          </a:p>
          <a:p>
            <a:pPr indent="-349250" lvl="1" marL="914400" rtl="0" algn="l">
              <a:lnSpc>
                <a:spcPct val="80000"/>
              </a:lnSpc>
              <a:spcBef>
                <a:spcPts val="500"/>
              </a:spcBef>
              <a:spcAft>
                <a:spcPts val="0"/>
              </a:spcAft>
              <a:buClr>
                <a:schemeClr val="lt1"/>
              </a:buClr>
              <a:buSzPts val="1900"/>
              <a:buChar char="○"/>
            </a:pPr>
            <a:r>
              <a:rPr lang="en-US" sz="1900">
                <a:solidFill>
                  <a:schemeClr val="lt1"/>
                </a:solidFill>
              </a:rPr>
              <a:t>N</a:t>
            </a:r>
            <a:r>
              <a:rPr lang="en-US" sz="1900">
                <a:solidFill>
                  <a:schemeClr val="lt1"/>
                </a:solidFill>
              </a:rPr>
              <a:t>ature of tidal resurfacing due to close Earth encounter </a:t>
            </a:r>
            <a:endParaRPr sz="1900">
              <a:solidFill>
                <a:schemeClr val="lt1"/>
              </a:solidFill>
            </a:endParaRPr>
          </a:p>
          <a:p>
            <a:pPr indent="-349250" lvl="1" marL="914400" rtl="0" algn="l">
              <a:lnSpc>
                <a:spcPct val="80000"/>
              </a:lnSpc>
              <a:spcBef>
                <a:spcPts val="1000"/>
              </a:spcBef>
              <a:spcAft>
                <a:spcPts val="1000"/>
              </a:spcAft>
              <a:buClr>
                <a:schemeClr val="lt1"/>
              </a:buClr>
              <a:buSzPts val="1900"/>
              <a:buChar char="○"/>
            </a:pPr>
            <a:r>
              <a:rPr lang="en-US" sz="1900">
                <a:solidFill>
                  <a:schemeClr val="lt1"/>
                </a:solidFill>
              </a:rPr>
              <a:t>Occurrence &amp; triggers of mass wasting events</a:t>
            </a:r>
            <a:endParaRPr sz="1900">
              <a:solidFill>
                <a:schemeClr val="lt1"/>
              </a:solidFill>
            </a:endParaRPr>
          </a:p>
        </p:txBody>
      </p:sp>
      <p:cxnSp>
        <p:nvCxnSpPr>
          <p:cNvPr id="76" name="Google Shape;76;g350918896a7_0_51"/>
          <p:cNvCxnSpPr/>
          <p:nvPr/>
        </p:nvCxnSpPr>
        <p:spPr>
          <a:xfrm>
            <a:off x="4807175" y="2495900"/>
            <a:ext cx="7121400" cy="0"/>
          </a:xfrm>
          <a:prstGeom prst="straightConnector1">
            <a:avLst/>
          </a:prstGeom>
          <a:noFill/>
          <a:ln cap="flat" cmpd="sng" w="9525">
            <a:solidFill>
              <a:schemeClr val="lt2"/>
            </a:solidFill>
            <a:prstDash val="solid"/>
            <a:round/>
            <a:headEnd len="med" w="med" type="none"/>
            <a:tailEnd len="med" w="med" type="none"/>
          </a:ln>
        </p:spPr>
      </p:cxnSp>
      <p:cxnSp>
        <p:nvCxnSpPr>
          <p:cNvPr id="77" name="Google Shape;77;g350918896a7_0_51"/>
          <p:cNvCxnSpPr/>
          <p:nvPr/>
        </p:nvCxnSpPr>
        <p:spPr>
          <a:xfrm>
            <a:off x="4849475" y="6125125"/>
            <a:ext cx="7036800" cy="930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4"/>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Science Instrument Requirements</a:t>
            </a:r>
            <a:endParaRPr/>
          </a:p>
        </p:txBody>
      </p:sp>
      <p:pic>
        <p:nvPicPr>
          <p:cNvPr id="304" name="Google Shape;304;p34"/>
          <p:cNvPicPr preferRelativeResize="0"/>
          <p:nvPr/>
        </p:nvPicPr>
        <p:blipFill rotWithShape="1">
          <a:blip r:embed="rId3">
            <a:alphaModFix/>
          </a:blip>
          <a:srcRect b="0" l="0" r="0" t="0"/>
          <a:stretch/>
        </p:blipFill>
        <p:spPr>
          <a:xfrm>
            <a:off x="495300" y="1833100"/>
            <a:ext cx="11201400" cy="21693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5"/>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Communications System Requirements</a:t>
            </a:r>
            <a:endParaRPr/>
          </a:p>
        </p:txBody>
      </p:sp>
      <p:pic>
        <p:nvPicPr>
          <p:cNvPr id="310" name="Google Shape;310;p35"/>
          <p:cNvPicPr preferRelativeResize="0"/>
          <p:nvPr/>
        </p:nvPicPr>
        <p:blipFill rotWithShape="1">
          <a:blip r:embed="rId3">
            <a:alphaModFix/>
          </a:blip>
          <a:srcRect b="0" l="0" r="0" t="0"/>
          <a:stretch/>
        </p:blipFill>
        <p:spPr>
          <a:xfrm>
            <a:off x="459313" y="2033000"/>
            <a:ext cx="11273375" cy="2294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6"/>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Guidance, Navigation, and Control System Requirements</a:t>
            </a:r>
            <a:endParaRPr/>
          </a:p>
        </p:txBody>
      </p:sp>
      <p:pic>
        <p:nvPicPr>
          <p:cNvPr id="316" name="Google Shape;316;p36"/>
          <p:cNvPicPr preferRelativeResize="0"/>
          <p:nvPr/>
        </p:nvPicPr>
        <p:blipFill rotWithShape="1">
          <a:blip r:embed="rId3">
            <a:alphaModFix/>
          </a:blip>
          <a:srcRect b="0" l="0" r="0" t="0"/>
          <a:stretch/>
        </p:blipFill>
        <p:spPr>
          <a:xfrm>
            <a:off x="630000" y="1829350"/>
            <a:ext cx="10932001" cy="2466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7"/>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Flight Software System Requirements</a:t>
            </a:r>
            <a:endParaRPr/>
          </a:p>
        </p:txBody>
      </p:sp>
      <p:pic>
        <p:nvPicPr>
          <p:cNvPr id="322" name="Google Shape;322;p37"/>
          <p:cNvPicPr preferRelativeResize="0"/>
          <p:nvPr/>
        </p:nvPicPr>
        <p:blipFill rotWithShape="1">
          <a:blip r:embed="rId3">
            <a:alphaModFix/>
          </a:blip>
          <a:srcRect b="0" l="0" r="0" t="0"/>
          <a:stretch/>
        </p:blipFill>
        <p:spPr>
          <a:xfrm>
            <a:off x="614375" y="1743812"/>
            <a:ext cx="10963250" cy="3370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8"/>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Command and Data Handling System Requirements</a:t>
            </a:r>
            <a:endParaRPr/>
          </a:p>
        </p:txBody>
      </p:sp>
      <p:pic>
        <p:nvPicPr>
          <p:cNvPr id="328" name="Google Shape;328;p38"/>
          <p:cNvPicPr preferRelativeResize="0"/>
          <p:nvPr/>
        </p:nvPicPr>
        <p:blipFill rotWithShape="1">
          <a:blip r:embed="rId3">
            <a:alphaModFix/>
          </a:blip>
          <a:srcRect b="0" l="0" r="0" t="0"/>
          <a:stretch/>
        </p:blipFill>
        <p:spPr>
          <a:xfrm>
            <a:off x="626925" y="1762125"/>
            <a:ext cx="10938149" cy="24572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9"/>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Radiation Protection System Requirements</a:t>
            </a:r>
            <a:endParaRPr/>
          </a:p>
        </p:txBody>
      </p:sp>
      <p:pic>
        <p:nvPicPr>
          <p:cNvPr id="334" name="Google Shape;334;p39"/>
          <p:cNvPicPr preferRelativeResize="0"/>
          <p:nvPr/>
        </p:nvPicPr>
        <p:blipFill rotWithShape="1">
          <a:blip r:embed="rId3">
            <a:alphaModFix/>
          </a:blip>
          <a:srcRect b="0" l="0" r="0" t="0"/>
          <a:stretch/>
        </p:blipFill>
        <p:spPr>
          <a:xfrm>
            <a:off x="711375" y="1775200"/>
            <a:ext cx="10769249" cy="2367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0"/>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Micrometeoroid and Orbital Debris Protection System Requirements</a:t>
            </a:r>
            <a:endParaRPr/>
          </a:p>
        </p:txBody>
      </p:sp>
      <p:pic>
        <p:nvPicPr>
          <p:cNvPr id="340" name="Google Shape;340;p40"/>
          <p:cNvPicPr preferRelativeResize="0"/>
          <p:nvPr/>
        </p:nvPicPr>
        <p:blipFill rotWithShape="1">
          <a:blip r:embed="rId3">
            <a:alphaModFix/>
          </a:blip>
          <a:srcRect b="0" l="0" r="0" t="0"/>
          <a:stretch/>
        </p:blipFill>
        <p:spPr>
          <a:xfrm>
            <a:off x="750625" y="2017625"/>
            <a:ext cx="10690750" cy="1217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1"/>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Spacecraft Charging Protection System Requirements</a:t>
            </a:r>
            <a:endParaRPr/>
          </a:p>
        </p:txBody>
      </p:sp>
      <p:pic>
        <p:nvPicPr>
          <p:cNvPr id="346" name="Google Shape;346;p41"/>
          <p:cNvPicPr preferRelativeResize="0"/>
          <p:nvPr/>
        </p:nvPicPr>
        <p:blipFill rotWithShape="1">
          <a:blip r:embed="rId3">
            <a:alphaModFix/>
          </a:blip>
          <a:srcRect b="0" l="0" r="0" t="0"/>
          <a:stretch/>
        </p:blipFill>
        <p:spPr>
          <a:xfrm>
            <a:off x="679813" y="1986875"/>
            <a:ext cx="10832374" cy="11606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2"/>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Thermal System Requirements</a:t>
            </a:r>
            <a:endParaRPr/>
          </a:p>
        </p:txBody>
      </p:sp>
      <p:pic>
        <p:nvPicPr>
          <p:cNvPr id="352" name="Google Shape;352;p42"/>
          <p:cNvPicPr preferRelativeResize="0"/>
          <p:nvPr/>
        </p:nvPicPr>
        <p:blipFill rotWithShape="1">
          <a:blip r:embed="rId3">
            <a:alphaModFix/>
          </a:blip>
          <a:srcRect b="0" l="0" r="0" t="0"/>
          <a:stretch/>
        </p:blipFill>
        <p:spPr>
          <a:xfrm>
            <a:off x="764388" y="1694700"/>
            <a:ext cx="10663225" cy="20737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8"/>
          <p:cNvPicPr preferRelativeResize="0"/>
          <p:nvPr/>
        </p:nvPicPr>
        <p:blipFill rotWithShape="1">
          <a:blip r:embed="rId3">
            <a:alphaModFix/>
          </a:blip>
          <a:srcRect b="28994" l="7702" r="21888" t="2894"/>
          <a:stretch/>
        </p:blipFill>
        <p:spPr>
          <a:xfrm>
            <a:off x="0" y="2905275"/>
            <a:ext cx="3080698" cy="1876650"/>
          </a:xfrm>
          <a:prstGeom prst="rect">
            <a:avLst/>
          </a:prstGeom>
          <a:noFill/>
          <a:ln>
            <a:noFill/>
          </a:ln>
        </p:spPr>
      </p:pic>
      <p:sp>
        <p:nvSpPr>
          <p:cNvPr id="83" name="Google Shape;83;p8"/>
          <p:cNvSpPr/>
          <p:nvPr/>
        </p:nvSpPr>
        <p:spPr>
          <a:xfrm>
            <a:off x="4871952" y="382475"/>
            <a:ext cx="2427900" cy="2034000"/>
          </a:xfrm>
          <a:prstGeom prst="hexagon">
            <a:avLst>
              <a:gd fmla="val 28852" name="adj"/>
              <a:gd fmla="val 115470" name="vf"/>
            </a:avLst>
          </a:prstGeom>
          <a:solidFill>
            <a:srgbClr val="000000"/>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p8"/>
          <p:cNvSpPr/>
          <p:nvPr/>
        </p:nvSpPr>
        <p:spPr>
          <a:xfrm>
            <a:off x="6724201" y="1417803"/>
            <a:ext cx="2427900" cy="2034000"/>
          </a:xfrm>
          <a:prstGeom prst="hexagon">
            <a:avLst>
              <a:gd fmla="val 28852" name="adj"/>
              <a:gd fmla="val 115470" name="vf"/>
            </a:avLst>
          </a:prstGeom>
          <a:solidFill>
            <a:schemeClr val="dk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
          <p:cNvSpPr/>
          <p:nvPr/>
        </p:nvSpPr>
        <p:spPr>
          <a:xfrm>
            <a:off x="4871952" y="4473979"/>
            <a:ext cx="2427900" cy="2034000"/>
          </a:xfrm>
          <a:prstGeom prst="hexagon">
            <a:avLst>
              <a:gd fmla="val 28852" name="adj"/>
              <a:gd fmla="val 115470" name="vf"/>
            </a:avLst>
          </a:prstGeom>
          <a:solidFill>
            <a:schemeClr val="dk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
          <p:cNvSpPr/>
          <p:nvPr/>
        </p:nvSpPr>
        <p:spPr>
          <a:xfrm>
            <a:off x="3018312" y="1417803"/>
            <a:ext cx="2427900" cy="2034000"/>
          </a:xfrm>
          <a:prstGeom prst="hexagon">
            <a:avLst>
              <a:gd fmla="val 28852" name="adj"/>
              <a:gd fmla="val 115470" name="vf"/>
            </a:avLst>
          </a:prstGeom>
          <a:solidFill>
            <a:schemeClr val="dk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
          <p:cNvSpPr/>
          <p:nvPr/>
        </p:nvSpPr>
        <p:spPr>
          <a:xfrm>
            <a:off x="6724201" y="3451821"/>
            <a:ext cx="2427900" cy="2034000"/>
          </a:xfrm>
          <a:prstGeom prst="hexagon">
            <a:avLst>
              <a:gd fmla="val 28852" name="adj"/>
              <a:gd fmla="val 115470" name="vf"/>
            </a:avLst>
          </a:prstGeom>
          <a:solidFill>
            <a:schemeClr val="dk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
          <p:cNvSpPr/>
          <p:nvPr/>
        </p:nvSpPr>
        <p:spPr>
          <a:xfrm>
            <a:off x="3018312" y="3451821"/>
            <a:ext cx="2427900" cy="2034000"/>
          </a:xfrm>
          <a:prstGeom prst="hexagon">
            <a:avLst>
              <a:gd fmla="val 28852" name="adj"/>
              <a:gd fmla="val 115470" name="vf"/>
            </a:avLst>
          </a:prstGeom>
          <a:solidFill>
            <a:schemeClr val="dk1"/>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8"/>
          <p:cNvSpPr/>
          <p:nvPr/>
        </p:nvSpPr>
        <p:spPr>
          <a:xfrm>
            <a:off x="4865510" y="2428225"/>
            <a:ext cx="2427900" cy="2034000"/>
          </a:xfrm>
          <a:prstGeom prst="hexagon">
            <a:avLst>
              <a:gd fmla="val 28852" name="adj"/>
              <a:gd fmla="val 115470" name="vf"/>
            </a:avLst>
          </a:prstGeom>
          <a:solidFill>
            <a:schemeClr val="dk1"/>
          </a:solid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8"/>
          <p:cNvSpPr txBox="1"/>
          <p:nvPr/>
        </p:nvSpPr>
        <p:spPr>
          <a:xfrm>
            <a:off x="5129550" y="504276"/>
            <a:ext cx="1932900" cy="17904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Mass</a:t>
            </a:r>
            <a:r>
              <a:rPr b="0" i="0" lang="en-US" sz="1400" u="none" cap="none" strike="noStrike">
                <a:solidFill>
                  <a:schemeClr val="lt1"/>
                </a:solidFill>
                <a:latin typeface="Arial"/>
                <a:ea typeface="Arial"/>
                <a:cs typeface="Arial"/>
                <a:sym typeface="Arial"/>
              </a:rPr>
              <a:t>: 20.63 kg</a:t>
            </a:r>
            <a:endParaRPr b="0" i="0" sz="14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Vol Available: </a:t>
            </a:r>
            <a:r>
              <a:rPr b="0" i="0" lang="en-US" sz="1400" u="none" cap="none" strike="noStrike">
                <a:solidFill>
                  <a:schemeClr val="lt1"/>
                </a:solidFill>
                <a:latin typeface="Arial"/>
                <a:ea typeface="Arial"/>
                <a:cs typeface="Arial"/>
                <a:sym typeface="Arial"/>
              </a:rPr>
              <a:t>12U</a:t>
            </a:r>
            <a:endParaRPr b="0" i="0" sz="1400" u="none" cap="none" strike="noStrike">
              <a:solidFill>
                <a:schemeClr val="lt1"/>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Vol Used</a:t>
            </a:r>
            <a:r>
              <a:rPr b="0" i="0" lang="en-US" sz="1400" u="none" cap="none" strike="noStrike">
                <a:solidFill>
                  <a:schemeClr val="lt1"/>
                </a:solidFill>
                <a:latin typeface="Arial"/>
                <a:ea typeface="Arial"/>
                <a:cs typeface="Arial"/>
                <a:sym typeface="Arial"/>
              </a:rPr>
              <a:t>: 9.9U</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Power</a:t>
            </a:r>
            <a:r>
              <a:rPr b="0" i="0" lang="en-US" sz="1400" u="none" cap="none" strike="noStrike">
                <a:solidFill>
                  <a:schemeClr val="lt1"/>
                </a:solidFill>
                <a:latin typeface="Arial"/>
                <a:ea typeface="Arial"/>
                <a:cs typeface="Arial"/>
                <a:sym typeface="Arial"/>
              </a:rPr>
              <a:t>: 66.37W max during orbital maneuvers</a:t>
            </a:r>
            <a:endParaRPr b="0" i="0" sz="1400" u="none" cap="none" strike="noStrike">
              <a:solidFill>
                <a:schemeClr val="lt1"/>
              </a:solidFill>
              <a:latin typeface="Arial"/>
              <a:ea typeface="Arial"/>
              <a:cs typeface="Arial"/>
              <a:sym typeface="Arial"/>
            </a:endParaRPr>
          </a:p>
        </p:txBody>
      </p:sp>
      <p:sp>
        <p:nvSpPr>
          <p:cNvPr id="91" name="Google Shape;91;p8"/>
          <p:cNvSpPr txBox="1"/>
          <p:nvPr/>
        </p:nvSpPr>
        <p:spPr>
          <a:xfrm>
            <a:off x="6793615" y="1749067"/>
            <a:ext cx="2288700" cy="13812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rPr>
              <a:t>Mantis Imager</a:t>
            </a:r>
            <a:endParaRPr b="1" i="0" sz="1400" u="sng"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Optical RGB</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0.5m GSD at 15.6 km</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60 fps</a:t>
            </a:r>
            <a:endParaRPr b="0" i="0" sz="13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 FOV</a:t>
            </a:r>
            <a:endParaRPr b="0" i="0" sz="1400" u="none" cap="none" strike="noStrike">
              <a:solidFill>
                <a:schemeClr val="lt1"/>
              </a:solidFill>
              <a:latin typeface="Arial"/>
              <a:ea typeface="Arial"/>
              <a:cs typeface="Arial"/>
              <a:sym typeface="Arial"/>
            </a:endParaRPr>
          </a:p>
        </p:txBody>
      </p:sp>
      <p:pic>
        <p:nvPicPr>
          <p:cNvPr id="92" name="Google Shape;92;p8"/>
          <p:cNvPicPr preferRelativeResize="0"/>
          <p:nvPr/>
        </p:nvPicPr>
        <p:blipFill rotWithShape="1">
          <a:blip r:embed="rId4">
            <a:alphaModFix/>
          </a:blip>
          <a:srcRect b="0" l="4607" r="0" t="0"/>
          <a:stretch/>
        </p:blipFill>
        <p:spPr>
          <a:xfrm>
            <a:off x="9333972" y="813828"/>
            <a:ext cx="2558625" cy="2143950"/>
          </a:xfrm>
          <a:prstGeom prst="rect">
            <a:avLst/>
          </a:prstGeom>
          <a:noFill/>
          <a:ln>
            <a:noFill/>
          </a:ln>
        </p:spPr>
      </p:pic>
      <p:sp>
        <p:nvSpPr>
          <p:cNvPr id="93" name="Google Shape;93;p8"/>
          <p:cNvSpPr txBox="1"/>
          <p:nvPr/>
        </p:nvSpPr>
        <p:spPr>
          <a:xfrm>
            <a:off x="6793615" y="3741088"/>
            <a:ext cx="2288700" cy="14556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rPr>
              <a:t>Orion 12MP-550</a:t>
            </a:r>
            <a:endParaRPr b="1" i="0" sz="1400" u="sng"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Near-Infrared</a:t>
            </a:r>
            <a:endParaRPr b="0" i="0" sz="1400" u="none" cap="none" strike="noStrike">
              <a:solidFill>
                <a:schemeClr val="lt1"/>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0.16m GSD at 15.6 km</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100 fps</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 FOV</a:t>
            </a:r>
            <a:endParaRPr b="0" i="0" sz="1400" u="none" cap="none" strike="noStrike">
              <a:solidFill>
                <a:schemeClr val="lt1"/>
              </a:solidFill>
              <a:latin typeface="Arial"/>
              <a:ea typeface="Arial"/>
              <a:cs typeface="Arial"/>
              <a:sym typeface="Arial"/>
            </a:endParaRPr>
          </a:p>
        </p:txBody>
      </p:sp>
      <p:pic>
        <p:nvPicPr>
          <p:cNvPr id="94" name="Google Shape;94;p8"/>
          <p:cNvPicPr preferRelativeResize="0"/>
          <p:nvPr/>
        </p:nvPicPr>
        <p:blipFill rotWithShape="1">
          <a:blip r:embed="rId5">
            <a:alphaModFix/>
          </a:blip>
          <a:srcRect b="0" l="0" r="0" t="0"/>
          <a:stretch/>
        </p:blipFill>
        <p:spPr>
          <a:xfrm>
            <a:off x="9357950" y="3680826"/>
            <a:ext cx="2510683" cy="2143950"/>
          </a:xfrm>
          <a:prstGeom prst="rect">
            <a:avLst/>
          </a:prstGeom>
          <a:noFill/>
          <a:ln>
            <a:noFill/>
          </a:ln>
        </p:spPr>
      </p:pic>
      <p:sp>
        <p:nvSpPr>
          <p:cNvPr id="95" name="Google Shape;95;p8"/>
          <p:cNvSpPr txBox="1"/>
          <p:nvPr/>
        </p:nvSpPr>
        <p:spPr>
          <a:xfrm>
            <a:off x="5150825" y="4658025"/>
            <a:ext cx="1857000" cy="1665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rPr>
              <a:t>HF Antenna</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HF receiver tuned to 9.6 MHz to capture reflected signals</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Sponsored by UAF and NRL</a:t>
            </a:r>
            <a:endParaRPr b="0" i="0" sz="1400" u="none" cap="none" strike="noStrike">
              <a:solidFill>
                <a:schemeClr val="lt1"/>
              </a:solidFill>
              <a:latin typeface="Arial"/>
              <a:ea typeface="Arial"/>
              <a:cs typeface="Arial"/>
              <a:sym typeface="Arial"/>
            </a:endParaRPr>
          </a:p>
        </p:txBody>
      </p:sp>
      <p:sp>
        <p:nvSpPr>
          <p:cNvPr id="96" name="Google Shape;96;p8"/>
          <p:cNvSpPr txBox="1"/>
          <p:nvPr/>
        </p:nvSpPr>
        <p:spPr>
          <a:xfrm>
            <a:off x="3389075" y="3778300"/>
            <a:ext cx="1686000" cy="1381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rPr>
              <a:t>Rad Tolerance</a:t>
            </a:r>
            <a:endParaRPr b="1" i="0" sz="14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0.0021 (1/bit*day) given an aluminum shield thickness of 4 mm</a:t>
            </a:r>
            <a:endParaRPr b="0" i="0" sz="1400" u="none" cap="none" strike="noStrike">
              <a:solidFill>
                <a:schemeClr val="lt1"/>
              </a:solidFill>
              <a:latin typeface="Arial"/>
              <a:ea typeface="Arial"/>
              <a:cs typeface="Arial"/>
              <a:sym typeface="Arial"/>
            </a:endParaRPr>
          </a:p>
        </p:txBody>
      </p:sp>
      <p:sp>
        <p:nvSpPr>
          <p:cNvPr id="97" name="Google Shape;97;p8"/>
          <p:cNvSpPr txBox="1"/>
          <p:nvPr/>
        </p:nvSpPr>
        <p:spPr>
          <a:xfrm>
            <a:off x="5167500" y="2585425"/>
            <a:ext cx="1857000" cy="159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sng" cap="none" strike="noStrike">
              <a:solidFill>
                <a:srgbClr val="FFFF00"/>
              </a:solidFill>
              <a:latin typeface="Arial"/>
              <a:ea typeface="Arial"/>
              <a:cs typeface="Arial"/>
              <a:sym typeface="Arial"/>
            </a:endParaRPr>
          </a:p>
          <a:p>
            <a:pPr indent="0" lvl="0" marL="0" marR="0" rtl="0" algn="ctr">
              <a:lnSpc>
                <a:spcPct val="90000"/>
              </a:lnSpc>
              <a:spcBef>
                <a:spcPts val="500"/>
              </a:spcBef>
              <a:spcAft>
                <a:spcPts val="0"/>
              </a:spcAft>
              <a:buClr>
                <a:srgbClr val="000000"/>
              </a:buClr>
              <a:buSzPts val="1400"/>
              <a:buFont typeface="Arial"/>
              <a:buNone/>
            </a:pPr>
            <a:r>
              <a:rPr b="1" i="0" lang="en-US" sz="1400" u="none" cap="none" strike="noStrike">
                <a:solidFill>
                  <a:srgbClr val="FFFF00"/>
                </a:solidFill>
                <a:latin typeface="Arial"/>
                <a:ea typeface="Arial"/>
                <a:cs typeface="Arial"/>
                <a:sym typeface="Arial"/>
              </a:rPr>
              <a:t>Nominal cost per image ~20 times less than the historical asteroid flyby missions</a:t>
            </a:r>
            <a:endParaRPr b="1" i="0" sz="1400" u="sng" cap="none" strike="noStrike">
              <a:solidFill>
                <a:srgbClr val="FFFF00"/>
              </a:solidFill>
              <a:latin typeface="Arial"/>
              <a:ea typeface="Arial"/>
              <a:cs typeface="Arial"/>
              <a:sym typeface="Arial"/>
            </a:endParaRPr>
          </a:p>
          <a:p>
            <a:pPr indent="0" lvl="0" marL="0" marR="0" rtl="0" algn="ctr">
              <a:lnSpc>
                <a:spcPct val="100000"/>
              </a:lnSpc>
              <a:spcBef>
                <a:spcPts val="500"/>
              </a:spcBef>
              <a:spcAft>
                <a:spcPts val="0"/>
              </a:spcAft>
              <a:buClr>
                <a:srgbClr val="000000"/>
              </a:buClr>
              <a:buSzPts val="1400"/>
              <a:buFont typeface="Arial"/>
              <a:buNone/>
            </a:pPr>
            <a:r>
              <a:t/>
            </a:r>
            <a:endParaRPr b="1" i="0" sz="1400" u="sng" cap="none" strike="noStrike">
              <a:solidFill>
                <a:srgbClr val="FFFF00"/>
              </a:solidFill>
              <a:latin typeface="Arial"/>
              <a:ea typeface="Arial"/>
              <a:cs typeface="Arial"/>
              <a:sym typeface="Arial"/>
            </a:endParaRPr>
          </a:p>
        </p:txBody>
      </p:sp>
      <p:sp>
        <p:nvSpPr>
          <p:cNvPr id="98" name="Google Shape;98;p8"/>
          <p:cNvSpPr txBox="1"/>
          <p:nvPr/>
        </p:nvSpPr>
        <p:spPr>
          <a:xfrm>
            <a:off x="3087725" y="1749076"/>
            <a:ext cx="2288700" cy="1524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rPr>
              <a:t>Financials</a:t>
            </a:r>
            <a:endParaRPr b="1" i="0" sz="14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sng"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Mission Cost before labor:</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$3.4 million</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9" name="Google Shape;99;p8"/>
          <p:cNvSpPr txBox="1"/>
          <p:nvPr>
            <p:ph type="title"/>
          </p:nvPr>
        </p:nvSpPr>
        <p:spPr>
          <a:xfrm>
            <a:off x="1161900" y="62850"/>
            <a:ext cx="3913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20"/>
              <a:buNone/>
            </a:pPr>
            <a:r>
              <a:rPr b="1" lang="en-US" sz="3900"/>
              <a:t>TERP RAPTOR</a:t>
            </a:r>
            <a:r>
              <a:rPr b="1" lang="en-US" sz="3900"/>
              <a:t> Design</a:t>
            </a:r>
            <a:endParaRPr b="1" sz="3900"/>
          </a:p>
        </p:txBody>
      </p:sp>
      <p:sp>
        <p:nvSpPr>
          <p:cNvPr id="100" name="Google Shape;100;p8"/>
          <p:cNvSpPr txBox="1"/>
          <p:nvPr/>
        </p:nvSpPr>
        <p:spPr>
          <a:xfrm>
            <a:off x="65850" y="4990425"/>
            <a:ext cx="2952600" cy="108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dk1"/>
                </a:solidFill>
              </a:rPr>
              <a:t>Lifetime: at least 1 year - limited by total ΔV capability (329.8 m/s) and radiation shielding</a:t>
            </a:r>
            <a:endParaRPr b="1" i="0" sz="1900" u="none" cap="none" strike="noStrike">
              <a:solidFill>
                <a:schemeClr val="dk1"/>
              </a:solidFill>
            </a:endParaRPr>
          </a:p>
        </p:txBody>
      </p:sp>
      <p:sp>
        <p:nvSpPr>
          <p:cNvPr id="101" name="Google Shape;101;p8"/>
          <p:cNvSpPr txBox="1"/>
          <p:nvPr/>
        </p:nvSpPr>
        <p:spPr>
          <a:xfrm>
            <a:off x="9529775" y="2957775"/>
            <a:ext cx="2266800" cy="38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rPr>
              <a:t>Mantis Imager</a:t>
            </a:r>
            <a:endParaRPr b="1">
              <a:solidFill>
                <a:schemeClr val="dk1"/>
              </a:solidFill>
            </a:endParaRPr>
          </a:p>
        </p:txBody>
      </p:sp>
      <p:sp>
        <p:nvSpPr>
          <p:cNvPr id="102" name="Google Shape;102;p8"/>
          <p:cNvSpPr txBox="1"/>
          <p:nvPr/>
        </p:nvSpPr>
        <p:spPr>
          <a:xfrm>
            <a:off x="9479875" y="5824775"/>
            <a:ext cx="2266800" cy="38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a:solidFill>
                  <a:schemeClr val="dk1"/>
                </a:solidFill>
              </a:rPr>
              <a:t>Orion</a:t>
            </a:r>
            <a:r>
              <a:rPr b="1" lang="en-US">
                <a:solidFill>
                  <a:schemeClr val="dk1"/>
                </a:solidFill>
              </a:rPr>
              <a:t> Imager</a:t>
            </a:r>
            <a:endParaRPr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ph type="title"/>
          </p:nvPr>
        </p:nvSpPr>
        <p:spPr>
          <a:xfrm>
            <a:off x="1161900" y="62850"/>
            <a:ext cx="101919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t>Concept of Operations</a:t>
            </a:r>
            <a:endParaRPr b="1"/>
          </a:p>
        </p:txBody>
      </p:sp>
      <p:sp>
        <p:nvSpPr>
          <p:cNvPr id="108" name="Google Shape;108;p11"/>
          <p:cNvSpPr txBox="1"/>
          <p:nvPr/>
        </p:nvSpPr>
        <p:spPr>
          <a:xfrm>
            <a:off x="416723" y="1473700"/>
            <a:ext cx="4891500" cy="367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2000" u="none" cap="none" strike="noStrike">
                <a:solidFill>
                  <a:schemeClr val="dk1"/>
                </a:solidFill>
                <a:latin typeface="Arial"/>
                <a:ea typeface="Arial"/>
                <a:cs typeface="Arial"/>
                <a:sym typeface="Arial"/>
              </a:rPr>
              <a:t>Launch and Orbit Insertion</a:t>
            </a:r>
            <a:endParaRPr b="1" i="0" sz="2000" u="none" cap="none" strike="noStrike">
              <a:solidFill>
                <a:schemeClr val="dk1"/>
              </a:solidFill>
              <a:latin typeface="Arial"/>
              <a:ea typeface="Arial"/>
              <a:cs typeface="Arial"/>
              <a:sym typeface="Arial"/>
            </a:endParaRPr>
          </a:p>
        </p:txBody>
      </p:sp>
      <p:sp>
        <p:nvSpPr>
          <p:cNvPr id="109" name="Google Shape;109;p11"/>
          <p:cNvSpPr txBox="1"/>
          <p:nvPr/>
        </p:nvSpPr>
        <p:spPr>
          <a:xfrm>
            <a:off x="7378277" y="1473688"/>
            <a:ext cx="2916900" cy="367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2000" u="none" cap="none" strike="noStrike">
                <a:solidFill>
                  <a:schemeClr val="dk1"/>
                </a:solidFill>
                <a:latin typeface="Arial"/>
                <a:ea typeface="Arial"/>
                <a:cs typeface="Arial"/>
                <a:sym typeface="Arial"/>
              </a:rPr>
              <a:t>Flyby Operations</a:t>
            </a:r>
            <a:endParaRPr b="1" i="0" sz="2000" u="none" cap="none" strike="noStrike">
              <a:solidFill>
                <a:schemeClr val="dk1"/>
              </a:solidFill>
              <a:latin typeface="Arial"/>
              <a:ea typeface="Arial"/>
              <a:cs typeface="Arial"/>
              <a:sym typeface="Arial"/>
            </a:endParaRPr>
          </a:p>
        </p:txBody>
      </p:sp>
      <p:grpSp>
        <p:nvGrpSpPr>
          <p:cNvPr id="110" name="Google Shape;110;p11"/>
          <p:cNvGrpSpPr/>
          <p:nvPr/>
        </p:nvGrpSpPr>
        <p:grpSpPr>
          <a:xfrm>
            <a:off x="182050" y="1926325"/>
            <a:ext cx="5345969" cy="4335550"/>
            <a:chOff x="182050" y="1535600"/>
            <a:chExt cx="5461200" cy="4335550"/>
          </a:xfrm>
        </p:grpSpPr>
        <p:pic>
          <p:nvPicPr>
            <p:cNvPr id="111" name="Google Shape;111;p11"/>
            <p:cNvPicPr preferRelativeResize="0"/>
            <p:nvPr/>
          </p:nvPicPr>
          <p:blipFill rotWithShape="1">
            <a:blip r:embed="rId3">
              <a:alphaModFix/>
            </a:blip>
            <a:srcRect b="0" l="3901" r="0" t="0"/>
            <a:stretch/>
          </p:blipFill>
          <p:spPr>
            <a:xfrm>
              <a:off x="182050" y="1535600"/>
              <a:ext cx="5461200" cy="4335550"/>
            </a:xfrm>
            <a:prstGeom prst="rect">
              <a:avLst/>
            </a:prstGeom>
            <a:noFill/>
            <a:ln cap="flat" cmpd="sng" w="19050">
              <a:solidFill>
                <a:srgbClr val="FF0000"/>
              </a:solidFill>
              <a:prstDash val="solid"/>
              <a:round/>
              <a:headEnd len="sm" w="sm" type="none"/>
              <a:tailEnd len="sm" w="sm" type="none"/>
            </a:ln>
          </p:spPr>
        </p:pic>
        <p:sp>
          <p:nvSpPr>
            <p:cNvPr id="112" name="Google Shape;112;p11"/>
            <p:cNvSpPr txBox="1"/>
            <p:nvPr/>
          </p:nvSpPr>
          <p:spPr>
            <a:xfrm>
              <a:off x="3812349" y="1535600"/>
              <a:ext cx="1830900" cy="1416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1.1 - Launch to Preliminary Orbit</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1.2 - Perigee Raising</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2    - Deployment</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3    - Commissioning</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4    - Apogee Lowering</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5    - Loiter</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6    - Flyby</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7    - Downlink</a:t>
              </a:r>
              <a:endParaRPr b="1"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Arial"/>
                  <a:ea typeface="Arial"/>
                  <a:cs typeface="Arial"/>
                  <a:sym typeface="Arial"/>
                </a:rPr>
                <a:t>8    - Extended Mission / Decommissioning </a:t>
              </a:r>
              <a:endParaRPr b="1" i="0" sz="800" u="none" cap="none" strike="noStrike">
                <a:solidFill>
                  <a:schemeClr val="lt1"/>
                </a:solidFill>
                <a:latin typeface="Arial"/>
                <a:ea typeface="Arial"/>
                <a:cs typeface="Arial"/>
                <a:sym typeface="Arial"/>
              </a:endParaRPr>
            </a:p>
          </p:txBody>
        </p:sp>
      </p:grpSp>
      <p:pic>
        <p:nvPicPr>
          <p:cNvPr id="113" name="Google Shape;113;p11"/>
          <p:cNvPicPr preferRelativeResize="0"/>
          <p:nvPr/>
        </p:nvPicPr>
        <p:blipFill rotWithShape="1">
          <a:blip r:embed="rId4">
            <a:alphaModFix/>
          </a:blip>
          <a:srcRect b="0" l="0" r="0" t="0"/>
          <a:stretch/>
        </p:blipFill>
        <p:spPr>
          <a:xfrm>
            <a:off x="5677513" y="1926336"/>
            <a:ext cx="6318423" cy="3554101"/>
          </a:xfrm>
          <a:prstGeom prst="rect">
            <a:avLst/>
          </a:prstGeom>
          <a:noFill/>
          <a:ln cap="flat" cmpd="sng" w="19050">
            <a:solidFill>
              <a:srgbClr val="FF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350918896a7_0_84"/>
          <p:cNvPicPr preferRelativeResize="0"/>
          <p:nvPr/>
        </p:nvPicPr>
        <p:blipFill rotWithShape="1">
          <a:blip r:embed="rId3">
            <a:alphaModFix/>
          </a:blip>
          <a:srcRect b="0" l="0" r="0" t="0"/>
          <a:stretch/>
        </p:blipFill>
        <p:spPr>
          <a:xfrm>
            <a:off x="11002043" y="152713"/>
            <a:ext cx="1058257" cy="1133850"/>
          </a:xfrm>
          <a:prstGeom prst="rect">
            <a:avLst/>
          </a:prstGeom>
          <a:noFill/>
          <a:ln>
            <a:noFill/>
          </a:ln>
        </p:spPr>
      </p:pic>
      <p:sp>
        <p:nvSpPr>
          <p:cNvPr id="119" name="Google Shape;119;g350918896a7_0_84"/>
          <p:cNvSpPr txBox="1"/>
          <p:nvPr/>
        </p:nvSpPr>
        <p:spPr>
          <a:xfrm>
            <a:off x="0" y="178750"/>
            <a:ext cx="1147800" cy="1081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sp>
        <p:nvSpPr>
          <p:cNvPr id="120" name="Google Shape;120;g350918896a7_0_84"/>
          <p:cNvSpPr txBox="1"/>
          <p:nvPr/>
        </p:nvSpPr>
        <p:spPr>
          <a:xfrm>
            <a:off x="1403188" y="178750"/>
            <a:ext cx="9480000" cy="696300"/>
          </a:xfrm>
          <a:prstGeom prst="rect">
            <a:avLst/>
          </a:prstGeom>
          <a:solidFill>
            <a:schemeClr val="lt1"/>
          </a:solid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100"/>
              <a:buFont typeface="Arial"/>
              <a:buNone/>
            </a:pPr>
            <a:r>
              <a:rPr b="1" i="0" lang="en-US" sz="4000" u="none" cap="none" strike="noStrike">
                <a:solidFill>
                  <a:schemeClr val="dk1"/>
                </a:solidFill>
              </a:rPr>
              <a:t>HAARP HF Radar Imaging of Apophis</a:t>
            </a:r>
            <a:endParaRPr b="1" i="0" sz="4000" u="none" cap="none" strike="noStrike">
              <a:solidFill>
                <a:schemeClr val="dk1"/>
              </a:solidFill>
            </a:endParaRPr>
          </a:p>
        </p:txBody>
      </p:sp>
      <p:pic>
        <p:nvPicPr>
          <p:cNvPr id="121" name="Google Shape;121;g350918896a7_0_84"/>
          <p:cNvPicPr preferRelativeResize="0"/>
          <p:nvPr/>
        </p:nvPicPr>
        <p:blipFill rotWithShape="1">
          <a:blip r:embed="rId4">
            <a:alphaModFix/>
          </a:blip>
          <a:srcRect b="0" l="0" r="0" t="0"/>
          <a:stretch/>
        </p:blipFill>
        <p:spPr>
          <a:xfrm>
            <a:off x="65850" y="107013"/>
            <a:ext cx="1218475" cy="1225275"/>
          </a:xfrm>
          <a:prstGeom prst="rect">
            <a:avLst/>
          </a:prstGeom>
          <a:noFill/>
          <a:ln>
            <a:noFill/>
          </a:ln>
        </p:spPr>
      </p:pic>
      <p:pic>
        <p:nvPicPr>
          <p:cNvPr id="122" name="Google Shape;122;g350918896a7_0_84"/>
          <p:cNvPicPr preferRelativeResize="0"/>
          <p:nvPr/>
        </p:nvPicPr>
        <p:blipFill rotWithShape="1">
          <a:blip r:embed="rId5">
            <a:alphaModFix/>
          </a:blip>
          <a:srcRect b="0" l="0" r="0" t="0"/>
          <a:stretch/>
        </p:blipFill>
        <p:spPr>
          <a:xfrm>
            <a:off x="980250" y="1260550"/>
            <a:ext cx="6267351" cy="5390474"/>
          </a:xfrm>
          <a:prstGeom prst="rect">
            <a:avLst/>
          </a:prstGeom>
          <a:noFill/>
          <a:ln>
            <a:noFill/>
          </a:ln>
        </p:spPr>
      </p:pic>
      <p:pic>
        <p:nvPicPr>
          <p:cNvPr id="123" name="Google Shape;123;g350918896a7_0_84"/>
          <p:cNvPicPr preferRelativeResize="0"/>
          <p:nvPr/>
        </p:nvPicPr>
        <p:blipFill rotWithShape="1">
          <a:blip r:embed="rId6">
            <a:alphaModFix/>
          </a:blip>
          <a:srcRect b="0" l="0" r="0" t="4725"/>
          <a:stretch/>
        </p:blipFill>
        <p:spPr>
          <a:xfrm>
            <a:off x="7516075" y="1743100"/>
            <a:ext cx="3319925" cy="4425374"/>
          </a:xfrm>
          <a:prstGeom prst="rect">
            <a:avLst/>
          </a:prstGeom>
          <a:noFill/>
          <a:ln cap="flat" cmpd="sng" w="9525">
            <a:solidFill>
              <a:schemeClr val="dk1"/>
            </a:solidFill>
            <a:prstDash val="solid"/>
            <a:round/>
            <a:headEnd len="sm" w="sm" type="none"/>
            <a:tailEnd len="sm" w="sm" type="none"/>
          </a:ln>
        </p:spPr>
      </p:pic>
      <p:sp>
        <p:nvSpPr>
          <p:cNvPr id="124" name="Google Shape;124;g350918896a7_0_84"/>
          <p:cNvSpPr txBox="1"/>
          <p:nvPr/>
        </p:nvSpPr>
        <p:spPr>
          <a:xfrm>
            <a:off x="7179238" y="1286575"/>
            <a:ext cx="39936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Apophis 2029 Trajectory Over Earth</a:t>
            </a:r>
            <a:endParaRPr b="1" i="0" sz="1700" u="none" cap="none" strike="noStrike">
              <a:solidFill>
                <a:schemeClr val="dk1"/>
              </a:solidFill>
              <a:latin typeface="Arial"/>
              <a:ea typeface="Arial"/>
              <a:cs typeface="Arial"/>
              <a:sym typeface="Arial"/>
            </a:endParaRPr>
          </a:p>
        </p:txBody>
      </p:sp>
      <p:sp>
        <p:nvSpPr>
          <p:cNvPr id="125" name="Google Shape;125;g350918896a7_0_84"/>
          <p:cNvSpPr txBox="1"/>
          <p:nvPr/>
        </p:nvSpPr>
        <p:spPr>
          <a:xfrm>
            <a:off x="122300" y="4484725"/>
            <a:ext cx="2286000" cy="1514400"/>
          </a:xfrm>
          <a:prstGeom prst="rect">
            <a:avLst/>
          </a:prstGeom>
          <a:solidFill>
            <a:schemeClr val="lt1"/>
          </a:solid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US" sz="2000">
                <a:solidFill>
                  <a:schemeClr val="dk1"/>
                </a:solidFill>
              </a:rPr>
              <a:t>Time of day and ionospheric effects have been considered</a:t>
            </a:r>
            <a:endParaRPr b="1" i="1"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50918896a7_0_100"/>
          <p:cNvSpPr txBox="1"/>
          <p:nvPr>
            <p:ph type="title"/>
          </p:nvPr>
        </p:nvSpPr>
        <p:spPr>
          <a:xfrm>
            <a:off x="1179350" y="194550"/>
            <a:ext cx="10191900" cy="953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t>Orbit &amp; Rideshare Considerations</a:t>
            </a:r>
            <a:endParaRPr b="1"/>
          </a:p>
        </p:txBody>
      </p:sp>
      <p:pic>
        <p:nvPicPr>
          <p:cNvPr id="131" name="Google Shape;131;g350918896a7_0_100"/>
          <p:cNvPicPr preferRelativeResize="0"/>
          <p:nvPr/>
        </p:nvPicPr>
        <p:blipFill rotWithShape="1">
          <a:blip r:embed="rId3">
            <a:alphaModFix/>
          </a:blip>
          <a:srcRect b="9404" l="203" r="67988" t="1453"/>
          <a:stretch/>
        </p:blipFill>
        <p:spPr>
          <a:xfrm>
            <a:off x="1199450" y="1230125"/>
            <a:ext cx="3127798" cy="3392150"/>
          </a:xfrm>
          <a:prstGeom prst="rect">
            <a:avLst/>
          </a:prstGeom>
          <a:noFill/>
          <a:ln cap="flat" cmpd="sng" w="19050">
            <a:solidFill>
              <a:srgbClr val="FF0000"/>
            </a:solidFill>
            <a:prstDash val="solid"/>
            <a:round/>
            <a:headEnd len="sm" w="sm" type="none"/>
            <a:tailEnd len="sm" w="sm" type="none"/>
          </a:ln>
        </p:spPr>
      </p:pic>
      <p:sp>
        <p:nvSpPr>
          <p:cNvPr id="132" name="Google Shape;132;g350918896a7_0_100"/>
          <p:cNvSpPr txBox="1"/>
          <p:nvPr/>
        </p:nvSpPr>
        <p:spPr>
          <a:xfrm>
            <a:off x="1199550" y="4656675"/>
            <a:ext cx="3127800" cy="1571100"/>
          </a:xfrm>
          <a:prstGeom prst="rect">
            <a:avLst/>
          </a:prstGeom>
          <a:solidFill>
            <a:schemeClr val="dk1"/>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u="sng">
                <a:solidFill>
                  <a:srgbClr val="FF0000"/>
                </a:solidFill>
              </a:rPr>
              <a:t>DRC1</a:t>
            </a:r>
            <a:r>
              <a:rPr b="1" lang="en-US" sz="1600" u="sng">
                <a:solidFill>
                  <a:srgbClr val="FF0000"/>
                </a:solidFill>
              </a:rPr>
              <a:t>:</a:t>
            </a:r>
            <a:r>
              <a:rPr b="1" lang="en-US" sz="1600">
                <a:solidFill>
                  <a:srgbClr val="FF0000"/>
                </a:solidFill>
              </a:rPr>
              <a:t> </a:t>
            </a:r>
            <a:endParaRPr b="1" sz="1600">
              <a:solidFill>
                <a:srgbClr val="FF0000"/>
              </a:solidFill>
            </a:endParaRPr>
          </a:p>
          <a:p>
            <a:pPr indent="0" lvl="0" marL="0" rtl="0" algn="l">
              <a:spcBef>
                <a:spcPts val="0"/>
              </a:spcBef>
              <a:spcAft>
                <a:spcPts val="0"/>
              </a:spcAft>
              <a:buNone/>
            </a:pPr>
            <a:r>
              <a:rPr b="1" lang="en-US" sz="1500">
                <a:solidFill>
                  <a:schemeClr val="lt1"/>
                </a:solidFill>
              </a:rPr>
              <a:t>Standard Geosynchronous Transfer Orbit with a ~1700 m/s perigee raise ΔV from the launch vehicle. Total loiter time ~42 hours.</a:t>
            </a:r>
            <a:endParaRPr b="1" sz="1500">
              <a:solidFill>
                <a:schemeClr val="lt1"/>
              </a:solidFill>
            </a:endParaRPr>
          </a:p>
        </p:txBody>
      </p:sp>
      <p:sp>
        <p:nvSpPr>
          <p:cNvPr id="133" name="Google Shape;133;g350918896a7_0_100"/>
          <p:cNvSpPr txBox="1"/>
          <p:nvPr/>
        </p:nvSpPr>
        <p:spPr>
          <a:xfrm>
            <a:off x="4436000" y="4656675"/>
            <a:ext cx="3081900" cy="1571100"/>
          </a:xfrm>
          <a:prstGeom prst="rect">
            <a:avLst/>
          </a:prstGeom>
          <a:solidFill>
            <a:schemeClr val="dk1"/>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u="sng">
                <a:solidFill>
                  <a:srgbClr val="FF0000"/>
                </a:solidFill>
              </a:rPr>
              <a:t>DRC2:</a:t>
            </a:r>
            <a:r>
              <a:rPr b="1" lang="en-US" sz="1600" u="sng">
                <a:solidFill>
                  <a:schemeClr val="dk1"/>
                </a:solidFill>
              </a:rPr>
              <a:t> </a:t>
            </a:r>
            <a:endParaRPr b="1" sz="1600" u="sng">
              <a:solidFill>
                <a:schemeClr val="dk1"/>
              </a:solidFill>
            </a:endParaRPr>
          </a:p>
          <a:p>
            <a:pPr indent="0" lvl="0" marL="0" rtl="0" algn="l">
              <a:spcBef>
                <a:spcPts val="0"/>
              </a:spcBef>
              <a:spcAft>
                <a:spcPts val="0"/>
              </a:spcAft>
              <a:buNone/>
            </a:pPr>
            <a:r>
              <a:rPr b="1" lang="en-US" sz="1500">
                <a:solidFill>
                  <a:schemeClr val="lt1"/>
                </a:solidFill>
              </a:rPr>
              <a:t>Circular, highly inclined sub-GEO whose plane coincides with Apophis’s flyby hyperbola. Total loiter time ~ 65 hours.</a:t>
            </a:r>
            <a:endParaRPr b="1" sz="1500">
              <a:solidFill>
                <a:schemeClr val="lt1"/>
              </a:solidFill>
            </a:endParaRPr>
          </a:p>
        </p:txBody>
      </p:sp>
      <p:sp>
        <p:nvSpPr>
          <p:cNvPr id="134" name="Google Shape;134;g350918896a7_0_100"/>
          <p:cNvSpPr txBox="1"/>
          <p:nvPr/>
        </p:nvSpPr>
        <p:spPr>
          <a:xfrm>
            <a:off x="7626550" y="4656675"/>
            <a:ext cx="3127800" cy="1571100"/>
          </a:xfrm>
          <a:prstGeom prst="rect">
            <a:avLst/>
          </a:prstGeom>
          <a:solidFill>
            <a:schemeClr val="dk1"/>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US" sz="1600" u="sng">
                <a:solidFill>
                  <a:srgbClr val="FF0000"/>
                </a:solidFill>
              </a:rPr>
              <a:t>DRC3:</a:t>
            </a:r>
            <a:r>
              <a:rPr b="1" lang="en-US" sz="1600">
                <a:solidFill>
                  <a:schemeClr val="dk1"/>
                </a:solidFill>
              </a:rPr>
              <a:t> </a:t>
            </a:r>
            <a:endParaRPr b="1" sz="1600">
              <a:solidFill>
                <a:schemeClr val="dk1"/>
              </a:solidFill>
            </a:endParaRPr>
          </a:p>
          <a:p>
            <a:pPr indent="0" lvl="0" marL="0" rtl="0" algn="l">
              <a:spcBef>
                <a:spcPts val="0"/>
              </a:spcBef>
              <a:spcAft>
                <a:spcPts val="0"/>
              </a:spcAft>
              <a:buNone/>
            </a:pPr>
            <a:r>
              <a:rPr b="1" lang="en-US" sz="1500">
                <a:solidFill>
                  <a:schemeClr val="lt1"/>
                </a:solidFill>
              </a:rPr>
              <a:t>Retrograde, sub-GEO achieved via lunar gravity assist - Would require ~2658 m/s of </a:t>
            </a:r>
            <a:r>
              <a:rPr b="1" lang="en-US" sz="1500">
                <a:solidFill>
                  <a:schemeClr val="lt1"/>
                </a:solidFill>
              </a:rPr>
              <a:t>ΔV from launch vehicle. Total loiter time ~30 days.</a:t>
            </a:r>
            <a:endParaRPr b="1" sz="1500">
              <a:solidFill>
                <a:schemeClr val="lt1"/>
              </a:solidFill>
            </a:endParaRPr>
          </a:p>
        </p:txBody>
      </p:sp>
      <p:pic>
        <p:nvPicPr>
          <p:cNvPr id="135" name="Google Shape;135;g350918896a7_0_100"/>
          <p:cNvPicPr preferRelativeResize="0"/>
          <p:nvPr/>
        </p:nvPicPr>
        <p:blipFill rotWithShape="1">
          <a:blip r:embed="rId3">
            <a:alphaModFix/>
          </a:blip>
          <a:srcRect b="9147" l="33923" r="34482" t="2042"/>
          <a:stretch/>
        </p:blipFill>
        <p:spPr>
          <a:xfrm>
            <a:off x="4435938" y="1202775"/>
            <a:ext cx="3082020" cy="3398775"/>
          </a:xfrm>
          <a:prstGeom prst="rect">
            <a:avLst/>
          </a:prstGeom>
          <a:noFill/>
          <a:ln cap="flat" cmpd="sng" w="19050">
            <a:solidFill>
              <a:srgbClr val="FF0000"/>
            </a:solidFill>
            <a:prstDash val="solid"/>
            <a:round/>
            <a:headEnd len="sm" w="sm" type="none"/>
            <a:tailEnd len="sm" w="sm" type="none"/>
          </a:ln>
        </p:spPr>
      </p:pic>
      <p:pic>
        <p:nvPicPr>
          <p:cNvPr id="136" name="Google Shape;136;g350918896a7_0_100"/>
          <p:cNvPicPr preferRelativeResize="0"/>
          <p:nvPr/>
        </p:nvPicPr>
        <p:blipFill rotWithShape="1">
          <a:blip r:embed="rId3">
            <a:alphaModFix/>
          </a:blip>
          <a:srcRect b="9270" l="67612" r="774" t="1243"/>
          <a:stretch/>
        </p:blipFill>
        <p:spPr>
          <a:xfrm>
            <a:off x="7626650" y="1199175"/>
            <a:ext cx="3134975" cy="3405976"/>
          </a:xfrm>
          <a:prstGeom prst="rect">
            <a:avLst/>
          </a:prstGeom>
          <a:noFill/>
          <a:ln cap="flat" cmpd="sng" w="19050">
            <a:solidFill>
              <a:srgbClr val="FF0000"/>
            </a:solidFill>
            <a:prstDash val="solid"/>
            <a:round/>
            <a:headEnd len="sm" w="sm" type="none"/>
            <a:tailEnd len="sm" w="sm" type="none"/>
          </a:ln>
        </p:spPr>
      </p:pic>
      <p:sp>
        <p:nvSpPr>
          <p:cNvPr id="137" name="Google Shape;137;g350918896a7_0_100"/>
          <p:cNvSpPr txBox="1"/>
          <p:nvPr/>
        </p:nvSpPr>
        <p:spPr>
          <a:xfrm>
            <a:off x="3565850" y="6379775"/>
            <a:ext cx="4822200" cy="26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chemeClr val="dk1"/>
                </a:solidFill>
              </a:rPr>
              <a:t>DRC = Design Reference Case</a:t>
            </a:r>
            <a:endParaRPr b="1" sz="13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350918896a7_0_123"/>
          <p:cNvSpPr txBox="1"/>
          <p:nvPr>
            <p:ph type="title"/>
          </p:nvPr>
        </p:nvSpPr>
        <p:spPr>
          <a:xfrm>
            <a:off x="1231350" y="429950"/>
            <a:ext cx="6616800" cy="760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b="1" lang="en-US"/>
              <a:t>Science Data Collection</a:t>
            </a:r>
            <a:endParaRPr b="1"/>
          </a:p>
        </p:txBody>
      </p:sp>
      <p:sp>
        <p:nvSpPr>
          <p:cNvPr id="143" name="Google Shape;143;g350918896a7_0_123"/>
          <p:cNvSpPr txBox="1"/>
          <p:nvPr/>
        </p:nvSpPr>
        <p:spPr>
          <a:xfrm>
            <a:off x="6710926" y="5022525"/>
            <a:ext cx="48996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i="0" lang="en-US" sz="600" u="none" cap="none" strike="noStrike">
                <a:solidFill>
                  <a:srgbClr val="FF0000"/>
                </a:solidFill>
              </a:rPr>
              <a:t>Barbee, B. W., Rudolph, A., Storey, C., Prasad, C., Bhingradiya, K., Vishnoi, R., Mahon, R., Philips, S., Akin, D., Bowden, M., Young, J., Mission Concept Development for the TERP RAPTOR (Terrapin Engineered Rideshare Probe for Rapid-response Asteroid Apophis Profiling, Tracking, Observing, and Reconnaissance), AIAA SciTech Forum and Exposition, Orlando, FL, January 6-10, 2025</a:t>
            </a:r>
            <a:endParaRPr i="0" sz="600" u="none" cap="none" strike="noStrike">
              <a:solidFill>
                <a:srgbClr val="FF0000"/>
              </a:solidFill>
            </a:endParaRPr>
          </a:p>
        </p:txBody>
      </p:sp>
      <p:sp>
        <p:nvSpPr>
          <p:cNvPr id="144" name="Google Shape;144;g350918896a7_0_123"/>
          <p:cNvSpPr txBox="1"/>
          <p:nvPr/>
        </p:nvSpPr>
        <p:spPr>
          <a:xfrm>
            <a:off x="0" y="1260075"/>
            <a:ext cx="12192000" cy="5060100"/>
          </a:xfrm>
          <a:prstGeom prst="rect">
            <a:avLst/>
          </a:prstGeom>
          <a:solidFill>
            <a:schemeClr val="dk1"/>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pic>
        <p:nvPicPr>
          <p:cNvPr id="145" name="Google Shape;145;g350918896a7_0_123"/>
          <p:cNvPicPr preferRelativeResize="0"/>
          <p:nvPr/>
        </p:nvPicPr>
        <p:blipFill rotWithShape="1">
          <a:blip r:embed="rId3">
            <a:alphaModFix/>
          </a:blip>
          <a:srcRect b="5668" l="0" r="0" t="22481"/>
          <a:stretch/>
        </p:blipFill>
        <p:spPr>
          <a:xfrm>
            <a:off x="5589900" y="2002838"/>
            <a:ext cx="5674899" cy="1622325"/>
          </a:xfrm>
          <a:prstGeom prst="rect">
            <a:avLst/>
          </a:prstGeom>
          <a:noFill/>
          <a:ln cap="flat" cmpd="sng" w="19050">
            <a:solidFill>
              <a:srgbClr val="FF0000"/>
            </a:solidFill>
            <a:prstDash val="solid"/>
            <a:round/>
            <a:headEnd len="sm" w="sm" type="none"/>
            <a:tailEnd len="sm" w="sm" type="none"/>
          </a:ln>
        </p:spPr>
      </p:pic>
      <p:pic>
        <p:nvPicPr>
          <p:cNvPr id="146" name="Google Shape;146;g350918896a7_0_123"/>
          <p:cNvPicPr preferRelativeResize="0"/>
          <p:nvPr/>
        </p:nvPicPr>
        <p:blipFill rotWithShape="1">
          <a:blip r:embed="rId4">
            <a:alphaModFix/>
          </a:blip>
          <a:srcRect b="13433" l="10936" r="8826" t="3592"/>
          <a:stretch/>
        </p:blipFill>
        <p:spPr>
          <a:xfrm>
            <a:off x="545700" y="1762225"/>
            <a:ext cx="4857050" cy="3809800"/>
          </a:xfrm>
          <a:prstGeom prst="rect">
            <a:avLst/>
          </a:prstGeom>
          <a:noFill/>
          <a:ln cap="flat" cmpd="sng" w="19050">
            <a:solidFill>
              <a:srgbClr val="FF0000"/>
            </a:solidFill>
            <a:prstDash val="solid"/>
            <a:round/>
            <a:headEnd len="sm" w="sm" type="none"/>
            <a:tailEnd len="sm" w="sm" type="none"/>
          </a:ln>
        </p:spPr>
      </p:pic>
      <p:sp>
        <p:nvSpPr>
          <p:cNvPr id="147" name="Google Shape;147;g350918896a7_0_123"/>
          <p:cNvSpPr txBox="1"/>
          <p:nvPr/>
        </p:nvSpPr>
        <p:spPr>
          <a:xfrm>
            <a:off x="968125" y="5631550"/>
            <a:ext cx="4012200" cy="38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lt1"/>
                </a:solidFill>
              </a:rPr>
              <a:t>Diagram of Fixed Pointing Angle Case</a:t>
            </a:r>
            <a:endParaRPr b="1" sz="1600">
              <a:solidFill>
                <a:schemeClr val="lt1"/>
              </a:solidFill>
            </a:endParaRPr>
          </a:p>
        </p:txBody>
      </p:sp>
      <p:sp>
        <p:nvSpPr>
          <p:cNvPr id="148" name="Google Shape;148;g350918896a7_0_123"/>
          <p:cNvSpPr txBox="1"/>
          <p:nvPr/>
        </p:nvSpPr>
        <p:spPr>
          <a:xfrm>
            <a:off x="5986550" y="1615850"/>
            <a:ext cx="4881600" cy="38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solidFill>
                  <a:schemeClr val="lt1"/>
                </a:solidFill>
              </a:rPr>
              <a:t>Imaging Results for Optimal Fixed Configuration</a:t>
            </a:r>
            <a:endParaRPr b="1" sz="1600">
              <a:solidFill>
                <a:schemeClr val="lt1"/>
              </a:solidFill>
            </a:endParaRPr>
          </a:p>
        </p:txBody>
      </p:sp>
      <p:sp>
        <p:nvSpPr>
          <p:cNvPr id="149" name="Google Shape;149;g350918896a7_0_123"/>
          <p:cNvSpPr txBox="1"/>
          <p:nvPr/>
        </p:nvSpPr>
        <p:spPr>
          <a:xfrm>
            <a:off x="5589900" y="3710775"/>
            <a:ext cx="6137700" cy="25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rgbClr val="FFFF00"/>
                </a:solidFill>
              </a:rPr>
              <a:t>Required image resolution necessitates flying within ~10km of the asteroid</a:t>
            </a:r>
            <a:endParaRPr sz="1800">
              <a:solidFill>
                <a:srgbClr val="FFFF00"/>
              </a:solidFill>
            </a:endParaRPr>
          </a:p>
          <a:p>
            <a:pPr indent="0" lvl="0" marL="0" rtl="0" algn="l">
              <a:spcBef>
                <a:spcPts val="0"/>
              </a:spcBef>
              <a:spcAft>
                <a:spcPts val="0"/>
              </a:spcAft>
              <a:buNone/>
            </a:pPr>
            <a:r>
              <a:t/>
            </a:r>
            <a:endParaRPr sz="1800">
              <a:solidFill>
                <a:srgbClr val="FFFF00"/>
              </a:solidFill>
            </a:endParaRPr>
          </a:p>
          <a:p>
            <a:pPr indent="0" lvl="0" marL="0" rtl="0" algn="l">
              <a:spcBef>
                <a:spcPts val="0"/>
              </a:spcBef>
              <a:spcAft>
                <a:spcPts val="0"/>
              </a:spcAft>
              <a:buNone/>
            </a:pPr>
            <a:r>
              <a:rPr lang="en-US" sz="1800">
                <a:solidFill>
                  <a:srgbClr val="FFFF00"/>
                </a:solidFill>
              </a:rPr>
              <a:t>Required slew rate exceeds spacecraft </a:t>
            </a:r>
            <a:r>
              <a:rPr lang="en-US" sz="1800">
                <a:solidFill>
                  <a:srgbClr val="FFFF00"/>
                </a:solidFill>
              </a:rPr>
              <a:t>capabilities</a:t>
            </a:r>
            <a:endParaRPr sz="1800">
              <a:solidFill>
                <a:srgbClr val="FFFF00"/>
              </a:solidFill>
            </a:endParaRPr>
          </a:p>
          <a:p>
            <a:pPr indent="0" lvl="0" marL="0" rtl="0" algn="l">
              <a:spcBef>
                <a:spcPts val="0"/>
              </a:spcBef>
              <a:spcAft>
                <a:spcPts val="0"/>
              </a:spcAft>
              <a:buNone/>
            </a:pPr>
            <a:r>
              <a:rPr lang="en-US" sz="1800">
                <a:solidFill>
                  <a:schemeClr val="lt1"/>
                </a:solidFill>
              </a:rPr>
              <a:t>Solution: fixed pointing angle (</a:t>
            </a:r>
            <a:r>
              <a:rPr b="1" lang="en-US" sz="1835">
                <a:solidFill>
                  <a:schemeClr val="lt1"/>
                </a:solidFill>
              </a:rPr>
              <a:t>𝜃</a:t>
            </a:r>
            <a:r>
              <a:rPr lang="en-US" sz="1800">
                <a:solidFill>
                  <a:schemeClr val="lt1"/>
                </a:solidFill>
              </a:rPr>
              <a:t>) of 39.9</a:t>
            </a:r>
            <a:r>
              <a:rPr lang="en-US" sz="1435">
                <a:solidFill>
                  <a:schemeClr val="lt1"/>
                </a:solidFill>
              </a:rPr>
              <a:t>º</a:t>
            </a:r>
            <a:endParaRPr sz="1435">
              <a:solidFill>
                <a:schemeClr val="lt1"/>
              </a:solidFill>
            </a:endParaRPr>
          </a:p>
          <a:p>
            <a:pPr indent="0" lvl="0" marL="0" rtl="0" algn="l">
              <a:spcBef>
                <a:spcPts val="0"/>
              </a:spcBef>
              <a:spcAft>
                <a:spcPts val="0"/>
              </a:spcAft>
              <a:buNone/>
            </a:pPr>
            <a:r>
              <a:t/>
            </a:r>
            <a:endParaRPr sz="1435">
              <a:solidFill>
                <a:srgbClr val="FFFF00"/>
              </a:solidFill>
            </a:endParaRPr>
          </a:p>
          <a:p>
            <a:pPr indent="0" lvl="0" marL="0" rtl="0" algn="l">
              <a:spcBef>
                <a:spcPts val="0"/>
              </a:spcBef>
              <a:spcAft>
                <a:spcPts val="0"/>
              </a:spcAft>
              <a:buNone/>
            </a:pPr>
            <a:r>
              <a:rPr lang="en-US" sz="1835">
                <a:solidFill>
                  <a:srgbClr val="FFFF00"/>
                </a:solidFill>
              </a:rPr>
              <a:t>This configuration optimizes number of images collected (~15), with 0.5 m/pixel resolution, and low cost per image</a:t>
            </a:r>
            <a:endParaRPr sz="1835">
              <a:solidFill>
                <a:srgbClr val="FFFF00"/>
              </a:solidFill>
            </a:endParaRPr>
          </a:p>
        </p:txBody>
      </p:sp>
      <p:sp>
        <p:nvSpPr>
          <p:cNvPr id="150" name="Google Shape;150;g350918896a7_0_123"/>
          <p:cNvSpPr/>
          <p:nvPr/>
        </p:nvSpPr>
        <p:spPr>
          <a:xfrm>
            <a:off x="0" y="5720900"/>
            <a:ext cx="545700" cy="599400"/>
          </a:xfrm>
          <a:prstGeom prst="rtTriangl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1" name="Google Shape;151;g350918896a7_0_123"/>
          <p:cNvSpPr/>
          <p:nvPr/>
        </p:nvSpPr>
        <p:spPr>
          <a:xfrm rot="10800000">
            <a:off x="11646300" y="1260200"/>
            <a:ext cx="545700" cy="595200"/>
          </a:xfrm>
          <a:prstGeom prst="rtTriangl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g350918896a7_0_123"/>
          <p:cNvSpPr/>
          <p:nvPr/>
        </p:nvSpPr>
        <p:spPr>
          <a:xfrm flipH="1">
            <a:off x="11646300" y="5720775"/>
            <a:ext cx="545700" cy="599400"/>
          </a:xfrm>
          <a:prstGeom prst="rtTriangl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g350918896a7_0_123"/>
          <p:cNvSpPr/>
          <p:nvPr/>
        </p:nvSpPr>
        <p:spPr>
          <a:xfrm flipH="1" rot="10800000">
            <a:off x="0" y="1260200"/>
            <a:ext cx="545700" cy="595200"/>
          </a:xfrm>
          <a:prstGeom prst="rtTriangle">
            <a:avLst/>
          </a:prstGeom>
          <a:solidFill>
            <a:srgbClr val="FF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pic>
        <p:nvPicPr>
          <p:cNvPr id="158" name="Google Shape;158;g350918896a7_0_143"/>
          <p:cNvPicPr preferRelativeResize="0"/>
          <p:nvPr/>
        </p:nvPicPr>
        <p:blipFill rotWithShape="1">
          <a:blip r:embed="rId4">
            <a:alphaModFix/>
          </a:blip>
          <a:srcRect b="0" l="0" r="0" t="0"/>
          <a:stretch/>
        </p:blipFill>
        <p:spPr>
          <a:xfrm>
            <a:off x="9995025" y="1257813"/>
            <a:ext cx="1477648" cy="1477648"/>
          </a:xfrm>
          <a:prstGeom prst="rect">
            <a:avLst/>
          </a:prstGeom>
          <a:noFill/>
          <a:ln>
            <a:noFill/>
          </a:ln>
        </p:spPr>
      </p:pic>
      <p:sp>
        <p:nvSpPr>
          <p:cNvPr id="159" name="Google Shape;159;g350918896a7_0_143"/>
          <p:cNvSpPr/>
          <p:nvPr/>
        </p:nvSpPr>
        <p:spPr>
          <a:xfrm>
            <a:off x="206975" y="714975"/>
            <a:ext cx="11778300" cy="4613100"/>
          </a:xfrm>
          <a:prstGeom prst="roundRect">
            <a:avLst>
              <a:gd fmla="val 1282" name="adj"/>
            </a:avLst>
          </a:prstGeom>
          <a:solidFill>
            <a:schemeClr val="dk1"/>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0" name="Google Shape;160;g350918896a7_0_143"/>
          <p:cNvSpPr txBox="1"/>
          <p:nvPr>
            <p:ph idx="4294967295" type="body"/>
          </p:nvPr>
        </p:nvSpPr>
        <p:spPr>
          <a:xfrm>
            <a:off x="347275" y="793900"/>
            <a:ext cx="11489400" cy="44307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100000"/>
              </a:lnSpc>
              <a:spcBef>
                <a:spcPts val="1000"/>
              </a:spcBef>
              <a:spcAft>
                <a:spcPts val="0"/>
              </a:spcAft>
              <a:buNone/>
            </a:pPr>
            <a:r>
              <a:rPr b="1" lang="en-US" sz="3190">
                <a:solidFill>
                  <a:srgbClr val="FFFF00"/>
                </a:solidFill>
              </a:rPr>
              <a:t>R</a:t>
            </a:r>
            <a:r>
              <a:rPr b="1" lang="en-US" sz="3190">
                <a:solidFill>
                  <a:srgbClr val="FFFF00"/>
                </a:solidFill>
              </a:rPr>
              <a:t>eady or Not…</a:t>
            </a:r>
            <a:endParaRPr b="1" sz="2390">
              <a:solidFill>
                <a:srgbClr val="FFFF00"/>
              </a:solidFill>
            </a:endParaRPr>
          </a:p>
          <a:p>
            <a:pPr indent="0" lvl="0" marL="0" rtl="0" algn="ctr">
              <a:lnSpc>
                <a:spcPct val="100000"/>
              </a:lnSpc>
              <a:spcBef>
                <a:spcPts val="1000"/>
              </a:spcBef>
              <a:spcAft>
                <a:spcPts val="0"/>
              </a:spcAft>
              <a:buNone/>
            </a:pPr>
            <a:r>
              <a:rPr b="1" lang="en-US" sz="2914" u="sng"/>
              <a:t>Apophis is coming.</a:t>
            </a:r>
            <a:r>
              <a:rPr b="1" lang="en-US" sz="2914"/>
              <a:t> </a:t>
            </a:r>
            <a:endParaRPr b="1" sz="2914"/>
          </a:p>
          <a:p>
            <a:pPr indent="0" lvl="0" marL="0" rtl="0" algn="ctr">
              <a:lnSpc>
                <a:spcPct val="100000"/>
              </a:lnSpc>
              <a:spcBef>
                <a:spcPts val="1000"/>
              </a:spcBef>
              <a:spcAft>
                <a:spcPts val="0"/>
              </a:spcAft>
              <a:buNone/>
            </a:pPr>
            <a:r>
              <a:rPr b="1" lang="en-US" sz="2590"/>
              <a:t>Time is running out to develop missions.</a:t>
            </a:r>
            <a:endParaRPr b="1" sz="2590"/>
          </a:p>
          <a:p>
            <a:pPr indent="0" lvl="0" marL="0" rtl="0" algn="l">
              <a:lnSpc>
                <a:spcPct val="100000"/>
              </a:lnSpc>
              <a:spcBef>
                <a:spcPts val="1000"/>
              </a:spcBef>
              <a:spcAft>
                <a:spcPts val="0"/>
              </a:spcAft>
              <a:buNone/>
            </a:pPr>
            <a:r>
              <a:t/>
            </a:r>
            <a:endParaRPr b="1" sz="2590"/>
          </a:p>
          <a:p>
            <a:pPr indent="0" lvl="0" marL="0" rtl="0" algn="ctr">
              <a:lnSpc>
                <a:spcPct val="100000"/>
              </a:lnSpc>
              <a:spcBef>
                <a:spcPts val="1000"/>
              </a:spcBef>
              <a:spcAft>
                <a:spcPts val="0"/>
              </a:spcAft>
              <a:buNone/>
            </a:pPr>
            <a:r>
              <a:rPr b="1" lang="en-US" sz="2590"/>
              <a:t>This is a singular opportunity for public engagement, planetary defense, and planetary science - a historic event for in situ investigation of an asteroid in our own backyard.</a:t>
            </a:r>
            <a:endParaRPr b="1" sz="2590"/>
          </a:p>
          <a:p>
            <a:pPr indent="0" lvl="0" marL="0" rtl="0" algn="ctr">
              <a:lnSpc>
                <a:spcPct val="100000"/>
              </a:lnSpc>
              <a:spcBef>
                <a:spcPts val="1000"/>
              </a:spcBef>
              <a:spcAft>
                <a:spcPts val="0"/>
              </a:spcAft>
              <a:buNone/>
            </a:pPr>
            <a:r>
              <a:t/>
            </a:r>
            <a:endParaRPr b="1" sz="2590"/>
          </a:p>
          <a:p>
            <a:pPr indent="0" lvl="0" marL="0" rtl="0" algn="ctr">
              <a:lnSpc>
                <a:spcPct val="100000"/>
              </a:lnSpc>
              <a:spcBef>
                <a:spcPts val="1000"/>
              </a:spcBef>
              <a:spcAft>
                <a:spcPts val="0"/>
              </a:spcAft>
              <a:buNone/>
            </a:pPr>
            <a:r>
              <a:rPr b="1" lang="en-US" sz="2590">
                <a:solidFill>
                  <a:srgbClr val="FFFF00"/>
                </a:solidFill>
              </a:rPr>
              <a:t>TERP RAPTOR is in the process of acquiring funds and will be there to bring eyes on Apophis during its close encounter with our planet. </a:t>
            </a:r>
            <a:endParaRPr b="1" sz="2590">
              <a:solidFill>
                <a:srgbClr val="FFFF00"/>
              </a:solidFill>
            </a:endParaRPr>
          </a:p>
          <a:p>
            <a:pPr indent="0" lvl="0" marL="0" rtl="0" algn="l">
              <a:lnSpc>
                <a:spcPct val="100000"/>
              </a:lnSpc>
              <a:spcBef>
                <a:spcPts val="1000"/>
              </a:spcBef>
              <a:spcAft>
                <a:spcPts val="1000"/>
              </a:spcAft>
              <a:buNone/>
            </a:pPr>
            <a:r>
              <a:t/>
            </a:r>
            <a:endParaRPr sz="2390"/>
          </a:p>
        </p:txBody>
      </p:sp>
      <p:pic>
        <p:nvPicPr>
          <p:cNvPr id="161" name="Google Shape;161;g350918896a7_0_143"/>
          <p:cNvPicPr preferRelativeResize="0"/>
          <p:nvPr/>
        </p:nvPicPr>
        <p:blipFill rotWithShape="1">
          <a:blip r:embed="rId5">
            <a:alphaModFix/>
          </a:blip>
          <a:srcRect b="28994" l="7702" r="21889" t="2894"/>
          <a:stretch/>
        </p:blipFill>
        <p:spPr>
          <a:xfrm>
            <a:off x="0" y="5224500"/>
            <a:ext cx="2788049" cy="1698375"/>
          </a:xfrm>
          <a:prstGeom prst="rect">
            <a:avLst/>
          </a:prstGeom>
          <a:noFill/>
          <a:ln>
            <a:noFill/>
          </a:ln>
        </p:spPr>
      </p:pic>
      <p:sp>
        <p:nvSpPr>
          <p:cNvPr id="162" name="Google Shape;162;g350918896a7_0_143"/>
          <p:cNvSpPr txBox="1"/>
          <p:nvPr/>
        </p:nvSpPr>
        <p:spPr>
          <a:xfrm>
            <a:off x="2444700" y="5784450"/>
            <a:ext cx="3651300" cy="73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500">
                <a:solidFill>
                  <a:schemeClr val="lt1"/>
                </a:solidFill>
              </a:rPr>
              <a:t>TERP RAPTOR</a:t>
            </a:r>
            <a:endParaRPr b="1" sz="35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UMD ENGR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MD ENGR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