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1900" r:id="rId3"/>
    <p:sldId id="1923" r:id="rId4"/>
    <p:sldId id="1924" r:id="rId5"/>
    <p:sldId id="1925" r:id="rId6"/>
    <p:sldId id="1912" r:id="rId7"/>
    <p:sldId id="1873" r:id="rId8"/>
    <p:sldId id="1915" r:id="rId9"/>
    <p:sldId id="1920" r:id="rId10"/>
    <p:sldId id="1919" r:id="rId11"/>
    <p:sldId id="1910" r:id="rId12"/>
    <p:sldId id="1922" r:id="rId13"/>
    <p:sldId id="1893" r:id="rId14"/>
    <p:sldId id="1895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21F1B4-33B3-40EE-98AA-D96014A40A4C}">
          <p14:sldIdLst>
            <p14:sldId id="258"/>
            <p14:sldId id="1900"/>
            <p14:sldId id="1923"/>
            <p14:sldId id="1924"/>
            <p14:sldId id="1925"/>
            <p14:sldId id="1912"/>
            <p14:sldId id="1873"/>
            <p14:sldId id="1915"/>
            <p14:sldId id="1920"/>
            <p14:sldId id="1919"/>
            <p14:sldId id="1910"/>
            <p14:sldId id="1922"/>
            <p14:sldId id="1893"/>
            <p14:sldId id="18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2B2"/>
    <a:srgbClr val="FF9900"/>
    <a:srgbClr val="000000"/>
    <a:srgbClr val="00ACD9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0" autoAdjust="0"/>
    <p:restoredTop sz="97457" autoAdjust="0"/>
  </p:normalViewPr>
  <p:slideViewPr>
    <p:cSldViewPr snapToGrid="0" snapToObjects="1">
      <p:cViewPr varScale="1">
        <p:scale>
          <a:sx n="171" d="100"/>
          <a:sy n="171" d="100"/>
        </p:scale>
        <p:origin x="10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4356"/>
    </p:cViewPr>
  </p:sorterViewPr>
  <p:notesViewPr>
    <p:cSldViewPr snapToGrid="0" snapToObjects="1">
      <p:cViewPr varScale="1">
        <p:scale>
          <a:sx n="121" d="100"/>
          <a:sy n="121" d="100"/>
        </p:scale>
        <p:origin x="4104" y="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74000">
                    <a:srgbClr val="FFFF00"/>
                  </a:gs>
                  <a:gs pos="100000">
                    <a:srgbClr val="FF0000"/>
                  </a:gs>
                </a:gsLst>
                <a:lin ang="2700000" scaled="1"/>
                <a:tileRect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F2-4C8B-BA07-F99A97BD9954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F2-4C8B-BA07-F99A97BD9954}"/>
              </c:ext>
            </c:extLst>
          </c:dPt>
          <c:cat>
            <c:strRef>
              <c:f>Sheet1!$A$2:$A$3</c:f>
              <c:strCache>
                <c:ptCount val="2"/>
                <c:pt idx="0">
                  <c:v>Color</c:v>
                </c:pt>
                <c:pt idx="1">
                  <c:v>No color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135</c:v>
                </c:pt>
                <c:pt idx="1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F2-4C8B-BA07-F99A97BD9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6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7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8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4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0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9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45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16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4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D401753-24C1-CD4E-BD1A-E1FE126B76E2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5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2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26E9A-00C0-0046-8964-91D85AB28CF0}" type="datetime1">
              <a:rPr lang="en-US">
                <a:solidFill>
                  <a:srgbClr val="000000"/>
                </a:solidFill>
              </a:rPr>
              <a:pPr>
                <a:defRPr/>
              </a:pPr>
              <a:t>3/31/2025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0B2F-E05C-1645-BB18-233FEDBD2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4B30E-E5D6-D34C-BFCE-85047C3295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91" y="1116013"/>
            <a:ext cx="11180618" cy="50530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Please provide up to 3 slides of additional slides to help motivate the proposal, put the proposal in context with other work, address likely technical challenges etc.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783205D3-D092-0C4D-8DD1-892251BAF8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84588" y="0"/>
            <a:ext cx="4822825" cy="1936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BC07FC1E-314F-6441-9068-AC8AB26D2D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4577" y="6652045"/>
            <a:ext cx="4822825" cy="1936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Classification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E3E0B4B6-01E1-E644-8284-0A127927A5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7578" y="6634052"/>
            <a:ext cx="2574998" cy="1936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Proposal ID [SNL use]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28F60AF-98D7-E480-B0FC-E8E491B45B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5836" y="324604"/>
            <a:ext cx="2500347" cy="2506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Proposer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10DF284-CA5D-2F31-4393-4278AB657A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5835" y="680483"/>
            <a:ext cx="2500347" cy="2260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Proposing Institution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FAE04F-ABE9-A6FF-230A-0FE5AA627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84" y="324603"/>
            <a:ext cx="7786754" cy="5702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Proposal Title</a:t>
            </a:r>
          </a:p>
        </p:txBody>
      </p:sp>
    </p:spTree>
    <p:extLst>
      <p:ext uri="{BB962C8B-B14F-4D97-AF65-F5344CB8AC3E}">
        <p14:creationId xmlns:p14="http://schemas.microsoft.com/office/powerpoint/2010/main" val="30681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D401753-24C1-CD4E-BD1A-E1FE126B76E2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 userDrawn="1"/>
        </p:nvSpPr>
        <p:spPr>
          <a:xfrm>
            <a:off x="700411" y="5010111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spc="300" dirty="0">
                <a:solidFill>
                  <a:srgbClr val="00ACD9"/>
                </a:solidFill>
                <a:latin typeface="Calibri" charset="0"/>
                <a:ea typeface="Calibri" charset="0"/>
                <a:cs typeface="Calibri" charset="0"/>
              </a:rPr>
              <a:t>PRESENTED BY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8701"/>
            <a:ext cx="562539" cy="1636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2FB43E7-BE73-1148-A923-0B62E5469575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88664"/>
            <a:ext cx="724296" cy="365125"/>
          </a:xfrm>
        </p:spPr>
        <p:txBody>
          <a:bodyPr/>
          <a:lstStyle/>
          <a:p>
            <a:fld id="{B2FB43E7-BE73-1148-A923-0B62E5469575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488664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40A0-BA3A-E44B-A6F9-7A1F916D77D1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5E2EC-3A15-B94B-9602-395D7423BE9F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153A-A236-9B4D-A0F1-DA988CDD6E09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  <a:latin typeface="Calibri" panose="020F0502020204030204" pitchFamily="34" charset="0"/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4ABC9-DBC1-9F20-43A5-47419CC85D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353" y="1736176"/>
            <a:ext cx="902096" cy="32671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307447-2E79-7FD9-E158-96897BEAD8E5}"/>
              </a:ext>
            </a:extLst>
          </p:cNvPr>
          <p:cNvGrpSpPr/>
          <p:nvPr userDrawn="1"/>
        </p:nvGrpSpPr>
        <p:grpSpPr>
          <a:xfrm rot="5400000">
            <a:off x="594611" y="2524679"/>
            <a:ext cx="902096" cy="1685054"/>
            <a:chOff x="689212" y="5438633"/>
            <a:chExt cx="6513394" cy="44082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818973-35B6-05FB-7E5F-7B656E07F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886200" y="5438633"/>
              <a:ext cx="3316406" cy="44082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E74739-EFD4-8360-FCEF-6A343FFFF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689212" y="5438633"/>
              <a:ext cx="3316406" cy="44082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00BA903-AF3D-C6D1-6685-EB9773229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06544" y="2916117"/>
            <a:ext cx="2459028" cy="90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E30A8737-9ED8-534E-AB64-824F3EF1F57B}" type="datetime1">
              <a:rPr lang="en-US" smtClean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4" r:id="rId3"/>
    <p:sldLayoutId id="2147483667" r:id="rId4"/>
    <p:sldLayoutId id="2147483660" r:id="rId5"/>
    <p:sldLayoutId id="2147483654" r:id="rId6"/>
    <p:sldLayoutId id="2147483661" r:id="rId7"/>
    <p:sldLayoutId id="2147483651" r:id="rId8"/>
    <p:sldLayoutId id="2147483655" r:id="rId9"/>
    <p:sldLayoutId id="2147483662" r:id="rId10"/>
    <p:sldLayoutId id="2147483663" r:id="rId11"/>
    <p:sldLayoutId id="2147483670" r:id="rId12"/>
    <p:sldLayoutId id="2147483671" r:id="rId13"/>
    <p:sldLayoutId id="2147483672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a--_f92O1Nw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sandia.gov/labnews/2024/10/03/deflecting-doom-how-sandia-research-could-save-earth-from-asteroids/" TargetMode="External"/><Relationship Id="rId5" Type="http://schemas.openxmlformats.org/officeDocument/2006/relationships/hyperlink" Target="https://doi.org/10.1038/s41567-024-02633-7" TargetMode="Externa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chart" Target="../charts/chart1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Nuclear Deflection of Kilometer-Scale Asteroids Simulated using Sandia’s Z Machine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41A34-4099-AE41-89E5-D38122904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849" y="1228439"/>
            <a:ext cx="2627865" cy="16902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296F83-B5C6-B540-94D6-A45968923192}"/>
              </a:ext>
            </a:extLst>
          </p:cNvPr>
          <p:cNvSpPr/>
          <p:nvPr/>
        </p:nvSpPr>
        <p:spPr>
          <a:xfrm>
            <a:off x="687681" y="5525386"/>
            <a:ext cx="6875168" cy="407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7F82A-683D-3F4B-8F3C-3DC99932B466}"/>
              </a:ext>
            </a:extLst>
          </p:cNvPr>
          <p:cNvSpPr txBox="1"/>
          <p:nvPr/>
        </p:nvSpPr>
        <p:spPr>
          <a:xfrm>
            <a:off x="687681" y="5367796"/>
            <a:ext cx="64234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Nathan W. Moore, Mikhail Mesh, Jason J. Sanchez, Marc-Andre Schaeuble, Chad A. McCoy, Carlos R. Aragon, Kyle R. Cochrane, Michael J. Powell, Kaitlyn Amodeo, and Seth Root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3D4FC-EB0E-51DF-5595-8FFA3D9DF1F1}"/>
              </a:ext>
            </a:extLst>
          </p:cNvPr>
          <p:cNvSpPr txBox="1"/>
          <p:nvPr/>
        </p:nvSpPr>
        <p:spPr>
          <a:xfrm>
            <a:off x="10190714" y="25483"/>
            <a:ext cx="19647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0" dirty="0">
                <a:solidFill>
                  <a:srgbClr val="010B13"/>
                </a:solidFill>
                <a:effectLst/>
                <a:latin typeface="Open Sans" panose="020B0606030504020204" pitchFamily="34" charset="0"/>
              </a:rPr>
              <a:t>SAND2025-03838C</a:t>
            </a:r>
            <a:endParaRPr lang="en-US" sz="1200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8A6DCDD1-6FC2-4D3E-EC21-DB4D4D5F7DBF}"/>
              </a:ext>
            </a:extLst>
          </p:cNvPr>
          <p:cNvSpPr txBox="1">
            <a:spLocks/>
          </p:cNvSpPr>
          <p:nvPr/>
        </p:nvSpPr>
        <p:spPr>
          <a:xfrm>
            <a:off x="687681" y="3852218"/>
            <a:ext cx="7083418" cy="84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1400" dirty="0"/>
              <a:t>IAA Planetary Defense Conference 2025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Stellenbosch, Cape Town, South Africa, May 5-9, 2025</a:t>
            </a:r>
          </a:p>
        </p:txBody>
      </p:sp>
    </p:spTree>
    <p:extLst>
      <p:ext uri="{BB962C8B-B14F-4D97-AF65-F5344CB8AC3E}">
        <p14:creationId xmlns:p14="http://schemas.microsoft.com/office/powerpoint/2010/main" val="9629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A2C-6268-600F-C85B-A24B9E2C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08952"/>
            <a:ext cx="10058400" cy="570225"/>
          </a:xfrm>
        </p:spPr>
        <p:txBody>
          <a:bodyPr/>
          <a:lstStyle/>
          <a:p>
            <a:r>
              <a:rPr lang="en-US" b="1" dirty="0"/>
              <a:t>Significantly more momentum transferred when mock asteroid  allowed to move freely in vacuum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C90FA-88D7-ECF2-A0D2-C68C345833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2105" y="1054016"/>
            <a:ext cx="7269497" cy="4677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53499C-05F2-6D7D-7B4B-3FB16CD2FD10}"/>
              </a:ext>
            </a:extLst>
          </p:cNvPr>
          <p:cNvSpPr txBox="1"/>
          <p:nvPr/>
        </p:nvSpPr>
        <p:spPr>
          <a:xfrm>
            <a:off x="1075020" y="2091287"/>
            <a:ext cx="2085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MBBAY model modified for silica decomposition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2E04C-DD3F-1A8D-5EC1-45A074918EC2}"/>
              </a:ext>
            </a:extLst>
          </p:cNvPr>
          <p:cNvSpPr txBox="1"/>
          <p:nvPr/>
        </p:nvSpPr>
        <p:spPr>
          <a:xfrm>
            <a:off x="7505212" y="1626147"/>
            <a:ext cx="4278621" cy="276998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latin typeface="Cambria Math" panose="02040503050406030204" pitchFamily="18" charset="0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Mock asteroids of quartz and fused silica gave very similar responses (as expected).</a:t>
            </a:r>
          </a:p>
          <a:p>
            <a:pPr>
              <a:spcAft>
                <a:spcPts val="18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~30–50% more momentum coupled to mock asteroids than carried by the shock</a:t>
            </a:r>
          </a:p>
          <a:p>
            <a:pPr>
              <a:spcAft>
                <a:spcPts val="18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Scaling results to a large silica sphere suggests that ~kilometer-scale asteroids could be deflected using a 1 MT detonation.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E41BA-EBFF-7A19-0E45-8A075FB2EB34}"/>
              </a:ext>
            </a:extLst>
          </p:cNvPr>
          <p:cNvSpPr txBox="1"/>
          <p:nvPr/>
        </p:nvSpPr>
        <p:spPr>
          <a:xfrm>
            <a:off x="1149056" y="6073760"/>
            <a:ext cx="6292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[1] Time-integration of in-material stress measured in clamped targets (independent experiments).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[2] Model from 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N.W. Moore, et al., Nature Physics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20, 1833–1839 (2024)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CE383-7E80-2314-5574-8085F569CA47}"/>
              </a:ext>
            </a:extLst>
          </p:cNvPr>
          <p:cNvSpPr txBox="1"/>
          <p:nvPr/>
        </p:nvSpPr>
        <p:spPr>
          <a:xfrm>
            <a:off x="6547372" y="3059668"/>
            <a:ext cx="5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2A1E5E-BCE0-4FE8-95DC-6DC98CFF3021}"/>
              </a:ext>
            </a:extLst>
          </p:cNvPr>
          <p:cNvSpPr txBox="1"/>
          <p:nvPr/>
        </p:nvSpPr>
        <p:spPr>
          <a:xfrm>
            <a:off x="2474519" y="2600968"/>
            <a:ext cx="5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9032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65242B-B6CC-FC21-AF72-A69E5697D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" y="0"/>
            <a:ext cx="4387950" cy="3125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5D127-6CF4-8733-F500-A46DA056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183" y="29035"/>
            <a:ext cx="6824842" cy="5702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CFD2B4-FB09-9D8C-6AE1-36CA86F21D42}"/>
              </a:ext>
            </a:extLst>
          </p:cNvPr>
          <p:cNvSpPr txBox="1">
            <a:spLocks/>
          </p:cNvSpPr>
          <p:nvPr/>
        </p:nvSpPr>
        <p:spPr>
          <a:xfrm>
            <a:off x="4578377" y="662811"/>
            <a:ext cx="6881920" cy="3174824"/>
          </a:xfrm>
          <a:prstGeom prst="rect">
            <a:avLst/>
          </a:prstGeom>
        </p:spPr>
        <p:txBody>
          <a:bodyPr/>
          <a:lstStyle>
            <a:lvl1pPr marL="174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4813" indent="-173038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71500" indent="-1698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Demonstrated laboratory-based method for studying effectiveness of nuclear (x-ray) deflection of asteroid materials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direct demonstration of deflection concept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 prediction that momentum coupled to free-floating asteroid is greater than momentum carried by shockwave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Extensible (other minerals, heterogenous, porous, etc.)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4CBEF-2E30-EF3C-0FAF-55481AE1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3" y="3837635"/>
            <a:ext cx="2713593" cy="1789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73C6B-CE35-A967-73D6-5457E436B5EB}"/>
              </a:ext>
            </a:extLst>
          </p:cNvPr>
          <p:cNvSpPr txBox="1"/>
          <p:nvPr/>
        </p:nvSpPr>
        <p:spPr>
          <a:xfrm>
            <a:off x="9700" y="6627168"/>
            <a:ext cx="22554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Image (top): Science Photo Archive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1A70E4-953A-E1A4-FE24-1985973CD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13580" y="3079574"/>
            <a:ext cx="2609911" cy="2956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B86318-800B-EC2B-F491-8436A7D5190A}"/>
              </a:ext>
            </a:extLst>
          </p:cNvPr>
          <p:cNvSpPr txBox="1"/>
          <p:nvPr/>
        </p:nvSpPr>
        <p:spPr>
          <a:xfrm>
            <a:off x="5366378" y="3757848"/>
            <a:ext cx="64373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Links:</a:t>
            </a: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N.W. Moore, et al., Nature Physics </a:t>
            </a:r>
            <a:r>
              <a:rPr lang="fr-FR" sz="1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(20), 1833–1839 </a:t>
            </a:r>
            <a:r>
              <a:rPr lang="fr-FR" sz="1400" i="0" dirty="0">
                <a:solidFill>
                  <a:schemeClr val="bg2">
                    <a:lumMod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</a:t>
            </a: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i="0" dirty="0">
                <a:solidFill>
                  <a:schemeClr val="bg2">
                    <a:lumMod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https://doi.org/10.1038/s41567-024-02633-7</a:t>
            </a:r>
            <a:r>
              <a:rPr lang="en-US" sz="1400" i="0" dirty="0">
                <a:solidFill>
                  <a:schemeClr val="bg2">
                    <a:lumMod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endParaRPr lang="en-US" sz="14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 release:</a:t>
            </a: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https://www.sandia.gov/labnews/2024/10/03/deflecting-doom-how-sandia-research-could-save-earth-from-asteroids/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endParaRPr lang="en-US" sz="14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Sandia YouTube Channel:</a:t>
            </a:r>
          </a:p>
          <a:p>
            <a:pPr marL="0" indent="0"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https://www.youtube.com/watch?v=a--_f92O1Nw</a:t>
            </a:r>
            <a:endParaRPr lang="en-US" sz="14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6F750-601E-3F92-1216-F6E2643434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597" y="5051899"/>
            <a:ext cx="2523594" cy="14151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852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69CB-2C49-7EDA-868B-F331E0BB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37" y="2854494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AD76F-58CA-9E8B-896C-06A290961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86F7D0-6A09-86D4-45FC-CF7B68C6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4085"/>
            <a:ext cx="6509885" cy="5702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Coupled Momentum for Extraterrestrial Threats (COMET) test fixture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F023F-6763-D8FF-E6F9-FB80F028529D}"/>
              </a:ext>
            </a:extLst>
          </p:cNvPr>
          <p:cNvSpPr txBox="1"/>
          <p:nvPr/>
        </p:nvSpPr>
        <p:spPr>
          <a:xfrm>
            <a:off x="283320" y="814310"/>
            <a:ext cx="6947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“X-ray scissors” for releasing mock asteroid into free-space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focused infrared beams for displacement and tilt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Baffles trap / delay plasma from support foil (includes aerogel baffle)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6D8488-FF29-2721-D401-6D54E0DA96D4}"/>
              </a:ext>
            </a:extLst>
          </p:cNvPr>
          <p:cNvGrpSpPr/>
          <p:nvPr/>
        </p:nvGrpSpPr>
        <p:grpSpPr>
          <a:xfrm>
            <a:off x="7621013" y="97220"/>
            <a:ext cx="4528654" cy="6686878"/>
            <a:chOff x="7621013" y="97220"/>
            <a:chExt cx="4528654" cy="66868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E9056A-CC59-17F4-7B47-D4DD1835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013" y="97220"/>
              <a:ext cx="4528654" cy="66635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4CFFE0-0D59-8145-B931-916E8C320E54}"/>
                </a:ext>
              </a:extLst>
            </p:cNvPr>
            <p:cNvSpPr txBox="1"/>
            <p:nvPr/>
          </p:nvSpPr>
          <p:spPr>
            <a:xfrm>
              <a:off x="10209120" y="6553266"/>
              <a:ext cx="187018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Moore et al. (2024), Nature Phys.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2395CF0-71AB-9F68-4357-72C0EF12F04C}"/>
              </a:ext>
            </a:extLst>
          </p:cNvPr>
          <p:cNvSpPr txBox="1"/>
          <p:nvPr/>
        </p:nvSpPr>
        <p:spPr>
          <a:xfrm>
            <a:off x="5767400" y="3179154"/>
            <a:ext cx="6571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Density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(kg/m</a:t>
            </a:r>
            <a:r>
              <a:rPr lang="en-US" sz="105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sz="1050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F7F4-49EC-632B-C2A1-81351EE529A2}"/>
              </a:ext>
            </a:extLst>
          </p:cNvPr>
          <p:cNvSpPr txBox="1"/>
          <p:nvPr/>
        </p:nvSpPr>
        <p:spPr>
          <a:xfrm>
            <a:off x="2837376" y="2831372"/>
            <a:ext cx="6571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Density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(kg/m</a:t>
            </a:r>
            <a:r>
              <a:rPr lang="en-US" sz="105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sz="1050" baseline="30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86F7D0-6A09-86D4-45FC-CF7B68C6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2" y="272012"/>
            <a:ext cx="5713708" cy="82539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Radiation-hydrodynamic model (ALEGRA) can be used to explore dynamics and EOS trajectory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119B1-9C24-64C3-B5BA-0AC68C2CC126}"/>
              </a:ext>
            </a:extLst>
          </p:cNvPr>
          <p:cNvGrpSpPr/>
          <p:nvPr/>
        </p:nvGrpSpPr>
        <p:grpSpPr>
          <a:xfrm>
            <a:off x="6466466" y="0"/>
            <a:ext cx="5635644" cy="6811861"/>
            <a:chOff x="6428294" y="0"/>
            <a:chExt cx="5673816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6B5569-59E1-1780-30F3-D2A28843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857" y="0"/>
              <a:ext cx="5586253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A00DF-4551-BD71-1A7F-667F65854344}"/>
                </a:ext>
              </a:extLst>
            </p:cNvPr>
            <p:cNvSpPr txBox="1"/>
            <p:nvPr/>
          </p:nvSpPr>
          <p:spPr>
            <a:xfrm>
              <a:off x="6428294" y="469268"/>
              <a:ext cx="187018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Moore et al. (2024), </a:t>
              </a:r>
              <a:r>
                <a:rPr lang="en-US" sz="8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Nature Phys.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38311-CCD1-32A5-5377-9E32A4FB2EEB}"/>
              </a:ext>
            </a:extLst>
          </p:cNvPr>
          <p:cNvGrpSpPr/>
          <p:nvPr/>
        </p:nvGrpSpPr>
        <p:grpSpPr>
          <a:xfrm>
            <a:off x="247462" y="1365510"/>
            <a:ext cx="5662583" cy="5116583"/>
            <a:chOff x="247462" y="1365510"/>
            <a:chExt cx="5662583" cy="5116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957C92-069F-ADFA-C049-71268F7F7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462" y="1365510"/>
              <a:ext cx="5662583" cy="50683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2B3625-2B0E-B838-1458-272F0A389F43}"/>
                </a:ext>
              </a:extLst>
            </p:cNvPr>
            <p:cNvSpPr txBox="1"/>
            <p:nvPr/>
          </p:nvSpPr>
          <p:spPr>
            <a:xfrm>
              <a:off x="4039860" y="6251261"/>
              <a:ext cx="187018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9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Moore et al. (2024), Nature Phys.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3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BE18F3-7E3C-CC34-FEAE-59CD42C69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9" y="901276"/>
            <a:ext cx="5878635" cy="4089890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4A8C7E99-5F5B-2D0A-94F6-F6E26CD3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69441"/>
            <a:ext cx="10678872" cy="5702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Nuclear (x-ray) deflection: promising for short warning times, yet untested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8A4269-90A0-EB1A-D3E5-525E3548DAAD}"/>
              </a:ext>
            </a:extLst>
          </p:cNvPr>
          <p:cNvSpPr txBox="1"/>
          <p:nvPr/>
        </p:nvSpPr>
        <p:spPr>
          <a:xfrm>
            <a:off x="533988" y="4991166"/>
            <a:ext cx="5731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Origins, Worlds, and Life: A Decadal Strategy for Planetary Science and Astrobiology 2023-2032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F8149C-B71B-18BE-4151-F9FE46B7BF5F}"/>
              </a:ext>
            </a:extLst>
          </p:cNvPr>
          <p:cNvSpPr/>
          <p:nvPr/>
        </p:nvSpPr>
        <p:spPr>
          <a:xfrm>
            <a:off x="7311006" y="1598103"/>
            <a:ext cx="1170264" cy="48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3A3ECCE-BA26-42D6-A434-00D3B2E5475F}"/>
              </a:ext>
            </a:extLst>
          </p:cNvPr>
          <p:cNvSpPr txBox="1">
            <a:spLocks/>
          </p:cNvSpPr>
          <p:nvPr/>
        </p:nvSpPr>
        <p:spPr>
          <a:xfrm>
            <a:off x="7257276" y="1556711"/>
            <a:ext cx="1211412" cy="650146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DB29381-DAF3-1198-90C9-D6EB7F7E972C}"/>
              </a:ext>
            </a:extLst>
          </p:cNvPr>
          <p:cNvSpPr txBox="1">
            <a:spLocks/>
          </p:cNvSpPr>
          <p:nvPr/>
        </p:nvSpPr>
        <p:spPr>
          <a:xfrm>
            <a:off x="7064330" y="3035766"/>
            <a:ext cx="1597304" cy="276999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fluence</a:t>
            </a:r>
            <a:endParaRPr lang="en-US" sz="10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8E0989-4346-3F92-F137-FEA18FB2D7DD}"/>
              </a:ext>
            </a:extLst>
          </p:cNvPr>
          <p:cNvGrpSpPr/>
          <p:nvPr/>
        </p:nvGrpSpPr>
        <p:grpSpPr>
          <a:xfrm>
            <a:off x="6508413" y="1415325"/>
            <a:ext cx="5624864" cy="4893239"/>
            <a:chOff x="6508413" y="1415325"/>
            <a:chExt cx="5624864" cy="4893239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2CAA141D-3C5C-7422-218F-AD38D25B3BEF}"/>
                </a:ext>
              </a:extLst>
            </p:cNvPr>
            <p:cNvSpPr txBox="1">
              <a:spLocks/>
            </p:cNvSpPr>
            <p:nvPr/>
          </p:nvSpPr>
          <p:spPr>
            <a:xfrm>
              <a:off x="9690105" y="4013160"/>
              <a:ext cx="2150158" cy="33816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45720" rIns="0" bIns="45720" rtlCol="0">
              <a:normAutofit lnSpcReduction="10000"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Calibri" panose="020F0502020204030204" pitchFamily="34" charset="0"/>
                <a:buNone/>
              </a:pPr>
              <a:r>
                <a:rPr lang="en-US" sz="18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ALEGRA simulations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F2763F-0C76-C4F7-6264-AF8B8BB568E0}"/>
                </a:ext>
              </a:extLst>
            </p:cNvPr>
            <p:cNvSpPr txBox="1"/>
            <p:nvPr/>
          </p:nvSpPr>
          <p:spPr>
            <a:xfrm>
              <a:off x="8045042" y="6031565"/>
              <a:ext cx="40882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N.W. Moore, et al., </a:t>
              </a:r>
              <a:r>
                <a:rPr lang="en-US" sz="1200" i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J. Appl. Phys.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132, 235901 (2022)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6ADB03-B7B5-FDD6-3666-6281F79B13F1}"/>
                </a:ext>
              </a:extLst>
            </p:cNvPr>
            <p:cNvGrpSpPr/>
            <p:nvPr/>
          </p:nvGrpSpPr>
          <p:grpSpPr>
            <a:xfrm>
              <a:off x="6855230" y="1415325"/>
              <a:ext cx="5077865" cy="4616240"/>
              <a:chOff x="6896770" y="1931248"/>
              <a:chExt cx="5077865" cy="461624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21C195C-933A-AAEF-554C-34E54C762F81}"/>
                  </a:ext>
                </a:extLst>
              </p:cNvPr>
              <p:cNvGrpSpPr/>
              <p:nvPr/>
            </p:nvGrpSpPr>
            <p:grpSpPr>
              <a:xfrm>
                <a:off x="6896770" y="1931248"/>
                <a:ext cx="5077865" cy="4616240"/>
                <a:chOff x="340241" y="1236983"/>
                <a:chExt cx="4822437" cy="4384033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EDF5E1E-9A42-F53F-3C5A-096C11E353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241" y="1236983"/>
                  <a:ext cx="4822437" cy="43840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8475A52-C94D-5AB9-648D-4CD0EF9D4814}"/>
                    </a:ext>
                  </a:extLst>
                </p:cNvPr>
                <p:cNvSpPr/>
                <p:nvPr/>
              </p:nvSpPr>
              <p:spPr>
                <a:xfrm>
                  <a:off x="4758070" y="2174358"/>
                  <a:ext cx="233916" cy="2817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B6BA92F-57D0-5D65-6315-99CFDFCA3BD7}"/>
                  </a:ext>
                </a:extLst>
              </p:cNvPr>
              <p:cNvSpPr/>
              <p:nvPr/>
            </p:nvSpPr>
            <p:spPr>
              <a:xfrm>
                <a:off x="10616267" y="2747049"/>
                <a:ext cx="532702" cy="46978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2BF275C0-CB0D-0987-8A37-13934AE619D3}"/>
                </a:ext>
              </a:extLst>
            </p:cNvPr>
            <p:cNvSpPr txBox="1">
              <a:spLocks/>
            </p:cNvSpPr>
            <p:nvPr/>
          </p:nvSpPr>
          <p:spPr>
            <a:xfrm>
              <a:off x="7425959" y="3283290"/>
              <a:ext cx="796954" cy="87986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45720" rIns="0" bIns="45720" rtlCol="0">
              <a:norm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Calibri" panose="020F0502020204030204" pitchFamily="34" charset="0"/>
                <a:buNone/>
              </a:pP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F18753-DF8D-BC6D-7ABC-F0CA318BCD39}"/>
                </a:ext>
              </a:extLst>
            </p:cNvPr>
            <p:cNvSpPr/>
            <p:nvPr/>
          </p:nvSpPr>
          <p:spPr>
            <a:xfrm>
              <a:off x="7617204" y="4135772"/>
              <a:ext cx="796954" cy="143412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1C512D-CEA2-60D4-D9D6-7F52DCD82A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8413" y="4839385"/>
              <a:ext cx="1456998" cy="957006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Text Placeholder 3">
              <a:extLst>
                <a:ext uri="{FF2B5EF4-FFF2-40B4-BE49-F238E27FC236}">
                  <a16:creationId xmlns:a16="http://schemas.microsoft.com/office/drawing/2014/main" id="{B56054C4-641B-E6AD-44F4-4ECBD92D8CBC}"/>
                </a:ext>
              </a:extLst>
            </p:cNvPr>
            <p:cNvSpPr txBox="1">
              <a:spLocks/>
            </p:cNvSpPr>
            <p:nvPr/>
          </p:nvSpPr>
          <p:spPr>
            <a:xfrm>
              <a:off x="10901350" y="5148804"/>
              <a:ext cx="1211412" cy="338167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 J/cm</a:t>
              </a:r>
              <a:r>
                <a:rPr lang="en-US" sz="1400" b="1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</a:t>
              </a: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 J/cm</a:t>
              </a:r>
              <a:r>
                <a:rPr lang="en-US" sz="1400" b="1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1100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238D5839-4878-6E81-C484-C3D2B2EFB0B5}"/>
                </a:ext>
              </a:extLst>
            </p:cNvPr>
            <p:cNvSpPr txBox="1">
              <a:spLocks/>
            </p:cNvSpPr>
            <p:nvPr/>
          </p:nvSpPr>
          <p:spPr>
            <a:xfrm>
              <a:off x="10899549" y="4783804"/>
              <a:ext cx="1211412" cy="338167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200 J/cm</a:t>
              </a:r>
              <a:r>
                <a:rPr lang="en-US" sz="1400" b="1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C57ED408-FFF1-9E0C-A0CD-E8E7F4E75198}"/>
                </a:ext>
              </a:extLst>
            </p:cNvPr>
            <p:cNvSpPr txBox="1">
              <a:spLocks/>
            </p:cNvSpPr>
            <p:nvPr/>
          </p:nvSpPr>
          <p:spPr>
            <a:xfrm>
              <a:off x="10899549" y="4033683"/>
              <a:ext cx="1211412" cy="338167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400 J/cm</a:t>
              </a:r>
              <a:r>
                <a:rPr lang="en-US" sz="1400" b="1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9E5D566-C287-957E-03D4-C91A2815BD45}"/>
                </a:ext>
              </a:extLst>
            </p:cNvPr>
            <p:cNvSpPr/>
            <p:nvPr/>
          </p:nvSpPr>
          <p:spPr>
            <a:xfrm>
              <a:off x="11589391" y="3516711"/>
              <a:ext cx="209725" cy="219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EA217E0-27C8-1B2D-E43C-0F53B049EA22}"/>
                </a:ext>
              </a:extLst>
            </p:cNvPr>
            <p:cNvSpPr txBox="1">
              <a:spLocks/>
            </p:cNvSpPr>
            <p:nvPr/>
          </p:nvSpPr>
          <p:spPr>
            <a:xfrm>
              <a:off x="10921865" y="3334211"/>
              <a:ext cx="1211412" cy="338167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800 J/cm</a:t>
              </a:r>
              <a:r>
                <a:rPr lang="en-US" sz="1400" b="1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FB61D3EB-D535-D5D2-1DE1-35DC365B2A2C}"/>
                </a:ext>
              </a:extLst>
            </p:cNvPr>
            <p:cNvSpPr txBox="1">
              <a:spLocks/>
            </p:cNvSpPr>
            <p:nvPr/>
          </p:nvSpPr>
          <p:spPr>
            <a:xfrm>
              <a:off x="7236912" y="3554362"/>
              <a:ext cx="1211412" cy="338167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91436" indent="-91436" algn="l" defTabSz="914354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00B0F0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1pPr>
              <a:lvl2pPr marL="384029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8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2pPr>
              <a:lvl3pPr marL="566900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3pPr>
              <a:lvl4pPr marL="749771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4pPr>
              <a:lvl5pPr marL="932642" indent="-182870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00B0F0"/>
                </a:buClr>
                <a:buFont typeface="Calibri" pitchFamily="34" charset="0"/>
                <a:buChar char="◦"/>
                <a:defRPr sz="1400" kern="1200">
                  <a:solidFill>
                    <a:schemeClr val="bg1"/>
                  </a:solidFill>
                  <a:latin typeface="Garamond" charset="0"/>
                  <a:ea typeface="Garamond" charset="0"/>
                  <a:cs typeface="Garamond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Calibri" panose="020F0502020204030204" pitchFamily="34" charset="0"/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Simulation</a:t>
              </a:r>
              <a:endParaRPr lang="en-US" sz="1400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0E24E34-5787-0D71-1B18-4DD6EFEB12E2}"/>
              </a:ext>
            </a:extLst>
          </p:cNvPr>
          <p:cNvSpPr txBox="1">
            <a:spLocks/>
          </p:cNvSpPr>
          <p:nvPr/>
        </p:nvSpPr>
        <p:spPr>
          <a:xfrm>
            <a:off x="390699" y="5381285"/>
            <a:ext cx="6116323" cy="10772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>
                <a:cs typeface="Cambria" panose="02040503050406030204" pitchFamily="18" charset="0"/>
              </a:rPr>
              <a:t>Previous laboratory experiments</a:t>
            </a:r>
            <a:r>
              <a:rPr lang="en-US" dirty="0">
                <a:cs typeface="Cambria" panose="02040503050406030204" pitchFamily="18" charset="0"/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mbria" panose="02040503050406030204" pitchFamily="18" charset="0"/>
              </a:rPr>
              <a:t>Measured momentum carried by the shoc</a:t>
            </a:r>
            <a:r>
              <a:rPr lang="en-US" dirty="0">
                <a:cs typeface="Cambria" panose="02040503050406030204" pitchFamily="18" charset="0"/>
              </a:rPr>
              <a:t>k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mbria" panose="02040503050406030204" pitchFamily="18" charset="0"/>
              </a:rPr>
              <a:t>May underrepresent momentum coupled to NEOs</a:t>
            </a:r>
          </a:p>
        </p:txBody>
      </p:sp>
    </p:spTree>
    <p:extLst>
      <p:ext uri="{BB962C8B-B14F-4D97-AF65-F5344CB8AC3E}">
        <p14:creationId xmlns:p14="http://schemas.microsoft.com/office/powerpoint/2010/main" val="25736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4A8C7E99-5F5B-2D0A-94F6-F6E26CD3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25654"/>
            <a:ext cx="10678872" cy="5702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Accurate experimental simulation of x-ray deflection required developing several new methodologies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12C9D-20CA-B5B0-EF4E-8CE1E01C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38" y="2327945"/>
            <a:ext cx="2498666" cy="3165578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06A9F4E-E962-A61B-ABCA-18F1C330A420}"/>
              </a:ext>
            </a:extLst>
          </p:cNvPr>
          <p:cNvSpPr txBox="1">
            <a:spLocks/>
          </p:cNvSpPr>
          <p:nvPr/>
        </p:nvSpPr>
        <p:spPr>
          <a:xfrm>
            <a:off x="4962323" y="1147964"/>
            <a:ext cx="2708176" cy="95608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mock asteroid into free-fall (within a few nanoseconds!)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DF75CC7-3DED-35C8-6CC3-3A4780D47FD0}"/>
              </a:ext>
            </a:extLst>
          </p:cNvPr>
          <p:cNvSpPr txBox="1">
            <a:spLocks/>
          </p:cNvSpPr>
          <p:nvPr/>
        </p:nvSpPr>
        <p:spPr>
          <a:xfrm>
            <a:off x="791764" y="1147964"/>
            <a:ext cx="3188811" cy="95608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Pulsed x-ray source with enough energy to vaporize / accelerate  mock asteroid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5CF4FD4-1217-BEDC-BE02-831E2F4A00A4}"/>
              </a:ext>
            </a:extLst>
          </p:cNvPr>
          <p:cNvSpPr txBox="1">
            <a:spLocks/>
          </p:cNvSpPr>
          <p:nvPr/>
        </p:nvSpPr>
        <p:spPr>
          <a:xfrm>
            <a:off x="8652248" y="1147964"/>
            <a:ext cx="3188811" cy="95608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 velocity of mock asteroid during flight (despite plasma background)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2FE0EE-4819-8FA8-0BC5-E1928CB8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06" y="2193630"/>
            <a:ext cx="3915919" cy="2587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F30CBDD-89C9-03A3-07FF-A6E85FBF9C2A}"/>
              </a:ext>
            </a:extLst>
          </p:cNvPr>
          <p:cNvSpPr txBox="1">
            <a:spLocks/>
          </p:cNvSpPr>
          <p:nvPr/>
        </p:nvSpPr>
        <p:spPr>
          <a:xfrm>
            <a:off x="791764" y="5654963"/>
            <a:ext cx="3118450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Cambria" panose="02040503050406030204" pitchFamily="18" charset="0"/>
              </a:rPr>
              <a:t>Argon plasma using the Z Pulsed Power Machine</a:t>
            </a:r>
            <a:endParaRPr lang="en-US" dirty="0">
              <a:cs typeface="Cambria" panose="02040503050406030204" pitchFamily="18" charset="0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95F5CAB7-4F39-1F1D-EB6B-A274D5210EBC}"/>
              </a:ext>
            </a:extLst>
          </p:cNvPr>
          <p:cNvSpPr txBox="1">
            <a:spLocks/>
          </p:cNvSpPr>
          <p:nvPr/>
        </p:nvSpPr>
        <p:spPr>
          <a:xfrm>
            <a:off x="5076338" y="5849397"/>
            <a:ext cx="2132674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cs typeface="Cambria" panose="02040503050406030204" pitchFamily="18" charset="0"/>
              </a:rPr>
              <a:t>“X-ray scissors”</a:t>
            </a:r>
            <a:endParaRPr lang="en-US" dirty="0">
              <a:cs typeface="Cambria" panose="02040503050406030204" pitchFamily="18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5F2E07F-F54B-307A-F241-6C0E63D8D036}"/>
              </a:ext>
            </a:extLst>
          </p:cNvPr>
          <p:cNvSpPr txBox="1">
            <a:spLocks/>
          </p:cNvSpPr>
          <p:nvPr/>
        </p:nvSpPr>
        <p:spPr>
          <a:xfrm>
            <a:off x="8652248" y="5471110"/>
            <a:ext cx="3118450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Cambria" panose="02040503050406030204" pitchFamily="18" charset="0"/>
              </a:rPr>
              <a:t>Fiberoptic interferometer with plasma trap system</a:t>
            </a:r>
            <a:endParaRPr lang="en-US" dirty="0">
              <a:cs typeface="Cambria" panose="020405030504060302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9F4ACF-6854-1142-517A-F612EB8B8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429696"/>
              </p:ext>
            </p:extLst>
          </p:nvPr>
        </p:nvGraphicFramePr>
        <p:xfrm>
          <a:off x="8351617" y="3088823"/>
          <a:ext cx="3607048" cy="240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93617676-7446-A9F4-34E1-0087674D7A4B}"/>
              </a:ext>
            </a:extLst>
          </p:cNvPr>
          <p:cNvGrpSpPr/>
          <p:nvPr/>
        </p:nvGrpSpPr>
        <p:grpSpPr>
          <a:xfrm rot="16200000">
            <a:off x="10018882" y="3455895"/>
            <a:ext cx="272518" cy="1670552"/>
            <a:chOff x="134468" y="1546819"/>
            <a:chExt cx="614083" cy="376435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99A964C-C37A-6520-167C-511BE6DBDB67}"/>
                </a:ext>
              </a:extLst>
            </p:cNvPr>
            <p:cNvSpPr/>
            <p:nvPr/>
          </p:nvSpPr>
          <p:spPr>
            <a:xfrm>
              <a:off x="365311" y="1546819"/>
              <a:ext cx="152400" cy="1882179"/>
            </a:xfrm>
            <a:prstGeom prst="triangle">
              <a:avLst>
                <a:gd name="adj" fmla="val 3823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9A670E0-11A0-0ACD-AD92-746690BE3CFB}"/>
                </a:ext>
              </a:extLst>
            </p:cNvPr>
            <p:cNvSpPr/>
            <p:nvPr/>
          </p:nvSpPr>
          <p:spPr>
            <a:xfrm>
              <a:off x="134468" y="3121957"/>
              <a:ext cx="614083" cy="6140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0E84D4F-A7AC-7039-F318-D53ACFDE164B}"/>
                </a:ext>
              </a:extLst>
            </p:cNvPr>
            <p:cNvSpPr/>
            <p:nvPr/>
          </p:nvSpPr>
          <p:spPr>
            <a:xfrm rot="10800000">
              <a:off x="365310" y="3428998"/>
              <a:ext cx="152400" cy="1882179"/>
            </a:xfrm>
            <a:prstGeom prst="triangle">
              <a:avLst>
                <a:gd name="adj" fmla="val 3823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5E260BC-951F-CBFD-67EB-E6A9DF91BBE7}"/>
              </a:ext>
            </a:extLst>
          </p:cNvPr>
          <p:cNvSpPr/>
          <p:nvPr/>
        </p:nvSpPr>
        <p:spPr>
          <a:xfrm>
            <a:off x="8884193" y="4282894"/>
            <a:ext cx="2375374" cy="116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509880-9E3E-DAB6-6D4C-68A90CD595BC}"/>
              </a:ext>
            </a:extLst>
          </p:cNvPr>
          <p:cNvCxnSpPr>
            <a:cxnSpLocks/>
          </p:cNvCxnSpPr>
          <p:nvPr/>
        </p:nvCxnSpPr>
        <p:spPr>
          <a:xfrm>
            <a:off x="9376042" y="4291169"/>
            <a:ext cx="145592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EB2FA9-42E9-5E56-A121-0F03941482B5}"/>
              </a:ext>
            </a:extLst>
          </p:cNvPr>
          <p:cNvSpPr txBox="1"/>
          <p:nvPr/>
        </p:nvSpPr>
        <p:spPr>
          <a:xfrm>
            <a:off x="10833531" y="3075779"/>
            <a:ext cx="85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 m/s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718A64-7900-A9B5-3F19-AE003131031F}"/>
              </a:ext>
            </a:extLst>
          </p:cNvPr>
          <p:cNvGrpSpPr/>
          <p:nvPr/>
        </p:nvGrpSpPr>
        <p:grpSpPr>
          <a:xfrm>
            <a:off x="9744323" y="1964337"/>
            <a:ext cx="1821574" cy="977496"/>
            <a:chOff x="9744323" y="1964337"/>
            <a:chExt cx="1821574" cy="9774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951BEA-FE37-AF34-350B-DB5A2C189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489291" y="1964337"/>
              <a:ext cx="1076606" cy="977496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C538F2-4612-7BA9-F3D0-D59280BA97AC}"/>
                </a:ext>
              </a:extLst>
            </p:cNvPr>
            <p:cNvCxnSpPr/>
            <p:nvPr/>
          </p:nvCxnSpPr>
          <p:spPr>
            <a:xfrm flipH="1">
              <a:off x="9744323" y="2464904"/>
              <a:ext cx="6241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76E19D-4E65-510E-0F56-0147DFA47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1604" y="2193630"/>
              <a:ext cx="377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0F523FC-EBD6-2B3E-6F5A-0CBD693299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1604" y="2734319"/>
              <a:ext cx="3776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8B37A02-9B1A-FF53-B3AB-BFCB34F8E029}"/>
              </a:ext>
            </a:extLst>
          </p:cNvPr>
          <p:cNvSpPr txBox="1"/>
          <p:nvPr/>
        </p:nvSpPr>
        <p:spPr>
          <a:xfrm>
            <a:off x="10018881" y="6273225"/>
            <a:ext cx="2132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credits:</a:t>
            </a:r>
          </a:p>
          <a:p>
            <a:pPr algn="r"/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Sandia National Laboratories</a:t>
            </a:r>
          </a:p>
          <a:p>
            <a:pPr algn="r"/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www.vecteezy.com</a:t>
            </a:r>
          </a:p>
          <a:p>
            <a:pPr algn="r"/>
            <a:r>
              <a:rPr lang="en-US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NASA/Goddard/University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5621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8100000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B50A-06F1-93CA-FFED-606987EB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 Machine">
            <a:hlinkClick r:id="" action="ppaction://media"/>
            <a:extLst>
              <a:ext uri="{FF2B5EF4-FFF2-40B4-BE49-F238E27FC236}">
                <a16:creationId xmlns:a16="http://schemas.microsoft.com/office/drawing/2014/main" id="{799B90F2-91AE-59F2-BBBB-576A5D13D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632" t="3759" r="1824" b="33685"/>
          <a:stretch/>
        </p:blipFill>
        <p:spPr>
          <a:xfrm flipH="1">
            <a:off x="237410" y="512324"/>
            <a:ext cx="5724884" cy="322081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425F086-5554-59C0-6AB7-3A659D69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9563"/>
            <a:ext cx="10247996" cy="5702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Z Machine at Sandia produces a megajoule of x-rays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7E2CF2-4346-7336-1309-A99B75410230}"/>
              </a:ext>
            </a:extLst>
          </p:cNvPr>
          <p:cNvSpPr txBox="1">
            <a:spLocks/>
          </p:cNvSpPr>
          <p:nvPr/>
        </p:nvSpPr>
        <p:spPr>
          <a:xfrm>
            <a:off x="7286419" y="587643"/>
            <a:ext cx="3828994" cy="5702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Argon is magnetically compressed to a ~2.5 keV plasma over ~100 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B4C17-5D89-5E46-29E5-F7238A7258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6" t="21902" r="6437" b="16964"/>
          <a:stretch/>
        </p:blipFill>
        <p:spPr>
          <a:xfrm>
            <a:off x="7008345" y="1553984"/>
            <a:ext cx="4385145" cy="2552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DD317-476A-5CC7-E703-61C2AD97A8CA}"/>
              </a:ext>
            </a:extLst>
          </p:cNvPr>
          <p:cNvSpPr txBox="1"/>
          <p:nvPr/>
        </p:nvSpPr>
        <p:spPr>
          <a:xfrm>
            <a:off x="6819005" y="4400793"/>
            <a:ext cx="4777606" cy="8002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Bright, reliable x-ray source (~7 ns FWHM)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Nearly monoenergetic (3.4 keV) after filtration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EE3661D-BF38-F026-E605-DEC192417244}"/>
              </a:ext>
            </a:extLst>
          </p:cNvPr>
          <p:cNvSpPr/>
          <p:nvPr/>
        </p:nvSpPr>
        <p:spPr>
          <a:xfrm rot="886490">
            <a:off x="6251714" y="2306973"/>
            <a:ext cx="545284" cy="24328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51040B-FB6C-EB2E-B648-1267C82A242D}"/>
              </a:ext>
            </a:extLst>
          </p:cNvPr>
          <p:cNvCxnSpPr>
            <a:cxnSpLocks/>
          </p:cNvCxnSpPr>
          <p:nvPr/>
        </p:nvCxnSpPr>
        <p:spPr>
          <a:xfrm>
            <a:off x="7158126" y="1479981"/>
            <a:ext cx="399155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1895EB-87FE-E7A1-B9BC-4F73B73843D3}"/>
              </a:ext>
            </a:extLst>
          </p:cNvPr>
          <p:cNvSpPr txBox="1"/>
          <p:nvPr/>
        </p:nvSpPr>
        <p:spPr>
          <a:xfrm>
            <a:off x="8858504" y="1115759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65E5F6-2F9F-7A14-EBF3-82E688AE6915}"/>
              </a:ext>
            </a:extLst>
          </p:cNvPr>
          <p:cNvCxnSpPr>
            <a:cxnSpLocks/>
          </p:cNvCxnSpPr>
          <p:nvPr/>
        </p:nvCxnSpPr>
        <p:spPr>
          <a:xfrm flipV="1">
            <a:off x="11419234" y="2063641"/>
            <a:ext cx="0" cy="110814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BD92C7-5309-771F-290F-ED406D81B8AA}"/>
              </a:ext>
            </a:extLst>
          </p:cNvPr>
          <p:cNvSpPr txBox="1"/>
          <p:nvPr/>
        </p:nvSpPr>
        <p:spPr>
          <a:xfrm rot="16200000">
            <a:off x="11259800" y="243109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9607D4-C614-9CAF-5454-F41758691E22}"/>
              </a:ext>
            </a:extLst>
          </p:cNvPr>
          <p:cNvSpPr txBox="1">
            <a:spLocks/>
          </p:cNvSpPr>
          <p:nvPr/>
        </p:nvSpPr>
        <p:spPr>
          <a:xfrm>
            <a:off x="314511" y="4347830"/>
            <a:ext cx="6161790" cy="5702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2 megajoules of electrical energy is released in &lt; 100 ns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15 times the world’s power plant capacity (300 TW)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EA89F-EBFA-B338-9CA8-70511CA3EA52}"/>
              </a:ext>
            </a:extLst>
          </p:cNvPr>
          <p:cNvSpPr txBox="1"/>
          <p:nvPr/>
        </p:nvSpPr>
        <p:spPr>
          <a:xfrm>
            <a:off x="4140721" y="3652319"/>
            <a:ext cx="195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 m diameter, 8 m high</a:t>
            </a:r>
          </a:p>
        </p:txBody>
      </p:sp>
    </p:spTree>
    <p:extLst>
      <p:ext uri="{BB962C8B-B14F-4D97-AF65-F5344CB8AC3E}">
        <p14:creationId xmlns:p14="http://schemas.microsoft.com/office/powerpoint/2010/main" val="26528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B50A-06F1-93CA-FFED-606987EB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AE85DD-09BC-0134-C5C7-0B66138B4731}"/>
              </a:ext>
            </a:extLst>
          </p:cNvPr>
          <p:cNvGrpSpPr/>
          <p:nvPr/>
        </p:nvGrpSpPr>
        <p:grpSpPr>
          <a:xfrm>
            <a:off x="6738718" y="1291928"/>
            <a:ext cx="5361596" cy="2743687"/>
            <a:chOff x="64951" y="1402753"/>
            <a:chExt cx="5361596" cy="2743687"/>
          </a:xfrm>
        </p:grpSpPr>
        <p:pic>
          <p:nvPicPr>
            <p:cNvPr id="4" name="Picture 9" descr="C:\Users\cjennin\AppData\Roaming\F-Secure SSH\temp\fs.ssh.temp.33f2950\smpl3080.bmp">
              <a:extLst>
                <a:ext uri="{FF2B5EF4-FFF2-40B4-BE49-F238E27FC236}">
                  <a16:creationId xmlns:a16="http://schemas.microsoft.com/office/drawing/2014/main" id="{95BC9FAA-33BB-9708-416D-9BF1C226C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1619" y="2902856"/>
              <a:ext cx="2564928" cy="1243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1" descr="C:\Users\cjennin\AppData\Roaming\F-Secure SSH\temp\fs.ssh.temp.34344f2\smpl3000.bmp">
              <a:extLst>
                <a:ext uri="{FF2B5EF4-FFF2-40B4-BE49-F238E27FC236}">
                  <a16:creationId xmlns:a16="http://schemas.microsoft.com/office/drawing/2014/main" id="{F68CC6BC-E204-3079-CDD3-F49F2E270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951" y="2194764"/>
              <a:ext cx="2393217" cy="124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33EA27D-495C-6FE5-9E52-82617BB50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649" y="2151990"/>
              <a:ext cx="1947343" cy="773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44610F-1A30-4DFB-6777-AD404D3E7350}"/>
                </a:ext>
              </a:extLst>
            </p:cNvPr>
            <p:cNvSpPr txBox="1"/>
            <p:nvPr/>
          </p:nvSpPr>
          <p:spPr>
            <a:xfrm>
              <a:off x="881873" y="175506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cm</a:t>
              </a:r>
            </a:p>
          </p:txBody>
        </p:sp>
        <p:pic>
          <p:nvPicPr>
            <p:cNvPr id="17" name="Picture 12" descr="C:\Users\cjennin\AppData\Roaming\F-Secure SSH\temp\fs.ssh.temp.343f6d3\smpl3050.bmp">
              <a:extLst>
                <a:ext uri="{FF2B5EF4-FFF2-40B4-BE49-F238E27FC236}">
                  <a16:creationId xmlns:a16="http://schemas.microsoft.com/office/drawing/2014/main" id="{9B354C7C-83CA-FFD6-2004-3B1CD4F68B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96364" y="1402753"/>
              <a:ext cx="2448281" cy="1243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2425F086-5554-59C0-6AB7-3A659D69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9563"/>
            <a:ext cx="10247996" cy="5702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Z Machine at Sandia produces a megajoule of x-rays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7E2CF2-4346-7336-1309-A99B75410230}"/>
              </a:ext>
            </a:extLst>
          </p:cNvPr>
          <p:cNvSpPr txBox="1">
            <a:spLocks/>
          </p:cNvSpPr>
          <p:nvPr/>
        </p:nvSpPr>
        <p:spPr>
          <a:xfrm>
            <a:off x="7286419" y="587643"/>
            <a:ext cx="3828994" cy="5702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Argon is magnetically compressed to a ~2.5 keV plasma over ~100 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9607D4-C614-9CAF-5454-F41758691E22}"/>
              </a:ext>
            </a:extLst>
          </p:cNvPr>
          <p:cNvSpPr txBox="1">
            <a:spLocks/>
          </p:cNvSpPr>
          <p:nvPr/>
        </p:nvSpPr>
        <p:spPr>
          <a:xfrm>
            <a:off x="314511" y="3887537"/>
            <a:ext cx="6161790" cy="5702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2 megajoules of electrical energy is released in &lt; 100 ns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15 times the world’s power plant capacity (300 TW)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4ECAD1-0CED-3676-B64C-C1FD4A5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32" y="740916"/>
            <a:ext cx="6161790" cy="267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E6B45-AE74-4C3C-DAF8-70561F11BE80}"/>
              </a:ext>
            </a:extLst>
          </p:cNvPr>
          <p:cNvSpPr txBox="1"/>
          <p:nvPr/>
        </p:nvSpPr>
        <p:spPr>
          <a:xfrm>
            <a:off x="4352241" y="3259934"/>
            <a:ext cx="195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 m diameter, 8 m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6784C-7449-E2DA-A161-7ACD949296F9}"/>
              </a:ext>
            </a:extLst>
          </p:cNvPr>
          <p:cNvSpPr txBox="1"/>
          <p:nvPr/>
        </p:nvSpPr>
        <p:spPr>
          <a:xfrm>
            <a:off x="6819005" y="4400793"/>
            <a:ext cx="4777606" cy="8002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Arial" panose="020B0604020202020204" pitchFamily="34" charset="0"/>
                <a:ea typeface="Arial" panose="020B0604020202020204" pitchFamily="34" charset="0"/>
                <a:cs typeface="Cambria" panose="02040503050406030204" pitchFamily="18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Bright, reliable x-ray source (~7 ns FWHM)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Nearly monoenergetic (3.4 keV) after filtration</a:t>
            </a:r>
          </a:p>
        </p:txBody>
      </p:sp>
    </p:spTree>
    <p:extLst>
      <p:ext uri="{BB962C8B-B14F-4D97-AF65-F5344CB8AC3E}">
        <p14:creationId xmlns:p14="http://schemas.microsoft.com/office/powerpoint/2010/main" val="12543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A2C-6268-600F-C85B-A24B9E2C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73410"/>
            <a:ext cx="10058400" cy="570225"/>
          </a:xfrm>
        </p:spPr>
        <p:txBody>
          <a:bodyPr/>
          <a:lstStyle/>
          <a:p>
            <a:r>
              <a:rPr lang="en-US" b="1" dirty="0"/>
              <a:t>“X-ray scissors” allow release of sample to free space for frictionless acceleration by the blow-off gas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1E0D736-819B-55B4-BBE9-E0C39B10BF86}"/>
              </a:ext>
            </a:extLst>
          </p:cNvPr>
          <p:cNvSpPr txBox="1">
            <a:spLocks/>
          </p:cNvSpPr>
          <p:nvPr/>
        </p:nvSpPr>
        <p:spPr>
          <a:xfrm>
            <a:off x="6411513" y="1826375"/>
            <a:ext cx="5440246" cy="206405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Al foil (8-13 </a:t>
            </a:r>
            <a:r>
              <a:rPr lang="en-US" dirty="0">
                <a:sym typeface="Symbol" panose="05050102010706020507" pitchFamily="18" charset="2"/>
              </a:rPr>
              <a:t>m) </a:t>
            </a:r>
            <a:r>
              <a:rPr lang="en-US" dirty="0"/>
              <a:t>&lt; 1% of sample mass</a:t>
            </a:r>
          </a:p>
          <a:p>
            <a:r>
              <a:rPr lang="en-US" dirty="0"/>
              <a:t>Vaporizes 80 ns before shock wave in sample can perturb whole-body motion.</a:t>
            </a:r>
          </a:p>
          <a:p>
            <a:r>
              <a:rPr lang="en-US" dirty="0"/>
              <a:t>Gravitational fall of sample negligible at &lt; 2 nm</a:t>
            </a:r>
          </a:p>
          <a:p>
            <a:r>
              <a:rPr lang="en-US" dirty="0"/>
              <a:t>Leaves no effect on sample motion</a:t>
            </a:r>
          </a:p>
        </p:txBody>
      </p:sp>
      <p:pic>
        <p:nvPicPr>
          <p:cNvPr id="3" name="X-ray scissors">
            <a:hlinkClick r:id="" action="ppaction://media"/>
            <a:extLst>
              <a:ext uri="{FF2B5EF4-FFF2-40B4-BE49-F238E27FC236}">
                <a16:creationId xmlns:a16="http://schemas.microsoft.com/office/drawing/2014/main" id="{CEAEDBB7-1616-25C3-5469-1E2373F4C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658" y="1530020"/>
            <a:ext cx="4597206" cy="4378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D9233-9EFA-6E2B-9B87-B2A77EF72048}"/>
              </a:ext>
            </a:extLst>
          </p:cNvPr>
          <p:cNvSpPr txBox="1"/>
          <p:nvPr/>
        </p:nvSpPr>
        <p:spPr>
          <a:xfrm>
            <a:off x="976658" y="6330701"/>
            <a:ext cx="5039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N.W. Moore, et al., Nature Physics 20, 1833–1839 (2024)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D5C0B1-2604-A803-F804-37F85EC94CFD}"/>
              </a:ext>
            </a:extLst>
          </p:cNvPr>
          <p:cNvCxnSpPr>
            <a:cxnSpLocks/>
          </p:cNvCxnSpPr>
          <p:nvPr/>
        </p:nvCxnSpPr>
        <p:spPr>
          <a:xfrm>
            <a:off x="2105637" y="1496911"/>
            <a:ext cx="1549775" cy="139884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AACEA2-3E47-517F-9468-3AD215843089}"/>
              </a:ext>
            </a:extLst>
          </p:cNvPr>
          <p:cNvCxnSpPr>
            <a:cxnSpLocks/>
          </p:cNvCxnSpPr>
          <p:nvPr/>
        </p:nvCxnSpPr>
        <p:spPr>
          <a:xfrm flipV="1">
            <a:off x="943761" y="3788598"/>
            <a:ext cx="755010" cy="36072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A3155E-3B1D-7984-D822-0A006B0E23BD}"/>
              </a:ext>
            </a:extLst>
          </p:cNvPr>
          <p:cNvCxnSpPr>
            <a:cxnSpLocks/>
          </p:cNvCxnSpPr>
          <p:nvPr/>
        </p:nvCxnSpPr>
        <p:spPr>
          <a:xfrm flipV="1">
            <a:off x="943761" y="4504044"/>
            <a:ext cx="2139193" cy="143737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D12E9E-CB85-0A40-D84F-03E628C45768}"/>
              </a:ext>
            </a:extLst>
          </p:cNvPr>
          <p:cNvSpPr txBox="1"/>
          <p:nvPr/>
        </p:nvSpPr>
        <p:spPr>
          <a:xfrm>
            <a:off x="-314587" y="5618254"/>
            <a:ext cx="1325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Vapor</a:t>
            </a:r>
          </a:p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D0306-307C-B641-C265-1B24FFD874B3}"/>
              </a:ext>
            </a:extLst>
          </p:cNvPr>
          <p:cNvSpPr txBox="1"/>
          <p:nvPr/>
        </p:nvSpPr>
        <p:spPr>
          <a:xfrm>
            <a:off x="-348804" y="3857713"/>
            <a:ext cx="1325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PDV</a:t>
            </a:r>
          </a:p>
          <a:p>
            <a:pPr algn="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88C20-6E88-717E-54D3-18A162E6AB4E}"/>
              </a:ext>
            </a:extLst>
          </p:cNvPr>
          <p:cNvSpPr txBox="1"/>
          <p:nvPr/>
        </p:nvSpPr>
        <p:spPr>
          <a:xfrm>
            <a:off x="720648" y="1125868"/>
            <a:ext cx="2169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Annular foil support</a:t>
            </a:r>
            <a:endParaRPr lang="en-US" b="1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415825-B2E7-2D6E-DE5C-A4417EF4FDA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927313" y="4285408"/>
            <a:ext cx="2155641" cy="98035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FA355B-5693-4080-D948-798F3C7751DE}"/>
              </a:ext>
            </a:extLst>
          </p:cNvPr>
          <p:cNvSpPr txBox="1"/>
          <p:nvPr/>
        </p:nvSpPr>
        <p:spPr>
          <a:xfrm>
            <a:off x="-398149" y="5081099"/>
            <a:ext cx="132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Baffles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77F69-8425-40F3-1B24-877664E6EA80}"/>
              </a:ext>
            </a:extLst>
          </p:cNvPr>
          <p:cNvSpPr txBox="1"/>
          <p:nvPr/>
        </p:nvSpPr>
        <p:spPr>
          <a:xfrm>
            <a:off x="6411513" y="4179224"/>
            <a:ext cx="5440246" cy="135421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84029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/>
              <a:t>Vapor traps and baffle system maintain clear optical path for infrared interferometer beams</a:t>
            </a:r>
          </a:p>
          <a:p>
            <a:r>
              <a:rPr lang="en-US" dirty="0"/>
              <a:t>Three concentric baffles (aerogel affixed to target is ~2% of moveable mass)</a:t>
            </a:r>
          </a:p>
        </p:txBody>
      </p:sp>
    </p:spTree>
    <p:extLst>
      <p:ext uri="{BB962C8B-B14F-4D97-AF65-F5344CB8AC3E}">
        <p14:creationId xmlns:p14="http://schemas.microsoft.com/office/powerpoint/2010/main" val="22177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A2C-6268-600F-C85B-A24B9E2C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6" y="355610"/>
            <a:ext cx="8892899" cy="570225"/>
          </a:xfrm>
        </p:spPr>
        <p:txBody>
          <a:bodyPr/>
          <a:lstStyle/>
          <a:p>
            <a:r>
              <a:rPr lang="en-US" b="1" dirty="0"/>
              <a:t>High-fidelity numerical simulation (ALEGRA) predicts ~quasi uniform vapor expansion from front surface</a:t>
            </a:r>
          </a:p>
        </p:txBody>
      </p:sp>
      <p:pic>
        <p:nvPicPr>
          <p:cNvPr id="8" name="ALEGRA sim closeup">
            <a:hlinkClick r:id="" action="ppaction://media"/>
            <a:extLst>
              <a:ext uri="{FF2B5EF4-FFF2-40B4-BE49-F238E27FC236}">
                <a16:creationId xmlns:a16="http://schemas.microsoft.com/office/drawing/2014/main" id="{EF0BB661-F6AD-C7A9-847F-FD6FB88E8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63" y="1060034"/>
            <a:ext cx="11683547" cy="4426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5CF47-9923-D526-56BF-465859701AFF}"/>
              </a:ext>
            </a:extLst>
          </p:cNvPr>
          <p:cNvSpPr txBox="1"/>
          <p:nvPr/>
        </p:nvSpPr>
        <p:spPr>
          <a:xfrm>
            <a:off x="505628" y="5621202"/>
            <a:ext cx="1018750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2D axisymmetric mesh (~10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elements)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Fully-coupled radiation-hydrodynamic simulation with temperature-dependent opacities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B2D40-3966-56BE-7368-E3D47B9CEE7B}"/>
              </a:ext>
            </a:extLst>
          </p:cNvPr>
          <p:cNvSpPr txBox="1"/>
          <p:nvPr/>
        </p:nvSpPr>
        <p:spPr>
          <a:xfrm>
            <a:off x="1722032" y="5439423"/>
            <a:ext cx="1018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Scale: log density, ~3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7C5F5-42D5-E602-9FCC-241DA1B16771}"/>
              </a:ext>
            </a:extLst>
          </p:cNvPr>
          <p:cNvSpPr txBox="1"/>
          <p:nvPr/>
        </p:nvSpPr>
        <p:spPr>
          <a:xfrm>
            <a:off x="10693129" y="1105419"/>
            <a:ext cx="8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mm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BC7C5C-6544-06A2-4157-91F702ECF056}"/>
              </a:ext>
            </a:extLst>
          </p:cNvPr>
          <p:cNvCxnSpPr>
            <a:cxnSpLocks/>
          </p:cNvCxnSpPr>
          <p:nvPr/>
        </p:nvCxnSpPr>
        <p:spPr>
          <a:xfrm rot="16200000">
            <a:off x="11140580" y="889619"/>
            <a:ext cx="0" cy="11702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3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2BC36F-7C54-B304-1235-27AD821F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1" y="1086419"/>
            <a:ext cx="11680187" cy="4425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D3A2C-6268-600F-C85B-A24B9E2C8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6" y="355610"/>
            <a:ext cx="8892899" cy="570225"/>
          </a:xfrm>
        </p:spPr>
        <p:txBody>
          <a:bodyPr/>
          <a:lstStyle/>
          <a:p>
            <a:r>
              <a:rPr lang="en-US" b="1" dirty="0"/>
              <a:t>High-fidelity numerical simulation (ALEGRA) predicts ~quasi uniform vapor expansion from front 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5CF47-9923-D526-56BF-465859701AFF}"/>
              </a:ext>
            </a:extLst>
          </p:cNvPr>
          <p:cNvSpPr txBox="1"/>
          <p:nvPr/>
        </p:nvSpPr>
        <p:spPr>
          <a:xfrm>
            <a:off x="505628" y="5621202"/>
            <a:ext cx="1018750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2D axisymmetric mesh (~10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elements)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Fully-coupled radiation-hydrodynamic simulation with temperature-dependent opacities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B2D40-3966-56BE-7368-E3D47B9CEE7B}"/>
              </a:ext>
            </a:extLst>
          </p:cNvPr>
          <p:cNvSpPr txBox="1"/>
          <p:nvPr/>
        </p:nvSpPr>
        <p:spPr>
          <a:xfrm>
            <a:off x="1722032" y="5439423"/>
            <a:ext cx="1018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Scale: log density, ~3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7C5F5-42D5-E602-9FCC-241DA1B16771}"/>
              </a:ext>
            </a:extLst>
          </p:cNvPr>
          <p:cNvSpPr txBox="1"/>
          <p:nvPr/>
        </p:nvSpPr>
        <p:spPr>
          <a:xfrm>
            <a:off x="10693129" y="1105419"/>
            <a:ext cx="8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mm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BC7C5C-6544-06A2-4157-91F702ECF056}"/>
              </a:ext>
            </a:extLst>
          </p:cNvPr>
          <p:cNvCxnSpPr>
            <a:cxnSpLocks/>
          </p:cNvCxnSpPr>
          <p:nvPr/>
        </p:nvCxnSpPr>
        <p:spPr>
          <a:xfrm rot="16200000">
            <a:off x="11140580" y="889619"/>
            <a:ext cx="0" cy="11702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1C31761-3AC2-47F9-B8D3-904B11AE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93" y="171398"/>
            <a:ext cx="9957204" cy="5702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Interferometric measurements show successful release and acceleration of mock asteroids (silica)</a:t>
            </a:r>
          </a:p>
        </p:txBody>
      </p:sp>
      <p:pic>
        <p:nvPicPr>
          <p:cNvPr id="6" name="COMET_animation">
            <a:hlinkClick r:id="" action="ppaction://media"/>
            <a:extLst>
              <a:ext uri="{FF2B5EF4-FFF2-40B4-BE49-F238E27FC236}">
                <a16:creationId xmlns:a16="http://schemas.microsoft.com/office/drawing/2014/main" id="{C56B36DE-762B-2CF6-7793-551CAEEB7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99"/>
          <a:stretch/>
        </p:blipFill>
        <p:spPr>
          <a:xfrm>
            <a:off x="249011" y="976256"/>
            <a:ext cx="5319274" cy="25940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E8E98D-175A-17E2-0805-C62F2EFAC3E2}"/>
              </a:ext>
            </a:extLst>
          </p:cNvPr>
          <p:cNvGrpSpPr/>
          <p:nvPr/>
        </p:nvGrpSpPr>
        <p:grpSpPr>
          <a:xfrm>
            <a:off x="6029375" y="997750"/>
            <a:ext cx="5566734" cy="5660191"/>
            <a:chOff x="6029375" y="1098418"/>
            <a:chExt cx="5566734" cy="56601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208823-FC1B-F64A-C39F-705101CE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9375" y="1098418"/>
              <a:ext cx="5566734" cy="566019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CB5548-7FFB-34A6-4911-C77AD90600B0}"/>
                </a:ext>
              </a:extLst>
            </p:cNvPr>
            <p:cNvSpPr/>
            <p:nvPr/>
          </p:nvSpPr>
          <p:spPr>
            <a:xfrm>
              <a:off x="6029375" y="1129085"/>
              <a:ext cx="220350" cy="186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75624D-C1AC-85BD-F897-8E308B82CB2D}"/>
                </a:ext>
              </a:extLst>
            </p:cNvPr>
            <p:cNvSpPr/>
            <p:nvPr/>
          </p:nvSpPr>
          <p:spPr>
            <a:xfrm>
              <a:off x="6029375" y="4585345"/>
              <a:ext cx="220350" cy="186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C9E589-0715-4571-1EFC-F2D282FFA523}"/>
              </a:ext>
            </a:extLst>
          </p:cNvPr>
          <p:cNvSpPr txBox="1"/>
          <p:nvPr/>
        </p:nvSpPr>
        <p:spPr>
          <a:xfrm>
            <a:off x="283702" y="3946971"/>
            <a:ext cx="5059573" cy="24545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latin typeface="Cambria Math" panose="02040503050406030204" pitchFamily="18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Three infrared interferometers used to track mock asteroid motion.</a:t>
            </a:r>
          </a:p>
          <a:p>
            <a:pPr>
              <a:spcAft>
                <a:spcPts val="3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Data shows three main stages associated with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Irradiation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Shock wave propagation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Acceleration (&gt;2×10</a:t>
            </a:r>
            <a:r>
              <a:rPr lang="en-US" sz="1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7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m/s</a:t>
            </a:r>
            <a:r>
              <a:rPr lang="en-US" sz="18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 to terminal velocity</a:t>
            </a:r>
          </a:p>
          <a:p>
            <a:pPr>
              <a:spcAft>
                <a:spcPts val="1200"/>
              </a:spcAft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Reasonable agreement with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051E2C-7B46-517C-7269-B60FA5FE9E7D}"/>
              </a:ext>
            </a:extLst>
          </p:cNvPr>
          <p:cNvSpPr txBox="1"/>
          <p:nvPr/>
        </p:nvSpPr>
        <p:spPr>
          <a:xfrm rot="20493334">
            <a:off x="10359670" y="4988860"/>
            <a:ext cx="132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A5BB98-174F-9760-8335-30480DBA5E5F}"/>
              </a:ext>
            </a:extLst>
          </p:cNvPr>
          <p:cNvGrpSpPr/>
          <p:nvPr/>
        </p:nvGrpSpPr>
        <p:grpSpPr>
          <a:xfrm>
            <a:off x="4497344" y="933587"/>
            <a:ext cx="832142" cy="369332"/>
            <a:chOff x="4149206" y="933587"/>
            <a:chExt cx="832142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2973F6-74E7-F50D-0318-227410AEDB53}"/>
                </a:ext>
              </a:extLst>
            </p:cNvPr>
            <p:cNvSpPr txBox="1"/>
            <p:nvPr/>
          </p:nvSpPr>
          <p:spPr>
            <a:xfrm>
              <a:off x="4149206" y="933587"/>
              <a:ext cx="83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1 cm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E706424-7F53-3568-47BB-E9D51F57C53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670228" y="1009136"/>
              <a:ext cx="0" cy="51206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51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18990</TotalTime>
  <Words>986</Words>
  <Application>Microsoft Office PowerPoint</Application>
  <PresentationFormat>Widescreen</PresentationFormat>
  <Paragraphs>131</Paragraphs>
  <Slides>14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Garamond</vt:lpstr>
      <vt:lpstr>Gill Sans MT</vt:lpstr>
      <vt:lpstr>Open Sans</vt:lpstr>
      <vt:lpstr>Symbol</vt:lpstr>
      <vt:lpstr>Sandia Theme 1</vt:lpstr>
      <vt:lpstr>Nuclear Deflection of Kilometer-Scale Asteroids Simulated using Sandia’s Z Machine</vt:lpstr>
      <vt:lpstr>Nuclear (x-ray) deflection: promising for short warning times, yet untested</vt:lpstr>
      <vt:lpstr>Accurate experimental simulation of x-ray deflection required developing several new methodologies</vt:lpstr>
      <vt:lpstr>The Z Machine at Sandia produces a megajoule of x-rays</vt:lpstr>
      <vt:lpstr>The Z Machine at Sandia produces a megajoule of x-rays</vt:lpstr>
      <vt:lpstr>“X-ray scissors” allow release of sample to free space for frictionless acceleration by the blow-off gas</vt:lpstr>
      <vt:lpstr>High-fidelity numerical simulation (ALEGRA) predicts ~quasi uniform vapor expansion from front surface</vt:lpstr>
      <vt:lpstr>High-fidelity numerical simulation (ALEGRA) predicts ~quasi uniform vapor expansion from front surface</vt:lpstr>
      <vt:lpstr>Interferometric measurements show successful release and acceleration of mock asteroids (silica)</vt:lpstr>
      <vt:lpstr>Significantly more momentum transferred when mock asteroid  allowed to move freely in vacuum</vt:lpstr>
      <vt:lpstr>Conclusions</vt:lpstr>
      <vt:lpstr>Backup</vt:lpstr>
      <vt:lpstr>Coupled Momentum for Extraterrestrial Threats (COMET) test fixture </vt:lpstr>
      <vt:lpstr>Radiation-hydrodynamic model (ALEGRA) can be used to explore dynamics and EOS trajectory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Moore, Nathan W.</cp:lastModifiedBy>
  <cp:revision>1428</cp:revision>
  <cp:lastPrinted>2023-08-29T22:12:41Z</cp:lastPrinted>
  <dcterms:created xsi:type="dcterms:W3CDTF">2017-10-14T01:15:26Z</dcterms:created>
  <dcterms:modified xsi:type="dcterms:W3CDTF">2025-03-31T14:49:01Z</dcterms:modified>
</cp:coreProperties>
</file>