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69" r:id="rId3"/>
    <p:sldId id="270" r:id="rId4"/>
    <p:sldId id="258" r:id="rId5"/>
    <p:sldId id="281" r:id="rId6"/>
    <p:sldId id="278" r:id="rId7"/>
    <p:sldId id="282" r:id="rId8"/>
    <p:sldId id="283" r:id="rId9"/>
    <p:sldId id="260" r:id="rId10"/>
    <p:sldId id="286" r:id="rId11"/>
    <p:sldId id="284" r:id="rId12"/>
    <p:sldId id="288" r:id="rId13"/>
    <p:sldId id="290" r:id="rId14"/>
    <p:sldId id="292"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Noto Sans Symbols" panose="020B0604020202020204" charset="0"/>
      <p:regular r:id="rId21"/>
      <p:bold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ts54HZjED4M7v80kW5gmagFPw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autoAdjust="0"/>
    <p:restoredTop sz="94660"/>
  </p:normalViewPr>
  <p:slideViewPr>
    <p:cSldViewPr snapToGrid="0">
      <p:cViewPr varScale="1">
        <p:scale>
          <a:sx n="82" d="100"/>
          <a:sy n="82" d="100"/>
        </p:scale>
        <p:origin x="102"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9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ef0133371_0_98:notes"/>
          <p:cNvSpPr txBox="1">
            <a:spLocks noGrp="1"/>
          </p:cNvSpPr>
          <p:nvPr>
            <p:ph type="body" idx="1"/>
          </p:nvPr>
        </p:nvSpPr>
        <p:spPr>
          <a:xfrm>
            <a:off x="701025" y="4415775"/>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98" name="Google Shape;98;g24ef0133371_0_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ef0133371_0_2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4ef0133371_0_27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361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ef0133371_0_7:notes"/>
          <p:cNvSpPr txBox="1">
            <a:spLocks noGrp="1"/>
          </p:cNvSpPr>
          <p:nvPr>
            <p:ph type="body" idx="1"/>
          </p:nvPr>
        </p:nvSpPr>
        <p:spPr>
          <a:xfrm>
            <a:off x="701025" y="4415775"/>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20" name="Google Shape;120;g24ef0133371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ef0133371_0_1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4ef0133371_0_18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3699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ef0133371_0_285:notes"/>
          <p:cNvSpPr txBox="1">
            <a:spLocks noGrp="1"/>
          </p:cNvSpPr>
          <p:nvPr>
            <p:ph type="body" idx="1"/>
          </p:nvPr>
        </p:nvSpPr>
        <p:spPr>
          <a:xfrm>
            <a:off x="701025" y="4415775"/>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78" name="Google Shape;178;g24ef0133371_0_2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62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f128e9ef6_0_5:notes"/>
          <p:cNvSpPr txBox="1">
            <a:spLocks noGrp="1"/>
          </p:cNvSpPr>
          <p:nvPr>
            <p:ph type="body" idx="1"/>
          </p:nvPr>
        </p:nvSpPr>
        <p:spPr>
          <a:xfrm>
            <a:off x="701025" y="4415775"/>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84" name="Google Shape;184;g24f128e9ef6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339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ef0133371_0_3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4ef0133371_0_38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4273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849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757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811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276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6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014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291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7177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306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006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762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48578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21382" b="13955"/>
          <a:stretch/>
        </p:blipFill>
        <p:spPr>
          <a:xfrm>
            <a:off x="1432846" y="321276"/>
            <a:ext cx="10723685" cy="7104184"/>
          </a:xfrm>
          <a:prstGeom prst="rect">
            <a:avLst/>
          </a:prstGeom>
          <a:noFill/>
          <a:ln>
            <a:noFill/>
          </a:ln>
        </p:spPr>
      </p:pic>
      <p:sp>
        <p:nvSpPr>
          <p:cNvPr id="85" name="Google Shape;85;p1"/>
          <p:cNvSpPr txBox="1"/>
          <p:nvPr/>
        </p:nvSpPr>
        <p:spPr>
          <a:xfrm>
            <a:off x="0" y="0"/>
            <a:ext cx="1468314" cy="7104300"/>
          </a:xfrm>
          <a:prstGeom prst="rect">
            <a:avLst/>
          </a:prstGeom>
          <a:solidFill>
            <a:schemeClr val="dk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86;p1"/>
          <p:cNvSpPr txBox="1"/>
          <p:nvPr/>
        </p:nvSpPr>
        <p:spPr>
          <a:xfrm>
            <a:off x="163629" y="72373"/>
            <a:ext cx="11957434" cy="1800453"/>
          </a:xfrm>
          <a:prstGeom prst="rect">
            <a:avLst/>
          </a:prstGeom>
          <a:noFill/>
          <a:ln>
            <a:noFill/>
          </a:ln>
        </p:spPr>
        <p:txBody>
          <a:bodyPr spcFirstLastPara="1" wrap="square" lIns="91425" tIns="45700" rIns="91425" bIns="45700" anchor="t" anchorCtr="0">
            <a:spAutoFit/>
          </a:bodyPr>
          <a:lstStyle/>
          <a:p>
            <a:pPr marL="0" marR="0" hangingPunct="0">
              <a:spcBef>
                <a:spcPts val="1800"/>
              </a:spcBef>
              <a:spcAft>
                <a:spcPts val="0"/>
              </a:spcAft>
            </a:pPr>
            <a:r>
              <a:rPr lang="en-US" sz="3200" b="1" kern="700" cap="all" dirty="0">
                <a:solidFill>
                  <a:srgbClr val="FFFF00"/>
                </a:solidFill>
                <a:effectLst/>
                <a:highlight>
                  <a:srgbClr val="000000"/>
                </a:highlight>
                <a:latin typeface="Arial" panose="020B0604020202020204" pitchFamily="34" charset="0"/>
                <a:ea typeface="MS Mincho" panose="02020609040205080304" pitchFamily="49" charset="-128"/>
                <a:cs typeface="Times New Roman" panose="02020603050405020304" pitchFamily="18" charset="0"/>
              </a:rPr>
              <a:t>HYPERVELOCITY CRATERING AND DISRUPTION OF THREE L-TYPE ORDINARY CHONDRITES: EFFECTS OF STRENGTH AND POROSITY ON DISRUPTION ENERGY</a:t>
            </a:r>
          </a:p>
        </p:txBody>
      </p:sp>
      <p:sp>
        <p:nvSpPr>
          <p:cNvPr id="87" name="Google Shape;87;p1"/>
          <p:cNvSpPr txBox="1"/>
          <p:nvPr/>
        </p:nvSpPr>
        <p:spPr>
          <a:xfrm>
            <a:off x="7860323" y="5416061"/>
            <a:ext cx="39653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C000"/>
                </a:solidFill>
                <a:effectLst/>
                <a:uLnTx/>
                <a:uFillTx/>
                <a:latin typeface="Calibri"/>
                <a:ea typeface="Calibri"/>
                <a:cs typeface="Calibri"/>
                <a:sym typeface="Calibri"/>
              </a:rPr>
              <a:t>G. J. Flynn, M.  Strait,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C000"/>
                </a:solidFill>
                <a:effectLst/>
                <a:uLnTx/>
                <a:uFillTx/>
                <a:latin typeface="Calibri"/>
                <a:ea typeface="Calibri"/>
                <a:cs typeface="Calibri"/>
                <a:sym typeface="Calibri"/>
              </a:rPr>
              <a:t>D. D. </a:t>
            </a:r>
            <a:r>
              <a:rPr kumimoji="0" lang="en-US" sz="2400" b="0" i="0" u="none" strike="noStrike" kern="0" cap="none" spc="0" normalizeH="0" baseline="0" noProof="0" dirty="0" err="1">
                <a:ln>
                  <a:noFill/>
                </a:ln>
                <a:solidFill>
                  <a:srgbClr val="FFC000"/>
                </a:solidFill>
                <a:effectLst/>
                <a:uLnTx/>
                <a:uFillTx/>
                <a:latin typeface="Calibri"/>
                <a:ea typeface="Calibri"/>
                <a:cs typeface="Calibri"/>
                <a:sym typeface="Calibri"/>
              </a:rPr>
              <a:t>Durda</a:t>
            </a:r>
            <a:r>
              <a:rPr kumimoji="0" lang="en-US" sz="2400" b="0" i="0" u="none" strike="noStrike" kern="0" cap="none" spc="0" normalizeH="0" baseline="0" noProof="0" dirty="0">
                <a:ln>
                  <a:noFill/>
                </a:ln>
                <a:solidFill>
                  <a:srgbClr val="FFC000"/>
                </a:solidFill>
                <a:effectLst/>
                <a:uLnTx/>
                <a:uFillTx/>
                <a:latin typeface="Calibri"/>
                <a:ea typeface="Calibri"/>
                <a:cs typeface="Calibri"/>
                <a:sym typeface="Calibri"/>
              </a:rPr>
              <a:t>, </a:t>
            </a:r>
            <a:r>
              <a:rPr lang="en-US" sz="2400" dirty="0">
                <a:solidFill>
                  <a:srgbClr val="FFC000"/>
                </a:solidFill>
                <a:latin typeface="Calibri"/>
                <a:ea typeface="Calibri"/>
                <a:cs typeface="Calibri"/>
                <a:sym typeface="Calibri"/>
              </a:rPr>
              <a:t>and </a:t>
            </a:r>
            <a:r>
              <a:rPr kumimoji="0" lang="en-US" sz="2400" b="0" i="0" u="none" strike="noStrike" kern="0" cap="none" spc="0" normalizeH="0" baseline="0" noProof="0" dirty="0">
                <a:ln>
                  <a:noFill/>
                </a:ln>
                <a:solidFill>
                  <a:srgbClr val="FFC000"/>
                </a:solidFill>
                <a:effectLst/>
                <a:uLnTx/>
                <a:uFillTx/>
                <a:latin typeface="Calibri"/>
                <a:ea typeface="Calibri"/>
                <a:cs typeface="Calibri"/>
                <a:sym typeface="Calibri"/>
              </a:rPr>
              <a:t>R.  Macke</a:t>
            </a:r>
            <a:endParaRPr kumimoji="0" sz="2400" b="0" i="0" u="none" strike="noStrike" kern="0" cap="none" spc="0" normalizeH="0" baseline="0" noProof="0" dirty="0">
              <a:ln>
                <a:noFill/>
              </a:ln>
              <a:solidFill>
                <a:srgbClr val="FFC000"/>
              </a:solidFill>
              <a:effectLst/>
              <a:uLnTx/>
              <a:uFillTx/>
              <a:latin typeface="Calibri"/>
              <a:ea typeface="Calibri"/>
              <a:cs typeface="Calibri"/>
              <a:sym typeface="Calibri"/>
            </a:endParaRPr>
          </a:p>
        </p:txBody>
      </p:sp>
      <p:sp>
        <p:nvSpPr>
          <p:cNvPr id="88" name="Google Shape;88;p1"/>
          <p:cNvSpPr txBox="1"/>
          <p:nvPr/>
        </p:nvSpPr>
        <p:spPr>
          <a:xfrm>
            <a:off x="759825" y="5728000"/>
            <a:ext cx="26886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NASA Image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Deep Impact at Tempel I</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 name="Rectangle 3">
            <a:extLst>
              <a:ext uri="{FF2B5EF4-FFF2-40B4-BE49-F238E27FC236}">
                <a16:creationId xmlns:a16="http://schemas.microsoft.com/office/drawing/2014/main" id="{CB9FB1F4-1E23-4E06-8CF2-11FADB30C75F}"/>
              </a:ext>
            </a:extLst>
          </p:cNvPr>
          <p:cNvSpPr/>
          <p:nvPr/>
        </p:nvSpPr>
        <p:spPr>
          <a:xfrm>
            <a:off x="1432846" y="3680"/>
            <a:ext cx="10851846" cy="37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94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EEEE-1857-4FB2-B8BA-EE4A31B4DECF}"/>
              </a:ext>
            </a:extLst>
          </p:cNvPr>
          <p:cNvSpPr>
            <a:spLocks noGrp="1"/>
          </p:cNvSpPr>
          <p:nvPr>
            <p:ph type="title"/>
          </p:nvPr>
        </p:nvSpPr>
        <p:spPr>
          <a:xfrm>
            <a:off x="740664" y="18256"/>
            <a:ext cx="10515600" cy="662782"/>
          </a:xfrm>
        </p:spPr>
        <p:txBody>
          <a:bodyPr>
            <a:normAutofit/>
          </a:bodyPr>
          <a:lstStyle/>
          <a:p>
            <a:pPr algn="ctr"/>
            <a:r>
              <a:rPr lang="en-US" sz="3600" b="1" dirty="0">
                <a:solidFill>
                  <a:srgbClr val="FF0000"/>
                </a:solidFill>
                <a:latin typeface="Symbol" panose="05050102010706020507" pitchFamily="18" charset="2"/>
              </a:rPr>
              <a:t>b</a:t>
            </a:r>
            <a:r>
              <a:rPr lang="en-US" sz="3600" b="1" dirty="0">
                <a:solidFill>
                  <a:srgbClr val="FF0000"/>
                </a:solidFill>
              </a:rPr>
              <a:t> Dependence on Strength and Porosity</a:t>
            </a:r>
          </a:p>
        </p:txBody>
      </p:sp>
      <p:sp>
        <p:nvSpPr>
          <p:cNvPr id="3" name="Text Placeholder 2">
            <a:extLst>
              <a:ext uri="{FF2B5EF4-FFF2-40B4-BE49-F238E27FC236}">
                <a16:creationId xmlns:a16="http://schemas.microsoft.com/office/drawing/2014/main" id="{69A29773-BF4F-417E-9E88-2E8B1C2F11A8}"/>
              </a:ext>
            </a:extLst>
          </p:cNvPr>
          <p:cNvSpPr>
            <a:spLocks noGrp="1"/>
          </p:cNvSpPr>
          <p:nvPr>
            <p:ph type="body" idx="1"/>
          </p:nvPr>
        </p:nvSpPr>
        <p:spPr>
          <a:xfrm>
            <a:off x="497145" y="765926"/>
            <a:ext cx="4714671" cy="6158706"/>
          </a:xfrm>
        </p:spPr>
        <p:txBody>
          <a:bodyPr>
            <a:normAutofit fontScale="92500" lnSpcReduction="20000"/>
          </a:bodyPr>
          <a:lstStyle/>
          <a:p>
            <a:pPr algn="just"/>
            <a:r>
              <a:rPr lang="en-US" dirty="0">
                <a:solidFill>
                  <a:srgbClr val="0070C0"/>
                </a:solidFill>
              </a:rPr>
              <a:t>We tried the same approach to </a:t>
            </a:r>
            <a:r>
              <a:rPr lang="en-US" dirty="0">
                <a:solidFill>
                  <a:srgbClr val="0070C0"/>
                </a:solidFill>
                <a:latin typeface="Symbol" panose="05050102010706020507" pitchFamily="18" charset="2"/>
              </a:rPr>
              <a:t>b</a:t>
            </a:r>
            <a:r>
              <a:rPr lang="en-US" dirty="0">
                <a:solidFill>
                  <a:srgbClr val="0070C0"/>
                </a:solidFill>
              </a:rPr>
              <a:t> that we employed for Q*</a:t>
            </a:r>
            <a:r>
              <a:rPr lang="en-US" baseline="-25000" dirty="0">
                <a:solidFill>
                  <a:srgbClr val="0070C0"/>
                </a:solidFill>
              </a:rPr>
              <a:t>C</a:t>
            </a:r>
            <a:r>
              <a:rPr lang="en-US" dirty="0">
                <a:solidFill>
                  <a:srgbClr val="0070C0"/>
                </a:solidFill>
              </a:rPr>
              <a:t>, plotting </a:t>
            </a:r>
            <a:r>
              <a:rPr lang="en-US" dirty="0">
                <a:solidFill>
                  <a:srgbClr val="0070C0"/>
                </a:solidFill>
                <a:latin typeface="Symbol" panose="05050102010706020507" pitchFamily="18" charset="2"/>
              </a:rPr>
              <a:t>b</a:t>
            </a:r>
            <a:r>
              <a:rPr lang="en-US" dirty="0">
                <a:solidFill>
                  <a:srgbClr val="0070C0"/>
                </a:solidFill>
              </a:rPr>
              <a:t>/S</a:t>
            </a:r>
            <a:r>
              <a:rPr lang="en-US" baseline="30000" dirty="0">
                <a:solidFill>
                  <a:srgbClr val="0070C0"/>
                </a:solidFill>
              </a:rPr>
              <a:t>0.45</a:t>
            </a:r>
            <a:r>
              <a:rPr lang="en-US" dirty="0">
                <a:solidFill>
                  <a:srgbClr val="0070C0"/>
                </a:solidFill>
              </a:rPr>
              <a:t> versus </a:t>
            </a:r>
          </a:p>
          <a:p>
            <a:pPr marL="114300" indent="0" algn="just">
              <a:buNone/>
            </a:pPr>
            <a:r>
              <a:rPr lang="en-US" dirty="0">
                <a:solidFill>
                  <a:srgbClr val="0070C0"/>
                </a:solidFill>
              </a:rPr>
              <a:t>     (1 – porosity).</a:t>
            </a:r>
          </a:p>
          <a:p>
            <a:pPr algn="just"/>
            <a:r>
              <a:rPr lang="en-US" sz="2800" dirty="0">
                <a:solidFill>
                  <a:srgbClr val="0070C0"/>
                </a:solidFill>
              </a:rPr>
              <a:t>A plot of </a:t>
            </a:r>
            <a:r>
              <a:rPr lang="en-US" sz="2800" dirty="0">
                <a:solidFill>
                  <a:srgbClr val="0070C0"/>
                </a:solidFill>
                <a:latin typeface="Symbol" panose="05050102010706020507" pitchFamily="18" charset="2"/>
              </a:rPr>
              <a:t>b</a:t>
            </a:r>
            <a:r>
              <a:rPr lang="en-US" sz="2800" dirty="0">
                <a:solidFill>
                  <a:srgbClr val="0070C0"/>
                </a:solidFill>
              </a:rPr>
              <a:t>/S</a:t>
            </a:r>
            <a:r>
              <a:rPr lang="en-US" sz="2800" baseline="30000" dirty="0">
                <a:solidFill>
                  <a:srgbClr val="0070C0"/>
                </a:solidFill>
              </a:rPr>
              <a:t>0.45</a:t>
            </a:r>
            <a:r>
              <a:rPr lang="en-US" sz="2800" dirty="0">
                <a:solidFill>
                  <a:srgbClr val="0070C0"/>
                </a:solidFill>
              </a:rPr>
              <a:t> vs. (1 – porosity) again indicated a power law dependence;</a:t>
            </a:r>
          </a:p>
          <a:p>
            <a:pPr marL="114300" indent="0">
              <a:buNone/>
            </a:pPr>
            <a:r>
              <a:rPr lang="en-US" sz="2800" b="1" dirty="0">
                <a:solidFill>
                  <a:srgbClr val="0070C0"/>
                </a:solidFill>
                <a:effectLst/>
                <a:latin typeface="Arial" panose="020B0604020202020204" pitchFamily="34" charset="0"/>
                <a:ea typeface="Times New Roman" panose="02020603050405020304" pitchFamily="18" charset="0"/>
              </a:rPr>
              <a:t>   </a:t>
            </a:r>
            <a:r>
              <a:rPr lang="en-US" sz="3000" b="1" dirty="0">
                <a:solidFill>
                  <a:srgbClr val="0070C0"/>
                </a:solidFill>
                <a:effectLst/>
                <a:latin typeface="Symbol" panose="05050102010706020507" pitchFamily="18" charset="2"/>
                <a:ea typeface="Times New Roman" panose="02020603050405020304" pitchFamily="18" charset="0"/>
                <a:cs typeface="Arial" panose="020B0604020202020204" pitchFamily="34" charset="0"/>
              </a:rPr>
              <a:t>b</a:t>
            </a:r>
            <a:r>
              <a:rPr lang="en-US" sz="3000" b="1" dirty="0">
                <a:solidFill>
                  <a:srgbClr val="0070C0"/>
                </a:solidFill>
                <a:effectLst/>
                <a:latin typeface="Arial" panose="020B0604020202020204" pitchFamily="34" charset="0"/>
                <a:ea typeface="Times New Roman" panose="02020603050405020304" pitchFamily="18" charset="0"/>
              </a:rPr>
              <a:t> = 0.086 S</a:t>
            </a:r>
            <a:r>
              <a:rPr lang="en-US" sz="3000" b="1" baseline="30000" dirty="0">
                <a:solidFill>
                  <a:srgbClr val="0070C0"/>
                </a:solidFill>
                <a:effectLst/>
                <a:latin typeface="Arial" panose="020B0604020202020204" pitchFamily="34" charset="0"/>
                <a:ea typeface="Times New Roman" panose="02020603050405020304" pitchFamily="18" charset="0"/>
              </a:rPr>
              <a:t>0.45 </a:t>
            </a:r>
            <a:r>
              <a:rPr lang="en-US" sz="3000" b="1" dirty="0">
                <a:solidFill>
                  <a:srgbClr val="0070C0"/>
                </a:solidFill>
                <a:effectLst/>
                <a:latin typeface="Arial" panose="020B0604020202020204" pitchFamily="34" charset="0"/>
                <a:ea typeface="Times New Roman" panose="02020603050405020304" pitchFamily="18" charset="0"/>
              </a:rPr>
              <a:t>(1 – P)</a:t>
            </a:r>
            <a:r>
              <a:rPr lang="en-US" sz="3000" b="1" baseline="30000" dirty="0">
                <a:solidFill>
                  <a:srgbClr val="0070C0"/>
                </a:solidFill>
                <a:effectLst/>
                <a:latin typeface="Arial" panose="020B0604020202020204" pitchFamily="34" charset="0"/>
                <a:ea typeface="Times New Roman" panose="02020603050405020304" pitchFamily="18" charset="0"/>
              </a:rPr>
              <a:t>-20.8 </a:t>
            </a:r>
          </a:p>
          <a:p>
            <a:pPr marL="114300" indent="0">
              <a:buNone/>
            </a:pPr>
            <a:r>
              <a:rPr lang="en-US" sz="2800" b="1" baseline="30000" dirty="0">
                <a:solidFill>
                  <a:srgbClr val="0070C0"/>
                </a:solidFill>
                <a:effectLst/>
                <a:latin typeface="Arial" panose="020B0604020202020204" pitchFamily="34" charset="0"/>
                <a:ea typeface="Times New Roman" panose="02020603050405020304" pitchFamily="18" charset="0"/>
              </a:rPr>
              <a:t>             </a:t>
            </a:r>
            <a:r>
              <a:rPr lang="en-US" sz="2400" dirty="0">
                <a:solidFill>
                  <a:srgbClr val="0070C0"/>
                </a:solidFill>
                <a:effectLst/>
                <a:latin typeface="Arial" panose="020B0604020202020204" pitchFamily="34" charset="0"/>
                <a:ea typeface="Times New Roman" panose="02020603050405020304" pitchFamily="18" charset="0"/>
              </a:rPr>
              <a:t>with</a:t>
            </a:r>
            <a:r>
              <a:rPr lang="en-US" sz="2400" b="1" baseline="30000" dirty="0">
                <a:solidFill>
                  <a:srgbClr val="0070C0"/>
                </a:solidFill>
                <a:effectLst/>
                <a:latin typeface="Arial" panose="020B0604020202020204" pitchFamily="34" charset="0"/>
                <a:ea typeface="Times New Roman" panose="02020603050405020304" pitchFamily="18" charset="0"/>
              </a:rPr>
              <a:t> </a:t>
            </a:r>
            <a:r>
              <a:rPr lang="en-US" sz="2400" dirty="0">
                <a:solidFill>
                  <a:srgbClr val="0070C0"/>
                </a:solidFill>
                <a:effectLst/>
                <a:latin typeface="Arial" panose="020B0604020202020204" pitchFamily="34" charset="0"/>
                <a:ea typeface="Times New Roman" panose="02020603050405020304" pitchFamily="18" charset="0"/>
              </a:rPr>
              <a:t>S in MPa</a:t>
            </a:r>
            <a:r>
              <a:rPr lang="en-US" sz="2800" dirty="0">
                <a:solidFill>
                  <a:srgbClr val="0070C0"/>
                </a:solidFill>
                <a:effectLst/>
                <a:latin typeface="Arial" panose="020B0604020202020204" pitchFamily="34" charset="0"/>
                <a:ea typeface="Times New Roman" panose="02020603050405020304" pitchFamily="18" charset="0"/>
              </a:rPr>
              <a:t> </a:t>
            </a:r>
            <a:endParaRPr lang="en-US" sz="2800" dirty="0">
              <a:solidFill>
                <a:srgbClr val="0070C0"/>
              </a:solidFill>
            </a:endParaRPr>
          </a:p>
          <a:p>
            <a:pPr algn="just"/>
            <a:r>
              <a:rPr lang="en-US" sz="2800" dirty="0">
                <a:solidFill>
                  <a:srgbClr val="0070C0"/>
                </a:solidFill>
              </a:rPr>
              <a:t>The good fit (R</a:t>
            </a:r>
            <a:r>
              <a:rPr lang="en-US" sz="2800" baseline="30000" dirty="0">
                <a:solidFill>
                  <a:srgbClr val="0070C0"/>
                </a:solidFill>
              </a:rPr>
              <a:t>2</a:t>
            </a:r>
            <a:r>
              <a:rPr lang="en-US" sz="2800" dirty="0">
                <a:solidFill>
                  <a:srgbClr val="0070C0"/>
                </a:solidFill>
              </a:rPr>
              <a:t> = 0.99) indicates that, for these three L-type ordinary chondrites, </a:t>
            </a:r>
            <a:r>
              <a:rPr lang="en-US" sz="2800" b="1" i="1" dirty="0">
                <a:solidFill>
                  <a:srgbClr val="0070C0"/>
                </a:solidFill>
              </a:rPr>
              <a:t>the influences of strengths and porosity on the momentum transfer are separable.</a:t>
            </a:r>
          </a:p>
          <a:p>
            <a:pPr algn="just"/>
            <a:r>
              <a:rPr lang="en-US" sz="2800" dirty="0">
                <a:solidFill>
                  <a:srgbClr val="0070C0"/>
                </a:solidFill>
              </a:rPr>
              <a:t>The dependence of </a:t>
            </a:r>
            <a:r>
              <a:rPr lang="en-US" sz="2800" dirty="0">
                <a:solidFill>
                  <a:srgbClr val="0070C0"/>
                </a:solidFill>
                <a:latin typeface="Symbol" panose="05050102010706020507" pitchFamily="18" charset="2"/>
              </a:rPr>
              <a:t>b </a:t>
            </a:r>
            <a:r>
              <a:rPr lang="en-US" sz="2800" dirty="0">
                <a:solidFill>
                  <a:srgbClr val="0070C0"/>
                </a:solidFill>
              </a:rPr>
              <a:t>on porosity is very strong.</a:t>
            </a:r>
          </a:p>
          <a:p>
            <a:pPr algn="just"/>
            <a:endParaRPr lang="en-US" dirty="0"/>
          </a:p>
        </p:txBody>
      </p:sp>
      <p:pic>
        <p:nvPicPr>
          <p:cNvPr id="5" name="Picture 4">
            <a:extLst>
              <a:ext uri="{FF2B5EF4-FFF2-40B4-BE49-F238E27FC236}">
                <a16:creationId xmlns:a16="http://schemas.microsoft.com/office/drawing/2014/main" id="{A7E74622-EAB1-4EA7-9A78-8CF0A6CC62BA}"/>
              </a:ext>
            </a:extLst>
          </p:cNvPr>
          <p:cNvPicPr>
            <a:picLocks noChangeAspect="1"/>
          </p:cNvPicPr>
          <p:nvPr/>
        </p:nvPicPr>
        <p:blipFill>
          <a:blip r:embed="rId2"/>
          <a:stretch>
            <a:fillRect/>
          </a:stretch>
        </p:blipFill>
        <p:spPr>
          <a:xfrm>
            <a:off x="5820395" y="848685"/>
            <a:ext cx="6257058" cy="5364225"/>
          </a:xfrm>
          <a:prstGeom prst="rect">
            <a:avLst/>
          </a:prstGeom>
        </p:spPr>
      </p:pic>
    </p:spTree>
    <p:extLst>
      <p:ext uri="{BB962C8B-B14F-4D97-AF65-F5344CB8AC3E}">
        <p14:creationId xmlns:p14="http://schemas.microsoft.com/office/powerpoint/2010/main" val="44674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4ef0133371_0_285"/>
          <p:cNvSpPr txBox="1">
            <a:spLocks noGrp="1"/>
          </p:cNvSpPr>
          <p:nvPr>
            <p:ph type="title"/>
          </p:nvPr>
        </p:nvSpPr>
        <p:spPr>
          <a:xfrm>
            <a:off x="838200" y="1"/>
            <a:ext cx="10515600" cy="1018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a:solidFill>
                  <a:srgbClr val="FF0000"/>
                </a:solidFill>
              </a:rPr>
              <a:t>Limits on Kinetic Impact Deflection</a:t>
            </a:r>
            <a:endParaRPr/>
          </a:p>
        </p:txBody>
      </p:sp>
      <p:sp>
        <p:nvSpPr>
          <p:cNvPr id="181" name="Google Shape;181;g24ef0133371_0_285"/>
          <p:cNvSpPr txBox="1">
            <a:spLocks noGrp="1"/>
          </p:cNvSpPr>
          <p:nvPr>
            <p:ph type="body" idx="1"/>
          </p:nvPr>
        </p:nvSpPr>
        <p:spPr>
          <a:xfrm>
            <a:off x="683475" y="818275"/>
            <a:ext cx="11100000" cy="6414300"/>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just" rtl="0">
              <a:lnSpc>
                <a:spcPct val="90000"/>
              </a:lnSpc>
              <a:spcBef>
                <a:spcPts val="0"/>
              </a:spcBef>
              <a:spcAft>
                <a:spcPts val="0"/>
              </a:spcAft>
              <a:buClr>
                <a:srgbClr val="4A86E8"/>
              </a:buClr>
              <a:buSzPct val="100000"/>
              <a:buChar char="•"/>
            </a:pPr>
            <a:r>
              <a:rPr lang="en-US" dirty="0">
                <a:solidFill>
                  <a:srgbClr val="0070C0"/>
                </a:solidFill>
              </a:rPr>
              <a:t>Kinetic impact deflection must avoid disruption which could leave a large fragment on a collision course. </a:t>
            </a:r>
            <a:endParaRPr dirty="0">
              <a:solidFill>
                <a:srgbClr val="0070C0"/>
              </a:solidFill>
            </a:endParaRPr>
          </a:p>
          <a:p>
            <a:pPr marL="457200" lvl="0" indent="0" algn="just" rtl="0">
              <a:lnSpc>
                <a:spcPct val="90000"/>
              </a:lnSpc>
              <a:spcBef>
                <a:spcPts val="0"/>
              </a:spcBef>
              <a:spcAft>
                <a:spcPts val="0"/>
              </a:spcAft>
              <a:buSzPct val="69498"/>
              <a:buNone/>
            </a:pPr>
            <a:endParaRPr dirty="0">
              <a:solidFill>
                <a:srgbClr val="0070C0"/>
              </a:solidFill>
            </a:endParaRPr>
          </a:p>
          <a:p>
            <a:pPr marL="228600" lvl="0" indent="-215265" algn="just" rtl="0">
              <a:lnSpc>
                <a:spcPct val="90000"/>
              </a:lnSpc>
              <a:spcBef>
                <a:spcPts val="0"/>
              </a:spcBef>
              <a:spcAft>
                <a:spcPts val="0"/>
              </a:spcAft>
              <a:buClr>
                <a:srgbClr val="4A86E8"/>
              </a:buClr>
              <a:buSzPct val="100000"/>
              <a:buChar char="•"/>
            </a:pPr>
            <a:r>
              <a:rPr lang="en-US" dirty="0">
                <a:solidFill>
                  <a:srgbClr val="0070C0"/>
                </a:solidFill>
              </a:rPr>
              <a:t>To avoid disruption, the maximum impactor mass (m</a:t>
            </a:r>
            <a:r>
              <a:rPr lang="en-US" baseline="-25000" dirty="0">
                <a:solidFill>
                  <a:srgbClr val="0070C0"/>
                </a:solidFill>
              </a:rPr>
              <a:t>i</a:t>
            </a:r>
            <a:r>
              <a:rPr lang="en-US" dirty="0">
                <a:solidFill>
                  <a:srgbClr val="0070C0"/>
                </a:solidFill>
              </a:rPr>
              <a:t>) that can be employed for deflection is limited by the requirement that:</a:t>
            </a:r>
            <a:endParaRPr dirty="0">
              <a:solidFill>
                <a:srgbClr val="0070C0"/>
              </a:solidFill>
            </a:endParaRPr>
          </a:p>
          <a:p>
            <a:pPr marL="228600" lvl="0" indent="0" algn="l" rtl="0">
              <a:lnSpc>
                <a:spcPct val="90000"/>
              </a:lnSpc>
              <a:spcBef>
                <a:spcPts val="1000"/>
              </a:spcBef>
              <a:spcAft>
                <a:spcPts val="0"/>
              </a:spcAft>
              <a:buSzPct val="64285"/>
              <a:buNone/>
            </a:pPr>
            <a:r>
              <a:rPr lang="en-US" dirty="0">
                <a:solidFill>
                  <a:srgbClr val="0070C0"/>
                </a:solidFill>
              </a:rPr>
              <a:t>                 </a:t>
            </a:r>
            <a:r>
              <a:rPr lang="en-US" b="1" dirty="0">
                <a:solidFill>
                  <a:srgbClr val="0070C0"/>
                </a:solidFill>
              </a:rPr>
              <a:t>  ½ m</a:t>
            </a:r>
            <a:r>
              <a:rPr lang="en-US" b="1" baseline="-25000" dirty="0">
                <a:solidFill>
                  <a:srgbClr val="0070C0"/>
                </a:solidFill>
              </a:rPr>
              <a:t>i</a:t>
            </a:r>
            <a:r>
              <a:rPr lang="en-US" b="1" dirty="0">
                <a:solidFill>
                  <a:srgbClr val="0070C0"/>
                </a:solidFill>
              </a:rPr>
              <a:t> v</a:t>
            </a:r>
            <a:r>
              <a:rPr lang="en-US" b="1" baseline="-25000" dirty="0">
                <a:solidFill>
                  <a:srgbClr val="0070C0"/>
                </a:solidFill>
              </a:rPr>
              <a:t>i</a:t>
            </a:r>
            <a:r>
              <a:rPr lang="en-US" b="1" baseline="30000" dirty="0">
                <a:solidFill>
                  <a:srgbClr val="0070C0"/>
                </a:solidFill>
              </a:rPr>
              <a:t>2</a:t>
            </a:r>
            <a:r>
              <a:rPr lang="en-US" b="1" dirty="0">
                <a:solidFill>
                  <a:srgbClr val="0070C0"/>
                </a:solidFill>
              </a:rPr>
              <a:t> </a:t>
            </a:r>
            <a:r>
              <a:rPr lang="en-US" b="1" u="sng" dirty="0">
                <a:solidFill>
                  <a:srgbClr val="0070C0"/>
                </a:solidFill>
              </a:rPr>
              <a:t>&lt;</a:t>
            </a:r>
            <a:r>
              <a:rPr lang="en-US" b="1" dirty="0">
                <a:solidFill>
                  <a:srgbClr val="0070C0"/>
                </a:solidFill>
              </a:rPr>
              <a:t>  M</a:t>
            </a:r>
            <a:r>
              <a:rPr lang="en-US" b="1" baseline="-25000" dirty="0">
                <a:solidFill>
                  <a:srgbClr val="0070C0"/>
                </a:solidFill>
              </a:rPr>
              <a:t>ast</a:t>
            </a:r>
            <a:r>
              <a:rPr lang="en-US" b="1" dirty="0">
                <a:solidFill>
                  <a:srgbClr val="0070C0"/>
                </a:solidFill>
              </a:rPr>
              <a:t> Q</a:t>
            </a:r>
            <a:r>
              <a:rPr lang="en-US" b="1" baseline="-25000" dirty="0">
                <a:solidFill>
                  <a:srgbClr val="0070C0"/>
                </a:solidFill>
              </a:rPr>
              <a:t>F</a:t>
            </a:r>
            <a:r>
              <a:rPr lang="en-US" b="1" dirty="0">
                <a:solidFill>
                  <a:srgbClr val="0070C0"/>
                </a:solidFill>
              </a:rPr>
              <a:t>   </a:t>
            </a:r>
            <a:r>
              <a:rPr lang="en-US" dirty="0">
                <a:solidFill>
                  <a:srgbClr val="0070C0"/>
                </a:solidFill>
              </a:rPr>
              <a:t>(Eq. 1)</a:t>
            </a:r>
            <a:endParaRPr dirty="0">
              <a:solidFill>
                <a:srgbClr val="0070C0"/>
              </a:solidFill>
            </a:endParaRPr>
          </a:p>
          <a:p>
            <a:pPr marL="0" lvl="0" indent="0" algn="l" rtl="0">
              <a:lnSpc>
                <a:spcPct val="90000"/>
              </a:lnSpc>
              <a:spcBef>
                <a:spcPts val="1000"/>
              </a:spcBef>
              <a:spcAft>
                <a:spcPts val="0"/>
              </a:spcAft>
              <a:buSzPct val="69498"/>
              <a:buNone/>
            </a:pPr>
            <a:r>
              <a:rPr lang="en-US" dirty="0">
                <a:solidFill>
                  <a:srgbClr val="0070C0"/>
                </a:solidFill>
              </a:rPr>
              <a:t>    where M</a:t>
            </a:r>
            <a:r>
              <a:rPr lang="en-US" baseline="-25000" dirty="0">
                <a:solidFill>
                  <a:srgbClr val="0070C0"/>
                </a:solidFill>
              </a:rPr>
              <a:t>ast</a:t>
            </a:r>
            <a:r>
              <a:rPr lang="en-US" dirty="0">
                <a:solidFill>
                  <a:srgbClr val="0070C0"/>
                </a:solidFill>
              </a:rPr>
              <a:t> is the asteroid mass, v</a:t>
            </a:r>
            <a:r>
              <a:rPr lang="en-US" baseline="-25000" dirty="0">
                <a:solidFill>
                  <a:srgbClr val="0070C0"/>
                </a:solidFill>
              </a:rPr>
              <a:t>i</a:t>
            </a:r>
            <a:r>
              <a:rPr lang="en-US" dirty="0">
                <a:solidFill>
                  <a:srgbClr val="0070C0"/>
                </a:solidFill>
              </a:rPr>
              <a:t> is the impactor speed, and Q</a:t>
            </a:r>
            <a:r>
              <a:rPr lang="en-US" baseline="-25000" dirty="0">
                <a:solidFill>
                  <a:srgbClr val="0070C0"/>
                </a:solidFill>
              </a:rPr>
              <a:t>F</a:t>
            </a:r>
            <a:r>
              <a:rPr lang="en-US" dirty="0">
                <a:solidFill>
                  <a:srgbClr val="0070C0"/>
                </a:solidFill>
              </a:rPr>
              <a:t> is the          </a:t>
            </a:r>
            <a:endParaRPr dirty="0">
              <a:solidFill>
                <a:srgbClr val="0070C0"/>
              </a:solidFill>
            </a:endParaRPr>
          </a:p>
          <a:p>
            <a:pPr marL="0" lvl="0" indent="0" algn="just" rtl="0">
              <a:lnSpc>
                <a:spcPct val="90000"/>
              </a:lnSpc>
              <a:spcBef>
                <a:spcPts val="1000"/>
              </a:spcBef>
              <a:spcAft>
                <a:spcPts val="0"/>
              </a:spcAft>
              <a:buSzPct val="69498"/>
              <a:buNone/>
            </a:pPr>
            <a:r>
              <a:rPr lang="en-US" dirty="0">
                <a:solidFill>
                  <a:srgbClr val="0070C0"/>
                </a:solidFill>
              </a:rPr>
              <a:t>    minimum energy/unit mass that </a:t>
            </a:r>
            <a:r>
              <a:rPr lang="en-US" dirty="0" err="1">
                <a:solidFill>
                  <a:srgbClr val="0070C0"/>
                </a:solidFill>
              </a:rPr>
              <a:t>fragmentss</a:t>
            </a:r>
            <a:r>
              <a:rPr lang="en-US" dirty="0">
                <a:solidFill>
                  <a:srgbClr val="0070C0"/>
                </a:solidFill>
              </a:rPr>
              <a:t> the asteroid rather than </a:t>
            </a:r>
            <a:endParaRPr dirty="0">
              <a:solidFill>
                <a:srgbClr val="0070C0"/>
              </a:solidFill>
            </a:endParaRPr>
          </a:p>
          <a:p>
            <a:pPr marL="0" lvl="0" indent="0" algn="l" rtl="0">
              <a:lnSpc>
                <a:spcPct val="90000"/>
              </a:lnSpc>
              <a:spcBef>
                <a:spcPts val="1000"/>
              </a:spcBef>
              <a:spcAft>
                <a:spcPts val="0"/>
              </a:spcAft>
              <a:buSzPct val="69498"/>
              <a:buNone/>
            </a:pPr>
            <a:r>
              <a:rPr lang="en-US" dirty="0">
                <a:solidFill>
                  <a:srgbClr val="0070C0"/>
                </a:solidFill>
              </a:rPr>
              <a:t>    cratering it. </a:t>
            </a:r>
          </a:p>
          <a:p>
            <a:pPr marL="0" lvl="0" indent="0" algn="l" rtl="0">
              <a:lnSpc>
                <a:spcPct val="90000"/>
              </a:lnSpc>
              <a:spcBef>
                <a:spcPts val="1000"/>
              </a:spcBef>
              <a:spcAft>
                <a:spcPts val="0"/>
              </a:spcAft>
              <a:buSzPct val="69498"/>
              <a:buNone/>
            </a:pPr>
            <a:r>
              <a:rPr lang="en-US" dirty="0">
                <a:solidFill>
                  <a:srgbClr val="0070C0"/>
                </a:solidFill>
              </a:rPr>
              <a:t>    This mass limits the maximum momentum transfer:</a:t>
            </a:r>
            <a:endParaRPr dirty="0">
              <a:solidFill>
                <a:srgbClr val="0070C0"/>
              </a:solidFill>
            </a:endParaRPr>
          </a:p>
          <a:p>
            <a:pPr marL="228600" lvl="0" indent="0" algn="l" rtl="0">
              <a:lnSpc>
                <a:spcPct val="90000"/>
              </a:lnSpc>
              <a:spcBef>
                <a:spcPts val="1000"/>
              </a:spcBef>
              <a:spcAft>
                <a:spcPts val="0"/>
              </a:spcAft>
              <a:buSzPct val="64285"/>
              <a:buNone/>
            </a:pPr>
            <a:r>
              <a:rPr lang="en-US" dirty="0">
                <a:solidFill>
                  <a:srgbClr val="0070C0"/>
                </a:solidFill>
              </a:rPr>
              <a:t>                   </a:t>
            </a:r>
            <a:r>
              <a:rPr lang="en-US" b="1" dirty="0">
                <a:solidFill>
                  <a:srgbClr val="0070C0"/>
                </a:solidFill>
              </a:rPr>
              <a:t>M</a:t>
            </a:r>
            <a:r>
              <a:rPr lang="en-US" b="1" baseline="-25000" dirty="0">
                <a:solidFill>
                  <a:srgbClr val="0070C0"/>
                </a:solidFill>
              </a:rPr>
              <a:t>ast</a:t>
            </a:r>
            <a:r>
              <a:rPr lang="en-US" b="1" dirty="0">
                <a:solidFill>
                  <a:srgbClr val="0070C0"/>
                </a:solidFill>
              </a:rPr>
              <a:t> </a:t>
            </a:r>
            <a:r>
              <a:rPr lang="en-US" b="1" dirty="0" err="1">
                <a:solidFill>
                  <a:srgbClr val="0070C0"/>
                </a:solidFill>
                <a:latin typeface="Noto Sans Symbols"/>
                <a:ea typeface="Noto Sans Symbols"/>
                <a:cs typeface="Noto Sans Symbols"/>
                <a:sym typeface="Noto Sans Symbols"/>
              </a:rPr>
              <a:t>Δ</a:t>
            </a:r>
            <a:r>
              <a:rPr lang="en-US" b="1" dirty="0" err="1">
                <a:solidFill>
                  <a:srgbClr val="0070C0"/>
                </a:solidFill>
              </a:rPr>
              <a:t>V</a:t>
            </a:r>
            <a:r>
              <a:rPr lang="en-US" b="1" baseline="-25000" dirty="0" err="1">
                <a:solidFill>
                  <a:srgbClr val="0070C0"/>
                </a:solidFill>
              </a:rPr>
              <a:t>ast</a:t>
            </a:r>
            <a:r>
              <a:rPr lang="en-US" b="1" dirty="0">
                <a:solidFill>
                  <a:srgbClr val="0070C0"/>
                </a:solidFill>
              </a:rPr>
              <a:t>  = </a:t>
            </a:r>
            <a:r>
              <a:rPr lang="en-US" b="1" dirty="0">
                <a:solidFill>
                  <a:srgbClr val="0070C0"/>
                </a:solidFill>
                <a:latin typeface="Noto Sans Symbols"/>
                <a:ea typeface="Noto Sans Symbols"/>
                <a:cs typeface="Noto Sans Symbols"/>
                <a:sym typeface="Noto Sans Symbols"/>
              </a:rPr>
              <a:t> β </a:t>
            </a:r>
            <a:r>
              <a:rPr lang="en-US" b="1" dirty="0">
                <a:solidFill>
                  <a:srgbClr val="0070C0"/>
                </a:solidFill>
              </a:rPr>
              <a:t>m</a:t>
            </a:r>
            <a:r>
              <a:rPr lang="en-US" b="1" baseline="-25000" dirty="0">
                <a:solidFill>
                  <a:srgbClr val="0070C0"/>
                </a:solidFill>
              </a:rPr>
              <a:t>i</a:t>
            </a:r>
            <a:r>
              <a:rPr lang="en-US" b="1" dirty="0">
                <a:solidFill>
                  <a:srgbClr val="0070C0"/>
                </a:solidFill>
              </a:rPr>
              <a:t> v</a:t>
            </a:r>
            <a:r>
              <a:rPr lang="en-US" b="1" baseline="-25000" dirty="0">
                <a:solidFill>
                  <a:srgbClr val="0070C0"/>
                </a:solidFill>
              </a:rPr>
              <a:t>i    </a:t>
            </a:r>
            <a:r>
              <a:rPr lang="en-US" dirty="0">
                <a:solidFill>
                  <a:srgbClr val="0070C0"/>
                </a:solidFill>
              </a:rPr>
              <a:t>(Eq. 2)</a:t>
            </a:r>
            <a:endParaRPr dirty="0">
              <a:solidFill>
                <a:srgbClr val="0070C0"/>
              </a:solidFill>
            </a:endParaRPr>
          </a:p>
          <a:p>
            <a:pPr marL="457200" lvl="0" indent="0" algn="just" rtl="0">
              <a:lnSpc>
                <a:spcPct val="90000"/>
              </a:lnSpc>
              <a:spcBef>
                <a:spcPts val="1000"/>
              </a:spcBef>
              <a:spcAft>
                <a:spcPts val="0"/>
              </a:spcAft>
              <a:buSzPct val="69498"/>
              <a:buNone/>
            </a:pPr>
            <a:r>
              <a:rPr lang="en-US" dirty="0">
                <a:solidFill>
                  <a:srgbClr val="0070C0"/>
                </a:solidFill>
              </a:rPr>
              <a:t>where </a:t>
            </a:r>
            <a:r>
              <a:rPr lang="en-US" dirty="0" err="1">
                <a:solidFill>
                  <a:srgbClr val="0070C0"/>
                </a:solidFill>
                <a:latin typeface="Noto Sans Symbols"/>
                <a:ea typeface="Noto Sans Symbols"/>
                <a:cs typeface="Noto Sans Symbols"/>
                <a:sym typeface="Noto Sans Symbols"/>
              </a:rPr>
              <a:t>Δ</a:t>
            </a:r>
            <a:r>
              <a:rPr lang="en-US" dirty="0" err="1">
                <a:solidFill>
                  <a:srgbClr val="0070C0"/>
                </a:solidFill>
              </a:rPr>
              <a:t>V</a:t>
            </a:r>
            <a:r>
              <a:rPr lang="en-US" baseline="-25000" dirty="0" err="1">
                <a:solidFill>
                  <a:srgbClr val="0070C0"/>
                </a:solidFill>
              </a:rPr>
              <a:t>ast</a:t>
            </a:r>
            <a:r>
              <a:rPr lang="en-US" dirty="0">
                <a:solidFill>
                  <a:srgbClr val="0070C0"/>
                </a:solidFill>
              </a:rPr>
              <a:t> is the change in velocity of the asteroid and </a:t>
            </a:r>
            <a:r>
              <a:rPr lang="en-US" dirty="0">
                <a:solidFill>
                  <a:srgbClr val="0070C0"/>
                </a:solidFill>
                <a:latin typeface="Noto Sans Symbols"/>
                <a:ea typeface="Noto Sans Symbols"/>
                <a:cs typeface="Noto Sans Symbols"/>
                <a:sym typeface="Noto Sans Symbols"/>
              </a:rPr>
              <a:t>β</a:t>
            </a:r>
            <a:r>
              <a:rPr lang="en-US" dirty="0">
                <a:solidFill>
                  <a:srgbClr val="0070C0"/>
                </a:solidFill>
              </a:rPr>
              <a:t> is the ratio of the change in momentum of the asteroid to the momentum of the impactor.</a:t>
            </a:r>
            <a:endParaRPr dirty="0">
              <a:solidFill>
                <a:srgbClr val="0070C0"/>
              </a:solidFill>
            </a:endParaRPr>
          </a:p>
          <a:p>
            <a:pPr marL="228600" lvl="0" indent="-215265" algn="l" rtl="0">
              <a:lnSpc>
                <a:spcPct val="90000"/>
              </a:lnSpc>
              <a:spcBef>
                <a:spcPts val="1000"/>
              </a:spcBef>
              <a:spcAft>
                <a:spcPts val="0"/>
              </a:spcAft>
              <a:buClr>
                <a:srgbClr val="4A86E8"/>
              </a:buClr>
              <a:buSzPct val="100000"/>
              <a:buChar char="•"/>
            </a:pPr>
            <a:r>
              <a:rPr lang="en-US" dirty="0">
                <a:solidFill>
                  <a:srgbClr val="0070C0"/>
                </a:solidFill>
              </a:rPr>
              <a:t> Combining the two equations gives the maximum </a:t>
            </a:r>
            <a:r>
              <a:rPr lang="en-US" dirty="0">
                <a:solidFill>
                  <a:srgbClr val="0070C0"/>
                </a:solidFill>
                <a:latin typeface="Noto Sans Symbols"/>
                <a:ea typeface="Noto Sans Symbols"/>
                <a:cs typeface="Noto Sans Symbols"/>
                <a:sym typeface="Noto Sans Symbols"/>
              </a:rPr>
              <a:t>Δ</a:t>
            </a:r>
            <a:r>
              <a:rPr lang="en-US" dirty="0">
                <a:solidFill>
                  <a:srgbClr val="0070C0"/>
                </a:solidFill>
              </a:rPr>
              <a:t>V without disruption:</a:t>
            </a:r>
            <a:endParaRPr dirty="0">
              <a:solidFill>
                <a:srgbClr val="0070C0"/>
              </a:solidFill>
            </a:endParaRPr>
          </a:p>
          <a:p>
            <a:pPr marL="0" lvl="0" indent="0" algn="l" rtl="0">
              <a:lnSpc>
                <a:spcPct val="90000"/>
              </a:lnSpc>
              <a:spcBef>
                <a:spcPts val="1000"/>
              </a:spcBef>
              <a:spcAft>
                <a:spcPts val="0"/>
              </a:spcAft>
              <a:buClr>
                <a:srgbClr val="0070C0"/>
              </a:buClr>
              <a:buSzPct val="100000"/>
              <a:buNone/>
            </a:pPr>
            <a:r>
              <a:rPr lang="en-US" dirty="0">
                <a:solidFill>
                  <a:srgbClr val="0070C0"/>
                </a:solidFill>
              </a:rPr>
              <a:t>                       </a:t>
            </a:r>
            <a:r>
              <a:rPr lang="en-US" sz="3900" b="1" dirty="0" err="1">
                <a:solidFill>
                  <a:srgbClr val="0070C0"/>
                </a:solidFill>
                <a:highlight>
                  <a:srgbClr val="FFFF00"/>
                </a:highlight>
                <a:latin typeface="Noto Sans Symbols"/>
                <a:ea typeface="Noto Sans Symbols"/>
                <a:cs typeface="Noto Sans Symbols"/>
                <a:sym typeface="Noto Sans Symbols"/>
              </a:rPr>
              <a:t>Δ</a:t>
            </a:r>
            <a:r>
              <a:rPr lang="en-US" sz="3900" b="1" dirty="0" err="1">
                <a:solidFill>
                  <a:srgbClr val="0070C0"/>
                </a:solidFill>
                <a:highlight>
                  <a:srgbClr val="FFFF00"/>
                </a:highlight>
              </a:rPr>
              <a:t>V</a:t>
            </a:r>
            <a:r>
              <a:rPr lang="en-US" sz="3900" b="1" baseline="-25000" dirty="0" err="1">
                <a:solidFill>
                  <a:srgbClr val="0070C0"/>
                </a:solidFill>
                <a:highlight>
                  <a:srgbClr val="FFFF00"/>
                </a:highlight>
              </a:rPr>
              <a:t>max</a:t>
            </a:r>
            <a:r>
              <a:rPr lang="en-US" sz="3900" b="1" dirty="0">
                <a:solidFill>
                  <a:srgbClr val="0070C0"/>
                </a:solidFill>
                <a:highlight>
                  <a:srgbClr val="FFFF00"/>
                </a:highlight>
              </a:rPr>
              <a:t> = 2</a:t>
            </a:r>
            <a:r>
              <a:rPr lang="en-US" sz="3900" b="1" dirty="0">
                <a:solidFill>
                  <a:srgbClr val="0070C0"/>
                </a:solidFill>
                <a:highlight>
                  <a:srgbClr val="FFFF00"/>
                </a:highlight>
                <a:latin typeface="Noto Sans Symbols"/>
                <a:ea typeface="Noto Sans Symbols"/>
                <a:cs typeface="Noto Sans Symbols"/>
                <a:sym typeface="Noto Sans Symbols"/>
              </a:rPr>
              <a:t>β</a:t>
            </a:r>
            <a:r>
              <a:rPr lang="en-US" sz="3900" b="1" dirty="0">
                <a:solidFill>
                  <a:srgbClr val="0070C0"/>
                </a:solidFill>
                <a:highlight>
                  <a:srgbClr val="FFFF00"/>
                </a:highlight>
              </a:rPr>
              <a:t>Q</a:t>
            </a:r>
            <a:r>
              <a:rPr lang="en-US" sz="3900" b="1" baseline="-25000" dirty="0">
                <a:solidFill>
                  <a:srgbClr val="0070C0"/>
                </a:solidFill>
                <a:highlight>
                  <a:srgbClr val="FFFF00"/>
                </a:highlight>
              </a:rPr>
              <a:t>F</a:t>
            </a:r>
            <a:r>
              <a:rPr lang="en-US" sz="3900" b="1" dirty="0">
                <a:solidFill>
                  <a:srgbClr val="0070C0"/>
                </a:solidFill>
                <a:highlight>
                  <a:srgbClr val="FFFF00"/>
                </a:highlight>
              </a:rPr>
              <a:t>/v</a:t>
            </a:r>
            <a:r>
              <a:rPr lang="en-US" sz="3900" b="1" baseline="-25000" dirty="0">
                <a:solidFill>
                  <a:srgbClr val="0070C0"/>
                </a:solidFill>
                <a:highlight>
                  <a:srgbClr val="FFFF00"/>
                </a:highlight>
              </a:rPr>
              <a:t>i    </a:t>
            </a:r>
            <a:r>
              <a:rPr lang="en-US" dirty="0">
                <a:solidFill>
                  <a:srgbClr val="0070C0"/>
                </a:solidFill>
              </a:rPr>
              <a:t>(Eq. 3)</a:t>
            </a:r>
            <a:endParaRPr dirty="0">
              <a:solidFill>
                <a:srgbClr val="0070C0"/>
              </a:solidFill>
            </a:endParaRPr>
          </a:p>
          <a:p>
            <a:pPr marL="457200" lvl="0" indent="-334327" algn="l" rtl="0">
              <a:lnSpc>
                <a:spcPct val="90000"/>
              </a:lnSpc>
              <a:spcBef>
                <a:spcPts val="1000"/>
              </a:spcBef>
              <a:spcAft>
                <a:spcPts val="0"/>
              </a:spcAft>
              <a:buClr>
                <a:srgbClr val="4A86E8"/>
              </a:buClr>
              <a:buSzPct val="64285"/>
              <a:buChar char="•"/>
            </a:pPr>
            <a:r>
              <a:rPr lang="en-US" dirty="0">
                <a:solidFill>
                  <a:srgbClr val="0070C0"/>
                </a:solidFill>
              </a:rPr>
              <a:t>For a fixed impactor speed the maximum </a:t>
            </a:r>
            <a:r>
              <a:rPr lang="en-US" dirty="0">
                <a:solidFill>
                  <a:srgbClr val="0070C0"/>
                </a:solidFill>
                <a:latin typeface="Noto Sans Symbols"/>
                <a:ea typeface="Noto Sans Symbols"/>
                <a:cs typeface="Noto Sans Symbols"/>
                <a:sym typeface="Noto Sans Symbols"/>
              </a:rPr>
              <a:t>Δ</a:t>
            </a:r>
            <a:r>
              <a:rPr lang="en-US" dirty="0">
                <a:solidFill>
                  <a:srgbClr val="0070C0"/>
                </a:solidFill>
              </a:rPr>
              <a:t>V is proportional to </a:t>
            </a:r>
            <a:r>
              <a:rPr lang="en-US" dirty="0">
                <a:solidFill>
                  <a:srgbClr val="0070C0"/>
                </a:solidFill>
                <a:latin typeface="Noto Sans Symbols"/>
                <a:ea typeface="Noto Sans Symbols"/>
                <a:cs typeface="Noto Sans Symbols"/>
                <a:sym typeface="Noto Sans Symbols"/>
              </a:rPr>
              <a:t>β</a:t>
            </a:r>
            <a:r>
              <a:rPr lang="en-US" dirty="0">
                <a:solidFill>
                  <a:srgbClr val="0070C0"/>
                </a:solidFill>
              </a:rPr>
              <a:t>Q</a:t>
            </a:r>
            <a:r>
              <a:rPr lang="en-US" baseline="-25000" dirty="0">
                <a:solidFill>
                  <a:srgbClr val="0070C0"/>
                </a:solidFill>
              </a:rPr>
              <a:t>F</a:t>
            </a:r>
            <a:r>
              <a:rPr lang="en-US" dirty="0">
                <a:solidFill>
                  <a:srgbClr val="0070C0"/>
                </a:solidFill>
              </a:rPr>
              <a:t>.</a:t>
            </a:r>
            <a:endParaRPr dirty="0">
              <a:solidFill>
                <a:srgbClr val="0070C0"/>
              </a:solidFill>
            </a:endParaRPr>
          </a:p>
          <a:p>
            <a:pPr marL="228600" lvl="0" indent="-5080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88543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4f128e9ef6_0_5"/>
          <p:cNvSpPr txBox="1">
            <a:spLocks noGrp="1"/>
          </p:cNvSpPr>
          <p:nvPr>
            <p:ph type="title"/>
          </p:nvPr>
        </p:nvSpPr>
        <p:spPr>
          <a:xfrm>
            <a:off x="944078" y="77002"/>
            <a:ext cx="10515600" cy="89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a:solidFill>
                  <a:srgbClr val="FF0000"/>
                </a:solidFill>
              </a:rPr>
              <a:t>Implications for Kinetic Impact Deflection</a:t>
            </a:r>
            <a:endParaRPr/>
          </a:p>
        </p:txBody>
      </p:sp>
      <p:sp>
        <p:nvSpPr>
          <p:cNvPr id="187" name="Google Shape;187;g24f128e9ef6_0_5"/>
          <p:cNvSpPr txBox="1">
            <a:spLocks noGrp="1"/>
          </p:cNvSpPr>
          <p:nvPr>
            <p:ph type="body" idx="1"/>
          </p:nvPr>
        </p:nvSpPr>
        <p:spPr>
          <a:xfrm>
            <a:off x="751562" y="1285875"/>
            <a:ext cx="10952938" cy="5861100"/>
          </a:xfrm>
          <a:prstGeom prst="rect">
            <a:avLst/>
          </a:prstGeom>
          <a:noFill/>
          <a:ln>
            <a:noFill/>
          </a:ln>
        </p:spPr>
        <p:txBody>
          <a:bodyPr spcFirstLastPara="1" wrap="square" lIns="91425" tIns="45700" rIns="91425" bIns="45700" anchor="t" anchorCtr="0">
            <a:normAutofit fontScale="92500" lnSpcReduction="10000"/>
          </a:bodyPr>
          <a:lstStyle/>
          <a:p>
            <a:pPr marL="90641" indent="0">
              <a:spcBef>
                <a:spcPts val="0"/>
              </a:spcBef>
              <a:buClr>
                <a:srgbClr val="0070C0"/>
              </a:buClr>
              <a:buSzPct val="337331"/>
              <a:buNone/>
            </a:pPr>
            <a:r>
              <a:rPr lang="en-US" sz="2600" dirty="0">
                <a:solidFill>
                  <a:srgbClr val="0070C0"/>
                </a:solidFill>
              </a:rPr>
              <a:t>   We estimate the maximum energy that produces cratering with no       </a:t>
            </a:r>
          </a:p>
          <a:p>
            <a:pPr marL="90641" lvl="0" indent="0" algn="l" rtl="0">
              <a:lnSpc>
                <a:spcPct val="90000"/>
              </a:lnSpc>
              <a:spcBef>
                <a:spcPts val="0"/>
              </a:spcBef>
              <a:spcAft>
                <a:spcPts val="0"/>
              </a:spcAft>
              <a:buClr>
                <a:srgbClr val="0070C0"/>
              </a:buClr>
              <a:buSzPct val="337331"/>
              <a:buNone/>
            </a:pPr>
            <a:r>
              <a:rPr lang="en-US" sz="2600" dirty="0">
                <a:solidFill>
                  <a:srgbClr val="0070C0"/>
                </a:solidFill>
              </a:rPr>
              <a:t>   fragmentation from M</a:t>
            </a:r>
            <a:r>
              <a:rPr lang="en-US" sz="2600" baseline="-25000" dirty="0">
                <a:solidFill>
                  <a:srgbClr val="0070C0"/>
                </a:solidFill>
              </a:rPr>
              <a:t>L</a:t>
            </a:r>
            <a:r>
              <a:rPr lang="en-US" sz="2600" dirty="0">
                <a:solidFill>
                  <a:srgbClr val="0070C0"/>
                </a:solidFill>
              </a:rPr>
              <a:t>/M</a:t>
            </a:r>
            <a:r>
              <a:rPr lang="en-US" sz="2600" baseline="-25000" dirty="0">
                <a:solidFill>
                  <a:srgbClr val="0070C0"/>
                </a:solidFill>
              </a:rPr>
              <a:t>T</a:t>
            </a:r>
            <a:r>
              <a:rPr lang="en-US" sz="2600" dirty="0">
                <a:solidFill>
                  <a:srgbClr val="0070C0"/>
                </a:solidFill>
              </a:rPr>
              <a:t> = 0.98 on the  graphs of Q vs M</a:t>
            </a:r>
            <a:r>
              <a:rPr lang="en-US" sz="2600" baseline="-25000" dirty="0">
                <a:solidFill>
                  <a:srgbClr val="0070C0"/>
                </a:solidFill>
              </a:rPr>
              <a:t>L</a:t>
            </a:r>
            <a:r>
              <a:rPr lang="en-US" sz="2600" dirty="0">
                <a:solidFill>
                  <a:srgbClr val="0070C0"/>
                </a:solidFill>
              </a:rPr>
              <a:t>/M</a:t>
            </a:r>
            <a:r>
              <a:rPr lang="en-US" sz="2600" baseline="-25000" dirty="0">
                <a:solidFill>
                  <a:srgbClr val="0070C0"/>
                </a:solidFill>
              </a:rPr>
              <a:t>T</a:t>
            </a:r>
            <a:r>
              <a:rPr lang="en-US" sz="2600" dirty="0">
                <a:solidFill>
                  <a:srgbClr val="0070C0"/>
                </a:solidFill>
              </a:rPr>
              <a:t> .</a:t>
            </a:r>
            <a:endParaRPr sz="2600" dirty="0">
              <a:solidFill>
                <a:srgbClr val="0070C0"/>
              </a:solidFill>
            </a:endParaRPr>
          </a:p>
          <a:p>
            <a:pPr marL="228600" lvl="0" indent="0" algn="l" rtl="0">
              <a:lnSpc>
                <a:spcPct val="90000"/>
              </a:lnSpc>
              <a:spcBef>
                <a:spcPts val="0"/>
              </a:spcBef>
              <a:spcAft>
                <a:spcPts val="0"/>
              </a:spcAft>
              <a:buSzPct val="105186"/>
              <a:buNone/>
            </a:pPr>
            <a:endParaRPr sz="2600" dirty="0">
              <a:solidFill>
                <a:srgbClr val="0070C0"/>
              </a:solidFill>
            </a:endParaRPr>
          </a:p>
          <a:p>
            <a:pPr marL="457200" lvl="0" indent="-334327" algn="l" rtl="0">
              <a:lnSpc>
                <a:spcPct val="90000"/>
              </a:lnSpc>
              <a:spcBef>
                <a:spcPts val="0"/>
              </a:spcBef>
              <a:spcAft>
                <a:spcPts val="0"/>
              </a:spcAft>
              <a:buSzPct val="64285"/>
              <a:buChar char="•"/>
            </a:pPr>
            <a:r>
              <a:rPr lang="en-US" sz="2600" dirty="0">
                <a:solidFill>
                  <a:schemeClr val="accent1"/>
                </a:solidFill>
              </a:rPr>
              <a:t>Combining that impactor energy with our measured </a:t>
            </a:r>
            <a:r>
              <a:rPr lang="en-US" sz="2600" dirty="0">
                <a:solidFill>
                  <a:srgbClr val="0070C0"/>
                </a:solidFill>
                <a:latin typeface="Noto Sans Symbols"/>
                <a:ea typeface="Noto Sans Symbols"/>
                <a:cs typeface="Noto Sans Symbols"/>
                <a:sym typeface="Noto Sans Symbols"/>
              </a:rPr>
              <a:t>β , </a:t>
            </a:r>
            <a:r>
              <a:rPr lang="en-US" sz="2600" i="1" dirty="0">
                <a:solidFill>
                  <a:srgbClr val="0070C0"/>
                </a:solidFill>
                <a:latin typeface="Noto Sans Symbols"/>
                <a:ea typeface="Noto Sans Symbols"/>
                <a:cs typeface="Noto Sans Symbols"/>
                <a:sym typeface="Noto Sans Symbols"/>
              </a:rPr>
              <a:t>f</a:t>
            </a:r>
            <a:r>
              <a:rPr lang="en-US" sz="2600" i="1" dirty="0">
                <a:solidFill>
                  <a:srgbClr val="0070C0"/>
                </a:solidFill>
              </a:rPr>
              <a:t>o</a:t>
            </a:r>
            <a:r>
              <a:rPr lang="en-US" sz="2600" i="1" dirty="0">
                <a:solidFill>
                  <a:schemeClr val="accent1"/>
                </a:solidFill>
              </a:rPr>
              <a:t>r our 5 km/s impactor speed</a:t>
            </a:r>
            <a:r>
              <a:rPr lang="en-US" sz="2600" dirty="0">
                <a:solidFill>
                  <a:schemeClr val="accent1"/>
                </a:solidFill>
              </a:rPr>
              <a:t> t</a:t>
            </a:r>
            <a:r>
              <a:rPr lang="en-US" sz="2600" dirty="0">
                <a:solidFill>
                  <a:srgbClr val="0070C0"/>
                </a:solidFill>
              </a:rPr>
              <a:t>he maximum change in velocity without disruption that can be imparted by a single kinetic impactor is:</a:t>
            </a:r>
            <a:endParaRPr sz="2600" dirty="0"/>
          </a:p>
          <a:p>
            <a:pPr marL="0" lvl="0" indent="0" algn="l" rtl="0">
              <a:lnSpc>
                <a:spcPct val="90000"/>
              </a:lnSpc>
              <a:spcBef>
                <a:spcPts val="2000"/>
              </a:spcBef>
              <a:spcAft>
                <a:spcPts val="0"/>
              </a:spcAft>
              <a:buClr>
                <a:srgbClr val="0070C0"/>
              </a:buClr>
              <a:buSzPts val="8289"/>
              <a:buNone/>
            </a:pPr>
            <a:r>
              <a:rPr lang="en-US" sz="2600" b="1" dirty="0">
                <a:solidFill>
                  <a:srgbClr val="0070C0"/>
                </a:solidFill>
              </a:rPr>
              <a:t>              Target                         Porosity                                        </a:t>
            </a:r>
            <a:r>
              <a:rPr lang="en-US" sz="2600" b="1" dirty="0">
                <a:solidFill>
                  <a:srgbClr val="0070C0"/>
                </a:solidFill>
                <a:latin typeface="Noto Sans Symbols"/>
                <a:ea typeface="Noto Sans Symbols"/>
                <a:cs typeface="Noto Sans Symbols"/>
                <a:sym typeface="Noto Sans Symbols"/>
              </a:rPr>
              <a:t>Δ</a:t>
            </a:r>
            <a:r>
              <a:rPr lang="en-US" sz="2600" b="1" dirty="0">
                <a:solidFill>
                  <a:srgbClr val="0070C0"/>
                </a:solidFill>
              </a:rPr>
              <a:t>VMAX </a:t>
            </a:r>
            <a:endParaRPr sz="2600" b="1" dirty="0">
              <a:solidFill>
                <a:srgbClr val="0070C0"/>
              </a:solidFill>
            </a:endParaRPr>
          </a:p>
          <a:p>
            <a:pPr marL="0" lvl="0" indent="0" algn="l" rtl="0">
              <a:lnSpc>
                <a:spcPct val="90000"/>
              </a:lnSpc>
              <a:spcBef>
                <a:spcPts val="2000"/>
              </a:spcBef>
              <a:spcAft>
                <a:spcPts val="0"/>
              </a:spcAft>
              <a:buClr>
                <a:srgbClr val="0070C0"/>
              </a:buClr>
              <a:buSzPct val="100000"/>
              <a:buNone/>
            </a:pPr>
            <a:r>
              <a:rPr lang="en-US" sz="2600" b="1" dirty="0">
                <a:solidFill>
                  <a:srgbClr val="0070C0"/>
                </a:solidFill>
              </a:rPr>
              <a:t>   </a:t>
            </a:r>
            <a:r>
              <a:rPr lang="en-US" sz="2600" dirty="0">
                <a:solidFill>
                  <a:srgbClr val="0070C0"/>
                </a:solidFill>
              </a:rPr>
              <a:t>          Aba </a:t>
            </a:r>
            <a:r>
              <a:rPr lang="en-US" sz="2600" dirty="0" err="1">
                <a:solidFill>
                  <a:srgbClr val="0070C0"/>
                </a:solidFill>
              </a:rPr>
              <a:t>Panu</a:t>
            </a:r>
            <a:r>
              <a:rPr lang="en-US" sz="2600" dirty="0">
                <a:solidFill>
                  <a:srgbClr val="0070C0"/>
                </a:solidFill>
              </a:rPr>
              <a:t>                       ~3%                                            1.01 m/s</a:t>
            </a:r>
            <a:endParaRPr sz="2600" dirty="0">
              <a:solidFill>
                <a:srgbClr val="0070C0"/>
              </a:solidFill>
            </a:endParaRPr>
          </a:p>
          <a:p>
            <a:pPr marL="0" lvl="0" indent="0" algn="l" rtl="0">
              <a:lnSpc>
                <a:spcPct val="90000"/>
              </a:lnSpc>
              <a:spcBef>
                <a:spcPts val="2000"/>
              </a:spcBef>
              <a:spcAft>
                <a:spcPts val="0"/>
              </a:spcAft>
              <a:buClr>
                <a:srgbClr val="0070C0"/>
              </a:buClr>
              <a:buSzPct val="100000"/>
              <a:buNone/>
            </a:pPr>
            <a:r>
              <a:rPr lang="en-US" sz="2600" dirty="0">
                <a:solidFill>
                  <a:srgbClr val="0070C0"/>
                </a:solidFill>
              </a:rPr>
              <a:t>             NWA 869                       ~8%                                            1.32 m/s</a:t>
            </a:r>
            <a:endParaRPr sz="2600" dirty="0"/>
          </a:p>
          <a:p>
            <a:pPr marL="0" lvl="0" indent="0" algn="l" rtl="0">
              <a:lnSpc>
                <a:spcPct val="90000"/>
              </a:lnSpc>
              <a:spcBef>
                <a:spcPts val="2000"/>
              </a:spcBef>
              <a:spcAft>
                <a:spcPts val="0"/>
              </a:spcAft>
              <a:buClr>
                <a:srgbClr val="0070C0"/>
              </a:buClr>
              <a:buSzPct val="100000"/>
              <a:buNone/>
            </a:pPr>
            <a:r>
              <a:rPr lang="en-US" sz="2600" dirty="0">
                <a:solidFill>
                  <a:srgbClr val="0070C0"/>
                </a:solidFill>
              </a:rPr>
              <a:t>             Saratov                          ~15%                                           0.61 m/s</a:t>
            </a:r>
            <a:endParaRPr sz="2600" dirty="0"/>
          </a:p>
          <a:p>
            <a:pPr marL="457200" lvl="0" indent="-334325" algn="l" rtl="0">
              <a:lnSpc>
                <a:spcPct val="90000"/>
              </a:lnSpc>
              <a:spcBef>
                <a:spcPts val="2000"/>
              </a:spcBef>
              <a:spcAft>
                <a:spcPts val="0"/>
              </a:spcAft>
              <a:buClr>
                <a:srgbClr val="0070C0"/>
              </a:buClr>
              <a:buSzPct val="69088"/>
              <a:buChar char="•"/>
            </a:pPr>
            <a:r>
              <a:rPr lang="en-US" sz="2600" i="1" dirty="0">
                <a:solidFill>
                  <a:srgbClr val="0070C0"/>
                </a:solidFill>
              </a:rPr>
              <a:t>When corrected for size differences, the maximum  change in velocity than can be imparted to the same masses of these L-type ordinary chondrites peaks for the intermediate porosity NWA 869 targets, with the high porosity Saratov targets having a </a:t>
            </a:r>
            <a:r>
              <a:rPr lang="en-US" sz="2600" i="1" dirty="0">
                <a:solidFill>
                  <a:srgbClr val="0070C0"/>
                </a:solidFill>
                <a:latin typeface="Noto Sans Symbols"/>
                <a:ea typeface="Noto Sans Symbols"/>
                <a:cs typeface="Noto Sans Symbols"/>
                <a:sym typeface="Noto Sans Symbols"/>
              </a:rPr>
              <a:t>Δ</a:t>
            </a:r>
            <a:r>
              <a:rPr lang="en-US" sz="2600" i="1" dirty="0">
                <a:solidFill>
                  <a:srgbClr val="0070C0"/>
                </a:solidFill>
              </a:rPr>
              <a:t>V</a:t>
            </a:r>
            <a:r>
              <a:rPr lang="en-US" sz="2600" i="1" baseline="-25000" dirty="0">
                <a:solidFill>
                  <a:srgbClr val="0070C0"/>
                </a:solidFill>
              </a:rPr>
              <a:t>MAX</a:t>
            </a:r>
            <a:r>
              <a:rPr lang="en-US" sz="2600" i="1" dirty="0">
                <a:solidFill>
                  <a:srgbClr val="0070C0"/>
                </a:solidFill>
              </a:rPr>
              <a:t> that is only half that value.</a:t>
            </a:r>
            <a:endParaRPr sz="2600" i="1" dirty="0">
              <a:solidFill>
                <a:srgbClr val="0070C0"/>
              </a:solidFill>
            </a:endParaRPr>
          </a:p>
          <a:p>
            <a:pPr marL="228600" lvl="0" indent="-5080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279007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4ef0133371_0_381"/>
          <p:cNvSpPr txBox="1">
            <a:spLocks noGrp="1"/>
          </p:cNvSpPr>
          <p:nvPr>
            <p:ph type="title"/>
          </p:nvPr>
        </p:nvSpPr>
        <p:spPr>
          <a:xfrm>
            <a:off x="838200" y="0"/>
            <a:ext cx="10515600" cy="52529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0909"/>
              <a:buNone/>
            </a:pPr>
            <a:r>
              <a:rPr lang="en-US" b="1" dirty="0">
                <a:solidFill>
                  <a:srgbClr val="FF0000"/>
                </a:solidFill>
              </a:rPr>
              <a:t>Conclusions</a:t>
            </a:r>
            <a:endParaRPr b="1" dirty="0">
              <a:solidFill>
                <a:srgbClr val="FF0000"/>
              </a:solidFill>
            </a:endParaRPr>
          </a:p>
        </p:txBody>
      </p:sp>
      <p:sp>
        <p:nvSpPr>
          <p:cNvPr id="193" name="Google Shape;193;g24ef0133371_0_381"/>
          <p:cNvSpPr txBox="1">
            <a:spLocks noGrp="1"/>
          </p:cNvSpPr>
          <p:nvPr>
            <p:ph type="body" idx="1"/>
          </p:nvPr>
        </p:nvSpPr>
        <p:spPr>
          <a:xfrm>
            <a:off x="244813" y="258552"/>
            <a:ext cx="11702374" cy="63321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800"/>
              <a:buNone/>
            </a:pPr>
            <a:endParaRPr sz="1000" dirty="0">
              <a:solidFill>
                <a:srgbClr val="4A86E8"/>
              </a:solidFill>
            </a:endParaRPr>
          </a:p>
          <a:p>
            <a:pPr marL="457200" lvl="0" indent="-381000" algn="just" rtl="0">
              <a:lnSpc>
                <a:spcPct val="90000"/>
              </a:lnSpc>
              <a:spcBef>
                <a:spcPts val="0"/>
              </a:spcBef>
              <a:spcAft>
                <a:spcPts val="1000"/>
              </a:spcAft>
              <a:buClr>
                <a:srgbClr val="FF9900"/>
              </a:buClr>
              <a:buSzPts val="2400"/>
              <a:buChar char="•"/>
            </a:pPr>
            <a:r>
              <a:rPr lang="en-US" sz="2400" dirty="0">
                <a:solidFill>
                  <a:srgbClr val="0070C0"/>
                </a:solidFill>
              </a:rPr>
              <a:t>Although it is generally assumed that </a:t>
            </a:r>
            <a:r>
              <a:rPr lang="en-US" sz="2400" b="1" i="1" dirty="0">
                <a:solidFill>
                  <a:srgbClr val="0070C0"/>
                </a:solidFill>
              </a:rPr>
              <a:t>“</a:t>
            </a:r>
            <a:r>
              <a:rPr lang="en-US" sz="2400" b="1" i="1" dirty="0">
                <a:solidFill>
                  <a:srgbClr val="0070C0"/>
                </a:solidFill>
                <a:highlight>
                  <a:srgbClr val="FFFFFF"/>
                </a:highlight>
                <a:latin typeface="Roboto"/>
                <a:ea typeface="Roboto"/>
                <a:cs typeface="Roboto"/>
                <a:sym typeface="Roboto"/>
              </a:rPr>
              <a:t>increasing porosity lowers disruption risk” </a:t>
            </a:r>
            <a:r>
              <a:rPr lang="en-US" sz="2400" dirty="0">
                <a:solidFill>
                  <a:srgbClr val="0070C0"/>
                </a:solidFill>
                <a:highlight>
                  <a:srgbClr val="FFFFFF"/>
                </a:highlight>
                <a:latin typeface="Roboto"/>
                <a:ea typeface="Roboto"/>
                <a:cs typeface="Roboto"/>
                <a:sym typeface="Roboto"/>
              </a:rPr>
              <a:t>(Stickle et al., </a:t>
            </a:r>
            <a:r>
              <a:rPr lang="en-US" sz="2400" i="1" dirty="0">
                <a:solidFill>
                  <a:srgbClr val="0070C0"/>
                </a:solidFill>
                <a:highlight>
                  <a:srgbClr val="FFFFFF"/>
                </a:highlight>
                <a:latin typeface="Roboto"/>
                <a:ea typeface="Roboto"/>
                <a:cs typeface="Roboto"/>
                <a:sym typeface="Roboto"/>
              </a:rPr>
              <a:t>Planet. Sci. J.</a:t>
            </a:r>
            <a:r>
              <a:rPr lang="en-US" sz="2400" dirty="0">
                <a:solidFill>
                  <a:srgbClr val="0070C0"/>
                </a:solidFill>
                <a:highlight>
                  <a:srgbClr val="FFFFFF"/>
                </a:highlight>
                <a:latin typeface="Roboto"/>
                <a:ea typeface="Roboto"/>
                <a:cs typeface="Roboto"/>
                <a:sym typeface="Roboto"/>
              </a:rPr>
              <a:t>, </a:t>
            </a:r>
            <a:r>
              <a:rPr lang="en-US" sz="2400" dirty="0">
                <a:solidFill>
                  <a:srgbClr val="0070C0"/>
                </a:solidFill>
              </a:rPr>
              <a:t>2022), our results indicate that for these 3  L-type ordinary chondrites this effect peaks at porosity ~8%, with the higher porosity Saratov target being easier to disrupt than NWA 869.</a:t>
            </a:r>
          </a:p>
          <a:p>
            <a:pPr marL="457200" lvl="0" indent="-381000" algn="just" rtl="0">
              <a:lnSpc>
                <a:spcPct val="90000"/>
              </a:lnSpc>
              <a:spcBef>
                <a:spcPts val="0"/>
              </a:spcBef>
              <a:spcAft>
                <a:spcPts val="0"/>
              </a:spcAft>
              <a:buClr>
                <a:srgbClr val="FF9900"/>
              </a:buClr>
              <a:buSzPts val="2400"/>
              <a:buChar char="•"/>
            </a:pPr>
            <a:r>
              <a:rPr lang="en-US" sz="2400" dirty="0">
                <a:solidFill>
                  <a:srgbClr val="0070C0"/>
                </a:solidFill>
                <a:latin typeface="Symbol" panose="05050102010706020507" pitchFamily="18" charset="2"/>
              </a:rPr>
              <a:t>b</a:t>
            </a:r>
            <a:r>
              <a:rPr lang="en-US" sz="2400" dirty="0">
                <a:solidFill>
                  <a:srgbClr val="0070C0"/>
                </a:solidFill>
              </a:rPr>
              <a:t> shows the expected decrease with increasing porosity, but </a:t>
            </a:r>
            <a:r>
              <a:rPr lang="en-US" sz="2400" dirty="0">
                <a:solidFill>
                  <a:srgbClr val="0070C0"/>
                </a:solidFill>
                <a:latin typeface="Symbol" panose="05050102010706020507" pitchFamily="18" charset="2"/>
              </a:rPr>
              <a:t>b</a:t>
            </a:r>
            <a:r>
              <a:rPr lang="en-US" sz="2400" dirty="0">
                <a:solidFill>
                  <a:srgbClr val="0070C0"/>
                </a:solidFill>
              </a:rPr>
              <a:t> is greater than 2 for each of the three meteorites, somewhat higher than predicted by some hydrocode models.</a:t>
            </a:r>
          </a:p>
          <a:p>
            <a:pPr marL="457200" lvl="0" indent="-381000" algn="just" rtl="0">
              <a:lnSpc>
                <a:spcPts val="1200"/>
              </a:lnSpc>
              <a:spcBef>
                <a:spcPts val="0"/>
              </a:spcBef>
              <a:spcAft>
                <a:spcPts val="0"/>
              </a:spcAft>
              <a:buClr>
                <a:srgbClr val="FF9900"/>
              </a:buClr>
              <a:buSzPts val="2400"/>
              <a:buChar char="•"/>
            </a:pPr>
            <a:endParaRPr lang="en-US" sz="2400" dirty="0">
              <a:solidFill>
                <a:srgbClr val="0070C0"/>
              </a:solidFill>
            </a:endParaRPr>
          </a:p>
          <a:p>
            <a:pPr marL="457200" lvl="0" indent="-381000" algn="just" rtl="0">
              <a:lnSpc>
                <a:spcPct val="90000"/>
              </a:lnSpc>
              <a:spcBef>
                <a:spcPts val="0"/>
              </a:spcBef>
              <a:spcAft>
                <a:spcPts val="1000"/>
              </a:spcAft>
              <a:buClr>
                <a:srgbClr val="FF9900"/>
              </a:buClr>
              <a:buSzPts val="2400"/>
              <a:buChar char="•"/>
            </a:pPr>
            <a:r>
              <a:rPr lang="en-US" sz="2400" dirty="0">
                <a:solidFill>
                  <a:srgbClr val="0070C0"/>
                </a:solidFill>
              </a:rPr>
              <a:t>Our results show a very strong dependence of Q*</a:t>
            </a:r>
            <a:r>
              <a:rPr lang="en-US" sz="2400" baseline="-25000" dirty="0">
                <a:solidFill>
                  <a:srgbClr val="0070C0"/>
                </a:solidFill>
              </a:rPr>
              <a:t>C</a:t>
            </a:r>
            <a:r>
              <a:rPr lang="en-US" sz="2400" dirty="0">
                <a:solidFill>
                  <a:srgbClr val="0070C0"/>
                </a:solidFill>
              </a:rPr>
              <a:t> and </a:t>
            </a:r>
            <a:r>
              <a:rPr lang="en-US" sz="2400" dirty="0">
                <a:solidFill>
                  <a:srgbClr val="0070C0"/>
                </a:solidFill>
                <a:latin typeface="Symbol" panose="05050102010706020507" pitchFamily="18" charset="2"/>
              </a:rPr>
              <a:t>b</a:t>
            </a:r>
            <a:r>
              <a:rPr lang="en-US" sz="2400" dirty="0">
                <a:solidFill>
                  <a:srgbClr val="0070C0"/>
                </a:solidFill>
              </a:rPr>
              <a:t> on porosity, the compressive strength also affects disruption energy, with a dependence of ~S</a:t>
            </a:r>
            <a:r>
              <a:rPr lang="en-US" sz="2400" baseline="30000" dirty="0">
                <a:solidFill>
                  <a:srgbClr val="0070C0"/>
                </a:solidFill>
              </a:rPr>
              <a:t>0.45</a:t>
            </a:r>
            <a:r>
              <a:rPr lang="en-US" sz="2400" dirty="0">
                <a:solidFill>
                  <a:srgbClr val="0070C0"/>
                </a:solidFill>
              </a:rPr>
              <a:t> (as suggested by Gault et al. (1972). </a:t>
            </a:r>
          </a:p>
          <a:p>
            <a:pPr marL="457200" lvl="0" indent="-381000" algn="just" rtl="0">
              <a:lnSpc>
                <a:spcPct val="90000"/>
              </a:lnSpc>
              <a:spcBef>
                <a:spcPts val="0"/>
              </a:spcBef>
              <a:spcAft>
                <a:spcPts val="1000"/>
              </a:spcAft>
              <a:buClr>
                <a:srgbClr val="FF9900"/>
              </a:buClr>
              <a:buSzPts val="2400"/>
              <a:buChar char="•"/>
            </a:pPr>
            <a:r>
              <a:rPr lang="en-US" sz="2400" dirty="0">
                <a:solidFill>
                  <a:srgbClr val="0070C0"/>
                </a:solidFill>
              </a:rPr>
              <a:t>For these three L-type ordinary chondrites the effects of strength and porosity on the outcomes of ~5 km/s impacts are separable, with:</a:t>
            </a:r>
          </a:p>
          <a:p>
            <a:pPr marL="76200" lvl="0" indent="0" algn="l" rtl="0">
              <a:lnSpc>
                <a:spcPct val="90000"/>
              </a:lnSpc>
              <a:spcBef>
                <a:spcPts val="0"/>
              </a:spcBef>
              <a:spcAft>
                <a:spcPts val="1000"/>
              </a:spcAft>
              <a:buClr>
                <a:srgbClr val="FF9900"/>
              </a:buClr>
              <a:buSzPts val="2400"/>
              <a:buNone/>
            </a:pPr>
            <a:r>
              <a:rPr lang="en-US" sz="2400" b="1" dirty="0">
                <a:solidFill>
                  <a:srgbClr val="0070C0"/>
                </a:solidFill>
                <a:effectLst/>
                <a:latin typeface="Arial" panose="020B0604020202020204" pitchFamily="34" charset="0"/>
                <a:ea typeface="Times New Roman" panose="02020603050405020304" pitchFamily="18" charset="0"/>
              </a:rPr>
              <a:t>                                     Q*</a:t>
            </a:r>
            <a:r>
              <a:rPr lang="en-US" sz="2400" b="1" baseline="-25000" dirty="0">
                <a:solidFill>
                  <a:srgbClr val="0070C0"/>
                </a:solidFill>
                <a:effectLst/>
                <a:latin typeface="Arial" panose="020B0604020202020204" pitchFamily="34" charset="0"/>
                <a:ea typeface="Times New Roman" panose="02020603050405020304" pitchFamily="18" charset="0"/>
              </a:rPr>
              <a:t>C</a:t>
            </a:r>
            <a:r>
              <a:rPr lang="en-US" sz="2400" b="1" dirty="0">
                <a:solidFill>
                  <a:srgbClr val="0070C0"/>
                </a:solidFill>
                <a:effectLst/>
                <a:latin typeface="Arial" panose="020B0604020202020204" pitchFamily="34" charset="0"/>
                <a:ea typeface="Times New Roman" panose="02020603050405020304" pitchFamily="18" charset="0"/>
              </a:rPr>
              <a:t> =  42.25 S</a:t>
            </a:r>
            <a:r>
              <a:rPr lang="en-US" sz="2400" b="1" baseline="30000" dirty="0">
                <a:solidFill>
                  <a:srgbClr val="0070C0"/>
                </a:solidFill>
                <a:effectLst/>
                <a:latin typeface="Arial" panose="020B0604020202020204" pitchFamily="34" charset="0"/>
                <a:ea typeface="Times New Roman" panose="02020603050405020304" pitchFamily="18" charset="0"/>
              </a:rPr>
              <a:t>0.45 </a:t>
            </a:r>
            <a:r>
              <a:rPr lang="en-US" sz="2400" b="1" dirty="0">
                <a:solidFill>
                  <a:srgbClr val="0070C0"/>
                </a:solidFill>
                <a:effectLst/>
                <a:latin typeface="Arial" panose="020B0604020202020204" pitchFamily="34" charset="0"/>
                <a:ea typeface="Times New Roman" panose="02020603050405020304" pitchFamily="18" charset="0"/>
              </a:rPr>
              <a:t>(1 – P)</a:t>
            </a:r>
            <a:r>
              <a:rPr lang="en-US" sz="2400" b="1" baseline="30000" dirty="0">
                <a:solidFill>
                  <a:srgbClr val="0070C0"/>
                </a:solidFill>
                <a:effectLst/>
                <a:latin typeface="Arial" panose="020B0604020202020204" pitchFamily="34" charset="0"/>
                <a:ea typeface="Times New Roman" panose="02020603050405020304" pitchFamily="18" charset="0"/>
              </a:rPr>
              <a:t>-21.7 </a:t>
            </a:r>
          </a:p>
          <a:p>
            <a:pPr marL="76200" lvl="0" indent="0" algn="l" rtl="0">
              <a:lnSpc>
                <a:spcPct val="90000"/>
              </a:lnSpc>
              <a:spcBef>
                <a:spcPts val="0"/>
              </a:spcBef>
              <a:buClr>
                <a:srgbClr val="FF9900"/>
              </a:buClr>
              <a:buSzPts val="2400"/>
              <a:buNone/>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70C0"/>
                </a:solidFill>
                <a:effectLst/>
                <a:latin typeface="Symbol" panose="05050102010706020507" pitchFamily="18" charset="2"/>
                <a:ea typeface="Times New Roman" panose="02020603050405020304" pitchFamily="18" charset="0"/>
                <a:cs typeface="Arial" panose="020B0604020202020204" pitchFamily="34" charset="0"/>
              </a:rPr>
              <a:t>b</a:t>
            </a:r>
            <a:r>
              <a:rPr lang="en-US" sz="2400" b="1" dirty="0">
                <a:solidFill>
                  <a:srgbClr val="0070C0"/>
                </a:solidFill>
                <a:effectLst/>
                <a:latin typeface="Arial" panose="020B0604020202020204" pitchFamily="34" charset="0"/>
                <a:ea typeface="Times New Roman" panose="02020603050405020304" pitchFamily="18" charset="0"/>
              </a:rPr>
              <a:t> = 0.086 S</a:t>
            </a:r>
            <a:r>
              <a:rPr lang="en-US" sz="2400" b="1" baseline="30000" dirty="0">
                <a:solidFill>
                  <a:srgbClr val="0070C0"/>
                </a:solidFill>
                <a:effectLst/>
                <a:latin typeface="Arial" panose="020B0604020202020204" pitchFamily="34" charset="0"/>
                <a:ea typeface="Times New Roman" panose="02020603050405020304" pitchFamily="18" charset="0"/>
              </a:rPr>
              <a:t>0.45 </a:t>
            </a:r>
            <a:r>
              <a:rPr lang="en-US" sz="2400" b="1" dirty="0">
                <a:solidFill>
                  <a:srgbClr val="0070C0"/>
                </a:solidFill>
                <a:effectLst/>
                <a:latin typeface="Arial" panose="020B0604020202020204" pitchFamily="34" charset="0"/>
                <a:ea typeface="Times New Roman" panose="02020603050405020304" pitchFamily="18" charset="0"/>
              </a:rPr>
              <a:t>(1 – P)</a:t>
            </a:r>
            <a:r>
              <a:rPr lang="en-US" sz="2400" b="1" baseline="30000" dirty="0">
                <a:solidFill>
                  <a:srgbClr val="0070C0"/>
                </a:solidFill>
                <a:effectLst/>
                <a:latin typeface="Arial" panose="020B0604020202020204" pitchFamily="34" charset="0"/>
                <a:ea typeface="Times New Roman" panose="02020603050405020304" pitchFamily="18" charset="0"/>
              </a:rPr>
              <a:t>-20.8 </a:t>
            </a:r>
            <a:endParaRPr sz="2400" b="1" dirty="0">
              <a:solidFill>
                <a:srgbClr val="0070C0"/>
              </a:solidFill>
            </a:endParaRPr>
          </a:p>
          <a:p>
            <a:pPr marL="0" lvl="0" indent="0" algn="l" rtl="0">
              <a:lnSpc>
                <a:spcPct val="90000"/>
              </a:lnSpc>
              <a:spcBef>
                <a:spcPts val="0"/>
              </a:spcBef>
              <a:spcAft>
                <a:spcPts val="0"/>
              </a:spcAft>
              <a:buNone/>
            </a:pPr>
            <a:endParaRPr sz="1000" dirty="0">
              <a:solidFill>
                <a:srgbClr val="0070C0"/>
              </a:solidFill>
            </a:endParaRPr>
          </a:p>
          <a:p>
            <a:pPr marL="457200" lvl="0" indent="-381000" algn="just" rtl="0">
              <a:lnSpc>
                <a:spcPct val="90000"/>
              </a:lnSpc>
              <a:spcBef>
                <a:spcPts val="0"/>
              </a:spcBef>
              <a:spcAft>
                <a:spcPts val="0"/>
              </a:spcAft>
              <a:buClr>
                <a:srgbClr val="4A86E8"/>
              </a:buClr>
              <a:buSzPts val="2400"/>
              <a:buChar char="•"/>
            </a:pPr>
            <a:r>
              <a:rPr lang="en-US" sz="2400" dirty="0">
                <a:solidFill>
                  <a:srgbClr val="0070C0"/>
                </a:solidFill>
              </a:rPr>
              <a:t>When corrected for differences in cross-section, these results imply that the maximum change in velocity that can be transferred in a single kinetic impact without disrupting the target is highest for an intermediate porosity NWA 869-like asteroid island a factor of two lower for high porosity, Saratov-like, targets. </a:t>
            </a:r>
            <a:endParaRPr sz="2400" dirty="0">
              <a:solidFill>
                <a:srgbClr val="0070C0"/>
              </a:solidFill>
            </a:endParaRPr>
          </a:p>
        </p:txBody>
      </p:sp>
    </p:spTree>
    <p:extLst>
      <p:ext uri="{BB962C8B-B14F-4D97-AF65-F5344CB8AC3E}">
        <p14:creationId xmlns:p14="http://schemas.microsoft.com/office/powerpoint/2010/main" val="224558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117625"/>
            <a:ext cx="10515600" cy="9297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rgbClr val="FF0000"/>
                </a:solidFill>
              </a:rPr>
              <a:t>Motivation</a:t>
            </a:r>
            <a:endParaRPr b="1" dirty="0">
              <a:solidFill>
                <a:srgbClr val="FF0000"/>
              </a:solidFill>
            </a:endParaRPr>
          </a:p>
        </p:txBody>
      </p:sp>
      <p:sp>
        <p:nvSpPr>
          <p:cNvPr id="94" name="Google Shape;94;p2"/>
          <p:cNvSpPr txBox="1">
            <a:spLocks noGrp="1"/>
          </p:cNvSpPr>
          <p:nvPr>
            <p:ph type="body" idx="1"/>
          </p:nvPr>
        </p:nvSpPr>
        <p:spPr>
          <a:xfrm>
            <a:off x="330740" y="452160"/>
            <a:ext cx="11177829" cy="5727900"/>
          </a:xfrm>
          <a:prstGeom prst="rect">
            <a:avLst/>
          </a:prstGeom>
          <a:noFill/>
          <a:ln>
            <a:noFill/>
          </a:ln>
        </p:spPr>
        <p:txBody>
          <a:bodyPr spcFirstLastPara="1" wrap="square" lIns="91425" tIns="45700" rIns="91425" bIns="45700" anchor="t" anchorCtr="0">
            <a:noAutofit/>
          </a:bodyPr>
          <a:lstStyle/>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rPr>
              <a:t>Hydrocode modeling the outcome of kinetic impact deflection generally uses the well-established physical properties of terrestrial rocks.</a:t>
            </a:r>
          </a:p>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rPr>
              <a:t>Of particular importance are the momentum transferred in the impact, characterized by the ratio of the change in momentum of the target to the impactor momentum (</a:t>
            </a:r>
            <a:r>
              <a:rPr lang="en-US" sz="2400" dirty="0">
                <a:solidFill>
                  <a:srgbClr val="0070C0"/>
                </a:solidFill>
                <a:latin typeface="Symbol" panose="05050102010706020507" pitchFamily="18" charset="2"/>
              </a:rPr>
              <a:t>b</a:t>
            </a:r>
            <a:r>
              <a:rPr lang="en-US" sz="2400" dirty="0">
                <a:solidFill>
                  <a:srgbClr val="0070C0"/>
                </a:solidFill>
              </a:rPr>
              <a:t>) and the specific energy that results in fragmentation (Q*</a:t>
            </a:r>
            <a:r>
              <a:rPr lang="en-US" sz="2400" baseline="-25000" dirty="0">
                <a:solidFill>
                  <a:srgbClr val="0070C0"/>
                </a:solidFill>
              </a:rPr>
              <a:t>F</a:t>
            </a:r>
            <a:r>
              <a:rPr lang="en-US" sz="2400" dirty="0">
                <a:solidFill>
                  <a:srgbClr val="0070C0"/>
                </a:solidFill>
              </a:rPr>
              <a:t>), since fragmentation could leave a large piece of the asteroid on a collision course.</a:t>
            </a:r>
          </a:p>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rPr>
              <a:t>Asteroids have a wide range of porosity, ranging from near zero to more than 50%.</a:t>
            </a:r>
          </a:p>
          <a:p>
            <a:pPr marL="228600" lvl="0" indent="-243205" algn="l" rtl="0">
              <a:lnSpc>
                <a:spcPct val="90000"/>
              </a:lnSpc>
              <a:spcBef>
                <a:spcPts val="0"/>
              </a:spcBef>
              <a:spcAft>
                <a:spcPts val="1000"/>
              </a:spcAft>
              <a:buClr>
                <a:srgbClr val="0000FF"/>
              </a:buClr>
              <a:buSzPts val="2400"/>
              <a:buChar char="•"/>
            </a:pPr>
            <a:r>
              <a:rPr lang="en-US" sz="2400" b="0" i="0" dirty="0">
                <a:solidFill>
                  <a:srgbClr val="0070C0"/>
                </a:solidFill>
                <a:effectLst/>
                <a:latin typeface="Calibri" panose="020F0502020204030204" pitchFamily="34" charset="0"/>
                <a:cs typeface="Calibri" panose="020F0502020204030204" pitchFamily="34" charset="0"/>
              </a:rPr>
              <a:t>During an impact, </a:t>
            </a:r>
            <a:r>
              <a:rPr lang="en-US" sz="2400" b="1" i="1" dirty="0">
                <a:solidFill>
                  <a:srgbClr val="0070C0"/>
                </a:solidFill>
                <a:effectLst/>
                <a:latin typeface="Calibri" panose="020F0502020204030204" pitchFamily="34" charset="0"/>
                <a:cs typeface="Calibri" panose="020F0502020204030204" pitchFamily="34" charset="0"/>
              </a:rPr>
              <a:t>compaction of porous material can help absorb the impact energy, reduce the likelihood of fragmentation, and increase the probability of survival of the body </a:t>
            </a:r>
            <a:r>
              <a:rPr lang="en-US" sz="2400" b="0" i="0" dirty="0">
                <a:solidFill>
                  <a:srgbClr val="0070C0"/>
                </a:solidFill>
                <a:effectLst/>
                <a:latin typeface="Calibri" panose="020F0502020204030204" pitchFamily="34" charset="0"/>
                <a:cs typeface="Calibri" panose="020F0502020204030204" pitchFamily="34" charset="0"/>
              </a:rPr>
              <a:t>(</a:t>
            </a:r>
            <a:r>
              <a:rPr lang="en-US" sz="2400" b="0" i="0" dirty="0" err="1">
                <a:solidFill>
                  <a:srgbClr val="0070C0"/>
                </a:solidFill>
                <a:effectLst/>
                <a:latin typeface="Calibri" panose="020F0502020204030204" pitchFamily="34" charset="0"/>
                <a:cs typeface="Calibri" panose="020F0502020204030204" pitchFamily="34" charset="0"/>
              </a:rPr>
              <a:t>Holsapple</a:t>
            </a:r>
            <a:r>
              <a:rPr lang="en-US" sz="2400" dirty="0">
                <a:solidFill>
                  <a:srgbClr val="0070C0"/>
                </a:solidFill>
                <a:latin typeface="Calibri" panose="020F0502020204030204" pitchFamily="34" charset="0"/>
                <a:cs typeface="Calibri" panose="020F0502020204030204" pitchFamily="34" charset="0"/>
              </a:rPr>
              <a:t>, </a:t>
            </a:r>
            <a:r>
              <a:rPr lang="en-US" sz="2400" i="1" dirty="0">
                <a:solidFill>
                  <a:srgbClr val="0070C0"/>
                </a:solidFill>
                <a:latin typeface="Calibri" panose="020F0502020204030204" pitchFamily="34" charset="0"/>
                <a:cs typeface="Calibri" panose="020F0502020204030204" pitchFamily="34" charset="0"/>
              </a:rPr>
              <a:t>PSS</a:t>
            </a:r>
            <a:r>
              <a:rPr lang="en-US" sz="2400" dirty="0">
                <a:solidFill>
                  <a:srgbClr val="0070C0"/>
                </a:solidFill>
                <a:latin typeface="Calibri" panose="020F0502020204030204" pitchFamily="34" charset="0"/>
                <a:cs typeface="Calibri" panose="020F0502020204030204" pitchFamily="34" charset="0"/>
              </a:rPr>
              <a:t>, 2009)</a:t>
            </a:r>
            <a:r>
              <a:rPr lang="en-US" sz="2400" b="0" i="0" dirty="0">
                <a:solidFill>
                  <a:srgbClr val="0070C0"/>
                </a:solidFill>
                <a:effectLst/>
                <a:latin typeface="Calibri" panose="020F0502020204030204" pitchFamily="34" charset="0"/>
                <a:cs typeface="Calibri" panose="020F0502020204030204" pitchFamily="34" charset="0"/>
              </a:rPr>
              <a:t>.</a:t>
            </a:r>
          </a:p>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rPr>
              <a:t>It is generally assumed that </a:t>
            </a:r>
            <a:r>
              <a:rPr lang="en-US" sz="2400" b="1" i="1" dirty="0">
                <a:solidFill>
                  <a:srgbClr val="0070C0"/>
                </a:solidFill>
              </a:rPr>
              <a:t>“</a:t>
            </a:r>
            <a:r>
              <a:rPr lang="en-US" sz="2400" b="1" i="1" dirty="0">
                <a:solidFill>
                  <a:srgbClr val="0070C0"/>
                </a:solidFill>
                <a:highlight>
                  <a:srgbClr val="FFFFFF"/>
                </a:highlight>
                <a:latin typeface="Roboto"/>
                <a:ea typeface="Roboto"/>
                <a:cs typeface="Roboto"/>
                <a:sym typeface="Roboto"/>
              </a:rPr>
              <a:t>increasing porosity lowers disruption risk” </a:t>
            </a:r>
            <a:r>
              <a:rPr lang="en-US" sz="2400" dirty="0">
                <a:solidFill>
                  <a:srgbClr val="0070C0"/>
                </a:solidFill>
                <a:highlight>
                  <a:srgbClr val="FFFFFF"/>
                </a:highlight>
                <a:latin typeface="Roboto"/>
                <a:ea typeface="Roboto"/>
                <a:cs typeface="Roboto"/>
                <a:sym typeface="Roboto"/>
              </a:rPr>
              <a:t>(Stickle et al., </a:t>
            </a:r>
            <a:r>
              <a:rPr lang="en-US" sz="2400" i="1" dirty="0">
                <a:solidFill>
                  <a:srgbClr val="0070C0"/>
                </a:solidFill>
                <a:highlight>
                  <a:srgbClr val="FFFFFF"/>
                </a:highlight>
                <a:latin typeface="Roboto"/>
                <a:ea typeface="Roboto"/>
                <a:cs typeface="Roboto"/>
                <a:sym typeface="Roboto"/>
              </a:rPr>
              <a:t>Planet. Sci. J.</a:t>
            </a:r>
            <a:r>
              <a:rPr lang="en-US" sz="2400" dirty="0">
                <a:solidFill>
                  <a:srgbClr val="0070C0"/>
                </a:solidFill>
                <a:highlight>
                  <a:srgbClr val="FFFFFF"/>
                </a:highlight>
                <a:latin typeface="Roboto"/>
                <a:ea typeface="Roboto"/>
                <a:cs typeface="Roboto"/>
                <a:sym typeface="Roboto"/>
              </a:rPr>
              <a:t>, </a:t>
            </a:r>
            <a:r>
              <a:rPr lang="en-US" sz="2400" dirty="0">
                <a:solidFill>
                  <a:srgbClr val="0070C0"/>
                </a:solidFill>
              </a:rPr>
              <a:t>2022).</a:t>
            </a:r>
          </a:p>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latin typeface="Calibri" panose="020F0502020204030204" pitchFamily="34" charset="0"/>
                <a:cs typeface="Calibri" panose="020F0502020204030204" pitchFamily="34" charset="0"/>
              </a:rPr>
              <a:t>Similarly, it is generally assumed that </a:t>
            </a:r>
            <a:r>
              <a:rPr lang="en-US" sz="2400" b="1" i="1" dirty="0">
                <a:solidFill>
                  <a:srgbClr val="0070C0"/>
                </a:solidFill>
                <a:latin typeface="Calibri" panose="020F0502020204030204" pitchFamily="34" charset="0"/>
                <a:cs typeface="Calibri" panose="020F0502020204030204" pitchFamily="34" charset="0"/>
              </a:rPr>
              <a:t>targets of lower strength require more energy for disruption </a:t>
            </a:r>
            <a:r>
              <a:rPr lang="en-US" sz="2400" dirty="0">
                <a:solidFill>
                  <a:srgbClr val="0070C0"/>
                </a:solidFill>
                <a:latin typeface="Calibri" panose="020F0502020204030204" pitchFamily="34" charset="0"/>
                <a:cs typeface="Calibri" panose="020F0502020204030204" pitchFamily="34" charset="0"/>
              </a:rPr>
              <a:t>(</a:t>
            </a:r>
            <a:r>
              <a:rPr lang="en-US" sz="2400" dirty="0" err="1">
                <a:solidFill>
                  <a:srgbClr val="0070C0"/>
                </a:solidFill>
                <a:latin typeface="Calibri" panose="020F0502020204030204" pitchFamily="34" charset="0"/>
                <a:cs typeface="Calibri" panose="020F0502020204030204" pitchFamily="34" charset="0"/>
              </a:rPr>
              <a:t>Asphaugh</a:t>
            </a:r>
            <a:r>
              <a:rPr lang="en-US" sz="2400" dirty="0">
                <a:solidFill>
                  <a:srgbClr val="0070C0"/>
                </a:solidFill>
                <a:latin typeface="Calibri" panose="020F0502020204030204" pitchFamily="34" charset="0"/>
                <a:cs typeface="Calibri" panose="020F0502020204030204" pitchFamily="34" charset="0"/>
              </a:rPr>
              <a:t>, </a:t>
            </a:r>
            <a:r>
              <a:rPr lang="en-US" sz="2400" i="1" dirty="0">
                <a:solidFill>
                  <a:srgbClr val="0070C0"/>
                </a:solidFill>
                <a:latin typeface="Calibri" panose="020F0502020204030204" pitchFamily="34" charset="0"/>
                <a:cs typeface="Calibri" panose="020F0502020204030204" pitchFamily="34" charset="0"/>
              </a:rPr>
              <a:t>Nature</a:t>
            </a:r>
            <a:r>
              <a:rPr lang="en-US" sz="2400" dirty="0">
                <a:solidFill>
                  <a:srgbClr val="0070C0"/>
                </a:solidFill>
                <a:latin typeface="Calibri" panose="020F0502020204030204" pitchFamily="34" charset="0"/>
                <a:cs typeface="Calibri" panose="020F0502020204030204" pitchFamily="34" charset="0"/>
              </a:rPr>
              <a:t>, 1989). </a:t>
            </a:r>
          </a:p>
          <a:p>
            <a:pPr marL="228600" lvl="0" indent="-243205" algn="l" rtl="0">
              <a:lnSpc>
                <a:spcPct val="90000"/>
              </a:lnSpc>
              <a:spcBef>
                <a:spcPts val="0"/>
              </a:spcBef>
              <a:spcAft>
                <a:spcPts val="1000"/>
              </a:spcAft>
              <a:buClr>
                <a:srgbClr val="0000FF"/>
              </a:buClr>
              <a:buSzPts val="2400"/>
              <a:buChar char="•"/>
            </a:pPr>
            <a:r>
              <a:rPr lang="en-US" sz="2400" dirty="0">
                <a:solidFill>
                  <a:srgbClr val="0070C0"/>
                </a:solidFill>
                <a:latin typeface="Calibri" panose="020F0502020204030204" pitchFamily="34" charset="0"/>
                <a:cs typeface="Calibri" panose="020F0502020204030204" pitchFamily="34" charset="0"/>
              </a:rPr>
              <a:t>Modeling also indicates that </a:t>
            </a:r>
            <a:r>
              <a:rPr lang="en-US" sz="2400" b="1" i="1" dirty="0">
                <a:solidFill>
                  <a:srgbClr val="0070C0"/>
                </a:solidFill>
                <a:latin typeface="Symbol" panose="05050102010706020507" pitchFamily="18" charset="2"/>
                <a:cs typeface="Calibri" panose="020F0502020204030204" pitchFamily="34" charset="0"/>
              </a:rPr>
              <a:t>b</a:t>
            </a:r>
            <a:r>
              <a:rPr lang="en-US" sz="2400" b="1" i="1" dirty="0">
                <a:solidFill>
                  <a:srgbClr val="0070C0"/>
                </a:solidFill>
                <a:latin typeface="Calibri" panose="020F0502020204030204" pitchFamily="34" charset="0"/>
                <a:cs typeface="Calibri" panose="020F0502020204030204" pitchFamily="34" charset="0"/>
              </a:rPr>
              <a:t> decreases with increasing target porosity, with several models indicating that be is less than 1.4 for 5 km/s impacts into strong targets with porosity larger than a few percent.</a:t>
            </a:r>
            <a:endParaRPr sz="2400" b="1" i="1" dirty="0">
              <a:solidFill>
                <a:srgbClr val="0070C0"/>
              </a:solidFill>
              <a:latin typeface="Calibri" panose="020F0502020204030204" pitchFamily="34" charset="0"/>
              <a:cs typeface="Calibri" panose="020F0502020204030204" pitchFamily="34" charset="0"/>
            </a:endParaRPr>
          </a:p>
          <a:p>
            <a:pPr marL="228600" lvl="0" indent="0" algn="l" rtl="0">
              <a:lnSpc>
                <a:spcPct val="90000"/>
              </a:lnSpc>
              <a:spcBef>
                <a:spcPts val="1000"/>
              </a:spcBef>
              <a:spcAft>
                <a:spcPts val="0"/>
              </a:spcAft>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4ef0133371_0_98"/>
          <p:cNvSpPr txBox="1">
            <a:spLocks noGrp="1"/>
          </p:cNvSpPr>
          <p:nvPr>
            <p:ph type="title"/>
          </p:nvPr>
        </p:nvSpPr>
        <p:spPr>
          <a:xfrm>
            <a:off x="710879" y="-72232"/>
            <a:ext cx="10515600" cy="120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dirty="0">
                <a:solidFill>
                  <a:srgbClr val="FF0000"/>
                </a:solidFill>
              </a:rPr>
              <a:t>Why Do Experiments on Meteorites?</a:t>
            </a:r>
            <a:endParaRPr dirty="0"/>
          </a:p>
        </p:txBody>
      </p:sp>
      <p:sp>
        <p:nvSpPr>
          <p:cNvPr id="101" name="Google Shape;101;g24ef0133371_0_98"/>
          <p:cNvSpPr txBox="1">
            <a:spLocks noGrp="1"/>
          </p:cNvSpPr>
          <p:nvPr>
            <p:ph type="body" idx="1"/>
          </p:nvPr>
        </p:nvSpPr>
        <p:spPr>
          <a:xfrm>
            <a:off x="389106" y="798653"/>
            <a:ext cx="11430000" cy="6137167"/>
          </a:xfrm>
          <a:prstGeom prst="rect">
            <a:avLst/>
          </a:prstGeom>
          <a:noFill/>
          <a:ln>
            <a:noFill/>
          </a:ln>
        </p:spPr>
        <p:txBody>
          <a:bodyPr spcFirstLastPara="1" wrap="square" lIns="91425" tIns="45700" rIns="91425" bIns="45700" anchor="t" anchorCtr="0">
            <a:normAutofit fontScale="32500" lnSpcReduction="20000"/>
          </a:bodyPr>
          <a:lstStyle/>
          <a:p>
            <a:pPr marL="228600" lvl="0" indent="-228600" algn="l" rtl="0">
              <a:lnSpc>
                <a:spcPct val="110000"/>
              </a:lnSpc>
              <a:spcBef>
                <a:spcPts val="0"/>
              </a:spcBef>
              <a:buClr>
                <a:srgbClr val="0070C0"/>
              </a:buClr>
              <a:buSzPts val="2800"/>
              <a:buChar char="•"/>
            </a:pPr>
            <a:r>
              <a:rPr lang="en-US" sz="7400" dirty="0">
                <a:solidFill>
                  <a:srgbClr val="0070C0"/>
                </a:solidFill>
              </a:rPr>
              <a:t>Meteorites provide a direct sample of the Near-Earth population. </a:t>
            </a:r>
          </a:p>
          <a:p>
            <a:pPr marL="228600" lvl="0" indent="-228600" algn="l" rtl="0">
              <a:lnSpc>
                <a:spcPct val="110000"/>
              </a:lnSpc>
              <a:spcBef>
                <a:spcPts val="0"/>
              </a:spcBef>
              <a:buClr>
                <a:srgbClr val="0070C0"/>
              </a:buClr>
              <a:buSzPts val="2800"/>
              <a:buChar char="•"/>
            </a:pPr>
            <a:r>
              <a:rPr lang="en-US" sz="7400" dirty="0">
                <a:solidFill>
                  <a:srgbClr val="0070C0"/>
                </a:solidFill>
              </a:rPr>
              <a:t>Stone meteorites constitute 95% of meteorite falls, and 95% of the stone meteorites are ordinary chondrites.</a:t>
            </a:r>
          </a:p>
          <a:p>
            <a:pPr marL="228600" lvl="0" indent="-228600" algn="l" rtl="0">
              <a:lnSpc>
                <a:spcPct val="110000"/>
              </a:lnSpc>
              <a:spcBef>
                <a:spcPts val="0"/>
              </a:spcBef>
              <a:buClr>
                <a:srgbClr val="0070C0"/>
              </a:buClr>
              <a:buSzPts val="2800"/>
              <a:buChar char="•"/>
            </a:pPr>
            <a:r>
              <a:rPr lang="en-US" sz="7400" b="1" i="1" dirty="0">
                <a:solidFill>
                  <a:srgbClr val="0070C0"/>
                </a:solidFill>
              </a:rPr>
              <a:t>“There are no analogues among terrestrial igneous and sedimentary rocks and ores [for the] physical and mechanical properties of the meteorites.” </a:t>
            </a:r>
            <a:r>
              <a:rPr lang="en-US" sz="7400" dirty="0">
                <a:solidFill>
                  <a:srgbClr val="0070C0"/>
                </a:solidFill>
              </a:rPr>
              <a:t> [Slyuta et al. (2008) </a:t>
            </a:r>
            <a:r>
              <a:rPr lang="en-US" sz="7400" i="1" dirty="0">
                <a:solidFill>
                  <a:srgbClr val="0070C0"/>
                </a:solidFill>
              </a:rPr>
              <a:t>LPSC XXXIX</a:t>
            </a:r>
            <a:r>
              <a:rPr lang="en-US" sz="7400" dirty="0">
                <a:solidFill>
                  <a:srgbClr val="0070C0"/>
                </a:solidFill>
              </a:rPr>
              <a:t>, Abstract #1056]</a:t>
            </a:r>
            <a:endParaRPr sz="7400" dirty="0"/>
          </a:p>
          <a:p>
            <a:pPr marL="228600" lvl="0" indent="-228600" algn="l" rtl="0">
              <a:lnSpc>
                <a:spcPct val="110000"/>
              </a:lnSpc>
              <a:spcBef>
                <a:spcPts val="1000"/>
              </a:spcBef>
              <a:buClr>
                <a:srgbClr val="4A86E8"/>
              </a:buClr>
              <a:buSzPts val="2800"/>
              <a:buChar char="•"/>
            </a:pPr>
            <a:r>
              <a:rPr lang="en-US" sz="7400" dirty="0">
                <a:solidFill>
                  <a:srgbClr val="0070C0"/>
                </a:solidFill>
              </a:rPr>
              <a:t>Meteorites, which sample their parent asteroids, span most of the porosity, strength, </a:t>
            </a:r>
            <a:r>
              <a:rPr lang="en-US" sz="7400" dirty="0">
                <a:solidFill>
                  <a:srgbClr val="4A86E8"/>
                </a:solidFill>
              </a:rPr>
              <a:t>and composition ranges reported for asteroids.</a:t>
            </a:r>
          </a:p>
          <a:p>
            <a:pPr marL="228600" indent="-228600">
              <a:lnSpc>
                <a:spcPct val="110000"/>
              </a:lnSpc>
              <a:buClr>
                <a:srgbClr val="4A86E8"/>
              </a:buClr>
              <a:buSzPts val="2800"/>
            </a:pPr>
            <a:r>
              <a:rPr lang="en-US" sz="7400" dirty="0">
                <a:solidFill>
                  <a:srgbClr val="0070C0"/>
                </a:solidFill>
              </a:rPr>
              <a:t>To assess the range of outcomes of natural or human induced collisions with asteroids of known type, we performed a series of hypervelocity cratering and disruption impacts on three L-type ordinary chondrites that span most of the porosity and strength ranges of the meteorites. </a:t>
            </a:r>
          </a:p>
          <a:p>
            <a:pPr marL="228600" marR="0" lvl="0" indent="-215900" algn="l" defTabSz="914400" rtl="0" eaLnBrk="1" fontAlgn="auto" latinLnBrk="0" hangingPunct="1">
              <a:lnSpc>
                <a:spcPct val="120000"/>
              </a:lnSpc>
              <a:spcBef>
                <a:spcPts val="0"/>
              </a:spcBef>
              <a:spcAft>
                <a:spcPts val="400"/>
              </a:spcAft>
              <a:buClr>
                <a:srgbClr val="0000FF"/>
              </a:buClr>
              <a:buSzPts val="1600"/>
              <a:buFont typeface="Arial"/>
              <a:buChar char="•"/>
              <a:tabLst/>
              <a:defRPr/>
            </a:pPr>
            <a:r>
              <a:rPr kumimoji="0" lang="en-US" sz="4900" b="1" i="0" u="none" strike="noStrike" kern="0" cap="none" spc="0" normalizeH="0" baseline="0" noProof="0" dirty="0">
                <a:ln>
                  <a:noFill/>
                </a:ln>
                <a:solidFill>
                  <a:srgbClr val="0070C0"/>
                </a:solidFill>
                <a:effectLst/>
                <a:uLnTx/>
                <a:uFillTx/>
                <a:latin typeface="Arial"/>
                <a:ea typeface="Arial"/>
                <a:cs typeface="Arial"/>
                <a:sym typeface="Arial"/>
              </a:rPr>
              <a:t>Aba </a:t>
            </a:r>
            <a:r>
              <a:rPr kumimoji="0" lang="en-US" sz="4900" b="1" i="0" u="none" strike="noStrike" kern="0" cap="none" spc="0" normalizeH="0" baseline="0" noProof="0" dirty="0" err="1">
                <a:ln>
                  <a:noFill/>
                </a:ln>
                <a:solidFill>
                  <a:srgbClr val="0070C0"/>
                </a:solidFill>
                <a:effectLst/>
                <a:uLnTx/>
                <a:uFillTx/>
                <a:latin typeface="Arial"/>
                <a:ea typeface="Arial"/>
                <a:cs typeface="Arial"/>
                <a:sym typeface="Arial"/>
              </a:rPr>
              <a:t>Panu</a:t>
            </a:r>
            <a:r>
              <a:rPr kumimoji="0" lang="en-US" sz="4900" b="1" i="0" u="none" strike="noStrike" kern="0" cap="none" spc="0" normalizeH="0" baseline="0" noProof="0" dirty="0">
                <a:ln>
                  <a:noFill/>
                </a:ln>
                <a:solidFill>
                  <a:srgbClr val="0070C0"/>
                </a:solidFill>
                <a:effectLst/>
                <a:uLnTx/>
                <a:uFillTx/>
                <a:latin typeface="Arial"/>
                <a:ea typeface="Arial"/>
                <a:cs typeface="Arial"/>
                <a:sym typeface="Arial"/>
              </a:rPr>
              <a:t> (L3)  </a:t>
            </a: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Porosity 3.1%,</a:t>
            </a:r>
          </a:p>
          <a:p>
            <a:pPr marL="228600" marR="0" lvl="0" indent="0" algn="l" defTabSz="914400" rtl="0" eaLnBrk="1" fontAlgn="auto" latinLnBrk="0" hangingPunct="1">
              <a:lnSpc>
                <a:spcPct val="120000"/>
              </a:lnSpc>
              <a:spcBef>
                <a:spcPts val="0"/>
              </a:spcBef>
              <a:spcAft>
                <a:spcPts val="400"/>
              </a:spcAft>
              <a:buClr>
                <a:srgbClr val="000000"/>
              </a:buClr>
              <a:buSzPts val="1800"/>
              <a:buFont typeface="Arial"/>
              <a:buNone/>
              <a:tabLst/>
              <a:defRPr/>
            </a:pP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Compressive Strength  438 MPa (</a:t>
            </a:r>
            <a:r>
              <a:rPr kumimoji="0" lang="en-US" sz="4900" b="0" i="0" u="none" strike="noStrike" kern="0" cap="none" spc="0" normalizeH="0" baseline="0" noProof="0" dirty="0" err="1">
                <a:ln>
                  <a:noFill/>
                </a:ln>
                <a:solidFill>
                  <a:srgbClr val="0070C0"/>
                </a:solidFill>
                <a:effectLst/>
                <a:uLnTx/>
                <a:uFillTx/>
                <a:latin typeface="Arial"/>
                <a:ea typeface="Arial"/>
                <a:cs typeface="Arial"/>
                <a:sym typeface="Arial"/>
              </a:rPr>
              <a:t>Cotto-Figuero</a:t>
            </a: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 et al., 51st LPSC, Abstract 2646)</a:t>
            </a:r>
          </a:p>
          <a:p>
            <a:pPr marL="228600" marR="0" lvl="0" indent="-215900" algn="l" defTabSz="914400" rtl="0" eaLnBrk="1" fontAlgn="auto" latinLnBrk="0" hangingPunct="1">
              <a:lnSpc>
                <a:spcPct val="120000"/>
              </a:lnSpc>
              <a:spcBef>
                <a:spcPts val="0"/>
              </a:spcBef>
              <a:spcAft>
                <a:spcPts val="400"/>
              </a:spcAft>
              <a:buClr>
                <a:srgbClr val="0000FF"/>
              </a:buClr>
              <a:buSzPts val="1600"/>
              <a:buFont typeface="Arial"/>
              <a:buChar char="•"/>
              <a:tabLst/>
              <a:defRPr/>
            </a:pPr>
            <a:r>
              <a:rPr kumimoji="0" lang="en-US" sz="4900" b="1" i="0" u="none" strike="noStrike" kern="0" cap="none" spc="0" normalizeH="0" baseline="0" noProof="0" dirty="0">
                <a:ln>
                  <a:noFill/>
                </a:ln>
                <a:solidFill>
                  <a:srgbClr val="0070C0"/>
                </a:solidFill>
                <a:effectLst/>
                <a:uLnTx/>
                <a:uFillTx/>
                <a:latin typeface="Arial"/>
                <a:ea typeface="Arial"/>
                <a:cs typeface="Arial"/>
                <a:sym typeface="Arial"/>
              </a:rPr>
              <a:t>Northwest Africa 869 (L4-6) </a:t>
            </a: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Porosity 7.8% Compressive Strength 87 MPa</a:t>
            </a:r>
          </a:p>
          <a:p>
            <a:pPr marL="228600" marR="0" lvl="0" indent="-215900" algn="l" defTabSz="914400" rtl="0" eaLnBrk="1" fontAlgn="auto" latinLnBrk="0" hangingPunct="1">
              <a:lnSpc>
                <a:spcPct val="120000"/>
              </a:lnSpc>
              <a:spcBef>
                <a:spcPts val="0"/>
              </a:spcBef>
              <a:spcAft>
                <a:spcPts val="400"/>
              </a:spcAft>
              <a:buClr>
                <a:srgbClr val="0000FF"/>
              </a:buClr>
              <a:buSzPts val="1600"/>
              <a:buFont typeface="Arial"/>
              <a:buChar char="•"/>
              <a:tabLst/>
              <a:defRPr/>
            </a:pPr>
            <a:r>
              <a:rPr kumimoji="0" lang="en-US" sz="4900" b="1" i="0" u="none" strike="noStrike" kern="0" cap="none" spc="0" normalizeH="0" baseline="0" noProof="0" dirty="0">
                <a:ln>
                  <a:noFill/>
                </a:ln>
                <a:solidFill>
                  <a:srgbClr val="0070C0"/>
                </a:solidFill>
                <a:effectLst/>
                <a:uLnTx/>
                <a:uFillTx/>
                <a:latin typeface="Arial"/>
                <a:ea typeface="Arial"/>
                <a:cs typeface="Arial"/>
                <a:sym typeface="Arial"/>
              </a:rPr>
              <a:t>Saratov (L4) </a:t>
            </a: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Porosity 14.1% in NMNH sample (Macke, 2010)</a:t>
            </a:r>
          </a:p>
          <a:p>
            <a:pPr marL="228600" marR="0" lvl="0" indent="0" algn="l" defTabSz="914400" rtl="0" eaLnBrk="1" fontAlgn="auto" latinLnBrk="0" hangingPunct="1">
              <a:lnSpc>
                <a:spcPct val="120000"/>
              </a:lnSpc>
              <a:spcBef>
                <a:spcPts val="0"/>
              </a:spcBef>
              <a:spcAft>
                <a:spcPts val="400"/>
              </a:spcAft>
              <a:buClr>
                <a:srgbClr val="000000"/>
              </a:buClr>
              <a:buSzPts val="1800"/>
              <a:buFont typeface="Arial"/>
              <a:buNone/>
              <a:tabLst/>
              <a:defRPr/>
            </a:pPr>
            <a:r>
              <a:rPr kumimoji="0" lang="en-US" sz="4900" b="0" i="0" u="none" strike="noStrike" kern="0" cap="none" spc="0" normalizeH="0" baseline="0" noProof="0" dirty="0">
                <a:ln>
                  <a:noFill/>
                </a:ln>
                <a:solidFill>
                  <a:srgbClr val="0070C0"/>
                </a:solidFill>
                <a:effectLst/>
                <a:uLnTx/>
                <a:uFillTx/>
                <a:latin typeface="Arial"/>
                <a:ea typeface="Arial"/>
                <a:cs typeface="Arial"/>
                <a:sym typeface="Arial"/>
              </a:rPr>
              <a:t>Compressive Strength:  ~0.97 MPa</a:t>
            </a:r>
          </a:p>
          <a:p>
            <a:pPr marL="228600" indent="-228600">
              <a:lnSpc>
                <a:spcPct val="120000"/>
              </a:lnSpc>
              <a:spcAft>
                <a:spcPts val="1000"/>
              </a:spcAft>
              <a:buClr>
                <a:srgbClr val="4A86E8"/>
              </a:buClr>
              <a:buSzPts val="2800"/>
            </a:pPr>
            <a:endParaRPr lang="en-US" sz="2800" dirty="0">
              <a:solidFill>
                <a:srgbClr val="0070C0"/>
              </a:solidFill>
            </a:endParaRPr>
          </a:p>
          <a:p>
            <a:pPr marL="228600" lvl="0" indent="-228600" algn="l" rtl="0">
              <a:lnSpc>
                <a:spcPct val="90000"/>
              </a:lnSpc>
              <a:spcBef>
                <a:spcPts val="1000"/>
              </a:spcBef>
              <a:spcAft>
                <a:spcPts val="0"/>
              </a:spcAft>
              <a:buClr>
                <a:srgbClr val="4A86E8"/>
              </a:buClr>
              <a:buSzPts val="2800"/>
              <a:buChar char="•"/>
            </a:pPr>
            <a:endParaRPr dirty="0">
              <a:solidFill>
                <a:srgbClr val="4A86E8"/>
              </a:solidFill>
            </a:endParaRPr>
          </a:p>
          <a:p>
            <a:pPr marL="0" lvl="0" indent="0" algn="l" rtl="0">
              <a:lnSpc>
                <a:spcPct val="90000"/>
              </a:lnSpc>
              <a:spcBef>
                <a:spcPts val="1000"/>
              </a:spcBef>
              <a:spcAft>
                <a:spcPts val="0"/>
              </a:spcAft>
              <a:buClr>
                <a:schemeClr val="dk1"/>
              </a:buClr>
              <a:buSzPts val="2800"/>
              <a:buNone/>
            </a:pPr>
            <a:endParaRPr dirty="0">
              <a:solidFill>
                <a:srgbClr val="0070C0"/>
              </a:solidFill>
            </a:endParaRPr>
          </a:p>
        </p:txBody>
      </p:sp>
      <p:pic>
        <p:nvPicPr>
          <p:cNvPr id="102" name="Google Shape;102;g24ef0133371_0_98"/>
          <p:cNvPicPr preferRelativeResize="0"/>
          <p:nvPr/>
        </p:nvPicPr>
        <p:blipFill rotWithShape="1">
          <a:blip r:embed="rId3">
            <a:alphaModFix/>
          </a:blip>
          <a:srcRect/>
          <a:stretch/>
        </p:blipFill>
        <p:spPr>
          <a:xfrm>
            <a:off x="6781800" y="7006269"/>
            <a:ext cx="4572000" cy="3617700"/>
          </a:xfrm>
          <a:prstGeom prst="rect">
            <a:avLst/>
          </a:prstGeom>
          <a:noFill/>
          <a:ln>
            <a:noFill/>
          </a:ln>
        </p:spPr>
      </p:pic>
      <p:pic>
        <p:nvPicPr>
          <p:cNvPr id="103" name="Google Shape;103;g24ef0133371_0_98"/>
          <p:cNvPicPr preferRelativeResize="0"/>
          <p:nvPr/>
        </p:nvPicPr>
        <p:blipFill rotWithShape="1">
          <a:blip r:embed="rId4">
            <a:alphaModFix/>
          </a:blip>
          <a:srcRect/>
          <a:stretch/>
        </p:blipFill>
        <p:spPr>
          <a:xfrm>
            <a:off x="1014646" y="7103545"/>
            <a:ext cx="5305200" cy="3658800"/>
          </a:xfrm>
          <a:prstGeom prst="rect">
            <a:avLst/>
          </a:prstGeom>
          <a:noFill/>
          <a:ln>
            <a:noFill/>
          </a:ln>
        </p:spPr>
      </p:pic>
      <p:sp>
        <p:nvSpPr>
          <p:cNvPr id="104" name="Google Shape;104;g24ef0133371_0_98"/>
          <p:cNvSpPr txBox="1"/>
          <p:nvPr/>
        </p:nvSpPr>
        <p:spPr>
          <a:xfrm>
            <a:off x="1218926" y="7200166"/>
            <a:ext cx="44421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0           5         10        15        20        25        30        35       40</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7AC7B845-382D-41F5-9C2D-3C149A8A81B1}"/>
              </a:ext>
            </a:extLst>
          </p:cNvPr>
          <p:cNvPicPr>
            <a:picLocks noChangeAspect="1"/>
          </p:cNvPicPr>
          <p:nvPr/>
        </p:nvPicPr>
        <p:blipFill>
          <a:blip r:embed="rId5"/>
          <a:stretch>
            <a:fillRect/>
          </a:stretch>
        </p:blipFill>
        <p:spPr>
          <a:xfrm>
            <a:off x="8072683" y="4729701"/>
            <a:ext cx="1313811" cy="1108440"/>
          </a:xfrm>
          <a:prstGeom prst="rect">
            <a:avLst/>
          </a:prstGeom>
        </p:spPr>
      </p:pic>
      <p:pic>
        <p:nvPicPr>
          <p:cNvPr id="4" name="Picture 3">
            <a:extLst>
              <a:ext uri="{FF2B5EF4-FFF2-40B4-BE49-F238E27FC236}">
                <a16:creationId xmlns:a16="http://schemas.microsoft.com/office/drawing/2014/main" id="{1FD3ED1A-0351-4E1F-BA99-CC93AE0C3788}"/>
              </a:ext>
            </a:extLst>
          </p:cNvPr>
          <p:cNvPicPr>
            <a:picLocks noChangeAspect="1"/>
          </p:cNvPicPr>
          <p:nvPr/>
        </p:nvPicPr>
        <p:blipFill>
          <a:blip r:embed="rId6"/>
          <a:stretch>
            <a:fillRect/>
          </a:stretch>
        </p:blipFill>
        <p:spPr>
          <a:xfrm>
            <a:off x="9386494" y="5571015"/>
            <a:ext cx="1313811" cy="933353"/>
          </a:xfrm>
          <a:prstGeom prst="rect">
            <a:avLst/>
          </a:prstGeom>
        </p:spPr>
      </p:pic>
      <p:pic>
        <p:nvPicPr>
          <p:cNvPr id="5" name="Picture 4">
            <a:extLst>
              <a:ext uri="{FF2B5EF4-FFF2-40B4-BE49-F238E27FC236}">
                <a16:creationId xmlns:a16="http://schemas.microsoft.com/office/drawing/2014/main" id="{D251936A-D4ED-444D-9963-F5B6DEB30A7E}"/>
              </a:ext>
            </a:extLst>
          </p:cNvPr>
          <p:cNvPicPr>
            <a:picLocks noChangeAspect="1"/>
          </p:cNvPicPr>
          <p:nvPr/>
        </p:nvPicPr>
        <p:blipFill>
          <a:blip r:embed="rId7"/>
          <a:stretch>
            <a:fillRect/>
          </a:stretch>
        </p:blipFill>
        <p:spPr>
          <a:xfrm>
            <a:off x="10748155" y="5929695"/>
            <a:ext cx="1211289" cy="863578"/>
          </a:xfrm>
          <a:prstGeom prst="rect">
            <a:avLst/>
          </a:prstGeom>
        </p:spPr>
      </p:pic>
      <p:sp>
        <p:nvSpPr>
          <p:cNvPr id="2" name="TextBox 1">
            <a:extLst>
              <a:ext uri="{FF2B5EF4-FFF2-40B4-BE49-F238E27FC236}">
                <a16:creationId xmlns:a16="http://schemas.microsoft.com/office/drawing/2014/main" id="{3D563758-D81C-4189-A49F-CD75E59D5938}"/>
              </a:ext>
            </a:extLst>
          </p:cNvPr>
          <p:cNvSpPr txBox="1"/>
          <p:nvPr/>
        </p:nvSpPr>
        <p:spPr>
          <a:xfrm>
            <a:off x="7932345" y="4659252"/>
            <a:ext cx="4270721" cy="1500411"/>
          </a:xfrm>
          <a:prstGeom prst="rect">
            <a:avLst/>
          </a:prstGeom>
          <a:noFill/>
        </p:spPr>
        <p:txBody>
          <a:bodyPr wrap="none" rtlCol="0">
            <a:spAutoFit/>
          </a:bodyPr>
          <a:lstStyle/>
          <a:p>
            <a:r>
              <a:rPr lang="en-US" b="1" dirty="0">
                <a:solidFill>
                  <a:srgbClr val="FF0000"/>
                </a:solidFill>
              </a:rPr>
              <a:t>Aba </a:t>
            </a:r>
            <a:r>
              <a:rPr lang="en-US" b="1" dirty="0" err="1">
                <a:solidFill>
                  <a:srgbClr val="FF0000"/>
                </a:solidFill>
              </a:rPr>
              <a:t>Panu</a:t>
            </a:r>
            <a:endParaRPr lang="en-US" b="1" dirty="0">
              <a:solidFill>
                <a:srgbClr val="FF0000"/>
              </a:solidFill>
            </a:endParaRPr>
          </a:p>
          <a:p>
            <a:endParaRPr lang="en-US" b="1" dirty="0">
              <a:solidFill>
                <a:srgbClr val="FF0000"/>
              </a:solidFill>
            </a:endParaRPr>
          </a:p>
          <a:p>
            <a:pPr>
              <a:lnSpc>
                <a:spcPts val="300"/>
              </a:lnSpc>
            </a:pPr>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                              NWA 869</a:t>
            </a:r>
          </a:p>
          <a:p>
            <a:pPr>
              <a:lnSpc>
                <a:spcPts val="600"/>
              </a:lnSpc>
            </a:pPr>
            <a:endParaRPr lang="en-US" b="1" dirty="0">
              <a:solidFill>
                <a:srgbClr val="FF0000"/>
              </a:solidFill>
            </a:endParaRPr>
          </a:p>
          <a:p>
            <a:r>
              <a:rPr lang="en-US" b="1" dirty="0">
                <a:solidFill>
                  <a:srgbClr val="FF0000"/>
                </a:solidFill>
              </a:rPr>
              <a:t>                                                                  Saratov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A8C2-6466-43A1-817E-E6D8D4790F45}"/>
              </a:ext>
            </a:extLst>
          </p:cNvPr>
          <p:cNvSpPr>
            <a:spLocks noGrp="1"/>
          </p:cNvSpPr>
          <p:nvPr>
            <p:ph type="title"/>
          </p:nvPr>
        </p:nvSpPr>
        <p:spPr>
          <a:xfrm>
            <a:off x="838200" y="196148"/>
            <a:ext cx="10515600" cy="535021"/>
          </a:xfrm>
        </p:spPr>
        <p:txBody>
          <a:bodyPr>
            <a:noAutofit/>
          </a:bodyPr>
          <a:lstStyle/>
          <a:p>
            <a:pPr algn="ctr"/>
            <a:r>
              <a:rPr lang="en-US" sz="4400" b="1" dirty="0">
                <a:solidFill>
                  <a:srgbClr val="FF0000"/>
                </a:solidFill>
              </a:rPr>
              <a:t>Disruption Measurements </a:t>
            </a:r>
          </a:p>
        </p:txBody>
      </p:sp>
      <p:sp>
        <p:nvSpPr>
          <p:cNvPr id="3" name="Text Placeholder 2">
            <a:extLst>
              <a:ext uri="{FF2B5EF4-FFF2-40B4-BE49-F238E27FC236}">
                <a16:creationId xmlns:a16="http://schemas.microsoft.com/office/drawing/2014/main" id="{A7A2CBE8-21DC-4869-804A-2A37914F6794}"/>
              </a:ext>
            </a:extLst>
          </p:cNvPr>
          <p:cNvSpPr>
            <a:spLocks noGrp="1"/>
          </p:cNvSpPr>
          <p:nvPr>
            <p:ph type="body" idx="1"/>
          </p:nvPr>
        </p:nvSpPr>
        <p:spPr>
          <a:xfrm>
            <a:off x="617841" y="622570"/>
            <a:ext cx="10515600" cy="1500187"/>
          </a:xfrm>
        </p:spPr>
        <p:txBody>
          <a:bodyPr>
            <a:noAutofit/>
          </a:bodyPr>
          <a:lstStyle/>
          <a:p>
            <a:pPr marL="571500" indent="-342900">
              <a:buFont typeface="Arial" panose="020B0604020202020204" pitchFamily="34" charset="0"/>
              <a:buChar char="•"/>
            </a:pPr>
            <a:r>
              <a:rPr lang="en-US" dirty="0">
                <a:solidFill>
                  <a:srgbClr val="0070C0"/>
                </a:solidFill>
              </a:rPr>
              <a:t>Impact experiments were performed using 1/16, 1/8, or 1/4 inch diameter spherical aluminum projectiles fired at ~5 km/s using the NASA Ames Vertical Gun Range.</a:t>
            </a:r>
          </a:p>
          <a:p>
            <a:pPr marL="571500" indent="-342900">
              <a:buFont typeface="Arial" panose="020B0604020202020204" pitchFamily="34" charset="0"/>
              <a:buChar char="•"/>
            </a:pPr>
            <a:r>
              <a:rPr lang="en-US" dirty="0">
                <a:solidFill>
                  <a:srgbClr val="0070C0"/>
                </a:solidFill>
              </a:rPr>
              <a:t>The targets were hung on an ~ 2 m long fishing line that did not interfere with the fragmentation.</a:t>
            </a:r>
          </a:p>
          <a:p>
            <a:pPr marL="571500" indent="-342900">
              <a:buFont typeface="Arial" panose="020B0604020202020204" pitchFamily="34" charset="0"/>
              <a:buChar char="•"/>
            </a:pPr>
            <a:r>
              <a:rPr lang="en-US" dirty="0">
                <a:solidFill>
                  <a:srgbClr val="0070C0"/>
                </a:solidFill>
              </a:rPr>
              <a:t>The chamber was pumped to ~0.5 Torr vacuum.</a:t>
            </a:r>
          </a:p>
        </p:txBody>
      </p:sp>
      <p:pic>
        <p:nvPicPr>
          <p:cNvPr id="4" name="Picture 3">
            <a:extLst>
              <a:ext uri="{FF2B5EF4-FFF2-40B4-BE49-F238E27FC236}">
                <a16:creationId xmlns:a16="http://schemas.microsoft.com/office/drawing/2014/main" id="{755E538B-A535-4890-83B9-3586E043E9AC}"/>
              </a:ext>
            </a:extLst>
          </p:cNvPr>
          <p:cNvPicPr>
            <a:picLocks noChangeAspect="1"/>
          </p:cNvPicPr>
          <p:nvPr/>
        </p:nvPicPr>
        <p:blipFill>
          <a:blip r:embed="rId2"/>
          <a:stretch>
            <a:fillRect/>
          </a:stretch>
        </p:blipFill>
        <p:spPr>
          <a:xfrm>
            <a:off x="2007394" y="2968415"/>
            <a:ext cx="7509586" cy="3775505"/>
          </a:xfrm>
          <a:prstGeom prst="rect">
            <a:avLst/>
          </a:prstGeom>
        </p:spPr>
      </p:pic>
    </p:spTree>
    <p:extLst>
      <p:ext uri="{BB962C8B-B14F-4D97-AF65-F5344CB8AC3E}">
        <p14:creationId xmlns:p14="http://schemas.microsoft.com/office/powerpoint/2010/main" val="345975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4ef0133371_0_275"/>
          <p:cNvSpPr txBox="1">
            <a:spLocks noGrp="1"/>
          </p:cNvSpPr>
          <p:nvPr>
            <p:ph type="title"/>
          </p:nvPr>
        </p:nvSpPr>
        <p:spPr>
          <a:xfrm>
            <a:off x="838200" y="0"/>
            <a:ext cx="10515600" cy="58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ct val="55553"/>
              <a:buNone/>
            </a:pPr>
            <a:r>
              <a:rPr lang="en-US" b="1" dirty="0">
                <a:solidFill>
                  <a:srgbClr val="FF0000"/>
                </a:solidFill>
              </a:rPr>
              <a:t>Disruption Results</a:t>
            </a:r>
            <a:endParaRPr b="1" dirty="0">
              <a:solidFill>
                <a:srgbClr val="FF0000"/>
              </a:solidFill>
            </a:endParaRPr>
          </a:p>
        </p:txBody>
      </p:sp>
      <p:sp>
        <p:nvSpPr>
          <p:cNvPr id="161" name="Google Shape;161;g24ef0133371_0_275"/>
          <p:cNvSpPr txBox="1">
            <a:spLocks noGrp="1"/>
          </p:cNvSpPr>
          <p:nvPr>
            <p:ph type="body" idx="1"/>
          </p:nvPr>
        </p:nvSpPr>
        <p:spPr>
          <a:xfrm>
            <a:off x="838200" y="2652053"/>
            <a:ext cx="6535366" cy="547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dirty="0">
                <a:solidFill>
                  <a:srgbClr val="4A86E8"/>
                </a:solidFill>
              </a:rPr>
              <a:t>Target         Porosity      Q*</a:t>
            </a:r>
            <a:r>
              <a:rPr lang="en-US" sz="1800" b="1" dirty="0">
                <a:solidFill>
                  <a:srgbClr val="4A86E8"/>
                </a:solidFill>
              </a:rPr>
              <a:t>C                      </a:t>
            </a:r>
            <a:r>
              <a:rPr lang="en-US" b="1" dirty="0">
                <a:solidFill>
                  <a:srgbClr val="4A86E8"/>
                </a:solidFill>
              </a:rPr>
              <a:t>Q*</a:t>
            </a:r>
            <a:r>
              <a:rPr lang="en-US" b="1" baseline="-25000" dirty="0">
                <a:solidFill>
                  <a:srgbClr val="4A86E8"/>
                </a:solidFill>
              </a:rPr>
              <a:t>F</a:t>
            </a:r>
            <a:endParaRPr sz="1800" b="1" baseline="-25000" dirty="0">
              <a:solidFill>
                <a:srgbClr val="4A86E8"/>
              </a:solidFill>
            </a:endParaRPr>
          </a:p>
          <a:p>
            <a:pPr marL="0" lvl="0" indent="0" algn="l" rtl="0">
              <a:lnSpc>
                <a:spcPct val="90000"/>
              </a:lnSpc>
              <a:spcBef>
                <a:spcPts val="1000"/>
              </a:spcBef>
              <a:spcAft>
                <a:spcPts val="0"/>
              </a:spcAft>
              <a:buSzPts val="1800"/>
              <a:buNone/>
            </a:pPr>
            <a:r>
              <a:rPr lang="en-US" dirty="0">
                <a:solidFill>
                  <a:srgbClr val="4A86E8"/>
                </a:solidFill>
              </a:rPr>
              <a:t>Aba </a:t>
            </a:r>
            <a:r>
              <a:rPr lang="en-US" dirty="0" err="1">
                <a:solidFill>
                  <a:srgbClr val="4A86E8"/>
                </a:solidFill>
              </a:rPr>
              <a:t>Panu</a:t>
            </a:r>
            <a:r>
              <a:rPr lang="en-US" dirty="0">
                <a:solidFill>
                  <a:srgbClr val="4A86E8"/>
                </a:solidFill>
              </a:rPr>
              <a:t>       3.1%      1230 J/kg     680 J/kg</a:t>
            </a:r>
            <a:endParaRPr dirty="0">
              <a:solidFill>
                <a:srgbClr val="4A86E8"/>
              </a:solidFill>
            </a:endParaRPr>
          </a:p>
          <a:p>
            <a:pPr marL="0" lvl="0" indent="0" algn="l" rtl="0">
              <a:lnSpc>
                <a:spcPct val="90000"/>
              </a:lnSpc>
              <a:spcBef>
                <a:spcPts val="1000"/>
              </a:spcBef>
              <a:spcAft>
                <a:spcPts val="0"/>
              </a:spcAft>
              <a:buSzPts val="1800"/>
              <a:buNone/>
            </a:pPr>
            <a:endParaRPr lang="en-US" dirty="0">
              <a:solidFill>
                <a:srgbClr val="4A86E8"/>
              </a:solidFill>
            </a:endParaRPr>
          </a:p>
          <a:p>
            <a:pPr marL="0" lvl="0" indent="0" algn="l" rtl="0">
              <a:lnSpc>
                <a:spcPct val="90000"/>
              </a:lnSpc>
              <a:spcBef>
                <a:spcPts val="1000"/>
              </a:spcBef>
              <a:spcAft>
                <a:spcPts val="0"/>
              </a:spcAft>
              <a:buSzPts val="1800"/>
              <a:buNone/>
            </a:pPr>
            <a:endParaRPr dirty="0">
              <a:solidFill>
                <a:srgbClr val="4A86E8"/>
              </a:solidFill>
            </a:endParaRPr>
          </a:p>
          <a:p>
            <a:pPr marL="0" lvl="0" indent="0" algn="l" rtl="0">
              <a:lnSpc>
                <a:spcPct val="90000"/>
              </a:lnSpc>
              <a:spcBef>
                <a:spcPts val="1000"/>
              </a:spcBef>
              <a:spcAft>
                <a:spcPts val="0"/>
              </a:spcAft>
              <a:buSzPts val="1800"/>
              <a:buNone/>
            </a:pPr>
            <a:r>
              <a:rPr lang="en-US" dirty="0">
                <a:solidFill>
                  <a:srgbClr val="4A86E8"/>
                </a:solidFill>
              </a:rPr>
              <a:t>NWA 869       7.8%       1990 J/kg    1320J/kg</a:t>
            </a:r>
            <a:endParaRPr dirty="0">
              <a:solidFill>
                <a:srgbClr val="4A86E8"/>
              </a:solidFill>
            </a:endParaRPr>
          </a:p>
          <a:p>
            <a:pPr marL="0" lvl="0" indent="0" algn="l" rtl="0">
              <a:lnSpc>
                <a:spcPct val="90000"/>
              </a:lnSpc>
              <a:spcBef>
                <a:spcPts val="1000"/>
              </a:spcBef>
              <a:spcAft>
                <a:spcPts val="0"/>
              </a:spcAft>
              <a:buSzPts val="1800"/>
              <a:buNone/>
            </a:pPr>
            <a:endParaRPr dirty="0">
              <a:solidFill>
                <a:srgbClr val="4A86E8"/>
              </a:solidFill>
            </a:endParaRPr>
          </a:p>
          <a:p>
            <a:pPr marL="0" lvl="0" indent="0" algn="l" rtl="0">
              <a:lnSpc>
                <a:spcPct val="90000"/>
              </a:lnSpc>
              <a:spcBef>
                <a:spcPts val="1000"/>
              </a:spcBef>
              <a:spcAft>
                <a:spcPts val="0"/>
              </a:spcAft>
              <a:buSzPts val="1800"/>
              <a:buNone/>
            </a:pPr>
            <a:endParaRPr dirty="0">
              <a:solidFill>
                <a:srgbClr val="4A86E8"/>
              </a:solidFill>
            </a:endParaRPr>
          </a:p>
          <a:p>
            <a:pPr marL="0" lvl="0" indent="0" algn="l" rtl="0">
              <a:lnSpc>
                <a:spcPct val="90000"/>
              </a:lnSpc>
              <a:spcBef>
                <a:spcPts val="1000"/>
              </a:spcBef>
              <a:spcAft>
                <a:spcPts val="0"/>
              </a:spcAft>
              <a:buSzPts val="1800"/>
              <a:buNone/>
            </a:pPr>
            <a:r>
              <a:rPr lang="en-US" dirty="0">
                <a:solidFill>
                  <a:srgbClr val="4A86E8"/>
                </a:solidFill>
              </a:rPr>
              <a:t>Saratov          15.6%      1090 J/kg      660 J/kg</a:t>
            </a:r>
            <a:endParaRPr dirty="0">
              <a:solidFill>
                <a:srgbClr val="4A86E8"/>
              </a:solidFill>
            </a:endParaRPr>
          </a:p>
        </p:txBody>
      </p:sp>
      <p:sp>
        <p:nvSpPr>
          <p:cNvPr id="162" name="Google Shape;162;g24ef0133371_0_275"/>
          <p:cNvSpPr txBox="1"/>
          <p:nvPr/>
        </p:nvSpPr>
        <p:spPr>
          <a:xfrm>
            <a:off x="7539900" y="1928825"/>
            <a:ext cx="469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02003AA0-EAE3-415B-8A24-CCB09CAE388E}"/>
              </a:ext>
            </a:extLst>
          </p:cNvPr>
          <p:cNvSpPr txBox="1"/>
          <p:nvPr/>
        </p:nvSpPr>
        <p:spPr>
          <a:xfrm>
            <a:off x="207524" y="444641"/>
            <a:ext cx="1155321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The fragments from the disruption were recovered, and the mass of the largest fragment was plotted against the energy per unit target mass of the impactor to determine the threshold catastrophic disruption energy, Q*</a:t>
            </a:r>
            <a:r>
              <a:rPr lang="en-US" sz="2400" baseline="-25000" dirty="0">
                <a:solidFill>
                  <a:srgbClr val="0070C0"/>
                </a:solidFill>
                <a:latin typeface="Calibri" panose="020F0502020204030204" pitchFamily="34" charset="0"/>
                <a:cs typeface="Calibri" panose="020F0502020204030204" pitchFamily="34" charset="0"/>
              </a:rPr>
              <a:t>C</a:t>
            </a:r>
            <a:r>
              <a:rPr lang="en-US" sz="2400" dirty="0">
                <a:solidFill>
                  <a:srgbClr val="0070C0"/>
                </a:solidFill>
                <a:latin typeface="Calibri" panose="020F0502020204030204" pitchFamily="34" charset="0"/>
                <a:cs typeface="Calibri" panose="020F0502020204030204" pitchFamily="34" charset="0"/>
              </a:rPr>
              <a:t>, the energy that results in the largest fragment having one-half the target mass.</a:t>
            </a:r>
          </a:p>
          <a:p>
            <a:pPr marL="285750" indent="-285750">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We also determined the energy for the onset of fragmentation by projecting the best fit line back to its intersection with M</a:t>
            </a:r>
            <a:r>
              <a:rPr lang="en-US" sz="2400" baseline="-25000" dirty="0">
                <a:solidFill>
                  <a:srgbClr val="0070C0"/>
                </a:solidFill>
                <a:latin typeface="Calibri" panose="020F0502020204030204" pitchFamily="34" charset="0"/>
                <a:cs typeface="Calibri" panose="020F0502020204030204" pitchFamily="34" charset="0"/>
              </a:rPr>
              <a:t>L</a:t>
            </a:r>
            <a:r>
              <a:rPr lang="en-US" sz="2400" dirty="0">
                <a:solidFill>
                  <a:srgbClr val="0070C0"/>
                </a:solidFill>
                <a:latin typeface="Calibri" panose="020F0502020204030204" pitchFamily="34" charset="0"/>
                <a:cs typeface="Calibri" panose="020F0502020204030204" pitchFamily="34" charset="0"/>
              </a:rPr>
              <a:t>/M</a:t>
            </a:r>
            <a:r>
              <a:rPr lang="en-US" sz="2400" baseline="-25000" dirty="0">
                <a:solidFill>
                  <a:srgbClr val="0070C0"/>
                </a:solidFill>
                <a:latin typeface="Calibri" panose="020F0502020204030204" pitchFamily="34" charset="0"/>
                <a:cs typeface="Calibri" panose="020F0502020204030204" pitchFamily="34" charset="0"/>
              </a:rPr>
              <a:t>T</a:t>
            </a:r>
            <a:r>
              <a:rPr lang="en-US" sz="2400" dirty="0">
                <a:solidFill>
                  <a:srgbClr val="0070C0"/>
                </a:solidFill>
                <a:latin typeface="Calibri" panose="020F0502020204030204" pitchFamily="34" charset="0"/>
                <a:cs typeface="Calibri" panose="020F0502020204030204" pitchFamily="34" charset="0"/>
              </a:rPr>
              <a:t> = 0.98 (cratering event).</a:t>
            </a:r>
          </a:p>
        </p:txBody>
      </p:sp>
      <p:pic>
        <p:nvPicPr>
          <p:cNvPr id="3" name="Picture 2">
            <a:extLst>
              <a:ext uri="{FF2B5EF4-FFF2-40B4-BE49-F238E27FC236}">
                <a16:creationId xmlns:a16="http://schemas.microsoft.com/office/drawing/2014/main" id="{FEE3BDE4-4F86-449A-A71E-DD509D059C2F}"/>
              </a:ext>
            </a:extLst>
          </p:cNvPr>
          <p:cNvPicPr>
            <a:picLocks noChangeAspect="1"/>
          </p:cNvPicPr>
          <p:nvPr/>
        </p:nvPicPr>
        <p:blipFill rotWithShape="1">
          <a:blip r:embed="rId3"/>
          <a:srcRect t="6087" b="5867"/>
          <a:stretch/>
        </p:blipFill>
        <p:spPr>
          <a:xfrm>
            <a:off x="8577071" y="2652053"/>
            <a:ext cx="2561099" cy="1355358"/>
          </a:xfrm>
          <a:prstGeom prst="rect">
            <a:avLst/>
          </a:prstGeom>
        </p:spPr>
      </p:pic>
      <p:pic>
        <p:nvPicPr>
          <p:cNvPr id="4" name="Picture 3">
            <a:extLst>
              <a:ext uri="{FF2B5EF4-FFF2-40B4-BE49-F238E27FC236}">
                <a16:creationId xmlns:a16="http://schemas.microsoft.com/office/drawing/2014/main" id="{78A8AEA9-010D-4295-9FDE-7F74053D06B5}"/>
              </a:ext>
            </a:extLst>
          </p:cNvPr>
          <p:cNvPicPr>
            <a:picLocks noChangeAspect="1"/>
          </p:cNvPicPr>
          <p:nvPr/>
        </p:nvPicPr>
        <p:blipFill rotWithShape="1">
          <a:blip r:embed="rId4"/>
          <a:srcRect t="5203" b="6752"/>
          <a:stretch/>
        </p:blipFill>
        <p:spPr>
          <a:xfrm>
            <a:off x="8668511" y="4051106"/>
            <a:ext cx="2561099" cy="1355358"/>
          </a:xfrm>
          <a:prstGeom prst="rect">
            <a:avLst/>
          </a:prstGeom>
        </p:spPr>
      </p:pic>
      <p:pic>
        <p:nvPicPr>
          <p:cNvPr id="5" name="Picture 4">
            <a:extLst>
              <a:ext uri="{FF2B5EF4-FFF2-40B4-BE49-F238E27FC236}">
                <a16:creationId xmlns:a16="http://schemas.microsoft.com/office/drawing/2014/main" id="{1A20E86F-E292-4B20-8BAB-625F80A39C7C}"/>
              </a:ext>
            </a:extLst>
          </p:cNvPr>
          <p:cNvPicPr>
            <a:picLocks noChangeAspect="1"/>
          </p:cNvPicPr>
          <p:nvPr/>
        </p:nvPicPr>
        <p:blipFill rotWithShape="1">
          <a:blip r:embed="rId5"/>
          <a:srcRect t="3876" b="5867"/>
          <a:stretch/>
        </p:blipFill>
        <p:spPr>
          <a:xfrm>
            <a:off x="8731282" y="5450159"/>
            <a:ext cx="2498328" cy="1355359"/>
          </a:xfrm>
          <a:prstGeom prst="rect">
            <a:avLst/>
          </a:prstGeom>
        </p:spPr>
      </p:pic>
      <p:cxnSp>
        <p:nvCxnSpPr>
          <p:cNvPr id="7" name="Straight Connector 6">
            <a:extLst>
              <a:ext uri="{FF2B5EF4-FFF2-40B4-BE49-F238E27FC236}">
                <a16:creationId xmlns:a16="http://schemas.microsoft.com/office/drawing/2014/main" id="{A98F1941-ED97-41AE-B412-CA36AD5600A3}"/>
              </a:ext>
            </a:extLst>
          </p:cNvPr>
          <p:cNvCxnSpPr/>
          <p:nvPr/>
        </p:nvCxnSpPr>
        <p:spPr>
          <a:xfrm>
            <a:off x="9261231" y="2954215"/>
            <a:ext cx="1641231"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05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5E95-933D-4E91-9800-8091E92CCE73}"/>
              </a:ext>
            </a:extLst>
          </p:cNvPr>
          <p:cNvSpPr>
            <a:spLocks noGrp="1"/>
          </p:cNvSpPr>
          <p:nvPr>
            <p:ph type="title"/>
          </p:nvPr>
        </p:nvSpPr>
        <p:spPr>
          <a:xfrm>
            <a:off x="744301" y="0"/>
            <a:ext cx="10515600" cy="560831"/>
          </a:xfrm>
        </p:spPr>
        <p:txBody>
          <a:bodyPr>
            <a:noAutofit/>
          </a:bodyPr>
          <a:lstStyle/>
          <a:p>
            <a:pPr algn="ctr"/>
            <a:r>
              <a:rPr lang="en-US" sz="3600" b="1" dirty="0">
                <a:solidFill>
                  <a:srgbClr val="FF0000"/>
                </a:solidFill>
              </a:rPr>
              <a:t>Saratov Results</a:t>
            </a:r>
          </a:p>
        </p:txBody>
      </p:sp>
      <p:sp>
        <p:nvSpPr>
          <p:cNvPr id="3" name="Text Placeholder 2">
            <a:extLst>
              <a:ext uri="{FF2B5EF4-FFF2-40B4-BE49-F238E27FC236}">
                <a16:creationId xmlns:a16="http://schemas.microsoft.com/office/drawing/2014/main" id="{7B5DBE95-1ECF-4FC5-B993-656CEBCB4F23}"/>
              </a:ext>
            </a:extLst>
          </p:cNvPr>
          <p:cNvSpPr>
            <a:spLocks noGrp="1"/>
          </p:cNvSpPr>
          <p:nvPr>
            <p:ph type="body" idx="1"/>
          </p:nvPr>
        </p:nvSpPr>
        <p:spPr>
          <a:xfrm>
            <a:off x="0" y="560831"/>
            <a:ext cx="7657484" cy="6257615"/>
          </a:xfrm>
        </p:spPr>
        <p:txBody>
          <a:bodyPr>
            <a:noAutofit/>
          </a:bodyPr>
          <a:lstStyle/>
          <a:p>
            <a:pPr marL="571500" indent="-342900" algn="just">
              <a:buFont typeface="Arial" panose="020B0604020202020204" pitchFamily="34" charset="0"/>
              <a:buChar char="•"/>
            </a:pPr>
            <a:r>
              <a:rPr lang="en-US" dirty="0">
                <a:solidFill>
                  <a:srgbClr val="0070C0"/>
                </a:solidFill>
              </a:rPr>
              <a:t>Saratov has the lowest compressive strength and the highest porosity of any of these three, L-type ordinary chondrites we measured. Based on hydrocode modeling, Saratov was expected to be the most resistant of the three L-type ordinary chondrites to fragmentation or disruption (i.e., have highest Q*</a:t>
            </a:r>
            <a:r>
              <a:rPr lang="en-US" baseline="-25000" dirty="0">
                <a:solidFill>
                  <a:srgbClr val="0070C0"/>
                </a:solidFill>
              </a:rPr>
              <a:t>F</a:t>
            </a:r>
            <a:r>
              <a:rPr lang="en-US" dirty="0">
                <a:solidFill>
                  <a:srgbClr val="0070C0"/>
                </a:solidFill>
              </a:rPr>
              <a:t> and Q*</a:t>
            </a:r>
            <a:r>
              <a:rPr lang="en-US" baseline="-25000" dirty="0">
                <a:solidFill>
                  <a:srgbClr val="0070C0"/>
                </a:solidFill>
              </a:rPr>
              <a:t>C</a:t>
            </a:r>
            <a:r>
              <a:rPr lang="en-US" dirty="0">
                <a:solidFill>
                  <a:srgbClr val="0070C0"/>
                </a:solidFill>
              </a:rPr>
              <a:t>). However, Saratov had the lowest Q*</a:t>
            </a:r>
            <a:r>
              <a:rPr lang="en-US" baseline="-25000" dirty="0">
                <a:solidFill>
                  <a:srgbClr val="0070C0"/>
                </a:solidFill>
              </a:rPr>
              <a:t>F</a:t>
            </a:r>
            <a:r>
              <a:rPr lang="en-US" dirty="0">
                <a:solidFill>
                  <a:srgbClr val="0070C0"/>
                </a:solidFill>
              </a:rPr>
              <a:t> and Q*</a:t>
            </a:r>
            <a:r>
              <a:rPr lang="en-US" baseline="-25000" dirty="0">
                <a:solidFill>
                  <a:srgbClr val="0070C0"/>
                </a:solidFill>
              </a:rPr>
              <a:t>C</a:t>
            </a:r>
            <a:r>
              <a:rPr lang="en-US" dirty="0">
                <a:solidFill>
                  <a:srgbClr val="0070C0"/>
                </a:solidFill>
              </a:rPr>
              <a:t> of these three meteorites. </a:t>
            </a:r>
          </a:p>
          <a:p>
            <a:pPr marL="571500" indent="-342900" algn="just">
              <a:buFont typeface="Arial" panose="020B0604020202020204" pitchFamily="34" charset="0"/>
              <a:buChar char="•"/>
            </a:pPr>
            <a:r>
              <a:rPr lang="en-US" dirty="0">
                <a:solidFill>
                  <a:srgbClr val="0070C0"/>
                </a:solidFill>
              </a:rPr>
              <a:t>Love et al. (Icarus, 1993) faced a similar problem in impacts on sintered glass sphere targets, where two targets with approximately the same porosity but different strengths had different Q*</a:t>
            </a:r>
            <a:r>
              <a:rPr lang="en-US" baseline="-25000" dirty="0">
                <a:solidFill>
                  <a:srgbClr val="0070C0"/>
                </a:solidFill>
              </a:rPr>
              <a:t>C </a:t>
            </a:r>
            <a:r>
              <a:rPr lang="en-US" dirty="0">
                <a:solidFill>
                  <a:srgbClr val="0070C0"/>
                </a:solidFill>
              </a:rPr>
              <a:t>values.</a:t>
            </a:r>
          </a:p>
          <a:p>
            <a:pPr marL="571500" indent="-342900" algn="just">
              <a:buFont typeface="Arial" panose="020B0604020202020204" pitchFamily="34" charset="0"/>
              <a:buChar char="•"/>
            </a:pPr>
            <a:r>
              <a:rPr lang="en-US" dirty="0">
                <a:solidFill>
                  <a:srgbClr val="0070C0"/>
                </a:solidFill>
              </a:rPr>
              <a:t>They noted that early work by D. Gault had indicated Q*</a:t>
            </a:r>
            <a:r>
              <a:rPr lang="en-US" baseline="-25000" dirty="0">
                <a:solidFill>
                  <a:srgbClr val="0070C0"/>
                </a:solidFill>
              </a:rPr>
              <a:t>C</a:t>
            </a:r>
            <a:r>
              <a:rPr lang="en-US" dirty="0">
                <a:solidFill>
                  <a:srgbClr val="0070C0"/>
                </a:solidFill>
              </a:rPr>
              <a:t> was proportional to the S</a:t>
            </a:r>
            <a:r>
              <a:rPr lang="en-US" baseline="30000" dirty="0">
                <a:solidFill>
                  <a:srgbClr val="0070C0"/>
                </a:solidFill>
              </a:rPr>
              <a:t>0.45 </a:t>
            </a:r>
            <a:r>
              <a:rPr lang="en-US" dirty="0">
                <a:solidFill>
                  <a:srgbClr val="0070C0"/>
                </a:solidFill>
              </a:rPr>
              <a:t>for rocks he studied, where S is the unconfined compressive strength.</a:t>
            </a:r>
          </a:p>
          <a:p>
            <a:pPr marL="571500" indent="-342900" algn="just">
              <a:buFont typeface="Arial" panose="020B0604020202020204" pitchFamily="34" charset="0"/>
              <a:buChar char="•"/>
            </a:pPr>
            <a:r>
              <a:rPr lang="en-US" dirty="0">
                <a:solidFill>
                  <a:srgbClr val="0070C0"/>
                </a:solidFill>
              </a:rPr>
              <a:t>Dividing their Q*</a:t>
            </a:r>
            <a:r>
              <a:rPr lang="en-US" baseline="-25000" dirty="0">
                <a:solidFill>
                  <a:srgbClr val="0070C0"/>
                </a:solidFill>
              </a:rPr>
              <a:t>C</a:t>
            </a:r>
            <a:r>
              <a:rPr lang="en-US" dirty="0">
                <a:solidFill>
                  <a:srgbClr val="0070C0"/>
                </a:solidFill>
              </a:rPr>
              <a:t> values by indicated a power law behavior of Q*</a:t>
            </a:r>
            <a:r>
              <a:rPr lang="en-US" baseline="-25000" dirty="0">
                <a:solidFill>
                  <a:srgbClr val="0070C0"/>
                </a:solidFill>
              </a:rPr>
              <a:t>C</a:t>
            </a:r>
            <a:r>
              <a:rPr lang="en-US" dirty="0">
                <a:solidFill>
                  <a:srgbClr val="0070C0"/>
                </a:solidFill>
              </a:rPr>
              <a:t> / S</a:t>
            </a:r>
            <a:r>
              <a:rPr lang="en-US" baseline="30000" dirty="0">
                <a:solidFill>
                  <a:srgbClr val="0070C0"/>
                </a:solidFill>
              </a:rPr>
              <a:t>0.45 </a:t>
            </a:r>
            <a:r>
              <a:rPr lang="en-US" dirty="0">
                <a:solidFill>
                  <a:srgbClr val="0070C0"/>
                </a:solidFill>
              </a:rPr>
              <a:t>and (1 – porosity).</a:t>
            </a:r>
          </a:p>
        </p:txBody>
      </p:sp>
      <p:pic>
        <p:nvPicPr>
          <p:cNvPr id="4" name="Picture 3">
            <a:extLst>
              <a:ext uri="{FF2B5EF4-FFF2-40B4-BE49-F238E27FC236}">
                <a16:creationId xmlns:a16="http://schemas.microsoft.com/office/drawing/2014/main" id="{7240241C-F532-4415-A15D-455839B979AA}"/>
              </a:ext>
            </a:extLst>
          </p:cNvPr>
          <p:cNvPicPr>
            <a:picLocks noChangeAspect="1"/>
          </p:cNvPicPr>
          <p:nvPr/>
        </p:nvPicPr>
        <p:blipFill rotWithShape="1">
          <a:blip r:embed="rId2"/>
          <a:srcRect l="3006" t="-15356" r="34341" b="-2963"/>
          <a:stretch/>
        </p:blipFill>
        <p:spPr>
          <a:xfrm>
            <a:off x="7889132" y="651753"/>
            <a:ext cx="4158380" cy="3340622"/>
          </a:xfrm>
          <a:prstGeom prst="rect">
            <a:avLst/>
          </a:prstGeom>
        </p:spPr>
      </p:pic>
      <p:sp>
        <p:nvSpPr>
          <p:cNvPr id="5" name="TextBox 4">
            <a:extLst>
              <a:ext uri="{FF2B5EF4-FFF2-40B4-BE49-F238E27FC236}">
                <a16:creationId xmlns:a16="http://schemas.microsoft.com/office/drawing/2014/main" id="{79EC3E2D-824A-4183-B18A-EF4BFD00C7AE}"/>
              </a:ext>
            </a:extLst>
          </p:cNvPr>
          <p:cNvSpPr txBox="1"/>
          <p:nvPr/>
        </p:nvSpPr>
        <p:spPr>
          <a:xfrm rot="16200000">
            <a:off x="7240401" y="1952237"/>
            <a:ext cx="1697573" cy="400110"/>
          </a:xfrm>
          <a:prstGeom prst="rect">
            <a:avLst/>
          </a:prstGeom>
          <a:solidFill>
            <a:schemeClr val="bg1"/>
          </a:solidFill>
        </p:spPr>
        <p:txBody>
          <a:bodyPr wrap="square" rtlCol="0">
            <a:spAutoFit/>
          </a:bodyPr>
          <a:lstStyle/>
          <a:p>
            <a:r>
              <a:rPr lang="en-US" sz="2000" b="1" dirty="0"/>
              <a:t>Q*</a:t>
            </a:r>
            <a:r>
              <a:rPr lang="en-US" sz="2000" b="1" baseline="-25000" dirty="0"/>
              <a:t>C</a:t>
            </a:r>
            <a:r>
              <a:rPr lang="en-US" sz="2000" b="1" dirty="0"/>
              <a:t> (J/kg)</a:t>
            </a:r>
          </a:p>
        </p:txBody>
      </p:sp>
      <p:pic>
        <p:nvPicPr>
          <p:cNvPr id="6" name="Picture 5">
            <a:extLst>
              <a:ext uri="{FF2B5EF4-FFF2-40B4-BE49-F238E27FC236}">
                <a16:creationId xmlns:a16="http://schemas.microsoft.com/office/drawing/2014/main" id="{E805B508-3056-425F-B442-679D6AF09EF5}"/>
              </a:ext>
            </a:extLst>
          </p:cNvPr>
          <p:cNvPicPr>
            <a:picLocks noChangeAspect="1"/>
          </p:cNvPicPr>
          <p:nvPr/>
        </p:nvPicPr>
        <p:blipFill>
          <a:blip r:embed="rId3"/>
          <a:stretch>
            <a:fillRect/>
          </a:stretch>
        </p:blipFill>
        <p:spPr>
          <a:xfrm>
            <a:off x="8485459" y="3882074"/>
            <a:ext cx="2670222" cy="2710926"/>
          </a:xfrm>
          <a:prstGeom prst="rect">
            <a:avLst/>
          </a:prstGeom>
        </p:spPr>
      </p:pic>
      <p:sp>
        <p:nvSpPr>
          <p:cNvPr id="7" name="TextBox 6">
            <a:extLst>
              <a:ext uri="{FF2B5EF4-FFF2-40B4-BE49-F238E27FC236}">
                <a16:creationId xmlns:a16="http://schemas.microsoft.com/office/drawing/2014/main" id="{2B411F71-66FE-47E9-9BC3-A1F8255D6901}"/>
              </a:ext>
            </a:extLst>
          </p:cNvPr>
          <p:cNvSpPr txBox="1"/>
          <p:nvPr/>
        </p:nvSpPr>
        <p:spPr>
          <a:xfrm>
            <a:off x="9359173" y="6550223"/>
            <a:ext cx="2832827" cy="307777"/>
          </a:xfrm>
          <a:prstGeom prst="rect">
            <a:avLst/>
          </a:prstGeom>
          <a:noFill/>
        </p:spPr>
        <p:txBody>
          <a:bodyPr wrap="none" rtlCol="0">
            <a:spAutoFit/>
          </a:bodyPr>
          <a:lstStyle/>
          <a:p>
            <a:r>
              <a:rPr lang="en-US" b="1" dirty="0"/>
              <a:t>log (1 – P)     </a:t>
            </a:r>
            <a:r>
              <a:rPr lang="en-US" sz="1200" dirty="0"/>
              <a:t>from Love et al., 1993</a:t>
            </a:r>
            <a:r>
              <a:rPr lang="en-US" b="1" dirty="0"/>
              <a:t>)</a:t>
            </a:r>
          </a:p>
        </p:txBody>
      </p:sp>
      <p:sp>
        <p:nvSpPr>
          <p:cNvPr id="8" name="TextBox 7">
            <a:extLst>
              <a:ext uri="{FF2B5EF4-FFF2-40B4-BE49-F238E27FC236}">
                <a16:creationId xmlns:a16="http://schemas.microsoft.com/office/drawing/2014/main" id="{5003C6A2-508D-4251-A81C-B2C61A03F52D}"/>
              </a:ext>
            </a:extLst>
          </p:cNvPr>
          <p:cNvSpPr txBox="1"/>
          <p:nvPr/>
        </p:nvSpPr>
        <p:spPr>
          <a:xfrm>
            <a:off x="8485459" y="1324226"/>
            <a:ext cx="3575018" cy="1169551"/>
          </a:xfrm>
          <a:prstGeom prst="rect">
            <a:avLst/>
          </a:prstGeom>
          <a:noFill/>
        </p:spPr>
        <p:txBody>
          <a:bodyPr wrap="none" rtlCol="0">
            <a:spAutoFit/>
          </a:bodyPr>
          <a:lstStyle/>
          <a:p>
            <a:r>
              <a:rPr lang="en-US" dirty="0"/>
              <a:t>                              </a:t>
            </a:r>
            <a:r>
              <a:rPr lang="en-US" b="1" dirty="0">
                <a:solidFill>
                  <a:srgbClr val="FF0000"/>
                </a:solidFill>
              </a:rPr>
              <a:t>NWA 869</a:t>
            </a:r>
          </a:p>
          <a:p>
            <a:endParaRPr lang="en-US" b="1" dirty="0">
              <a:solidFill>
                <a:srgbClr val="FF0000"/>
              </a:solidFill>
            </a:endParaRPr>
          </a:p>
          <a:p>
            <a:endParaRPr lang="en-US" b="1" dirty="0">
              <a:solidFill>
                <a:srgbClr val="FF0000"/>
              </a:solidFill>
            </a:endParaRPr>
          </a:p>
          <a:p>
            <a:r>
              <a:rPr lang="en-US" b="1" dirty="0">
                <a:solidFill>
                  <a:srgbClr val="FF0000"/>
                </a:solidFill>
              </a:rPr>
              <a:t>        Aba </a:t>
            </a:r>
            <a:r>
              <a:rPr lang="en-US" b="1" dirty="0" err="1">
                <a:solidFill>
                  <a:srgbClr val="FF0000"/>
                </a:solidFill>
              </a:rPr>
              <a:t>Panu</a:t>
            </a:r>
            <a:endParaRPr lang="en-US" b="1" dirty="0">
              <a:solidFill>
                <a:srgbClr val="FF0000"/>
              </a:solidFill>
            </a:endParaRPr>
          </a:p>
          <a:p>
            <a:r>
              <a:rPr lang="en-US" b="1" dirty="0">
                <a:solidFill>
                  <a:srgbClr val="FF0000"/>
                </a:solidFill>
              </a:rPr>
              <a:t>                                                       Saratov</a:t>
            </a:r>
          </a:p>
        </p:txBody>
      </p:sp>
    </p:spTree>
    <p:extLst>
      <p:ext uri="{BB962C8B-B14F-4D97-AF65-F5344CB8AC3E}">
        <p14:creationId xmlns:p14="http://schemas.microsoft.com/office/powerpoint/2010/main" val="154984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4155-6EBB-4DB2-9895-948DA38E0376}"/>
              </a:ext>
            </a:extLst>
          </p:cNvPr>
          <p:cNvSpPr>
            <a:spLocks noGrp="1"/>
          </p:cNvSpPr>
          <p:nvPr>
            <p:ph type="title"/>
          </p:nvPr>
        </p:nvSpPr>
        <p:spPr>
          <a:xfrm>
            <a:off x="838200" y="18256"/>
            <a:ext cx="10515600" cy="662782"/>
          </a:xfrm>
        </p:spPr>
        <p:txBody>
          <a:bodyPr>
            <a:normAutofit/>
          </a:bodyPr>
          <a:lstStyle/>
          <a:p>
            <a:pPr algn="ctr"/>
            <a:r>
              <a:rPr lang="en-US" sz="3600" b="1" dirty="0">
                <a:solidFill>
                  <a:srgbClr val="FF0000"/>
                </a:solidFill>
              </a:rPr>
              <a:t>Dependence of Q*</a:t>
            </a:r>
            <a:r>
              <a:rPr lang="en-US" sz="3600" b="1" baseline="-25000" dirty="0">
                <a:solidFill>
                  <a:srgbClr val="FF0000"/>
                </a:solidFill>
              </a:rPr>
              <a:t>C</a:t>
            </a:r>
            <a:r>
              <a:rPr lang="en-US" sz="3600" b="1" dirty="0">
                <a:solidFill>
                  <a:srgbClr val="FF0000"/>
                </a:solidFill>
              </a:rPr>
              <a:t> on Strength and Porosity</a:t>
            </a:r>
          </a:p>
        </p:txBody>
      </p:sp>
      <p:sp>
        <p:nvSpPr>
          <p:cNvPr id="3" name="Text Placeholder 2">
            <a:extLst>
              <a:ext uri="{FF2B5EF4-FFF2-40B4-BE49-F238E27FC236}">
                <a16:creationId xmlns:a16="http://schemas.microsoft.com/office/drawing/2014/main" id="{945B60E1-ECD1-46C9-9799-DAD1966D6846}"/>
              </a:ext>
            </a:extLst>
          </p:cNvPr>
          <p:cNvSpPr>
            <a:spLocks noGrp="1"/>
          </p:cNvSpPr>
          <p:nvPr>
            <p:ph type="body" idx="1"/>
          </p:nvPr>
        </p:nvSpPr>
        <p:spPr>
          <a:xfrm>
            <a:off x="405008" y="551004"/>
            <a:ext cx="5245608" cy="6000178"/>
          </a:xfrm>
        </p:spPr>
        <p:txBody>
          <a:bodyPr>
            <a:noAutofit/>
          </a:bodyPr>
          <a:lstStyle/>
          <a:p>
            <a:pPr algn="just"/>
            <a:r>
              <a:rPr lang="en-US" sz="2400" dirty="0">
                <a:solidFill>
                  <a:srgbClr val="0070C0"/>
                </a:solidFill>
              </a:rPr>
              <a:t>We tried the same approach used by Love et al. (1993) to separate the effects of porosity and compressive strength.</a:t>
            </a:r>
          </a:p>
          <a:p>
            <a:pPr algn="just"/>
            <a:r>
              <a:rPr lang="en-US" sz="2400" dirty="0">
                <a:solidFill>
                  <a:srgbClr val="0070C0"/>
                </a:solidFill>
              </a:rPr>
              <a:t>A plot of Q*</a:t>
            </a:r>
            <a:r>
              <a:rPr lang="en-US" sz="2400" baseline="-25000" dirty="0">
                <a:solidFill>
                  <a:srgbClr val="0070C0"/>
                </a:solidFill>
              </a:rPr>
              <a:t>C</a:t>
            </a:r>
            <a:r>
              <a:rPr lang="en-US" sz="2400" dirty="0">
                <a:solidFill>
                  <a:srgbClr val="0070C0"/>
                </a:solidFill>
              </a:rPr>
              <a:t>/S</a:t>
            </a:r>
            <a:r>
              <a:rPr lang="en-US" sz="2400" baseline="30000" dirty="0">
                <a:solidFill>
                  <a:srgbClr val="0070C0"/>
                </a:solidFill>
              </a:rPr>
              <a:t>0.45</a:t>
            </a:r>
            <a:r>
              <a:rPr lang="en-US" sz="2400" dirty="0">
                <a:solidFill>
                  <a:srgbClr val="0070C0"/>
                </a:solidFill>
              </a:rPr>
              <a:t> vs. (1 – porosity) indicated a power law dependence;</a:t>
            </a:r>
          </a:p>
          <a:p>
            <a:pPr marL="114300" indent="0">
              <a:buNone/>
            </a:pPr>
            <a:r>
              <a:rPr lang="en-US" sz="2400" b="1" dirty="0">
                <a:solidFill>
                  <a:srgbClr val="0070C0"/>
                </a:solidFill>
                <a:effectLst/>
                <a:latin typeface="Arial" panose="020B0604020202020204" pitchFamily="34" charset="0"/>
                <a:ea typeface="Times New Roman" panose="02020603050405020304" pitchFamily="18" charset="0"/>
              </a:rPr>
              <a:t>    </a:t>
            </a:r>
            <a:r>
              <a:rPr lang="en-US" b="1" dirty="0">
                <a:solidFill>
                  <a:srgbClr val="0070C0"/>
                </a:solidFill>
                <a:effectLst/>
                <a:latin typeface="Arial" panose="020B0604020202020204" pitchFamily="34" charset="0"/>
                <a:ea typeface="Times New Roman" panose="02020603050405020304" pitchFamily="18" charset="0"/>
              </a:rPr>
              <a:t>Q*</a:t>
            </a:r>
            <a:r>
              <a:rPr lang="en-US" b="1" baseline="-25000" dirty="0">
                <a:solidFill>
                  <a:srgbClr val="0070C0"/>
                </a:solidFill>
                <a:effectLst/>
                <a:latin typeface="Arial" panose="020B0604020202020204" pitchFamily="34" charset="0"/>
                <a:ea typeface="Times New Roman" panose="02020603050405020304" pitchFamily="18" charset="0"/>
              </a:rPr>
              <a:t>C</a:t>
            </a:r>
            <a:r>
              <a:rPr lang="en-US" b="1" dirty="0">
                <a:solidFill>
                  <a:srgbClr val="0070C0"/>
                </a:solidFill>
                <a:effectLst/>
                <a:latin typeface="Arial" panose="020B0604020202020204" pitchFamily="34" charset="0"/>
                <a:ea typeface="Times New Roman" panose="02020603050405020304" pitchFamily="18" charset="0"/>
              </a:rPr>
              <a:t> =  42.25 S</a:t>
            </a:r>
            <a:r>
              <a:rPr lang="en-US" b="1" baseline="30000" dirty="0">
                <a:solidFill>
                  <a:srgbClr val="0070C0"/>
                </a:solidFill>
                <a:effectLst/>
                <a:latin typeface="Arial" panose="020B0604020202020204" pitchFamily="34" charset="0"/>
                <a:ea typeface="Times New Roman" panose="02020603050405020304" pitchFamily="18" charset="0"/>
              </a:rPr>
              <a:t>0.45 </a:t>
            </a:r>
            <a:r>
              <a:rPr lang="en-US" b="1" dirty="0">
                <a:solidFill>
                  <a:srgbClr val="0070C0"/>
                </a:solidFill>
                <a:effectLst/>
                <a:latin typeface="Arial" panose="020B0604020202020204" pitchFamily="34" charset="0"/>
                <a:ea typeface="Times New Roman" panose="02020603050405020304" pitchFamily="18" charset="0"/>
              </a:rPr>
              <a:t>(1 – P)</a:t>
            </a:r>
            <a:r>
              <a:rPr lang="en-US" b="1" baseline="30000" dirty="0">
                <a:solidFill>
                  <a:srgbClr val="0070C0"/>
                </a:solidFill>
                <a:effectLst/>
                <a:latin typeface="Arial" panose="020B0604020202020204" pitchFamily="34" charset="0"/>
                <a:ea typeface="Times New Roman" panose="02020603050405020304" pitchFamily="18" charset="0"/>
              </a:rPr>
              <a:t>-21.7 </a:t>
            </a:r>
          </a:p>
          <a:p>
            <a:pPr marL="114300" indent="0">
              <a:buNone/>
            </a:pPr>
            <a:r>
              <a:rPr lang="en-US" sz="2400" b="1" baseline="30000" dirty="0">
                <a:solidFill>
                  <a:srgbClr val="0070C0"/>
                </a:solidFill>
                <a:effectLst/>
                <a:latin typeface="Arial" panose="020B0604020202020204" pitchFamily="34" charset="0"/>
                <a:ea typeface="Times New Roman" panose="02020603050405020304" pitchFamily="18" charset="0"/>
              </a:rPr>
              <a:t>             </a:t>
            </a:r>
            <a:r>
              <a:rPr lang="en-US" sz="2000" dirty="0">
                <a:solidFill>
                  <a:srgbClr val="0070C0"/>
                </a:solidFill>
                <a:effectLst/>
                <a:latin typeface="Arial" panose="020B0604020202020204" pitchFamily="34" charset="0"/>
                <a:ea typeface="Times New Roman" panose="02020603050405020304" pitchFamily="18" charset="0"/>
              </a:rPr>
              <a:t>with</a:t>
            </a:r>
            <a:r>
              <a:rPr lang="en-US" sz="2000" b="1" baseline="30000" dirty="0">
                <a:solidFill>
                  <a:srgbClr val="0070C0"/>
                </a:solidFill>
                <a:effectLst/>
                <a:latin typeface="Arial" panose="020B0604020202020204" pitchFamily="34" charset="0"/>
                <a:ea typeface="Times New Roman" panose="02020603050405020304" pitchFamily="18" charset="0"/>
              </a:rPr>
              <a:t> </a:t>
            </a:r>
            <a:r>
              <a:rPr lang="en-US" sz="2000" dirty="0">
                <a:solidFill>
                  <a:srgbClr val="0070C0"/>
                </a:solidFill>
                <a:effectLst/>
                <a:latin typeface="Arial" panose="020B0604020202020204" pitchFamily="34" charset="0"/>
                <a:ea typeface="Times New Roman" panose="02020603050405020304" pitchFamily="18" charset="0"/>
              </a:rPr>
              <a:t>Q*</a:t>
            </a:r>
            <a:r>
              <a:rPr lang="en-US" sz="2000" baseline="-25000" dirty="0">
                <a:solidFill>
                  <a:srgbClr val="0070C0"/>
                </a:solidFill>
                <a:effectLst/>
                <a:latin typeface="Arial" panose="020B0604020202020204" pitchFamily="34" charset="0"/>
                <a:ea typeface="Times New Roman" panose="02020603050405020304" pitchFamily="18" charset="0"/>
              </a:rPr>
              <a:t>C </a:t>
            </a:r>
            <a:r>
              <a:rPr lang="en-US" sz="2000" dirty="0">
                <a:solidFill>
                  <a:srgbClr val="0070C0"/>
                </a:solidFill>
                <a:effectLst/>
                <a:latin typeface="Arial" panose="020B0604020202020204" pitchFamily="34" charset="0"/>
                <a:ea typeface="Times New Roman" panose="02020603050405020304" pitchFamily="18" charset="0"/>
              </a:rPr>
              <a:t>in J/kg for S in MPa</a:t>
            </a:r>
            <a:r>
              <a:rPr lang="en-US" sz="2400" dirty="0">
                <a:solidFill>
                  <a:srgbClr val="0070C0"/>
                </a:solidFill>
                <a:effectLst/>
                <a:latin typeface="Arial" panose="020B0604020202020204" pitchFamily="34" charset="0"/>
                <a:ea typeface="Times New Roman" panose="02020603050405020304" pitchFamily="18" charset="0"/>
              </a:rPr>
              <a:t> </a:t>
            </a:r>
            <a:endParaRPr lang="en-US" sz="2400" dirty="0">
              <a:solidFill>
                <a:srgbClr val="0070C0"/>
              </a:solidFill>
            </a:endParaRPr>
          </a:p>
          <a:p>
            <a:pPr algn="just"/>
            <a:r>
              <a:rPr lang="en-US" sz="2400" dirty="0">
                <a:solidFill>
                  <a:srgbClr val="0070C0"/>
                </a:solidFill>
              </a:rPr>
              <a:t>The good fit (R</a:t>
            </a:r>
            <a:r>
              <a:rPr lang="en-US" sz="2400" baseline="30000" dirty="0">
                <a:solidFill>
                  <a:srgbClr val="0070C0"/>
                </a:solidFill>
              </a:rPr>
              <a:t>2</a:t>
            </a:r>
            <a:r>
              <a:rPr lang="en-US" sz="2400" dirty="0">
                <a:solidFill>
                  <a:srgbClr val="0070C0"/>
                </a:solidFill>
              </a:rPr>
              <a:t> = 0.99) indicates that, for these three L-type ordinary chondrites, </a:t>
            </a:r>
            <a:r>
              <a:rPr lang="en-US" sz="2400" b="1" i="1" dirty="0">
                <a:solidFill>
                  <a:srgbClr val="0070C0"/>
                </a:solidFill>
              </a:rPr>
              <a:t>the influences of strengths and porosity on the threshold energy for catastrophic disruption are separable.</a:t>
            </a:r>
          </a:p>
          <a:p>
            <a:pPr algn="just"/>
            <a:r>
              <a:rPr lang="en-US" sz="2400" dirty="0">
                <a:solidFill>
                  <a:srgbClr val="0070C0"/>
                </a:solidFill>
              </a:rPr>
              <a:t>The dependence of Q*</a:t>
            </a:r>
            <a:r>
              <a:rPr lang="en-US" sz="2400" baseline="-25000" dirty="0">
                <a:solidFill>
                  <a:srgbClr val="0070C0"/>
                </a:solidFill>
              </a:rPr>
              <a:t>C </a:t>
            </a:r>
            <a:r>
              <a:rPr lang="en-US" sz="2400" dirty="0">
                <a:solidFill>
                  <a:srgbClr val="0070C0"/>
                </a:solidFill>
              </a:rPr>
              <a:t>on porosity is very strong.</a:t>
            </a:r>
          </a:p>
        </p:txBody>
      </p:sp>
      <p:pic>
        <p:nvPicPr>
          <p:cNvPr id="4" name="Picture 3">
            <a:extLst>
              <a:ext uri="{FF2B5EF4-FFF2-40B4-BE49-F238E27FC236}">
                <a16:creationId xmlns:a16="http://schemas.microsoft.com/office/drawing/2014/main" id="{1E13E4D4-7F1F-47D2-833B-1A8201226B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25226"/>
            <a:ext cx="5690992" cy="5251735"/>
          </a:xfrm>
          <a:prstGeom prst="rect">
            <a:avLst/>
          </a:prstGeom>
          <a:noFill/>
        </p:spPr>
      </p:pic>
    </p:spTree>
    <p:extLst>
      <p:ext uri="{BB962C8B-B14F-4D97-AF65-F5344CB8AC3E}">
        <p14:creationId xmlns:p14="http://schemas.microsoft.com/office/powerpoint/2010/main" val="171584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4ef0133371_0_7"/>
          <p:cNvSpPr txBox="1">
            <a:spLocks noGrp="1"/>
          </p:cNvSpPr>
          <p:nvPr>
            <p:ph type="title"/>
          </p:nvPr>
        </p:nvSpPr>
        <p:spPr>
          <a:xfrm>
            <a:off x="838200" y="573023"/>
            <a:ext cx="10515600" cy="63060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b="1" dirty="0">
                <a:solidFill>
                  <a:srgbClr val="FF0000"/>
                </a:solidFill>
                <a:latin typeface="Symbol" panose="05050102010706020507" pitchFamily="18" charset="2"/>
              </a:rPr>
              <a:t>b</a:t>
            </a:r>
            <a:r>
              <a:rPr lang="en-US" b="1" dirty="0">
                <a:solidFill>
                  <a:srgbClr val="FF0000"/>
                </a:solidFill>
              </a:rPr>
              <a:t> Measurements </a:t>
            </a:r>
            <a:br>
              <a:rPr lang="en-US" b="1" dirty="0">
                <a:solidFill>
                  <a:srgbClr val="FF0000"/>
                </a:solidFill>
              </a:rPr>
            </a:br>
            <a:br>
              <a:rPr lang="en-US" dirty="0"/>
            </a:br>
            <a:endParaRPr dirty="0"/>
          </a:p>
        </p:txBody>
      </p:sp>
      <p:sp>
        <p:nvSpPr>
          <p:cNvPr id="123" name="Google Shape;123;g24ef0133371_0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xx</a:t>
            </a:r>
            <a:endParaRPr/>
          </a:p>
        </p:txBody>
      </p:sp>
      <p:pic>
        <p:nvPicPr>
          <p:cNvPr id="124" name="Google Shape;124;g24ef0133371_0_7"/>
          <p:cNvPicPr preferRelativeResize="0"/>
          <p:nvPr/>
        </p:nvPicPr>
        <p:blipFill rotWithShape="1">
          <a:blip r:embed="rId3">
            <a:alphaModFix/>
          </a:blip>
          <a:srcRect/>
          <a:stretch/>
        </p:blipFill>
        <p:spPr>
          <a:xfrm>
            <a:off x="2515867" y="1511881"/>
            <a:ext cx="8033238" cy="4351337"/>
          </a:xfrm>
          <a:prstGeom prst="rect">
            <a:avLst/>
          </a:prstGeom>
          <a:noFill/>
          <a:ln>
            <a:noFill/>
          </a:ln>
        </p:spPr>
      </p:pic>
      <p:pic>
        <p:nvPicPr>
          <p:cNvPr id="125" name="Google Shape;125;g24ef0133371_0_7" descr="NWA 4502 Figure 3.tif"/>
          <p:cNvPicPr preferRelativeResize="0"/>
          <p:nvPr/>
        </p:nvPicPr>
        <p:blipFill rotWithShape="1">
          <a:blip r:embed="rId4">
            <a:alphaModFix/>
          </a:blip>
          <a:srcRect l="2547" t="10004" r="5141" b="1851"/>
          <a:stretch/>
        </p:blipFill>
        <p:spPr>
          <a:xfrm>
            <a:off x="-4978334" y="1177444"/>
            <a:ext cx="7212247" cy="5289106"/>
          </a:xfrm>
          <a:prstGeom prst="rect">
            <a:avLst/>
          </a:prstGeom>
          <a:noFill/>
          <a:ln>
            <a:noFill/>
          </a:ln>
        </p:spPr>
      </p:pic>
      <p:sp>
        <p:nvSpPr>
          <p:cNvPr id="126" name="Google Shape;126;g24ef0133371_0_7"/>
          <p:cNvSpPr txBox="1"/>
          <p:nvPr/>
        </p:nvSpPr>
        <p:spPr>
          <a:xfrm>
            <a:off x="590374" y="466725"/>
            <a:ext cx="11216400" cy="8310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rgbClr val="0070C0"/>
              </a:buClr>
              <a:buSzPts val="2400"/>
              <a:buFont typeface="Calibri"/>
              <a:buChar char="●"/>
            </a:pPr>
            <a:r>
              <a:rPr lang="en-US" sz="2400" dirty="0">
                <a:solidFill>
                  <a:srgbClr val="0070C0"/>
                </a:solidFill>
                <a:latin typeface="Calibri"/>
                <a:ea typeface="Calibri"/>
                <a:cs typeface="Calibri"/>
                <a:sym typeface="Calibri"/>
              </a:rPr>
              <a:t>For momentum transfer measurements e</a:t>
            </a:r>
            <a:r>
              <a:rPr lang="en-US" sz="2400" b="0" i="0" u="none" strike="noStrike" cap="none" dirty="0">
                <a:solidFill>
                  <a:srgbClr val="0070C0"/>
                </a:solidFill>
                <a:latin typeface="Calibri"/>
                <a:ea typeface="Calibri"/>
                <a:cs typeface="Calibri"/>
                <a:sym typeface="Calibri"/>
              </a:rPr>
              <a:t>ach target was suspended in front of a grid, and the recoil speed was measured from a sequence of high-speed video images.</a:t>
            </a:r>
            <a:endParaRPr sz="1400" b="0" i="0" u="none" strike="noStrike" cap="none" dirty="0">
              <a:solidFill>
                <a:srgbClr val="000000"/>
              </a:solidFill>
              <a:latin typeface="Arial"/>
              <a:ea typeface="Arial"/>
              <a:cs typeface="Arial"/>
              <a:sym typeface="Arial"/>
            </a:endParaRPr>
          </a:p>
        </p:txBody>
      </p:sp>
      <p:sp>
        <p:nvSpPr>
          <p:cNvPr id="127" name="Google Shape;127;g24ef0133371_0_7"/>
          <p:cNvSpPr txBox="1"/>
          <p:nvPr/>
        </p:nvSpPr>
        <p:spPr>
          <a:xfrm>
            <a:off x="4116925" y="5863225"/>
            <a:ext cx="6092100"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10"/>
              <a:buFont typeface="Noto Sans Symbols"/>
              <a:buChar char="β"/>
            </a:pPr>
            <a:r>
              <a:rPr lang="en-US" sz="3600" b="1" i="0" u="none" strike="noStrike" cap="none" baseline="-25000" dirty="0">
                <a:solidFill>
                  <a:schemeClr val="dk1"/>
                </a:solidFill>
                <a:latin typeface="Calibri"/>
                <a:ea typeface="Calibri"/>
                <a:cs typeface="Calibri"/>
                <a:sym typeface="Calibri"/>
              </a:rPr>
              <a:t>=</a:t>
            </a:r>
            <a:r>
              <a:rPr lang="en-US" sz="2400" b="1" i="0" u="none" strike="noStrike" cap="none" dirty="0">
                <a:solidFill>
                  <a:schemeClr val="dk1"/>
                </a:solidFill>
                <a:latin typeface="Calibri"/>
                <a:ea typeface="Calibri"/>
                <a:cs typeface="Calibri"/>
                <a:sym typeface="Calibri"/>
              </a:rPr>
              <a:t>  </a:t>
            </a:r>
            <a:r>
              <a:rPr lang="en-US" sz="2400" b="1" i="0" u="sng" strike="noStrike" cap="none" dirty="0">
                <a:solidFill>
                  <a:schemeClr val="dk1"/>
                </a:solidFill>
                <a:latin typeface="Calibri"/>
                <a:ea typeface="Calibri"/>
                <a:cs typeface="Calibri"/>
                <a:sym typeface="Calibri"/>
              </a:rPr>
              <a:t>momentum acquired by the target</a:t>
            </a:r>
            <a:endParaRPr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2400"/>
            </a:pPr>
            <a:r>
              <a:rPr lang="en-US" sz="2400" b="1" dirty="0">
                <a:solidFill>
                  <a:schemeClr val="dk1"/>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         momentum of the impactor</a:t>
            </a:r>
            <a:endParaRPr sz="1400" b="0" i="0" u="none" strike="noStrike" cap="none" dirty="0">
              <a:solidFill>
                <a:srgbClr val="000000"/>
              </a:solidFill>
              <a:latin typeface="Arial"/>
              <a:ea typeface="Arial"/>
              <a:cs typeface="Arial"/>
              <a:sym typeface="Arial"/>
            </a:endParaRPr>
          </a:p>
        </p:txBody>
      </p:sp>
      <p:sp>
        <p:nvSpPr>
          <p:cNvPr id="128" name="Google Shape;128;g24ef0133371_0_7"/>
          <p:cNvSpPr/>
          <p:nvPr/>
        </p:nvSpPr>
        <p:spPr>
          <a:xfrm>
            <a:off x="3900668" y="6492873"/>
            <a:ext cx="9144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4ef0133371_0_181"/>
          <p:cNvSpPr txBox="1">
            <a:spLocks noGrp="1"/>
          </p:cNvSpPr>
          <p:nvPr>
            <p:ph type="title"/>
          </p:nvPr>
        </p:nvSpPr>
        <p:spPr>
          <a:xfrm>
            <a:off x="838200" y="-3905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a:solidFill>
                  <a:srgbClr val="FF0000"/>
                </a:solidFill>
              </a:rPr>
              <a:t>Cratering Results</a:t>
            </a:r>
            <a:endParaRPr b="1" dirty="0">
              <a:solidFill>
                <a:srgbClr val="FF0000"/>
              </a:solidFill>
            </a:endParaRPr>
          </a:p>
        </p:txBody>
      </p:sp>
      <p:sp>
        <p:nvSpPr>
          <p:cNvPr id="144" name="Google Shape;144;g24ef0133371_0_181"/>
          <p:cNvSpPr txBox="1">
            <a:spLocks noGrp="1"/>
          </p:cNvSpPr>
          <p:nvPr>
            <p:ph type="body" idx="1"/>
          </p:nvPr>
        </p:nvSpPr>
        <p:spPr>
          <a:xfrm>
            <a:off x="582300" y="506550"/>
            <a:ext cx="11408164" cy="635145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Clr>
                <a:srgbClr val="4A86E8"/>
              </a:buClr>
              <a:buSzPts val="2600"/>
              <a:buChar char="•"/>
            </a:pPr>
            <a:r>
              <a:rPr lang="en-US" sz="2600" dirty="0">
                <a:solidFill>
                  <a:srgbClr val="4A86E8"/>
                </a:solidFill>
                <a:latin typeface="Arial"/>
                <a:ea typeface="Arial"/>
                <a:cs typeface="Arial"/>
                <a:sym typeface="Arial"/>
              </a:rPr>
              <a:t>We measured the momentum transfer, characterized by the parameter β, where:      β =  </a:t>
            </a:r>
            <a:r>
              <a:rPr lang="en-US" sz="2600" u="sng" dirty="0">
                <a:solidFill>
                  <a:srgbClr val="4A86E8"/>
                </a:solidFill>
                <a:latin typeface="Arial"/>
                <a:ea typeface="Arial"/>
                <a:cs typeface="Arial"/>
                <a:sym typeface="Arial"/>
              </a:rPr>
              <a:t>momentum acquired by the target</a:t>
            </a:r>
            <a:endParaRPr sz="2600" u="sng" dirty="0">
              <a:solidFill>
                <a:srgbClr val="4A86E8"/>
              </a:solidFill>
              <a:latin typeface="Arial"/>
              <a:ea typeface="Arial"/>
              <a:cs typeface="Arial"/>
              <a:sym typeface="Arial"/>
            </a:endParaRPr>
          </a:p>
          <a:p>
            <a:pPr marL="0" lvl="0" indent="0" algn="l" rtl="0">
              <a:lnSpc>
                <a:spcPct val="90000"/>
              </a:lnSpc>
              <a:spcBef>
                <a:spcPts val="0"/>
              </a:spcBef>
              <a:spcAft>
                <a:spcPts val="0"/>
              </a:spcAft>
              <a:buSzPts val="1800"/>
              <a:buNone/>
            </a:pPr>
            <a:r>
              <a:rPr lang="en-US" sz="2600" dirty="0">
                <a:solidFill>
                  <a:srgbClr val="4A86E8"/>
                </a:solidFill>
                <a:latin typeface="Arial"/>
                <a:ea typeface="Arial"/>
                <a:cs typeface="Arial"/>
                <a:sym typeface="Arial"/>
              </a:rPr>
              <a:t>                                   momentum of the impactor</a:t>
            </a:r>
          </a:p>
          <a:p>
            <a:pPr marL="0" lvl="0" indent="0" algn="l" rtl="0">
              <a:lnSpc>
                <a:spcPct val="90000"/>
              </a:lnSpc>
              <a:spcBef>
                <a:spcPts val="0"/>
              </a:spcBef>
              <a:spcAft>
                <a:spcPts val="0"/>
              </a:spcAft>
              <a:buSzPts val="1800"/>
              <a:buNone/>
            </a:pPr>
            <a:r>
              <a:rPr lang="en-US" sz="2600" dirty="0">
                <a:solidFill>
                  <a:srgbClr val="4A86E8"/>
                </a:solidFill>
                <a:latin typeface="Arial"/>
                <a:ea typeface="Arial"/>
                <a:cs typeface="Arial"/>
                <a:sym typeface="Arial"/>
              </a:rPr>
              <a:t>     using the recoil speed from a sequence of high-speed video images.</a:t>
            </a:r>
            <a:endParaRPr sz="2600" dirty="0">
              <a:solidFill>
                <a:srgbClr val="4A86E8"/>
              </a:solidFill>
              <a:latin typeface="Arial"/>
              <a:ea typeface="Arial"/>
              <a:cs typeface="Arial"/>
              <a:sym typeface="Arial"/>
            </a:endParaRPr>
          </a:p>
          <a:p>
            <a:pPr marL="457200" lvl="0" indent="-381000" algn="l" rtl="0">
              <a:lnSpc>
                <a:spcPct val="90000"/>
              </a:lnSpc>
              <a:spcBef>
                <a:spcPts val="1000"/>
              </a:spcBef>
              <a:spcAft>
                <a:spcPts val="0"/>
              </a:spcAft>
              <a:buClr>
                <a:srgbClr val="4A86E8"/>
              </a:buClr>
              <a:buSzPts val="2400"/>
              <a:buChar char="•"/>
            </a:pPr>
            <a:r>
              <a:rPr lang="en-US" sz="2400" dirty="0">
                <a:solidFill>
                  <a:srgbClr val="4A86E8"/>
                </a:solidFill>
                <a:latin typeface="Arial"/>
                <a:ea typeface="Arial"/>
                <a:cs typeface="Arial"/>
                <a:sym typeface="Arial"/>
              </a:rPr>
              <a:t>β Results:</a:t>
            </a:r>
            <a:endParaRPr sz="2400" dirty="0">
              <a:solidFill>
                <a:srgbClr val="4A86E8"/>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US" sz="2400" dirty="0">
                <a:solidFill>
                  <a:srgbClr val="4A86E8"/>
                </a:solidFill>
                <a:latin typeface="Arial"/>
                <a:ea typeface="Arial"/>
                <a:cs typeface="Arial"/>
                <a:sym typeface="Arial"/>
              </a:rPr>
              <a:t>     </a:t>
            </a:r>
            <a:r>
              <a:rPr lang="en-US" sz="2400" b="1" dirty="0">
                <a:solidFill>
                  <a:srgbClr val="4A86E8"/>
                </a:solidFill>
                <a:latin typeface="Arial"/>
                <a:ea typeface="Arial"/>
                <a:cs typeface="Arial"/>
                <a:sym typeface="Arial"/>
              </a:rPr>
              <a:t>Aba </a:t>
            </a:r>
            <a:r>
              <a:rPr lang="en-US" sz="2400" b="1" dirty="0" err="1">
                <a:solidFill>
                  <a:srgbClr val="4A86E8"/>
                </a:solidFill>
                <a:latin typeface="Arial"/>
                <a:ea typeface="Arial"/>
                <a:cs typeface="Arial"/>
                <a:sym typeface="Arial"/>
              </a:rPr>
              <a:t>Panu</a:t>
            </a:r>
            <a:r>
              <a:rPr lang="en-US" sz="2400" b="1" dirty="0">
                <a:solidFill>
                  <a:srgbClr val="4A86E8"/>
                </a:solidFill>
                <a:latin typeface="Arial"/>
                <a:ea typeface="Arial"/>
                <a:cs typeface="Arial"/>
                <a:sym typeface="Arial"/>
              </a:rPr>
              <a:t>    β = 3.7  </a:t>
            </a:r>
            <a:endParaRPr sz="2400" b="1" dirty="0">
              <a:solidFill>
                <a:srgbClr val="4A86E8"/>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US" sz="2400" b="1" dirty="0">
                <a:solidFill>
                  <a:srgbClr val="4A86E8"/>
                </a:solidFill>
                <a:latin typeface="Arial"/>
                <a:ea typeface="Arial"/>
                <a:cs typeface="Arial"/>
                <a:sym typeface="Arial"/>
              </a:rPr>
              <a:t>     NWA 869     β = 2.5</a:t>
            </a:r>
            <a:endParaRPr sz="2400" b="1" dirty="0">
              <a:solidFill>
                <a:srgbClr val="4A86E8"/>
              </a:solidFill>
              <a:latin typeface="Arial"/>
              <a:ea typeface="Arial"/>
              <a:cs typeface="Arial"/>
              <a:sym typeface="Arial"/>
            </a:endParaRPr>
          </a:p>
          <a:p>
            <a:pPr marL="457200" lvl="0" indent="0" algn="l" rtl="0">
              <a:lnSpc>
                <a:spcPct val="90000"/>
              </a:lnSpc>
              <a:spcBef>
                <a:spcPts val="1000"/>
              </a:spcBef>
              <a:spcAft>
                <a:spcPts val="0"/>
              </a:spcAft>
              <a:buSzPts val="1800"/>
              <a:buNone/>
            </a:pPr>
            <a:r>
              <a:rPr lang="en-US" sz="2400" b="1" dirty="0">
                <a:solidFill>
                  <a:srgbClr val="4A86E8"/>
                </a:solidFill>
                <a:latin typeface="Arial"/>
                <a:ea typeface="Arial"/>
                <a:cs typeface="Arial"/>
                <a:sym typeface="Arial"/>
              </a:rPr>
              <a:t>     Saratov       β = 2.3</a:t>
            </a:r>
            <a:endParaRPr sz="2400" b="1" dirty="0">
              <a:solidFill>
                <a:srgbClr val="4A86E8"/>
              </a:solidFill>
              <a:latin typeface="Arial"/>
              <a:ea typeface="Arial"/>
              <a:cs typeface="Arial"/>
              <a:sym typeface="Arial"/>
            </a:endParaRPr>
          </a:p>
          <a:p>
            <a:pPr marL="457200" lvl="0" indent="-381000" algn="l" rtl="0">
              <a:lnSpc>
                <a:spcPct val="100000"/>
              </a:lnSpc>
              <a:spcBef>
                <a:spcPts val="1000"/>
              </a:spcBef>
              <a:spcAft>
                <a:spcPts val="0"/>
              </a:spcAft>
              <a:buClr>
                <a:srgbClr val="4A86E8"/>
              </a:buClr>
              <a:buSzPts val="2400"/>
              <a:buChar char="•"/>
            </a:pPr>
            <a:r>
              <a:rPr lang="en-US" sz="2400" dirty="0">
                <a:solidFill>
                  <a:srgbClr val="4A86E8"/>
                </a:solidFill>
                <a:latin typeface="Arial"/>
                <a:ea typeface="Arial"/>
                <a:cs typeface="Arial"/>
                <a:sym typeface="Arial"/>
              </a:rPr>
              <a:t>β shows the decrease with increasing porosity</a:t>
            </a:r>
            <a:endParaRPr sz="2400" dirty="0">
              <a:solidFill>
                <a:srgbClr val="4A86E8"/>
              </a:solidFill>
              <a:latin typeface="Arial"/>
              <a:ea typeface="Arial"/>
              <a:cs typeface="Arial"/>
              <a:sym typeface="Arial"/>
            </a:endParaRPr>
          </a:p>
          <a:p>
            <a:pPr marL="457200" lvl="0" indent="0" algn="l" rtl="0">
              <a:lnSpc>
                <a:spcPct val="100000"/>
              </a:lnSpc>
              <a:spcBef>
                <a:spcPts val="0"/>
              </a:spcBef>
              <a:spcAft>
                <a:spcPts val="0"/>
              </a:spcAft>
              <a:buNone/>
            </a:pPr>
            <a:r>
              <a:rPr lang="en-US" sz="2400" dirty="0">
                <a:solidFill>
                  <a:srgbClr val="4A86E8"/>
                </a:solidFill>
                <a:latin typeface="Arial"/>
                <a:ea typeface="Arial"/>
                <a:cs typeface="Arial"/>
                <a:sym typeface="Arial"/>
              </a:rPr>
              <a:t>expected from hydrocode modeling.</a:t>
            </a:r>
            <a:endParaRPr sz="2400" dirty="0">
              <a:solidFill>
                <a:srgbClr val="4A86E8"/>
              </a:solidFill>
              <a:latin typeface="Arial"/>
              <a:ea typeface="Arial"/>
              <a:cs typeface="Arial"/>
              <a:sym typeface="Arial"/>
            </a:endParaRPr>
          </a:p>
        </p:txBody>
      </p:sp>
      <p:pic>
        <p:nvPicPr>
          <p:cNvPr id="145" name="Google Shape;145;g24ef0133371_0_181" title="Chart"/>
          <p:cNvPicPr preferRelativeResize="0"/>
          <p:nvPr/>
        </p:nvPicPr>
        <p:blipFill rotWithShape="1">
          <a:blip r:embed="rId3">
            <a:alphaModFix/>
          </a:blip>
          <a:srcRect t="12265"/>
          <a:stretch/>
        </p:blipFill>
        <p:spPr>
          <a:xfrm>
            <a:off x="7414138" y="2181622"/>
            <a:ext cx="4576326" cy="2494755"/>
          </a:xfrm>
          <a:prstGeom prst="rect">
            <a:avLst/>
          </a:prstGeom>
          <a:noFill/>
          <a:ln>
            <a:noFill/>
          </a:ln>
        </p:spPr>
      </p:pic>
      <p:sp>
        <p:nvSpPr>
          <p:cNvPr id="146" name="Google Shape;146;g24ef0133371_0_181"/>
          <p:cNvSpPr/>
          <p:nvPr/>
        </p:nvSpPr>
        <p:spPr>
          <a:xfrm>
            <a:off x="8298083" y="2400194"/>
            <a:ext cx="1714500" cy="662425"/>
          </a:xfrm>
          <a:custGeom>
            <a:avLst/>
            <a:gdLst/>
            <a:ahLst/>
            <a:cxnLst/>
            <a:rect l="l" t="t" r="r" b="b"/>
            <a:pathLst>
              <a:path w="68580" h="26497" extrusionOk="0">
                <a:moveTo>
                  <a:pt x="0" y="0"/>
                </a:moveTo>
                <a:cubicBezTo>
                  <a:pt x="6884" y="3637"/>
                  <a:pt x="29874" y="17405"/>
                  <a:pt x="41304" y="21821"/>
                </a:cubicBezTo>
                <a:cubicBezTo>
                  <a:pt x="52734" y="26237"/>
                  <a:pt x="64034" y="25718"/>
                  <a:pt x="68580" y="26497"/>
                </a:cubicBez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7" name="Google Shape;147;g24ef0133371_0_181"/>
          <p:cNvSpPr txBox="1"/>
          <p:nvPr/>
        </p:nvSpPr>
        <p:spPr>
          <a:xfrm>
            <a:off x="8057451" y="2003437"/>
            <a:ext cx="54357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Aba </a:t>
            </a:r>
            <a:r>
              <a:rPr lang="en-US" sz="1400" b="1" i="0" u="none" strike="noStrike" cap="none" dirty="0" err="1">
                <a:solidFill>
                  <a:srgbClr val="000000"/>
                </a:solidFill>
                <a:latin typeface="Calibri"/>
                <a:ea typeface="Calibri"/>
                <a:cs typeface="Calibri"/>
                <a:sym typeface="Calibri"/>
              </a:rPr>
              <a:t>Panu</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         NWA 869</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                                   Saratov                            Pumice</a:t>
            </a:r>
            <a:endParaRPr sz="1400" b="1" i="0" u="none" strike="noStrike" cap="none" dirty="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2F7964C5-B4EE-4435-8B0C-DCB25B71E897}"/>
              </a:ext>
            </a:extLst>
          </p:cNvPr>
          <p:cNvSpPr txBox="1"/>
          <p:nvPr/>
        </p:nvSpPr>
        <p:spPr>
          <a:xfrm>
            <a:off x="582300" y="4931931"/>
            <a:ext cx="7684472" cy="1754326"/>
          </a:xfrm>
          <a:prstGeom prst="rect">
            <a:avLst/>
          </a:prstGeom>
          <a:noFill/>
        </p:spPr>
        <p:txBody>
          <a:bodyPr wrap="square" rtlCol="0">
            <a:spAutoFit/>
          </a:bodyPr>
          <a:lstStyle/>
          <a:p>
            <a:pPr marL="457200" lvl="0" indent="-381000" algn="l" rtl="0">
              <a:lnSpc>
                <a:spcPct val="90000"/>
              </a:lnSpc>
              <a:spcBef>
                <a:spcPts val="1000"/>
              </a:spcBef>
              <a:spcAft>
                <a:spcPts val="1000"/>
              </a:spcAft>
              <a:buClr>
                <a:srgbClr val="4A86E8"/>
              </a:buClr>
              <a:buSzPts val="2400"/>
              <a:buFont typeface="Arial"/>
              <a:buChar char="•"/>
            </a:pPr>
            <a:r>
              <a:rPr lang="en-US" sz="2400" dirty="0">
                <a:solidFill>
                  <a:srgbClr val="4A86E8"/>
                </a:solidFill>
                <a:latin typeface="Arial"/>
                <a:ea typeface="Arial"/>
                <a:cs typeface="Arial"/>
                <a:sym typeface="Arial"/>
              </a:rPr>
              <a:t>In all cases β is greater than 2, so the momentum gain from crater ejecta exceeds that from projectile capture. Some hydrocode modeling gives </a:t>
            </a:r>
            <a:r>
              <a:rPr lang="en-US" sz="2400" dirty="0">
                <a:solidFill>
                  <a:srgbClr val="4A86E8"/>
                </a:solidFill>
                <a:latin typeface="Symbol" panose="05050102010706020507" pitchFamily="18" charset="2"/>
                <a:ea typeface="Arial"/>
                <a:cs typeface="Arial"/>
                <a:sym typeface="Arial"/>
              </a:rPr>
              <a:t>b</a:t>
            </a:r>
            <a:r>
              <a:rPr lang="en-US" sz="2400" dirty="0">
                <a:solidFill>
                  <a:srgbClr val="4A86E8"/>
                </a:solidFill>
                <a:latin typeface="Arial"/>
                <a:ea typeface="Arial"/>
                <a:cs typeface="Arial"/>
                <a:sym typeface="Arial"/>
              </a:rPr>
              <a:t> &lt; 1.4 for targets as strong as Aba </a:t>
            </a:r>
            <a:r>
              <a:rPr lang="en-US" sz="2400" dirty="0" err="1">
                <a:solidFill>
                  <a:srgbClr val="4A86E8"/>
                </a:solidFill>
                <a:latin typeface="Arial"/>
                <a:ea typeface="Arial"/>
                <a:cs typeface="Arial"/>
                <a:sym typeface="Arial"/>
              </a:rPr>
              <a:t>Panu</a:t>
            </a:r>
            <a:r>
              <a:rPr lang="en-US" sz="2400" dirty="0">
                <a:solidFill>
                  <a:srgbClr val="4A86E8"/>
                </a:solidFill>
                <a:latin typeface="Arial"/>
                <a:ea typeface="Arial"/>
                <a:cs typeface="Arial"/>
                <a:sym typeface="Arial"/>
              </a:rPr>
              <a:t> and NWA 869 (Bruk </a:t>
            </a:r>
            <a:r>
              <a:rPr lang="en-US" sz="2400" dirty="0" err="1">
                <a:solidFill>
                  <a:srgbClr val="4A86E8"/>
                </a:solidFill>
                <a:latin typeface="Arial"/>
                <a:ea typeface="Arial"/>
                <a:cs typeface="Arial"/>
                <a:sym typeface="Arial"/>
              </a:rPr>
              <a:t>Syal</a:t>
            </a:r>
            <a:r>
              <a:rPr lang="en-US" sz="2400" dirty="0">
                <a:solidFill>
                  <a:srgbClr val="4A86E8"/>
                </a:solidFill>
                <a:latin typeface="Arial"/>
                <a:ea typeface="Arial"/>
                <a:cs typeface="Arial"/>
                <a:sym typeface="Arial"/>
              </a:rPr>
              <a:t> et al., Icarus 2016). </a:t>
            </a:r>
          </a:p>
        </p:txBody>
      </p:sp>
      <p:pic>
        <p:nvPicPr>
          <p:cNvPr id="3" name="Picture 2">
            <a:extLst>
              <a:ext uri="{FF2B5EF4-FFF2-40B4-BE49-F238E27FC236}">
                <a16:creationId xmlns:a16="http://schemas.microsoft.com/office/drawing/2014/main" id="{0C36CE9F-0ED5-482A-BE81-6DDC3066FFDC}"/>
              </a:ext>
            </a:extLst>
          </p:cNvPr>
          <p:cNvPicPr>
            <a:picLocks noChangeAspect="1"/>
          </p:cNvPicPr>
          <p:nvPr/>
        </p:nvPicPr>
        <p:blipFill>
          <a:blip r:embed="rId4"/>
          <a:stretch>
            <a:fillRect/>
          </a:stretch>
        </p:blipFill>
        <p:spPr>
          <a:xfrm>
            <a:off x="8157411" y="4883466"/>
            <a:ext cx="3705726" cy="1974533"/>
          </a:xfrm>
          <a:prstGeom prst="rect">
            <a:avLst/>
          </a:prstGeom>
        </p:spPr>
      </p:pic>
      <p:sp>
        <p:nvSpPr>
          <p:cNvPr id="4" name="TextBox 3">
            <a:extLst>
              <a:ext uri="{FF2B5EF4-FFF2-40B4-BE49-F238E27FC236}">
                <a16:creationId xmlns:a16="http://schemas.microsoft.com/office/drawing/2014/main" id="{75018727-41D3-4272-A42A-F9B331DD10F4}"/>
              </a:ext>
            </a:extLst>
          </p:cNvPr>
          <p:cNvSpPr txBox="1"/>
          <p:nvPr/>
        </p:nvSpPr>
        <p:spPr>
          <a:xfrm>
            <a:off x="8445262" y="5367594"/>
            <a:ext cx="3417875" cy="903517"/>
          </a:xfrm>
          <a:prstGeom prst="rect">
            <a:avLst/>
          </a:prstGeom>
          <a:noFill/>
        </p:spPr>
        <p:txBody>
          <a:bodyPr wrap="square" rtlCol="0">
            <a:spAutoFit/>
          </a:bodyPr>
          <a:lstStyle/>
          <a:p>
            <a:r>
              <a:rPr lang="en-US" sz="1600" b="1" dirty="0">
                <a:solidFill>
                  <a:srgbClr val="FF0000"/>
                </a:solidFill>
                <a:latin typeface="+mn-lt"/>
              </a:rPr>
              <a:t>O </a:t>
            </a:r>
            <a:r>
              <a:rPr lang="en-US" sz="1200" b="1" dirty="0">
                <a:solidFill>
                  <a:srgbClr val="FF0000"/>
                </a:solidFill>
                <a:latin typeface="+mn-lt"/>
              </a:rPr>
              <a:t>Aba </a:t>
            </a:r>
            <a:r>
              <a:rPr lang="en-US" sz="1200" b="1" dirty="0" err="1">
                <a:solidFill>
                  <a:srgbClr val="FF0000"/>
                </a:solidFill>
                <a:latin typeface="+mn-lt"/>
              </a:rPr>
              <a:t>Panu</a:t>
            </a:r>
            <a:r>
              <a:rPr lang="en-US" sz="1200" b="1" dirty="0">
                <a:latin typeface="+mn-lt"/>
              </a:rPr>
              <a:t>   </a:t>
            </a:r>
          </a:p>
          <a:p>
            <a:pPr>
              <a:lnSpc>
                <a:spcPts val="1600"/>
              </a:lnSpc>
            </a:pPr>
            <a:endParaRPr lang="en-US" sz="1200" b="1" dirty="0">
              <a:latin typeface="+mn-lt"/>
            </a:endParaRPr>
          </a:p>
          <a:p>
            <a:pPr>
              <a:lnSpc>
                <a:spcPts val="600"/>
              </a:lnSpc>
            </a:pPr>
            <a:endParaRPr lang="en-US" sz="1200" b="1" dirty="0">
              <a:latin typeface="+mn-lt"/>
            </a:endParaRPr>
          </a:p>
          <a:p>
            <a:pPr>
              <a:lnSpc>
                <a:spcPts val="1000"/>
              </a:lnSpc>
            </a:pPr>
            <a:r>
              <a:rPr lang="en-US" sz="2000" b="1" dirty="0">
                <a:solidFill>
                  <a:srgbClr val="FF0000"/>
                </a:solidFill>
                <a:latin typeface="+mn-lt"/>
              </a:rPr>
              <a:t>        o </a:t>
            </a:r>
            <a:r>
              <a:rPr lang="en-US" sz="1200" b="1" dirty="0">
                <a:solidFill>
                  <a:srgbClr val="FF0000"/>
                </a:solidFill>
                <a:latin typeface="+mn-lt"/>
              </a:rPr>
              <a:t>NWA 869</a:t>
            </a:r>
          </a:p>
          <a:p>
            <a:pPr>
              <a:lnSpc>
                <a:spcPts val="1000"/>
              </a:lnSpc>
            </a:pPr>
            <a:r>
              <a:rPr lang="en-US" sz="1200" b="1" dirty="0">
                <a:solidFill>
                  <a:srgbClr val="FF0000"/>
                </a:solidFill>
                <a:latin typeface="+mn-lt"/>
              </a:rPr>
              <a:t>                     </a:t>
            </a:r>
            <a:r>
              <a:rPr lang="en-US" sz="2000" b="1" dirty="0">
                <a:solidFill>
                  <a:srgbClr val="FF0000"/>
                </a:solidFill>
                <a:latin typeface="+mn-lt"/>
              </a:rPr>
              <a:t>o </a:t>
            </a:r>
            <a:r>
              <a:rPr lang="en-US" sz="1200" b="1" dirty="0">
                <a:solidFill>
                  <a:srgbClr val="FF0000"/>
                </a:solidFill>
                <a:latin typeface="+mn-lt"/>
              </a:rPr>
              <a:t>Saratov   </a:t>
            </a:r>
          </a:p>
        </p:txBody>
      </p:sp>
      <p:sp>
        <p:nvSpPr>
          <p:cNvPr id="5" name="TextBox 4">
            <a:extLst>
              <a:ext uri="{FF2B5EF4-FFF2-40B4-BE49-F238E27FC236}">
                <a16:creationId xmlns:a16="http://schemas.microsoft.com/office/drawing/2014/main" id="{5A3C05EF-93A3-4458-B15A-C706C63ECD64}"/>
              </a:ext>
            </a:extLst>
          </p:cNvPr>
          <p:cNvSpPr txBox="1"/>
          <p:nvPr/>
        </p:nvSpPr>
        <p:spPr>
          <a:xfrm>
            <a:off x="9184245" y="4676377"/>
            <a:ext cx="2414444" cy="2139047"/>
          </a:xfrm>
          <a:prstGeom prst="rect">
            <a:avLst/>
          </a:prstGeom>
          <a:noFill/>
        </p:spPr>
        <p:txBody>
          <a:bodyPr wrap="none" rtlCol="0">
            <a:spAutoFit/>
          </a:bodyPr>
          <a:lstStyle/>
          <a:p>
            <a:r>
              <a:rPr lang="en-US" b="1" dirty="0"/>
              <a:t>From Bruk </a:t>
            </a:r>
            <a:r>
              <a:rPr lang="en-US" b="1" dirty="0" err="1"/>
              <a:t>Syal</a:t>
            </a:r>
            <a:r>
              <a:rPr lang="en-US" b="1" dirty="0"/>
              <a:t> et al. 2016</a:t>
            </a:r>
          </a:p>
          <a:p>
            <a:endParaRPr lang="en-US" dirty="0"/>
          </a:p>
          <a:p>
            <a:r>
              <a:rPr lang="en-US" dirty="0"/>
              <a:t>very weak targets</a:t>
            </a:r>
          </a:p>
          <a:p>
            <a:endParaRPr lang="en-US" dirty="0"/>
          </a:p>
          <a:p>
            <a:pPr>
              <a:lnSpc>
                <a:spcPct val="150000"/>
              </a:lnSpc>
            </a:pPr>
            <a:endParaRPr lang="en-US" dirty="0"/>
          </a:p>
          <a:p>
            <a:endParaRPr lang="en-US" dirty="0"/>
          </a:p>
          <a:p>
            <a:endParaRPr lang="en-US" dirty="0"/>
          </a:p>
          <a:p>
            <a:r>
              <a:rPr lang="en-US" dirty="0"/>
              <a:t>Very strong targets</a:t>
            </a:r>
          </a:p>
          <a:p>
            <a:endParaRPr lang="en-US" dirty="0"/>
          </a:p>
        </p:txBody>
      </p:sp>
    </p:spTree>
    <p:extLst>
      <p:ext uri="{BB962C8B-B14F-4D97-AF65-F5344CB8AC3E}">
        <p14:creationId xmlns:p14="http://schemas.microsoft.com/office/powerpoint/2010/main" val="54688569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12552</TotalTime>
  <Words>1869</Words>
  <Application>Microsoft Office PowerPoint</Application>
  <PresentationFormat>Widescreen</PresentationFormat>
  <Paragraphs>145</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Symbol</vt:lpstr>
      <vt:lpstr>Calibri</vt:lpstr>
      <vt:lpstr>Roboto</vt:lpstr>
      <vt:lpstr>Arial</vt:lpstr>
      <vt:lpstr>Noto Sans Symbols</vt:lpstr>
      <vt:lpstr>Office Theme</vt:lpstr>
      <vt:lpstr>1_Office Theme</vt:lpstr>
      <vt:lpstr>PowerPoint Presentation</vt:lpstr>
      <vt:lpstr>Motivation</vt:lpstr>
      <vt:lpstr>Why Do Experiments on Meteorites?</vt:lpstr>
      <vt:lpstr>Disruption Measurements </vt:lpstr>
      <vt:lpstr>Disruption Results</vt:lpstr>
      <vt:lpstr>Saratov Results</vt:lpstr>
      <vt:lpstr>Dependence of Q*C on Strength and Porosity</vt:lpstr>
      <vt:lpstr>b Measurements   </vt:lpstr>
      <vt:lpstr>Cratering Results</vt:lpstr>
      <vt:lpstr>b Dependence on Strength and Porosity</vt:lpstr>
      <vt:lpstr>Limits on Kinetic Impact Deflection</vt:lpstr>
      <vt:lpstr>Implications for Kinetic Impact Deflection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Flynn</dc:creator>
  <cp:lastModifiedBy>George Flynn</cp:lastModifiedBy>
  <cp:revision>67</cp:revision>
  <cp:lastPrinted>2025-04-25T12:19:29Z</cp:lastPrinted>
  <dcterms:created xsi:type="dcterms:W3CDTF">2023-05-30T13:20:12Z</dcterms:created>
  <dcterms:modified xsi:type="dcterms:W3CDTF">2025-04-25T18:06:08Z</dcterms:modified>
</cp:coreProperties>
</file>