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2" r:id="rId4"/>
    <p:sldMasterId id="2147483838" r:id="rId5"/>
  </p:sldMasterIdLst>
  <p:notesMasterIdLst>
    <p:notesMasterId r:id="rId21"/>
  </p:notesMasterIdLst>
  <p:sldIdLst>
    <p:sldId id="841" r:id="rId6"/>
    <p:sldId id="16248" r:id="rId7"/>
    <p:sldId id="16265" r:id="rId8"/>
    <p:sldId id="16266" r:id="rId9"/>
    <p:sldId id="16246" r:id="rId10"/>
    <p:sldId id="16260" r:id="rId11"/>
    <p:sldId id="16245" r:id="rId12"/>
    <p:sldId id="261" r:id="rId13"/>
    <p:sldId id="16254" r:id="rId14"/>
    <p:sldId id="16256" r:id="rId15"/>
    <p:sldId id="16252" r:id="rId16"/>
    <p:sldId id="16130" r:id="rId17"/>
    <p:sldId id="16259" r:id="rId18"/>
    <p:sldId id="16255" r:id="rId19"/>
    <p:sldId id="1624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ik Daly" initials="RTD" lastIdx="50" clrIdx="0">
    <p:extLst>
      <p:ext uri="{19B8F6BF-5375-455C-9EA6-DF929625EA0E}">
        <p15:presenceInfo xmlns:p15="http://schemas.microsoft.com/office/powerpoint/2012/main" userId="Terik Daly" providerId="None"/>
      </p:ext>
    </p:extLst>
  </p:cmAuthor>
  <p:cmAuthor id="2" name="Atchison, Justin A." initials="AJA" lastIdx="28" clrIdx="1">
    <p:extLst>
      <p:ext uri="{19B8F6BF-5375-455C-9EA6-DF929625EA0E}">
        <p15:presenceInfo xmlns:p15="http://schemas.microsoft.com/office/powerpoint/2012/main" userId="S-1-5-21-17504556-1539073906-17591369-123532" providerId="AD"/>
      </p:ext>
    </p:extLst>
  </p:cmAuthor>
  <p:cmAuthor id="3" name="Nancy" initials="NLC" lastIdx="21" clrIdx="2">
    <p:extLst>
      <p:ext uri="{19B8F6BF-5375-455C-9EA6-DF929625EA0E}">
        <p15:presenceInfo xmlns:p15="http://schemas.microsoft.com/office/powerpoint/2012/main" userId="Nanc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F00"/>
    <a:srgbClr val="E5ECF6"/>
    <a:srgbClr val="FFFFFF"/>
    <a:srgbClr val="E05A95"/>
    <a:srgbClr val="00FFFB"/>
    <a:srgbClr val="F5C5C1"/>
    <a:srgbClr val="EC8A83"/>
    <a:srgbClr val="FF9E16"/>
    <a:srgbClr val="FCCB00"/>
    <a:srgbClr val="CBC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40" autoAdjust="0"/>
    <p:restoredTop sz="97523"/>
  </p:normalViewPr>
  <p:slideViewPr>
    <p:cSldViewPr snapToGrid="0" snapToObjects="1" showGuides="1">
      <p:cViewPr varScale="1">
        <p:scale>
          <a:sx n="137" d="100"/>
          <a:sy n="137" d="100"/>
        </p:scale>
        <p:origin x="232" y="7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notesViewPr>
    <p:cSldViewPr snapToGrid="0" snapToObjects="1" showGuides="1">
      <p:cViewPr>
        <p:scale>
          <a:sx n="110" d="100"/>
          <a:sy n="110" d="100"/>
        </p:scale>
        <p:origin x="3760" y="-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2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9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5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DFF5E-F374-7003-00C6-CBD43DAFA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CD484B-426E-CA48-A11C-BEB2B353C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F353E2-E9BB-621E-8FDC-E2CDA8C22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D2F64-5B12-937A-636E-645A79C3A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1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8DC64B-EC54-FD46-A330-7E73BA9706C1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PDC 2025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3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686EB-0BED-924B-9224-2FEB8B63C113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PDC 2025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lang="en-US" sz="1000" smtClean="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1"/>
            <a:ext cx="6819900" cy="3549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9555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80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5" pos="69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50307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97623A-25ED-6A40-ADFB-95E95E950456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2735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7244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5015"/>
            <a:ext cx="112776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9E9120-FEDA-454B-B0B5-38C4FC87463A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79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5C1366-19A1-734F-9F0A-86564752E682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0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CAE8612-34E6-FF46-AB51-2EF4C18A9890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39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181100"/>
            <a:ext cx="4953000" cy="41767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181100"/>
            <a:ext cx="4953000" cy="41767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45FA5C5-BDE9-9E4A-AEB0-F14449F2FFF6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77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485900"/>
            <a:ext cx="4953000" cy="38719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485900"/>
            <a:ext cx="4953000" cy="38719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0520911-40B0-8E44-90EC-7D776F315BBE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06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988364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6195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3924301"/>
            <a:ext cx="2979692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6195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3924301"/>
            <a:ext cx="2983450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6195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4277927" y="1465385"/>
            <a:ext cx="0" cy="37162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7920948" y="1418492"/>
            <a:ext cx="0" cy="37631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100"/>
            <a:ext cx="298840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181100"/>
            <a:ext cx="297973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181100"/>
            <a:ext cx="298217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A9672A3-D93F-DE40-86FB-9BA6F88F7720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20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9101"/>
            <a:ext cx="2988364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9243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229101"/>
            <a:ext cx="2979692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9243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229101"/>
            <a:ext cx="2983450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9243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7927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20948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899"/>
            <a:ext cx="2988409" cy="223113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485900"/>
            <a:ext cx="297973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485900"/>
            <a:ext cx="298217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4"/>
            <a:ext cx="10286999" cy="661986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DA9071DF-8690-B94F-9788-504940912035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66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38459"/>
            <a:ext cx="2301354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633658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3938459"/>
            <a:ext cx="2332240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633658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3938459"/>
            <a:ext cx="2302372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633658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555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185550"/>
            <a:ext cx="2332275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18555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3938459"/>
            <a:ext cx="2338690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633658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185550"/>
            <a:ext cx="2337691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84AB6B0B-8681-7643-B440-44DCC31274A2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66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23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16231"/>
            <a:ext cx="2301354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91143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216231"/>
            <a:ext cx="2332240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911430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4216231"/>
            <a:ext cx="2302372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91143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485900"/>
            <a:ext cx="2332275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48590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4216231"/>
            <a:ext cx="2338690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911430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485900"/>
            <a:ext cx="2337691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1F36BBBB-C907-7D47-A41B-4EA526A5BDB5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97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2829927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100"/>
            <a:ext cx="2456925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183771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3543300"/>
            <a:ext cx="2456925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200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A00C454F-71BD-4948-9B5A-335E7AE2E585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19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134727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456925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488571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3848100"/>
            <a:ext cx="2456925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D30FCD5A-2D44-3942-B65C-594B19F2A78E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3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81100"/>
            <a:ext cx="9144000" cy="1143000"/>
          </a:xfrm>
        </p:spPr>
        <p:txBody>
          <a:bodyPr anchor="b">
            <a:no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8" y="2437483"/>
            <a:ext cx="9145706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303-2788-1444-846E-A49C03DC2D1A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9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3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25129"/>
            <a:ext cx="9144000" cy="59436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415475"/>
            <a:ext cx="9144000" cy="4992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-9053"/>
            <a:ext cx="12192000" cy="34417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4EEA6503-7AC7-F945-9349-CE067C8EFEEE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02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7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482E54DA-BBC4-7E4B-8A6D-F98A5CE67C38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92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74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229100" y="1"/>
            <a:ext cx="0" cy="6500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D61E9720-8A4F-5B4B-A8A1-4B3324E7C7FE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80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1"/>
            <a:ext cx="12192000" cy="650047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62403"/>
            <a:ext cx="3644900" cy="7478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2D1B3F70-7B40-CA41-8BB5-7CB10F08DFEB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8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268C-2963-1746-9645-B1191795CC68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08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E3C311-9C43-2B4F-A58F-A2BE7810D8E1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5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56BEADA-8EC6-9C4F-A71D-2B6E35375EA1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PDC 2025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54102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66530"/>
            <a:ext cx="5334000" cy="573488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86835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C9BD9A-5D2D-EE40-A364-B8AC6C381980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PDC 2025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1415728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59F68-8BD7-2D43-9987-E3F77D326A18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32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19100"/>
            <a:ext cx="11277600" cy="389709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887620"/>
            <a:ext cx="0" cy="56124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0" y="3695999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0" y="88442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1447875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57200" y="1154384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5" name="Text Placeholder 1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57200" y="4295396"/>
            <a:ext cx="5295899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57200" y="4001905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9" name="Text Placeholder 1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42617" y="1444158"/>
            <a:ext cx="5292183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42616" y="1150667"/>
            <a:ext cx="5292183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62" name="Text Placeholder 14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438900" y="4291679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</a:t>
            </a:r>
            <a:r>
              <a:rPr lang="en-US"/>
              <a:t>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438900" y="3998188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E3692264-0B0A-8743-8369-8CF23E6D4ED1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65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0"/>
            <a:ext cx="0" cy="64992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508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712591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57200" y="419100"/>
            <a:ext cx="5296821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3880422"/>
            <a:ext cx="5295899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199" y="3586931"/>
            <a:ext cx="5295901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38900" y="712591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38901" y="419100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3876705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1" y="3583214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DABD4469-2B5F-DB45-8F92-04D80BD22327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279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E4BC-5C94-9649-992F-D1DE3883E1CA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PDC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9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BEEE-05DD-434C-971A-4FB91B1F0546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PDC 2025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86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D70FB-0EDB-F8B4-77B5-E563B9B1E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EC5AA-8D0F-9E95-30BE-09B143732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0B34C-3975-DD38-D899-35E726E7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7083-79CE-3C4E-822B-65F587F94844}" type="datetime1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9E0BE-F74D-0378-598C-E08C5D14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PDC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AF211-D74B-9874-849A-01C549AE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021-9C52-8142-9D18-E8650108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4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FAC4-9CA1-235A-08E2-25ADECC0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06EE7-67E2-5499-4D42-51DAD466C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9E54F-C4B9-C380-4EF0-C148C7DE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A27B-5558-6346-821F-182E2E8B1E16}" type="datetime1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AF7CC-238F-3A41-1898-266FEBEF0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PDC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B3C76-1703-C0FA-4549-BE6A6449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021-9C52-8142-9D18-E8650108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572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3047-447A-AF6E-7095-8B43733C1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11B68-B24B-FC3C-68CE-6CD2911D0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90340-06C0-3068-49ED-164592A1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BE5B-F0BC-884D-BD1B-5596DECD67B4}" type="datetime1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02803-19B2-18FD-E3D2-57640046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PDC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69957-E3B6-DBBF-100E-847C82B7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021-9C52-8142-9D18-E8650108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5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DE18E-F8E0-DF82-65FA-91C2643C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4F60C-E5B3-9917-0CDA-66337C3D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88C2A-565F-4A30-302E-AC03C3928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EEFDD-26F3-6BC8-A49D-59D82FF2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4B9A-9544-6E4F-B80F-7DFEDAA1328F}" type="datetime1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E7428-5027-B1C0-5F7C-C1A22BE58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PDC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A4972-6FE7-4528-6AD1-CB04D54F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021-9C52-8142-9D18-E8650108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8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1FCCF1C-C3F7-1746-956D-457AE3D67E2C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PDC 2025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54102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70368"/>
            <a:ext cx="5334000" cy="572179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80141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2EE6-3EC7-7704-17E8-9475CF5D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839DC-DFB1-F861-238B-99B7903F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9B324-18F9-749C-D360-ACECF0EFD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E84B3-1FDA-8B2C-23B5-88CEA204F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CA873-1C6B-6916-67AD-AF3424EFA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6520CF-09EF-EE3A-400A-3B249D16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4BF42-9890-3F44-8DF2-896E83E4EAF9}" type="datetime1">
              <a:rPr lang="en-US" smtClean="0"/>
              <a:t>4/28/25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65C35-03FF-4FDF-2A1C-1B0E4496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PDC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169A97-F39B-3615-CD04-A8F1EDFA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021-9C52-8142-9D18-E8650108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89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AE1C7-5A73-E854-256A-0ADE57E6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1CC7B-3C64-D473-D0EE-ACCDCF37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08E3-565E-8747-9AED-C1ECD512F0DC}" type="datetime1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5B5F6-0D9A-6DFF-4579-9EF3B1BD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PDC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C581E-481F-D010-A3FA-C5D25D2E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021-9C52-8142-9D18-E8650108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435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0B83F-50FE-D274-C3C5-1EB00508A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CD17-7F2F-8843-AC5B-C934E2E0B3F5}" type="datetime1">
              <a:rPr lang="en-US" smtClean="0"/>
              <a:t>4/28/25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2ACE6-80EB-0B59-BADC-80DD2EEF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PDC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DE954-D84D-7D6C-303D-504B8228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021-9C52-8142-9D18-E8650108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68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0E77B-F036-9D1C-266B-740D74CA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ECD27-9B88-9F5E-E7C2-817F337C2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7FB95-FCB5-9D0C-BBD0-3CB82651C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08F49-3E1C-4F7C-223B-1F7B1C3F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4987-83DF-0348-B3A5-13F058AE6CD2}" type="datetime1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077FE-48EB-51B0-36E6-80332D26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PDC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083D5-7B8D-116C-A3A2-E60DFFFA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021-9C52-8142-9D18-E8650108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66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8452-D1A6-F739-D3FC-F6245217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25BA3F-44C9-D2F7-4A17-275FB677C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3E88B-77A9-CDAB-96BC-1ADF6F66B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F5D78-EA68-B8E1-2A7D-F09D172F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770B-7C66-704A-BEFF-098B52A7FC51}" type="datetime1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A38F6-EBE4-ED02-791C-010AB3B6C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PDC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9E561-16AD-CB27-2AA8-2484E6E6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021-9C52-8142-9D18-E8650108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27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74BB-A2DB-3AED-DEA2-3ED24E386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9DD8C-1E32-D21E-5A54-F350717C0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2170E-53A5-1B10-6F9D-FE710EB0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B11A-231E-2443-8A2C-51BDC48E9EEE}" type="datetime1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4E33F-6988-D9C9-70E6-60649E45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PDC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51F47-B053-D4FA-BFEE-334BF2CC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021-9C52-8142-9D18-E8650108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714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F9DDD-6541-DD8C-E30E-ECFB500F3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624A7-CFF1-B8EC-3C03-C727CD64A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2C24A-464D-8F25-1C76-31357E5B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725F-0521-7542-9B23-BDE959238607}" type="datetime1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48499-91B9-B780-6DFF-8204F5E5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PDC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E660C-47C6-4E7F-D821-A955663A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021-9C52-8142-9D18-E8650108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0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AE075CF-BBC7-DA4C-BA62-C11DB6748688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PDC 2025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402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02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C04F5-9A29-2144-AE4C-CAF086CE70E2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PDC 2025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4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8" cy="198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60AEA04-9D0E-9249-B2C7-77DC1CE91067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PDC 2025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370" y="0"/>
            <a:ext cx="4063997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1628" y="0"/>
            <a:ext cx="406399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66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5105B7E-6CDF-AE47-A33D-293CE25D3E4D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PDC 2025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4063999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4000" y="0"/>
            <a:ext cx="4061625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5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8" cy="198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19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5581E05-2077-B84A-A335-109CCE959BB1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PDC 2025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361627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2245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28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0102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535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99798"/>
            <a:ext cx="12192000" cy="35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00474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8E736E-9F67-6440-87FC-9632CB4D58AD}" type="datetime1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PDC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424239" y="6604000"/>
            <a:ext cx="0" cy="15514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566791"/>
            <a:ext cx="210893" cy="2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0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0" r:id="rId28"/>
    <p:sldLayoutId id="2147483831" r:id="rId29"/>
    <p:sldLayoutId id="2147483832" r:id="rId30"/>
    <p:sldLayoutId id="2147483833" r:id="rId31"/>
    <p:sldLayoutId id="2147483834" r:id="rId32"/>
    <p:sldLayoutId id="2147483835" r:id="rId33"/>
    <p:sldLayoutId id="2147483836" r:id="rId34"/>
    <p:sldLayoutId id="2147483837" r:id="rId3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indent="-246063" algn="l" defTabSz="914400" rtl="0" eaLnBrk="1" latinLnBrk="0" hangingPunct="1">
        <a:lnSpc>
          <a:spcPct val="100000"/>
        </a:lnSpc>
        <a:spcBef>
          <a:spcPts val="400"/>
        </a:spcBef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indent="-228600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indent="-227013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indent="-228600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264">
          <p15:clr>
            <a:srgbClr val="F26B43"/>
          </p15:clr>
        </p15:guide>
        <p15:guide id="11" pos="288">
          <p15:clr>
            <a:srgbClr val="F26B43"/>
          </p15:clr>
        </p15:guide>
        <p15:guide id="12" pos="7392">
          <p15:clr>
            <a:srgbClr val="F26B43"/>
          </p15:clr>
        </p15:guide>
        <p15:guide id="13" orient="horz" pos="3912">
          <p15:clr>
            <a:srgbClr val="F26B43"/>
          </p15:clr>
        </p15:guide>
        <p15:guide id="14" pos="3840">
          <p15:clr>
            <a:srgbClr val="F26B43"/>
          </p15:clr>
        </p15:guide>
        <p15:guide id="16" orient="horz" pos="936">
          <p15:clr>
            <a:srgbClr val="F26B43"/>
          </p15:clr>
        </p15:guide>
        <p15:guide id="17" pos="600">
          <p15:clr>
            <a:srgbClr val="F26B43"/>
          </p15:clr>
        </p15:guide>
        <p15:guide id="18" pos="7080">
          <p15:clr>
            <a:srgbClr val="F26B43"/>
          </p15:clr>
        </p15:guide>
        <p15:guide id="19" pos="4056">
          <p15:clr>
            <a:srgbClr val="F26B43"/>
          </p15:clr>
        </p15:guide>
        <p15:guide id="20" pos="3624">
          <p15:clr>
            <a:srgbClr val="F26B43"/>
          </p15:clr>
        </p15:guide>
        <p15:guide id="22" orient="horz" pos="74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57C767-58A0-4EE4-BDE6-03685393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4188-4832-E90E-9157-78D03AF74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C7AFC-0911-B245-7CB6-5A9DA2981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22571-CD9B-6A48-93F3-0A7206E24BD8}" type="datetime1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2D10B-B1CA-7A74-9D24-63B4C0C2F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PDC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9409E-50BE-3C29-56D2-D468CB0D7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5021-9C52-8142-9D18-E8650108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8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8E6458B-EF14-6E4E-BADC-191D45F3E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331" y="1569185"/>
            <a:ext cx="9144000" cy="1834946"/>
          </a:xfrm>
        </p:spPr>
        <p:txBody>
          <a:bodyPr>
            <a:normAutofit/>
          </a:bodyPr>
          <a:lstStyle/>
          <a:p>
            <a:r>
              <a:rPr lang="en-US" dirty="0"/>
              <a:t>A Mission to Demonstrate Asteroid Mitigation using a Gravity Tractor for Planetary Defense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BA6664-B4E1-891D-9E79-A335F19BD176}"/>
              </a:ext>
            </a:extLst>
          </p:cNvPr>
          <p:cNvSpPr txBox="1"/>
          <p:nvPr/>
        </p:nvSpPr>
        <p:spPr>
          <a:xfrm>
            <a:off x="685331" y="3451055"/>
            <a:ext cx="10267661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Ron Ballouz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(1)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, Andrew S. Rivkin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(1)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, Colby C. Merrill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(2)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, Rylie Bull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(1)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, Noble Hatten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(1)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, Zachary J. Fletcher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(1)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, Lev </a:t>
            </a:r>
            <a:r>
              <a:rPr lang="en-US" b="1" dirty="0" err="1"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Rodovskiy</a:t>
            </a:r>
            <a:r>
              <a:rPr lang="en-US" b="1" baseline="30000" dirty="0"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(1)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, O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livier S.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Barnouin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(1)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, Stewart Bushman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(1)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, Justin A. Atchison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(1)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, Brent W. Barbee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(3)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,Nancy L. Chabot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(1)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, Andrew F. Cheng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(1)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, R. Terik Daly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(1)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, Carolyn M. Ernst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(1)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, Dawn M. Graninger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(1)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, Edward Lu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(4)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, Derek C. Richardson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(5)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, Angela M. Stickle</a:t>
            </a:r>
            <a:r>
              <a:rPr lang="en-US" sz="1800" b="1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(1)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,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 and the Binary Asteroid Gravity Tractor Team.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B7A22E-303F-D3BA-033B-A3636AAE9A61}"/>
              </a:ext>
            </a:extLst>
          </p:cNvPr>
          <p:cNvSpPr txBox="1"/>
          <p:nvPr/>
        </p:nvSpPr>
        <p:spPr>
          <a:xfrm>
            <a:off x="673606" y="4975307"/>
            <a:ext cx="8931639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i="1" baseline="30000" dirty="0">
                <a:solidFill>
                  <a:schemeClr val="accent2"/>
                </a:solidFill>
              </a:rPr>
              <a:t>(1)</a:t>
            </a:r>
            <a:r>
              <a:rPr lang="en-US" i="1" dirty="0">
                <a:solidFill>
                  <a:schemeClr val="accent2"/>
                </a:solidFill>
              </a:rPr>
              <a:t>Johns Hopkins University Applied Physics Laboratory</a:t>
            </a:r>
          </a:p>
          <a:p>
            <a:r>
              <a:rPr lang="en-US" i="1" baseline="30000" dirty="0">
                <a:solidFill>
                  <a:schemeClr val="accent2"/>
                </a:solidFill>
              </a:rPr>
              <a:t>(2) </a:t>
            </a:r>
            <a:r>
              <a:rPr lang="en-US" i="1" dirty="0">
                <a:solidFill>
                  <a:schemeClr val="accent2"/>
                </a:solidFill>
              </a:rPr>
              <a:t>Cornell University</a:t>
            </a:r>
          </a:p>
          <a:p>
            <a:r>
              <a:rPr lang="en-US" i="1" baseline="30000" dirty="0">
                <a:solidFill>
                  <a:schemeClr val="accent2"/>
                </a:solidFill>
              </a:rPr>
              <a:t>(3) </a:t>
            </a:r>
            <a:r>
              <a:rPr lang="en-US" i="1" dirty="0">
                <a:solidFill>
                  <a:schemeClr val="accent2"/>
                </a:solidFill>
              </a:rPr>
              <a:t>NASA Goddard Spaceflight Center</a:t>
            </a:r>
          </a:p>
          <a:p>
            <a:r>
              <a:rPr lang="en-US" i="1" baseline="30000" dirty="0">
                <a:solidFill>
                  <a:schemeClr val="accent2"/>
                </a:solidFill>
              </a:rPr>
              <a:t>(4) </a:t>
            </a:r>
            <a:r>
              <a:rPr lang="en-US" i="1" dirty="0">
                <a:solidFill>
                  <a:schemeClr val="accent2"/>
                </a:solidFill>
              </a:rPr>
              <a:t>B612 Foundation</a:t>
            </a:r>
          </a:p>
          <a:p>
            <a:r>
              <a:rPr lang="en-US" i="1" baseline="30000" dirty="0">
                <a:solidFill>
                  <a:schemeClr val="accent2"/>
                </a:solidFill>
              </a:rPr>
              <a:t>(5)</a:t>
            </a:r>
            <a:r>
              <a:rPr lang="en-US" i="1" dirty="0">
                <a:solidFill>
                  <a:schemeClr val="accent2"/>
                </a:solidFill>
              </a:rPr>
              <a:t>University of Maryland, College Park</a:t>
            </a:r>
          </a:p>
        </p:txBody>
      </p:sp>
    </p:spTree>
    <p:extLst>
      <p:ext uri="{BB962C8B-B14F-4D97-AF65-F5344CB8AC3E}">
        <p14:creationId xmlns:p14="http://schemas.microsoft.com/office/powerpoint/2010/main" val="2890664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EDC29-0728-0A39-8D08-A529833A3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BDA9-A08E-04E5-75D1-2607C4DB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13477"/>
            <a:ext cx="11277600" cy="527584"/>
          </a:xfrm>
        </p:spPr>
        <p:txBody>
          <a:bodyPr/>
          <a:lstStyle/>
          <a:p>
            <a:r>
              <a:rPr lang="en-US" dirty="0"/>
              <a:t>Binary-GT Mission Requirements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CBED2-059E-501E-0DFF-20CA2519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000A2-7F0B-6E1B-2FA9-613FE0F74DD6}"/>
              </a:ext>
            </a:extLst>
          </p:cNvPr>
          <p:cNvSpPr txBox="1"/>
          <p:nvPr/>
        </p:nvSpPr>
        <p:spPr>
          <a:xfrm>
            <a:off x="273489" y="1405862"/>
            <a:ext cx="11645021" cy="458587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The Gravity Tractor shall rendezvous with the binary system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1990 OS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and characterize the diameter of system components to within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1% (TBR).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Rationale: Rendezvous is required for demonstrating the gravity tractor. Knowledge of system component sizes are needed for executing the slow-push mitigation demonstration.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buAutoNum type="arabicPeriod"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The Gravity Tractor shall maneuver into position to deflect the secondary member of the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1990 OS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system from a distance of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200 m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over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60 days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to cause a change of at least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250 seconds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in the binary orbital period.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Rationale: This would cause a displacement of the secondary of 1 secondary diameter 7 days after deflection is complete.</a:t>
            </a:r>
          </a:p>
          <a:p>
            <a:pPr lvl="1"/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The Gravity Tractor shall demonstrate the capability to sustain close proximity operations, within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150 m (TBR)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, for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30 days (TBR).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Rationale: operating at this distance would cause a similar magnitude of deflection as the operating parameters defined in 2.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The Gravity Tractor shall characterize the binary orbit with sufficient accuracy by obtaining observations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of the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1990 OS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system to measure the change in the binary orbital period to within </a:t>
            </a:r>
            <a:r>
              <a:rPr lang="en-US" sz="1600" b="1" dirty="0">
                <a:solidFill>
                  <a:srgbClr val="0070C0"/>
                </a:solidFill>
              </a:rPr>
              <a:t>25 seconds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(1</a:t>
            </a:r>
            <a:r>
              <a:rPr lang="el-GR" sz="1600" b="1" dirty="0">
                <a:solidFill>
                  <a:schemeClr val="tx2">
                    <a:lumMod val="75000"/>
                  </a:schemeClr>
                </a:solidFill>
              </a:rPr>
              <a:t>σ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confidence).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Rationale:  This is 10% of the deflection in 2. and 3.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The project shall measure the efficiency of the Gravity Tractor in changing the orbit of the secondary asteroid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(TBR).</a:t>
            </a:r>
          </a:p>
        </p:txBody>
      </p:sp>
    </p:spTree>
    <p:extLst>
      <p:ext uri="{BB962C8B-B14F-4D97-AF65-F5344CB8AC3E}">
        <p14:creationId xmlns:p14="http://schemas.microsoft.com/office/powerpoint/2010/main" val="41850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22674-A0F0-D35A-EE23-E7DF1FCA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Payload and Proximity Operations 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AEB89-4E71-E4A5-7843-474C2CEB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963922-DF93-2A32-0E05-34D8968DB559}"/>
              </a:ext>
            </a:extLst>
          </p:cNvPr>
          <p:cNvSpPr/>
          <p:nvPr/>
        </p:nvSpPr>
        <p:spPr>
          <a:xfrm>
            <a:off x="908797" y="3025134"/>
            <a:ext cx="912432" cy="17763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D96D7B-209A-D0BF-8983-FEEC2374CEFA}"/>
              </a:ext>
            </a:extLst>
          </p:cNvPr>
          <p:cNvSpPr/>
          <p:nvPr/>
        </p:nvSpPr>
        <p:spPr>
          <a:xfrm>
            <a:off x="1821227" y="3025134"/>
            <a:ext cx="3175476" cy="17763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597C09-C869-62B8-53D4-9D970E565C36}"/>
              </a:ext>
            </a:extLst>
          </p:cNvPr>
          <p:cNvSpPr/>
          <p:nvPr/>
        </p:nvSpPr>
        <p:spPr>
          <a:xfrm>
            <a:off x="4589414" y="3025134"/>
            <a:ext cx="1828800" cy="17763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061D7F-00FD-D4F5-AF2E-5164A8113246}"/>
              </a:ext>
            </a:extLst>
          </p:cNvPr>
          <p:cNvSpPr txBox="1"/>
          <p:nvPr/>
        </p:nvSpPr>
        <p:spPr>
          <a:xfrm>
            <a:off x="2531902" y="4868691"/>
            <a:ext cx="1197764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 months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A01911-48AB-6BDA-2BEA-78BF16652634}"/>
              </a:ext>
            </a:extLst>
          </p:cNvPr>
          <p:cNvSpPr txBox="1"/>
          <p:nvPr/>
        </p:nvSpPr>
        <p:spPr>
          <a:xfrm>
            <a:off x="957376" y="3497802"/>
            <a:ext cx="815273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Cruise and</a:t>
            </a:r>
          </a:p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Arrival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E157AB-EB68-BD71-A131-5AE135CCA6FD}"/>
              </a:ext>
            </a:extLst>
          </p:cNvPr>
          <p:cNvSpPr txBox="1"/>
          <p:nvPr/>
        </p:nvSpPr>
        <p:spPr>
          <a:xfrm>
            <a:off x="2413709" y="3620910"/>
            <a:ext cx="1734479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Binary System Characterization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8C4A3F-4B39-11F2-62BF-9E87AEC56A8E}"/>
              </a:ext>
            </a:extLst>
          </p:cNvPr>
          <p:cNvSpPr txBox="1"/>
          <p:nvPr/>
        </p:nvSpPr>
        <p:spPr>
          <a:xfrm>
            <a:off x="4849628" y="4868691"/>
            <a:ext cx="1197764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 months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F1D2A-BBF7-FD06-7746-88D9BB01548F}"/>
              </a:ext>
            </a:extLst>
          </p:cNvPr>
          <p:cNvSpPr txBox="1"/>
          <p:nvPr/>
        </p:nvSpPr>
        <p:spPr>
          <a:xfrm>
            <a:off x="4860904" y="3374691"/>
            <a:ext cx="1602689" cy="107721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Gravity Tractor Phase I 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(minimum deflection)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CB3E25-83B6-8EA5-6C66-237B3F21E6A8}"/>
              </a:ext>
            </a:extLst>
          </p:cNvPr>
          <p:cNvSpPr/>
          <p:nvPr/>
        </p:nvSpPr>
        <p:spPr>
          <a:xfrm>
            <a:off x="6418214" y="3025134"/>
            <a:ext cx="1828800" cy="17763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22FC2-F438-D1BD-5AB1-DD530E4D9BA1}"/>
              </a:ext>
            </a:extLst>
          </p:cNvPr>
          <p:cNvSpPr txBox="1"/>
          <p:nvPr/>
        </p:nvSpPr>
        <p:spPr>
          <a:xfrm>
            <a:off x="6501042" y="3620911"/>
            <a:ext cx="1779107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In Situ Deflection Characterization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870345-EB6A-4B11-CD6C-7CD76909D669}"/>
              </a:ext>
            </a:extLst>
          </p:cNvPr>
          <p:cNvSpPr/>
          <p:nvPr/>
        </p:nvSpPr>
        <p:spPr>
          <a:xfrm>
            <a:off x="8232379" y="3025134"/>
            <a:ext cx="1044779" cy="17763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37EF60-E16D-0569-A864-0903B74888CD}"/>
              </a:ext>
            </a:extLst>
          </p:cNvPr>
          <p:cNvSpPr/>
          <p:nvPr/>
        </p:nvSpPr>
        <p:spPr>
          <a:xfrm>
            <a:off x="9277158" y="3025133"/>
            <a:ext cx="1828800" cy="17763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1306B4-E8B7-3433-EE60-AC5737D66295}"/>
              </a:ext>
            </a:extLst>
          </p:cNvPr>
          <p:cNvSpPr txBox="1"/>
          <p:nvPr/>
        </p:nvSpPr>
        <p:spPr>
          <a:xfrm>
            <a:off x="8262386" y="3251580"/>
            <a:ext cx="1180131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Gravity Tractor Phase II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(close proximity)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FCFC0D-F147-1679-9D86-38983BA7DC4A}"/>
              </a:ext>
            </a:extLst>
          </p:cNvPr>
          <p:cNvSpPr txBox="1"/>
          <p:nvPr/>
        </p:nvSpPr>
        <p:spPr>
          <a:xfrm>
            <a:off x="9359986" y="3620911"/>
            <a:ext cx="1761344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In Situ Deflection Characterization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3858B6-4F1E-828D-9C4A-666D6F2DC6CC}"/>
              </a:ext>
            </a:extLst>
          </p:cNvPr>
          <p:cNvSpPr txBox="1"/>
          <p:nvPr/>
        </p:nvSpPr>
        <p:spPr>
          <a:xfrm>
            <a:off x="6603889" y="4868691"/>
            <a:ext cx="1332416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&lt;2 months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5C2341-0001-96D7-3FDE-E4B67BB14A89}"/>
              </a:ext>
            </a:extLst>
          </p:cNvPr>
          <p:cNvSpPr txBox="1"/>
          <p:nvPr/>
        </p:nvSpPr>
        <p:spPr>
          <a:xfrm>
            <a:off x="8176709" y="4870551"/>
            <a:ext cx="108234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 month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1B62B9-6D8F-8FFF-D283-75B2734102D0}"/>
              </a:ext>
            </a:extLst>
          </p:cNvPr>
          <p:cNvSpPr txBox="1"/>
          <p:nvPr/>
        </p:nvSpPr>
        <p:spPr>
          <a:xfrm>
            <a:off x="9526953" y="4876791"/>
            <a:ext cx="1332416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&lt;2 months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F1670-BA32-3167-4E4E-4367DAD69BF5}"/>
              </a:ext>
            </a:extLst>
          </p:cNvPr>
          <p:cNvSpPr txBox="1"/>
          <p:nvPr/>
        </p:nvSpPr>
        <p:spPr>
          <a:xfrm>
            <a:off x="1577474" y="5620177"/>
            <a:ext cx="9161049" cy="646331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slow-push mitigation demonstration mission can achieve all investigation goals in a relatively brief proximity operations timeline (&lt; 1 year).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B0933C-F549-B8FC-E9A6-428C86708498}"/>
              </a:ext>
            </a:extLst>
          </p:cNvPr>
          <p:cNvSpPr txBox="1"/>
          <p:nvPr/>
        </p:nvSpPr>
        <p:spPr>
          <a:xfrm>
            <a:off x="983135" y="4876791"/>
            <a:ext cx="691215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&lt; 3 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9B785C-1A56-5FC5-9BA3-83217901A947}"/>
              </a:ext>
            </a:extLst>
          </p:cNvPr>
          <p:cNvSpPr txBox="1"/>
          <p:nvPr/>
        </p:nvSpPr>
        <p:spPr>
          <a:xfrm>
            <a:off x="573898" y="1277623"/>
            <a:ext cx="11618102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Payload consists of three instruments and high-gain antenna: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Narrow Angle Camera [~0.1 m/pixel at 5-km distance during characterization phase]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Wide Angle Camera [~2 m/pixel at 5-km distance during characterization phase]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Doppler Velocimeter/Laser Rangefinder [~0.5 m precision for closed-loop control during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tractoring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phase]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77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4D74C-8E5F-BC69-0510-BCDB5E67E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5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7EE55-DECB-0613-FFA1-8E5F7E721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020DB-5B20-2765-C2C3-EA9BE9C9D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Payload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E4807A-47E7-5A64-8F1F-3F3A10B3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09725-F7AD-9588-AD89-3A79C4123D6C}"/>
              </a:ext>
            </a:extLst>
          </p:cNvPr>
          <p:cNvSpPr txBox="1"/>
          <p:nvPr/>
        </p:nvSpPr>
        <p:spPr>
          <a:xfrm>
            <a:off x="457200" y="992841"/>
            <a:ext cx="9959789" cy="501675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Narrow Angle Camera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Navigation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Binary system characterization pre- and post-deflection.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~0.1 m/pixel at 5-km distance during characterization phase.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Wide Angle Camera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Navigation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Closed-loop control during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tractoring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Binary system characterization pre- and post-deflection.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~2 m/pixel at 5-km distance during characterization phase.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Doppler Velocimeter / Laser Range Finder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~0.5 m precision for closed-loop control during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tractoring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phase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High Gain Antenna: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Radio Science</a:t>
            </a:r>
          </a:p>
        </p:txBody>
      </p:sp>
    </p:spTree>
    <p:extLst>
      <p:ext uri="{BB962C8B-B14F-4D97-AF65-F5344CB8AC3E}">
        <p14:creationId xmlns:p14="http://schemas.microsoft.com/office/powerpoint/2010/main" val="256316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D478C-A7C8-910B-4CBB-A101D48F7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8540F-9FAD-4C73-518A-34987E75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Binary-GT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F2955-F388-5553-A41E-A2E05A08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BA34A6-3BBC-13CA-4583-6DE580B36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03" y="1103889"/>
            <a:ext cx="4307650" cy="51893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9ACB5F-88B7-A038-BE6D-0336E6ABA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27" y="1167439"/>
            <a:ext cx="4387604" cy="512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1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9683-2F00-175A-36E7-15E7F8CBC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Binary-GT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89DDD-6B37-04E0-72A8-F00524F5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E8B8A4-77BD-6ED8-B718-3FA253FE8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5" y="936898"/>
            <a:ext cx="5880847" cy="5563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753EEA-C04E-F852-8528-A38BE23D5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732" y="936897"/>
            <a:ext cx="5985406" cy="55635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BC9CE8-F9D9-FB70-4214-50D93211FCF2}"/>
              </a:ext>
            </a:extLst>
          </p:cNvPr>
          <p:cNvSpPr txBox="1"/>
          <p:nvPr/>
        </p:nvSpPr>
        <p:spPr>
          <a:xfrm>
            <a:off x="209862" y="6143097"/>
            <a:ext cx="1196161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1990 OS</a:t>
            </a:r>
          </a:p>
        </p:txBody>
      </p:sp>
    </p:spTree>
    <p:extLst>
      <p:ext uri="{BB962C8B-B14F-4D97-AF65-F5344CB8AC3E}">
        <p14:creationId xmlns:p14="http://schemas.microsoft.com/office/powerpoint/2010/main" val="134156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FEF2A-8C85-9F44-AC3F-4972528C8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73FF-F392-ECF0-24CF-7E6DDB86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Gravity Tractors: Basics and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97532-5BBD-4B52-31E9-40BCC4F6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D0B55-3C87-01D0-936B-1D164231D7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3373" flipH="1">
            <a:off x="1726860" y="1794482"/>
            <a:ext cx="1302587" cy="1126738"/>
          </a:xfrm>
          <a:prstGeom prst="rect">
            <a:avLst/>
          </a:prstGeom>
        </p:spPr>
      </p:pic>
      <p:pic>
        <p:nvPicPr>
          <p:cNvPr id="8" name="Picture Placeholder 50">
            <a:extLst>
              <a:ext uri="{FF2B5EF4-FFF2-40B4-BE49-F238E27FC236}">
                <a16:creationId xmlns:a16="http://schemas.microsoft.com/office/drawing/2014/main" id="{73D080AC-57A1-3BA9-69BA-BF15345223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212" b="2212"/>
          <a:stretch>
            <a:fillRect/>
          </a:stretch>
        </p:blipFill>
        <p:spPr>
          <a:xfrm rot="4177995">
            <a:off x="3940417" y="1983918"/>
            <a:ext cx="812675" cy="776667"/>
          </a:xfrm>
          <a:prstGeom prst="rect">
            <a:avLst/>
          </a:prstGeom>
          <a:noFill/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F7DF6D-7855-A96A-9B9B-650333C507DF}"/>
              </a:ext>
            </a:extLst>
          </p:cNvPr>
          <p:cNvCxnSpPr>
            <a:cxnSpLocks/>
          </p:cNvCxnSpPr>
          <p:nvPr/>
        </p:nvCxnSpPr>
        <p:spPr>
          <a:xfrm>
            <a:off x="2443627" y="2372251"/>
            <a:ext cx="731520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42548AD-601E-9596-22D3-98B7DFCDC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053" y="1286030"/>
            <a:ext cx="2485134" cy="3229253"/>
          </a:xfrm>
          <a:prstGeom prst="rect">
            <a:avLst/>
          </a:prstGeom>
        </p:spPr>
      </p:pic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27943A31-6A98-7729-70FD-53C3BDFA24E0}"/>
              </a:ext>
            </a:extLst>
          </p:cNvPr>
          <p:cNvSpPr txBox="1">
            <a:spLocks/>
          </p:cNvSpPr>
          <p:nvPr/>
        </p:nvSpPr>
        <p:spPr>
          <a:xfrm>
            <a:off x="6230471" y="4481076"/>
            <a:ext cx="5918839" cy="18497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Goal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en-US" sz="1600" i="1" dirty="0">
                <a:effectLst/>
                <a:ea typeface="PMingLiU" panose="02020500000000000000" pitchFamily="18" charset="-120"/>
              </a:rPr>
              <a:t>Develop technologies and designs for NEO deflection and disruption missions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Short Term Actions: </a:t>
            </a:r>
            <a:r>
              <a:rPr lang="en-US" sz="1600" dirty="0"/>
              <a:t>Technology assessments should include the most mature in-space concepts—kinetic impactors, gravity tractors, ion beam deflection—as well as less mature NEO impact prevention methods.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This action includes preliminary designs for demonstration of a gravity tractor NEO deflection mission campaign.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9C802A-C01A-512E-969F-1F23CF427554}"/>
              </a:ext>
            </a:extLst>
          </p:cNvPr>
          <p:cNvCxnSpPr/>
          <p:nvPr/>
        </p:nvCxnSpPr>
        <p:spPr>
          <a:xfrm>
            <a:off x="5943559" y="1286030"/>
            <a:ext cx="0" cy="4093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0A83A17D-DBF7-47A4-A5B1-901D1C70B3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957" y="1286030"/>
            <a:ext cx="2526845" cy="3220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Triangle 37">
            <a:extLst>
              <a:ext uri="{FF2B5EF4-FFF2-40B4-BE49-F238E27FC236}">
                <a16:creationId xmlns:a16="http://schemas.microsoft.com/office/drawing/2014/main" id="{CECBB938-09C5-DE3A-4DDB-2B5D908031F6}"/>
              </a:ext>
            </a:extLst>
          </p:cNvPr>
          <p:cNvSpPr/>
          <p:nvPr/>
        </p:nvSpPr>
        <p:spPr>
          <a:xfrm rot="6965574">
            <a:off x="2817391" y="702854"/>
            <a:ext cx="763696" cy="2181467"/>
          </a:xfrm>
          <a:prstGeom prst="triangle">
            <a:avLst/>
          </a:prstGeom>
          <a:solidFill>
            <a:srgbClr val="EC8A8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E85086B1-C7AF-1C55-7130-245F75B4C18B}"/>
              </a:ext>
            </a:extLst>
          </p:cNvPr>
          <p:cNvSpPr/>
          <p:nvPr/>
        </p:nvSpPr>
        <p:spPr>
          <a:xfrm rot="3813888">
            <a:off x="2818229" y="1886512"/>
            <a:ext cx="763696" cy="2181467"/>
          </a:xfrm>
          <a:prstGeom prst="triangle">
            <a:avLst/>
          </a:prstGeom>
          <a:solidFill>
            <a:srgbClr val="EC8A8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84DDDD-A046-B4CC-A8D0-FD77413F2811}"/>
              </a:ext>
            </a:extLst>
          </p:cNvPr>
          <p:cNvSpPr txBox="1"/>
          <p:nvPr/>
        </p:nvSpPr>
        <p:spPr>
          <a:xfrm>
            <a:off x="281279" y="3698703"/>
            <a:ext cx="5620489" cy="280076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 gravity tractor is a planetary defense mitigation technique that uses the gravity of a spacecraft to slowly deflect an asteroid’s orbit.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Unlike other mitigation methods, benefits from not requiring knowledge of geophysical properties of target or complexities of surface interaction.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Well-suited as a primary mitigation method for 50-100 m asteroids with long warning times, or as a secondary mitigation method following an impulsive technique. 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2E6B913-7AEE-A10E-B9DB-B1536F2C70FD}"/>
              </a:ext>
            </a:extLst>
          </p:cNvPr>
          <p:cNvCxnSpPr>
            <a:cxnSpLocks/>
          </p:cNvCxnSpPr>
          <p:nvPr/>
        </p:nvCxnSpPr>
        <p:spPr>
          <a:xfrm flipH="1">
            <a:off x="3548896" y="3023638"/>
            <a:ext cx="731520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CE0128E-047F-D7FA-74AB-79E894F91870}"/>
              </a:ext>
            </a:extLst>
          </p:cNvPr>
          <p:cNvCxnSpPr>
            <a:cxnSpLocks/>
          </p:cNvCxnSpPr>
          <p:nvPr/>
        </p:nvCxnSpPr>
        <p:spPr>
          <a:xfrm>
            <a:off x="4395028" y="3026169"/>
            <a:ext cx="731520" cy="0"/>
          </a:xfrm>
          <a:prstGeom prst="straightConnector1">
            <a:avLst/>
          </a:prstGeom>
          <a:ln w="76200">
            <a:solidFill>
              <a:srgbClr val="F5C5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99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DD99B-89A5-678E-4528-383A86D88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>
            <a:extLst>
              <a:ext uri="{FF2B5EF4-FFF2-40B4-BE49-F238E27FC236}">
                <a16:creationId xmlns:a16="http://schemas.microsoft.com/office/drawing/2014/main" id="{79242FF5-7D6D-9470-A89E-8246ED94475B}"/>
              </a:ext>
            </a:extLst>
          </p:cNvPr>
          <p:cNvSpPr/>
          <p:nvPr/>
        </p:nvSpPr>
        <p:spPr>
          <a:xfrm>
            <a:off x="-5288507" y="16483"/>
            <a:ext cx="10524113" cy="6561737"/>
          </a:xfrm>
          <a:prstGeom prst="arc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306DFB-2EB0-CB9C-CBD4-2B0FF4FDB36D}"/>
              </a:ext>
            </a:extLst>
          </p:cNvPr>
          <p:cNvSpPr/>
          <p:nvPr/>
        </p:nvSpPr>
        <p:spPr>
          <a:xfrm>
            <a:off x="-2072312" y="-398277"/>
            <a:ext cx="7315200" cy="7315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24FC6-AAD1-ABC1-F65F-75F1D47C2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81"/>
            <a:ext cx="11555895" cy="885603"/>
          </a:xfrm>
          <a:solidFill>
            <a:srgbClr val="FFFFFF">
              <a:alpha val="50196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Binary Gravity Tractor: </a:t>
            </a:r>
            <a:br>
              <a:rPr lang="en-US" dirty="0"/>
            </a:br>
            <a:r>
              <a:rPr lang="en-US" dirty="0"/>
              <a:t>A Slow-Push Demonstration Mission for Planetary Defense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521C4-07D9-7E97-7183-7170E467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FA0BF-83A8-1E9A-ED08-7283FBC18F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3373" flipH="1">
            <a:off x="667247" y="2448543"/>
            <a:ext cx="1828800" cy="1581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F61791-D570-035D-2901-F566DD79BC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1029" flipH="1">
            <a:off x="5087440" y="3124860"/>
            <a:ext cx="310896" cy="268926"/>
          </a:xfrm>
          <a:prstGeom prst="rect">
            <a:avLst/>
          </a:prstGeom>
        </p:spPr>
      </p:pic>
      <p:pic>
        <p:nvPicPr>
          <p:cNvPr id="9" name="Picture Placeholder 50">
            <a:extLst>
              <a:ext uri="{FF2B5EF4-FFF2-40B4-BE49-F238E27FC236}">
                <a16:creationId xmlns:a16="http://schemas.microsoft.com/office/drawing/2014/main" id="{855E15E5-0DD6-537A-0D6E-2DF76BB35C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212" b="2212"/>
          <a:stretch>
            <a:fillRect/>
          </a:stretch>
        </p:blipFill>
        <p:spPr>
          <a:xfrm>
            <a:off x="4914130" y="3432785"/>
            <a:ext cx="603196" cy="57647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751D0F-A00F-85E4-1F0F-22F466749B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1029" flipH="1">
            <a:off x="4038837" y="1203543"/>
            <a:ext cx="310896" cy="268926"/>
          </a:xfrm>
          <a:prstGeom prst="rect">
            <a:avLst/>
          </a:prstGeom>
        </p:spPr>
      </p:pic>
      <p:pic>
        <p:nvPicPr>
          <p:cNvPr id="15" name="Picture Placeholder 50">
            <a:extLst>
              <a:ext uri="{FF2B5EF4-FFF2-40B4-BE49-F238E27FC236}">
                <a16:creationId xmlns:a16="http://schemas.microsoft.com/office/drawing/2014/main" id="{1AA84B57-2023-29A6-614B-F398B38B13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212" b="2212"/>
          <a:stretch>
            <a:fillRect/>
          </a:stretch>
        </p:blipFill>
        <p:spPr>
          <a:xfrm>
            <a:off x="4235207" y="1394388"/>
            <a:ext cx="603196" cy="57647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BF74DD-FC1F-D797-65DC-5BD87A31F6CA}"/>
              </a:ext>
            </a:extLst>
          </p:cNvPr>
          <p:cNvSpPr txBox="1"/>
          <p:nvPr/>
        </p:nvSpPr>
        <p:spPr>
          <a:xfrm>
            <a:off x="6025415" y="1069020"/>
            <a:ext cx="5870750" cy="304698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We present preliminary designs for a gravity tractor NEO deflection mission demonstration that targets the secondary of an asteroid binary system.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Similar to NASA’s DART mission, this approach benefits from requiring a relatively small deflection to affect an observable change in an asteroid’s orbit.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developed a metric for GT effectiveness and show that a GT demo is orders of magnitude more effective at a binary system compared to a single asteroid [</a:t>
            </a:r>
            <a:r>
              <a:rPr lang="en-US" sz="1600" b="1" dirty="0"/>
              <a:t>see poster by Colby Merrill et al.</a:t>
            </a:r>
            <a:r>
              <a:rPr lang="en-US" sz="1600" dirty="0"/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67135-85CA-C621-80FE-19F3548C6753}"/>
              </a:ext>
            </a:extLst>
          </p:cNvPr>
          <p:cNvSpPr txBox="1"/>
          <p:nvPr/>
        </p:nvSpPr>
        <p:spPr>
          <a:xfrm>
            <a:off x="3961983" y="3104649"/>
            <a:ext cx="115929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original orbit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5A8389-E374-0C3A-7B00-233A07B9113C}"/>
              </a:ext>
            </a:extLst>
          </p:cNvPr>
          <p:cNvSpPr txBox="1"/>
          <p:nvPr/>
        </p:nvSpPr>
        <p:spPr>
          <a:xfrm>
            <a:off x="2787629" y="1184117"/>
            <a:ext cx="1258678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modified orbit</a:t>
            </a:r>
          </a:p>
        </p:txBody>
      </p:sp>
    </p:spTree>
    <p:extLst>
      <p:ext uri="{BB962C8B-B14F-4D97-AF65-F5344CB8AC3E}">
        <p14:creationId xmlns:p14="http://schemas.microsoft.com/office/powerpoint/2010/main" val="99117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A0AC6-4ECF-692E-8B01-91173389C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>
            <a:extLst>
              <a:ext uri="{FF2B5EF4-FFF2-40B4-BE49-F238E27FC236}">
                <a16:creationId xmlns:a16="http://schemas.microsoft.com/office/drawing/2014/main" id="{13B7FA46-6EEC-4943-50AD-577838C68C2E}"/>
              </a:ext>
            </a:extLst>
          </p:cNvPr>
          <p:cNvSpPr/>
          <p:nvPr/>
        </p:nvSpPr>
        <p:spPr>
          <a:xfrm>
            <a:off x="-5288507" y="16483"/>
            <a:ext cx="10524113" cy="6561737"/>
          </a:xfrm>
          <a:prstGeom prst="arc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A561DB-08F3-020E-B8F4-4F01F9520A1A}"/>
              </a:ext>
            </a:extLst>
          </p:cNvPr>
          <p:cNvSpPr/>
          <p:nvPr/>
        </p:nvSpPr>
        <p:spPr>
          <a:xfrm>
            <a:off x="-2072312" y="-398277"/>
            <a:ext cx="7315200" cy="7315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05A58-5FC3-1F02-D6D9-635847A9F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81"/>
            <a:ext cx="11555895" cy="885603"/>
          </a:xfrm>
          <a:solidFill>
            <a:srgbClr val="FFFFFF">
              <a:alpha val="50196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Binary Gravity Tractor: </a:t>
            </a:r>
            <a:br>
              <a:rPr lang="en-US" dirty="0"/>
            </a:br>
            <a:r>
              <a:rPr lang="en-US" dirty="0"/>
              <a:t>A Slow-Push Demonstration Mission for Planetary Defense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20D53-686A-E039-9305-74E7AB9F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904113-F86E-2DED-C671-5BE29873B41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3373" flipH="1">
            <a:off x="667247" y="2448543"/>
            <a:ext cx="1828800" cy="1581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F9A65C-5B06-05E9-6E26-B456710479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1029" flipH="1">
            <a:off x="5087440" y="3124860"/>
            <a:ext cx="310896" cy="268926"/>
          </a:xfrm>
          <a:prstGeom prst="rect">
            <a:avLst/>
          </a:prstGeom>
        </p:spPr>
      </p:pic>
      <p:pic>
        <p:nvPicPr>
          <p:cNvPr id="9" name="Picture Placeholder 50">
            <a:extLst>
              <a:ext uri="{FF2B5EF4-FFF2-40B4-BE49-F238E27FC236}">
                <a16:creationId xmlns:a16="http://schemas.microsoft.com/office/drawing/2014/main" id="{F6171D3A-BE2A-002C-EA37-3CD120125A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212" b="2212"/>
          <a:stretch>
            <a:fillRect/>
          </a:stretch>
        </p:blipFill>
        <p:spPr>
          <a:xfrm>
            <a:off x="4914130" y="3432785"/>
            <a:ext cx="603196" cy="57647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6892AC-BB1C-C068-F580-B7A94CF1A8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1029" flipH="1">
            <a:off x="4038837" y="1203543"/>
            <a:ext cx="310896" cy="268926"/>
          </a:xfrm>
          <a:prstGeom prst="rect">
            <a:avLst/>
          </a:prstGeom>
        </p:spPr>
      </p:pic>
      <p:pic>
        <p:nvPicPr>
          <p:cNvPr id="15" name="Picture Placeholder 50">
            <a:extLst>
              <a:ext uri="{FF2B5EF4-FFF2-40B4-BE49-F238E27FC236}">
                <a16:creationId xmlns:a16="http://schemas.microsoft.com/office/drawing/2014/main" id="{5BE665D9-73BF-FAEA-3F0F-4DF5515607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212" b="2212"/>
          <a:stretch>
            <a:fillRect/>
          </a:stretch>
        </p:blipFill>
        <p:spPr>
          <a:xfrm>
            <a:off x="4235207" y="1394388"/>
            <a:ext cx="603196" cy="57647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E3CD0B-49C0-8B1C-41F8-419A59FF098B}"/>
              </a:ext>
            </a:extLst>
          </p:cNvPr>
          <p:cNvSpPr txBox="1"/>
          <p:nvPr/>
        </p:nvSpPr>
        <p:spPr>
          <a:xfrm>
            <a:off x="6025415" y="1069020"/>
            <a:ext cx="5870750" cy="501675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We present preliminary designs for a gravity tractor NEO deflection mission demonstration that targets the secondary of an asteroid binary system.</a:t>
            </a:r>
          </a:p>
          <a:p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Similar to NASA’s DART mission, this approach benefits from requiring a relatively small deflection to affect an observable change in an asteroid’s orbit.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We developed a metric for GT effectiveness and show that a GT demo is orders of magnitude more effective at a binary system compared to a single asteroid [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see poster by Colby Merrill et al.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investigated chemical vs. solar-electric propulsion (SEP) for cruise and proximity operations. Find that a mission that exclusively uses chemical thrusters 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cost effective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able to achieve mission requirements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ready to be implemented for a real operational scenario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575322-148C-4931-A990-20C1BC171B25}"/>
              </a:ext>
            </a:extLst>
          </p:cNvPr>
          <p:cNvSpPr txBox="1"/>
          <p:nvPr/>
        </p:nvSpPr>
        <p:spPr>
          <a:xfrm>
            <a:off x="3961983" y="3104649"/>
            <a:ext cx="115929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original orbit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E11FA-0F4D-E27C-CAA6-0AF812B7A7B9}"/>
              </a:ext>
            </a:extLst>
          </p:cNvPr>
          <p:cNvSpPr txBox="1"/>
          <p:nvPr/>
        </p:nvSpPr>
        <p:spPr>
          <a:xfrm>
            <a:off x="2787629" y="1184117"/>
            <a:ext cx="1258678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modified orbit</a:t>
            </a:r>
          </a:p>
        </p:txBody>
      </p:sp>
    </p:spTree>
    <p:extLst>
      <p:ext uri="{BB962C8B-B14F-4D97-AF65-F5344CB8AC3E}">
        <p14:creationId xmlns:p14="http://schemas.microsoft.com/office/powerpoint/2010/main" val="88222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D4A49-4F7A-1A90-9258-336B890F7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F23C-0459-C2F7-C918-3A466C1F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Selection: Mission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D16B3-B345-B7CA-9A30-4D63EC76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D5B76-F64D-D2E9-955D-95B6F733D151}"/>
              </a:ext>
            </a:extLst>
          </p:cNvPr>
          <p:cNvSpPr txBox="1">
            <a:spLocks/>
          </p:cNvSpPr>
          <p:nvPr/>
        </p:nvSpPr>
        <p:spPr>
          <a:xfrm>
            <a:off x="952500" y="1179514"/>
            <a:ext cx="10287000" cy="50307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Considered 14 promising NEA binary targets based on favorability for a Binary Gravity Tractor demonstration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see poster by Colby Merrill et al.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dirty="0"/>
              <a:t> </a:t>
            </a:r>
          </a:p>
          <a:p>
            <a:r>
              <a:rPr lang="en-US" dirty="0"/>
              <a:t>Launch</a:t>
            </a:r>
          </a:p>
          <a:p>
            <a:pPr lvl="1"/>
            <a:r>
              <a:rPr lang="en-US" dirty="0"/>
              <a:t>2035 – 2040</a:t>
            </a:r>
          </a:p>
          <a:p>
            <a:pPr lvl="1"/>
            <a:r>
              <a:rPr lang="en-US" dirty="0"/>
              <a:t>Restricted to ≤ Falcon 9 launch vehicle capability</a:t>
            </a:r>
          </a:p>
          <a:p>
            <a:r>
              <a:rPr lang="en-US" dirty="0"/>
              <a:t>Maximum cruise of 1000 days (~3 years)</a:t>
            </a:r>
          </a:p>
          <a:p>
            <a:r>
              <a:rPr lang="en-US" dirty="0"/>
              <a:t>Currently, place no constraints on min/max solar distance (important for systems engineering)</a:t>
            </a:r>
          </a:p>
          <a:p>
            <a:r>
              <a:rPr lang="en-US" dirty="0"/>
              <a:t>Model assumptions:</a:t>
            </a:r>
          </a:p>
          <a:p>
            <a:pPr lvl="1"/>
            <a:r>
              <a:rPr lang="en-US" dirty="0"/>
              <a:t>Chemical propulsion, thruster specific impulse, </a:t>
            </a:r>
            <a:r>
              <a:rPr lang="en-US" i="1" dirty="0"/>
              <a:t>I</a:t>
            </a:r>
            <a:r>
              <a:rPr lang="en-US" i="1" baseline="-25000" dirty="0"/>
              <a:t>sp</a:t>
            </a:r>
            <a:r>
              <a:rPr lang="en-US" dirty="0"/>
              <a:t> = 315 s (</a:t>
            </a:r>
            <a:r>
              <a:rPr lang="en-US" dirty="0" err="1"/>
              <a:t>biprop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10% propellant mass margin for statistical maneuvers, etc.</a:t>
            </a:r>
          </a:p>
          <a:p>
            <a:pPr lvl="1"/>
            <a:r>
              <a:rPr lang="en-US" dirty="0"/>
              <a:t>Considered gravity assists: Earth, Mars, and Mars-Earth</a:t>
            </a:r>
          </a:p>
          <a:p>
            <a:pPr lvl="1"/>
            <a:r>
              <a:rPr lang="en-US" dirty="0"/>
              <a:t>Optimization objective function: maximize post-rendezvous delivered mass.</a:t>
            </a:r>
          </a:p>
        </p:txBody>
      </p:sp>
    </p:spTree>
    <p:extLst>
      <p:ext uri="{BB962C8B-B14F-4D97-AF65-F5344CB8AC3E}">
        <p14:creationId xmlns:p14="http://schemas.microsoft.com/office/powerpoint/2010/main" val="228585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33ABD-B070-1AD7-DD96-A74F461ED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5EAABA0-F6E0-0C4F-5B0D-DC6D9C6BF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48" y="1316330"/>
            <a:ext cx="11316954" cy="47907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5D52E-29AD-2F56-E14D-B50D5116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6044E-4B63-8CF6-E397-82B5E35C6D24}"/>
              </a:ext>
            </a:extLst>
          </p:cNvPr>
          <p:cNvSpPr/>
          <p:nvPr/>
        </p:nvSpPr>
        <p:spPr>
          <a:xfrm>
            <a:off x="8352077" y="5775475"/>
            <a:ext cx="649287" cy="192814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40000" lnSpcReduction="20000"/>
          </a:bodyPr>
          <a:lstStyle/>
          <a:p>
            <a:pPr algn="ctr"/>
            <a:endParaRPr lang="en-US" sz="200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0FCC73-E7E4-BB12-3DF8-FF26E3098D35}"/>
              </a:ext>
            </a:extLst>
          </p:cNvPr>
          <p:cNvSpPr/>
          <p:nvPr/>
        </p:nvSpPr>
        <p:spPr>
          <a:xfrm>
            <a:off x="3732876" y="5752700"/>
            <a:ext cx="649288" cy="228673"/>
          </a:xfrm>
          <a:prstGeom prst="rect">
            <a:avLst/>
          </a:prstGeom>
          <a:solidFill>
            <a:srgbClr val="E05A95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endParaRPr lang="en-US" sz="200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C9000B-B1AB-04A6-1BD3-ED94B5E3EA61}"/>
              </a:ext>
            </a:extLst>
          </p:cNvPr>
          <p:cNvSpPr/>
          <p:nvPr/>
        </p:nvSpPr>
        <p:spPr>
          <a:xfrm>
            <a:off x="9749170" y="5770702"/>
            <a:ext cx="802612" cy="192671"/>
          </a:xfrm>
          <a:prstGeom prst="rect">
            <a:avLst/>
          </a:prstGeom>
          <a:solidFill>
            <a:srgbClr val="00FFFB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40000" lnSpcReduction="20000"/>
          </a:bodyPr>
          <a:lstStyle/>
          <a:p>
            <a:pPr algn="ctr"/>
            <a:endParaRPr lang="en-US" sz="20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612824-83A1-56D4-A020-D07DFC196946}"/>
              </a:ext>
            </a:extLst>
          </p:cNvPr>
          <p:cNvSpPr/>
          <p:nvPr/>
        </p:nvSpPr>
        <p:spPr>
          <a:xfrm>
            <a:off x="8082655" y="1802029"/>
            <a:ext cx="582706" cy="354178"/>
          </a:xfrm>
          <a:prstGeom prst="rect">
            <a:avLst/>
          </a:prstGeom>
          <a:noFill/>
          <a:ln w="28575">
            <a:solidFill>
              <a:srgbClr val="E05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/>
            <a:endParaRPr lang="en-US" sz="2000" dirty="0" err="1">
              <a:solidFill>
                <a:schemeClr val="accent5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3B9116-F729-0C26-C3F0-0670AB0194B5}"/>
              </a:ext>
            </a:extLst>
          </p:cNvPr>
          <p:cNvSpPr/>
          <p:nvPr/>
        </p:nvSpPr>
        <p:spPr>
          <a:xfrm>
            <a:off x="9000954" y="2613140"/>
            <a:ext cx="376516" cy="407966"/>
          </a:xfrm>
          <a:prstGeom prst="rect">
            <a:avLst/>
          </a:prstGeom>
          <a:noFill/>
          <a:ln w="28575">
            <a:solidFill>
              <a:srgbClr val="00F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>
              <a:solidFill>
                <a:srgbClr val="0070C0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3B427C-9AE1-A661-E64B-2676415A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</p:spPr>
        <p:txBody>
          <a:bodyPr/>
          <a:lstStyle/>
          <a:p>
            <a:r>
              <a:rPr lang="en-US" dirty="0"/>
              <a:t>Target Selection: Mission Design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D4A33D-7964-E3EB-908A-9EE680FFDC7E}"/>
              </a:ext>
            </a:extLst>
          </p:cNvPr>
          <p:cNvSpPr/>
          <p:nvPr/>
        </p:nvSpPr>
        <p:spPr>
          <a:xfrm>
            <a:off x="1675943" y="1526274"/>
            <a:ext cx="1030941" cy="19267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40000" lnSpcReduction="20000"/>
          </a:bodyPr>
          <a:lstStyle/>
          <a:p>
            <a:pPr algn="ctr"/>
            <a:endParaRPr lang="en-US" sz="2000" dirty="0" err="1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D6AE8-D02A-D931-0FD0-D299B7D3D0E0}"/>
              </a:ext>
            </a:extLst>
          </p:cNvPr>
          <p:cNvSpPr txBox="1"/>
          <p:nvPr/>
        </p:nvSpPr>
        <p:spPr>
          <a:xfrm>
            <a:off x="3166203" y="1428747"/>
            <a:ext cx="1887312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(350751) 2002 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31AA0-954B-F31C-6E7D-7C4F497A6337}"/>
              </a:ext>
            </a:extLst>
          </p:cNvPr>
          <p:cNvSpPr txBox="1"/>
          <p:nvPr/>
        </p:nvSpPr>
        <p:spPr>
          <a:xfrm>
            <a:off x="6819843" y="1428559"/>
            <a:ext cx="1872629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(162000) 1990 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C1120E-96D1-4362-8F5F-7BC29624830C}"/>
              </a:ext>
            </a:extLst>
          </p:cNvPr>
          <p:cNvSpPr txBox="1"/>
          <p:nvPr/>
        </p:nvSpPr>
        <p:spPr>
          <a:xfrm>
            <a:off x="8781024" y="2316079"/>
            <a:ext cx="1076321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2020 AZ2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B76BD3-FCE9-3BB6-6800-A9F9068073ED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2706884" y="1569020"/>
            <a:ext cx="259604" cy="5359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024419-57E8-BFB4-DF20-0A56B666FEA3}"/>
              </a:ext>
            </a:extLst>
          </p:cNvPr>
          <p:cNvCxnSpPr>
            <a:cxnSpLocks/>
          </p:cNvCxnSpPr>
          <p:nvPr/>
        </p:nvCxnSpPr>
        <p:spPr>
          <a:xfrm>
            <a:off x="7899400" y="1718945"/>
            <a:ext cx="333753" cy="96336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9BD2E1-CEF8-3AB1-FA8E-BB15C25980FA}"/>
              </a:ext>
            </a:extLst>
          </p:cNvPr>
          <p:cNvCxnSpPr>
            <a:cxnSpLocks/>
          </p:cNvCxnSpPr>
          <p:nvPr/>
        </p:nvCxnSpPr>
        <p:spPr>
          <a:xfrm flipV="1">
            <a:off x="9251576" y="2613140"/>
            <a:ext cx="188259" cy="176547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9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0" grpId="0" animBg="1"/>
      <p:bldP spid="3" grpId="0"/>
      <p:bldP spid="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67D7F-F1A5-AC4E-B445-CC2E915A6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18375-44B5-5F85-6CC2-F322700C1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Target Selection: Comparison of 2/3 candidate targets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8732C-D387-B086-2282-4524D0F9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522DF7-4EBE-82B3-8D94-61ED7EDD0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727192"/>
              </p:ext>
            </p:extLst>
          </p:nvPr>
        </p:nvGraphicFramePr>
        <p:xfrm>
          <a:off x="457200" y="1119526"/>
          <a:ext cx="11277600" cy="5319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val="3222566829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3307659136"/>
                    </a:ext>
                  </a:extLst>
                </a:gridCol>
              </a:tblGrid>
              <a:tr h="5319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1679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0B8427E-09B8-41AD-F2B8-84BCB46A7E06}"/>
              </a:ext>
            </a:extLst>
          </p:cNvPr>
          <p:cNvSpPr txBox="1"/>
          <p:nvPr/>
        </p:nvSpPr>
        <p:spPr>
          <a:xfrm>
            <a:off x="457200" y="1119526"/>
            <a:ext cx="3980577" cy="64633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(162000) 1990 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BB6C1-85F1-5978-77D0-A415F2583B3B}"/>
              </a:ext>
            </a:extLst>
          </p:cNvPr>
          <p:cNvSpPr txBox="1"/>
          <p:nvPr/>
        </p:nvSpPr>
        <p:spPr>
          <a:xfrm>
            <a:off x="6096000" y="1070652"/>
            <a:ext cx="2193742" cy="64633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2020 AZ2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58CF8-18B3-CA66-6656-731EA5D29B44}"/>
              </a:ext>
            </a:extLst>
          </p:cNvPr>
          <p:cNvSpPr txBox="1"/>
          <p:nvPr/>
        </p:nvSpPr>
        <p:spPr>
          <a:xfrm>
            <a:off x="591528" y="4499908"/>
            <a:ext cx="4732386" cy="193899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S-class</a:t>
            </a: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Diameter 	= 	300 m</a:t>
            </a:r>
          </a:p>
          <a:p>
            <a:pPr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Secondary Diameter 	= 	50 m</a:t>
            </a:r>
          </a:p>
          <a:p>
            <a:pPr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Semi-major axis 	= 	600 m </a:t>
            </a:r>
          </a:p>
          <a:p>
            <a:pPr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Orbital period 		= 	21 h</a:t>
            </a:r>
          </a:p>
          <a:p>
            <a:pPr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Primary Rotation Period = 	2.536 h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D56B60-F69A-5BA5-2F9E-9D740A352754}"/>
              </a:ext>
            </a:extLst>
          </p:cNvPr>
          <p:cNvSpPr txBox="1"/>
          <p:nvPr/>
        </p:nvSpPr>
        <p:spPr>
          <a:xfrm>
            <a:off x="6096000" y="4524345"/>
            <a:ext cx="4732386" cy="193899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Q/S-class</a:t>
            </a: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Diameter 	= 	170 m</a:t>
            </a:r>
          </a:p>
          <a:p>
            <a:pPr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Secondary Diameter 	= 	90 m</a:t>
            </a:r>
          </a:p>
          <a:p>
            <a:pPr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Semi-major axis 	= 	360 m </a:t>
            </a:r>
          </a:p>
          <a:p>
            <a:pPr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Orbital period 		= 	22.03 h</a:t>
            </a:r>
          </a:p>
          <a:p>
            <a:pPr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Primary Rotation Period = 	2.358 h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99B767-8FA3-7485-0A77-329631D7DD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3373" flipH="1">
            <a:off x="667247" y="2448543"/>
            <a:ext cx="1828800" cy="15819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75F592-14BD-F671-EF89-BF162D400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1029" flipH="1">
            <a:off x="5087440" y="3124860"/>
            <a:ext cx="310896" cy="2689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FEDBE9-0D55-F16A-041A-D9F8CE7DC4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3373" flipH="1">
            <a:off x="7299985" y="2792609"/>
            <a:ext cx="1033272" cy="8937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E517C2-66B3-1532-FE58-D24CA46D42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1029" flipH="1">
            <a:off x="9792112" y="3002212"/>
            <a:ext cx="548640" cy="474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F781F2-7E0C-83ED-D1E1-B4AAFF6584D5}"/>
              </a:ext>
            </a:extLst>
          </p:cNvPr>
          <p:cNvSpPr txBox="1"/>
          <p:nvPr/>
        </p:nvSpPr>
        <p:spPr>
          <a:xfrm>
            <a:off x="769434" y="6540737"/>
            <a:ext cx="3956532" cy="27699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Drawings of both systems are to scale with one another</a:t>
            </a:r>
          </a:p>
        </p:txBody>
      </p:sp>
    </p:spTree>
    <p:extLst>
      <p:ext uri="{BB962C8B-B14F-4D97-AF65-F5344CB8AC3E}">
        <p14:creationId xmlns:p14="http://schemas.microsoft.com/office/powerpoint/2010/main" val="3032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5A4CC3-0E2A-3151-AC5F-D49E94FF0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7D664-952B-6733-BF88-E7CB4E05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021-9C52-8142-9D18-E8650108F05F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03F92-E404-9D73-4DD4-1E46EED8215F}"/>
              </a:ext>
            </a:extLst>
          </p:cNvPr>
          <p:cNvSpPr txBox="1"/>
          <p:nvPr/>
        </p:nvSpPr>
        <p:spPr>
          <a:xfrm>
            <a:off x="2895607" y="5798145"/>
            <a:ext cx="33796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System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: 1990 OS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White Sphere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Secondary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B71F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 Dot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Gravity Tractor (S/C)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A20B7D-EEAE-9AF0-7F64-1748AE249A3D}"/>
              </a:ext>
            </a:extLst>
          </p:cNvPr>
          <p:cNvSpPr txBox="1"/>
          <p:nvPr/>
        </p:nvSpPr>
        <p:spPr>
          <a:xfrm>
            <a:off x="6690087" y="1241158"/>
            <a:ext cx="5427194" cy="477053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a control scheme for the Binary-GT, based on work by Bocci et al. (2023).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S/C thrusts to:</a:t>
            </a:r>
          </a:p>
          <a:p>
            <a:pPr marL="342900" indent="-34290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Counteract mutual gravity from binary components.</a:t>
            </a:r>
          </a:p>
          <a:p>
            <a:pPr marL="342900" indent="-342900">
              <a:buFontTx/>
              <a:buChar char="-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fixed displacement from secondary Center of Mass.</a:t>
            </a:r>
          </a:p>
          <a:p>
            <a:pPr marL="342900" indent="-34290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fixed velocity relative to secondary</a:t>
            </a:r>
          </a:p>
          <a:p>
            <a:pPr marL="342900" indent="-34290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Thrust away from secondary if altitude drops below  defined threshold.</a:t>
            </a:r>
          </a:p>
          <a:p>
            <a:pPr marL="342900" indent="-342900">
              <a:buFontTx/>
              <a:buChar char="-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features (see Colby Merrill’s poster):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propellant usage to assess performance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 min and max thrusting magnitudes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Canted thrusting to avoid plume impingement on secondary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box (dead-banding within box)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Tides, and non-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forces (e.g., Solar Radiation Pressure)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4DF95ED-A66D-FB80-7C76-30C2DE1D078E}"/>
              </a:ext>
            </a:extLst>
          </p:cNvPr>
          <p:cNvSpPr txBox="1">
            <a:spLocks/>
          </p:cNvSpPr>
          <p:nvPr/>
        </p:nvSpPr>
        <p:spPr>
          <a:xfrm>
            <a:off x="1" y="16482"/>
            <a:ext cx="11734800" cy="143822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3E8EDE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3E8EDE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E8EDE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-body modeling of Gravity Tractor Performance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3E8EDE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23E993-6E52-A1F0-F207-58200E495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487" y="1073422"/>
            <a:ext cx="6223163" cy="5784578"/>
          </a:xfrm>
          <a:prstGeom prst="rect">
            <a:avLst/>
          </a:prstGeom>
        </p:spPr>
      </p:pic>
      <p:pic>
        <p:nvPicPr>
          <p:cNvPr id="16" name="PDC2025_Anim">
            <a:hlinkClick r:id="" action="ppaction://media"/>
            <a:extLst>
              <a:ext uri="{FF2B5EF4-FFF2-40B4-BE49-F238E27FC236}">
                <a16:creationId xmlns:a16="http://schemas.microsoft.com/office/drawing/2014/main" id="{858B36E4-8166-5C06-FC83-A77A6A0CA6E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0" y="1744637"/>
            <a:ext cx="5962486" cy="37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7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8ED9B-B0B4-41D3-479A-2A3FA5852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FD91-8B50-B219-8827-DBDD776E9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Binary-GT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F2471-4E53-3EE5-2B7E-DC19BDEF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5EA2A-59DB-5785-0573-5142224D362C}"/>
              </a:ext>
            </a:extLst>
          </p:cNvPr>
          <p:cNvSpPr txBox="1"/>
          <p:nvPr/>
        </p:nvSpPr>
        <p:spPr>
          <a:xfrm>
            <a:off x="5721245" y="1181100"/>
            <a:ext cx="6381107" cy="45243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Evaluated change in binary period after 60 days of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tractoring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as a function of distance from the secondary [units of secondary radius (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R</a:t>
            </a:r>
            <a:r>
              <a:rPr lang="en-US" i="1" baseline="-250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)]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Develop criterion for minimum deflection: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Seven-days after deflection, measure a period change sufficient to amount to a shift of the secondary 1 body diameter (2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R</a:t>
            </a:r>
            <a:r>
              <a:rPr lang="en-US" i="1" baseline="-250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) compared to unperturbed orbit: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250 seconds for 1990 OS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One month after deflection, this amount to ~10% orbit phase change relative to the unperturbed case: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This was DART’s requirement for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Dimorphos</a:t>
            </a:r>
            <a:endParaRPr lang="en-US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Meeting this minimum deflection requires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tractoring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at a distance of ~4R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= 200 m.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0C33DC-6E5C-D1FE-0E84-2334658C3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98" y="907176"/>
            <a:ext cx="4842095" cy="5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3338"/>
      </p:ext>
    </p:extLst>
  </p:cSld>
  <p:clrMapOvr>
    <a:masterClrMapping/>
  </p:clrMapOvr>
</p:sld>
</file>

<file path=ppt/theme/theme1.xml><?xml version="1.0" encoding="utf-8"?>
<a:theme xmlns:a="http://schemas.openxmlformats.org/drawingml/2006/main" name="APL-PowerPoint-Theme_light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15DFE08-84FE-FA4A-ABCB-E337641C4736}" vid="{93EA3F8C-A712-8E48-8ED4-FFFE1239D3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15c23ae1aff2a31a8746ac30c25ad53f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0ebe41797ef7d785f7ee00a308cc1d4d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6705E72-33D2-49FE-82C1-AC4E719A71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A0430C-6753-4A49-8EA6-EB015BBD9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7E9159-B4E5-458F-AE2E-4A186E1ACA1C}">
  <ds:schemaRefs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APL-PowerPoint-Theme_light</Template>
  <TotalTime>89998</TotalTime>
  <Words>1493</Words>
  <Application>Microsoft Macintosh PowerPoint</Application>
  <PresentationFormat>Widescreen</PresentationFormat>
  <Paragraphs>170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PMingLiU</vt:lpstr>
      <vt:lpstr>.AppleSystemUIFont</vt:lpstr>
      <vt:lpstr>Arial</vt:lpstr>
      <vt:lpstr>Calibri</vt:lpstr>
      <vt:lpstr>Calibri Light</vt:lpstr>
      <vt:lpstr>Cambria</vt:lpstr>
      <vt:lpstr>Courier New</vt:lpstr>
      <vt:lpstr>Helvetica</vt:lpstr>
      <vt:lpstr>Wingdings</vt:lpstr>
      <vt:lpstr>APL-PowerPoint-Theme_light</vt:lpstr>
      <vt:lpstr>Office Theme</vt:lpstr>
      <vt:lpstr>A Mission to Demonstrate Asteroid Mitigation using a Gravity Tractor for Planetary Defense</vt:lpstr>
      <vt:lpstr>Gravity Tractors: Basics and Motivation</vt:lpstr>
      <vt:lpstr>Binary Gravity Tractor:  A Slow-Push Demonstration Mission for Planetary Defense</vt:lpstr>
      <vt:lpstr>Binary Gravity Tractor:  A Slow-Push Demonstration Mission for Planetary Defense</vt:lpstr>
      <vt:lpstr>Target Selection: Mission Design</vt:lpstr>
      <vt:lpstr>Target Selection: Mission Design</vt:lpstr>
      <vt:lpstr>Target Selection: Comparison of 2/3 candidate targets</vt:lpstr>
      <vt:lpstr>PowerPoint Presentation</vt:lpstr>
      <vt:lpstr>Binary-GT Performance</vt:lpstr>
      <vt:lpstr>Binary-GT Mission Requirements </vt:lpstr>
      <vt:lpstr>Payload and Proximity Operations Timeline</vt:lpstr>
      <vt:lpstr>PowerPoint Presentation</vt:lpstr>
      <vt:lpstr>Preliminary Payload</vt:lpstr>
      <vt:lpstr>Binary-GT Performance</vt:lpstr>
      <vt:lpstr>Binary-GT Performance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Space Update</dc:title>
  <dc:subject/>
  <dc:creator>Microsoft Office User</dc:creator>
  <cp:keywords/>
  <dc:description>Version 1.0</dc:description>
  <cp:lastModifiedBy>Ronald Ballouz</cp:lastModifiedBy>
  <cp:revision>2189</cp:revision>
  <cp:lastPrinted>2023-05-03T16:02:40Z</cp:lastPrinted>
  <dcterms:created xsi:type="dcterms:W3CDTF">2019-01-21T11:32:32Z</dcterms:created>
  <dcterms:modified xsi:type="dcterms:W3CDTF">2025-04-28T18:26:00Z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