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8"/>
  </p:notesMasterIdLst>
  <p:sldIdLst>
    <p:sldId id="16245" r:id="rId2"/>
    <p:sldId id="16248" r:id="rId3"/>
    <p:sldId id="16249" r:id="rId4"/>
    <p:sldId id="16250" r:id="rId5"/>
    <p:sldId id="16251" r:id="rId6"/>
    <p:sldId id="1624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/>
    <p:restoredTop sz="94694"/>
  </p:normalViewPr>
  <p:slideViewPr>
    <p:cSldViewPr snapToGrid="0">
      <p:cViewPr varScale="1">
        <p:scale>
          <a:sx n="121" d="100"/>
          <a:sy n="121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06F41-09E8-6143-8317-13EEB7D4E82A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9FDDF-D05F-C244-87C8-D3779A837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6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1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00E23-C7D2-AC37-F7C8-56B0A3D16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5783D-DFBD-AFDE-CDE8-BDD9C02A2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FAAA17-6148-B73B-E11E-DE8BD8915D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BB7C2-C3BD-C28D-5181-6D61BE77F8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47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0625FB-BA36-4325-97A1-0F391EAE279E}" type="datetimeFigureOut">
              <a:rPr lang="en-US" smtClean="0"/>
              <a:t>4/28/25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B55E7A3-9D7E-4A9F-BDA2-6FC0E98A8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6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67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F200-3133-408E-AEAA-04B3ACA33176}" type="datetime3">
              <a:rPr lang="en-US" smtClean="0"/>
              <a:t>28 April 2025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40625FB-BA36-4325-97A1-0F391EAE279E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DB55E7A3-9D7E-4A9F-BDA2-6FC0E98A87D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>
          <p15:clr>
            <a:srgbClr val="F26B43"/>
          </p15:clr>
        </p15:guide>
        <p15:guide id="11" pos="288">
          <p15:clr>
            <a:srgbClr val="F26B43"/>
          </p15:clr>
        </p15:guide>
        <p15:guide id="12" pos="7392">
          <p15:clr>
            <a:srgbClr val="F26B43"/>
          </p15:clr>
        </p15:guide>
        <p15:guide id="13" orient="horz" pos="3912">
          <p15:clr>
            <a:srgbClr val="F26B43"/>
          </p15:clr>
        </p15:guide>
        <p15:guide id="14" pos="3840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600">
          <p15:clr>
            <a:srgbClr val="F26B43"/>
          </p15:clr>
        </p15:guide>
        <p15:guide id="18" pos="7080">
          <p15:clr>
            <a:srgbClr val="F26B43"/>
          </p15:clr>
        </p15:guide>
        <p15:guide id="19" pos="4056">
          <p15:clr>
            <a:srgbClr val="F26B43"/>
          </p15:clr>
        </p15:guide>
        <p15:guide id="20" pos="3624">
          <p15:clr>
            <a:srgbClr val="F26B43"/>
          </p15:clr>
        </p15:guide>
        <p15:guide id="22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46C5-9A62-462C-77BE-5711C38876B7}"/>
              </a:ext>
            </a:extLst>
          </p:cNvPr>
          <p:cNvSpPr txBox="1">
            <a:spLocks/>
          </p:cNvSpPr>
          <p:nvPr/>
        </p:nvSpPr>
        <p:spPr>
          <a:xfrm>
            <a:off x="389154" y="1173353"/>
            <a:ext cx="10867425" cy="148590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C7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C73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C7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Experimental Calibration of X-Ray Energy Deposition Models for Planetary Defense with the OMEGA Laser  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53872DD-4833-B5D1-F9DB-CB328814E4D8}"/>
              </a:ext>
            </a:extLst>
          </p:cNvPr>
          <p:cNvSpPr txBox="1">
            <a:spLocks/>
          </p:cNvSpPr>
          <p:nvPr/>
        </p:nvSpPr>
        <p:spPr>
          <a:xfrm>
            <a:off x="389153" y="2787870"/>
            <a:ext cx="9700778" cy="3886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Patrick K. King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lang="en-US" sz="1800" dirty="0">
                <a:solidFill>
                  <a:srgbClr val="3E8EDE"/>
                </a:solidFill>
                <a:latin typeface="Arial" panose="020B0604020202020204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Amanda K.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Davis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Dawn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M. Graninger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lang="en-US" sz="1800" dirty="0">
                <a:solidFill>
                  <a:srgbClr val="3E8EDE"/>
                </a:solidFill>
                <a:latin typeface="Arial" panose="020B0604020202020204"/>
              </a:rPr>
              <a:t>Mary T. Burkey</a:t>
            </a:r>
            <a:r>
              <a:rPr lang="en-US" sz="1800" baseline="30000" dirty="0">
                <a:solidFill>
                  <a:srgbClr val="3E8EDE"/>
                </a:solidFill>
                <a:latin typeface="Arial" panose="020B0604020202020204"/>
              </a:rPr>
              <a:t>2</a:t>
            </a:r>
            <a:r>
              <a:rPr lang="en-US" sz="1800" dirty="0">
                <a:solidFill>
                  <a:srgbClr val="3E8EDE"/>
                </a:solidFill>
                <a:latin typeface="Arial" panose="020B0604020202020204"/>
              </a:rPr>
              <a:t>, Mingsheng Wei</a:t>
            </a:r>
            <a:r>
              <a:rPr lang="en-US" sz="1800" baseline="30000" dirty="0">
                <a:solidFill>
                  <a:srgbClr val="3E8EDE"/>
                </a:solidFill>
                <a:latin typeface="Arial" panose="020B0604020202020204"/>
              </a:rPr>
              <a:t>3</a:t>
            </a:r>
            <a:r>
              <a:rPr lang="en-US" sz="1800" dirty="0">
                <a:solidFill>
                  <a:srgbClr val="3E8EDE"/>
                </a:solidFill>
                <a:latin typeface="Arial" panose="020B0604020202020204"/>
              </a:rPr>
              <a:t>, David A. Burns</a:t>
            </a:r>
            <a:r>
              <a:rPr lang="en-US" sz="1800" baseline="30000" dirty="0">
                <a:solidFill>
                  <a:srgbClr val="3E8EDE"/>
                </a:solidFill>
                <a:latin typeface="Arial" panose="020B0604020202020204"/>
              </a:rPr>
              <a:t>1</a:t>
            </a:r>
            <a:r>
              <a:rPr lang="en-US" sz="1800" dirty="0">
                <a:solidFill>
                  <a:srgbClr val="3E8EDE"/>
                </a:solidFill>
                <a:latin typeface="Arial" panose="020B0604020202020204"/>
              </a:rPr>
              <a:t>, Michinari Sakai</a:t>
            </a:r>
            <a:r>
              <a:rPr lang="en-US" sz="1800" baseline="30000" dirty="0">
                <a:solidFill>
                  <a:srgbClr val="3E8EDE"/>
                </a:solidFill>
                <a:latin typeface="Arial" panose="020B0604020202020204"/>
              </a:rPr>
              <a:t>1</a:t>
            </a:r>
            <a:r>
              <a:rPr lang="en-US" sz="1800" dirty="0">
                <a:solidFill>
                  <a:srgbClr val="3E8EDE"/>
                </a:solidFill>
                <a:latin typeface="Arial" panose="020B0604020202020204"/>
              </a:rPr>
              <a:t>, Samuel Slingluff</a:t>
            </a:r>
            <a:r>
              <a:rPr lang="en-US" sz="1800" baseline="30000" dirty="0">
                <a:solidFill>
                  <a:srgbClr val="3E8EDE"/>
                </a:solidFill>
                <a:latin typeface="Arial" panose="020B0604020202020204"/>
              </a:rPr>
              <a:t>1</a:t>
            </a:r>
            <a:r>
              <a:rPr lang="en-US" sz="1800" dirty="0">
                <a:solidFill>
                  <a:srgbClr val="3E8EDE"/>
                </a:solidFill>
                <a:latin typeface="Arial" panose="020B0604020202020204"/>
              </a:rPr>
              <a:t>, and Steven B. Hancock</a:t>
            </a:r>
            <a:r>
              <a:rPr lang="en-US" sz="1800" baseline="30000" dirty="0">
                <a:solidFill>
                  <a:srgbClr val="3E8EDE"/>
                </a:solidFill>
                <a:latin typeface="Arial" panose="020B0604020202020204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 May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CD0794-D556-DF6C-5447-11E934FB016B}"/>
              </a:ext>
            </a:extLst>
          </p:cNvPr>
          <p:cNvSpPr txBox="1"/>
          <p:nvPr/>
        </p:nvSpPr>
        <p:spPr>
          <a:xfrm>
            <a:off x="588850" y="4403266"/>
            <a:ext cx="10016088" cy="21236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aseline="30000" dirty="0">
                <a:solidFill>
                  <a:srgbClr val="3E8EDE"/>
                </a:solidFill>
                <a:latin typeface="Arial" panose="020B0604020202020204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Johns Hopkins University Applied Physics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11100 Johns Hopkins Road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Laurel, MD 20723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Lawrence Livermore National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7000 East Avenue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3E8EDE"/>
                </a:solidFill>
                <a:latin typeface="Arial" panose="020B0604020202020204"/>
              </a:rPr>
              <a:t>Livermore, CA 94550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dirty="0">
              <a:solidFill>
                <a:srgbClr val="3E8EDE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aseline="30000" dirty="0">
                <a:solidFill>
                  <a:srgbClr val="3E8EDE"/>
                </a:solidFill>
                <a:latin typeface="Arial" panose="020B0604020202020204"/>
              </a:rPr>
              <a:t>3</a:t>
            </a:r>
            <a:r>
              <a:rPr lang="en-US" sz="1200" dirty="0">
                <a:solidFill>
                  <a:srgbClr val="3E8EDE"/>
                </a:solidFill>
                <a:latin typeface="Arial" panose="020B0604020202020204"/>
              </a:rPr>
              <a:t>University of Rochester Laboratory for Laser Energetics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3E8EDE"/>
                </a:solidFill>
                <a:latin typeface="Arial" panose="020B0604020202020204"/>
              </a:rPr>
              <a:t>250 East River Road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3E8EDE"/>
                </a:solidFill>
                <a:latin typeface="Arial" panose="020B0604020202020204"/>
              </a:rPr>
              <a:t>Rochester, NY 14623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9D805-9713-AE27-64BE-92B9E8CB0480}"/>
              </a:ext>
            </a:extLst>
          </p:cNvPr>
          <p:cNvSpPr txBox="1"/>
          <p:nvPr/>
        </p:nvSpPr>
        <p:spPr>
          <a:xfrm>
            <a:off x="5671751" y="3954297"/>
            <a:ext cx="6432473" cy="2677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The authors would like to acknowledge NASA PDCO for funding this work under NASA ROSES YORPD grant number 80NSSC23K0375.</a:t>
            </a:r>
          </a:p>
          <a:p>
            <a:pPr algn="r"/>
            <a:endParaRPr lang="en-US" sz="1600" dirty="0">
              <a:solidFill>
                <a:schemeClr val="accent1"/>
              </a:solidFill>
            </a:endParaRPr>
          </a:p>
          <a:p>
            <a:pPr algn="r"/>
            <a:r>
              <a:rPr lang="en-US" sz="1600" dirty="0">
                <a:solidFill>
                  <a:schemeClr val="accent1"/>
                </a:solidFill>
              </a:rPr>
              <a:t>9</a:t>
            </a:r>
            <a:r>
              <a:rPr lang="en-US" sz="1600" baseline="30000" dirty="0">
                <a:solidFill>
                  <a:schemeClr val="accent1"/>
                </a:solidFill>
              </a:rPr>
              <a:t>th</a:t>
            </a:r>
            <a:r>
              <a:rPr lang="en-US" sz="1600" dirty="0">
                <a:solidFill>
                  <a:schemeClr val="accent1"/>
                </a:solidFill>
              </a:rPr>
              <a:t> IAA Planetary Defense Conference, 5-9 May 2025 </a:t>
            </a:r>
          </a:p>
          <a:p>
            <a:pPr algn="r"/>
            <a:r>
              <a:rPr lang="en-US" sz="1600" dirty="0">
                <a:solidFill>
                  <a:schemeClr val="accent1"/>
                </a:solidFill>
              </a:rPr>
              <a:t>Session 6: Deflection/Disruption Modeling &amp; Testing</a:t>
            </a:r>
          </a:p>
          <a:p>
            <a:pPr algn="r"/>
            <a:r>
              <a:rPr lang="en-US" sz="1600" dirty="0">
                <a:solidFill>
                  <a:schemeClr val="accent1"/>
                </a:solidFill>
              </a:rPr>
              <a:t>Paper IAA-PDC-25-06-72</a:t>
            </a:r>
          </a:p>
          <a:p>
            <a:pPr algn="r"/>
            <a:endParaRPr lang="en-US" sz="1600" dirty="0">
              <a:solidFill>
                <a:schemeClr val="accent1"/>
              </a:solidFill>
            </a:endParaRPr>
          </a:p>
          <a:p>
            <a:pPr algn="r"/>
            <a:endParaRPr lang="en-US" sz="1600" dirty="0">
              <a:solidFill>
                <a:schemeClr val="accent1"/>
              </a:solidFill>
            </a:endParaRPr>
          </a:p>
          <a:p>
            <a:pPr algn="r"/>
            <a:r>
              <a:rPr lang="en-US" sz="1200" dirty="0">
                <a:solidFill>
                  <a:schemeClr val="accent1"/>
                </a:solidFill>
              </a:rPr>
              <a:t>Part of this work was performed under the auspices of the Department of Energy by Lawrence Livermore National Laboratory under Contract DE-AC52-07NA27344.</a:t>
            </a:r>
          </a:p>
          <a:p>
            <a:pPr algn="r"/>
            <a:r>
              <a:rPr lang="en-US" sz="1600" dirty="0">
                <a:solidFill>
                  <a:schemeClr val="accent1"/>
                </a:solidFill>
              </a:rPr>
              <a:t>LLNL-PRES-2005113</a:t>
            </a:r>
          </a:p>
        </p:txBody>
      </p:sp>
    </p:spTree>
    <p:extLst>
      <p:ext uri="{BB962C8B-B14F-4D97-AF65-F5344CB8AC3E}">
        <p14:creationId xmlns:p14="http://schemas.microsoft.com/office/powerpoint/2010/main" val="2555332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234EF-3E45-C182-6B6E-67CCC12EA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09F64-FBFD-1474-307D-A06F6D2C52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 May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B6697-4445-A5A0-8B7D-0668B62C7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7D2C9558-330C-C66E-9924-5351A46B92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853" y="1018064"/>
            <a:ext cx="6184198" cy="5152345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sz="2100" dirty="0"/>
              <a:t>Standoff nuclear explosives are capable of deflecting or disrupting asteroids for many planetary defense scenarios. </a:t>
            </a:r>
          </a:p>
          <a:p>
            <a:r>
              <a:rPr lang="en-US" sz="2100" dirty="0"/>
              <a:t>Most of the output of these devices in deep space are in the form of soft x-rays, which irradiate the target.</a:t>
            </a:r>
          </a:p>
          <a:p>
            <a:r>
              <a:rPr lang="en-US" sz="2100" dirty="0"/>
              <a:t>Models of this process depend upon understanding the response of typical asteroid materials to x-rays.</a:t>
            </a:r>
          </a:p>
          <a:p>
            <a:r>
              <a:rPr lang="en-US" sz="2100" dirty="0"/>
              <a:t>Our YORPD grant is intended to provide some experimental calibration to our models by conducting x-ray exposures of representative materials at OMEGA and measuring their effects.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BEA149-3A56-5974-C215-0AD05989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53" y="392105"/>
            <a:ext cx="11277600" cy="762000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pic>
        <p:nvPicPr>
          <p:cNvPr id="2" name="Asteroid-Explosion-Scene-ver2">
            <a:hlinkClick r:id="" action="ppaction://media"/>
            <a:extLst>
              <a:ext uri="{FF2B5EF4-FFF2-40B4-BE49-F238E27FC236}">
                <a16:creationId xmlns:a16="http://schemas.microsoft.com/office/drawing/2014/main" id="{AB39D76F-7E44-8247-DE26-0A87B15A65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4.6533" end="1908.046"/>
                  <p14:fade out="613.3916"/>
                </p14:media>
              </p:ext>
            </p:extLst>
          </p:nvPr>
        </p:nvPicPr>
        <p:blipFill>
          <a:blip r:embed="rId4"/>
          <a:srcRect l="26029" r="29255"/>
          <a:stretch>
            <a:fillRect/>
          </a:stretch>
        </p:blipFill>
        <p:spPr>
          <a:xfrm>
            <a:off x="6881716" y="519427"/>
            <a:ext cx="4298072" cy="5406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DA434F-58BB-FA3E-ADBE-C4ECB7F0740D}"/>
              </a:ext>
            </a:extLst>
          </p:cNvPr>
          <p:cNvSpPr txBox="1"/>
          <p:nvPr/>
        </p:nvSpPr>
        <p:spPr>
          <a:xfrm>
            <a:off x="7901326" y="5938463"/>
            <a:ext cx="327846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Animation Credit: JHU/APL</a:t>
            </a:r>
          </a:p>
        </p:txBody>
      </p:sp>
    </p:spTree>
    <p:extLst>
      <p:ext uri="{BB962C8B-B14F-4D97-AF65-F5344CB8AC3E}">
        <p14:creationId xmlns:p14="http://schemas.microsoft.com/office/powerpoint/2010/main" val="16364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09B20-D517-1345-381B-B665EC1D6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56941-6736-6FE1-FC4E-0D5729875D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 May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9AB5A-BEB0-A006-FE0E-0448A51DD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A014A71A-3664-661B-8976-36C04E3B9F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9853" y="1012298"/>
            <a:ext cx="5455809" cy="5401772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dirty="0"/>
              <a:t>X-ray exposures were generated using cavity laser targets on OMEGA-60, which convert laser energy into an x-ray flash. </a:t>
            </a:r>
          </a:p>
          <a:p>
            <a:pPr lvl="1"/>
            <a:r>
              <a:rPr lang="en-US" dirty="0"/>
              <a:t>The cavity targets present a slightly different x-ray spectrum to the samples based on their orientation.</a:t>
            </a:r>
          </a:p>
          <a:p>
            <a:pPr lvl="1"/>
            <a:r>
              <a:rPr lang="en-US" dirty="0"/>
              <a:t>Shot configuration was controlled such that the samples had two possible orientations, allowing controlled study of spectral dependence. </a:t>
            </a:r>
          </a:p>
          <a:p>
            <a:r>
              <a:rPr lang="en-US" dirty="0"/>
              <a:t>We conducted 12 shots and exposed a combined total of 287 different samples.</a:t>
            </a:r>
          </a:p>
          <a:p>
            <a:pPr lvl="1"/>
            <a:r>
              <a:rPr lang="en-US" dirty="0"/>
              <a:t>Samples were chosen from some control materials, terrestrial rock samples, and H- and L-chondrites (36 of the total.) </a:t>
            </a:r>
          </a:p>
          <a:p>
            <a:r>
              <a:rPr lang="en-US" dirty="0"/>
              <a:t>Fluence was controlled through standoff; colder spectrum exposures ranged from 1-10 J/cm</a:t>
            </a:r>
            <a:r>
              <a:rPr lang="en-US" baseline="30000" dirty="0"/>
              <a:t>2</a:t>
            </a:r>
            <a:r>
              <a:rPr lang="en-US" dirty="0"/>
              <a:t>, and hotter spectrum exposures 0.25-1 J/cm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0F9B4A-321B-898F-4AF9-3BCD5877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53" y="392105"/>
            <a:ext cx="11277600" cy="762000"/>
          </a:xfrm>
        </p:spPr>
        <p:txBody>
          <a:bodyPr>
            <a:normAutofit/>
          </a:bodyPr>
          <a:lstStyle/>
          <a:p>
            <a:r>
              <a:rPr lang="en-US" dirty="0"/>
              <a:t>Experiments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5D511-44FC-6525-813D-3F8442268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11" y="170938"/>
            <a:ext cx="5821791" cy="3861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825344-2C1E-0B9D-D9D6-001C0D1D2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03" y="4114824"/>
            <a:ext cx="3134497" cy="2303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FBE68-E433-2021-1D39-D9588DF2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6"/>
          <a:stretch/>
        </p:blipFill>
        <p:spPr>
          <a:xfrm>
            <a:off x="5831991" y="4186353"/>
            <a:ext cx="3225512" cy="21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4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51780-9AFD-553E-C9F9-FC13FB790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59FF-24E0-C5B2-04FD-4162F6B6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53" y="392105"/>
            <a:ext cx="11277600" cy="762000"/>
          </a:xfrm>
        </p:spPr>
        <p:txBody>
          <a:bodyPr>
            <a:normAutofit/>
          </a:bodyPr>
          <a:lstStyle/>
          <a:p>
            <a:r>
              <a:rPr lang="en-US" dirty="0"/>
              <a:t>Preliminary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7D602-089D-5286-8671-63B3C2DD63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 May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082EB-9DB0-0EA3-BC61-65D997BE57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632DDF4F-AE02-D28B-5408-633EFAE035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0046" y="1008000"/>
            <a:ext cx="4494737" cy="5189858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dirty="0"/>
              <a:t>Simple mass removal measurements for chondritic meteorites reveal a complex x-ray response. </a:t>
            </a:r>
          </a:p>
          <a:p>
            <a:pPr lvl="1"/>
            <a:r>
              <a:rPr lang="en-US" dirty="0"/>
              <a:t>Exposures with effectively colder spectra (37</a:t>
            </a:r>
            <a:r>
              <a:rPr lang="en-US" baseline="30000" dirty="0"/>
              <a:t>o</a:t>
            </a:r>
            <a:r>
              <a:rPr lang="en-US" dirty="0"/>
              <a:t>) show relatively flat material removal even over a wide range in fluence.</a:t>
            </a:r>
          </a:p>
          <a:p>
            <a:pPr lvl="1"/>
            <a:r>
              <a:rPr lang="en-US" dirty="0"/>
              <a:t>Effectively hotter spectra (79</a:t>
            </a:r>
            <a:r>
              <a:rPr lang="en-US" baseline="30000" dirty="0"/>
              <a:t>o</a:t>
            </a:r>
            <a:r>
              <a:rPr lang="en-US" dirty="0"/>
              <a:t>) at lower fluences demonstrate the expected positive trend of increasing ablation with increasing fluence.</a:t>
            </a:r>
          </a:p>
          <a:p>
            <a:pPr lvl="1"/>
            <a:endParaRPr lang="en-US" dirty="0"/>
          </a:p>
          <a:p>
            <a:r>
              <a:rPr lang="en-US" dirty="0"/>
              <a:t>Microscopy and profilometry show complex surface changes.</a:t>
            </a:r>
          </a:p>
          <a:p>
            <a:pPr lvl="1"/>
            <a:r>
              <a:rPr lang="en-US" dirty="0"/>
              <a:t>Metallic control materials show signs of melt and ejecta generation.</a:t>
            </a:r>
          </a:p>
          <a:p>
            <a:pPr lvl="1"/>
            <a:r>
              <a:rPr lang="en-US" dirty="0"/>
              <a:t>Surface swelling, even given expected material removal, renders measurement challenging.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5E180-FCFB-A449-81C3-344363A3C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253" y="176993"/>
            <a:ext cx="3425936" cy="3425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4801BB-B9F5-1C54-1F91-BD1A288F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533" y="176993"/>
            <a:ext cx="3425936" cy="3425936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4E30D86D-704A-3DF0-727B-7104F7BC6A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86" r="22328" b="47600"/>
          <a:stretch/>
        </p:blipFill>
        <p:spPr>
          <a:xfrm>
            <a:off x="7550315" y="3602929"/>
            <a:ext cx="4494737" cy="1741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DA1EF2-2B7B-43C1-491F-F64401E92A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48" t="12566" r="31984" b="23778"/>
          <a:stretch/>
        </p:blipFill>
        <p:spPr>
          <a:xfrm>
            <a:off x="4942661" y="3928856"/>
            <a:ext cx="2458675" cy="2230563"/>
          </a:xfrm>
          <a:prstGeom prst="rect">
            <a:avLst/>
          </a:prstGeom>
        </p:spPr>
      </p:pic>
      <p:sp>
        <p:nvSpPr>
          <p:cNvPr id="14" name="Arrow: Down 19">
            <a:extLst>
              <a:ext uri="{FF2B5EF4-FFF2-40B4-BE49-F238E27FC236}">
                <a16:creationId xmlns:a16="http://schemas.microsoft.com/office/drawing/2014/main" id="{9A734C4E-23E3-E0E3-7B5F-EDAD19F93272}"/>
              </a:ext>
            </a:extLst>
          </p:cNvPr>
          <p:cNvSpPr/>
          <p:nvPr/>
        </p:nvSpPr>
        <p:spPr>
          <a:xfrm rot="1805331">
            <a:off x="5714291" y="5175266"/>
            <a:ext cx="304800" cy="35705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70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5" name="Arrow: Down 20">
            <a:extLst>
              <a:ext uri="{FF2B5EF4-FFF2-40B4-BE49-F238E27FC236}">
                <a16:creationId xmlns:a16="http://schemas.microsoft.com/office/drawing/2014/main" id="{A12A6FF9-3DD4-0026-0B43-387D48299689}"/>
              </a:ext>
            </a:extLst>
          </p:cNvPr>
          <p:cNvSpPr/>
          <p:nvPr/>
        </p:nvSpPr>
        <p:spPr>
          <a:xfrm rot="12590553">
            <a:off x="6019597" y="4649455"/>
            <a:ext cx="304800" cy="35705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70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426829-7E95-1743-382C-6B3B5B7D44D2}"/>
              </a:ext>
            </a:extLst>
          </p:cNvPr>
          <p:cNvSpPr txBox="1"/>
          <p:nvPr/>
        </p:nvSpPr>
        <p:spPr>
          <a:xfrm>
            <a:off x="5690571" y="3644036"/>
            <a:ext cx="936475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Masked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583C50-FF79-4D67-D52E-6E1D1DE8726D}"/>
              </a:ext>
            </a:extLst>
          </p:cNvPr>
          <p:cNvSpPr txBox="1"/>
          <p:nvPr/>
        </p:nvSpPr>
        <p:spPr>
          <a:xfrm>
            <a:off x="5589583" y="6068480"/>
            <a:ext cx="1037463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Exposed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4DEFF9-6F69-0F6A-57D2-2D7975B08FE0}"/>
              </a:ext>
            </a:extLst>
          </p:cNvPr>
          <p:cNvSpPr txBox="1"/>
          <p:nvPr/>
        </p:nvSpPr>
        <p:spPr>
          <a:xfrm>
            <a:off x="7550315" y="5408333"/>
            <a:ext cx="4494737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Optical profilometry reveals significant surface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swelling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in response to x-rays for several terrestrial samples. Metals show clear evidence of resurfacing and melt processes.</a:t>
            </a:r>
          </a:p>
        </p:txBody>
      </p:sp>
    </p:spTree>
    <p:extLst>
      <p:ext uri="{BB962C8B-B14F-4D97-AF65-F5344CB8AC3E}">
        <p14:creationId xmlns:p14="http://schemas.microsoft.com/office/powerpoint/2010/main" val="1947115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1BD7D-2276-FC8C-7B2E-0634B2CDC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89815-0ED8-3D8C-AB08-288DE89E63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 May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CC5E5-3204-12A0-1AD6-F4BFE0591F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5DF93955-B6C3-8902-7CB0-1F1D7651BC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0362" y="1099521"/>
            <a:ext cx="7806347" cy="5140431"/>
          </a:xfrm>
        </p:spPr>
        <p:txBody>
          <a:bodyPr vert="horz" lIns="0" tIns="0" rIns="0" bIns="0" rtlCol="0">
            <a:normAutofit fontScale="92500" lnSpcReduction="20000"/>
          </a:bodyPr>
          <a:lstStyle/>
          <a:p>
            <a:r>
              <a:rPr lang="en-US" dirty="0"/>
              <a:t>Mass differential measurements were robust to apparent surface changes, but for some samples, apparent mass </a:t>
            </a:r>
            <a:r>
              <a:rPr lang="en-US" i="1" dirty="0"/>
              <a:t>increases</a:t>
            </a:r>
            <a:r>
              <a:rPr lang="en-US" dirty="0"/>
              <a:t> from pre-shot were recorded. </a:t>
            </a:r>
          </a:p>
          <a:p>
            <a:pPr lvl="1"/>
            <a:r>
              <a:rPr lang="en-US" sz="1800" dirty="0"/>
              <a:t>Increase may be due to material from the laser target, but investigation is ongoing. </a:t>
            </a:r>
          </a:p>
          <a:p>
            <a:r>
              <a:rPr lang="en-US" dirty="0"/>
              <a:t>Surface swelling greatly complicates determination of removal from surface changes. </a:t>
            </a:r>
          </a:p>
          <a:p>
            <a:pPr lvl="1"/>
            <a:r>
              <a:rPr lang="en-US" sz="1800" dirty="0"/>
              <a:t>This hints at more complex mineral response than pure removal. </a:t>
            </a:r>
          </a:p>
          <a:p>
            <a:r>
              <a:rPr lang="en-US" dirty="0"/>
              <a:t>Grain structure and mineral heterogeneity make surface interrogation and interpretation difficult.</a:t>
            </a:r>
          </a:p>
          <a:p>
            <a:pPr lvl="1"/>
            <a:r>
              <a:rPr lang="en-US" sz="1800" dirty="0"/>
              <a:t>Raman spectroscopy to study exposed and unexposed regions is challenging and difficult to interpret.  </a:t>
            </a:r>
          </a:p>
          <a:p>
            <a:pPr lvl="1"/>
            <a:r>
              <a:rPr lang="en-US" sz="1800" dirty="0"/>
              <a:t>Heterogenous structure clearly is evident between mineral grains – x-ray response is not homogenized. </a:t>
            </a:r>
          </a:p>
          <a:p>
            <a:r>
              <a:rPr lang="en-US" dirty="0"/>
              <a:t>We have developed a comprehensive characterization plan (e.g., SEM and more; see right) with more sophisticated measurements to access atomic and chemical compositional differences and density changes.</a:t>
            </a:r>
          </a:p>
          <a:p>
            <a:r>
              <a:rPr lang="en-US" dirty="0"/>
              <a:t>We are also undertaking concurrent molecular dynamics modeling for deeper insights into the surface processes for individual minerals.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27CE-265C-1474-1785-E8307F75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53" y="392105"/>
            <a:ext cx="11277600" cy="762000"/>
          </a:xfrm>
        </p:spPr>
        <p:txBody>
          <a:bodyPr>
            <a:normAutofit/>
          </a:bodyPr>
          <a:lstStyle/>
          <a:p>
            <a:r>
              <a:rPr lang="en-US" dirty="0"/>
              <a:t>Challenges and Future Directions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10E6A6-881F-42C4-87D7-A7FA7180C91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6602" y="61785"/>
            <a:ext cx="3583613" cy="309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192F74F1-E8E7-EFE7-F22A-B412B3398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86" y="3177556"/>
            <a:ext cx="1848653" cy="16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F88328C-0CF5-ED01-A216-55C8A3FA6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539" y="3173115"/>
            <a:ext cx="1848653" cy="16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A841B66-51BF-A5C3-8FFF-9D8C5C6C3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85" y="4788682"/>
            <a:ext cx="1848653" cy="16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29232D-E4BD-1543-9033-86785BBE7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538" y="4784241"/>
            <a:ext cx="1848653" cy="16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78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9B2DE-5C27-CB05-50C2-A6FD498CA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187790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xtended-Template_Light-Theme_16x9" id="{5701C006-0185-F640-8FF7-3E3E2E175320}" vid="{DE6EC2A9-9F60-0D49-9F93-4CA4E8485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663</Words>
  <Application>Microsoft Macintosh PowerPoint</Application>
  <PresentationFormat>Widescreen</PresentationFormat>
  <Paragraphs>71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.AppleSystemUIFont</vt:lpstr>
      <vt:lpstr>Arial</vt:lpstr>
      <vt:lpstr>Calibri</vt:lpstr>
      <vt:lpstr>Courier New</vt:lpstr>
      <vt:lpstr>Wingdings</vt:lpstr>
      <vt:lpstr>APL-PowerPoint-Theme_light</vt:lpstr>
      <vt:lpstr>PowerPoint Presentation</vt:lpstr>
      <vt:lpstr>Motivation</vt:lpstr>
      <vt:lpstr>Experiments</vt:lpstr>
      <vt:lpstr>Preliminary Results</vt:lpstr>
      <vt:lpstr>Challenges and Future Directions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K. King</dc:creator>
  <cp:lastModifiedBy>Patrick K. King</cp:lastModifiedBy>
  <cp:revision>12</cp:revision>
  <dcterms:created xsi:type="dcterms:W3CDTF">2025-04-17T18:15:51Z</dcterms:created>
  <dcterms:modified xsi:type="dcterms:W3CDTF">2025-04-28T20:23:21Z</dcterms:modified>
</cp:coreProperties>
</file>