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32918400" cy="4389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AED"/>
    <a:srgbClr val="CCD2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35" autoAdjust="0"/>
    <p:restoredTop sz="94660"/>
  </p:normalViewPr>
  <p:slideViewPr>
    <p:cSldViewPr snapToGrid="0">
      <p:cViewPr varScale="1">
        <p:scale>
          <a:sx n="23" d="100"/>
          <a:sy n="23" d="100"/>
        </p:scale>
        <p:origin x="7020"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1" name="Picture Placeholder 17">
            <a:extLst>
              <a:ext uri="{FF2B5EF4-FFF2-40B4-BE49-F238E27FC236}">
                <a16:creationId xmlns:a16="http://schemas.microsoft.com/office/drawing/2014/main" id="{CC7E60C2-1FCE-62F9-46A4-2E5CD33DCACB}"/>
              </a:ext>
            </a:extLst>
          </p:cNvPr>
          <p:cNvSpPr>
            <a:spLocks noGrp="1"/>
          </p:cNvSpPr>
          <p:nvPr>
            <p:ph type="pic" sz="quarter" idx="10"/>
          </p:nvPr>
        </p:nvSpPr>
        <p:spPr>
          <a:xfrm>
            <a:off x="685801" y="30041090"/>
            <a:ext cx="10127456" cy="9342439"/>
          </a:xfrm>
          <a:prstGeom prst="rect">
            <a:avLst/>
          </a:prstGeom>
        </p:spPr>
        <p:txBody>
          <a:bodyPr/>
          <a:lstStyle/>
          <a:p>
            <a:r>
              <a:rPr lang="en-US" dirty="0"/>
              <a:t>Click icon to add picture</a:t>
            </a:r>
          </a:p>
        </p:txBody>
      </p:sp>
      <p:sp>
        <p:nvSpPr>
          <p:cNvPr id="32" name="Picture Placeholder 17">
            <a:extLst>
              <a:ext uri="{FF2B5EF4-FFF2-40B4-BE49-F238E27FC236}">
                <a16:creationId xmlns:a16="http://schemas.microsoft.com/office/drawing/2014/main" id="{6F6F4092-744F-CBF5-6597-F8FA7385E95E}"/>
              </a:ext>
            </a:extLst>
          </p:cNvPr>
          <p:cNvSpPr>
            <a:spLocks noGrp="1"/>
          </p:cNvSpPr>
          <p:nvPr>
            <p:ph type="pic" sz="quarter" idx="11"/>
          </p:nvPr>
        </p:nvSpPr>
        <p:spPr>
          <a:xfrm>
            <a:off x="11384281" y="30041090"/>
            <a:ext cx="10127456" cy="9342439"/>
          </a:xfrm>
          <a:prstGeom prst="rect">
            <a:avLst/>
          </a:prstGeom>
        </p:spPr>
        <p:txBody>
          <a:bodyPr/>
          <a:lstStyle/>
          <a:p>
            <a:r>
              <a:rPr lang="en-US" dirty="0"/>
              <a:t>Click icon to add picture</a:t>
            </a:r>
          </a:p>
        </p:txBody>
      </p:sp>
      <p:sp>
        <p:nvSpPr>
          <p:cNvPr id="33" name="Picture Placeholder 17">
            <a:extLst>
              <a:ext uri="{FF2B5EF4-FFF2-40B4-BE49-F238E27FC236}">
                <a16:creationId xmlns:a16="http://schemas.microsoft.com/office/drawing/2014/main" id="{E99F06F6-DC4F-EBDF-AA26-4963EA4905E3}"/>
              </a:ext>
            </a:extLst>
          </p:cNvPr>
          <p:cNvSpPr>
            <a:spLocks noGrp="1"/>
          </p:cNvSpPr>
          <p:nvPr>
            <p:ph type="pic" sz="quarter" idx="12"/>
          </p:nvPr>
        </p:nvSpPr>
        <p:spPr>
          <a:xfrm>
            <a:off x="22059901" y="30041090"/>
            <a:ext cx="10127456" cy="9342439"/>
          </a:xfrm>
          <a:prstGeom prst="rect">
            <a:avLst/>
          </a:prstGeom>
        </p:spPr>
        <p:txBody>
          <a:bodyPr/>
          <a:lstStyle/>
          <a:p>
            <a:r>
              <a:rPr lang="en-US" dirty="0"/>
              <a:t>Click icon to add picture</a:t>
            </a:r>
          </a:p>
        </p:txBody>
      </p:sp>
      <p:sp>
        <p:nvSpPr>
          <p:cNvPr id="34" name="Text Placeholder 21">
            <a:extLst>
              <a:ext uri="{FF2B5EF4-FFF2-40B4-BE49-F238E27FC236}">
                <a16:creationId xmlns:a16="http://schemas.microsoft.com/office/drawing/2014/main" id="{EEE75759-576F-562F-99EF-D23B3B084AB6}"/>
              </a:ext>
            </a:extLst>
          </p:cNvPr>
          <p:cNvSpPr>
            <a:spLocks noGrp="1"/>
          </p:cNvSpPr>
          <p:nvPr>
            <p:ph type="body" sz="quarter" idx="13" hasCustomPrompt="1"/>
          </p:nvPr>
        </p:nvSpPr>
        <p:spPr>
          <a:xfrm>
            <a:off x="685800" y="39878353"/>
            <a:ext cx="10144125" cy="811592"/>
          </a:xfrm>
          <a:prstGeom prst="rect">
            <a:avLst/>
          </a:prstGeom>
        </p:spPr>
        <p:txBody>
          <a:bodyPr>
            <a:normAutofit/>
          </a:bodyPr>
          <a:lstStyle>
            <a:lvl1pPr marL="0" indent="0">
              <a:buNone/>
              <a:defRPr sz="2100" i="1">
                <a:solidFill>
                  <a:schemeClr val="tx1"/>
                </a:solidFill>
                <a:latin typeface="Aptos" panose="020B0004020202020204" pitchFamily="34" charset="0"/>
              </a:defRPr>
            </a:lvl1pPr>
            <a:lvl2pPr marL="1234440" indent="0">
              <a:buNone/>
              <a:defRPr sz="2100">
                <a:latin typeface="Aptos" panose="020B0004020202020204" pitchFamily="34" charset="0"/>
              </a:defRPr>
            </a:lvl2pPr>
            <a:lvl3pPr marL="2468880" indent="0">
              <a:buNone/>
              <a:defRPr sz="2100">
                <a:latin typeface="Aptos" panose="020B0004020202020204" pitchFamily="34" charset="0"/>
              </a:defRPr>
            </a:lvl3pPr>
            <a:lvl4pPr marL="3703320" indent="0">
              <a:buNone/>
              <a:defRPr sz="2100">
                <a:latin typeface="Aptos" panose="020B0004020202020204" pitchFamily="34" charset="0"/>
              </a:defRPr>
            </a:lvl4pPr>
            <a:lvl5pPr marL="4937760" indent="0">
              <a:buNone/>
              <a:defRPr sz="2100">
                <a:latin typeface="Aptos" panose="020B0004020202020204" pitchFamily="34" charset="0"/>
              </a:defRPr>
            </a:lvl5pPr>
          </a:lstStyle>
          <a:p>
            <a:pPr lvl="0"/>
            <a:r>
              <a:rPr lang="en-US"/>
              <a:t>Click to edit figures captions, table captions, or reference copy</a:t>
            </a:r>
          </a:p>
        </p:txBody>
      </p:sp>
      <p:sp>
        <p:nvSpPr>
          <p:cNvPr id="35" name="Text Placeholder 21">
            <a:extLst>
              <a:ext uri="{FF2B5EF4-FFF2-40B4-BE49-F238E27FC236}">
                <a16:creationId xmlns:a16="http://schemas.microsoft.com/office/drawing/2014/main" id="{D04D68F1-2E20-B578-A9EF-BDA846BDAC1B}"/>
              </a:ext>
            </a:extLst>
          </p:cNvPr>
          <p:cNvSpPr>
            <a:spLocks noGrp="1"/>
          </p:cNvSpPr>
          <p:nvPr>
            <p:ph type="body" sz="quarter" idx="14" hasCustomPrompt="1"/>
          </p:nvPr>
        </p:nvSpPr>
        <p:spPr>
          <a:xfrm>
            <a:off x="11430000" y="39878353"/>
            <a:ext cx="10144125" cy="811592"/>
          </a:xfrm>
          <a:prstGeom prst="rect">
            <a:avLst/>
          </a:prstGeom>
        </p:spPr>
        <p:txBody>
          <a:bodyPr>
            <a:normAutofit/>
          </a:bodyPr>
          <a:lstStyle>
            <a:lvl1pPr marL="0" indent="0">
              <a:buNone/>
              <a:defRPr sz="2100" i="1">
                <a:solidFill>
                  <a:schemeClr val="tx1"/>
                </a:solidFill>
                <a:latin typeface="Aptos" panose="020B0004020202020204" pitchFamily="34" charset="0"/>
              </a:defRPr>
            </a:lvl1pPr>
            <a:lvl2pPr marL="1234440" indent="0">
              <a:buNone/>
              <a:defRPr sz="2100">
                <a:latin typeface="Aptos" panose="020B0004020202020204" pitchFamily="34" charset="0"/>
              </a:defRPr>
            </a:lvl2pPr>
            <a:lvl3pPr marL="2468880" indent="0">
              <a:buNone/>
              <a:defRPr sz="2100">
                <a:latin typeface="Aptos" panose="020B0004020202020204" pitchFamily="34" charset="0"/>
              </a:defRPr>
            </a:lvl3pPr>
            <a:lvl4pPr marL="3703320" indent="0">
              <a:buNone/>
              <a:defRPr sz="2100">
                <a:latin typeface="Aptos" panose="020B0004020202020204" pitchFamily="34" charset="0"/>
              </a:defRPr>
            </a:lvl4pPr>
            <a:lvl5pPr marL="4937760" indent="0">
              <a:buNone/>
              <a:defRPr sz="2100">
                <a:latin typeface="Aptos" panose="020B0004020202020204" pitchFamily="34" charset="0"/>
              </a:defRPr>
            </a:lvl5pPr>
          </a:lstStyle>
          <a:p>
            <a:pPr lvl="0"/>
            <a:r>
              <a:rPr lang="en-US"/>
              <a:t>Click to edit figures captions, table captions, or reference copy</a:t>
            </a:r>
          </a:p>
        </p:txBody>
      </p:sp>
      <p:sp>
        <p:nvSpPr>
          <p:cNvPr id="36" name="Text Placeholder 21">
            <a:extLst>
              <a:ext uri="{FF2B5EF4-FFF2-40B4-BE49-F238E27FC236}">
                <a16:creationId xmlns:a16="http://schemas.microsoft.com/office/drawing/2014/main" id="{856FA1BB-EBB3-E838-D840-44B4C4A917EA}"/>
              </a:ext>
            </a:extLst>
          </p:cNvPr>
          <p:cNvSpPr>
            <a:spLocks noGrp="1"/>
          </p:cNvSpPr>
          <p:nvPr>
            <p:ph type="body" sz="quarter" idx="15" hasCustomPrompt="1"/>
          </p:nvPr>
        </p:nvSpPr>
        <p:spPr>
          <a:xfrm>
            <a:off x="22037040" y="39878353"/>
            <a:ext cx="10144125" cy="811592"/>
          </a:xfrm>
          <a:prstGeom prst="rect">
            <a:avLst/>
          </a:prstGeom>
        </p:spPr>
        <p:txBody>
          <a:bodyPr>
            <a:normAutofit/>
          </a:bodyPr>
          <a:lstStyle>
            <a:lvl1pPr marL="0" indent="0">
              <a:buNone/>
              <a:defRPr sz="2100" i="1">
                <a:solidFill>
                  <a:schemeClr val="tx1"/>
                </a:solidFill>
                <a:latin typeface="Aptos" panose="020B0004020202020204" pitchFamily="34" charset="0"/>
              </a:defRPr>
            </a:lvl1pPr>
            <a:lvl2pPr marL="1234440" indent="0">
              <a:buNone/>
              <a:defRPr sz="2100">
                <a:latin typeface="Aptos" panose="020B0004020202020204" pitchFamily="34" charset="0"/>
              </a:defRPr>
            </a:lvl2pPr>
            <a:lvl3pPr marL="2468880" indent="0">
              <a:buNone/>
              <a:defRPr sz="2100">
                <a:latin typeface="Aptos" panose="020B0004020202020204" pitchFamily="34" charset="0"/>
              </a:defRPr>
            </a:lvl3pPr>
            <a:lvl4pPr marL="3703320" indent="0">
              <a:buNone/>
              <a:defRPr sz="2100">
                <a:latin typeface="Aptos" panose="020B0004020202020204" pitchFamily="34" charset="0"/>
              </a:defRPr>
            </a:lvl4pPr>
            <a:lvl5pPr marL="4937760" indent="0">
              <a:buNone/>
              <a:defRPr sz="2100">
                <a:latin typeface="Aptos" panose="020B0004020202020204" pitchFamily="34" charset="0"/>
              </a:defRPr>
            </a:lvl5pPr>
          </a:lstStyle>
          <a:p>
            <a:pPr lvl="0"/>
            <a:r>
              <a:rPr lang="en-US"/>
              <a:t>Click to edit figures captions, table captions, or reference copy</a:t>
            </a:r>
          </a:p>
        </p:txBody>
      </p:sp>
      <p:sp>
        <p:nvSpPr>
          <p:cNvPr id="37" name="Text Placeholder 25">
            <a:extLst>
              <a:ext uri="{FF2B5EF4-FFF2-40B4-BE49-F238E27FC236}">
                <a16:creationId xmlns:a16="http://schemas.microsoft.com/office/drawing/2014/main" id="{D58F1B82-B2B7-FE57-AB7E-3399ED9E7876}"/>
              </a:ext>
            </a:extLst>
          </p:cNvPr>
          <p:cNvSpPr>
            <a:spLocks noGrp="1"/>
          </p:cNvSpPr>
          <p:nvPr>
            <p:ph type="body" sz="quarter" idx="16" hasCustomPrompt="1"/>
          </p:nvPr>
        </p:nvSpPr>
        <p:spPr>
          <a:xfrm>
            <a:off x="3119042" y="3487633"/>
            <a:ext cx="26623166" cy="1762064"/>
          </a:xfrm>
          <a:prstGeom prst="rect">
            <a:avLst/>
          </a:prstGeom>
        </p:spPr>
        <p:txBody>
          <a:bodyPr>
            <a:noAutofit/>
          </a:bodyPr>
          <a:lstStyle>
            <a:lvl1pPr marL="0" indent="0" algn="ctr">
              <a:buNone/>
              <a:defRPr sz="6375" b="1" i="0">
                <a:solidFill>
                  <a:srgbClr val="0031A1"/>
                </a:solidFill>
                <a:latin typeface="Aptos SemiBold"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Title in sentence case</a:t>
            </a:r>
          </a:p>
        </p:txBody>
      </p:sp>
      <p:sp>
        <p:nvSpPr>
          <p:cNvPr id="38" name="Text Placeholder 25">
            <a:extLst>
              <a:ext uri="{FF2B5EF4-FFF2-40B4-BE49-F238E27FC236}">
                <a16:creationId xmlns:a16="http://schemas.microsoft.com/office/drawing/2014/main" id="{58FD51C6-832E-218B-5AA3-74A09249C9D0}"/>
              </a:ext>
            </a:extLst>
          </p:cNvPr>
          <p:cNvSpPr>
            <a:spLocks noGrp="1"/>
          </p:cNvSpPr>
          <p:nvPr>
            <p:ph type="body" sz="quarter" idx="17" hasCustomPrompt="1"/>
          </p:nvPr>
        </p:nvSpPr>
        <p:spPr>
          <a:xfrm>
            <a:off x="3113565" y="5352210"/>
            <a:ext cx="26623166" cy="1509955"/>
          </a:xfrm>
          <a:prstGeom prst="rect">
            <a:avLst/>
          </a:prstGeom>
        </p:spPr>
        <p:txBody>
          <a:bodyPr>
            <a:noAutofit/>
          </a:bodyPr>
          <a:lstStyle>
            <a:lvl1pPr marL="0" indent="0" algn="ctr">
              <a:buNone/>
              <a:defRPr sz="405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add I.M. Author, I.M. Author, I.M. Author (LLNL)</a:t>
            </a:r>
          </a:p>
        </p:txBody>
      </p:sp>
      <p:sp>
        <p:nvSpPr>
          <p:cNvPr id="39" name="Text Placeholder 25">
            <a:extLst>
              <a:ext uri="{FF2B5EF4-FFF2-40B4-BE49-F238E27FC236}">
                <a16:creationId xmlns:a16="http://schemas.microsoft.com/office/drawing/2014/main" id="{796012B0-B1CB-11B9-4BB0-F0B6C386F575}"/>
              </a:ext>
            </a:extLst>
          </p:cNvPr>
          <p:cNvSpPr>
            <a:spLocks noGrp="1"/>
          </p:cNvSpPr>
          <p:nvPr>
            <p:ph type="body" sz="quarter" idx="18" hasCustomPrompt="1"/>
          </p:nvPr>
        </p:nvSpPr>
        <p:spPr>
          <a:xfrm>
            <a:off x="3113565" y="7828499"/>
            <a:ext cx="26623166" cy="2852928"/>
          </a:xfrm>
          <a:prstGeom prst="rect">
            <a:avLst/>
          </a:prstGeom>
        </p:spPr>
        <p:txBody>
          <a:bodyPr>
            <a:noAutofit/>
          </a:bodyPr>
          <a:lstStyle>
            <a:lvl1pPr marL="0" indent="0" algn="ctr">
              <a:buNone/>
              <a:defRPr sz="33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abstract</a:t>
            </a:r>
          </a:p>
        </p:txBody>
      </p:sp>
      <p:sp>
        <p:nvSpPr>
          <p:cNvPr id="40" name="Text Placeholder 25">
            <a:extLst>
              <a:ext uri="{FF2B5EF4-FFF2-40B4-BE49-F238E27FC236}">
                <a16:creationId xmlns:a16="http://schemas.microsoft.com/office/drawing/2014/main" id="{A276CE7C-D928-CB68-C501-B041956A5D32}"/>
              </a:ext>
            </a:extLst>
          </p:cNvPr>
          <p:cNvSpPr>
            <a:spLocks noGrp="1"/>
          </p:cNvSpPr>
          <p:nvPr>
            <p:ph type="body" sz="quarter" idx="19" hasCustomPrompt="1"/>
          </p:nvPr>
        </p:nvSpPr>
        <p:spPr>
          <a:xfrm>
            <a:off x="685801" y="13441506"/>
            <a:ext cx="10127456" cy="1158993"/>
          </a:xfrm>
          <a:prstGeom prst="rect">
            <a:avLst/>
          </a:prstGeom>
        </p:spPr>
        <p:txBody>
          <a:bodyPr>
            <a:noAutofit/>
          </a:bodyPr>
          <a:lstStyle>
            <a:lvl1pPr marL="0" indent="0" algn="l">
              <a:buNone/>
              <a:defRPr sz="405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HEADER L1</a:t>
            </a:r>
          </a:p>
        </p:txBody>
      </p:sp>
      <p:sp>
        <p:nvSpPr>
          <p:cNvPr id="41" name="Text Placeholder 25">
            <a:extLst>
              <a:ext uri="{FF2B5EF4-FFF2-40B4-BE49-F238E27FC236}">
                <a16:creationId xmlns:a16="http://schemas.microsoft.com/office/drawing/2014/main" id="{5F44C973-6BEC-3B29-AAE3-2C1E2C68DC7D}"/>
              </a:ext>
            </a:extLst>
          </p:cNvPr>
          <p:cNvSpPr>
            <a:spLocks noGrp="1"/>
          </p:cNvSpPr>
          <p:nvPr>
            <p:ph type="body" sz="quarter" idx="20" hasCustomPrompt="1"/>
          </p:nvPr>
        </p:nvSpPr>
        <p:spPr>
          <a:xfrm>
            <a:off x="685801" y="14701346"/>
            <a:ext cx="10127456" cy="5878583"/>
          </a:xfrm>
          <a:prstGeom prst="rect">
            <a:avLst/>
          </a:prstGeom>
        </p:spPr>
        <p:txBody>
          <a:bodyPr>
            <a:noAutofit/>
          </a:bodyPr>
          <a:lstStyle>
            <a:lvl1pPr marL="0" indent="0" algn="l">
              <a:buNone/>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body copy</a:t>
            </a:r>
          </a:p>
        </p:txBody>
      </p:sp>
      <p:sp>
        <p:nvSpPr>
          <p:cNvPr id="42" name="Text Placeholder 25">
            <a:extLst>
              <a:ext uri="{FF2B5EF4-FFF2-40B4-BE49-F238E27FC236}">
                <a16:creationId xmlns:a16="http://schemas.microsoft.com/office/drawing/2014/main" id="{4F67B20B-33A0-FE6B-E15D-A52EE5CB1C55}"/>
              </a:ext>
            </a:extLst>
          </p:cNvPr>
          <p:cNvSpPr>
            <a:spLocks noGrp="1"/>
          </p:cNvSpPr>
          <p:nvPr>
            <p:ph type="body" sz="quarter" idx="21" hasCustomPrompt="1"/>
          </p:nvPr>
        </p:nvSpPr>
        <p:spPr>
          <a:xfrm>
            <a:off x="685801" y="21642828"/>
            <a:ext cx="10127456" cy="1158993"/>
          </a:xfrm>
          <a:prstGeom prst="rect">
            <a:avLst/>
          </a:prstGeom>
        </p:spPr>
        <p:txBody>
          <a:bodyPr>
            <a:noAutofit/>
          </a:bodyPr>
          <a:lstStyle>
            <a:lvl1pPr marL="0" indent="0" algn="l">
              <a:buNone/>
              <a:defRPr sz="360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Header 2</a:t>
            </a:r>
          </a:p>
        </p:txBody>
      </p:sp>
      <p:sp>
        <p:nvSpPr>
          <p:cNvPr id="43" name="Text Placeholder 25">
            <a:extLst>
              <a:ext uri="{FF2B5EF4-FFF2-40B4-BE49-F238E27FC236}">
                <a16:creationId xmlns:a16="http://schemas.microsoft.com/office/drawing/2014/main" id="{D8323A0F-94DF-B980-1634-D5ED64BF1C20}"/>
              </a:ext>
            </a:extLst>
          </p:cNvPr>
          <p:cNvSpPr>
            <a:spLocks noGrp="1"/>
          </p:cNvSpPr>
          <p:nvPr>
            <p:ph type="body" sz="quarter" idx="22" hasCustomPrompt="1"/>
          </p:nvPr>
        </p:nvSpPr>
        <p:spPr>
          <a:xfrm>
            <a:off x="685801" y="22902667"/>
            <a:ext cx="10127456" cy="6182031"/>
          </a:xfrm>
          <a:prstGeom prst="rect">
            <a:avLst/>
          </a:prstGeom>
        </p:spPr>
        <p:txBody>
          <a:bodyPr>
            <a:noAutofit/>
          </a:bodyPr>
          <a:lstStyle>
            <a:lvl1pPr marL="514350" indent="-260604" algn="l">
              <a:spcBef>
                <a:spcPts val="900"/>
              </a:spcBef>
              <a:buClr>
                <a:srgbClr val="3366CC"/>
              </a:buClr>
              <a:buFont typeface="Arial" panose="020B0604020202020204" pitchFamily="34" charset="0"/>
              <a:buChar char="•"/>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body bullets</a:t>
            </a:r>
          </a:p>
        </p:txBody>
      </p:sp>
      <p:sp>
        <p:nvSpPr>
          <p:cNvPr id="44" name="Text Placeholder 25">
            <a:extLst>
              <a:ext uri="{FF2B5EF4-FFF2-40B4-BE49-F238E27FC236}">
                <a16:creationId xmlns:a16="http://schemas.microsoft.com/office/drawing/2014/main" id="{604D47A9-950E-1BAD-295D-07482BB74456}"/>
              </a:ext>
            </a:extLst>
          </p:cNvPr>
          <p:cNvSpPr>
            <a:spLocks noGrp="1"/>
          </p:cNvSpPr>
          <p:nvPr>
            <p:ph type="body" sz="quarter" idx="23" hasCustomPrompt="1"/>
          </p:nvPr>
        </p:nvSpPr>
        <p:spPr>
          <a:xfrm>
            <a:off x="11407141" y="13441506"/>
            <a:ext cx="10127456" cy="1158993"/>
          </a:xfrm>
          <a:prstGeom prst="rect">
            <a:avLst/>
          </a:prstGeom>
        </p:spPr>
        <p:txBody>
          <a:bodyPr>
            <a:noAutofit/>
          </a:bodyPr>
          <a:lstStyle>
            <a:lvl1pPr marL="0" indent="0" algn="l">
              <a:buNone/>
              <a:defRPr sz="405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HEADER L1</a:t>
            </a:r>
          </a:p>
        </p:txBody>
      </p:sp>
      <p:sp>
        <p:nvSpPr>
          <p:cNvPr id="45" name="Text Placeholder 25">
            <a:extLst>
              <a:ext uri="{FF2B5EF4-FFF2-40B4-BE49-F238E27FC236}">
                <a16:creationId xmlns:a16="http://schemas.microsoft.com/office/drawing/2014/main" id="{994F32E3-3BC9-598F-708C-BF914653587B}"/>
              </a:ext>
            </a:extLst>
          </p:cNvPr>
          <p:cNvSpPr>
            <a:spLocks noGrp="1"/>
          </p:cNvSpPr>
          <p:nvPr>
            <p:ph type="body" sz="quarter" idx="24" hasCustomPrompt="1"/>
          </p:nvPr>
        </p:nvSpPr>
        <p:spPr>
          <a:xfrm>
            <a:off x="11407141" y="14701346"/>
            <a:ext cx="10127456" cy="5878583"/>
          </a:xfrm>
          <a:prstGeom prst="rect">
            <a:avLst/>
          </a:prstGeom>
        </p:spPr>
        <p:txBody>
          <a:bodyPr>
            <a:noAutofit/>
          </a:bodyPr>
          <a:lstStyle>
            <a:lvl1pPr marL="0" indent="0" algn="l">
              <a:buNone/>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body copy</a:t>
            </a:r>
          </a:p>
        </p:txBody>
      </p:sp>
      <p:sp>
        <p:nvSpPr>
          <p:cNvPr id="46" name="Text Placeholder 25">
            <a:extLst>
              <a:ext uri="{FF2B5EF4-FFF2-40B4-BE49-F238E27FC236}">
                <a16:creationId xmlns:a16="http://schemas.microsoft.com/office/drawing/2014/main" id="{222B43CF-C481-6A2B-180A-303328C64D0B}"/>
              </a:ext>
            </a:extLst>
          </p:cNvPr>
          <p:cNvSpPr>
            <a:spLocks noGrp="1"/>
          </p:cNvSpPr>
          <p:nvPr>
            <p:ph type="body" sz="quarter" idx="25" hasCustomPrompt="1"/>
          </p:nvPr>
        </p:nvSpPr>
        <p:spPr>
          <a:xfrm>
            <a:off x="11407141" y="21642828"/>
            <a:ext cx="10127456" cy="1158993"/>
          </a:xfrm>
          <a:prstGeom prst="rect">
            <a:avLst/>
          </a:prstGeom>
        </p:spPr>
        <p:txBody>
          <a:bodyPr>
            <a:noAutofit/>
          </a:bodyPr>
          <a:lstStyle>
            <a:lvl1pPr marL="0" indent="0" algn="l">
              <a:buNone/>
              <a:defRPr sz="360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Header 2</a:t>
            </a:r>
          </a:p>
        </p:txBody>
      </p:sp>
      <p:sp>
        <p:nvSpPr>
          <p:cNvPr id="47" name="Text Placeholder 25">
            <a:extLst>
              <a:ext uri="{FF2B5EF4-FFF2-40B4-BE49-F238E27FC236}">
                <a16:creationId xmlns:a16="http://schemas.microsoft.com/office/drawing/2014/main" id="{AEFC442B-269E-B018-4602-39B821248FBB}"/>
              </a:ext>
            </a:extLst>
          </p:cNvPr>
          <p:cNvSpPr>
            <a:spLocks noGrp="1"/>
          </p:cNvSpPr>
          <p:nvPr>
            <p:ph type="body" sz="quarter" idx="26" hasCustomPrompt="1"/>
          </p:nvPr>
        </p:nvSpPr>
        <p:spPr>
          <a:xfrm>
            <a:off x="11407141" y="22902667"/>
            <a:ext cx="10127456" cy="6182031"/>
          </a:xfrm>
          <a:prstGeom prst="rect">
            <a:avLst/>
          </a:prstGeom>
        </p:spPr>
        <p:txBody>
          <a:bodyPr>
            <a:noAutofit/>
          </a:bodyPr>
          <a:lstStyle>
            <a:lvl1pPr marL="514350" indent="-260604" algn="l">
              <a:spcBef>
                <a:spcPts val="900"/>
              </a:spcBef>
              <a:buClr>
                <a:srgbClr val="3366CC"/>
              </a:buClr>
              <a:buFont typeface="Arial" panose="020B0604020202020204" pitchFamily="34" charset="0"/>
              <a:buChar char="•"/>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body bullets</a:t>
            </a:r>
          </a:p>
        </p:txBody>
      </p:sp>
      <p:sp>
        <p:nvSpPr>
          <p:cNvPr id="48" name="Text Placeholder 25">
            <a:extLst>
              <a:ext uri="{FF2B5EF4-FFF2-40B4-BE49-F238E27FC236}">
                <a16:creationId xmlns:a16="http://schemas.microsoft.com/office/drawing/2014/main" id="{318C5488-A131-4A0A-EB1D-8B2967AE3137}"/>
              </a:ext>
            </a:extLst>
          </p:cNvPr>
          <p:cNvSpPr>
            <a:spLocks noGrp="1"/>
          </p:cNvSpPr>
          <p:nvPr>
            <p:ph type="body" sz="quarter" idx="27" hasCustomPrompt="1"/>
          </p:nvPr>
        </p:nvSpPr>
        <p:spPr>
          <a:xfrm>
            <a:off x="22059901" y="13441506"/>
            <a:ext cx="10127456" cy="1158993"/>
          </a:xfrm>
          <a:prstGeom prst="rect">
            <a:avLst/>
          </a:prstGeom>
        </p:spPr>
        <p:txBody>
          <a:bodyPr>
            <a:noAutofit/>
          </a:bodyPr>
          <a:lstStyle>
            <a:lvl1pPr marL="0" indent="0" algn="l">
              <a:buNone/>
              <a:defRPr sz="405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HEADER L1</a:t>
            </a:r>
          </a:p>
        </p:txBody>
      </p:sp>
      <p:sp>
        <p:nvSpPr>
          <p:cNvPr id="49" name="Text Placeholder 25">
            <a:extLst>
              <a:ext uri="{FF2B5EF4-FFF2-40B4-BE49-F238E27FC236}">
                <a16:creationId xmlns:a16="http://schemas.microsoft.com/office/drawing/2014/main" id="{B6E3E19F-7AE2-65C8-C9EC-BAE433307100}"/>
              </a:ext>
            </a:extLst>
          </p:cNvPr>
          <p:cNvSpPr>
            <a:spLocks noGrp="1"/>
          </p:cNvSpPr>
          <p:nvPr>
            <p:ph type="body" sz="quarter" idx="28" hasCustomPrompt="1"/>
          </p:nvPr>
        </p:nvSpPr>
        <p:spPr>
          <a:xfrm>
            <a:off x="22059901" y="14701346"/>
            <a:ext cx="10127456" cy="5878583"/>
          </a:xfrm>
          <a:prstGeom prst="rect">
            <a:avLst/>
          </a:prstGeom>
        </p:spPr>
        <p:txBody>
          <a:bodyPr>
            <a:noAutofit/>
          </a:bodyPr>
          <a:lstStyle>
            <a:lvl1pPr marL="0" indent="0" algn="l">
              <a:buNone/>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body copy</a:t>
            </a:r>
          </a:p>
        </p:txBody>
      </p:sp>
      <p:sp>
        <p:nvSpPr>
          <p:cNvPr id="50" name="Text Placeholder 25">
            <a:extLst>
              <a:ext uri="{FF2B5EF4-FFF2-40B4-BE49-F238E27FC236}">
                <a16:creationId xmlns:a16="http://schemas.microsoft.com/office/drawing/2014/main" id="{BC4E8526-192E-F3DF-4C5F-3C7D0DAD9923}"/>
              </a:ext>
            </a:extLst>
          </p:cNvPr>
          <p:cNvSpPr>
            <a:spLocks noGrp="1"/>
          </p:cNvSpPr>
          <p:nvPr>
            <p:ph type="body" sz="quarter" idx="29" hasCustomPrompt="1"/>
          </p:nvPr>
        </p:nvSpPr>
        <p:spPr>
          <a:xfrm>
            <a:off x="22059901" y="21642828"/>
            <a:ext cx="10127456" cy="1158993"/>
          </a:xfrm>
          <a:prstGeom prst="rect">
            <a:avLst/>
          </a:prstGeom>
        </p:spPr>
        <p:txBody>
          <a:bodyPr>
            <a:noAutofit/>
          </a:bodyPr>
          <a:lstStyle>
            <a:lvl1pPr marL="0" indent="0" algn="l">
              <a:buNone/>
              <a:defRPr sz="360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Header 2</a:t>
            </a:r>
          </a:p>
        </p:txBody>
      </p:sp>
      <p:sp>
        <p:nvSpPr>
          <p:cNvPr id="51" name="Text Placeholder 25">
            <a:extLst>
              <a:ext uri="{FF2B5EF4-FFF2-40B4-BE49-F238E27FC236}">
                <a16:creationId xmlns:a16="http://schemas.microsoft.com/office/drawing/2014/main" id="{521DA539-123D-542F-A40C-6AA4ECD94B24}"/>
              </a:ext>
            </a:extLst>
          </p:cNvPr>
          <p:cNvSpPr>
            <a:spLocks noGrp="1"/>
          </p:cNvSpPr>
          <p:nvPr>
            <p:ph type="body" sz="quarter" idx="30" hasCustomPrompt="1"/>
          </p:nvPr>
        </p:nvSpPr>
        <p:spPr>
          <a:xfrm>
            <a:off x="22059901" y="22902667"/>
            <a:ext cx="10127456" cy="6182031"/>
          </a:xfrm>
          <a:prstGeom prst="rect">
            <a:avLst/>
          </a:prstGeom>
        </p:spPr>
        <p:txBody>
          <a:bodyPr>
            <a:noAutofit/>
          </a:bodyPr>
          <a:lstStyle>
            <a:lvl1pPr marL="514350" indent="-260604" algn="l">
              <a:spcBef>
                <a:spcPts val="900"/>
              </a:spcBef>
              <a:buClr>
                <a:srgbClr val="3366CC"/>
              </a:buClr>
              <a:buFont typeface="Arial" panose="020B0604020202020204" pitchFamily="34" charset="0"/>
              <a:buChar char="•"/>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Click to edit body bullets</a:t>
            </a:r>
          </a:p>
        </p:txBody>
      </p:sp>
      <p:sp>
        <p:nvSpPr>
          <p:cNvPr id="52" name="Text Placeholder 25">
            <a:extLst>
              <a:ext uri="{FF2B5EF4-FFF2-40B4-BE49-F238E27FC236}">
                <a16:creationId xmlns:a16="http://schemas.microsoft.com/office/drawing/2014/main" id="{696E77F4-257B-F17E-BC24-4127C0E1B5BA}"/>
              </a:ext>
            </a:extLst>
          </p:cNvPr>
          <p:cNvSpPr>
            <a:spLocks noGrp="1"/>
          </p:cNvSpPr>
          <p:nvPr>
            <p:ph type="body" sz="quarter" idx="31" hasCustomPrompt="1"/>
          </p:nvPr>
        </p:nvSpPr>
        <p:spPr>
          <a:xfrm>
            <a:off x="11407140" y="1501732"/>
            <a:ext cx="10144125" cy="1158993"/>
          </a:xfrm>
          <a:prstGeom prst="rect">
            <a:avLst/>
          </a:prstGeom>
        </p:spPr>
        <p:txBody>
          <a:bodyPr>
            <a:noAutofit/>
          </a:bodyPr>
          <a:lstStyle>
            <a:lvl1pPr marL="253746" indent="0" algn="ctr">
              <a:spcBef>
                <a:spcPts val="900"/>
              </a:spcBef>
              <a:buClr>
                <a:srgbClr val="3366CC"/>
              </a:buClr>
              <a:buFont typeface="Arial" panose="020B0604020202020204" pitchFamily="34" charset="0"/>
              <a:buNone/>
              <a:defRPr sz="33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MARKING</a:t>
            </a:r>
          </a:p>
        </p:txBody>
      </p:sp>
      <p:sp>
        <p:nvSpPr>
          <p:cNvPr id="53" name="Text Placeholder 25">
            <a:extLst>
              <a:ext uri="{FF2B5EF4-FFF2-40B4-BE49-F238E27FC236}">
                <a16:creationId xmlns:a16="http://schemas.microsoft.com/office/drawing/2014/main" id="{631C2AB3-40FC-7AE4-7AAB-9D563DD846F7}"/>
              </a:ext>
            </a:extLst>
          </p:cNvPr>
          <p:cNvSpPr>
            <a:spLocks noGrp="1"/>
          </p:cNvSpPr>
          <p:nvPr>
            <p:ph type="body" sz="quarter" idx="32" hasCustomPrompt="1"/>
          </p:nvPr>
        </p:nvSpPr>
        <p:spPr>
          <a:xfrm>
            <a:off x="11353085" y="42301376"/>
            <a:ext cx="10144125" cy="1158993"/>
          </a:xfrm>
          <a:prstGeom prst="rect">
            <a:avLst/>
          </a:prstGeom>
        </p:spPr>
        <p:txBody>
          <a:bodyPr>
            <a:noAutofit/>
          </a:bodyPr>
          <a:lstStyle>
            <a:lvl1pPr marL="253746" indent="0" algn="ctr">
              <a:spcBef>
                <a:spcPts val="900"/>
              </a:spcBef>
              <a:buClr>
                <a:srgbClr val="3366CC"/>
              </a:buClr>
              <a:buFont typeface="Arial" panose="020B0604020202020204" pitchFamily="34" charset="0"/>
              <a:buNone/>
              <a:defRPr sz="33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MARKING</a:t>
            </a:r>
          </a:p>
        </p:txBody>
      </p:sp>
      <p:sp>
        <p:nvSpPr>
          <p:cNvPr id="54" name="Text Placeholder 25">
            <a:extLst>
              <a:ext uri="{FF2B5EF4-FFF2-40B4-BE49-F238E27FC236}">
                <a16:creationId xmlns:a16="http://schemas.microsoft.com/office/drawing/2014/main" id="{943ACBE1-7334-8350-79E4-D4D1B1A2EEB9}"/>
              </a:ext>
            </a:extLst>
          </p:cNvPr>
          <p:cNvSpPr>
            <a:spLocks noGrp="1"/>
          </p:cNvSpPr>
          <p:nvPr>
            <p:ph type="body" sz="quarter" idx="33" hasCustomPrompt="1"/>
          </p:nvPr>
        </p:nvSpPr>
        <p:spPr>
          <a:xfrm>
            <a:off x="6692267" y="42301376"/>
            <a:ext cx="5572125" cy="1158993"/>
          </a:xfrm>
          <a:prstGeom prst="rect">
            <a:avLst/>
          </a:prstGeom>
        </p:spPr>
        <p:txBody>
          <a:bodyPr>
            <a:noAutofit/>
          </a:bodyPr>
          <a:lstStyle>
            <a:lvl1pPr marL="253746" indent="0" algn="l">
              <a:spcBef>
                <a:spcPts val="900"/>
              </a:spcBef>
              <a:buClr>
                <a:srgbClr val="3366CC"/>
              </a:buClr>
              <a:buFont typeface="Arial" panose="020B0604020202020204" pitchFamily="34" charset="0"/>
              <a:buNone/>
              <a:defRPr sz="33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a:t>IM NUMBER</a:t>
            </a:r>
          </a:p>
        </p:txBody>
      </p:sp>
    </p:spTree>
    <p:extLst>
      <p:ext uri="{BB962C8B-B14F-4D97-AF65-F5344CB8AC3E}">
        <p14:creationId xmlns:p14="http://schemas.microsoft.com/office/powerpoint/2010/main" val="2750380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47134550"/>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21">
            <a:extLst>
              <a:ext uri="{FF2B5EF4-FFF2-40B4-BE49-F238E27FC236}">
                <a16:creationId xmlns:a16="http://schemas.microsoft.com/office/drawing/2014/main" id="{CD8AD6B6-3A93-FD11-F0A4-AF744E6EEB42}"/>
              </a:ext>
            </a:extLst>
          </p:cNvPr>
          <p:cNvSpPr>
            <a:spLocks noGrp="1"/>
          </p:cNvSpPr>
          <p:nvPr>
            <p:ph type="body" sz="quarter" idx="15" hasCustomPrompt="1"/>
          </p:nvPr>
        </p:nvSpPr>
        <p:spPr>
          <a:xfrm>
            <a:off x="22768631" y="24534035"/>
            <a:ext cx="8430373" cy="811592"/>
          </a:xfrm>
          <a:prstGeom prst="rect">
            <a:avLst/>
          </a:prstGeom>
        </p:spPr>
        <p:txBody>
          <a:bodyPr>
            <a:normAutofit/>
          </a:bodyPr>
          <a:lstStyle>
            <a:lvl1pPr marL="0" indent="0">
              <a:buNone/>
              <a:defRPr sz="2100" i="1">
                <a:solidFill>
                  <a:schemeClr val="tx1"/>
                </a:solidFill>
                <a:latin typeface="Aptos" panose="020B0004020202020204" pitchFamily="34" charset="0"/>
              </a:defRPr>
            </a:lvl1pPr>
            <a:lvl2pPr marL="1234440" indent="0">
              <a:buNone/>
              <a:defRPr sz="2100">
                <a:latin typeface="Aptos" panose="020B0004020202020204" pitchFamily="34" charset="0"/>
              </a:defRPr>
            </a:lvl2pPr>
            <a:lvl3pPr marL="2468880" indent="0">
              <a:buNone/>
              <a:defRPr sz="2100">
                <a:latin typeface="Aptos" panose="020B0004020202020204" pitchFamily="34" charset="0"/>
              </a:defRPr>
            </a:lvl3pPr>
            <a:lvl4pPr marL="3703320" indent="0">
              <a:buNone/>
              <a:defRPr sz="2100">
                <a:latin typeface="Aptos" panose="020B0004020202020204" pitchFamily="34" charset="0"/>
              </a:defRPr>
            </a:lvl4pPr>
            <a:lvl5pPr marL="4937760" indent="0">
              <a:buNone/>
              <a:defRPr sz="2100">
                <a:latin typeface="Aptos" panose="020B0004020202020204" pitchFamily="34" charset="0"/>
              </a:defRPr>
            </a:lvl5pPr>
          </a:lstStyle>
          <a:p>
            <a:pPr lvl="0"/>
            <a:r>
              <a:rPr lang="en-US" i="0" dirty="0"/>
              <a:t>Fig. 2: Plot of percent differences in blowoff momentum of NEOs of pure SiO</a:t>
            </a:r>
            <a:r>
              <a:rPr lang="en-US" i="0" baseline="-25000" dirty="0"/>
              <a:t>2</a:t>
            </a:r>
            <a:r>
              <a:rPr lang="en-US" i="0" dirty="0"/>
              <a:t> and mixtures of  SiO</a:t>
            </a:r>
            <a:r>
              <a:rPr lang="en-US" i="0" baseline="-25000" dirty="0"/>
              <a:t>2</a:t>
            </a:r>
            <a:r>
              <a:rPr lang="en-US" i="0" dirty="0"/>
              <a:t> and ice.</a:t>
            </a:r>
          </a:p>
        </p:txBody>
      </p:sp>
      <p:sp>
        <p:nvSpPr>
          <p:cNvPr id="20" name="Text Placeholder 25">
            <a:extLst>
              <a:ext uri="{FF2B5EF4-FFF2-40B4-BE49-F238E27FC236}">
                <a16:creationId xmlns:a16="http://schemas.microsoft.com/office/drawing/2014/main" id="{6C6EF44B-F7AA-7EB9-38DB-87F40C506A7F}"/>
              </a:ext>
            </a:extLst>
          </p:cNvPr>
          <p:cNvSpPr>
            <a:spLocks noGrp="1"/>
          </p:cNvSpPr>
          <p:nvPr>
            <p:ph type="body" sz="quarter" idx="16" hasCustomPrompt="1"/>
          </p:nvPr>
        </p:nvSpPr>
        <p:spPr>
          <a:xfrm>
            <a:off x="3872447" y="1323146"/>
            <a:ext cx="26145671" cy="2732817"/>
          </a:xfrm>
          <a:prstGeom prst="rect">
            <a:avLst/>
          </a:prstGeom>
        </p:spPr>
        <p:txBody>
          <a:bodyPr>
            <a:noAutofit/>
          </a:bodyPr>
          <a:lstStyle>
            <a:lvl1pPr marL="0" indent="0" algn="ctr">
              <a:buNone/>
              <a:defRPr sz="6375" b="1" i="0">
                <a:solidFill>
                  <a:srgbClr val="0031A1"/>
                </a:solidFill>
                <a:latin typeface="Aptos SemiBold"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defTabSz="685783" eaLnBrk="0" fontAlgn="base" hangingPunct="0">
              <a:spcBef>
                <a:spcPct val="0"/>
              </a:spcBef>
              <a:spcAft>
                <a:spcPct val="0"/>
              </a:spcAft>
            </a:pPr>
            <a:r>
              <a:rPr lang="en-US" altLang="en-US" sz="6600" dirty="0">
                <a:latin typeface="Arial" panose="020B0604020202020204" pitchFamily="34" charset="0"/>
              </a:rPr>
              <a:t>HOW ASTEROID COMPOSITION CHANGES THE EFFECTIVENESS OF NUCLEAR DEFLECTION AND DISRUPTION MISSIONS</a:t>
            </a:r>
          </a:p>
        </p:txBody>
      </p:sp>
      <p:sp>
        <p:nvSpPr>
          <p:cNvPr id="21" name="Text Placeholder 25">
            <a:extLst>
              <a:ext uri="{FF2B5EF4-FFF2-40B4-BE49-F238E27FC236}">
                <a16:creationId xmlns:a16="http://schemas.microsoft.com/office/drawing/2014/main" id="{DE3BFAA8-5791-2945-F728-9D658ED08ED8}"/>
              </a:ext>
            </a:extLst>
          </p:cNvPr>
          <p:cNvSpPr>
            <a:spLocks noGrp="1"/>
          </p:cNvSpPr>
          <p:nvPr>
            <p:ph type="body" sz="quarter" idx="17" hasCustomPrompt="1"/>
          </p:nvPr>
        </p:nvSpPr>
        <p:spPr>
          <a:xfrm>
            <a:off x="2985513" y="4158477"/>
            <a:ext cx="26623166" cy="660240"/>
          </a:xfrm>
          <a:prstGeom prst="rect">
            <a:avLst/>
          </a:prstGeom>
        </p:spPr>
        <p:txBody>
          <a:bodyPr>
            <a:noAutofit/>
          </a:bodyPr>
          <a:lstStyle>
            <a:lvl1pPr marL="0" indent="0" algn="ctr">
              <a:buNone/>
              <a:defRPr sz="405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lnSpc>
                <a:spcPct val="70000"/>
              </a:lnSpc>
            </a:pPr>
            <a:r>
              <a:rPr lang="en-US" dirty="0"/>
              <a:t>T. J. Onyango, M. T. Burkey, N. A. Gentile</a:t>
            </a:r>
          </a:p>
          <a:p>
            <a:pPr lvl="0">
              <a:lnSpc>
                <a:spcPct val="70000"/>
              </a:lnSpc>
            </a:pPr>
            <a:r>
              <a:rPr lang="en-US" dirty="0"/>
              <a:t>Lawrence Livermore National Laboratory, 7000 East Avenue, Livermore, CA 94550-9698, USA</a:t>
            </a:r>
          </a:p>
          <a:p>
            <a:pPr lvl="0"/>
            <a:endParaRPr lang="en-US" dirty="0"/>
          </a:p>
        </p:txBody>
      </p:sp>
      <p:sp>
        <p:nvSpPr>
          <p:cNvPr id="22" name="Text Placeholder 25">
            <a:extLst>
              <a:ext uri="{FF2B5EF4-FFF2-40B4-BE49-F238E27FC236}">
                <a16:creationId xmlns:a16="http://schemas.microsoft.com/office/drawing/2014/main" id="{EAEECC98-6965-3567-80B1-7A9C8AD717D7}"/>
              </a:ext>
            </a:extLst>
          </p:cNvPr>
          <p:cNvSpPr>
            <a:spLocks noGrp="1"/>
          </p:cNvSpPr>
          <p:nvPr>
            <p:ph type="body" sz="quarter" idx="18" hasCustomPrompt="1"/>
          </p:nvPr>
        </p:nvSpPr>
        <p:spPr>
          <a:xfrm>
            <a:off x="1295400" y="5648975"/>
            <a:ext cx="30564606" cy="2155807"/>
          </a:xfrm>
          <a:prstGeom prst="rect">
            <a:avLst/>
          </a:prstGeom>
        </p:spPr>
        <p:txBody>
          <a:bodyPr>
            <a:noAutofit/>
          </a:bodyPr>
          <a:lstStyle>
            <a:lvl1pPr marL="0" indent="0" algn="ctr">
              <a:buNone/>
              <a:defRPr sz="33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algn="just" defTabSz="1410724">
              <a:lnSpc>
                <a:spcPct val="100000"/>
              </a:lnSpc>
              <a:spcBef>
                <a:spcPts val="1350"/>
              </a:spcBef>
              <a:buClr>
                <a:srgbClr val="4F81BD">
                  <a:lumMod val="75000"/>
                </a:srgbClr>
              </a:buClr>
              <a:buSzPct val="90000"/>
              <a:defRPr/>
            </a:pPr>
            <a:r>
              <a:rPr lang="en-US" sz="2400" dirty="0">
                <a:latin typeface="+mn-lt"/>
              </a:rPr>
              <a:t>Nuclear deflection is a mitigation strategy for near-Earth objects (NEOs), utilizing x-ray radiation to induce surface ablation causing the NEO to be deflected by Newton’s third law. This study investigated the sensitivity of blowoff momentum and energy reradiation to NEO composition, focusing on variations in opacity and equation of state (EOS). Using the radiation-hydrodynamics code Kull, NEOs composed of CI, L, C2, and CR chondrites exposed to x-rays whose fluences spanned five orders of magnitude were modeled. Results indicated that changing the EOS, through mixtures of SiO</a:t>
            </a:r>
            <a:r>
              <a:rPr lang="en-US" sz="2400" baseline="-25000" dirty="0">
                <a:latin typeface="+mn-lt"/>
              </a:rPr>
              <a:t>2</a:t>
            </a:r>
            <a:r>
              <a:rPr lang="en-US" sz="2400" dirty="0">
                <a:latin typeface="+mn-lt"/>
              </a:rPr>
              <a:t> and ice, had negligible effects on reradiation fractions and a significant impact on blowoff momentum. Employing realistic opacities left reradiation percentages largely unaffected but significantly decreased blowoff momentum, with chondrites composed of larger percentages of heavier elements leading to lower blowoff momenta. These findings highlight the importance of accurate material properties in deflection calculations. </a:t>
            </a:r>
            <a:endParaRPr lang="en-US" sz="2400" dirty="0">
              <a:solidFill>
                <a:prstClr val="black"/>
              </a:solidFill>
              <a:latin typeface="+mn-lt"/>
              <a:cs typeface="Calibri" panose="020F0502020204030204" pitchFamily="34" charset="0"/>
            </a:endParaRPr>
          </a:p>
        </p:txBody>
      </p:sp>
      <p:sp>
        <p:nvSpPr>
          <p:cNvPr id="23" name="Text Placeholder 25">
            <a:extLst>
              <a:ext uri="{FF2B5EF4-FFF2-40B4-BE49-F238E27FC236}">
                <a16:creationId xmlns:a16="http://schemas.microsoft.com/office/drawing/2014/main" id="{CFE61C80-95C7-0624-ADA3-1224BFE57410}"/>
              </a:ext>
            </a:extLst>
          </p:cNvPr>
          <p:cNvSpPr>
            <a:spLocks noGrp="1"/>
          </p:cNvSpPr>
          <p:nvPr>
            <p:ph type="body" sz="quarter" idx="19" hasCustomPrompt="1"/>
          </p:nvPr>
        </p:nvSpPr>
        <p:spPr>
          <a:xfrm>
            <a:off x="315216" y="8246456"/>
            <a:ext cx="10127456" cy="531420"/>
          </a:xfrm>
          <a:prstGeom prst="rect">
            <a:avLst/>
          </a:prstGeom>
        </p:spPr>
        <p:txBody>
          <a:bodyPr>
            <a:noAutofit/>
          </a:bodyPr>
          <a:lstStyle>
            <a:lvl1pPr marL="0" indent="0" algn="l">
              <a:buNone/>
              <a:defRPr sz="405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dirty="0"/>
              <a:t>Introduction</a:t>
            </a:r>
          </a:p>
        </p:txBody>
      </p:sp>
      <p:sp>
        <p:nvSpPr>
          <p:cNvPr id="24" name="Text Placeholder 25">
            <a:extLst>
              <a:ext uri="{FF2B5EF4-FFF2-40B4-BE49-F238E27FC236}">
                <a16:creationId xmlns:a16="http://schemas.microsoft.com/office/drawing/2014/main" id="{7ADE8D45-06E9-38B3-B97F-1E1B1CBE7650}"/>
              </a:ext>
            </a:extLst>
          </p:cNvPr>
          <p:cNvSpPr>
            <a:spLocks noGrp="1"/>
          </p:cNvSpPr>
          <p:nvPr>
            <p:ph type="body" sz="quarter" idx="20" hasCustomPrompt="1"/>
          </p:nvPr>
        </p:nvSpPr>
        <p:spPr>
          <a:xfrm>
            <a:off x="334849" y="8707905"/>
            <a:ext cx="14272045" cy="5553214"/>
          </a:xfrm>
          <a:prstGeom prst="rect">
            <a:avLst/>
          </a:prstGeom>
        </p:spPr>
        <p:txBody>
          <a:bodyPr>
            <a:noAutofit/>
          </a:bodyPr>
          <a:lstStyle>
            <a:lvl1pPr marL="0" indent="0" algn="l">
              <a:buNone/>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marR="0">
              <a:lnSpc>
                <a:spcPct val="115000"/>
              </a:lnSpc>
              <a:spcAft>
                <a:spcPts val="800"/>
              </a:spcAft>
              <a:buNone/>
            </a:pPr>
            <a:r>
              <a:rPr lang="en-US" kern="100" dirty="0">
                <a:effectLst/>
                <a:latin typeface="Aptos" panose="020B0004020202020204" pitchFamily="34" charset="0"/>
                <a:ea typeface="Aptos" panose="020B0004020202020204" pitchFamily="34" charset="0"/>
                <a:cs typeface="Times New Roman" panose="02020603050405020304" pitchFamily="18" charset="0"/>
              </a:rPr>
              <a:t>Nuclear deflection is a mitigation strategy that involves sending x-rays to an NEO to heat up its surface enough to cause ablation. The deflection of the remainder of the NEO is directly related to the momentum of the ablated material through Newton’s third law. </a:t>
            </a:r>
            <a:r>
              <a:rPr lang="en-US" kern="100" dirty="0">
                <a:ea typeface="Aptos" panose="020B0004020202020204" pitchFamily="34" charset="0"/>
                <a:cs typeface="Times New Roman" panose="02020603050405020304" pitchFamily="18" charset="0"/>
              </a:rPr>
              <a:t>Two important factors for determining a successful deflection are the blowoff momentum and the fraction of input energy reradiated away, and they are sensitive to the composition of an NEO through its opacity and EOS. </a:t>
            </a:r>
            <a:r>
              <a:rPr kumimoji="0" lang="en-US" b="0" i="0" u="none" strike="noStrike" kern="1200" cap="none" spc="0" normalizeH="0" baseline="0" noProof="0" dirty="0">
                <a:ln>
                  <a:noFill/>
                </a:ln>
                <a:solidFill>
                  <a:prstClr val="black"/>
                </a:solidFill>
                <a:effectLst/>
                <a:uLnTx/>
                <a:uFillTx/>
              </a:rPr>
              <a:t>This work improves upon previous studies such as Burkey et al</a:t>
            </a:r>
            <a:r>
              <a:rPr kumimoji="0" lang="en-US" b="0" i="0" u="none" strike="noStrike" kern="1200" cap="none" spc="0" normalizeH="0" noProof="0" dirty="0">
                <a:ln>
                  <a:noFill/>
                </a:ln>
                <a:solidFill>
                  <a:prstClr val="black"/>
                </a:solidFill>
                <a:effectLst/>
                <a:uLnTx/>
                <a:uFillTx/>
              </a:rPr>
              <a:t>.</a:t>
            </a:r>
            <a:r>
              <a:rPr kumimoji="0" lang="en-US" b="0" i="0" u="none" strike="noStrike" kern="1200" cap="none" spc="0" normalizeH="0" baseline="30000" noProof="0" dirty="0">
                <a:ln>
                  <a:noFill/>
                </a:ln>
                <a:solidFill>
                  <a:prstClr val="black"/>
                </a:solidFill>
                <a:effectLst/>
                <a:uLnTx/>
                <a:uFillTx/>
              </a:rPr>
              <a:t>[1]</a:t>
            </a:r>
            <a:r>
              <a:rPr kumimoji="0" lang="en-US" b="0" i="0" u="none" strike="noStrike" kern="1200" cap="none" spc="0" normalizeH="0" baseline="0" noProof="0" dirty="0">
                <a:ln>
                  <a:noFill/>
                </a:ln>
                <a:solidFill>
                  <a:prstClr val="black"/>
                </a:solidFill>
                <a:effectLst/>
                <a:uLnTx/>
                <a:uFillTx/>
              </a:rPr>
              <a:t> by employing the more complex </a:t>
            </a:r>
            <a:r>
              <a:rPr lang="en-US" kern="100" dirty="0">
                <a:effectLst/>
                <a:latin typeface="Aptos" panose="020B0004020202020204" pitchFamily="34" charset="0"/>
                <a:ea typeface="Aptos" panose="020B0004020202020204" pitchFamily="34" charset="0"/>
                <a:cs typeface="Times New Roman" panose="02020603050405020304" pitchFamily="18" charset="0"/>
              </a:rPr>
              <a:t>opacities of CI, L, C2, and CR chondrites, which are types of asteroids</a:t>
            </a:r>
            <a:r>
              <a:rPr lang="en-US" kern="100" baseline="30000" dirty="0">
                <a:effectLst/>
                <a:latin typeface="Aptos" panose="020B0004020202020204" pitchFamily="34" charset="0"/>
                <a:ea typeface="Aptos" panose="020B0004020202020204" pitchFamily="34" charset="0"/>
                <a:cs typeface="Times New Roman" panose="02020603050405020304" pitchFamily="18" charset="0"/>
              </a:rPr>
              <a:t>[2]</a:t>
            </a:r>
            <a:r>
              <a:rPr lang="en-US" kern="100" dirty="0">
                <a:effectLst/>
                <a:latin typeface="Aptos" panose="020B0004020202020204" pitchFamily="34" charset="0"/>
                <a:ea typeface="Aptos" panose="020B0004020202020204" pitchFamily="34" charset="0"/>
                <a:cs typeface="Times New Roman" panose="02020603050405020304" pitchFamily="18" charset="0"/>
              </a:rPr>
              <a:t>, </a:t>
            </a:r>
            <a:r>
              <a:rPr kumimoji="0" lang="en-US" b="0" i="0" u="none" strike="noStrike" kern="1200" cap="none" spc="0" normalizeH="0" baseline="0" noProof="0" dirty="0">
                <a:ln>
                  <a:noFill/>
                </a:ln>
                <a:solidFill>
                  <a:prstClr val="black"/>
                </a:solidFill>
                <a:effectLst/>
                <a:uLnTx/>
                <a:uFillTx/>
              </a:rPr>
              <a:t>and simulating asteroids containing multiple equations of state. CI chondrite was chosen for its high volatile content and its similarity to the Bennu sample. L chondrite was chosen because to stand in for the Q- and S- type asteroids which are an appreciably portion of the NEA population. It is also representative of 80% of meteorites that reach the ground. CR chondrite was chosen due to its low volatile content which is great for deflection strategies. C2 chondrite has high volatile content, similar to CI chondrite, but its minerology is more evenly distributed compared to the other chondrites.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25" name="Text Placeholder 25">
            <a:extLst>
              <a:ext uri="{FF2B5EF4-FFF2-40B4-BE49-F238E27FC236}">
                <a16:creationId xmlns:a16="http://schemas.microsoft.com/office/drawing/2014/main" id="{9CE67EDC-BC62-41DD-E717-A56D7E360C8A}"/>
              </a:ext>
            </a:extLst>
          </p:cNvPr>
          <p:cNvSpPr>
            <a:spLocks noGrp="1"/>
          </p:cNvSpPr>
          <p:nvPr>
            <p:ph type="body" sz="quarter" idx="21" hasCustomPrompt="1"/>
          </p:nvPr>
        </p:nvSpPr>
        <p:spPr>
          <a:xfrm>
            <a:off x="320935" y="27665624"/>
            <a:ext cx="10127456" cy="1158993"/>
          </a:xfrm>
          <a:prstGeom prst="rect">
            <a:avLst/>
          </a:prstGeom>
        </p:spPr>
        <p:txBody>
          <a:bodyPr>
            <a:noAutofit/>
          </a:bodyPr>
          <a:lstStyle>
            <a:lvl1pPr marL="0" indent="0" algn="l">
              <a:buNone/>
              <a:defRPr sz="360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sz="4050" dirty="0"/>
              <a:t>Effects from Changing the Opacity</a:t>
            </a:r>
          </a:p>
        </p:txBody>
      </p:sp>
      <p:sp>
        <p:nvSpPr>
          <p:cNvPr id="26" name="Text Placeholder 25">
            <a:extLst>
              <a:ext uri="{FF2B5EF4-FFF2-40B4-BE49-F238E27FC236}">
                <a16:creationId xmlns:a16="http://schemas.microsoft.com/office/drawing/2014/main" id="{ED98D912-E46B-CB7D-E1BE-7CEB4B7AD17B}"/>
              </a:ext>
            </a:extLst>
          </p:cNvPr>
          <p:cNvSpPr>
            <a:spLocks noGrp="1"/>
          </p:cNvSpPr>
          <p:nvPr>
            <p:ph type="body" sz="quarter" idx="22" hasCustomPrompt="1"/>
          </p:nvPr>
        </p:nvSpPr>
        <p:spPr>
          <a:xfrm>
            <a:off x="107480" y="28284229"/>
            <a:ext cx="32094515" cy="3796584"/>
          </a:xfrm>
          <a:prstGeom prst="rect">
            <a:avLst/>
          </a:prstGeom>
        </p:spPr>
        <p:txBody>
          <a:bodyPr>
            <a:noAutofit/>
          </a:bodyPr>
          <a:lstStyle>
            <a:lvl1pPr marL="514350" indent="-260604" algn="l">
              <a:spcBef>
                <a:spcPts val="900"/>
              </a:spcBef>
              <a:buClr>
                <a:srgbClr val="3366CC"/>
              </a:buClr>
              <a:buFont typeface="Arial" panose="020B0604020202020204" pitchFamily="34" charset="0"/>
              <a:buChar char="•"/>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marL="253746" indent="0">
              <a:lnSpc>
                <a:spcPct val="114000"/>
              </a:lnSpc>
              <a:buNone/>
            </a:pPr>
            <a:r>
              <a:rPr lang="en-US" dirty="0"/>
              <a:t>We investigated how changing the opacity changes the blowoff momentum and amount of energy reradiated away. Opacity is a property that determines how deep light can penetrate a material before it is absorbed. Low opacity means light can travel deeper through a material compared to a material with high opacity. We simulated the nuclear deflection of asteroids with the EOS and density of SiO</a:t>
            </a:r>
            <a:r>
              <a:rPr lang="en-US" baseline="-25000" dirty="0"/>
              <a:t>2</a:t>
            </a:r>
            <a:r>
              <a:rPr lang="en-US" dirty="0"/>
              <a:t> but the opacity of different minerals found in NEOs.  These results are compared to the blowoff momentum and reradiation percentage of an asteroid with the opacity of SiO</a:t>
            </a:r>
            <a:r>
              <a:rPr lang="en-US" baseline="-25000" dirty="0"/>
              <a:t>2</a:t>
            </a:r>
            <a:r>
              <a:rPr lang="en-US" dirty="0"/>
              <a:t>. Chondrites with higher percentages of heavy elements have </a:t>
            </a:r>
            <a:r>
              <a:rPr lang="en-US"/>
              <a:t>higher opacities and therefore </a:t>
            </a:r>
            <a:r>
              <a:rPr lang="en-US" dirty="0"/>
              <a:t>lower blowoff momenta compared to those with lighter elements and lower opacities.</a:t>
            </a:r>
          </a:p>
          <a:p>
            <a:pPr marL="253746" lvl="0" indent="0">
              <a:lnSpc>
                <a:spcPct val="114000"/>
              </a:lnSpc>
              <a:buNone/>
            </a:pPr>
            <a:endParaRPr lang="en-US" dirty="0"/>
          </a:p>
        </p:txBody>
      </p:sp>
      <p:sp>
        <p:nvSpPr>
          <p:cNvPr id="27" name="Text Placeholder 25">
            <a:extLst>
              <a:ext uri="{FF2B5EF4-FFF2-40B4-BE49-F238E27FC236}">
                <a16:creationId xmlns:a16="http://schemas.microsoft.com/office/drawing/2014/main" id="{5FE3829F-712A-6EA4-0D2D-C083554B3602}"/>
              </a:ext>
            </a:extLst>
          </p:cNvPr>
          <p:cNvSpPr>
            <a:spLocks noGrp="1"/>
          </p:cNvSpPr>
          <p:nvPr>
            <p:ph type="body" sz="quarter" idx="23" hasCustomPrompt="1"/>
          </p:nvPr>
        </p:nvSpPr>
        <p:spPr>
          <a:xfrm>
            <a:off x="14973300" y="8214439"/>
            <a:ext cx="10127456" cy="496810"/>
          </a:xfrm>
          <a:prstGeom prst="rect">
            <a:avLst/>
          </a:prstGeom>
        </p:spPr>
        <p:txBody>
          <a:bodyPr>
            <a:noAutofit/>
          </a:bodyPr>
          <a:lstStyle>
            <a:lvl1pPr marL="0" indent="0" algn="l">
              <a:buNone/>
              <a:defRPr sz="405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dirty="0"/>
              <a:t>Method</a:t>
            </a:r>
          </a:p>
        </p:txBody>
      </p:sp>
      <p:sp>
        <p:nvSpPr>
          <p:cNvPr id="28" name="Text Placeholder 25">
            <a:extLst>
              <a:ext uri="{FF2B5EF4-FFF2-40B4-BE49-F238E27FC236}">
                <a16:creationId xmlns:a16="http://schemas.microsoft.com/office/drawing/2014/main" id="{118C2DB1-4189-AF42-7A39-C55CF0C7FA1A}"/>
              </a:ext>
            </a:extLst>
          </p:cNvPr>
          <p:cNvSpPr>
            <a:spLocks noGrp="1"/>
          </p:cNvSpPr>
          <p:nvPr>
            <p:ph type="body" sz="quarter" idx="24" hasCustomPrompt="1"/>
          </p:nvPr>
        </p:nvSpPr>
        <p:spPr>
          <a:xfrm>
            <a:off x="14973300" y="8694909"/>
            <a:ext cx="5901021" cy="3923599"/>
          </a:xfrm>
          <a:prstGeom prst="rect">
            <a:avLst/>
          </a:prstGeom>
        </p:spPr>
        <p:txBody>
          <a:bodyPr>
            <a:noAutofit/>
          </a:bodyPr>
          <a:lstStyle>
            <a:lvl1pPr marL="0" indent="0" algn="l">
              <a:buNone/>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marR="0">
              <a:lnSpc>
                <a:spcPct val="115000"/>
              </a:lnSpc>
              <a:spcAft>
                <a:spcPts val="800"/>
              </a:spcAft>
            </a:pPr>
            <a:r>
              <a:rPr lang="en-US" kern="100" dirty="0">
                <a:effectLst/>
                <a:latin typeface="Aptos" panose="020B0004020202020204" pitchFamily="34" charset="0"/>
                <a:ea typeface="Aptos" panose="020B0004020202020204" pitchFamily="34" charset="0"/>
                <a:cs typeface="Times New Roman" panose="02020603050405020304" pitchFamily="18" charset="0"/>
              </a:rPr>
              <a:t>We simulated NEOs absorbing x-ray radiation from a black body source (of T=2 keV) at fluences spanning 5 orders of magnitude in 1D using Kull</a:t>
            </a:r>
            <a:r>
              <a:rPr lang="en-US" kern="100" baseline="30000" dirty="0">
                <a:effectLst/>
                <a:latin typeface="Aptos" panose="020B0004020202020204" pitchFamily="34" charset="0"/>
                <a:ea typeface="Aptos" panose="020B0004020202020204" pitchFamily="34" charset="0"/>
                <a:cs typeface="Times New Roman" panose="02020603050405020304" pitchFamily="18" charset="0"/>
              </a:rPr>
              <a:t>[3]</a:t>
            </a:r>
            <a:r>
              <a:rPr lang="en-US" kern="100" dirty="0">
                <a:effectLst/>
                <a:latin typeface="Aptos" panose="020B0004020202020204" pitchFamily="34" charset="0"/>
                <a:ea typeface="Aptos" panose="020B0004020202020204" pitchFamily="34" charset="0"/>
                <a:cs typeface="Times New Roman" panose="02020603050405020304" pitchFamily="18" charset="0"/>
              </a:rPr>
              <a:t>. Kull is a mesh-based radiation-hydrodynamics inertial-confinement-fusion code that evolves the system using an implicit Monte Carlo scheme. We examined different NEO compositions by independently changing</a:t>
            </a:r>
          </a:p>
        </p:txBody>
      </p:sp>
      <p:sp>
        <p:nvSpPr>
          <p:cNvPr id="29" name="Text Placeholder 25">
            <a:extLst>
              <a:ext uri="{FF2B5EF4-FFF2-40B4-BE49-F238E27FC236}">
                <a16:creationId xmlns:a16="http://schemas.microsoft.com/office/drawing/2014/main" id="{6A6AC068-4FDE-6C1C-5572-C217F491CAD5}"/>
              </a:ext>
            </a:extLst>
          </p:cNvPr>
          <p:cNvSpPr>
            <a:spLocks noGrp="1"/>
          </p:cNvSpPr>
          <p:nvPr>
            <p:ph type="body" sz="quarter" idx="25" hasCustomPrompt="1"/>
          </p:nvPr>
        </p:nvSpPr>
        <p:spPr>
          <a:xfrm>
            <a:off x="15319335" y="37592393"/>
            <a:ext cx="3707163" cy="580873"/>
          </a:xfrm>
          <a:prstGeom prst="rect">
            <a:avLst/>
          </a:prstGeom>
        </p:spPr>
        <p:txBody>
          <a:bodyPr>
            <a:noAutofit/>
          </a:bodyPr>
          <a:lstStyle>
            <a:lvl1pPr marL="0" indent="0" algn="l">
              <a:buNone/>
              <a:defRPr sz="360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sz="4050" dirty="0"/>
              <a:t>Future Plans</a:t>
            </a:r>
          </a:p>
        </p:txBody>
      </p:sp>
      <p:sp>
        <p:nvSpPr>
          <p:cNvPr id="30" name="Text Placeholder 25">
            <a:extLst>
              <a:ext uri="{FF2B5EF4-FFF2-40B4-BE49-F238E27FC236}">
                <a16:creationId xmlns:a16="http://schemas.microsoft.com/office/drawing/2014/main" id="{FE062279-7AE6-D40E-561D-647558BE929A}"/>
              </a:ext>
            </a:extLst>
          </p:cNvPr>
          <p:cNvSpPr>
            <a:spLocks noGrp="1"/>
          </p:cNvSpPr>
          <p:nvPr>
            <p:ph type="body" sz="quarter" idx="26" hasCustomPrompt="1"/>
          </p:nvPr>
        </p:nvSpPr>
        <p:spPr>
          <a:xfrm>
            <a:off x="15055583" y="38360431"/>
            <a:ext cx="10526967" cy="2550657"/>
          </a:xfrm>
          <a:prstGeom prst="rect">
            <a:avLst/>
          </a:prstGeom>
        </p:spPr>
        <p:txBody>
          <a:bodyPr>
            <a:noAutofit/>
          </a:bodyPr>
          <a:lstStyle>
            <a:lvl1pPr marL="514350" indent="-260604" algn="l">
              <a:spcBef>
                <a:spcPts val="900"/>
              </a:spcBef>
              <a:buClr>
                <a:srgbClr val="3366CC"/>
              </a:buClr>
              <a:buFont typeface="Arial" panose="020B0604020202020204" pitchFamily="34" charset="0"/>
              <a:buChar char="•"/>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marL="253746" lvl="0" indent="0">
              <a:lnSpc>
                <a:spcPct val="114000"/>
              </a:lnSpc>
              <a:buNone/>
            </a:pPr>
            <a:r>
              <a:rPr lang="en-US" dirty="0"/>
              <a:t>We plan to investigate gradual variations in the EOS while keeping density constant, including combinations of other EOSes. Iron will be included in the study of EOSes. We plan to investigate how changing the source temperature to 1 keV affects optimal mitigation conditions. </a:t>
            </a:r>
          </a:p>
        </p:txBody>
      </p:sp>
      <p:sp>
        <p:nvSpPr>
          <p:cNvPr id="31" name="Text Placeholder 25">
            <a:extLst>
              <a:ext uri="{FF2B5EF4-FFF2-40B4-BE49-F238E27FC236}">
                <a16:creationId xmlns:a16="http://schemas.microsoft.com/office/drawing/2014/main" id="{04008F9D-E872-0A23-05FA-042CE63B43E0}"/>
              </a:ext>
            </a:extLst>
          </p:cNvPr>
          <p:cNvSpPr>
            <a:spLocks noGrp="1"/>
          </p:cNvSpPr>
          <p:nvPr>
            <p:ph type="body" sz="quarter" idx="27" hasCustomPrompt="1"/>
          </p:nvPr>
        </p:nvSpPr>
        <p:spPr>
          <a:xfrm>
            <a:off x="320935" y="15314274"/>
            <a:ext cx="10127456" cy="1158993"/>
          </a:xfrm>
          <a:prstGeom prst="rect">
            <a:avLst/>
          </a:prstGeom>
        </p:spPr>
        <p:txBody>
          <a:bodyPr>
            <a:noAutofit/>
          </a:bodyPr>
          <a:lstStyle>
            <a:lvl1pPr marL="0" indent="0" algn="l">
              <a:buNone/>
              <a:defRPr sz="405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dirty="0"/>
              <a:t>Effects from Changing the EOS</a:t>
            </a:r>
          </a:p>
        </p:txBody>
      </p:sp>
      <p:sp>
        <p:nvSpPr>
          <p:cNvPr id="32" name="Text Placeholder 25">
            <a:extLst>
              <a:ext uri="{FF2B5EF4-FFF2-40B4-BE49-F238E27FC236}">
                <a16:creationId xmlns:a16="http://schemas.microsoft.com/office/drawing/2014/main" id="{1F69E692-5776-B440-B49D-C0C129FFF3D5}"/>
              </a:ext>
            </a:extLst>
          </p:cNvPr>
          <p:cNvSpPr>
            <a:spLocks noGrp="1"/>
          </p:cNvSpPr>
          <p:nvPr>
            <p:ph type="body" sz="quarter" idx="28" hasCustomPrompt="1"/>
          </p:nvPr>
        </p:nvSpPr>
        <p:spPr>
          <a:xfrm>
            <a:off x="320934" y="15919538"/>
            <a:ext cx="32060431" cy="2070965"/>
          </a:xfrm>
          <a:prstGeom prst="rect">
            <a:avLst/>
          </a:prstGeom>
        </p:spPr>
        <p:txBody>
          <a:bodyPr>
            <a:noAutofit/>
          </a:bodyPr>
          <a:lstStyle>
            <a:lvl1pPr marL="0" indent="0" algn="l">
              <a:buNone/>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lnSpc>
                <a:spcPct val="114000"/>
              </a:lnSpc>
            </a:pPr>
            <a:r>
              <a:rPr lang="en-US" dirty="0"/>
              <a:t>We investigated how changing the EOS changes the blowoff momentum and the amount of energy reradiated away. The EOS of a material is the reference table that determines how the material evolves when there are changes in density and temperature. We simulated the nuclear deflection of asteroids composed of some percentage of SiO</a:t>
            </a:r>
            <a:r>
              <a:rPr lang="en-US" baseline="-25000" dirty="0"/>
              <a:t>2</a:t>
            </a:r>
            <a:r>
              <a:rPr lang="en-US" dirty="0"/>
              <a:t> and some percentage of ice. The opacities of the two materials was set to CI chondrite to focus on EOS. The percentage of input energy reradiated away increases with fluence as shown in Tab. 2. We can see in Fig. 1 that the percentage of reradiation energy changes negligibly when transitioning from SiO</a:t>
            </a:r>
            <a:r>
              <a:rPr lang="en-US" baseline="-25000" dirty="0"/>
              <a:t>2</a:t>
            </a:r>
            <a:r>
              <a:rPr lang="en-US" dirty="0"/>
              <a:t> to ice (regardless of fluence). By plotting the difference in blowoff momenta between pure SiO</a:t>
            </a:r>
            <a:r>
              <a:rPr lang="en-US" baseline="-25000" dirty="0"/>
              <a:t>2</a:t>
            </a:r>
            <a:r>
              <a:rPr lang="en-US" dirty="0"/>
              <a:t> and mixtures of SiO</a:t>
            </a:r>
            <a:r>
              <a:rPr lang="en-US" baseline="-25000" dirty="0"/>
              <a:t>2</a:t>
            </a:r>
            <a:r>
              <a:rPr lang="en-US" dirty="0"/>
              <a:t> and ice in Fig. 2, a mostly logarithmic relation between the blowoff momenta of a given mixture and pure SiO</a:t>
            </a:r>
            <a:r>
              <a:rPr lang="en-US" baseline="-25000" dirty="0"/>
              <a:t>2</a:t>
            </a:r>
            <a:r>
              <a:rPr lang="en-US" dirty="0"/>
              <a:t> can be seen. </a:t>
            </a:r>
          </a:p>
        </p:txBody>
      </p:sp>
      <p:sp>
        <p:nvSpPr>
          <p:cNvPr id="33" name="Text Placeholder 25">
            <a:extLst>
              <a:ext uri="{FF2B5EF4-FFF2-40B4-BE49-F238E27FC236}">
                <a16:creationId xmlns:a16="http://schemas.microsoft.com/office/drawing/2014/main" id="{4C23C5C9-F200-B614-F4DB-E828F54C0F2E}"/>
              </a:ext>
            </a:extLst>
          </p:cNvPr>
          <p:cNvSpPr>
            <a:spLocks noGrp="1"/>
          </p:cNvSpPr>
          <p:nvPr>
            <p:ph type="body" sz="quarter" idx="29" hasCustomPrompt="1"/>
          </p:nvPr>
        </p:nvSpPr>
        <p:spPr>
          <a:xfrm>
            <a:off x="25987114" y="37586821"/>
            <a:ext cx="5872896" cy="579496"/>
          </a:xfrm>
          <a:prstGeom prst="rect">
            <a:avLst/>
          </a:prstGeom>
        </p:spPr>
        <p:txBody>
          <a:bodyPr>
            <a:noAutofit/>
          </a:bodyPr>
          <a:lstStyle>
            <a:lvl1pPr marL="0" indent="0" algn="l">
              <a:buNone/>
              <a:defRPr sz="3600" b="1" i="0">
                <a:solidFill>
                  <a:srgbClr val="001D60"/>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lvl="0"/>
            <a:r>
              <a:rPr lang="en-US" sz="4050" dirty="0"/>
              <a:t>References</a:t>
            </a:r>
          </a:p>
        </p:txBody>
      </p:sp>
      <p:sp>
        <p:nvSpPr>
          <p:cNvPr id="34" name="Text Placeholder 25">
            <a:extLst>
              <a:ext uri="{FF2B5EF4-FFF2-40B4-BE49-F238E27FC236}">
                <a16:creationId xmlns:a16="http://schemas.microsoft.com/office/drawing/2014/main" id="{1C3FAF6D-0F77-64D0-9368-0C1E3E942EF8}"/>
              </a:ext>
            </a:extLst>
          </p:cNvPr>
          <p:cNvSpPr>
            <a:spLocks noGrp="1"/>
          </p:cNvSpPr>
          <p:nvPr>
            <p:ph type="body" sz="quarter" idx="30" hasCustomPrompt="1"/>
          </p:nvPr>
        </p:nvSpPr>
        <p:spPr>
          <a:xfrm>
            <a:off x="25690286" y="38256647"/>
            <a:ext cx="7228114" cy="2712259"/>
          </a:xfrm>
          <a:prstGeom prst="rect">
            <a:avLst/>
          </a:prstGeom>
        </p:spPr>
        <p:txBody>
          <a:bodyPr>
            <a:noAutofit/>
          </a:bodyPr>
          <a:lstStyle>
            <a:lvl1pPr marL="514350" indent="-260604" algn="l">
              <a:spcBef>
                <a:spcPts val="900"/>
              </a:spcBef>
              <a:buClr>
                <a:srgbClr val="3366CC"/>
              </a:buClr>
              <a:buFont typeface="Arial" panose="020B0604020202020204" pitchFamily="34" charset="0"/>
              <a:buChar char="•"/>
              <a:defRPr sz="24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pPr marL="253746" indent="0" defTabSz="1410724">
              <a:lnSpc>
                <a:spcPct val="100000"/>
              </a:lnSpc>
              <a:spcBef>
                <a:spcPts val="0"/>
              </a:spcBef>
              <a:buNone/>
              <a:defRPr/>
            </a:pPr>
            <a:r>
              <a:rPr lang="en-US" sz="1800" dirty="0">
                <a:solidFill>
                  <a:prstClr val="black"/>
                </a:solidFill>
              </a:rPr>
              <a:t>[1] Burkey, Mary T., et al. "X-Ray Energy Deposition Model for Simulating Asteroid Response to a Nuclear Planetary Defense Mitigation Mission." </a:t>
            </a:r>
            <a:r>
              <a:rPr lang="en-US" sz="1800" i="1" dirty="0">
                <a:solidFill>
                  <a:prstClr val="black"/>
                </a:solidFill>
              </a:rPr>
              <a:t>The Planetary Science Journal</a:t>
            </a:r>
            <a:r>
              <a:rPr lang="en-US" sz="1800" dirty="0">
                <a:solidFill>
                  <a:prstClr val="black"/>
                </a:solidFill>
              </a:rPr>
              <a:t> 4.12 (2023): 243.</a:t>
            </a:r>
          </a:p>
          <a:p>
            <a:pPr marL="253746" indent="0" defTabSz="1410724">
              <a:lnSpc>
                <a:spcPct val="100000"/>
              </a:lnSpc>
              <a:spcBef>
                <a:spcPts val="0"/>
              </a:spcBef>
              <a:buNone/>
              <a:defRPr/>
            </a:pPr>
            <a:r>
              <a:rPr lang="en-US" sz="1800" dirty="0">
                <a:solidFill>
                  <a:prstClr val="black"/>
                </a:solidFill>
              </a:rPr>
              <a:t>[2] Britt, D. “Meteorite Mineralogy for Impact Analysis” </a:t>
            </a:r>
            <a:r>
              <a:rPr lang="en-US" sz="1800" i="1" dirty="0">
                <a:solidFill>
                  <a:prstClr val="black"/>
                </a:solidFill>
              </a:rPr>
              <a:t>Private Communications. </a:t>
            </a:r>
            <a:r>
              <a:rPr lang="en-US" sz="1800" dirty="0">
                <a:solidFill>
                  <a:prstClr val="black"/>
                </a:solidFill>
              </a:rPr>
              <a:t>Circa</a:t>
            </a:r>
            <a:r>
              <a:rPr lang="en-US" sz="1800" i="1" dirty="0">
                <a:solidFill>
                  <a:prstClr val="black"/>
                </a:solidFill>
              </a:rPr>
              <a:t> </a:t>
            </a:r>
            <a:r>
              <a:rPr lang="en-US" sz="1800" dirty="0">
                <a:solidFill>
                  <a:prstClr val="black"/>
                </a:solidFill>
              </a:rPr>
              <a:t>2017</a:t>
            </a:r>
          </a:p>
          <a:p>
            <a:pPr marL="253746" indent="0" defTabSz="1410724">
              <a:lnSpc>
                <a:spcPct val="100000"/>
              </a:lnSpc>
              <a:spcBef>
                <a:spcPts val="0"/>
              </a:spcBef>
              <a:buNone/>
              <a:defRPr/>
            </a:pPr>
            <a:r>
              <a:rPr lang="en-US" sz="1800" dirty="0">
                <a:solidFill>
                  <a:prstClr val="black"/>
                </a:solidFill>
              </a:rPr>
              <a:t>[3] Rathkopf, J. A., et al. “Kull: LLNL’s ASCI Inertial Confinement Fusion Simulation Code” </a:t>
            </a:r>
            <a:r>
              <a:rPr lang="en-US" sz="1800" i="1" dirty="0">
                <a:solidFill>
                  <a:prstClr val="black"/>
                </a:solidFill>
              </a:rPr>
              <a:t>Physor (Physics of Reactors) 2000 International Topical Meeting - Advances in Reactor Physics and Mathematics and Computation into the Millennium</a:t>
            </a:r>
            <a:r>
              <a:rPr lang="en-US" sz="1800" dirty="0">
                <a:solidFill>
                  <a:prstClr val="black"/>
                </a:solidFill>
              </a:rPr>
              <a:t> Jan. 10, 2000</a:t>
            </a:r>
          </a:p>
        </p:txBody>
      </p:sp>
      <p:sp>
        <p:nvSpPr>
          <p:cNvPr id="37" name="Text Placeholder 25">
            <a:extLst>
              <a:ext uri="{FF2B5EF4-FFF2-40B4-BE49-F238E27FC236}">
                <a16:creationId xmlns:a16="http://schemas.microsoft.com/office/drawing/2014/main" id="{07402227-AD99-42FB-E873-3783BF86B75E}"/>
              </a:ext>
            </a:extLst>
          </p:cNvPr>
          <p:cNvSpPr>
            <a:spLocks noGrp="1"/>
          </p:cNvSpPr>
          <p:nvPr>
            <p:ph type="body" sz="quarter" idx="33" hasCustomPrompt="1"/>
          </p:nvPr>
        </p:nvSpPr>
        <p:spPr>
          <a:xfrm>
            <a:off x="6709429" y="42051913"/>
            <a:ext cx="7714161" cy="1158993"/>
          </a:xfrm>
          <a:prstGeom prst="rect">
            <a:avLst/>
          </a:prstGeom>
        </p:spPr>
        <p:txBody>
          <a:bodyPr>
            <a:noAutofit/>
          </a:bodyPr>
          <a:lstStyle>
            <a:lvl1pPr marL="253746" indent="0" algn="l">
              <a:spcBef>
                <a:spcPts val="900"/>
              </a:spcBef>
              <a:buClr>
                <a:srgbClr val="3366CC"/>
              </a:buClr>
              <a:buFont typeface="Arial" panose="020B0604020202020204" pitchFamily="34" charset="0"/>
              <a:buNone/>
              <a:defRPr sz="3300" b="0" i="0">
                <a:solidFill>
                  <a:schemeClr val="tx1"/>
                </a:solidFill>
                <a:latin typeface="Aptos" panose="020B0004020202020204" pitchFamily="34" charset="0"/>
              </a:defRPr>
            </a:lvl1pPr>
            <a:lvl2pPr marL="1234440" indent="0">
              <a:buNone/>
              <a:defRPr sz="6375" b="1" i="0">
                <a:solidFill>
                  <a:srgbClr val="0031A1"/>
                </a:solidFill>
                <a:latin typeface="Aptos SemiBold" panose="020B0004020202020204" pitchFamily="34" charset="0"/>
              </a:defRPr>
            </a:lvl2pPr>
            <a:lvl3pPr marL="2468880" indent="0">
              <a:buNone/>
              <a:defRPr sz="6375" b="1" i="0">
                <a:solidFill>
                  <a:srgbClr val="0031A1"/>
                </a:solidFill>
                <a:latin typeface="Aptos SemiBold" panose="020B0004020202020204" pitchFamily="34" charset="0"/>
              </a:defRPr>
            </a:lvl3pPr>
            <a:lvl4pPr marL="3703320" indent="0">
              <a:buNone/>
              <a:defRPr sz="6375" b="1" i="0">
                <a:solidFill>
                  <a:srgbClr val="0031A1"/>
                </a:solidFill>
                <a:latin typeface="Aptos SemiBold" panose="020B0004020202020204" pitchFamily="34" charset="0"/>
              </a:defRPr>
            </a:lvl4pPr>
            <a:lvl5pPr marL="4937760" indent="0">
              <a:buNone/>
              <a:defRPr sz="6375" b="1" i="0">
                <a:solidFill>
                  <a:srgbClr val="0031A1"/>
                </a:solidFill>
                <a:latin typeface="Aptos SemiBold" panose="020B0004020202020204" pitchFamily="34" charset="0"/>
              </a:defRPr>
            </a:lvl5pPr>
          </a:lstStyle>
          <a:p>
            <a:r>
              <a:rPr lang="en-US" dirty="0"/>
              <a:t>LLNL-POST-2004987</a:t>
            </a:r>
          </a:p>
        </p:txBody>
      </p:sp>
      <p:sp>
        <p:nvSpPr>
          <p:cNvPr id="38" name="Text Placeholder 25">
            <a:extLst>
              <a:ext uri="{FF2B5EF4-FFF2-40B4-BE49-F238E27FC236}">
                <a16:creationId xmlns:a16="http://schemas.microsoft.com/office/drawing/2014/main" id="{C9D44EA4-D567-EFD4-6258-616DAD6CF53B}"/>
              </a:ext>
            </a:extLst>
          </p:cNvPr>
          <p:cNvSpPr txBox="1">
            <a:spLocks/>
          </p:cNvSpPr>
          <p:nvPr/>
        </p:nvSpPr>
        <p:spPr>
          <a:xfrm>
            <a:off x="369306" y="37592420"/>
            <a:ext cx="11516889" cy="580873"/>
          </a:xfrm>
          <a:prstGeom prst="rect">
            <a:avLst/>
          </a:prstGeom>
        </p:spPr>
        <p:txBody>
          <a:bodyPr>
            <a:noAutofit/>
          </a:bodyPr>
          <a:lstStyle>
            <a:lvl1pPr marL="0" indent="0" algn="l" defTabSz="3291840" rtl="0" eaLnBrk="1" latinLnBrk="0" hangingPunct="1">
              <a:lnSpc>
                <a:spcPct val="90000"/>
              </a:lnSpc>
              <a:spcBef>
                <a:spcPts val="3600"/>
              </a:spcBef>
              <a:buFont typeface="Arial" panose="020B0604020202020204" pitchFamily="34" charset="0"/>
              <a:buNone/>
              <a:defRPr sz="3600" b="1" i="0" kern="1200">
                <a:solidFill>
                  <a:srgbClr val="001D60"/>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r>
              <a:rPr lang="en-US" sz="4050" dirty="0"/>
              <a:t>Conclusion</a:t>
            </a:r>
          </a:p>
        </p:txBody>
      </p:sp>
      <p:sp>
        <p:nvSpPr>
          <p:cNvPr id="39" name="Text Placeholder 25">
            <a:extLst>
              <a:ext uri="{FF2B5EF4-FFF2-40B4-BE49-F238E27FC236}">
                <a16:creationId xmlns:a16="http://schemas.microsoft.com/office/drawing/2014/main" id="{08EAB59B-6CAB-C74F-0CCB-874362492839}"/>
              </a:ext>
            </a:extLst>
          </p:cNvPr>
          <p:cNvSpPr txBox="1">
            <a:spLocks/>
          </p:cNvSpPr>
          <p:nvPr/>
        </p:nvSpPr>
        <p:spPr>
          <a:xfrm>
            <a:off x="416859" y="38330402"/>
            <a:ext cx="14837037" cy="2724805"/>
          </a:xfrm>
          <a:prstGeom prst="rect">
            <a:avLst/>
          </a:prstGeom>
        </p:spPr>
        <p:txBody>
          <a:bodyPr>
            <a:noAutofit/>
          </a:bodyPr>
          <a:lstStyle>
            <a:lvl1pPr marL="514350" indent="-260604" algn="l" defTabSz="3291840" rtl="0" eaLnBrk="1" latinLnBrk="0" hangingPunct="1">
              <a:lnSpc>
                <a:spcPct val="90000"/>
              </a:lnSpc>
              <a:spcBef>
                <a:spcPts val="900"/>
              </a:spcBef>
              <a:buClr>
                <a:srgbClr val="3366CC"/>
              </a:buClr>
              <a:buFont typeface="Arial" panose="020B0604020202020204" pitchFamily="34" charset="0"/>
              <a:buChar char="•"/>
              <a:defRPr sz="2400" b="0" i="0" kern="1200">
                <a:solidFill>
                  <a:schemeClr val="tx1"/>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pPr marL="0" indent="0">
              <a:lnSpc>
                <a:spcPct val="114000"/>
              </a:lnSpc>
              <a:buNone/>
            </a:pPr>
            <a:r>
              <a:rPr lang="en-US" dirty="0"/>
              <a:t>We have varied the EOS and opacity and observed the changes in blowoff momentum and reradiation by comparing a simple composition based on SiO</a:t>
            </a:r>
            <a:r>
              <a:rPr lang="en-US" baseline="-25000" dirty="0"/>
              <a:t>2</a:t>
            </a:r>
            <a:r>
              <a:rPr lang="en-US" dirty="0"/>
              <a:t> to more complex compositions based on chondrites and mixtures with ice. Blowoff momentum was comparably affected by changing the EOS and opacity by as much as 30%. The fraction of energy reradiated away was negligibly affected by changes in the EOS and opacity. </a:t>
            </a:r>
          </a:p>
        </p:txBody>
      </p:sp>
      <p:graphicFrame>
        <p:nvGraphicFramePr>
          <p:cNvPr id="46" name="Table 45">
            <a:extLst>
              <a:ext uri="{FF2B5EF4-FFF2-40B4-BE49-F238E27FC236}">
                <a16:creationId xmlns:a16="http://schemas.microsoft.com/office/drawing/2014/main" id="{BE267677-1F07-5E5A-83BF-C8B19DE6C556}"/>
              </a:ext>
            </a:extLst>
          </p:cNvPr>
          <p:cNvGraphicFramePr>
            <a:graphicFrameLocks noGrp="1"/>
          </p:cNvGraphicFramePr>
          <p:nvPr>
            <p:extLst>
              <p:ext uri="{D42A27DB-BD31-4B8C-83A1-F6EECF244321}">
                <p14:modId xmlns:p14="http://schemas.microsoft.com/office/powerpoint/2010/main" val="1967385301"/>
              </p:ext>
            </p:extLst>
          </p:nvPr>
        </p:nvGraphicFramePr>
        <p:xfrm>
          <a:off x="224955" y="30999581"/>
          <a:ext cx="12330984" cy="4663765"/>
        </p:xfrm>
        <a:graphic>
          <a:graphicData uri="http://schemas.openxmlformats.org/drawingml/2006/table">
            <a:tbl>
              <a:tblPr firstRow="1" bandRow="1">
                <a:tableStyleId>{5C22544A-7EE6-4342-B048-85BDC9FD1C3A}</a:tableStyleId>
              </a:tblPr>
              <a:tblGrid>
                <a:gridCol w="616455">
                  <a:extLst>
                    <a:ext uri="{9D8B030D-6E8A-4147-A177-3AD203B41FA5}">
                      <a16:colId xmlns:a16="http://schemas.microsoft.com/office/drawing/2014/main" val="297135853"/>
                    </a:ext>
                  </a:extLst>
                </a:gridCol>
                <a:gridCol w="2517484">
                  <a:extLst>
                    <a:ext uri="{9D8B030D-6E8A-4147-A177-3AD203B41FA5}">
                      <a16:colId xmlns:a16="http://schemas.microsoft.com/office/drawing/2014/main" val="712745857"/>
                    </a:ext>
                  </a:extLst>
                </a:gridCol>
                <a:gridCol w="1839409">
                  <a:extLst>
                    <a:ext uri="{9D8B030D-6E8A-4147-A177-3AD203B41FA5}">
                      <a16:colId xmlns:a16="http://schemas.microsoft.com/office/drawing/2014/main" val="62795521"/>
                    </a:ext>
                  </a:extLst>
                </a:gridCol>
                <a:gridCol w="1839409">
                  <a:extLst>
                    <a:ext uri="{9D8B030D-6E8A-4147-A177-3AD203B41FA5}">
                      <a16:colId xmlns:a16="http://schemas.microsoft.com/office/drawing/2014/main" val="2345166307"/>
                    </a:ext>
                  </a:extLst>
                </a:gridCol>
                <a:gridCol w="1839409">
                  <a:extLst>
                    <a:ext uri="{9D8B030D-6E8A-4147-A177-3AD203B41FA5}">
                      <a16:colId xmlns:a16="http://schemas.microsoft.com/office/drawing/2014/main" val="3575607573"/>
                    </a:ext>
                  </a:extLst>
                </a:gridCol>
                <a:gridCol w="1839409">
                  <a:extLst>
                    <a:ext uri="{9D8B030D-6E8A-4147-A177-3AD203B41FA5}">
                      <a16:colId xmlns:a16="http://schemas.microsoft.com/office/drawing/2014/main" val="1244488504"/>
                    </a:ext>
                  </a:extLst>
                </a:gridCol>
                <a:gridCol w="1839409">
                  <a:extLst>
                    <a:ext uri="{9D8B030D-6E8A-4147-A177-3AD203B41FA5}">
                      <a16:colId xmlns:a16="http://schemas.microsoft.com/office/drawing/2014/main" val="893683174"/>
                    </a:ext>
                  </a:extLst>
                </a:gridCol>
              </a:tblGrid>
              <a:tr h="578481">
                <a:tc gridSpan="7">
                  <a:txBody>
                    <a:bodyPr/>
                    <a:lstStyle/>
                    <a:p>
                      <a:pPr algn="ctr"/>
                      <a:r>
                        <a:rPr lang="en-US" sz="2800" dirty="0"/>
                        <a:t>Reradiation Percentages from SiO</a:t>
                      </a:r>
                      <a:r>
                        <a:rPr lang="en-US" sz="2800" baseline="-25000" dirty="0"/>
                        <a:t>2</a:t>
                      </a:r>
                      <a:r>
                        <a:rPr lang="en-US" sz="2800" dirty="0"/>
                        <a:t> with Various Opacities at </a:t>
                      </a:r>
                      <a:r>
                        <a:rPr lang="el-GR" sz="2800" dirty="0"/>
                        <a:t>ρ</a:t>
                      </a:r>
                      <a:r>
                        <a:rPr lang="en-US" sz="2800" dirty="0"/>
                        <a:t>=2.65 g/cm</a:t>
                      </a:r>
                      <a:r>
                        <a:rPr lang="en-US" sz="2800" baseline="30000" dirty="0"/>
                        <a:t>3</a:t>
                      </a:r>
                      <a:endParaRPr lang="en-US" sz="2800" dirty="0"/>
                    </a:p>
                  </a:txBody>
                  <a:tcPr/>
                </a:tc>
                <a:tc hMerge="1">
                  <a:txBody>
                    <a:bodyPr/>
                    <a:lstStyle/>
                    <a:p>
                      <a:endParaRPr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476101636"/>
                  </a:ext>
                </a:extLst>
              </a:tr>
              <a:tr h="614398">
                <a:tc rowSpan="2" gridSpan="2">
                  <a:txBody>
                    <a:bodyPr/>
                    <a:lstStyle/>
                    <a:p>
                      <a:endParaRPr lang="en-US" sz="2800" dirty="0"/>
                    </a:p>
                  </a:txBody>
                  <a:tcPr>
                    <a:solidFill>
                      <a:srgbClr val="E7EAED"/>
                    </a:solidFill>
                  </a:tcPr>
                </a:tc>
                <a:tc rowSpan="2" hMerge="1">
                  <a:txBody>
                    <a:bodyPr/>
                    <a:lstStyle/>
                    <a:p>
                      <a:endParaRPr lang="en-US" sz="2800" dirty="0"/>
                    </a:p>
                  </a:txBody>
                  <a:tcPr>
                    <a:solidFill>
                      <a:srgbClr val="E7EAED"/>
                    </a:solidFill>
                  </a:tcPr>
                </a:tc>
                <a:tc gridSpan="5">
                  <a:txBody>
                    <a:bodyPr/>
                    <a:lstStyle/>
                    <a:p>
                      <a:pPr algn="ctr"/>
                      <a:r>
                        <a:rPr lang="en-US" sz="2800" dirty="0"/>
                        <a:t>Fluence</a:t>
                      </a:r>
                    </a:p>
                  </a:txBody>
                  <a:tcPr>
                    <a:solidFill>
                      <a:srgbClr val="CCD2D8"/>
                    </a:solidFill>
                  </a:tcPr>
                </a:tc>
                <a:tc hMerge="1">
                  <a:txBody>
                    <a:bodyPr/>
                    <a:lstStyle/>
                    <a:p>
                      <a:endParaRPr dirty="0"/>
                    </a:p>
                  </a:txBody>
                  <a:tcPr>
                    <a:solidFill>
                      <a:srgbClr val="CCD2D8"/>
                    </a:solidFill>
                  </a:tcPr>
                </a:tc>
                <a:tc hMerge="1">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endParaRPr lang="en-US" sz="2800" dirty="0"/>
                    </a:p>
                  </a:txBody>
                  <a:tcPr/>
                </a:tc>
                <a:tc hMerge="1">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endParaRPr lang="en-US" sz="2800" dirty="0"/>
                    </a:p>
                  </a:txBody>
                  <a:tcPr/>
                </a:tc>
                <a:tc hMerge="1">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endParaRPr lang="en-US" sz="2800" dirty="0"/>
                    </a:p>
                  </a:txBody>
                  <a:tcPr/>
                </a:tc>
                <a:extLst>
                  <a:ext uri="{0D108BD9-81ED-4DB2-BD59-A6C34878D82A}">
                    <a16:rowId xmlns:a16="http://schemas.microsoft.com/office/drawing/2014/main" val="2255490709"/>
                  </a:ext>
                </a:extLst>
              </a:tr>
              <a:tr h="578481">
                <a:tc gridSpan="2" vMerge="1">
                  <a:txBody>
                    <a:bodyPr/>
                    <a:lstStyle/>
                    <a:p>
                      <a:endParaRPr lang="en-US" sz="2800" dirty="0"/>
                    </a:p>
                  </a:txBody>
                  <a:tcPr>
                    <a:solidFill>
                      <a:srgbClr val="E7EAED"/>
                    </a:solidFill>
                  </a:tcPr>
                </a:tc>
                <a:tc hMerge="1" vMerge="1">
                  <a:txBody>
                    <a:bodyPr/>
                    <a:lstStyle/>
                    <a:p>
                      <a:endParaRPr lang="en-US" sz="2800" dirty="0"/>
                    </a:p>
                  </a:txBody>
                  <a:tcPr>
                    <a:solidFill>
                      <a:srgbClr val="E7EAED"/>
                    </a:solidFill>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800" dirty="0"/>
                        <a:t>10</a:t>
                      </a:r>
                      <a:r>
                        <a:rPr lang="en-US" sz="2800" baseline="30000" dirty="0"/>
                        <a:t>-4 </a:t>
                      </a:r>
                      <a:r>
                        <a:rPr lang="en-US" sz="2800" baseline="0" dirty="0"/>
                        <a:t>kt/m</a:t>
                      </a:r>
                      <a:r>
                        <a:rPr lang="en-US" sz="2800" baseline="30000" dirty="0"/>
                        <a:t>2</a:t>
                      </a:r>
                      <a:endParaRPr lang="en-US" sz="2800" dirty="0"/>
                    </a:p>
                  </a:txBody>
                  <a:tcPr>
                    <a:solidFill>
                      <a:srgbClr val="CCD2D8"/>
                    </a:solidFill>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800" dirty="0"/>
                        <a:t>10</a:t>
                      </a:r>
                      <a:r>
                        <a:rPr lang="en-US" sz="2800" baseline="30000" dirty="0"/>
                        <a:t>-3 </a:t>
                      </a:r>
                      <a:r>
                        <a:rPr lang="en-US" sz="2800" baseline="0" dirty="0"/>
                        <a:t>kt/m</a:t>
                      </a:r>
                      <a:r>
                        <a:rPr lang="en-US" sz="2800" baseline="30000" dirty="0"/>
                        <a:t>2</a:t>
                      </a:r>
                      <a:endParaRPr lang="en-US" sz="2800" dirty="0"/>
                    </a:p>
                  </a:txBody>
                  <a:tcPr>
                    <a:solidFill>
                      <a:srgbClr val="CCD2D8"/>
                    </a:solidFill>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800" dirty="0"/>
                        <a:t>10</a:t>
                      </a:r>
                      <a:r>
                        <a:rPr lang="en-US" sz="2800" baseline="30000" dirty="0"/>
                        <a:t>-2 </a:t>
                      </a:r>
                      <a:r>
                        <a:rPr lang="en-US" sz="2800" baseline="0" dirty="0"/>
                        <a:t>kt/m</a:t>
                      </a:r>
                      <a:r>
                        <a:rPr lang="en-US" sz="2800" baseline="30000" dirty="0"/>
                        <a:t>2</a:t>
                      </a:r>
                      <a:endParaRPr lang="en-US" sz="2800" dirty="0"/>
                    </a:p>
                  </a:txBody>
                  <a:tcPr>
                    <a:solidFill>
                      <a:srgbClr val="CCD2D8"/>
                    </a:solidFill>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800" dirty="0"/>
                        <a:t>10</a:t>
                      </a:r>
                      <a:r>
                        <a:rPr lang="en-US" sz="2800" baseline="30000" dirty="0"/>
                        <a:t>-1</a:t>
                      </a:r>
                      <a:r>
                        <a:rPr lang="en-US" sz="2800" baseline="0" dirty="0"/>
                        <a:t> kt/m</a:t>
                      </a:r>
                      <a:r>
                        <a:rPr lang="en-US" sz="2800" baseline="30000" dirty="0"/>
                        <a:t>2</a:t>
                      </a:r>
                      <a:endParaRPr lang="en-US" sz="2800" dirty="0"/>
                    </a:p>
                  </a:txBody>
                  <a:tcPr>
                    <a:solidFill>
                      <a:srgbClr val="CCD2D8"/>
                    </a:solidFill>
                  </a:tcPr>
                </a:tc>
                <a:tc>
                  <a:txBody>
                    <a:bodyPr/>
                    <a:lstStyle/>
                    <a:p>
                      <a:r>
                        <a:rPr lang="en-US" sz="2800" dirty="0"/>
                        <a:t>10</a:t>
                      </a:r>
                      <a:r>
                        <a:rPr lang="en-US" sz="2800" baseline="30000" dirty="0"/>
                        <a:t>0</a:t>
                      </a:r>
                      <a:r>
                        <a:rPr lang="en-US" sz="2800" baseline="0" dirty="0"/>
                        <a:t> kt/m</a:t>
                      </a:r>
                      <a:r>
                        <a:rPr lang="en-US" sz="2800" baseline="30000" dirty="0"/>
                        <a:t>2</a:t>
                      </a:r>
                      <a:endParaRPr lang="en-US" sz="2800" dirty="0"/>
                    </a:p>
                  </a:txBody>
                  <a:tcPr>
                    <a:solidFill>
                      <a:srgbClr val="CCD2D8"/>
                    </a:solidFill>
                  </a:tcPr>
                </a:tc>
                <a:extLst>
                  <a:ext uri="{0D108BD9-81ED-4DB2-BD59-A6C34878D82A}">
                    <a16:rowId xmlns:a16="http://schemas.microsoft.com/office/drawing/2014/main" val="818635859"/>
                  </a:ext>
                </a:extLst>
              </a:tr>
              <a:tr h="578481">
                <a:tc rowSpan="5">
                  <a:txBody>
                    <a:bodyPr/>
                    <a:lstStyle/>
                    <a:p>
                      <a:pPr algn="ctr"/>
                      <a:r>
                        <a:rPr lang="en-US" sz="2800" dirty="0"/>
                        <a:t>Opacity</a:t>
                      </a:r>
                    </a:p>
                  </a:txBody>
                  <a:tcPr vert="vert270">
                    <a:solidFill>
                      <a:srgbClr val="CCD2D8"/>
                    </a:solidFill>
                  </a:tcPr>
                </a:tc>
                <a:tc>
                  <a:txBody>
                    <a:bodyPr/>
                    <a:lstStyle/>
                    <a:p>
                      <a:r>
                        <a:rPr lang="en-US" sz="2800" dirty="0"/>
                        <a:t>SiO</a:t>
                      </a:r>
                      <a:r>
                        <a:rPr lang="en-US" sz="2800" baseline="-25000" dirty="0"/>
                        <a:t>2</a:t>
                      </a:r>
                      <a:endParaRPr lang="en-US" sz="2800" dirty="0"/>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3.8</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20.8</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44.6</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67.3</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74.2</a:t>
                      </a:r>
                    </a:p>
                  </a:txBody>
                  <a:tcPr>
                    <a:solidFill>
                      <a:srgbClr val="E7EAED"/>
                    </a:solidFill>
                  </a:tcPr>
                </a:tc>
                <a:extLst>
                  <a:ext uri="{0D108BD9-81ED-4DB2-BD59-A6C34878D82A}">
                    <a16:rowId xmlns:a16="http://schemas.microsoft.com/office/drawing/2014/main" val="3697373701"/>
                  </a:ext>
                </a:extLst>
              </a:tr>
              <a:tr h="578481">
                <a:tc vMerge="1">
                  <a:txBody>
                    <a:bodyPr/>
                    <a:lstStyle/>
                    <a:p>
                      <a:endParaRPr lang="en-US" sz="2800" dirty="0"/>
                    </a:p>
                  </a:txBody>
                  <a:tcPr/>
                </a:tc>
                <a:tc>
                  <a:txBody>
                    <a:bodyPr/>
                    <a:lstStyle/>
                    <a:p>
                      <a:r>
                        <a:rPr lang="en-US" sz="2800" dirty="0"/>
                        <a:t>CR Chondrite</a:t>
                      </a:r>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3.5</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21.3</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53.3</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74.5</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82.9</a:t>
                      </a:r>
                    </a:p>
                  </a:txBody>
                  <a:tcPr>
                    <a:solidFill>
                      <a:srgbClr val="E7EAED"/>
                    </a:solidFill>
                  </a:tcPr>
                </a:tc>
                <a:extLst>
                  <a:ext uri="{0D108BD9-81ED-4DB2-BD59-A6C34878D82A}">
                    <a16:rowId xmlns:a16="http://schemas.microsoft.com/office/drawing/2014/main" val="4012486789"/>
                  </a:ext>
                </a:extLst>
              </a:tr>
              <a:tr h="578481">
                <a:tc vMerge="1">
                  <a:txBody>
                    <a:bodyPr/>
                    <a:lstStyle/>
                    <a:p>
                      <a:endParaRPr lang="en-US" sz="2800" dirty="0"/>
                    </a:p>
                  </a:txBody>
                  <a:tcPr/>
                </a:tc>
                <a:tc>
                  <a:txBody>
                    <a:bodyPr/>
                    <a:lstStyle/>
                    <a:p>
                      <a:r>
                        <a:rPr lang="en-US" sz="2800" dirty="0"/>
                        <a:t>C2 Chondrite</a:t>
                      </a:r>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2.3</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16.5</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46.0</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70.9</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82.0</a:t>
                      </a:r>
                    </a:p>
                  </a:txBody>
                  <a:tcPr>
                    <a:solidFill>
                      <a:srgbClr val="E7EAED"/>
                    </a:solidFill>
                  </a:tcPr>
                </a:tc>
                <a:extLst>
                  <a:ext uri="{0D108BD9-81ED-4DB2-BD59-A6C34878D82A}">
                    <a16:rowId xmlns:a16="http://schemas.microsoft.com/office/drawing/2014/main" val="985182541"/>
                  </a:ext>
                </a:extLst>
              </a:tr>
              <a:tr h="578481">
                <a:tc vMerge="1">
                  <a:txBody>
                    <a:bodyPr/>
                    <a:lstStyle/>
                    <a:p>
                      <a:endParaRPr lang="en-US" sz="2800" dirty="0"/>
                    </a:p>
                  </a:txBody>
                  <a:tcPr/>
                </a:tc>
                <a:tc>
                  <a:txBody>
                    <a:bodyPr/>
                    <a:lstStyle/>
                    <a:p>
                      <a:r>
                        <a:rPr lang="en-US" sz="2800" dirty="0"/>
                        <a:t>L Chondrite</a:t>
                      </a:r>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3.8</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22.0</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54.0</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75.7</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83.4</a:t>
                      </a:r>
                    </a:p>
                  </a:txBody>
                  <a:tcPr>
                    <a:solidFill>
                      <a:srgbClr val="E7EAED"/>
                    </a:solidFill>
                  </a:tcPr>
                </a:tc>
                <a:extLst>
                  <a:ext uri="{0D108BD9-81ED-4DB2-BD59-A6C34878D82A}">
                    <a16:rowId xmlns:a16="http://schemas.microsoft.com/office/drawing/2014/main" val="1593763955"/>
                  </a:ext>
                </a:extLst>
              </a:tr>
              <a:tr h="578481">
                <a:tc vMerge="1">
                  <a:txBody>
                    <a:bodyPr/>
                    <a:lstStyle/>
                    <a:p>
                      <a:endParaRPr lang="en-US" sz="2800" dirty="0"/>
                    </a:p>
                  </a:txBody>
                  <a:tcPr/>
                </a:tc>
                <a:tc>
                  <a:txBody>
                    <a:bodyPr/>
                    <a:lstStyle/>
                    <a:p>
                      <a:r>
                        <a:rPr lang="en-US" sz="2800" dirty="0"/>
                        <a:t>CI Chondrite</a:t>
                      </a:r>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3.1</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19.8</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49.6</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72.7</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82.7</a:t>
                      </a:r>
                    </a:p>
                  </a:txBody>
                  <a:tcPr>
                    <a:solidFill>
                      <a:srgbClr val="E7EAED"/>
                    </a:solidFill>
                  </a:tcPr>
                </a:tc>
                <a:extLst>
                  <a:ext uri="{0D108BD9-81ED-4DB2-BD59-A6C34878D82A}">
                    <a16:rowId xmlns:a16="http://schemas.microsoft.com/office/drawing/2014/main" val="1113523665"/>
                  </a:ext>
                </a:extLst>
              </a:tr>
            </a:tbl>
          </a:graphicData>
        </a:graphic>
      </p:graphicFrame>
      <p:sp>
        <p:nvSpPr>
          <p:cNvPr id="64" name="Text Placeholder 21">
            <a:extLst>
              <a:ext uri="{FF2B5EF4-FFF2-40B4-BE49-F238E27FC236}">
                <a16:creationId xmlns:a16="http://schemas.microsoft.com/office/drawing/2014/main" id="{EEB83E72-DC59-983E-041F-224570EF9C15}"/>
              </a:ext>
            </a:extLst>
          </p:cNvPr>
          <p:cNvSpPr txBox="1">
            <a:spLocks/>
          </p:cNvSpPr>
          <p:nvPr/>
        </p:nvSpPr>
        <p:spPr>
          <a:xfrm>
            <a:off x="302832" y="23201919"/>
            <a:ext cx="12283311" cy="811592"/>
          </a:xfrm>
          <a:prstGeom prst="rect">
            <a:avLst/>
          </a:prstGeom>
        </p:spPr>
        <p:txBody>
          <a:bodyPr>
            <a:normAutofit/>
          </a:bodyPr>
          <a:lstStyle>
            <a:lvl1pPr marL="0" indent="0" algn="l" defTabSz="3291840" rtl="0" eaLnBrk="1" latinLnBrk="0" hangingPunct="1">
              <a:lnSpc>
                <a:spcPct val="90000"/>
              </a:lnSpc>
              <a:spcBef>
                <a:spcPts val="3600"/>
              </a:spcBef>
              <a:buFont typeface="Arial" panose="020B0604020202020204" pitchFamily="34" charset="0"/>
              <a:buNone/>
              <a:defRPr sz="2100" i="1" kern="1200">
                <a:solidFill>
                  <a:schemeClr val="tx1"/>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r>
              <a:rPr lang="en-US" i="0" dirty="0"/>
              <a:t>Tab. 2: Table of percentages of energy reradiated from NEO arranged by fluence and the amount of SiO</a:t>
            </a:r>
            <a:r>
              <a:rPr lang="en-US" i="0" baseline="-25000" dirty="0"/>
              <a:t>2</a:t>
            </a:r>
            <a:r>
              <a:rPr lang="en-US" i="0" dirty="0"/>
              <a:t> and ice present in the NEO. </a:t>
            </a:r>
          </a:p>
        </p:txBody>
      </p:sp>
      <p:sp>
        <p:nvSpPr>
          <p:cNvPr id="65" name="Text Placeholder 21">
            <a:extLst>
              <a:ext uri="{FF2B5EF4-FFF2-40B4-BE49-F238E27FC236}">
                <a16:creationId xmlns:a16="http://schemas.microsoft.com/office/drawing/2014/main" id="{FD3C8CF7-7B61-6532-407B-47F92BAF55C2}"/>
              </a:ext>
            </a:extLst>
          </p:cNvPr>
          <p:cNvSpPr txBox="1">
            <a:spLocks/>
          </p:cNvSpPr>
          <p:nvPr/>
        </p:nvSpPr>
        <p:spPr>
          <a:xfrm>
            <a:off x="12849225" y="24523778"/>
            <a:ext cx="9444634" cy="811592"/>
          </a:xfrm>
          <a:prstGeom prst="rect">
            <a:avLst/>
          </a:prstGeom>
        </p:spPr>
        <p:txBody>
          <a:bodyPr>
            <a:normAutofit/>
          </a:bodyPr>
          <a:lstStyle>
            <a:lvl1pPr marL="0" indent="0" algn="l" defTabSz="3291840" rtl="0" eaLnBrk="1" latinLnBrk="0" hangingPunct="1">
              <a:lnSpc>
                <a:spcPct val="90000"/>
              </a:lnSpc>
              <a:spcBef>
                <a:spcPts val="3600"/>
              </a:spcBef>
              <a:buFont typeface="Arial" panose="020B0604020202020204" pitchFamily="34" charset="0"/>
              <a:buNone/>
              <a:defRPr sz="2100" i="1" kern="1200">
                <a:solidFill>
                  <a:schemeClr val="tx1"/>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r>
              <a:rPr lang="en-US" i="0" dirty="0"/>
              <a:t>Fig. 1: Histogram of differences in the fractions of energy reradiated away of NEOs of pure SiO</a:t>
            </a:r>
            <a:r>
              <a:rPr lang="en-US" i="0" baseline="-25000" dirty="0"/>
              <a:t>2</a:t>
            </a:r>
            <a:r>
              <a:rPr lang="en-US" i="0" dirty="0"/>
              <a:t> and mixtures of  SiO</a:t>
            </a:r>
            <a:r>
              <a:rPr lang="en-US" i="0" baseline="-25000" dirty="0"/>
              <a:t>2</a:t>
            </a:r>
            <a:r>
              <a:rPr lang="en-US" i="0" dirty="0"/>
              <a:t> and ice.</a:t>
            </a:r>
          </a:p>
        </p:txBody>
      </p:sp>
      <p:sp>
        <p:nvSpPr>
          <p:cNvPr id="66" name="Text Placeholder 21">
            <a:extLst>
              <a:ext uri="{FF2B5EF4-FFF2-40B4-BE49-F238E27FC236}">
                <a16:creationId xmlns:a16="http://schemas.microsoft.com/office/drawing/2014/main" id="{D6710E8B-39FF-28D1-4B05-1CBE01AED827}"/>
              </a:ext>
            </a:extLst>
          </p:cNvPr>
          <p:cNvSpPr txBox="1">
            <a:spLocks/>
          </p:cNvSpPr>
          <p:nvPr/>
        </p:nvSpPr>
        <p:spPr>
          <a:xfrm>
            <a:off x="292469" y="35701226"/>
            <a:ext cx="12263470" cy="811592"/>
          </a:xfrm>
          <a:prstGeom prst="rect">
            <a:avLst/>
          </a:prstGeom>
        </p:spPr>
        <p:txBody>
          <a:bodyPr>
            <a:normAutofit/>
          </a:bodyPr>
          <a:lstStyle>
            <a:lvl1pPr marL="0" indent="0" algn="l" defTabSz="3291840" rtl="0" eaLnBrk="1" latinLnBrk="0" hangingPunct="1">
              <a:lnSpc>
                <a:spcPct val="90000"/>
              </a:lnSpc>
              <a:spcBef>
                <a:spcPts val="3600"/>
              </a:spcBef>
              <a:buFont typeface="Arial" panose="020B0604020202020204" pitchFamily="34" charset="0"/>
              <a:buNone/>
              <a:defRPr sz="2100" i="1" kern="1200">
                <a:solidFill>
                  <a:schemeClr val="tx1"/>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r>
              <a:rPr lang="en-US" i="0" dirty="0"/>
              <a:t>Tab. 3: Table of percentages of energy reradiated from NEO arranged by fluence and the opacity in the NEO. </a:t>
            </a:r>
          </a:p>
        </p:txBody>
      </p:sp>
      <p:sp>
        <p:nvSpPr>
          <p:cNvPr id="69" name="Text Placeholder 21">
            <a:extLst>
              <a:ext uri="{FF2B5EF4-FFF2-40B4-BE49-F238E27FC236}">
                <a16:creationId xmlns:a16="http://schemas.microsoft.com/office/drawing/2014/main" id="{67ECB870-5D98-A04F-AA06-5774DA7DEFF9}"/>
              </a:ext>
            </a:extLst>
          </p:cNvPr>
          <p:cNvSpPr txBox="1">
            <a:spLocks/>
          </p:cNvSpPr>
          <p:nvPr/>
        </p:nvSpPr>
        <p:spPr>
          <a:xfrm>
            <a:off x="23429636" y="35919036"/>
            <a:ext cx="8772356" cy="981413"/>
          </a:xfrm>
          <a:prstGeom prst="rect">
            <a:avLst/>
          </a:prstGeom>
        </p:spPr>
        <p:txBody>
          <a:bodyPr>
            <a:normAutofit/>
          </a:bodyPr>
          <a:lstStyle>
            <a:lvl1pPr marL="0" indent="0" algn="l" defTabSz="3291840" rtl="0" eaLnBrk="1" latinLnBrk="0" hangingPunct="1">
              <a:lnSpc>
                <a:spcPct val="90000"/>
              </a:lnSpc>
              <a:spcBef>
                <a:spcPts val="3600"/>
              </a:spcBef>
              <a:buFont typeface="Arial" panose="020B0604020202020204" pitchFamily="34" charset="0"/>
              <a:buNone/>
              <a:defRPr sz="2100" i="1" kern="1200">
                <a:solidFill>
                  <a:schemeClr val="tx1"/>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r>
              <a:rPr lang="en-US" i="0" dirty="0"/>
              <a:t>Fig. 4: Plot of percent differences in blowoff momentum between SiO</a:t>
            </a:r>
            <a:r>
              <a:rPr lang="en-US" i="0" baseline="-25000" dirty="0"/>
              <a:t>2</a:t>
            </a:r>
            <a:r>
              <a:rPr lang="en-US" i="0" dirty="0"/>
              <a:t> asteroids having the opacities of various chondrites and an SiO</a:t>
            </a:r>
            <a:r>
              <a:rPr lang="en-US" i="0" baseline="-25000" dirty="0"/>
              <a:t>2</a:t>
            </a:r>
            <a:r>
              <a:rPr lang="en-US" i="0" baseline="30000" dirty="0"/>
              <a:t> </a:t>
            </a:r>
            <a:r>
              <a:rPr lang="en-US" i="0" dirty="0"/>
              <a:t> asteroid with the opacity of SiO</a:t>
            </a:r>
            <a:r>
              <a:rPr lang="en-US" i="0" baseline="-25000" dirty="0"/>
              <a:t>2</a:t>
            </a:r>
            <a:r>
              <a:rPr lang="en-US" i="0" dirty="0"/>
              <a:t>. </a:t>
            </a:r>
          </a:p>
        </p:txBody>
      </p:sp>
      <p:sp>
        <p:nvSpPr>
          <p:cNvPr id="72" name="Text Placeholder 21">
            <a:extLst>
              <a:ext uri="{FF2B5EF4-FFF2-40B4-BE49-F238E27FC236}">
                <a16:creationId xmlns:a16="http://schemas.microsoft.com/office/drawing/2014/main" id="{7373288A-A908-DFE3-B377-302EF8E4BA29}"/>
              </a:ext>
            </a:extLst>
          </p:cNvPr>
          <p:cNvSpPr txBox="1">
            <a:spLocks/>
          </p:cNvSpPr>
          <p:nvPr/>
        </p:nvSpPr>
        <p:spPr>
          <a:xfrm>
            <a:off x="13167189" y="35919036"/>
            <a:ext cx="9033180" cy="981413"/>
          </a:xfrm>
          <a:prstGeom prst="rect">
            <a:avLst/>
          </a:prstGeom>
        </p:spPr>
        <p:txBody>
          <a:bodyPr>
            <a:normAutofit/>
          </a:bodyPr>
          <a:lstStyle>
            <a:lvl1pPr marL="0" indent="0" algn="l" defTabSz="3291840" rtl="0" eaLnBrk="1" latinLnBrk="0" hangingPunct="1">
              <a:lnSpc>
                <a:spcPct val="90000"/>
              </a:lnSpc>
              <a:spcBef>
                <a:spcPts val="3600"/>
              </a:spcBef>
              <a:buFont typeface="Arial" panose="020B0604020202020204" pitchFamily="34" charset="0"/>
              <a:buNone/>
              <a:defRPr sz="2100" i="1" kern="1200">
                <a:solidFill>
                  <a:schemeClr val="tx1"/>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r>
              <a:rPr lang="en-US" i="0" dirty="0"/>
              <a:t>Fig. 3: Histogram of differences in energy reradiated away from NEOs of various chondrites compared to SiO</a:t>
            </a:r>
            <a:r>
              <a:rPr lang="en-US" i="0" baseline="-25000" dirty="0"/>
              <a:t>2</a:t>
            </a:r>
            <a:r>
              <a:rPr lang="en-US" i="0" dirty="0"/>
              <a:t>.</a:t>
            </a:r>
          </a:p>
        </p:txBody>
      </p:sp>
      <p:graphicFrame>
        <p:nvGraphicFramePr>
          <p:cNvPr id="76" name="Table 75">
            <a:extLst>
              <a:ext uri="{FF2B5EF4-FFF2-40B4-BE49-F238E27FC236}">
                <a16:creationId xmlns:a16="http://schemas.microsoft.com/office/drawing/2014/main" id="{53D442ED-75FD-41F7-CAB8-0BC350375C75}"/>
              </a:ext>
            </a:extLst>
          </p:cNvPr>
          <p:cNvGraphicFramePr>
            <a:graphicFrameLocks noGrp="1"/>
          </p:cNvGraphicFramePr>
          <p:nvPr>
            <p:extLst>
              <p:ext uri="{D42A27DB-BD31-4B8C-83A1-F6EECF244321}">
                <p14:modId xmlns:p14="http://schemas.microsoft.com/office/powerpoint/2010/main" val="934098839"/>
              </p:ext>
            </p:extLst>
          </p:nvPr>
        </p:nvGraphicFramePr>
        <p:xfrm>
          <a:off x="315216" y="18100332"/>
          <a:ext cx="12377201" cy="5030164"/>
        </p:xfrm>
        <a:graphic>
          <a:graphicData uri="http://schemas.openxmlformats.org/drawingml/2006/table">
            <a:tbl>
              <a:tblPr firstRow="1" bandRow="1">
                <a:tableStyleId>{5C22544A-7EE6-4342-B048-85BDC9FD1C3A}</a:tableStyleId>
              </a:tblPr>
              <a:tblGrid>
                <a:gridCol w="670183">
                  <a:extLst>
                    <a:ext uri="{9D8B030D-6E8A-4147-A177-3AD203B41FA5}">
                      <a16:colId xmlns:a16="http://schemas.microsoft.com/office/drawing/2014/main" val="297135853"/>
                    </a:ext>
                  </a:extLst>
                </a:gridCol>
                <a:gridCol w="3161603">
                  <a:extLst>
                    <a:ext uri="{9D8B030D-6E8A-4147-A177-3AD203B41FA5}">
                      <a16:colId xmlns:a16="http://schemas.microsoft.com/office/drawing/2014/main" val="712745857"/>
                    </a:ext>
                  </a:extLst>
                </a:gridCol>
                <a:gridCol w="1709083">
                  <a:extLst>
                    <a:ext uri="{9D8B030D-6E8A-4147-A177-3AD203B41FA5}">
                      <a16:colId xmlns:a16="http://schemas.microsoft.com/office/drawing/2014/main" val="2849014624"/>
                    </a:ext>
                  </a:extLst>
                </a:gridCol>
                <a:gridCol w="1709083">
                  <a:extLst>
                    <a:ext uri="{9D8B030D-6E8A-4147-A177-3AD203B41FA5}">
                      <a16:colId xmlns:a16="http://schemas.microsoft.com/office/drawing/2014/main" val="2345166307"/>
                    </a:ext>
                  </a:extLst>
                </a:gridCol>
                <a:gridCol w="1709083">
                  <a:extLst>
                    <a:ext uri="{9D8B030D-6E8A-4147-A177-3AD203B41FA5}">
                      <a16:colId xmlns:a16="http://schemas.microsoft.com/office/drawing/2014/main" val="3575607573"/>
                    </a:ext>
                  </a:extLst>
                </a:gridCol>
                <a:gridCol w="1709083">
                  <a:extLst>
                    <a:ext uri="{9D8B030D-6E8A-4147-A177-3AD203B41FA5}">
                      <a16:colId xmlns:a16="http://schemas.microsoft.com/office/drawing/2014/main" val="1244488504"/>
                    </a:ext>
                  </a:extLst>
                </a:gridCol>
                <a:gridCol w="1709083">
                  <a:extLst>
                    <a:ext uri="{9D8B030D-6E8A-4147-A177-3AD203B41FA5}">
                      <a16:colId xmlns:a16="http://schemas.microsoft.com/office/drawing/2014/main" val="893683174"/>
                    </a:ext>
                  </a:extLst>
                </a:gridCol>
              </a:tblGrid>
              <a:tr h="578481">
                <a:tc gridSpan="7">
                  <a:txBody>
                    <a:bodyPr/>
                    <a:lstStyle/>
                    <a:p>
                      <a:pPr algn="ctr"/>
                      <a:r>
                        <a:rPr lang="en-US" sz="2800" dirty="0"/>
                        <a:t>Reradiation Percentages from mixtures of SiO</a:t>
                      </a:r>
                      <a:r>
                        <a:rPr lang="en-US" sz="2800" baseline="-25000" dirty="0"/>
                        <a:t>2</a:t>
                      </a:r>
                      <a:r>
                        <a:rPr lang="en-US" sz="2800" dirty="0"/>
                        <a:t> and Ice </a:t>
                      </a:r>
                    </a:p>
                    <a:p>
                      <a:pPr algn="ctr"/>
                      <a:r>
                        <a:rPr lang="en-US" sz="2800" dirty="0"/>
                        <a:t>(both materials have the opacity of CI Chondrite)</a:t>
                      </a:r>
                    </a:p>
                  </a:txBody>
                  <a:tcPr/>
                </a:tc>
                <a:tc hMerge="1">
                  <a:txBody>
                    <a:bodyPr/>
                    <a:lstStyle/>
                    <a:p>
                      <a:endParaRPr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476101636"/>
                  </a:ext>
                </a:extLst>
              </a:tr>
              <a:tr h="614398">
                <a:tc rowSpan="2" gridSpan="2">
                  <a:txBody>
                    <a:bodyPr/>
                    <a:lstStyle/>
                    <a:p>
                      <a:endParaRPr lang="en-US" sz="2800" dirty="0"/>
                    </a:p>
                  </a:txBody>
                  <a:tcPr>
                    <a:solidFill>
                      <a:srgbClr val="E7EAED"/>
                    </a:solidFill>
                  </a:tcPr>
                </a:tc>
                <a:tc rowSpan="2" hMerge="1">
                  <a:txBody>
                    <a:bodyPr/>
                    <a:lstStyle/>
                    <a:p>
                      <a:endParaRPr lang="en-US" sz="2800" dirty="0"/>
                    </a:p>
                  </a:txBody>
                  <a:tcPr>
                    <a:solidFill>
                      <a:srgbClr val="E7EAED"/>
                    </a:solidFill>
                  </a:tcPr>
                </a:tc>
                <a:tc gridSpan="5">
                  <a:txBody>
                    <a:bodyPr/>
                    <a:lstStyle/>
                    <a:p>
                      <a:pPr algn="ctr"/>
                      <a:r>
                        <a:rPr lang="en-US" sz="2800" dirty="0"/>
                        <a:t>Fluence</a:t>
                      </a:r>
                    </a:p>
                  </a:txBody>
                  <a:tcPr>
                    <a:solidFill>
                      <a:srgbClr val="CCD2D8"/>
                    </a:solidFill>
                  </a:tcPr>
                </a:tc>
                <a:tc hMerge="1">
                  <a:txBody>
                    <a:bodyPr/>
                    <a:lstStyle/>
                    <a:p>
                      <a:endParaRPr dirty="0"/>
                    </a:p>
                  </a:txBody>
                  <a:tcPr>
                    <a:solidFill>
                      <a:srgbClr val="CCD2D8"/>
                    </a:solidFill>
                  </a:tcPr>
                </a:tc>
                <a:tc hMerge="1">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endParaRPr lang="en-US" sz="2800" dirty="0"/>
                    </a:p>
                  </a:txBody>
                  <a:tcPr/>
                </a:tc>
                <a:tc hMerge="1">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endParaRPr lang="en-US" sz="2800" dirty="0"/>
                    </a:p>
                  </a:txBody>
                  <a:tcPr/>
                </a:tc>
                <a:tc hMerge="1">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endParaRPr lang="en-US" sz="2800" dirty="0"/>
                    </a:p>
                  </a:txBody>
                  <a:tcPr/>
                </a:tc>
                <a:extLst>
                  <a:ext uri="{0D108BD9-81ED-4DB2-BD59-A6C34878D82A}">
                    <a16:rowId xmlns:a16="http://schemas.microsoft.com/office/drawing/2014/main" val="2255490709"/>
                  </a:ext>
                </a:extLst>
              </a:tr>
              <a:tr h="578481">
                <a:tc gridSpan="2" vMerge="1">
                  <a:txBody>
                    <a:bodyPr/>
                    <a:lstStyle/>
                    <a:p>
                      <a:endParaRPr lang="en-US" sz="2800" dirty="0"/>
                    </a:p>
                  </a:txBody>
                  <a:tcPr>
                    <a:solidFill>
                      <a:srgbClr val="E7EAED"/>
                    </a:solidFill>
                  </a:tcPr>
                </a:tc>
                <a:tc hMerge="1" vMerge="1">
                  <a:txBody>
                    <a:bodyPr/>
                    <a:lstStyle/>
                    <a:p>
                      <a:endParaRPr lang="en-US" sz="2800" dirty="0"/>
                    </a:p>
                  </a:txBody>
                  <a:tcPr>
                    <a:solidFill>
                      <a:srgbClr val="E7EAED"/>
                    </a:solidFill>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800" dirty="0"/>
                        <a:t>10</a:t>
                      </a:r>
                      <a:r>
                        <a:rPr lang="en-US" sz="2800" baseline="30000" dirty="0"/>
                        <a:t>-4 </a:t>
                      </a:r>
                      <a:r>
                        <a:rPr lang="en-US" sz="2800" baseline="0" dirty="0"/>
                        <a:t>kt/m</a:t>
                      </a:r>
                      <a:r>
                        <a:rPr lang="en-US" sz="2800" baseline="30000" dirty="0"/>
                        <a:t>2</a:t>
                      </a:r>
                      <a:endParaRPr lang="en-US" sz="2800" dirty="0"/>
                    </a:p>
                  </a:txBody>
                  <a:tcPr>
                    <a:solidFill>
                      <a:srgbClr val="CCD2D8"/>
                    </a:solidFill>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800" dirty="0"/>
                        <a:t>10</a:t>
                      </a:r>
                      <a:r>
                        <a:rPr lang="en-US" sz="2800" baseline="30000" dirty="0"/>
                        <a:t>-3</a:t>
                      </a:r>
                      <a:r>
                        <a:rPr lang="en-US" sz="2800" baseline="0" dirty="0"/>
                        <a:t> kt/m</a:t>
                      </a:r>
                      <a:r>
                        <a:rPr lang="en-US" sz="2800" baseline="30000" dirty="0"/>
                        <a:t>2</a:t>
                      </a:r>
                      <a:endParaRPr lang="en-US" sz="2800" dirty="0"/>
                    </a:p>
                  </a:txBody>
                  <a:tcPr>
                    <a:solidFill>
                      <a:srgbClr val="CCD2D8"/>
                    </a:solidFill>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800" dirty="0"/>
                        <a:t>10</a:t>
                      </a:r>
                      <a:r>
                        <a:rPr lang="en-US" sz="2800" baseline="30000" dirty="0"/>
                        <a:t>-2</a:t>
                      </a:r>
                      <a:r>
                        <a:rPr lang="en-US" sz="2800" baseline="0" dirty="0"/>
                        <a:t> kt/m</a:t>
                      </a:r>
                      <a:r>
                        <a:rPr lang="en-US" sz="2800" baseline="30000" dirty="0"/>
                        <a:t>2</a:t>
                      </a:r>
                      <a:endParaRPr lang="en-US" sz="2800" dirty="0"/>
                    </a:p>
                  </a:txBody>
                  <a:tcPr>
                    <a:solidFill>
                      <a:srgbClr val="CCD2D8"/>
                    </a:solidFill>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800" dirty="0"/>
                        <a:t>10</a:t>
                      </a:r>
                      <a:r>
                        <a:rPr lang="en-US" sz="2800" baseline="30000" dirty="0"/>
                        <a:t>-1</a:t>
                      </a:r>
                      <a:r>
                        <a:rPr lang="en-US" sz="2800" baseline="0" dirty="0"/>
                        <a:t> kt/m</a:t>
                      </a:r>
                      <a:r>
                        <a:rPr lang="en-US" sz="2800" baseline="30000" dirty="0"/>
                        <a:t>2</a:t>
                      </a:r>
                      <a:endParaRPr lang="en-US" sz="2800" dirty="0"/>
                    </a:p>
                  </a:txBody>
                  <a:tcPr>
                    <a:solidFill>
                      <a:srgbClr val="CCD2D8"/>
                    </a:solidFill>
                  </a:tcPr>
                </a:tc>
                <a:tc>
                  <a:txBody>
                    <a:bodyPr/>
                    <a:lstStyle/>
                    <a:p>
                      <a:r>
                        <a:rPr lang="en-US" sz="2800" dirty="0"/>
                        <a:t>10</a:t>
                      </a:r>
                      <a:r>
                        <a:rPr lang="en-US" sz="2800" baseline="30000" dirty="0"/>
                        <a:t>0</a:t>
                      </a:r>
                      <a:r>
                        <a:rPr lang="en-US" sz="2800" baseline="0" dirty="0"/>
                        <a:t> kt/m</a:t>
                      </a:r>
                      <a:r>
                        <a:rPr lang="en-US" sz="2800" baseline="30000" dirty="0"/>
                        <a:t>2</a:t>
                      </a:r>
                      <a:endParaRPr lang="en-US" sz="2800" dirty="0"/>
                    </a:p>
                  </a:txBody>
                  <a:tcPr>
                    <a:solidFill>
                      <a:srgbClr val="CCD2D8"/>
                    </a:solidFill>
                  </a:tcPr>
                </a:tc>
                <a:extLst>
                  <a:ext uri="{0D108BD9-81ED-4DB2-BD59-A6C34878D82A}">
                    <a16:rowId xmlns:a16="http://schemas.microsoft.com/office/drawing/2014/main" val="818635859"/>
                  </a:ext>
                </a:extLst>
              </a:tr>
              <a:tr h="578481">
                <a:tc rowSpan="5">
                  <a:txBody>
                    <a:bodyPr/>
                    <a:lstStyle/>
                    <a:p>
                      <a:pPr algn="ctr"/>
                      <a:r>
                        <a:rPr lang="en-US" sz="2800" dirty="0"/>
                        <a:t>Mixture Fraction</a:t>
                      </a:r>
                    </a:p>
                  </a:txBody>
                  <a:tcPr vert="vert270">
                    <a:solidFill>
                      <a:srgbClr val="CCD2D8"/>
                    </a:solidFill>
                  </a:tcPr>
                </a:tc>
                <a:tc>
                  <a:txBody>
                    <a:bodyPr/>
                    <a:lstStyle/>
                    <a:p>
                      <a:r>
                        <a:rPr lang="en-US" sz="2800" dirty="0"/>
                        <a:t>Ice 100%</a:t>
                      </a:r>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3.4</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19.8</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51.5</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74.5</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85.2</a:t>
                      </a:r>
                    </a:p>
                  </a:txBody>
                  <a:tcPr>
                    <a:solidFill>
                      <a:srgbClr val="E7EAED"/>
                    </a:solidFill>
                  </a:tcPr>
                </a:tc>
                <a:extLst>
                  <a:ext uri="{0D108BD9-81ED-4DB2-BD59-A6C34878D82A}">
                    <a16:rowId xmlns:a16="http://schemas.microsoft.com/office/drawing/2014/main" val="3697373701"/>
                  </a:ext>
                </a:extLst>
              </a:tr>
              <a:tr h="578481">
                <a:tc vMerge="1">
                  <a:txBody>
                    <a:bodyPr/>
                    <a:lstStyle/>
                    <a:p>
                      <a:endParaRPr lang="en-US" sz="2800" dirty="0"/>
                    </a:p>
                  </a:txBody>
                  <a:tcPr/>
                </a:tc>
                <a:tc>
                  <a:txBody>
                    <a:bodyPr/>
                    <a:lstStyle/>
                    <a:p>
                      <a:r>
                        <a:rPr lang="en-US" sz="2800" dirty="0"/>
                        <a:t>SiO</a:t>
                      </a:r>
                      <a:r>
                        <a:rPr lang="en-US" sz="2800" baseline="-25000" dirty="0"/>
                        <a:t>2 </a:t>
                      </a:r>
                      <a:r>
                        <a:rPr lang="en-US" sz="2800" baseline="0" dirty="0"/>
                        <a:t>25%, Ice 75%</a:t>
                      </a:r>
                      <a:endParaRPr lang="en-US" sz="2800" dirty="0"/>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3.2</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20.6</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50.3</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73.4</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83.4</a:t>
                      </a:r>
                    </a:p>
                  </a:txBody>
                  <a:tcPr>
                    <a:solidFill>
                      <a:srgbClr val="E7EAED"/>
                    </a:solidFill>
                  </a:tcPr>
                </a:tc>
                <a:extLst>
                  <a:ext uri="{0D108BD9-81ED-4DB2-BD59-A6C34878D82A}">
                    <a16:rowId xmlns:a16="http://schemas.microsoft.com/office/drawing/2014/main" val="4012486789"/>
                  </a:ext>
                </a:extLst>
              </a:tr>
              <a:tr h="578481">
                <a:tc vMerge="1">
                  <a:txBody>
                    <a:bodyPr/>
                    <a:lstStyle/>
                    <a:p>
                      <a:endParaRPr lang="en-US" sz="2800" dirty="0"/>
                    </a:p>
                  </a:txBody>
                  <a:tcPr/>
                </a:tc>
                <a:tc>
                  <a:txBody>
                    <a:bodyPr/>
                    <a:lstStyle/>
                    <a:p>
                      <a:r>
                        <a:rPr lang="en-US" sz="2800" dirty="0"/>
                        <a:t>SiO</a:t>
                      </a:r>
                      <a:r>
                        <a:rPr lang="en-US" sz="2800" baseline="-25000" dirty="0"/>
                        <a:t>2 </a:t>
                      </a:r>
                      <a:r>
                        <a:rPr lang="en-US" sz="2800" baseline="0" dirty="0"/>
                        <a:t>50%, Ice 50%</a:t>
                      </a:r>
                      <a:endParaRPr lang="en-US" sz="2800" dirty="0"/>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4.1</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20.3</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50.7</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73.7</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84.3</a:t>
                      </a:r>
                    </a:p>
                  </a:txBody>
                  <a:tcPr>
                    <a:solidFill>
                      <a:srgbClr val="E7EAED"/>
                    </a:solidFill>
                  </a:tcPr>
                </a:tc>
                <a:extLst>
                  <a:ext uri="{0D108BD9-81ED-4DB2-BD59-A6C34878D82A}">
                    <a16:rowId xmlns:a16="http://schemas.microsoft.com/office/drawing/2014/main" val="985182541"/>
                  </a:ext>
                </a:extLst>
              </a:tr>
              <a:tr h="578481">
                <a:tc vMerge="1">
                  <a:txBody>
                    <a:bodyPr/>
                    <a:lstStyle/>
                    <a:p>
                      <a:endParaRPr lang="en-US" sz="2800" dirty="0"/>
                    </a:p>
                  </a:txBody>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800" dirty="0"/>
                        <a:t>SiO</a:t>
                      </a:r>
                      <a:r>
                        <a:rPr lang="en-US" sz="2800" baseline="-25000" dirty="0"/>
                        <a:t>2 </a:t>
                      </a:r>
                      <a:r>
                        <a:rPr lang="en-US" sz="2800" baseline="0" dirty="0"/>
                        <a:t>75%, Ice 25%</a:t>
                      </a:r>
                      <a:endParaRPr lang="en-US" sz="2800" dirty="0"/>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3.9</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20.1</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51.0</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74.0</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84.6</a:t>
                      </a:r>
                    </a:p>
                  </a:txBody>
                  <a:tcPr>
                    <a:solidFill>
                      <a:srgbClr val="E7EAED"/>
                    </a:solidFill>
                  </a:tcPr>
                </a:tc>
                <a:extLst>
                  <a:ext uri="{0D108BD9-81ED-4DB2-BD59-A6C34878D82A}">
                    <a16:rowId xmlns:a16="http://schemas.microsoft.com/office/drawing/2014/main" val="1593763955"/>
                  </a:ext>
                </a:extLst>
              </a:tr>
              <a:tr h="578481">
                <a:tc vMerge="1">
                  <a:txBody>
                    <a:bodyPr/>
                    <a:lstStyle/>
                    <a:p>
                      <a:endParaRPr lang="en-US" sz="2800" dirty="0"/>
                    </a:p>
                  </a:txBody>
                  <a:tcPr/>
                </a:tc>
                <a:tc>
                  <a:txBody>
                    <a:bodyPr/>
                    <a:lstStyle/>
                    <a:p>
                      <a:r>
                        <a:rPr lang="en-US" sz="2800" dirty="0"/>
                        <a:t>SiO</a:t>
                      </a:r>
                      <a:r>
                        <a:rPr lang="en-US" sz="2800" baseline="-25000" dirty="0"/>
                        <a:t>2 </a:t>
                      </a:r>
                      <a:r>
                        <a:rPr lang="en-US" sz="2800" baseline="0" dirty="0"/>
                        <a:t>100%</a:t>
                      </a:r>
                      <a:endParaRPr lang="en-US" sz="2800" dirty="0"/>
                    </a:p>
                  </a:txBody>
                  <a:tcPr>
                    <a:solidFill>
                      <a:srgbClr val="CCD2D8"/>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3.3</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19.8</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51.1</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72.7</a:t>
                      </a:r>
                    </a:p>
                  </a:txBody>
                  <a:tcPr>
                    <a:solidFill>
                      <a:srgbClr val="E7EAED"/>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2800" dirty="0"/>
                        <a:t>82.7</a:t>
                      </a:r>
                    </a:p>
                  </a:txBody>
                  <a:tcPr>
                    <a:solidFill>
                      <a:srgbClr val="E7EAED"/>
                    </a:solidFill>
                  </a:tcPr>
                </a:tc>
                <a:extLst>
                  <a:ext uri="{0D108BD9-81ED-4DB2-BD59-A6C34878D82A}">
                    <a16:rowId xmlns:a16="http://schemas.microsoft.com/office/drawing/2014/main" val="1113523665"/>
                  </a:ext>
                </a:extLst>
              </a:tr>
            </a:tbl>
          </a:graphicData>
        </a:graphic>
      </p:graphicFrame>
      <p:graphicFrame>
        <p:nvGraphicFramePr>
          <p:cNvPr id="77" name="Table 76">
            <a:extLst>
              <a:ext uri="{FF2B5EF4-FFF2-40B4-BE49-F238E27FC236}">
                <a16:creationId xmlns:a16="http://schemas.microsoft.com/office/drawing/2014/main" id="{C279EFA4-15D7-D155-BA44-08E6E2AFBAEE}"/>
              </a:ext>
            </a:extLst>
          </p:cNvPr>
          <p:cNvGraphicFramePr>
            <a:graphicFrameLocks noGrp="1"/>
          </p:cNvGraphicFramePr>
          <p:nvPr>
            <p:extLst>
              <p:ext uri="{D42A27DB-BD31-4B8C-83A1-F6EECF244321}">
                <p14:modId xmlns:p14="http://schemas.microsoft.com/office/powerpoint/2010/main" val="2427228117"/>
              </p:ext>
            </p:extLst>
          </p:nvPr>
        </p:nvGraphicFramePr>
        <p:xfrm>
          <a:off x="20874323" y="8801968"/>
          <a:ext cx="11503412" cy="2743200"/>
        </p:xfrm>
        <a:graphic>
          <a:graphicData uri="http://schemas.openxmlformats.org/drawingml/2006/table">
            <a:tbl>
              <a:tblPr firstRow="1" bandRow="1">
                <a:tableStyleId>{5C22544A-7EE6-4342-B048-85BDC9FD1C3A}</a:tableStyleId>
              </a:tblPr>
              <a:tblGrid>
                <a:gridCol w="2057228">
                  <a:extLst>
                    <a:ext uri="{9D8B030D-6E8A-4147-A177-3AD203B41FA5}">
                      <a16:colId xmlns:a16="http://schemas.microsoft.com/office/drawing/2014/main" val="3937781802"/>
                    </a:ext>
                  </a:extLst>
                </a:gridCol>
                <a:gridCol w="1049576">
                  <a:extLst>
                    <a:ext uri="{9D8B030D-6E8A-4147-A177-3AD203B41FA5}">
                      <a16:colId xmlns:a16="http://schemas.microsoft.com/office/drawing/2014/main" val="1197701402"/>
                    </a:ext>
                  </a:extLst>
                </a:gridCol>
                <a:gridCol w="1049576">
                  <a:extLst>
                    <a:ext uri="{9D8B030D-6E8A-4147-A177-3AD203B41FA5}">
                      <a16:colId xmlns:a16="http://schemas.microsoft.com/office/drawing/2014/main" val="835712585"/>
                    </a:ext>
                  </a:extLst>
                </a:gridCol>
                <a:gridCol w="1049576">
                  <a:extLst>
                    <a:ext uri="{9D8B030D-6E8A-4147-A177-3AD203B41FA5}">
                      <a16:colId xmlns:a16="http://schemas.microsoft.com/office/drawing/2014/main" val="1830798280"/>
                    </a:ext>
                  </a:extLst>
                </a:gridCol>
                <a:gridCol w="1049576">
                  <a:extLst>
                    <a:ext uri="{9D8B030D-6E8A-4147-A177-3AD203B41FA5}">
                      <a16:colId xmlns:a16="http://schemas.microsoft.com/office/drawing/2014/main" val="1452735311"/>
                    </a:ext>
                  </a:extLst>
                </a:gridCol>
                <a:gridCol w="1049576">
                  <a:extLst>
                    <a:ext uri="{9D8B030D-6E8A-4147-A177-3AD203B41FA5}">
                      <a16:colId xmlns:a16="http://schemas.microsoft.com/office/drawing/2014/main" val="3794337974"/>
                    </a:ext>
                  </a:extLst>
                </a:gridCol>
                <a:gridCol w="1049576">
                  <a:extLst>
                    <a:ext uri="{9D8B030D-6E8A-4147-A177-3AD203B41FA5}">
                      <a16:colId xmlns:a16="http://schemas.microsoft.com/office/drawing/2014/main" val="1583524365"/>
                    </a:ext>
                  </a:extLst>
                </a:gridCol>
                <a:gridCol w="1049576">
                  <a:extLst>
                    <a:ext uri="{9D8B030D-6E8A-4147-A177-3AD203B41FA5}">
                      <a16:colId xmlns:a16="http://schemas.microsoft.com/office/drawing/2014/main" val="1934773985"/>
                    </a:ext>
                  </a:extLst>
                </a:gridCol>
                <a:gridCol w="1049576">
                  <a:extLst>
                    <a:ext uri="{9D8B030D-6E8A-4147-A177-3AD203B41FA5}">
                      <a16:colId xmlns:a16="http://schemas.microsoft.com/office/drawing/2014/main" val="2103089233"/>
                    </a:ext>
                  </a:extLst>
                </a:gridCol>
                <a:gridCol w="1049576">
                  <a:extLst>
                    <a:ext uri="{9D8B030D-6E8A-4147-A177-3AD203B41FA5}">
                      <a16:colId xmlns:a16="http://schemas.microsoft.com/office/drawing/2014/main" val="3560187966"/>
                    </a:ext>
                  </a:extLst>
                </a:gridCol>
              </a:tblGrid>
              <a:tr h="370840">
                <a:tc gridSpan="10">
                  <a:txBody>
                    <a:bodyPr/>
                    <a:lstStyle/>
                    <a:p>
                      <a:pPr algn="ctr"/>
                      <a:r>
                        <a:rPr lang="en-US" sz="2400" dirty="0"/>
                        <a:t>Atomic Composition of Sample Asteroids (By Percentage)</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sz="2400" dirty="0"/>
                    </a:p>
                  </a:txBody>
                  <a:tcPr/>
                </a:tc>
                <a:extLst>
                  <a:ext uri="{0D108BD9-81ED-4DB2-BD59-A6C34878D82A}">
                    <a16:rowId xmlns:a16="http://schemas.microsoft.com/office/drawing/2014/main" val="1353872523"/>
                  </a:ext>
                </a:extLst>
              </a:tr>
              <a:tr h="370840">
                <a:tc>
                  <a:txBody>
                    <a:bodyPr/>
                    <a:lstStyle/>
                    <a:p>
                      <a:endParaRPr lang="en-US" sz="2400" dirty="0"/>
                    </a:p>
                  </a:txBody>
                  <a:tcPr/>
                </a:tc>
                <a:tc>
                  <a:txBody>
                    <a:bodyPr/>
                    <a:lstStyle/>
                    <a:p>
                      <a:pPr algn="ctr" fontAlgn="ctr"/>
                      <a:r>
                        <a:rPr lang="en-US" sz="2400" u="none" strike="noStrike" dirty="0">
                          <a:effectLst/>
                          <a:latin typeface="Aptos" panose="020B0004020202020204" pitchFamily="34" charset="0"/>
                        </a:rPr>
                        <a:t>Mg</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Si</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O</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H</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Fe</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S</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C</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N</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b="0" i="0" u="none" strike="noStrike" dirty="0">
                          <a:solidFill>
                            <a:srgbClr val="000000"/>
                          </a:solidFill>
                          <a:effectLst/>
                          <a:latin typeface="Aptos" panose="020B0004020202020204" pitchFamily="34" charset="0"/>
                        </a:rPr>
                        <a:t>Ni</a:t>
                      </a:r>
                    </a:p>
                  </a:txBody>
                  <a:tcPr marL="9525" marR="9525" marT="9525" marB="0" anchor="ctr"/>
                </a:tc>
                <a:extLst>
                  <a:ext uri="{0D108BD9-81ED-4DB2-BD59-A6C34878D82A}">
                    <a16:rowId xmlns:a16="http://schemas.microsoft.com/office/drawing/2014/main" val="2862377639"/>
                  </a:ext>
                </a:extLst>
              </a:tr>
              <a:tr h="370840">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r>
                        <a:rPr lang="en-US" sz="2400" dirty="0"/>
                        <a:t>CI Chondrite</a:t>
                      </a:r>
                    </a:p>
                  </a:txBody>
                  <a:tcPr/>
                </a:tc>
                <a:tc>
                  <a:txBody>
                    <a:bodyPr/>
                    <a:lstStyle/>
                    <a:p>
                      <a:pPr algn="ctr" fontAlgn="ctr"/>
                      <a:r>
                        <a:rPr lang="en-US" sz="2400" u="none" strike="noStrike" dirty="0">
                          <a:effectLst/>
                          <a:latin typeface="Aptos" panose="020B0004020202020204" pitchFamily="34" charset="0"/>
                        </a:rPr>
                        <a:t>13.3</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8. 7</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42.8</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24.1</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3.8</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1.8</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5.4</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u="none" strike="noStrike" dirty="0">
                          <a:effectLst/>
                          <a:latin typeface="Aptos" panose="020B0004020202020204" pitchFamily="34" charset="0"/>
                        </a:rPr>
                        <a:t>0.1</a:t>
                      </a:r>
                      <a:endParaRPr lang="en-US" sz="2400" b="0" i="0" u="none" strike="noStrike" dirty="0">
                        <a:solidFill>
                          <a:srgbClr val="000000"/>
                        </a:solidFill>
                        <a:effectLst/>
                        <a:latin typeface="Aptos" panose="020B0004020202020204" pitchFamily="34" charset="0"/>
                      </a:endParaRPr>
                    </a:p>
                  </a:txBody>
                  <a:tcPr marL="9525" marR="9525" marT="9525" marB="0" anchor="ctr"/>
                </a:tc>
                <a:tc>
                  <a:txBody>
                    <a:bodyPr/>
                    <a:lstStyle/>
                    <a:p>
                      <a:pPr algn="ctr" fontAlgn="ctr"/>
                      <a:r>
                        <a:rPr lang="en-US" sz="2400" b="0" i="0" u="none" strike="noStrike" dirty="0">
                          <a:solidFill>
                            <a:srgbClr val="000000"/>
                          </a:solidFill>
                          <a:effectLst/>
                          <a:latin typeface="Aptos" panose="020B0004020202020204" pitchFamily="34" charset="0"/>
                        </a:rPr>
                        <a:t>0</a:t>
                      </a:r>
                    </a:p>
                  </a:txBody>
                  <a:tcPr marL="9525" marR="9525" marT="9525" marB="0" anchor="ctr"/>
                </a:tc>
                <a:extLst>
                  <a:ext uri="{0D108BD9-81ED-4DB2-BD59-A6C34878D82A}">
                    <a16:rowId xmlns:a16="http://schemas.microsoft.com/office/drawing/2014/main" val="3272682856"/>
                  </a:ext>
                </a:extLst>
              </a:tr>
              <a:tr h="370840">
                <a:tc>
                  <a:txBody>
                    <a:bodyPr/>
                    <a:lstStyle/>
                    <a:p>
                      <a:r>
                        <a:rPr lang="en-US" sz="2400" dirty="0"/>
                        <a:t>L Chondrite</a:t>
                      </a:r>
                    </a:p>
                  </a:txBody>
                  <a:tcPr/>
                </a:tc>
                <a:tc>
                  <a:txBody>
                    <a:bodyPr/>
                    <a:lstStyle/>
                    <a:p>
                      <a:pPr algn="ctr"/>
                      <a:r>
                        <a:rPr lang="en-US" sz="2400" dirty="0"/>
                        <a:t>24.1</a:t>
                      </a:r>
                    </a:p>
                  </a:txBody>
                  <a:tcPr/>
                </a:tc>
                <a:tc>
                  <a:txBody>
                    <a:bodyPr/>
                    <a:lstStyle/>
                    <a:p>
                      <a:pPr algn="ctr"/>
                      <a:r>
                        <a:rPr lang="en-US" sz="2400" dirty="0"/>
                        <a:t>13.0</a:t>
                      </a:r>
                    </a:p>
                  </a:txBody>
                  <a:tcPr/>
                </a:tc>
                <a:tc>
                  <a:txBody>
                    <a:bodyPr/>
                    <a:lstStyle/>
                    <a:p>
                      <a:pPr algn="ctr"/>
                      <a:r>
                        <a:rPr lang="en-US" sz="2400" dirty="0"/>
                        <a:t>51.9</a:t>
                      </a:r>
                    </a:p>
                  </a:txBody>
                  <a:tcPr/>
                </a:tc>
                <a:tc>
                  <a:txBody>
                    <a:bodyPr/>
                    <a:lstStyle/>
                    <a:p>
                      <a:pPr algn="ctr"/>
                      <a:r>
                        <a:rPr lang="en-US" sz="2400" dirty="0"/>
                        <a:t>0</a:t>
                      </a:r>
                    </a:p>
                  </a:txBody>
                  <a:tcPr/>
                </a:tc>
                <a:tc>
                  <a:txBody>
                    <a:bodyPr/>
                    <a:lstStyle/>
                    <a:p>
                      <a:pPr algn="ctr"/>
                      <a:r>
                        <a:rPr lang="en-US" sz="2400" dirty="0"/>
                        <a:t>5.9</a:t>
                      </a:r>
                    </a:p>
                  </a:txBody>
                  <a:tcPr/>
                </a:tc>
                <a:tc>
                  <a:txBody>
                    <a:bodyPr/>
                    <a:lstStyle/>
                    <a:p>
                      <a:pPr algn="ctr"/>
                      <a:r>
                        <a:rPr lang="en-US" sz="2400" dirty="0"/>
                        <a:t>2.0</a:t>
                      </a:r>
                    </a:p>
                  </a:txBody>
                  <a:tcPr/>
                </a:tc>
                <a:tc>
                  <a:txBody>
                    <a:bodyPr/>
                    <a:lstStyle/>
                    <a:p>
                      <a:pPr algn="ctr"/>
                      <a:r>
                        <a:rPr lang="en-US" sz="2400" dirty="0"/>
                        <a:t>0</a:t>
                      </a:r>
                    </a:p>
                  </a:txBody>
                  <a:tcPr/>
                </a:tc>
                <a:tc>
                  <a:txBody>
                    <a:bodyPr/>
                    <a:lstStyle/>
                    <a:p>
                      <a:pPr algn="ctr"/>
                      <a:r>
                        <a:rPr lang="en-US" sz="2400" dirty="0"/>
                        <a:t>0</a:t>
                      </a:r>
                    </a:p>
                  </a:txBody>
                  <a:tcPr/>
                </a:tc>
                <a:tc>
                  <a:txBody>
                    <a:bodyPr/>
                    <a:lstStyle/>
                    <a:p>
                      <a:pPr algn="ctr"/>
                      <a:r>
                        <a:rPr lang="en-US" sz="2400" dirty="0"/>
                        <a:t>3.1</a:t>
                      </a:r>
                    </a:p>
                  </a:txBody>
                  <a:tcPr/>
                </a:tc>
                <a:extLst>
                  <a:ext uri="{0D108BD9-81ED-4DB2-BD59-A6C34878D82A}">
                    <a16:rowId xmlns:a16="http://schemas.microsoft.com/office/drawing/2014/main" val="3857727436"/>
                  </a:ext>
                </a:extLst>
              </a:tr>
              <a:tr h="370840">
                <a:tc>
                  <a:txBody>
                    <a:bodyPr/>
                    <a:lstStyle/>
                    <a:p>
                      <a:r>
                        <a:rPr lang="en-US" sz="2400" dirty="0"/>
                        <a:t>C2 Chondrite</a:t>
                      </a:r>
                    </a:p>
                  </a:txBody>
                  <a:tcPr/>
                </a:tc>
                <a:tc>
                  <a:txBody>
                    <a:bodyPr/>
                    <a:lstStyle/>
                    <a:p>
                      <a:pPr algn="ctr"/>
                      <a:r>
                        <a:rPr lang="en-US" sz="2400" dirty="0"/>
                        <a:t>5.6</a:t>
                      </a:r>
                    </a:p>
                  </a:txBody>
                  <a:tcPr/>
                </a:tc>
                <a:tc>
                  <a:txBody>
                    <a:bodyPr/>
                    <a:lstStyle/>
                    <a:p>
                      <a:pPr algn="ctr"/>
                      <a:r>
                        <a:rPr lang="en-US" sz="2400" dirty="0"/>
                        <a:t>3.4</a:t>
                      </a:r>
                    </a:p>
                  </a:txBody>
                  <a:tcPr/>
                </a:tc>
                <a:tc>
                  <a:txBody>
                    <a:bodyPr/>
                    <a:lstStyle/>
                    <a:p>
                      <a:pPr algn="ctr"/>
                      <a:r>
                        <a:rPr lang="en-US" sz="2400" dirty="0"/>
                        <a:t>18.9</a:t>
                      </a:r>
                    </a:p>
                  </a:txBody>
                  <a:tcPr/>
                </a:tc>
                <a:tc>
                  <a:txBody>
                    <a:bodyPr/>
                    <a:lstStyle/>
                    <a:p>
                      <a:pPr algn="ctr"/>
                      <a:r>
                        <a:rPr lang="en-US" sz="2400" dirty="0"/>
                        <a:t>42.5</a:t>
                      </a:r>
                    </a:p>
                  </a:txBody>
                  <a:tcPr/>
                </a:tc>
                <a:tc>
                  <a:txBody>
                    <a:bodyPr/>
                    <a:lstStyle/>
                    <a:p>
                      <a:pPr algn="ctr"/>
                      <a:r>
                        <a:rPr lang="en-US" sz="2400" dirty="0"/>
                        <a:t>2.8</a:t>
                      </a:r>
                    </a:p>
                  </a:txBody>
                  <a:tcPr/>
                </a:tc>
                <a:tc>
                  <a:txBody>
                    <a:bodyPr/>
                    <a:lstStyle/>
                    <a:p>
                      <a:pPr algn="ctr"/>
                      <a:r>
                        <a:rPr lang="en-US" sz="2400" dirty="0"/>
                        <a:t>1.2</a:t>
                      </a:r>
                    </a:p>
                  </a:txBody>
                  <a:tcPr/>
                </a:tc>
                <a:tc>
                  <a:txBody>
                    <a:bodyPr/>
                    <a:lstStyle/>
                    <a:p>
                      <a:pPr algn="ctr"/>
                      <a:r>
                        <a:rPr lang="en-US" sz="2400" dirty="0"/>
                        <a:t>24.9</a:t>
                      </a:r>
                    </a:p>
                  </a:txBody>
                  <a:tcPr/>
                </a:tc>
                <a:tc>
                  <a:txBody>
                    <a:bodyPr/>
                    <a:lstStyle/>
                    <a:p>
                      <a:pPr algn="ctr"/>
                      <a:r>
                        <a:rPr lang="en-US" sz="2400" dirty="0"/>
                        <a:t>0.7</a:t>
                      </a:r>
                    </a:p>
                  </a:txBody>
                  <a:tcPr/>
                </a:tc>
                <a:tc>
                  <a:txBody>
                    <a:bodyPr/>
                    <a:lstStyle/>
                    <a:p>
                      <a:pPr algn="ctr"/>
                      <a:r>
                        <a:rPr lang="en-US" sz="2400" dirty="0"/>
                        <a:t>0</a:t>
                      </a:r>
                    </a:p>
                  </a:txBody>
                  <a:tcPr/>
                </a:tc>
                <a:extLst>
                  <a:ext uri="{0D108BD9-81ED-4DB2-BD59-A6C34878D82A}">
                    <a16:rowId xmlns:a16="http://schemas.microsoft.com/office/drawing/2014/main" val="2734462593"/>
                  </a:ext>
                </a:extLst>
              </a:tr>
              <a:tr h="370840">
                <a:tc>
                  <a:txBody>
                    <a:bodyPr/>
                    <a:lstStyle/>
                    <a:p>
                      <a:r>
                        <a:rPr lang="en-US" sz="2400" dirty="0"/>
                        <a:t>CR Chondrite</a:t>
                      </a:r>
                    </a:p>
                  </a:txBody>
                  <a:tcPr/>
                </a:tc>
                <a:tc>
                  <a:txBody>
                    <a:bodyPr/>
                    <a:lstStyle/>
                    <a:p>
                      <a:pPr algn="ctr"/>
                      <a:r>
                        <a:rPr lang="en-US" sz="2400" dirty="0"/>
                        <a:t>19.9</a:t>
                      </a:r>
                    </a:p>
                  </a:txBody>
                  <a:tcPr/>
                </a:tc>
                <a:tc>
                  <a:txBody>
                    <a:bodyPr/>
                    <a:lstStyle/>
                    <a:p>
                      <a:pPr algn="ctr"/>
                      <a:r>
                        <a:rPr lang="en-US" sz="2400" dirty="0"/>
                        <a:t>11.0</a:t>
                      </a:r>
                    </a:p>
                  </a:txBody>
                  <a:tcPr/>
                </a:tc>
                <a:tc>
                  <a:txBody>
                    <a:bodyPr/>
                    <a:lstStyle/>
                    <a:p>
                      <a:pPr algn="ctr"/>
                      <a:r>
                        <a:rPr lang="en-US" sz="2400" dirty="0"/>
                        <a:t>49.9</a:t>
                      </a:r>
                    </a:p>
                  </a:txBody>
                  <a:tcPr/>
                </a:tc>
                <a:tc>
                  <a:txBody>
                    <a:bodyPr/>
                    <a:lstStyle/>
                    <a:p>
                      <a:pPr algn="ctr"/>
                      <a:r>
                        <a:rPr lang="en-US" sz="2400" dirty="0"/>
                        <a:t>7.1</a:t>
                      </a:r>
                    </a:p>
                  </a:txBody>
                  <a:tcPr/>
                </a:tc>
                <a:tc>
                  <a:txBody>
                    <a:bodyPr/>
                    <a:lstStyle/>
                    <a:p>
                      <a:pPr algn="ctr"/>
                      <a:r>
                        <a:rPr lang="en-US" sz="2400" dirty="0"/>
                        <a:t>6.8</a:t>
                      </a:r>
                    </a:p>
                  </a:txBody>
                  <a:tcPr/>
                </a:tc>
                <a:tc>
                  <a:txBody>
                    <a:bodyPr/>
                    <a:lstStyle/>
                    <a:p>
                      <a:pPr algn="ctr"/>
                      <a:r>
                        <a:rPr lang="en-US" sz="2400" dirty="0"/>
                        <a:t>1.4</a:t>
                      </a:r>
                    </a:p>
                  </a:txBody>
                  <a:tcPr/>
                </a:tc>
                <a:tc>
                  <a:txBody>
                    <a:bodyPr/>
                    <a:lstStyle/>
                    <a:p>
                      <a:pPr algn="ctr"/>
                      <a:r>
                        <a:rPr lang="en-US" sz="2400" dirty="0"/>
                        <a:t>2.8</a:t>
                      </a:r>
                    </a:p>
                  </a:txBody>
                  <a:tcPr/>
                </a:tc>
                <a:tc>
                  <a:txBody>
                    <a:bodyPr/>
                    <a:lstStyle/>
                    <a:p>
                      <a:pPr algn="ctr"/>
                      <a:r>
                        <a:rPr lang="en-US" sz="2400" dirty="0"/>
                        <a:t>0.2</a:t>
                      </a:r>
                    </a:p>
                  </a:txBody>
                  <a:tcPr/>
                </a:tc>
                <a:tc>
                  <a:txBody>
                    <a:bodyPr/>
                    <a:lstStyle/>
                    <a:p>
                      <a:pPr algn="ctr"/>
                      <a:r>
                        <a:rPr lang="en-US" sz="2400" dirty="0"/>
                        <a:t>0.9</a:t>
                      </a:r>
                    </a:p>
                  </a:txBody>
                  <a:tcPr/>
                </a:tc>
                <a:extLst>
                  <a:ext uri="{0D108BD9-81ED-4DB2-BD59-A6C34878D82A}">
                    <a16:rowId xmlns:a16="http://schemas.microsoft.com/office/drawing/2014/main" val="2486183996"/>
                  </a:ext>
                </a:extLst>
              </a:tr>
            </a:tbl>
          </a:graphicData>
        </a:graphic>
      </p:graphicFrame>
      <p:cxnSp>
        <p:nvCxnSpPr>
          <p:cNvPr id="79" name="Straight Connector 78">
            <a:extLst>
              <a:ext uri="{FF2B5EF4-FFF2-40B4-BE49-F238E27FC236}">
                <a16:creationId xmlns:a16="http://schemas.microsoft.com/office/drawing/2014/main" id="{7ED9D32F-08CF-2A30-5C7F-BA6339880306}"/>
              </a:ext>
            </a:extLst>
          </p:cNvPr>
          <p:cNvCxnSpPr>
            <a:cxnSpLocks/>
          </p:cNvCxnSpPr>
          <p:nvPr/>
        </p:nvCxnSpPr>
        <p:spPr>
          <a:xfrm>
            <a:off x="320935" y="15129028"/>
            <a:ext cx="32176549" cy="0"/>
          </a:xfrm>
          <a:prstGeom prst="line">
            <a:avLst/>
          </a:prstGeom>
          <a:ln w="28575"/>
        </p:spPr>
        <p:style>
          <a:lnRef idx="2">
            <a:schemeClr val="dk1"/>
          </a:lnRef>
          <a:fillRef idx="0">
            <a:schemeClr val="dk1"/>
          </a:fillRef>
          <a:effectRef idx="1">
            <a:schemeClr val="dk1"/>
          </a:effectRef>
          <a:fontRef idx="minor">
            <a:schemeClr val="tx1"/>
          </a:fontRef>
        </p:style>
      </p:cxnSp>
      <p:cxnSp>
        <p:nvCxnSpPr>
          <p:cNvPr id="80" name="Straight Connector 79">
            <a:extLst>
              <a:ext uri="{FF2B5EF4-FFF2-40B4-BE49-F238E27FC236}">
                <a16:creationId xmlns:a16="http://schemas.microsoft.com/office/drawing/2014/main" id="{8C7DB54A-A095-1E08-3CA3-EE995AA07A01}"/>
              </a:ext>
            </a:extLst>
          </p:cNvPr>
          <p:cNvCxnSpPr/>
          <p:nvPr/>
        </p:nvCxnSpPr>
        <p:spPr>
          <a:xfrm>
            <a:off x="416860" y="37554539"/>
            <a:ext cx="31785135" cy="0"/>
          </a:xfrm>
          <a:prstGeom prst="line">
            <a:avLst/>
          </a:prstGeom>
          <a:ln w="28575"/>
        </p:spPr>
        <p:style>
          <a:lnRef idx="2">
            <a:schemeClr val="dk1"/>
          </a:lnRef>
          <a:fillRef idx="0">
            <a:schemeClr val="dk1"/>
          </a:fillRef>
          <a:effectRef idx="1">
            <a:schemeClr val="dk1"/>
          </a:effectRef>
          <a:fontRef idx="minor">
            <a:schemeClr val="tx1"/>
          </a:fontRef>
        </p:style>
      </p:cxnSp>
      <p:cxnSp>
        <p:nvCxnSpPr>
          <p:cNvPr id="81" name="Straight Connector 80">
            <a:extLst>
              <a:ext uri="{FF2B5EF4-FFF2-40B4-BE49-F238E27FC236}">
                <a16:creationId xmlns:a16="http://schemas.microsoft.com/office/drawing/2014/main" id="{5EB622EB-100A-12A7-D5A2-2D4C4ED26B35}"/>
              </a:ext>
            </a:extLst>
          </p:cNvPr>
          <p:cNvCxnSpPr>
            <a:cxnSpLocks/>
          </p:cNvCxnSpPr>
          <p:nvPr/>
        </p:nvCxnSpPr>
        <p:spPr>
          <a:xfrm>
            <a:off x="15275798" y="37743252"/>
            <a:ext cx="0" cy="4015561"/>
          </a:xfrm>
          <a:prstGeom prst="line">
            <a:avLst/>
          </a:prstGeom>
          <a:ln w="28575"/>
        </p:spPr>
        <p:style>
          <a:lnRef idx="2">
            <a:schemeClr val="dk1"/>
          </a:lnRef>
          <a:fillRef idx="0">
            <a:schemeClr val="dk1"/>
          </a:fillRef>
          <a:effectRef idx="1">
            <a:schemeClr val="dk1"/>
          </a:effectRef>
          <a:fontRef idx="minor">
            <a:schemeClr val="tx1"/>
          </a:fontRef>
        </p:style>
      </p:cxnSp>
      <p:cxnSp>
        <p:nvCxnSpPr>
          <p:cNvPr id="85" name="Straight Connector 84">
            <a:extLst>
              <a:ext uri="{FF2B5EF4-FFF2-40B4-BE49-F238E27FC236}">
                <a16:creationId xmlns:a16="http://schemas.microsoft.com/office/drawing/2014/main" id="{76BF25BD-71D7-6068-CE10-C94BB38EA3A3}"/>
              </a:ext>
            </a:extLst>
          </p:cNvPr>
          <p:cNvCxnSpPr>
            <a:cxnSpLocks/>
          </p:cNvCxnSpPr>
          <p:nvPr/>
        </p:nvCxnSpPr>
        <p:spPr>
          <a:xfrm>
            <a:off x="25905757" y="37727639"/>
            <a:ext cx="0" cy="4164524"/>
          </a:xfrm>
          <a:prstGeom prst="line">
            <a:avLst/>
          </a:prstGeom>
          <a:ln w="28575"/>
        </p:spPr>
        <p:style>
          <a:lnRef idx="2">
            <a:schemeClr val="dk1"/>
          </a:lnRef>
          <a:fillRef idx="0">
            <a:schemeClr val="dk1"/>
          </a:fillRef>
          <a:effectRef idx="1">
            <a:schemeClr val="dk1"/>
          </a:effectRef>
          <a:fontRef idx="minor">
            <a:schemeClr val="tx1"/>
          </a:fontRef>
        </p:style>
      </p:cxnSp>
      <p:cxnSp>
        <p:nvCxnSpPr>
          <p:cNvPr id="86" name="Straight Connector 85">
            <a:extLst>
              <a:ext uri="{FF2B5EF4-FFF2-40B4-BE49-F238E27FC236}">
                <a16:creationId xmlns:a16="http://schemas.microsoft.com/office/drawing/2014/main" id="{DDEB9421-BDB9-475E-2228-1829BE7F573C}"/>
              </a:ext>
            </a:extLst>
          </p:cNvPr>
          <p:cNvCxnSpPr/>
          <p:nvPr/>
        </p:nvCxnSpPr>
        <p:spPr>
          <a:xfrm>
            <a:off x="320935" y="26105259"/>
            <a:ext cx="31785135" cy="0"/>
          </a:xfrm>
          <a:prstGeom prst="line">
            <a:avLst/>
          </a:prstGeom>
          <a:ln w="28575"/>
        </p:spPr>
        <p:style>
          <a:lnRef idx="2">
            <a:schemeClr val="dk1"/>
          </a:lnRef>
          <a:fillRef idx="0">
            <a:schemeClr val="dk1"/>
          </a:fillRef>
          <a:effectRef idx="1">
            <a:schemeClr val="dk1"/>
          </a:effectRef>
          <a:fontRef idx="minor">
            <a:schemeClr val="tx1"/>
          </a:fontRef>
        </p:style>
      </p:cxnSp>
      <p:cxnSp>
        <p:nvCxnSpPr>
          <p:cNvPr id="87" name="Straight Connector 86">
            <a:extLst>
              <a:ext uri="{FF2B5EF4-FFF2-40B4-BE49-F238E27FC236}">
                <a16:creationId xmlns:a16="http://schemas.microsoft.com/office/drawing/2014/main" id="{7668633A-0DF4-BF84-0F22-F51FFD6DCDE6}"/>
              </a:ext>
            </a:extLst>
          </p:cNvPr>
          <p:cNvCxnSpPr>
            <a:cxnSpLocks/>
          </p:cNvCxnSpPr>
          <p:nvPr/>
        </p:nvCxnSpPr>
        <p:spPr>
          <a:xfrm>
            <a:off x="14786340" y="8271840"/>
            <a:ext cx="0" cy="6005141"/>
          </a:xfrm>
          <a:prstGeom prst="line">
            <a:avLst/>
          </a:prstGeom>
          <a:ln w="28575"/>
        </p:spPr>
        <p:style>
          <a:lnRef idx="2">
            <a:schemeClr val="dk1"/>
          </a:lnRef>
          <a:fillRef idx="0">
            <a:schemeClr val="dk1"/>
          </a:fillRef>
          <a:effectRef idx="1">
            <a:schemeClr val="dk1"/>
          </a:effectRef>
          <a:fontRef idx="minor">
            <a:schemeClr val="tx1"/>
          </a:fontRef>
        </p:style>
      </p:cxnSp>
      <p:sp>
        <p:nvSpPr>
          <p:cNvPr id="90" name="Text Placeholder 21">
            <a:extLst>
              <a:ext uri="{FF2B5EF4-FFF2-40B4-BE49-F238E27FC236}">
                <a16:creationId xmlns:a16="http://schemas.microsoft.com/office/drawing/2014/main" id="{7F7F22F7-7B4E-8B6C-EE52-BCA358105F27}"/>
              </a:ext>
            </a:extLst>
          </p:cNvPr>
          <p:cNvSpPr txBox="1">
            <a:spLocks/>
          </p:cNvSpPr>
          <p:nvPr/>
        </p:nvSpPr>
        <p:spPr>
          <a:xfrm>
            <a:off x="20874322" y="11575781"/>
            <a:ext cx="11231743" cy="811592"/>
          </a:xfrm>
          <a:prstGeom prst="rect">
            <a:avLst/>
          </a:prstGeom>
        </p:spPr>
        <p:txBody>
          <a:bodyPr>
            <a:normAutofit/>
          </a:bodyPr>
          <a:lstStyle>
            <a:lvl1pPr marL="0" indent="0" algn="l" defTabSz="3291840" rtl="0" eaLnBrk="1" latinLnBrk="0" hangingPunct="1">
              <a:lnSpc>
                <a:spcPct val="90000"/>
              </a:lnSpc>
              <a:spcBef>
                <a:spcPts val="3600"/>
              </a:spcBef>
              <a:buFont typeface="Arial" panose="020B0604020202020204" pitchFamily="34" charset="0"/>
              <a:buNone/>
              <a:defRPr sz="2100" i="1" kern="1200">
                <a:solidFill>
                  <a:schemeClr val="tx1"/>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2100" kern="1200">
                <a:solidFill>
                  <a:schemeClr val="tx1"/>
                </a:solidFill>
                <a:latin typeface="Aptos"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r>
              <a:rPr lang="en-US" i="0" dirty="0"/>
              <a:t>Tab. 1: Table of the atomic composition of various chondrites used to represent realistic asteroid compositions for the purpose of opacity.</a:t>
            </a:r>
          </a:p>
        </p:txBody>
      </p:sp>
      <p:pic>
        <p:nvPicPr>
          <p:cNvPr id="14" name="Picture 13" descr="Chart, line chart&#10;&#10;AI-generated content may be incorrect.">
            <a:extLst>
              <a:ext uri="{FF2B5EF4-FFF2-40B4-BE49-F238E27FC236}">
                <a16:creationId xmlns:a16="http://schemas.microsoft.com/office/drawing/2014/main" id="{CC87F52C-40DC-EDD3-9F1B-B9E231A0C207}"/>
              </a:ext>
            </a:extLst>
          </p:cNvPr>
          <p:cNvPicPr>
            <a:picLocks noChangeAspect="1"/>
          </p:cNvPicPr>
          <p:nvPr/>
        </p:nvPicPr>
        <p:blipFill>
          <a:blip r:embed="rId2"/>
          <a:srcRect l="7102" t="5695" r="6697" b="1713"/>
          <a:stretch/>
        </p:blipFill>
        <p:spPr>
          <a:xfrm>
            <a:off x="22536151" y="30873909"/>
            <a:ext cx="9723146" cy="4542890"/>
          </a:xfrm>
          <a:prstGeom prst="rect">
            <a:avLst/>
          </a:prstGeom>
        </p:spPr>
      </p:pic>
      <p:sp>
        <p:nvSpPr>
          <p:cNvPr id="3" name="Text Placeholder 25">
            <a:extLst>
              <a:ext uri="{FF2B5EF4-FFF2-40B4-BE49-F238E27FC236}">
                <a16:creationId xmlns:a16="http://schemas.microsoft.com/office/drawing/2014/main" id="{265957EC-4313-AC3F-FD3F-52332FF9687D}"/>
              </a:ext>
            </a:extLst>
          </p:cNvPr>
          <p:cNvSpPr txBox="1">
            <a:spLocks/>
          </p:cNvSpPr>
          <p:nvPr/>
        </p:nvSpPr>
        <p:spPr>
          <a:xfrm>
            <a:off x="6709429" y="42487291"/>
            <a:ext cx="20688295" cy="1591748"/>
          </a:xfrm>
          <a:prstGeom prst="rect">
            <a:avLst/>
          </a:prstGeom>
        </p:spPr>
        <p:txBody>
          <a:bodyPr>
            <a:noAutofit/>
          </a:bodyPr>
          <a:lstStyle>
            <a:lvl1pPr marL="253746" indent="0" algn="l" defTabSz="3291840" rtl="0" eaLnBrk="1" latinLnBrk="0" hangingPunct="1">
              <a:lnSpc>
                <a:spcPct val="90000"/>
              </a:lnSpc>
              <a:spcBef>
                <a:spcPts val="900"/>
              </a:spcBef>
              <a:buClr>
                <a:srgbClr val="3366CC"/>
              </a:buClr>
              <a:buFont typeface="Arial" panose="020B0604020202020204" pitchFamily="34" charset="0"/>
              <a:buNone/>
              <a:defRPr sz="3300" b="0" i="0" kern="1200">
                <a:solidFill>
                  <a:schemeClr val="tx1"/>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r>
              <a:rPr lang="en-US" dirty="0"/>
              <a:t>International Academy of Astronautics Planetary Defense Conference (May 5-9) Stellenbosch, South Africa</a:t>
            </a:r>
          </a:p>
        </p:txBody>
      </p:sp>
      <p:pic>
        <p:nvPicPr>
          <p:cNvPr id="9" name="Picture 8">
            <a:extLst>
              <a:ext uri="{FF2B5EF4-FFF2-40B4-BE49-F238E27FC236}">
                <a16:creationId xmlns:a16="http://schemas.microsoft.com/office/drawing/2014/main" id="{9F84F2BE-68E2-56E4-88EC-2B4CCC475BE9}"/>
              </a:ext>
            </a:extLst>
          </p:cNvPr>
          <p:cNvPicPr>
            <a:picLocks noChangeAspect="1"/>
          </p:cNvPicPr>
          <p:nvPr/>
        </p:nvPicPr>
        <p:blipFill>
          <a:blip r:embed="rId3"/>
          <a:stretch>
            <a:fillRect/>
          </a:stretch>
        </p:blipFill>
        <p:spPr>
          <a:xfrm>
            <a:off x="12586143" y="30999581"/>
            <a:ext cx="9614225" cy="4986960"/>
          </a:xfrm>
          <a:prstGeom prst="rect">
            <a:avLst/>
          </a:prstGeom>
        </p:spPr>
      </p:pic>
      <p:pic>
        <p:nvPicPr>
          <p:cNvPr id="11" name="Picture 10" descr="Chart, histogram&#10;&#10;AI-generated content may be incorrect.">
            <a:extLst>
              <a:ext uri="{FF2B5EF4-FFF2-40B4-BE49-F238E27FC236}">
                <a16:creationId xmlns:a16="http://schemas.microsoft.com/office/drawing/2014/main" id="{5D275616-04A3-B249-A8C5-6D91CFF47C6C}"/>
              </a:ext>
            </a:extLst>
          </p:cNvPr>
          <p:cNvPicPr>
            <a:picLocks noChangeAspect="1"/>
          </p:cNvPicPr>
          <p:nvPr/>
        </p:nvPicPr>
        <p:blipFill>
          <a:blip r:embed="rId4"/>
          <a:srcRect l="5788" t="5058" r="7590"/>
          <a:stretch/>
        </p:blipFill>
        <p:spPr>
          <a:xfrm>
            <a:off x="12849225" y="18339269"/>
            <a:ext cx="9159786" cy="5005611"/>
          </a:xfrm>
          <a:prstGeom prst="rect">
            <a:avLst/>
          </a:prstGeom>
        </p:spPr>
      </p:pic>
      <p:sp>
        <p:nvSpPr>
          <p:cNvPr id="2" name="Text Placeholder 25">
            <a:extLst>
              <a:ext uri="{FF2B5EF4-FFF2-40B4-BE49-F238E27FC236}">
                <a16:creationId xmlns:a16="http://schemas.microsoft.com/office/drawing/2014/main" id="{186C64BB-9366-D0D4-528D-30D5007B00A1}"/>
              </a:ext>
            </a:extLst>
          </p:cNvPr>
          <p:cNvSpPr txBox="1">
            <a:spLocks/>
          </p:cNvSpPr>
          <p:nvPr/>
        </p:nvSpPr>
        <p:spPr>
          <a:xfrm>
            <a:off x="14973300" y="12475387"/>
            <a:ext cx="17344739" cy="1503529"/>
          </a:xfrm>
          <a:prstGeom prst="rect">
            <a:avLst/>
          </a:prstGeom>
        </p:spPr>
        <p:txBody>
          <a:bodyPr>
            <a:noAutofit/>
          </a:bodyPr>
          <a:lstStyle>
            <a:lvl1pPr marL="0" indent="0" algn="l" defTabSz="3291840" rtl="0" eaLnBrk="1" latinLnBrk="0" hangingPunct="1">
              <a:lnSpc>
                <a:spcPct val="90000"/>
              </a:lnSpc>
              <a:spcBef>
                <a:spcPts val="3600"/>
              </a:spcBef>
              <a:buFont typeface="Arial" panose="020B0604020202020204" pitchFamily="34" charset="0"/>
              <a:buNone/>
              <a:defRPr sz="2400" b="0" i="0" kern="1200">
                <a:solidFill>
                  <a:schemeClr val="tx1"/>
                </a:solidFill>
                <a:latin typeface="Aptos" panose="020B0004020202020204" pitchFamily="34" charset="0"/>
                <a:ea typeface="+mn-ea"/>
                <a:cs typeface="+mn-cs"/>
              </a:defRPr>
            </a:lvl1pPr>
            <a:lvl2pPr marL="123444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2pPr>
            <a:lvl3pPr marL="246888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3pPr>
            <a:lvl4pPr marL="370332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4pPr>
            <a:lvl5pPr marL="4937760" indent="0" algn="l" defTabSz="3291840" rtl="0" eaLnBrk="1" latinLnBrk="0" hangingPunct="1">
              <a:lnSpc>
                <a:spcPct val="90000"/>
              </a:lnSpc>
              <a:spcBef>
                <a:spcPts val="1800"/>
              </a:spcBef>
              <a:buFont typeface="Arial" panose="020B0604020202020204" pitchFamily="34" charset="0"/>
              <a:buNone/>
              <a:defRPr sz="6375" b="1" i="0" kern="1200">
                <a:solidFill>
                  <a:srgbClr val="0031A1"/>
                </a:solidFill>
                <a:latin typeface="Aptos SemiBold" panose="020B0004020202020204" pitchFamily="34" charset="0"/>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a:lstStyle>
          <a:p>
            <a:pPr>
              <a:lnSpc>
                <a:spcPct val="115000"/>
              </a:lnSpc>
              <a:spcAft>
                <a:spcPts val="800"/>
              </a:spcAft>
            </a:pPr>
            <a:r>
              <a:rPr lang="en-US" kern="100" dirty="0">
                <a:effectLst/>
                <a:latin typeface="Aptos" panose="020B0004020202020204" pitchFamily="34" charset="0"/>
                <a:ea typeface="Aptos" panose="020B0004020202020204" pitchFamily="34" charset="0"/>
                <a:cs typeface="Times New Roman" panose="02020603050405020304" pitchFamily="18" charset="0"/>
              </a:rPr>
              <a:t>the equation of state and opacity of an NEO. The opacities used were based on the atomic compositions of CI, L, C2, and CR chondrites, which are detailed in </a:t>
            </a:r>
            <a:r>
              <a:rPr lang="en-US" kern="100" dirty="0">
                <a:ea typeface="Aptos" panose="020B0004020202020204" pitchFamily="34" charset="0"/>
                <a:cs typeface="Times New Roman" panose="02020603050405020304" pitchFamily="18" charset="0"/>
              </a:rPr>
              <a:t>Tab. 1. Kull can also create an NEO with multiple EOSes mixed into a single zone of its mesh. This model outputs the blowoff momentum and the fraction of energy reradiated. The simulation is carried out to </a:t>
            </a:r>
            <a:r>
              <a:rPr lang="en-US" dirty="0"/>
              <a:t>10 µs after detonation of the NED. </a:t>
            </a:r>
            <a:endParaRPr lang="en-US" kern="100" dirty="0">
              <a:ea typeface="Aptos" panose="020B0004020202020204" pitchFamily="34" charset="0"/>
              <a:cs typeface="Times New Roman" panose="02020603050405020304" pitchFamily="18" charset="0"/>
            </a:endParaRPr>
          </a:p>
        </p:txBody>
      </p:sp>
      <p:sp>
        <p:nvSpPr>
          <p:cNvPr id="6" name="Rectangle 1">
            <a:extLst>
              <a:ext uri="{FF2B5EF4-FFF2-40B4-BE49-F238E27FC236}">
                <a16:creationId xmlns:a16="http://schemas.microsoft.com/office/drawing/2014/main" id="{D3090A0A-4CCA-6E5B-07F1-CCB1D94ACDD7}"/>
              </a:ext>
            </a:extLst>
          </p:cNvPr>
          <p:cNvSpPr>
            <a:spLocks noChangeArrowheads="1"/>
          </p:cNvSpPr>
          <p:nvPr/>
        </p:nvSpPr>
        <p:spPr bwMode="auto">
          <a:xfrm>
            <a:off x="1583453" y="-783441"/>
            <a:ext cx="3291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panose="020B0604020202020204" pitchFamily="34" charset="0"/>
              </a:rPr>
              <a:t>LLNL-POST-2004987</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7113AF1E-7EE4-8E92-BDAA-F73F6893184F}"/>
              </a:ext>
            </a:extLst>
          </p:cNvPr>
          <p:cNvSpPr>
            <a:spLocks noChangeArrowheads="1"/>
          </p:cNvSpPr>
          <p:nvPr/>
        </p:nvSpPr>
        <p:spPr bwMode="auto">
          <a:xfrm>
            <a:off x="0" y="0"/>
            <a:ext cx="3291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panose="020B0604020202020204" pitchFamily="34" charset="0"/>
              </a:rPr>
              <a:t>LLNL-POST-2004987</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 name="Picture 9" descr="Chart, histogram&#10;&#10;AI-generated content may be incorrect.">
            <a:extLst>
              <a:ext uri="{FF2B5EF4-FFF2-40B4-BE49-F238E27FC236}">
                <a16:creationId xmlns:a16="http://schemas.microsoft.com/office/drawing/2014/main" id="{E5A994FA-DC3E-A28F-5970-A9D47CD20506}"/>
              </a:ext>
            </a:extLst>
          </p:cNvPr>
          <p:cNvPicPr>
            <a:picLocks noChangeAspect="1"/>
          </p:cNvPicPr>
          <p:nvPr/>
        </p:nvPicPr>
        <p:blipFill>
          <a:blip r:embed="rId5"/>
          <a:srcRect l="4738" t="7429" r="5115" b="1840"/>
          <a:stretch/>
        </p:blipFill>
        <p:spPr>
          <a:xfrm>
            <a:off x="22203829" y="18098711"/>
            <a:ext cx="9998163" cy="5884554"/>
          </a:xfrm>
          <a:prstGeom prst="rect">
            <a:avLst/>
          </a:prstGeom>
        </p:spPr>
      </p:pic>
    </p:spTree>
    <p:extLst>
      <p:ext uri="{BB962C8B-B14F-4D97-AF65-F5344CB8AC3E}">
        <p14:creationId xmlns:p14="http://schemas.microsoft.com/office/powerpoint/2010/main" val="6486849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dec65e0-bf49-4d66-ba57-5e8ff6d030ca">
      <Terms xmlns="http://schemas.microsoft.com/office/infopath/2007/PartnerControls"/>
    </lcf76f155ced4ddcb4097134ff3c332f>
    <TaxCatchAll xmlns="cdbd341c-9425-4527-8200-dbc5093c0c2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5858022E5201147B6E42B168687AB73" ma:contentTypeVersion="16" ma:contentTypeDescription="Create a new document." ma:contentTypeScope="" ma:versionID="88c8201b768a8478ccd511ccfee20785">
  <xsd:schema xmlns:xsd="http://www.w3.org/2001/XMLSchema" xmlns:xs="http://www.w3.org/2001/XMLSchema" xmlns:p="http://schemas.microsoft.com/office/2006/metadata/properties" xmlns:ns2="4dec65e0-bf49-4d66-ba57-5e8ff6d030ca" xmlns:ns3="0f6696f3-2ba5-4292-845d-73772520c8e3" xmlns:ns4="cdbd341c-9425-4527-8200-dbc5093c0c26" targetNamespace="http://schemas.microsoft.com/office/2006/metadata/properties" ma:root="true" ma:fieldsID="eedb4d727dc87800b099ecd23a122422" ns2:_="" ns3:_="" ns4:_="">
    <xsd:import namespace="4dec65e0-bf49-4d66-ba57-5e8ff6d030ca"/>
    <xsd:import namespace="0f6696f3-2ba5-4292-845d-73772520c8e3"/>
    <xsd:import namespace="cdbd341c-9425-4527-8200-dbc5093c0c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3:SharedWithUsers" minOccurs="0"/>
                <xsd:element ref="ns3:SharedWithDetail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ec65e0-bf49-4d66-ba57-5e8ff6d030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LengthInSeconds" ma:index="16" nillable="true" ma:displayName="MediaLengthInSeconds" ma:hidden="true" ma:internalName="MediaLengthInSeconds" ma:readOnly="true">
      <xsd:simpleType>
        <xsd:restriction base="dms:Unknow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3a22c89-3912-4715-9657-2989270db28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f6696f3-2ba5-4292-845d-73772520c8e3"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bd341c-9425-4527-8200-dbc5093c0c26"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cc85a037-2f85-4039-919e-2cee8ad949c7}" ma:internalName="TaxCatchAll" ma:showField="CatchAllData" ma:web="0f6696f3-2ba5-4292-845d-73772520c8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1A4BF8-CFD9-43DC-A5AC-6CD3DB547DFE}">
  <ds:schemaRefs>
    <ds:schemaRef ds:uri="4dec65e0-bf49-4d66-ba57-5e8ff6d030ca"/>
    <ds:schemaRef ds:uri="cdbd341c-9425-4527-8200-dbc5093c0c2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AF47117-3833-4E01-8549-8DA000102F1A}">
  <ds:schemaRefs>
    <ds:schemaRef ds:uri="0f6696f3-2ba5-4292-845d-73772520c8e3"/>
    <ds:schemaRef ds:uri="4dec65e0-bf49-4d66-ba57-5e8ff6d030ca"/>
    <ds:schemaRef ds:uri="cdbd341c-9425-4527-8200-dbc5093c0c2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0D554AB5-ACA4-42A6-8373-484EB4649E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25395</TotalTime>
  <Words>1508</Words>
  <Application>Microsoft Office PowerPoint</Application>
  <PresentationFormat>Custom</PresentationFormat>
  <Paragraphs>159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SemiBold</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Burkey, Mary Terese</dc:creator>
  <cp:lastModifiedBy>Onyango, Thomas Joseph</cp:lastModifiedBy>
  <cp:revision>6</cp:revision>
  <dcterms:created xsi:type="dcterms:W3CDTF">2025-03-21T17:17:50Z</dcterms:created>
  <dcterms:modified xsi:type="dcterms:W3CDTF">2025-04-28T17:02:30Z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0x010100E5858022E5201147B6E42B168687AB73</vt:lpwstr>
  </property>
</Properties>
</file>