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9" r:id="rId1"/>
  </p:sldMasterIdLst>
  <p:notesMasterIdLst>
    <p:notesMasterId r:id="rId16"/>
  </p:notesMasterIdLst>
  <p:handoutMasterIdLst>
    <p:handoutMasterId r:id="rId17"/>
  </p:handoutMasterIdLst>
  <p:sldIdLst>
    <p:sldId id="493" r:id="rId2"/>
    <p:sldId id="521" r:id="rId3"/>
    <p:sldId id="539" r:id="rId4"/>
    <p:sldId id="564" r:id="rId5"/>
    <p:sldId id="563" r:id="rId6"/>
    <p:sldId id="554" r:id="rId7"/>
    <p:sldId id="557" r:id="rId8"/>
    <p:sldId id="566" r:id="rId9"/>
    <p:sldId id="562" r:id="rId10"/>
    <p:sldId id="543" r:id="rId11"/>
    <p:sldId id="537" r:id="rId12"/>
    <p:sldId id="555" r:id="rId13"/>
    <p:sldId id="565" r:id="rId14"/>
    <p:sldId id="541" r:id="rId15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05" userDrawn="1">
          <p15:clr>
            <a:srgbClr val="A4A3A4"/>
          </p15:clr>
        </p15:guide>
        <p15:guide id="2" orient="horz" pos="4002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errmann, Cynthia A." initials="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1E24"/>
    <a:srgbClr val="0F4F97"/>
    <a:srgbClr val="F6CE86"/>
    <a:srgbClr val="AEF8E5"/>
    <a:srgbClr val="0A8464"/>
    <a:srgbClr val="0DB78A"/>
    <a:srgbClr val="D68F10"/>
    <a:srgbClr val="F1B13D"/>
    <a:srgbClr val="10D6A2"/>
    <a:srgbClr val="2DEF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80" autoAdjust="0"/>
    <p:restoredTop sz="86077" autoAdjust="0"/>
  </p:normalViewPr>
  <p:slideViewPr>
    <p:cSldViewPr snapToGrid="0">
      <p:cViewPr varScale="1">
        <p:scale>
          <a:sx n="82" d="100"/>
          <a:sy n="82" d="100"/>
        </p:scale>
        <p:origin x="1110" y="84"/>
      </p:cViewPr>
      <p:guideLst>
        <p:guide orient="horz" pos="905"/>
        <p:guide orient="horz" pos="400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165" d="100"/>
          <a:sy n="165" d="100"/>
        </p:scale>
        <p:origin x="-5256" y="-112"/>
      </p:cViewPr>
      <p:guideLst>
        <p:guide orient="horz" pos="2932"/>
        <p:guide pos="221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/>
            </a:lvl1pPr>
          </a:lstStyle>
          <a:p>
            <a:fld id="{7A1D2F2F-8618-2143-A89B-2D6D3F007EBC}" type="datetimeFigureOut">
              <a:rPr lang="en-US" smtClean="0">
                <a:latin typeface="Arial"/>
              </a:rPr>
              <a:pPr/>
              <a:t>4/28/2025</a:t>
            </a:fld>
            <a:endParaRPr lang="en-US" dirty="0">
              <a:latin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/>
            </a:lvl1pPr>
          </a:lstStyle>
          <a:p>
            <a:endParaRPr lang="en-US" dirty="0">
              <a:latin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/>
            </a:lvl1pPr>
          </a:lstStyle>
          <a:p>
            <a:fld id="{CE221CE3-F987-1944-AB66-8BE5522C5EC6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28481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2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/>
          <a:lstStyle>
            <a:lvl1pPr algn="r">
              <a:defRPr sz="1100">
                <a:latin typeface="Arial"/>
              </a:defRPr>
            </a:lvl1pPr>
          </a:lstStyle>
          <a:p>
            <a:fld id="{D8B0A143-2353-BE4A-A6C4-57C9AE3FBC68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3" tIns="46627" rIns="93253" bIns="46627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5"/>
            <a:ext cx="5618480" cy="4189095"/>
          </a:xfrm>
          <a:prstGeom prst="rect">
            <a:avLst/>
          </a:prstGeom>
        </p:spPr>
        <p:txBody>
          <a:bodyPr vert="horz" lIns="93253" tIns="46627" rIns="93253" bIns="46627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l">
              <a:defRPr sz="11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5455"/>
          </a:xfrm>
          <a:prstGeom prst="rect">
            <a:avLst/>
          </a:prstGeom>
        </p:spPr>
        <p:txBody>
          <a:bodyPr vert="horz" lIns="93253" tIns="46627" rIns="93253" bIns="46627" rtlCol="0" anchor="b"/>
          <a:lstStyle>
            <a:lvl1pPr algn="r">
              <a:defRPr sz="1100">
                <a:latin typeface="Arial"/>
              </a:defRPr>
            </a:lvl1pPr>
          </a:lstStyle>
          <a:p>
            <a:fld id="{4CFDF800-FE0E-A944-8AC1-D57C07B352F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7650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76633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5916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A291D-9128-46D4-692D-00EB7E6828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F7E61C-06A1-94E1-E1BB-B25723A64B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B3672-92C0-B9C9-A6C7-9BDA73C35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4BF06A-DCEC-1FF9-1372-B9777D0A93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3285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92334-E1B8-ED71-F34E-A4535B8A5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FACBA2-5720-C749-F8BA-69DDCFE405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00B285-DE93-327F-3BC1-B338F6046F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72769-E105-A04C-51B7-1200E43917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151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490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9415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425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E8B7D-44E8-0283-EF7F-67D575F4D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A805AB-99E4-8C8A-70DA-A5FD1AE719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07D07E-3345-C11E-2FC3-AF9AF48E3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5D037-2E0C-DB5A-B36D-BA69CF3AEF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3116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B3FBE-2FBE-4648-6421-B5FE5581C8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A36A865-C233-4983-D401-8A5D572854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A17A1C-6088-0BFF-0772-C3A37040E8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BF237-A4D7-4D48-D68E-1ECF46FA2E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715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18337E-15E0-98B0-A904-F14D2DCE4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9CB928-D688-3F00-6BD9-BFC769BDC7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C5B787-8674-DD16-157B-54ECC9EDDB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96B813-3BF6-ED1E-6022-EBF6791B63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646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8A34B-52C0-2FE0-908A-B3A2CCB9A4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24845C-BD40-3453-8BFD-069C960D9B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4DE3B9-0BC2-8952-25C4-77C4566912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4ADB9-CA27-8948-CB55-F3F32DE96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9382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1CF5D-B403-28FA-DFA9-DDAC9FB72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B32A94-02F3-9E66-4F94-38E468AC9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F3106E-A184-DB87-4B8B-E51E4817F4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BEFC66-492D-010C-5520-479536C5158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226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AA7A4B-0ED7-119E-A5D9-C4AAAD6B8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E5BAE51-0E03-FC4A-202E-5576066FB7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3D8860-4EFD-6D26-3935-9A5E839E7D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5FC8A5-0EDB-C3AA-9725-64DB54FF93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DF800-FE0E-A944-8AC1-D57C07B352FC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39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BA3D2A3-E316-5B4D-B559-0EBDF6B137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575304"/>
            <a:ext cx="12192000" cy="27432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6D9C9D9-72EC-6D46-9AAD-E59A139F1299}"/>
              </a:ext>
            </a:extLst>
          </p:cNvPr>
          <p:cNvSpPr/>
          <p:nvPr userDrawn="1"/>
        </p:nvSpPr>
        <p:spPr bwMode="auto">
          <a:xfrm>
            <a:off x="-504" y="3193257"/>
            <a:ext cx="12192504" cy="1028423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  <a:lumMod val="0"/>
                  <a:lumOff val="100000"/>
                </a:schemeClr>
              </a:gs>
              <a:gs pos="51000">
                <a:schemeClr val="bg1"/>
              </a:gs>
            </a:gsLst>
            <a:lin ang="16200000" scaled="1"/>
            <a:tileRect/>
          </a:gra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504" y="6316956"/>
            <a:ext cx="12192000" cy="544880"/>
          </a:xfrm>
          <a:prstGeom prst="rect">
            <a:avLst/>
          </a:prstGeom>
          <a:gradFill flip="none" rotWithShape="1">
            <a:gsLst>
              <a:gs pos="0">
                <a:srgbClr val="294861"/>
              </a:gs>
              <a:gs pos="46000">
                <a:schemeClr val="accent1">
                  <a:lumMod val="50000"/>
                </a:schemeClr>
              </a:gs>
              <a:gs pos="100000">
                <a:srgbClr val="4388B8"/>
              </a:gs>
            </a:gsLst>
            <a:lin ang="16200000" scaled="1"/>
            <a:tileRect/>
          </a:gra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>
          <a:xfrm>
            <a:off x="609600" y="565126"/>
            <a:ext cx="10972800" cy="1447576"/>
          </a:xfrm>
        </p:spPr>
        <p:txBody>
          <a:bodyPr anchor="b" anchorCtr="0"/>
          <a:lstStyle>
            <a:lvl1pPr>
              <a:lnSpc>
                <a:spcPts val="3800"/>
              </a:lnSpc>
              <a:defRPr sz="3600" b="1" i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09601" y="2024863"/>
            <a:ext cx="7505699" cy="369888"/>
          </a:xfrm>
        </p:spPr>
        <p:txBody>
          <a:bodyPr>
            <a:noAutofit/>
          </a:bodyPr>
          <a:lstStyle>
            <a:lvl1pPr>
              <a:lnSpc>
                <a:spcPts val="2200"/>
              </a:lnSpc>
              <a:buNone/>
              <a:defRPr sz="2000" b="0">
                <a:latin typeface="Arial"/>
                <a:cs typeface="Arial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91181" y="6416000"/>
            <a:ext cx="6004819" cy="4355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algn="l" defTabSz="457200" rtl="0" eaLnBrk="1" latinLnBrk="0" hangingPunct="1">
              <a:lnSpc>
                <a:spcPct val="90000"/>
              </a:lnSpc>
              <a:spcAft>
                <a:spcPts val="300"/>
              </a:spcAft>
            </a:pPr>
            <a:r>
              <a:rPr lang="en-US" sz="8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LLNL-PRES-2005195</a:t>
            </a:r>
          </a:p>
          <a:p>
            <a:pPr marL="0" algn="l" defTabSz="457200" rtl="0" eaLnBrk="1" latinLnBrk="0" hangingPunct="1">
              <a:lnSpc>
                <a:spcPct val="90000"/>
              </a:lnSpc>
              <a:spcAft>
                <a:spcPts val="600"/>
              </a:spcAft>
            </a:pP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This work was performed under the auspices of the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U.S. Department of Energy by Lawrence Livermore National Laboratory under contract DE-AC52-07NA27344.</a:t>
            </a:r>
            <a:r>
              <a:rPr lang="en-US" sz="700" kern="1200" baseline="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 </a:t>
            </a:r>
            <a:r>
              <a:rPr lang="en-US" sz="700" kern="1200" dirty="0">
                <a:solidFill>
                  <a:schemeClr val="bg1"/>
                </a:solidFill>
                <a:effectLst/>
                <a:latin typeface="Arial"/>
                <a:ea typeface="+mn-ea"/>
                <a:cs typeface="Arial"/>
              </a:rPr>
              <a:t>Lawrence Livermore National Security, LLC</a:t>
            </a:r>
          </a:p>
        </p:txBody>
      </p:sp>
      <p:pic>
        <p:nvPicPr>
          <p:cNvPr id="18" name="Picture 17" descr="LLNL_Logo_WHT-LRG.png"/>
          <p:cNvPicPr>
            <a:picLocks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5018" y="6446832"/>
            <a:ext cx="1865376" cy="314676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0"/>
            <a:ext cx="12192000" cy="1128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sz="1800" dirty="0">
              <a:latin typeface="Arial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 hasCustomPrompt="1"/>
          </p:nvPr>
        </p:nvSpPr>
        <p:spPr>
          <a:xfrm>
            <a:off x="6096001" y="3096715"/>
            <a:ext cx="6096000" cy="477838"/>
          </a:xfrm>
        </p:spPr>
        <p:txBody>
          <a:bodyPr rIns="182880" anchor="b" anchorCtr="0">
            <a:noAutofit/>
          </a:bodyPr>
          <a:lstStyle>
            <a:lvl1pPr marL="57150" indent="0" algn="r">
              <a:spcBef>
                <a:spcPts val="0"/>
              </a:spcBef>
              <a:buNone/>
              <a:defRPr sz="1600" b="0"/>
            </a:lvl1pPr>
            <a:lvl2pPr marL="342900" indent="0" algn="r">
              <a:buNone/>
              <a:defRPr sz="1600" b="0"/>
            </a:lvl2pPr>
            <a:lvl3pPr marL="628650" indent="0" algn="r">
              <a:buNone/>
              <a:defRPr sz="1600" b="0"/>
            </a:lvl3pPr>
            <a:lvl4pPr marL="857250" indent="0" algn="r">
              <a:buNone/>
              <a:defRPr sz="1600" b="0"/>
            </a:lvl4pPr>
            <a:lvl5pPr marL="1085850" indent="0" algn="r">
              <a:buNone/>
              <a:defRPr sz="1600" b="0"/>
            </a:lvl5pPr>
          </a:lstStyle>
          <a:p>
            <a:pPr lvl="0"/>
            <a:r>
              <a:rPr lang="en-US" dirty="0"/>
              <a:t>Authors Name</a:t>
            </a:r>
          </a:p>
          <a:p>
            <a:pPr lvl="0"/>
            <a:r>
              <a:rPr lang="en-US" dirty="0"/>
              <a:t>Title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end page">
    <p:bg>
      <p:bgPr>
        <a:solidFill>
          <a:srgbClr val="0F4F9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LNL_Logo_WHT-LRG.png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62469" y="5437487"/>
            <a:ext cx="3602736" cy="60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8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0" bIns="0"/>
          <a:lstStyle>
            <a:lvl1pPr eaLnBrk="1" latinLnBrk="0" hangingPunct="1">
              <a:spcBef>
                <a:spcPts val="1800"/>
              </a:spcBef>
              <a:spcAft>
                <a:spcPts val="0"/>
              </a:spcAft>
              <a:defRPr/>
            </a:lvl1pPr>
            <a:lvl2pPr eaLnBrk="1" latinLnBrk="0" hangingPunct="1">
              <a:spcAft>
                <a:spcPts val="0"/>
              </a:spcAft>
              <a:defRPr/>
            </a:lvl2pPr>
            <a:lvl3pPr eaLnBrk="1" latinLnBrk="0" hangingPunct="1">
              <a:spcAft>
                <a:spcPts val="0"/>
              </a:spcAft>
              <a:defRPr/>
            </a:lvl3pPr>
            <a:lvl4pPr eaLnBrk="1" latinLnBrk="0" hangingPunct="1">
              <a:spcAft>
                <a:spcPts val="0"/>
              </a:spcAft>
              <a:defRPr/>
            </a:lvl4pPr>
            <a:lvl5pPr eaLnBrk="1" latinLnBrk="0" hangingPunct="1">
              <a:spcAft>
                <a:spcPts val="0"/>
              </a:spcAft>
              <a:defRPr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609600" y="219514"/>
            <a:ext cx="10972800" cy="1008771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with side-text-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1101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with side-text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301619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08312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with side-by-s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90000"/>
              </a:lnSpc>
              <a:defRPr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21101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6291532" y="1436688"/>
            <a:ext cx="5291328" cy="4881532"/>
          </a:xfrm>
        </p:spPr>
        <p:txBody>
          <a:bodyPr/>
          <a:lstStyle>
            <a:lvl1pPr>
              <a:spcBef>
                <a:spcPts val="1200"/>
              </a:spcBef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294128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Full Image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" y="7"/>
            <a:ext cx="12191999" cy="1228907"/>
          </a:xfrm>
          <a:solidFill>
            <a:schemeClr val="bg1"/>
          </a:solidFill>
          <a:effectLst/>
        </p:spPr>
        <p:txBody>
          <a:bodyPr vert="horz" lIns="457200" rIns="45720" rtlCol="0" anchor="ctr" anchorCtr="0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>
            <a:lvl1pPr marL="233363" indent="0" algn="l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0" lang="en-US" sz="3200" b="1" kern="12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34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1800" dirty="0">
              <a:latin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C590909-6878-E44E-9AA0-07880FBE8AE0}"/>
              </a:ext>
            </a:extLst>
          </p:cNvPr>
          <p:cNvPicPr>
            <a:picLocks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0688" y="6492240"/>
            <a:ext cx="2743200" cy="283464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41524"/>
            <a:ext cx="10972800" cy="4906889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1" y="6355080"/>
            <a:ext cx="12192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>
              <a:latin typeface="Arial"/>
            </a:endParaRPr>
          </a:p>
        </p:txBody>
      </p:sp>
      <p:sp>
        <p:nvSpPr>
          <p:cNvPr id="19" name="Slide Number Placeholder 7"/>
          <p:cNvSpPr txBox="1">
            <a:spLocks/>
          </p:cNvSpPr>
          <p:nvPr/>
        </p:nvSpPr>
        <p:spPr>
          <a:xfrm>
            <a:off x="11768167" y="6403259"/>
            <a:ext cx="423836" cy="454747"/>
          </a:xfrm>
          <a:prstGeom prst="rect">
            <a:avLst/>
          </a:prstGeom>
        </p:spPr>
        <p:txBody>
          <a:bodyPr rIns="45720" anchor="ctr" anchorCtr="0"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D690BD-BADF-4FBD-97E7-557E707EBBB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6609" y="6698653"/>
            <a:ext cx="1165161" cy="92333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pPr algn="l"/>
            <a:r>
              <a:rPr lang="en-US" sz="600" dirty="0">
                <a:latin typeface="Arial"/>
                <a:cs typeface="Arial"/>
              </a:rPr>
              <a:t>LLNL-PRES-2005195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20136"/>
            <a:ext cx="10972800" cy="1005840"/>
          </a:xfrm>
          <a:prstGeom prst="rect">
            <a:avLst/>
          </a:prstGeom>
          <a:effectLst/>
        </p:spPr>
        <p:txBody>
          <a:bodyPr vert="horz" lIns="0" rIns="45720" rtlCol="0" anchor="ctr" anchorCtr="0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-8076" y="1267155"/>
            <a:ext cx="12200079" cy="0"/>
          </a:xfrm>
          <a:prstGeom prst="line">
            <a:avLst/>
          </a:prstGeom>
          <a:ln w="38100" cmpd="sng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54311BD-8720-D040-927F-1192591CB67C}"/>
              </a:ext>
            </a:extLst>
          </p:cNvPr>
          <p:cNvPicPr>
            <a:picLocks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4015" y="6446520"/>
            <a:ext cx="978408" cy="3749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5" r:id="rId4"/>
    <p:sldLayoutId id="2147483722" r:id="rId5"/>
    <p:sldLayoutId id="2147483721" r:id="rId6"/>
    <p:sldLayoutId id="2147483717" r:id="rId7"/>
    <p:sldLayoutId id="2147483718" r:id="rId8"/>
    <p:sldLayoutId id="2147483719" r:id="rId9"/>
    <p:sldLayoutId id="2147483723" r:id="rId10"/>
  </p:sldLayoutIdLst>
  <p:hf hdr="0" ftr="0" dt="0"/>
  <p:txStyles>
    <p:titleStyle>
      <a:lvl1pPr algn="l" rtl="0" eaLnBrk="1" latinLnBrk="0" hangingPunct="1">
        <a:lnSpc>
          <a:spcPct val="90000"/>
        </a:lnSpc>
        <a:spcBef>
          <a:spcPct val="0"/>
        </a:spcBef>
        <a:buNone/>
        <a:defRPr kumimoji="0" sz="3200" b="1" kern="1200">
          <a:solidFill>
            <a:schemeClr val="accent1">
              <a:lumMod val="75000"/>
            </a:schemeClr>
          </a:solidFill>
          <a:effectLst/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85750" indent="-228600" algn="l" rtl="0" eaLnBrk="1" latinLnBrk="0" hangingPunct="1">
        <a:spcBef>
          <a:spcPts val="1800"/>
        </a:spcBef>
        <a:spcAft>
          <a:spcPts val="0"/>
        </a:spcAft>
        <a:buClr>
          <a:schemeClr val="accent1">
            <a:lumMod val="75000"/>
          </a:schemeClr>
        </a:buClr>
        <a:buSzPct val="90000"/>
        <a:buFont typeface="Wingdings" charset="2"/>
        <a:buChar char="§"/>
        <a:tabLst/>
        <a:defRPr kumimoji="0" sz="2400" b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28650" indent="-2857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Calibri" panose="020F0502020204030204" pitchFamily="34" charset="0"/>
        <a:buChar char="—"/>
        <a:defRPr kumimoji="0"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0100" indent="-171450" algn="l" rtl="0" eaLnBrk="1" latinLnBrk="0" hangingPunct="1">
        <a:spcBef>
          <a:spcPts val="0"/>
        </a:spcBef>
        <a:spcAft>
          <a:spcPts val="0"/>
        </a:spcAft>
        <a:buClrTx/>
        <a:buSzPct val="90000"/>
        <a:buFont typeface="Arial" panose="020B0604020202020204" pitchFamily="34" charset="0"/>
        <a:buChar char="•"/>
        <a:defRPr kumimoji="0" sz="1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28700" indent="-171450" algn="l" rtl="0" eaLnBrk="1" latinLnBrk="0" hangingPunct="1">
        <a:spcBef>
          <a:spcPts val="0"/>
        </a:spcBef>
        <a:spcAft>
          <a:spcPts val="0"/>
        </a:spcAft>
        <a:buClrTx/>
        <a:buSzPct val="100000"/>
        <a:buFont typeface="Lucida Grande"/>
        <a:buChar char="–"/>
        <a:defRPr kumimoji="0" sz="1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257300" indent="-171450" algn="l" rtl="0" eaLnBrk="1" latinLnBrk="0" hangingPunct="1">
        <a:spcBef>
          <a:spcPts val="0"/>
        </a:spcBef>
        <a:spcAft>
          <a:spcPts val="0"/>
        </a:spcAft>
        <a:buClrTx/>
        <a:buFont typeface="Arial"/>
        <a:buChar char="•"/>
        <a:tabLst>
          <a:tab pos="1200150" algn="l"/>
        </a:tabLst>
        <a:defRPr kumimoji="0" lang="en-US" sz="1600" kern="120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hyperlink" Target="https://ieeexplore.ieee.org/abstract/document/10521323" TargetMode="Externa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i.adsabs.harvard.edu/abs/2023PSJ.....4..243B/abstrac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osirisrex.arizona.edu/about-university-arizona-osiris-rex" TargetMode="Externa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5" Type="http://schemas.openxmlformats.org/officeDocument/2006/relationships/image" Target="../media/image11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Simulating Asteroid Deflection and Disruption Using an X-Ray Energy Deposition Model in SPH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6236898" y="3096715"/>
            <a:ext cx="5679530" cy="477838"/>
          </a:xfrm>
        </p:spPr>
        <p:txBody>
          <a:bodyPr/>
          <a:lstStyle/>
          <a:p>
            <a:pPr lvl="0"/>
            <a:r>
              <a:rPr lang="en-US" dirty="0"/>
              <a:t>Isaiah Santistevan, Mary Burkey, Mike Owen, Kathryn Kumamoto</a:t>
            </a:r>
          </a:p>
        </p:txBody>
      </p:sp>
      <p:sp>
        <p:nvSpPr>
          <p:cNvPr id="9" name="Text Placeholder 10"/>
          <p:cNvSpPr txBox="1">
            <a:spLocks/>
          </p:cNvSpPr>
          <p:nvPr/>
        </p:nvSpPr>
        <p:spPr>
          <a:xfrm>
            <a:off x="609600" y="3640568"/>
            <a:ext cx="4674376" cy="397500"/>
          </a:xfrm>
          <a:prstGeom prst="rect">
            <a:avLst/>
          </a:prstGeom>
        </p:spPr>
        <p:txBody>
          <a:bodyPr vert="horz" lIns="0" tIns="91440" rIns="0" rtlCol="0" anchor="ctr" anchorCtr="0">
            <a:noAutofit/>
          </a:bodyPr>
          <a:lstStyle/>
          <a:p>
            <a:pPr lvl="0">
              <a:lnSpc>
                <a:spcPct val="80000"/>
              </a:lnSpc>
            </a:pPr>
            <a:r>
              <a:rPr lang="en-US" sz="1600" dirty="0">
                <a:cs typeface="Lucida Handwriting"/>
              </a:rPr>
              <a:t>IAAA Planetary Defense Conference 2025</a:t>
            </a:r>
          </a:p>
          <a:p>
            <a:pPr lvl="0">
              <a:lnSpc>
                <a:spcPct val="80000"/>
              </a:lnSpc>
            </a:pPr>
            <a:r>
              <a:rPr lang="en-US" sz="1600" dirty="0">
                <a:cs typeface="Lucida Handwriting"/>
              </a:rPr>
              <a:t>Stellenbosch, Cape Town, South Africa, May 5 – 9, 2025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F2E5A-D242-689F-0840-12C84C1A7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FB37E565-E93B-6DCE-57AF-0913B0BE0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E9415CC-0D0B-94C8-7114-C451CDA6C2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96493"/>
            <a:ext cx="10972800" cy="4222529"/>
          </a:xfrm>
        </p:spPr>
        <p:txBody>
          <a:bodyPr>
            <a:normAutofit/>
          </a:bodyPr>
          <a:lstStyle/>
          <a:p>
            <a:r>
              <a:rPr lang="en-US" dirty="0"/>
              <a:t>Material models matter</a:t>
            </a:r>
          </a:p>
          <a:p>
            <a:pPr lvl="1"/>
            <a:r>
              <a:rPr lang="en-US" dirty="0"/>
              <a:t>The rate of damage propagation throughout the asteroid differ between the Aba Panu and Chelyabinsk models.</a:t>
            </a:r>
          </a:p>
          <a:p>
            <a:r>
              <a:rPr lang="en-US" dirty="0"/>
              <a:t>Smaller heights of burst illuminate less surface area which affects the amount of material damaged.</a:t>
            </a:r>
          </a:p>
          <a:p>
            <a:pPr lvl="1"/>
            <a:r>
              <a:rPr lang="en-US" dirty="0"/>
              <a:t>Still can induce a comparable deflection velocity and induces a larger crater.</a:t>
            </a:r>
          </a:p>
          <a:p>
            <a:r>
              <a:rPr lang="en-US" dirty="0"/>
              <a:t>Future work:</a:t>
            </a:r>
          </a:p>
          <a:p>
            <a:pPr lvl="1"/>
            <a:r>
              <a:rPr lang="en-US" dirty="0"/>
              <a:t>Itokawa shape model to later times</a:t>
            </a:r>
          </a:p>
          <a:p>
            <a:pPr lvl="1"/>
            <a:r>
              <a:rPr lang="en-US" dirty="0"/>
              <a:t>How does disruption depend on: strength parameters, size, porosity, etc.?</a:t>
            </a:r>
          </a:p>
        </p:txBody>
      </p:sp>
    </p:spTree>
    <p:extLst>
      <p:ext uri="{BB962C8B-B14F-4D97-AF65-F5344CB8AC3E}">
        <p14:creationId xmlns:p14="http://schemas.microsoft.com/office/powerpoint/2010/main" val="1384741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0F0724-4836-EB0C-4C11-AF6097063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05F018D7-4247-5488-434F-75B81F86C9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damage patterns at the ends of the simulations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EB8BAA-58B7-B402-5304-C21DE76C0840}"/>
              </a:ext>
            </a:extLst>
          </p:cNvPr>
          <p:cNvSpPr txBox="1"/>
          <p:nvPr/>
        </p:nvSpPr>
        <p:spPr>
          <a:xfrm>
            <a:off x="1376624" y="1115378"/>
            <a:ext cx="1115367" cy="64633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Aba Panu (25 m)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0AE12-783D-E280-D6FD-D6A8CB379293}"/>
              </a:ext>
            </a:extLst>
          </p:cNvPr>
          <p:cNvSpPr txBox="1"/>
          <p:nvPr/>
        </p:nvSpPr>
        <p:spPr>
          <a:xfrm>
            <a:off x="5402663" y="1115377"/>
            <a:ext cx="1386673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Chelyabinsk (25 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C8462B-408C-1096-15DE-7DEB72EB7912}"/>
              </a:ext>
            </a:extLst>
          </p:cNvPr>
          <p:cNvSpPr txBox="1"/>
          <p:nvPr/>
        </p:nvSpPr>
        <p:spPr>
          <a:xfrm>
            <a:off x="9428703" y="1115376"/>
            <a:ext cx="1386673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Chelyabinsk (10 m)</a:t>
            </a:r>
          </a:p>
        </p:txBody>
      </p:sp>
      <p:pic>
        <p:nvPicPr>
          <p:cNvPr id="9" name="Picture 8" descr="Chart, diagram&#10;&#10;AI-generated content may be incorrect.">
            <a:extLst>
              <a:ext uri="{FF2B5EF4-FFF2-40B4-BE49-F238E27FC236}">
                <a16:creationId xmlns:a16="http://schemas.microsoft.com/office/drawing/2014/main" id="{D6BE9934-3918-90E5-CCC5-69CFA5A1A7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32" t="5653" r="7511" b="7611"/>
          <a:stretch/>
        </p:blipFill>
        <p:spPr>
          <a:xfrm>
            <a:off x="8334852" y="2344505"/>
            <a:ext cx="3636336" cy="3965944"/>
          </a:xfrm>
          <a:prstGeom prst="rect">
            <a:avLst/>
          </a:prstGeom>
        </p:spPr>
      </p:pic>
      <p:pic>
        <p:nvPicPr>
          <p:cNvPr id="11" name="Picture 10" descr="A picture containing chart&#10;&#10;AI-generated content may be incorrect.">
            <a:extLst>
              <a:ext uri="{FF2B5EF4-FFF2-40B4-BE49-F238E27FC236}">
                <a16:creationId xmlns:a16="http://schemas.microsoft.com/office/drawing/2014/main" id="{2FB54B47-14EA-B6A3-1E33-19F8E2F3C5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277" t="3632" r="4031" b="2935"/>
          <a:stretch/>
        </p:blipFill>
        <p:spPr>
          <a:xfrm>
            <a:off x="4277830" y="2365772"/>
            <a:ext cx="3636337" cy="3965944"/>
          </a:xfrm>
          <a:prstGeom prst="rect">
            <a:avLst/>
          </a:prstGeom>
        </p:spPr>
      </p:pic>
      <p:pic>
        <p:nvPicPr>
          <p:cNvPr id="14" name="Picture 13" descr="Chart&#10;&#10;AI-generated content may be incorrect.">
            <a:extLst>
              <a:ext uri="{FF2B5EF4-FFF2-40B4-BE49-F238E27FC236}">
                <a16:creationId xmlns:a16="http://schemas.microsoft.com/office/drawing/2014/main" id="{3567DD52-BC5B-BE81-861D-E3998E4B80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47" r="4718" b="5378"/>
          <a:stretch/>
        </p:blipFill>
        <p:spPr>
          <a:xfrm>
            <a:off x="116139" y="2365771"/>
            <a:ext cx="3636336" cy="396594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F21EEC9-CD36-AC15-3192-EDA42C479DC1}"/>
              </a:ext>
            </a:extLst>
          </p:cNvPr>
          <p:cNvSpPr txBox="1"/>
          <p:nvPr/>
        </p:nvSpPr>
        <p:spPr>
          <a:xfrm>
            <a:off x="1376623" y="1879074"/>
            <a:ext cx="1115367" cy="36933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 ~ 34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CB5A8A-45BA-8BAF-A084-6DDDB4C01B86}"/>
              </a:ext>
            </a:extLst>
          </p:cNvPr>
          <p:cNvSpPr txBox="1"/>
          <p:nvPr/>
        </p:nvSpPr>
        <p:spPr>
          <a:xfrm>
            <a:off x="5538314" y="1879074"/>
            <a:ext cx="1115367" cy="36933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 ~ 68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37675-9600-E35B-EE71-83DF81448BEC}"/>
              </a:ext>
            </a:extLst>
          </p:cNvPr>
          <p:cNvSpPr txBox="1"/>
          <p:nvPr/>
        </p:nvSpPr>
        <p:spPr>
          <a:xfrm>
            <a:off x="9496529" y="1879074"/>
            <a:ext cx="1251019" cy="36933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 ~ 145 </a:t>
            </a:r>
            <a:r>
              <a:rPr lang="en-US" dirty="0" err="1"/>
              <a:t>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6658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11BC5-4C4D-2C3D-563C-55C127C6D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hart&#10;&#10;AI-generated content may be incorrect.">
            <a:extLst>
              <a:ext uri="{FF2B5EF4-FFF2-40B4-BE49-F238E27FC236}">
                <a16:creationId xmlns:a16="http://schemas.microsoft.com/office/drawing/2014/main" id="{10D7A057-C155-89DE-6B5D-A4CFACECB4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134" t="4421" r="2885" b="3478"/>
          <a:stretch/>
        </p:blipFill>
        <p:spPr>
          <a:xfrm>
            <a:off x="4309837" y="2532011"/>
            <a:ext cx="3572320" cy="381562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C768D4C-CBC6-AB23-677B-F7FA3278ECB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63" r="5917" b="4312"/>
          <a:stretch/>
        </p:blipFill>
        <p:spPr>
          <a:xfrm>
            <a:off x="159488" y="2444573"/>
            <a:ext cx="3642987" cy="3926666"/>
          </a:xfrm>
          <a:prstGeom prst="rect">
            <a:avLst/>
          </a:prstGeom>
        </p:spPr>
      </p:pic>
      <p:pic>
        <p:nvPicPr>
          <p:cNvPr id="11" name="Picture 10" descr="Chart&#10;&#10;AI-generated content may be incorrect.">
            <a:extLst>
              <a:ext uri="{FF2B5EF4-FFF2-40B4-BE49-F238E27FC236}">
                <a16:creationId xmlns:a16="http://schemas.microsoft.com/office/drawing/2014/main" id="{F6F87DE7-0196-ED52-C056-9ABAB9A85E5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921" t="5413" r="6404" b="5035"/>
          <a:stretch/>
        </p:blipFill>
        <p:spPr>
          <a:xfrm>
            <a:off x="8325727" y="2455206"/>
            <a:ext cx="3595650" cy="38883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8EF58174-283E-C3D5-60B8-E2B972ADB62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Material motion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</m:oMath>
                </a14:m>
                <a:r>
                  <a:rPr lang="en-US" dirty="0"/>
                  <a:t>) at final simulation times</a:t>
                </a:r>
              </a:p>
            </p:txBody>
          </p:sp>
        </mc:Choice>
        <mc:Fallback xmlns="">
          <p:sp>
            <p:nvSpPr>
              <p:cNvPr id="13" name="Title 12">
                <a:extLst>
                  <a:ext uri="{FF2B5EF4-FFF2-40B4-BE49-F238E27FC236}">
                    <a16:creationId xmlns:a16="http://schemas.microsoft.com/office/drawing/2014/main" id="{8EF58174-283E-C3D5-60B8-E2B972ADB62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l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A239D1B-5A30-A939-AF7A-8A4A3E47FF86}"/>
              </a:ext>
            </a:extLst>
          </p:cNvPr>
          <p:cNvSpPr txBox="1"/>
          <p:nvPr/>
        </p:nvSpPr>
        <p:spPr>
          <a:xfrm>
            <a:off x="1376624" y="1115378"/>
            <a:ext cx="1115367" cy="64633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Aba Panu (25 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B1EF99-37BE-CAC5-4CF6-87785FF29D8E}"/>
              </a:ext>
            </a:extLst>
          </p:cNvPr>
          <p:cNvSpPr txBox="1"/>
          <p:nvPr/>
        </p:nvSpPr>
        <p:spPr>
          <a:xfrm>
            <a:off x="5402663" y="1115377"/>
            <a:ext cx="1386673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Chelyabinsk (25 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6DCA27-C9BD-D8FD-907F-F6180A36D78A}"/>
              </a:ext>
            </a:extLst>
          </p:cNvPr>
          <p:cNvSpPr txBox="1"/>
          <p:nvPr/>
        </p:nvSpPr>
        <p:spPr>
          <a:xfrm>
            <a:off x="9428703" y="1115376"/>
            <a:ext cx="1386673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Chelyabinsk (10 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2DBA2E-52C9-A23C-B09D-6BBCF5741844}"/>
              </a:ext>
            </a:extLst>
          </p:cNvPr>
          <p:cNvSpPr txBox="1"/>
          <p:nvPr/>
        </p:nvSpPr>
        <p:spPr>
          <a:xfrm>
            <a:off x="1376623" y="1879074"/>
            <a:ext cx="1115367" cy="36933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 ~ 34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EC79FB-83F6-52F5-8F86-3B95DCE03F36}"/>
              </a:ext>
            </a:extLst>
          </p:cNvPr>
          <p:cNvSpPr txBox="1"/>
          <p:nvPr/>
        </p:nvSpPr>
        <p:spPr>
          <a:xfrm>
            <a:off x="5538314" y="1879074"/>
            <a:ext cx="1115367" cy="36933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 ~ 68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E61D15-9062-A7C6-3AA5-E751D9959297}"/>
              </a:ext>
            </a:extLst>
          </p:cNvPr>
          <p:cNvSpPr txBox="1"/>
          <p:nvPr/>
        </p:nvSpPr>
        <p:spPr>
          <a:xfrm>
            <a:off x="9496529" y="1879074"/>
            <a:ext cx="1251019" cy="36933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 ~ 145 </a:t>
            </a:r>
            <a:r>
              <a:rPr lang="en-US" dirty="0" err="1"/>
              <a:t>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0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D9F44D-750A-50E7-4658-BF5AE51FB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1ADE8CEC-C296-3D04-CA21-35A84BEA6F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 details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6433DA0-7FC5-2D0C-8750-2D8D23EA294E}"/>
              </a:ext>
            </a:extLst>
          </p:cNvPr>
          <p:cNvSpPr/>
          <p:nvPr/>
        </p:nvSpPr>
        <p:spPr bwMode="auto">
          <a:xfrm>
            <a:off x="338671" y="1306604"/>
            <a:ext cx="5604929" cy="706782"/>
          </a:xfrm>
          <a:prstGeom prst="rect">
            <a:avLst/>
          </a:prstGeom>
          <a:solidFill>
            <a:srgbClr val="375F92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7A306B-E7B8-C1D1-A16E-543FD8FD7403}"/>
              </a:ext>
            </a:extLst>
          </p:cNvPr>
          <p:cNvSpPr/>
          <p:nvPr/>
        </p:nvSpPr>
        <p:spPr bwMode="auto">
          <a:xfrm>
            <a:off x="317005" y="1306605"/>
            <a:ext cx="5626595" cy="5066470"/>
          </a:xfrm>
          <a:prstGeom prst="rect">
            <a:avLst/>
          </a:prstGeom>
          <a:noFill/>
          <a:ln w="47625">
            <a:solidFill>
              <a:srgbClr val="375F9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A502E6-E45F-7649-8630-0DC68EC2F162}"/>
              </a:ext>
            </a:extLst>
          </p:cNvPr>
          <p:cNvSpPr txBox="1"/>
          <p:nvPr/>
        </p:nvSpPr>
        <p:spPr>
          <a:xfrm>
            <a:off x="317645" y="1359794"/>
            <a:ext cx="5625956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Fixed Parameters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0708A95-AAB9-9983-4C90-FBC66E2348D7}"/>
              </a:ext>
            </a:extLst>
          </p:cNvPr>
          <p:cNvSpPr/>
          <p:nvPr/>
        </p:nvSpPr>
        <p:spPr bwMode="auto">
          <a:xfrm>
            <a:off x="6212931" y="1306604"/>
            <a:ext cx="5617480" cy="702038"/>
          </a:xfrm>
          <a:prstGeom prst="rect">
            <a:avLst/>
          </a:prstGeom>
          <a:solidFill>
            <a:srgbClr val="375F92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42F7C72-B533-E902-4C8B-F0FD26563B66}"/>
              </a:ext>
            </a:extLst>
          </p:cNvPr>
          <p:cNvSpPr/>
          <p:nvPr/>
        </p:nvSpPr>
        <p:spPr bwMode="auto">
          <a:xfrm>
            <a:off x="6204456" y="1298234"/>
            <a:ext cx="5625956" cy="5066471"/>
          </a:xfrm>
          <a:prstGeom prst="rect">
            <a:avLst/>
          </a:prstGeom>
          <a:noFill/>
          <a:ln w="47625">
            <a:solidFill>
              <a:srgbClr val="375F9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16CCF2D-C237-697B-9075-C823EB288E86}"/>
              </a:ext>
            </a:extLst>
          </p:cNvPr>
          <p:cNvSpPr txBox="1"/>
          <p:nvPr/>
        </p:nvSpPr>
        <p:spPr>
          <a:xfrm>
            <a:off x="6273094" y="1347330"/>
            <a:ext cx="555731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Varied Parameter Combinations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99EB3F-9383-A5EC-3860-A8C267543CD0}"/>
                  </a:ext>
                </a:extLst>
              </p:cNvPr>
              <p:cNvSpPr txBox="1"/>
              <p:nvPr/>
            </p:nvSpPr>
            <p:spPr>
              <a:xfrm>
                <a:off x="338671" y="2013971"/>
                <a:ext cx="5545597" cy="41216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Bennu shape model</a:t>
                </a:r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Forsterite: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=3.22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dirty="0"/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Median Epoch 2 scenario:</a:t>
                </a:r>
              </a:p>
              <a:p>
                <a:pPr marL="594360" lvl="1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∼3.6×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dirty="0"/>
                  <a:t> kg</a:t>
                </a:r>
              </a:p>
              <a:p>
                <a:pPr marL="594360" lvl="1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150 m</a:t>
                </a:r>
              </a:p>
              <a:p>
                <a:pPr marL="594360" lvl="1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𝑒𝑠𝑐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≈8</m:t>
                    </m:r>
                  </m:oMath>
                </a14:m>
                <a:r>
                  <a:rPr lang="en-US" dirty="0"/>
                  <a:t> cm/s</a:t>
                </a:r>
              </a:p>
              <a:p>
                <a:pPr marL="594360" lvl="1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=0.308</m:t>
                    </m:r>
                  </m:oMath>
                </a14:m>
                <a:endParaRPr lang="en-US" dirty="0"/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NED Yield = 1000 kt</a:t>
                </a:r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Intact yield strength = 1 MPa</a:t>
                </a:r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Damaged yield strength = 1 Pa</a:t>
                </a:r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Intact shear modulus = 3.15e4 MPa</a:t>
                </a:r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dirty="0"/>
                  <a:t>Poisson’s ratio = 0.3</a:t>
                </a: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299EB3F-9383-A5EC-3860-A8C267543C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71" y="2013971"/>
                <a:ext cx="5545597" cy="4121641"/>
              </a:xfrm>
              <a:prstGeom prst="rect">
                <a:avLst/>
              </a:prstGeom>
              <a:blipFill>
                <a:blip r:embed="rId3"/>
                <a:stretch>
                  <a:fillRect l="-770" t="-740" b="-1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CD05703B-50B1-966C-90B0-2B4869992BEE}"/>
              </a:ext>
            </a:extLst>
          </p:cNvPr>
          <p:cNvSpPr txBox="1"/>
          <p:nvPr/>
        </p:nvSpPr>
        <p:spPr>
          <a:xfrm>
            <a:off x="6212931" y="2032772"/>
            <a:ext cx="4868155" cy="1143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450"/>
              </a:spcAft>
              <a:buFont typeface="+mj-lt"/>
              <a:buAutoNum type="arabicPeriod"/>
            </a:pPr>
            <a:r>
              <a:rPr lang="en-US" sz="2000" dirty="0"/>
              <a:t>Aba Panu material model, 25 m HOB</a:t>
            </a:r>
          </a:p>
          <a:p>
            <a:pPr marL="457200" indent="-457200">
              <a:spcAft>
                <a:spcPts val="450"/>
              </a:spcAft>
              <a:buFont typeface="+mj-lt"/>
              <a:buAutoNum type="arabicPeriod"/>
            </a:pPr>
            <a:r>
              <a:rPr lang="en-US" sz="2000" dirty="0"/>
              <a:t>Chelyabinsk material model, 25 m HOB</a:t>
            </a:r>
            <a:endParaRPr lang="en-US" sz="2000" b="0" dirty="0"/>
          </a:p>
          <a:p>
            <a:pPr marL="457200" indent="-457200">
              <a:spcAft>
                <a:spcPts val="450"/>
              </a:spcAft>
              <a:buFont typeface="+mj-lt"/>
              <a:buAutoNum type="arabicPeriod"/>
            </a:pPr>
            <a:r>
              <a:rPr lang="en-US" sz="2000" dirty="0"/>
              <a:t>Chelyabinsk material model, 10 m HOB</a:t>
            </a:r>
            <a:endParaRPr 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445223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mitigation rules of thumb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30A033-AE41-ECE1-18FB-3D8B407E2AE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1100" y="1436688"/>
                <a:ext cx="4390649" cy="4097838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Robust nuclear disruption is good for short warning times and for smaller-sized asteroids.</a:t>
                </a:r>
              </a:p>
              <a:p>
                <a:r>
                  <a:rPr lang="en-US" dirty="0"/>
                  <a:t>The space between common rules of thumb and the limits themselves, remain to be thoroughly explored.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≳10%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𝑒𝑠𝑐</m:t>
                        </m:r>
                      </m:sub>
                    </m:sSub>
                  </m:oMath>
                </a14:m>
                <a:r>
                  <a:rPr lang="en-US" b="0" dirty="0"/>
                  <a:t> - Fragmentation ris</a:t>
                </a:r>
                <a:r>
                  <a:rPr lang="en-US" dirty="0"/>
                  <a:t>k</a:t>
                </a:r>
                <a:endParaRPr lang="en-US" b="0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≳10×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𝑒𝑠𝑐</m:t>
                        </m:r>
                      </m:sub>
                    </m:sSub>
                  </m:oMath>
                </a14:m>
                <a:r>
                  <a:rPr lang="en-US" b="0" dirty="0"/>
                  <a:t> - Robust disruption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B30A033-AE41-ECE1-18FB-3D8B407E2AE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1100" y="1436688"/>
                <a:ext cx="4390649" cy="4097838"/>
              </a:xfrm>
              <a:blipFill>
                <a:blip r:embed="rId3"/>
                <a:stretch>
                  <a:fillRect l="-2222" t="-2381" r="-31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Chart&#10;&#10;AI-generated content may be incorrect.">
            <a:extLst>
              <a:ext uri="{FF2B5EF4-FFF2-40B4-BE49-F238E27FC236}">
                <a16:creationId xmlns:a16="http://schemas.microsoft.com/office/drawing/2014/main" id="{A95DCB45-387A-7605-D87A-AEF0F33160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3576" y="1329356"/>
            <a:ext cx="6935945" cy="49911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C48F6F-F22B-0E2F-D089-A89070619E86}"/>
              </a:ext>
            </a:extLst>
          </p:cNvPr>
          <p:cNvSpPr txBox="1"/>
          <p:nvPr/>
        </p:nvSpPr>
        <p:spPr>
          <a:xfrm>
            <a:off x="10379487" y="5978500"/>
            <a:ext cx="1863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Frazier et al. 2024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844F195-130F-534E-83F7-92F8F06713E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7234" y="2349988"/>
            <a:ext cx="1204064" cy="243861"/>
          </a:xfrm>
          <a:prstGeom prst="rect">
            <a:avLst/>
          </a:prstGeom>
          <a:effectLst>
            <a:softEdge rad="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26A069-46DF-BE01-DCD2-87C2CDEF7927}"/>
              </a:ext>
            </a:extLst>
          </p:cNvPr>
          <p:cNvSpPr txBox="1"/>
          <p:nvPr/>
        </p:nvSpPr>
        <p:spPr>
          <a:xfrm>
            <a:off x="7131700" y="2281298"/>
            <a:ext cx="1524098" cy="353943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US" sz="1700" b="1" dirty="0">
                <a:ln>
                  <a:solidFill>
                    <a:schemeClr val="tx1">
                      <a:alpha val="39000"/>
                    </a:schemeClr>
                  </a:solidFill>
                </a:ln>
                <a:solidFill>
                  <a:schemeClr val="bg1"/>
                </a:solidFill>
              </a:rPr>
              <a:t>Fragmentation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73901E-ADEA-F40A-EE07-C0469F575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5098" y="4551475"/>
            <a:ext cx="883069" cy="1562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B44267-80BC-775C-EA3C-D64425806F78}"/>
              </a:ext>
            </a:extLst>
          </p:cNvPr>
          <p:cNvSpPr txBox="1"/>
          <p:nvPr/>
        </p:nvSpPr>
        <p:spPr>
          <a:xfrm>
            <a:off x="9909019" y="4480751"/>
            <a:ext cx="1154765" cy="261610"/>
          </a:xfrm>
          <a:prstGeom prst="rect">
            <a:avLst/>
          </a:prstGeom>
          <a:noFill/>
          <a:effectLst>
            <a:softEdge rad="0"/>
          </a:effectLst>
        </p:spPr>
        <p:txBody>
          <a:bodyPr wrap="square" rtlCol="0">
            <a:spAutoFit/>
          </a:bodyPr>
          <a:lstStyle/>
          <a:p>
            <a:r>
              <a:rPr lang="en-US" sz="1100" b="1" dirty="0">
                <a:ln>
                  <a:solidFill>
                    <a:schemeClr val="tx1">
                      <a:alpha val="39000"/>
                    </a:schemeClr>
                  </a:solidFill>
                </a:ln>
                <a:solidFill>
                  <a:schemeClr val="bg1"/>
                </a:solidFill>
              </a:rPr>
              <a:t>Fragmentation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47F5B-EC64-CEEE-8ACC-6C13BFCBE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D258B41-2FDA-A927-370F-53E1E7BF0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mitigation problems require a large dynamic range in simulation resolution.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B56D799-1294-93D8-1B3E-B3B296E83B40}"/>
              </a:ext>
            </a:extLst>
          </p:cNvPr>
          <p:cNvSpPr/>
          <p:nvPr/>
        </p:nvSpPr>
        <p:spPr bwMode="auto">
          <a:xfrm>
            <a:off x="278511" y="1306604"/>
            <a:ext cx="5773272" cy="706782"/>
          </a:xfrm>
          <a:prstGeom prst="rect">
            <a:avLst/>
          </a:prstGeom>
          <a:solidFill>
            <a:srgbClr val="375F92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49AC7F-F858-8E5F-3602-112AA18B6108}"/>
              </a:ext>
            </a:extLst>
          </p:cNvPr>
          <p:cNvSpPr/>
          <p:nvPr/>
        </p:nvSpPr>
        <p:spPr bwMode="auto">
          <a:xfrm>
            <a:off x="256845" y="1306604"/>
            <a:ext cx="5793948" cy="5074429"/>
          </a:xfrm>
          <a:prstGeom prst="rect">
            <a:avLst/>
          </a:prstGeom>
          <a:noFill/>
          <a:ln w="47625">
            <a:solidFill>
              <a:srgbClr val="375F9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0F87BB-DF04-80A0-98D2-B334453347BE}"/>
              </a:ext>
            </a:extLst>
          </p:cNvPr>
          <p:cNvSpPr txBox="1"/>
          <p:nvPr/>
        </p:nvSpPr>
        <p:spPr>
          <a:xfrm>
            <a:off x="257484" y="1359794"/>
            <a:ext cx="5793947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X-Ray Energy Deposition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38580C6-E5EA-7043-7898-E7562C88A921}"/>
              </a:ext>
            </a:extLst>
          </p:cNvPr>
          <p:cNvSpPr/>
          <p:nvPr/>
        </p:nvSpPr>
        <p:spPr bwMode="auto">
          <a:xfrm>
            <a:off x="6212931" y="1306604"/>
            <a:ext cx="5688526" cy="702038"/>
          </a:xfrm>
          <a:prstGeom prst="rect">
            <a:avLst/>
          </a:prstGeom>
          <a:solidFill>
            <a:srgbClr val="375F92"/>
          </a:solidFill>
          <a:ln>
            <a:solidFill>
              <a:schemeClr val="accent1">
                <a:lumMod val="75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6672BA-F3AF-94D3-C0E4-E54C2A45A058}"/>
              </a:ext>
            </a:extLst>
          </p:cNvPr>
          <p:cNvSpPr/>
          <p:nvPr/>
        </p:nvSpPr>
        <p:spPr bwMode="auto">
          <a:xfrm>
            <a:off x="6204456" y="1298234"/>
            <a:ext cx="5718028" cy="5074429"/>
          </a:xfrm>
          <a:prstGeom prst="rect">
            <a:avLst/>
          </a:prstGeom>
          <a:noFill/>
          <a:ln w="47625">
            <a:solidFill>
              <a:srgbClr val="375F92"/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1A3CBA7-A851-40A7-5810-C6C338DDB345}"/>
              </a:ext>
            </a:extLst>
          </p:cNvPr>
          <p:cNvSpPr txBox="1"/>
          <p:nvPr/>
        </p:nvSpPr>
        <p:spPr>
          <a:xfrm>
            <a:off x="6671155" y="1347330"/>
            <a:ext cx="469181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Hydrodynamics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85C3B4E-E693-3F8A-DE69-4CF343DD8BA9}"/>
              </a:ext>
            </a:extLst>
          </p:cNvPr>
          <p:cNvSpPr txBox="1"/>
          <p:nvPr/>
        </p:nvSpPr>
        <p:spPr>
          <a:xfrm>
            <a:off x="278511" y="2013972"/>
            <a:ext cx="5764225" cy="268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X rays illuminate the surface material, causing heating and ionization. Some energy re-radiates away.</a:t>
            </a:r>
          </a:p>
          <a:p>
            <a:pPr marL="137160" indent="-13716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Happens at smaller/faster length/timescales compared to motion of ablated material, requires a full rad-hydro simulation.</a:t>
            </a:r>
          </a:p>
          <a:p>
            <a:pPr marL="137160" indent="-13716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 use the X-ray energy deposition model from </a:t>
            </a:r>
            <a:r>
              <a:rPr lang="en-US" sz="2000" dirty="0">
                <a:hlinkClick r:id="rId3"/>
              </a:rPr>
              <a:t>Burkey et al. 2023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E353E21-A0F4-41DD-E9E4-47A5E83177FD}"/>
              </a:ext>
            </a:extLst>
          </p:cNvPr>
          <p:cNvSpPr txBox="1"/>
          <p:nvPr/>
        </p:nvSpPr>
        <p:spPr>
          <a:xfrm>
            <a:off x="6273095" y="2008642"/>
            <a:ext cx="5628362" cy="13875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" indent="-13716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Material begins moving and expanding.</a:t>
            </a:r>
          </a:p>
          <a:p>
            <a:pPr marL="137160" indent="-137160">
              <a:spcAft>
                <a:spcPts val="45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We use the Smoothed Particle Hydrodynamics code </a:t>
            </a:r>
            <a:r>
              <a:rPr lang="en-US" sz="2000" b="1" dirty="0"/>
              <a:t>Spheral</a:t>
            </a:r>
            <a:r>
              <a:rPr lang="en-US" sz="2000" dirty="0"/>
              <a:t> to model the material’s strength and damage to better test realistic disruption missions.</a:t>
            </a:r>
          </a:p>
        </p:txBody>
      </p:sp>
      <p:pic>
        <p:nvPicPr>
          <p:cNvPr id="29" name="Picture 28" descr="A close-up of a rock&#10;&#10;Description automatically generated">
            <a:extLst>
              <a:ext uri="{FF2B5EF4-FFF2-40B4-BE49-F238E27FC236}">
                <a16:creationId xmlns:a16="http://schemas.microsoft.com/office/drawing/2014/main" id="{DADA3940-E60F-7ABB-132B-398F778E9F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</a:blip>
          <a:srcRect r="75527"/>
          <a:stretch/>
        </p:blipFill>
        <p:spPr>
          <a:xfrm rot="5400000">
            <a:off x="2586963" y="3348805"/>
            <a:ext cx="1281151" cy="4718438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EF9FCAA-A1C9-3C20-C9F2-7F9A46AA4A2C}"/>
              </a:ext>
            </a:extLst>
          </p:cNvPr>
          <p:cNvSpPr/>
          <p:nvPr/>
        </p:nvSpPr>
        <p:spPr bwMode="auto">
          <a:xfrm rot="5626544">
            <a:off x="2241729" y="4665363"/>
            <a:ext cx="842589" cy="255497"/>
          </a:xfrm>
          <a:custGeom>
            <a:avLst/>
            <a:gdLst>
              <a:gd name="connsiteX0" fmla="*/ 0 w 1659834"/>
              <a:gd name="connsiteY0" fmla="*/ 290172 h 369708"/>
              <a:gd name="connsiteX1" fmla="*/ 288234 w 1659834"/>
              <a:gd name="connsiteY1" fmla="*/ 1937 h 369708"/>
              <a:gd name="connsiteX2" fmla="*/ 566530 w 1659834"/>
              <a:gd name="connsiteY2" fmla="*/ 369685 h 369708"/>
              <a:gd name="connsiteX3" fmla="*/ 854765 w 1659834"/>
              <a:gd name="connsiteY3" fmla="*/ 21815 h 369708"/>
              <a:gd name="connsiteX4" fmla="*/ 1192695 w 1659834"/>
              <a:gd name="connsiteY4" fmla="*/ 319989 h 369708"/>
              <a:gd name="connsiteX5" fmla="*/ 1490869 w 1659834"/>
              <a:gd name="connsiteY5" fmla="*/ 1937 h 369708"/>
              <a:gd name="connsiteX6" fmla="*/ 1659834 w 1659834"/>
              <a:gd name="connsiteY6" fmla="*/ 210659 h 36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9834" h="369708">
                <a:moveTo>
                  <a:pt x="0" y="290172"/>
                </a:moveTo>
                <a:cubicBezTo>
                  <a:pt x="96906" y="139428"/>
                  <a:pt x="193812" y="-11315"/>
                  <a:pt x="288234" y="1937"/>
                </a:cubicBezTo>
                <a:cubicBezTo>
                  <a:pt x="382656" y="15189"/>
                  <a:pt x="472108" y="366372"/>
                  <a:pt x="566530" y="369685"/>
                </a:cubicBezTo>
                <a:cubicBezTo>
                  <a:pt x="660952" y="372998"/>
                  <a:pt x="750404" y="30098"/>
                  <a:pt x="854765" y="21815"/>
                </a:cubicBezTo>
                <a:cubicBezTo>
                  <a:pt x="959126" y="13532"/>
                  <a:pt x="1086678" y="323302"/>
                  <a:pt x="1192695" y="319989"/>
                </a:cubicBezTo>
                <a:cubicBezTo>
                  <a:pt x="1298712" y="316676"/>
                  <a:pt x="1413013" y="20159"/>
                  <a:pt x="1490869" y="1937"/>
                </a:cubicBezTo>
                <a:cubicBezTo>
                  <a:pt x="1568726" y="-16285"/>
                  <a:pt x="1614280" y="97187"/>
                  <a:pt x="1659834" y="210659"/>
                </a:cubicBezTo>
              </a:path>
            </a:pathLst>
          </a:cu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2FD08C2-51CE-2CD4-AF45-4C19C826C24C}"/>
              </a:ext>
            </a:extLst>
          </p:cNvPr>
          <p:cNvSpPr/>
          <p:nvPr/>
        </p:nvSpPr>
        <p:spPr bwMode="auto">
          <a:xfrm rot="5626544">
            <a:off x="2658918" y="4619979"/>
            <a:ext cx="842589" cy="255497"/>
          </a:xfrm>
          <a:custGeom>
            <a:avLst/>
            <a:gdLst>
              <a:gd name="connsiteX0" fmla="*/ 0 w 1659834"/>
              <a:gd name="connsiteY0" fmla="*/ 290172 h 369708"/>
              <a:gd name="connsiteX1" fmla="*/ 288234 w 1659834"/>
              <a:gd name="connsiteY1" fmla="*/ 1937 h 369708"/>
              <a:gd name="connsiteX2" fmla="*/ 566530 w 1659834"/>
              <a:gd name="connsiteY2" fmla="*/ 369685 h 369708"/>
              <a:gd name="connsiteX3" fmla="*/ 854765 w 1659834"/>
              <a:gd name="connsiteY3" fmla="*/ 21815 h 369708"/>
              <a:gd name="connsiteX4" fmla="*/ 1192695 w 1659834"/>
              <a:gd name="connsiteY4" fmla="*/ 319989 h 369708"/>
              <a:gd name="connsiteX5" fmla="*/ 1490869 w 1659834"/>
              <a:gd name="connsiteY5" fmla="*/ 1937 h 369708"/>
              <a:gd name="connsiteX6" fmla="*/ 1659834 w 1659834"/>
              <a:gd name="connsiteY6" fmla="*/ 210659 h 36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9834" h="369708">
                <a:moveTo>
                  <a:pt x="0" y="290172"/>
                </a:moveTo>
                <a:cubicBezTo>
                  <a:pt x="96906" y="139428"/>
                  <a:pt x="193812" y="-11315"/>
                  <a:pt x="288234" y="1937"/>
                </a:cubicBezTo>
                <a:cubicBezTo>
                  <a:pt x="382656" y="15189"/>
                  <a:pt x="472108" y="366372"/>
                  <a:pt x="566530" y="369685"/>
                </a:cubicBezTo>
                <a:cubicBezTo>
                  <a:pt x="660952" y="372998"/>
                  <a:pt x="750404" y="30098"/>
                  <a:pt x="854765" y="21815"/>
                </a:cubicBezTo>
                <a:cubicBezTo>
                  <a:pt x="959126" y="13532"/>
                  <a:pt x="1086678" y="323302"/>
                  <a:pt x="1192695" y="319989"/>
                </a:cubicBezTo>
                <a:cubicBezTo>
                  <a:pt x="1298712" y="316676"/>
                  <a:pt x="1413013" y="20159"/>
                  <a:pt x="1490869" y="1937"/>
                </a:cubicBezTo>
                <a:cubicBezTo>
                  <a:pt x="1568726" y="-16285"/>
                  <a:pt x="1614280" y="97187"/>
                  <a:pt x="1659834" y="210659"/>
                </a:cubicBezTo>
              </a:path>
            </a:pathLst>
          </a:cu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424F879-865A-A8B9-5B75-A7A0FCF3534C}"/>
              </a:ext>
            </a:extLst>
          </p:cNvPr>
          <p:cNvSpPr/>
          <p:nvPr/>
        </p:nvSpPr>
        <p:spPr bwMode="auto">
          <a:xfrm rot="5626544">
            <a:off x="3054220" y="4637754"/>
            <a:ext cx="842589" cy="255497"/>
          </a:xfrm>
          <a:custGeom>
            <a:avLst/>
            <a:gdLst>
              <a:gd name="connsiteX0" fmla="*/ 0 w 1659834"/>
              <a:gd name="connsiteY0" fmla="*/ 290172 h 369708"/>
              <a:gd name="connsiteX1" fmla="*/ 288234 w 1659834"/>
              <a:gd name="connsiteY1" fmla="*/ 1937 h 369708"/>
              <a:gd name="connsiteX2" fmla="*/ 566530 w 1659834"/>
              <a:gd name="connsiteY2" fmla="*/ 369685 h 369708"/>
              <a:gd name="connsiteX3" fmla="*/ 854765 w 1659834"/>
              <a:gd name="connsiteY3" fmla="*/ 21815 h 369708"/>
              <a:gd name="connsiteX4" fmla="*/ 1192695 w 1659834"/>
              <a:gd name="connsiteY4" fmla="*/ 319989 h 369708"/>
              <a:gd name="connsiteX5" fmla="*/ 1490869 w 1659834"/>
              <a:gd name="connsiteY5" fmla="*/ 1937 h 369708"/>
              <a:gd name="connsiteX6" fmla="*/ 1659834 w 1659834"/>
              <a:gd name="connsiteY6" fmla="*/ 210659 h 36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9834" h="369708">
                <a:moveTo>
                  <a:pt x="0" y="290172"/>
                </a:moveTo>
                <a:cubicBezTo>
                  <a:pt x="96906" y="139428"/>
                  <a:pt x="193812" y="-11315"/>
                  <a:pt x="288234" y="1937"/>
                </a:cubicBezTo>
                <a:cubicBezTo>
                  <a:pt x="382656" y="15189"/>
                  <a:pt x="472108" y="366372"/>
                  <a:pt x="566530" y="369685"/>
                </a:cubicBezTo>
                <a:cubicBezTo>
                  <a:pt x="660952" y="372998"/>
                  <a:pt x="750404" y="30098"/>
                  <a:pt x="854765" y="21815"/>
                </a:cubicBezTo>
                <a:cubicBezTo>
                  <a:pt x="959126" y="13532"/>
                  <a:pt x="1086678" y="323302"/>
                  <a:pt x="1192695" y="319989"/>
                </a:cubicBezTo>
                <a:cubicBezTo>
                  <a:pt x="1298712" y="316676"/>
                  <a:pt x="1413013" y="20159"/>
                  <a:pt x="1490869" y="1937"/>
                </a:cubicBezTo>
                <a:cubicBezTo>
                  <a:pt x="1568726" y="-16285"/>
                  <a:pt x="1614280" y="97187"/>
                  <a:pt x="1659834" y="210659"/>
                </a:cubicBezTo>
              </a:path>
            </a:pathLst>
          </a:cu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9B9B454-4E59-05D5-2267-2BDD064E94DB}"/>
              </a:ext>
            </a:extLst>
          </p:cNvPr>
          <p:cNvSpPr/>
          <p:nvPr/>
        </p:nvSpPr>
        <p:spPr bwMode="auto">
          <a:xfrm rot="5626544">
            <a:off x="3442563" y="4743130"/>
            <a:ext cx="842589" cy="255497"/>
          </a:xfrm>
          <a:custGeom>
            <a:avLst/>
            <a:gdLst>
              <a:gd name="connsiteX0" fmla="*/ 0 w 1659834"/>
              <a:gd name="connsiteY0" fmla="*/ 290172 h 369708"/>
              <a:gd name="connsiteX1" fmla="*/ 288234 w 1659834"/>
              <a:gd name="connsiteY1" fmla="*/ 1937 h 369708"/>
              <a:gd name="connsiteX2" fmla="*/ 566530 w 1659834"/>
              <a:gd name="connsiteY2" fmla="*/ 369685 h 369708"/>
              <a:gd name="connsiteX3" fmla="*/ 854765 w 1659834"/>
              <a:gd name="connsiteY3" fmla="*/ 21815 h 369708"/>
              <a:gd name="connsiteX4" fmla="*/ 1192695 w 1659834"/>
              <a:gd name="connsiteY4" fmla="*/ 319989 h 369708"/>
              <a:gd name="connsiteX5" fmla="*/ 1490869 w 1659834"/>
              <a:gd name="connsiteY5" fmla="*/ 1937 h 369708"/>
              <a:gd name="connsiteX6" fmla="*/ 1659834 w 1659834"/>
              <a:gd name="connsiteY6" fmla="*/ 210659 h 369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9834" h="369708">
                <a:moveTo>
                  <a:pt x="0" y="290172"/>
                </a:moveTo>
                <a:cubicBezTo>
                  <a:pt x="96906" y="139428"/>
                  <a:pt x="193812" y="-11315"/>
                  <a:pt x="288234" y="1937"/>
                </a:cubicBezTo>
                <a:cubicBezTo>
                  <a:pt x="382656" y="15189"/>
                  <a:pt x="472108" y="366372"/>
                  <a:pt x="566530" y="369685"/>
                </a:cubicBezTo>
                <a:cubicBezTo>
                  <a:pt x="660952" y="372998"/>
                  <a:pt x="750404" y="30098"/>
                  <a:pt x="854765" y="21815"/>
                </a:cubicBezTo>
                <a:cubicBezTo>
                  <a:pt x="959126" y="13532"/>
                  <a:pt x="1086678" y="323302"/>
                  <a:pt x="1192695" y="319989"/>
                </a:cubicBezTo>
                <a:cubicBezTo>
                  <a:pt x="1298712" y="316676"/>
                  <a:pt x="1413013" y="20159"/>
                  <a:pt x="1490869" y="1937"/>
                </a:cubicBezTo>
                <a:cubicBezTo>
                  <a:pt x="1568726" y="-16285"/>
                  <a:pt x="1614280" y="97187"/>
                  <a:pt x="1659834" y="210659"/>
                </a:cubicBezTo>
              </a:path>
            </a:pathLst>
          </a:custGeom>
          <a:ln w="19050" cap="flat" cmpd="sng" algn="ctr">
            <a:solidFill>
              <a:schemeClr val="accent5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D98E9E0-9A6B-0D3F-8862-7E3DCC3B8442}"/>
              </a:ext>
            </a:extLst>
          </p:cNvPr>
          <p:cNvSpPr txBox="1"/>
          <p:nvPr/>
        </p:nvSpPr>
        <p:spPr>
          <a:xfrm>
            <a:off x="79402" y="5386486"/>
            <a:ext cx="20591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14400"/>
            <a:r>
              <a:rPr lang="en-US" dirty="0"/>
              <a:t>Need </a:t>
            </a:r>
            <a:r>
              <a:rPr lang="en-US" b="1" dirty="0"/>
              <a:t>sub-cm</a:t>
            </a:r>
            <a:r>
              <a:rPr lang="en-US" dirty="0"/>
              <a:t> resolution to model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D70374-721A-DE15-E1F5-3EFF6615EA6F}"/>
              </a:ext>
            </a:extLst>
          </p:cNvPr>
          <p:cNvSpPr txBox="1"/>
          <p:nvPr/>
        </p:nvSpPr>
        <p:spPr>
          <a:xfrm>
            <a:off x="2743990" y="6413978"/>
            <a:ext cx="3352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credit: </a:t>
            </a:r>
            <a:r>
              <a:rPr lang="en-US" dirty="0">
                <a:hlinkClick r:id="rId5"/>
              </a:rPr>
              <a:t>OSIRIS-</a:t>
            </a:r>
            <a:r>
              <a:rPr lang="en-US" dirty="0" err="1">
                <a:hlinkClick r:id="rId5"/>
              </a:rPr>
              <a:t>REx</a:t>
            </a:r>
            <a:r>
              <a:rPr lang="en-US" dirty="0">
                <a:hlinkClick r:id="rId5"/>
              </a:rPr>
              <a:t> mission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8D62572-F25B-1B20-04BA-2088F2111A8C}"/>
              </a:ext>
            </a:extLst>
          </p:cNvPr>
          <p:cNvSpPr txBox="1"/>
          <p:nvPr/>
        </p:nvSpPr>
        <p:spPr>
          <a:xfrm>
            <a:off x="6306520" y="5969254"/>
            <a:ext cx="4722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defTabSz="914400"/>
            <a:r>
              <a:rPr lang="en-US" dirty="0"/>
              <a:t>Modeling whole asteroid ~ </a:t>
            </a:r>
            <a:r>
              <a:rPr lang="en-US" b="1" dirty="0"/>
              <a:t>100s of meters</a:t>
            </a:r>
          </a:p>
        </p:txBody>
      </p:sp>
      <p:pic>
        <p:nvPicPr>
          <p:cNvPr id="3" name="Picture 2" descr="A picture containing background pattern&#10;&#10;AI-generated content may be incorrect.">
            <a:extLst>
              <a:ext uri="{FF2B5EF4-FFF2-40B4-BE49-F238E27FC236}">
                <a16:creationId xmlns:a16="http://schemas.microsoft.com/office/drawing/2014/main" id="{527646FB-6C05-8780-B51A-B55C730019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6248" y="3399661"/>
            <a:ext cx="3705990" cy="259419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A081035-F43A-A636-C384-ABC1E3EBE575}"/>
              </a:ext>
            </a:extLst>
          </p:cNvPr>
          <p:cNvSpPr/>
          <p:nvPr/>
        </p:nvSpPr>
        <p:spPr bwMode="auto">
          <a:xfrm>
            <a:off x="9244154" y="5772586"/>
            <a:ext cx="537471" cy="293526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405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747F2-7E3D-F7AD-60A7-9089812A1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2ED697F-F28B-7E51-1538-15F94D6FEC8B}"/>
              </a:ext>
            </a:extLst>
          </p:cNvPr>
          <p:cNvCxnSpPr>
            <a:cxnSpLocks/>
          </p:cNvCxnSpPr>
          <p:nvPr/>
        </p:nvCxnSpPr>
        <p:spPr>
          <a:xfrm>
            <a:off x="8449232" y="1710870"/>
            <a:ext cx="3133168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 descr="A picture containing hat, headdress, blue&#10;&#10;AI-generated content may be incorrect.">
            <a:extLst>
              <a:ext uri="{FF2B5EF4-FFF2-40B4-BE49-F238E27FC236}">
                <a16:creationId xmlns:a16="http://schemas.microsoft.com/office/drawing/2014/main" id="{4389C5D1-7726-9604-0B48-5B31891E7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6383" t="12650" r="5249"/>
          <a:stretch/>
        </p:blipFill>
        <p:spPr>
          <a:xfrm>
            <a:off x="4828152" y="2606946"/>
            <a:ext cx="7038332" cy="3733141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3A570244-EA95-E0AB-1C77-6A5ED3711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Spheral simulation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8D45407-9BD2-A916-7C83-D43E7A13EF7A}"/>
                  </a:ext>
                </a:extLst>
              </p:cNvPr>
              <p:cNvSpPr txBox="1"/>
              <p:nvPr/>
            </p:nvSpPr>
            <p:spPr>
              <a:xfrm>
                <a:off x="398892" y="1785490"/>
                <a:ext cx="3375666" cy="2259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≈150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000" dirty="0"/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Forsterite,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=3.22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Porosity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∼0.31</m:t>
                    </m:r>
                  </m:oMath>
                </a14:m>
                <a:endParaRPr lang="en-US" sz="2000" dirty="0"/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∼3.6×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𝑘𝑔</m:t>
                    </m:r>
                  </m:oMath>
                </a14:m>
                <a:endParaRPr lang="en-US" sz="2000" dirty="0"/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𝑒𝑠𝑐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≈8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000" dirty="0"/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NED Yield =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1000 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𝑘𝑡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8D45407-9BD2-A916-7C83-D43E7A13EF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92" y="1785490"/>
                <a:ext cx="3375666" cy="2259593"/>
              </a:xfrm>
              <a:prstGeom prst="rect">
                <a:avLst/>
              </a:prstGeom>
              <a:blipFill>
                <a:blip r:embed="rId5"/>
                <a:stretch>
                  <a:fillRect l="-1625" t="-1078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5EF3A75-E9E0-C9F7-DE20-DFE6076B553E}"/>
              </a:ext>
            </a:extLst>
          </p:cNvPr>
          <p:cNvSpPr txBox="1"/>
          <p:nvPr/>
        </p:nvSpPr>
        <p:spPr>
          <a:xfrm>
            <a:off x="239404" y="1347330"/>
            <a:ext cx="458874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/>
              <a:t>PDC Epoch 2 Median Asteroid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159A4E-DC0F-D3CD-9D56-080708702B8D}"/>
              </a:ext>
            </a:extLst>
          </p:cNvPr>
          <p:cNvSpPr txBox="1"/>
          <p:nvPr/>
        </p:nvSpPr>
        <p:spPr>
          <a:xfrm>
            <a:off x="324461" y="4292551"/>
            <a:ext cx="316301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/>
              <a:t>Material Properties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4E6AB8-1D81-D93C-5E4F-AF3544E812C2}"/>
                  </a:ext>
                </a:extLst>
              </p:cNvPr>
              <p:cNvSpPr txBox="1"/>
              <p:nvPr/>
            </p:nvSpPr>
            <p:spPr>
              <a:xfrm>
                <a:off x="391788" y="5303916"/>
                <a:ext cx="3705275" cy="400110"/>
              </a:xfrm>
              <a:prstGeom prst="rect">
                <a:avLst/>
              </a:prstGeom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Aba Panu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/>
                  <a:t> harder to damage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4E6AB8-1D81-D93C-5E4F-AF3544E81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88" y="5303916"/>
                <a:ext cx="3705275" cy="400110"/>
              </a:xfrm>
              <a:prstGeom prst="rect">
                <a:avLst/>
              </a:prstGeom>
              <a:blipFill>
                <a:blip r:embed="rId6"/>
                <a:stretch>
                  <a:fillRect l="-812" t="-1351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9918F2D-34B7-85A6-CB2B-1D159E6F3A0A}"/>
              </a:ext>
            </a:extLst>
          </p:cNvPr>
          <p:cNvCxnSpPr>
            <a:cxnSpLocks/>
          </p:cNvCxnSpPr>
          <p:nvPr/>
        </p:nvCxnSpPr>
        <p:spPr>
          <a:xfrm flipH="1">
            <a:off x="6337005" y="1553024"/>
            <a:ext cx="1830808" cy="1689906"/>
          </a:xfrm>
          <a:prstGeom prst="line">
            <a:avLst/>
          </a:prstGeom>
          <a:ln w="28575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38F8511-F9C6-6B88-997F-7F878319F863}"/>
              </a:ext>
            </a:extLst>
          </p:cNvPr>
          <p:cNvCxnSpPr>
            <a:cxnSpLocks/>
          </p:cNvCxnSpPr>
          <p:nvPr/>
        </p:nvCxnSpPr>
        <p:spPr>
          <a:xfrm>
            <a:off x="8177725" y="1565911"/>
            <a:ext cx="2552535" cy="2336238"/>
          </a:xfrm>
          <a:prstGeom prst="line">
            <a:avLst/>
          </a:prstGeom>
          <a:ln w="28575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972E84E9-9BE6-F78F-49A0-A1D52CC95E56}"/>
              </a:ext>
            </a:extLst>
          </p:cNvPr>
          <p:cNvSpPr/>
          <p:nvPr/>
        </p:nvSpPr>
        <p:spPr bwMode="auto">
          <a:xfrm>
            <a:off x="7779379" y="1311758"/>
            <a:ext cx="765545" cy="75111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95EE6784-0080-B1D1-4773-BE9423053B4D}"/>
              </a:ext>
            </a:extLst>
          </p:cNvPr>
          <p:cNvSpPr/>
          <p:nvPr/>
        </p:nvSpPr>
        <p:spPr bwMode="auto">
          <a:xfrm>
            <a:off x="7954441" y="1449260"/>
            <a:ext cx="446568" cy="523220"/>
          </a:xfrm>
          <a:prstGeom prst="irregularSeal1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5C628B-068D-9476-FB14-CFC03CF6E3F1}"/>
              </a:ext>
            </a:extLst>
          </p:cNvPr>
          <p:cNvSpPr txBox="1"/>
          <p:nvPr/>
        </p:nvSpPr>
        <p:spPr>
          <a:xfrm>
            <a:off x="9414240" y="1802844"/>
            <a:ext cx="25525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Height of burst: 25 m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1A58C2-4AA8-EDC1-F4A0-46BA4431FE14}"/>
              </a:ext>
            </a:extLst>
          </p:cNvPr>
          <p:cNvCxnSpPr>
            <a:cxnSpLocks/>
          </p:cNvCxnSpPr>
          <p:nvPr/>
        </p:nvCxnSpPr>
        <p:spPr>
          <a:xfrm flipV="1">
            <a:off x="9330713" y="1785490"/>
            <a:ext cx="0" cy="1071462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39132A1-59C4-AB1E-6FED-AA960023573F}"/>
              </a:ext>
            </a:extLst>
          </p:cNvPr>
          <p:cNvCxnSpPr>
            <a:cxnSpLocks/>
          </p:cNvCxnSpPr>
          <p:nvPr/>
        </p:nvCxnSpPr>
        <p:spPr>
          <a:xfrm>
            <a:off x="9282223" y="2915286"/>
            <a:ext cx="2300177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E02B1E5-4D0A-8E5F-548E-0A6038DA64C1}"/>
                  </a:ext>
                </a:extLst>
              </p:cNvPr>
              <p:cNvSpPr txBox="1"/>
              <p:nvPr/>
            </p:nvSpPr>
            <p:spPr>
              <a:xfrm>
                <a:off x="9874072" y="2969385"/>
                <a:ext cx="23390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≈55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𝑘𝑡</m:t>
                    </m:r>
                  </m:oMath>
                </a14:m>
                <a:r>
                  <a:rPr lang="en-US" sz="2000" dirty="0"/>
                  <a:t> deposited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E02B1E5-4D0A-8E5F-548E-0A6038DA64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4072" y="2969385"/>
                <a:ext cx="2339092" cy="400110"/>
              </a:xfrm>
              <a:prstGeom prst="rect">
                <a:avLst/>
              </a:prstGeom>
              <a:blipFill>
                <a:blip r:embed="rId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362BD3-7184-F635-F2BE-FD6ABD899EAD}"/>
                  </a:ext>
                </a:extLst>
              </p:cNvPr>
              <p:cNvSpPr txBox="1"/>
              <p:nvPr/>
            </p:nvSpPr>
            <p:spPr>
              <a:xfrm>
                <a:off x="391788" y="4780696"/>
                <a:ext cx="3705275" cy="400110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Chelyabinsk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/>
                  <a:t> easier to damage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4362BD3-7184-F635-F2BE-FD6ABD899E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88" y="4780696"/>
                <a:ext cx="3705275" cy="400110"/>
              </a:xfrm>
              <a:prstGeom prst="rect">
                <a:avLst/>
              </a:prstGeom>
              <a:blipFill>
                <a:blip r:embed="rId8"/>
                <a:stretch>
                  <a:fillRect l="-812" t="-1351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9025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E636D-BFE0-5F08-1013-62DA6F53E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EEABA5-17E4-B230-C381-5FC9CF5C9D88}"/>
                  </a:ext>
                </a:extLst>
              </p:cNvPr>
              <p:cNvSpPr txBox="1"/>
              <p:nvPr/>
            </p:nvSpPr>
            <p:spPr>
              <a:xfrm>
                <a:off x="391788" y="4780696"/>
                <a:ext cx="3705275" cy="400110"/>
              </a:xfrm>
              <a:prstGeom prst="rect">
                <a:avLst/>
              </a:prstGeom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Chelyabinsk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2000" dirty="0"/>
                  <a:t> easier to damage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1EEEABA5-17E4-B230-C381-5FC9CF5C9D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788" y="4780696"/>
                <a:ext cx="3705275" cy="400110"/>
              </a:xfrm>
              <a:prstGeom prst="rect">
                <a:avLst/>
              </a:prstGeom>
              <a:blipFill>
                <a:blip r:embed="rId3"/>
                <a:stretch>
                  <a:fillRect l="-812" t="-1351" b="-175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 descr="A picture containing hat, blue&#10;&#10;AI-generated content may be incorrect.">
            <a:extLst>
              <a:ext uri="{FF2B5EF4-FFF2-40B4-BE49-F238E27FC236}">
                <a16:creationId xmlns:a16="http://schemas.microsoft.com/office/drawing/2014/main" id="{DF3D99BA-EAAD-8219-9F0A-33098196F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3874" t="12371" r="2644"/>
          <a:stretch/>
        </p:blipFill>
        <p:spPr>
          <a:xfrm>
            <a:off x="4828152" y="2659373"/>
            <a:ext cx="7039387" cy="3695678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1A26B16D-7AA9-F945-B829-C9839248E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Spheral simulation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553A284-4E11-F230-994C-685DA26E69F9}"/>
                  </a:ext>
                </a:extLst>
              </p:cNvPr>
              <p:cNvSpPr txBox="1"/>
              <p:nvPr/>
            </p:nvSpPr>
            <p:spPr>
              <a:xfrm>
                <a:off x="398892" y="1785490"/>
                <a:ext cx="3375666" cy="22595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≈150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000" dirty="0"/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Forsterite,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=3.22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Porosity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∼0.31</m:t>
                    </m:r>
                  </m:oMath>
                </a14:m>
                <a:endParaRPr lang="en-US" sz="2000" dirty="0"/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∼3.6×</m:t>
                    </m:r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𝑘𝑔</m:t>
                    </m:r>
                  </m:oMath>
                </a14:m>
                <a:endParaRPr lang="en-US" sz="2000" dirty="0"/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𝑒𝑠𝑐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≈8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 sz="2000" dirty="0"/>
              </a:p>
              <a:p>
                <a:pPr marL="137160" indent="-137160">
                  <a:spcAft>
                    <a:spcPts val="450"/>
                  </a:spcAft>
                  <a:buFont typeface="Arial" panose="020B0604020202020204" pitchFamily="34" charset="0"/>
                  <a:buChar char="•"/>
                </a:pPr>
                <a:r>
                  <a:rPr lang="en-US" sz="2000" dirty="0"/>
                  <a:t>NED Yield =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1000 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𝑘𝑡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D553A284-4E11-F230-994C-685DA26E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92" y="1785490"/>
                <a:ext cx="3375666" cy="2259593"/>
              </a:xfrm>
              <a:prstGeom prst="rect">
                <a:avLst/>
              </a:prstGeom>
              <a:blipFill>
                <a:blip r:embed="rId6"/>
                <a:stretch>
                  <a:fillRect l="-1625" t="-1078" b="-37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43B3B1D2-6713-C529-275E-E73FD0BC4770}"/>
              </a:ext>
            </a:extLst>
          </p:cNvPr>
          <p:cNvSpPr txBox="1"/>
          <p:nvPr/>
        </p:nvSpPr>
        <p:spPr>
          <a:xfrm>
            <a:off x="324461" y="4292551"/>
            <a:ext cx="3163019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800" b="1" dirty="0"/>
              <a:t>Material Properties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62E1D76-54AB-B2EF-B8A6-EECB24BC088A}"/>
              </a:ext>
            </a:extLst>
          </p:cNvPr>
          <p:cNvCxnSpPr>
            <a:cxnSpLocks/>
          </p:cNvCxnSpPr>
          <p:nvPr/>
        </p:nvCxnSpPr>
        <p:spPr>
          <a:xfrm flipH="1">
            <a:off x="6613451" y="2367134"/>
            <a:ext cx="1554362" cy="620614"/>
          </a:xfrm>
          <a:prstGeom prst="line">
            <a:avLst/>
          </a:prstGeom>
          <a:ln w="28575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16F627F4-650E-8979-6391-65B61385868D}"/>
              </a:ext>
            </a:extLst>
          </p:cNvPr>
          <p:cNvCxnSpPr>
            <a:cxnSpLocks/>
          </p:cNvCxnSpPr>
          <p:nvPr/>
        </p:nvCxnSpPr>
        <p:spPr>
          <a:xfrm>
            <a:off x="8153714" y="2360058"/>
            <a:ext cx="1648783" cy="872240"/>
          </a:xfrm>
          <a:prstGeom prst="line">
            <a:avLst/>
          </a:prstGeom>
          <a:ln w="28575" cmpd="sng"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Oval 60">
            <a:extLst>
              <a:ext uri="{FF2B5EF4-FFF2-40B4-BE49-F238E27FC236}">
                <a16:creationId xmlns:a16="http://schemas.microsoft.com/office/drawing/2014/main" id="{C0190341-00AA-C910-B34D-A275FD1AC077}"/>
              </a:ext>
            </a:extLst>
          </p:cNvPr>
          <p:cNvSpPr/>
          <p:nvPr/>
        </p:nvSpPr>
        <p:spPr bwMode="auto">
          <a:xfrm>
            <a:off x="7769467" y="1991575"/>
            <a:ext cx="765545" cy="75111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60" name="Explosion: 8 Points 59">
            <a:extLst>
              <a:ext uri="{FF2B5EF4-FFF2-40B4-BE49-F238E27FC236}">
                <a16:creationId xmlns:a16="http://schemas.microsoft.com/office/drawing/2014/main" id="{DA2953DC-C5E5-386D-AF73-1CA1AEABD5E2}"/>
              </a:ext>
            </a:extLst>
          </p:cNvPr>
          <p:cNvSpPr/>
          <p:nvPr/>
        </p:nvSpPr>
        <p:spPr bwMode="auto">
          <a:xfrm>
            <a:off x="7944529" y="2129077"/>
            <a:ext cx="446568" cy="523220"/>
          </a:xfrm>
          <a:prstGeom prst="irregularSeal1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FCB1B5F8-DFE8-3BC2-0EB1-4F34885550D9}"/>
              </a:ext>
            </a:extLst>
          </p:cNvPr>
          <p:cNvCxnSpPr>
            <a:cxnSpLocks/>
          </p:cNvCxnSpPr>
          <p:nvPr/>
        </p:nvCxnSpPr>
        <p:spPr>
          <a:xfrm>
            <a:off x="8579020" y="2367134"/>
            <a:ext cx="3133168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0F45821E-A6B2-61D9-EF13-D580CBE561F2}"/>
              </a:ext>
            </a:extLst>
          </p:cNvPr>
          <p:cNvSpPr txBox="1"/>
          <p:nvPr/>
        </p:nvSpPr>
        <p:spPr>
          <a:xfrm>
            <a:off x="9691028" y="1899639"/>
            <a:ext cx="24444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Height of burst:</a:t>
            </a:r>
          </a:p>
          <a:p>
            <a:pPr algn="ctr"/>
            <a:r>
              <a:rPr lang="en-US" sz="2800" dirty="0"/>
              <a:t> 10 m</a:t>
            </a:r>
          </a:p>
        </p:txBody>
      </p: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9A5AA779-958B-CB7E-78E9-D5225B589594}"/>
              </a:ext>
            </a:extLst>
          </p:cNvPr>
          <p:cNvCxnSpPr>
            <a:cxnSpLocks/>
          </p:cNvCxnSpPr>
          <p:nvPr/>
        </p:nvCxnSpPr>
        <p:spPr>
          <a:xfrm flipV="1">
            <a:off x="10015816" y="2367134"/>
            <a:ext cx="0" cy="489818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D32D69BF-40AF-C9CD-AA43-1B67B3277A8C}"/>
              </a:ext>
            </a:extLst>
          </p:cNvPr>
          <p:cNvCxnSpPr>
            <a:cxnSpLocks/>
          </p:cNvCxnSpPr>
          <p:nvPr/>
        </p:nvCxnSpPr>
        <p:spPr>
          <a:xfrm flipV="1">
            <a:off x="9229060" y="2853746"/>
            <a:ext cx="2483128" cy="3206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BF17B8F-B706-CF1E-57FB-49C71F6A20C6}"/>
                  </a:ext>
                </a:extLst>
              </p:cNvPr>
              <p:cNvSpPr txBox="1"/>
              <p:nvPr/>
            </p:nvSpPr>
            <p:spPr>
              <a:xfrm>
                <a:off x="9874072" y="2969385"/>
                <a:ext cx="2339092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≈30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𝑘𝑡</m:t>
                    </m:r>
                  </m:oMath>
                </a14:m>
                <a:r>
                  <a:rPr lang="en-US" sz="2000" dirty="0"/>
                  <a:t> deposited</a:t>
                </a:r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CBF17B8F-B706-CF1E-57FB-49C71F6A20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74072" y="2969385"/>
                <a:ext cx="2339092" cy="400110"/>
              </a:xfrm>
              <a:prstGeom prst="rect">
                <a:avLst/>
              </a:prstGeom>
              <a:blipFill>
                <a:blip r:embed="rId7"/>
                <a:stretch>
                  <a:fillRect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8C4B1FF0-2127-7BF6-A139-E5D8BB5BDADE}"/>
              </a:ext>
            </a:extLst>
          </p:cNvPr>
          <p:cNvSpPr txBox="1"/>
          <p:nvPr/>
        </p:nvSpPr>
        <p:spPr>
          <a:xfrm>
            <a:off x="239404" y="1347330"/>
            <a:ext cx="4588748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2800" b="1" dirty="0"/>
              <a:t>PDC Epoch 2 Median Asteroid </a:t>
            </a:r>
          </a:p>
        </p:txBody>
      </p:sp>
    </p:spTree>
    <p:extLst>
      <p:ext uri="{BB962C8B-B14F-4D97-AF65-F5344CB8AC3E}">
        <p14:creationId xmlns:p14="http://schemas.microsoft.com/office/powerpoint/2010/main" val="460392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AAE5C-3DCA-10EE-C205-C84A2986A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6BA33B65-B8EA-A0E9-53D2-ED898EB5F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0136"/>
            <a:ext cx="10788502" cy="1005840"/>
          </a:xfrm>
        </p:spPr>
        <p:txBody>
          <a:bodyPr/>
          <a:lstStyle/>
          <a:p>
            <a:r>
              <a:rPr lang="en-US" dirty="0"/>
              <a:t>The deflection velocity depends more on HOB than the material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5F61E52-4C5D-43E3-6CAE-6404ADF89F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9552" y="1626741"/>
                <a:ext cx="5796448" cy="4135459"/>
              </a:xfrm>
            </p:spPr>
            <p:txBody>
              <a:bodyPr/>
              <a:lstStyle/>
              <a:p>
                <a:r>
                  <a:rPr lang="en-US" dirty="0"/>
                  <a:t>The material models do not affect the amount of material blown off, or their deflection velocities.</a:t>
                </a:r>
              </a:p>
              <a:p>
                <a:r>
                  <a:rPr lang="en-US" dirty="0"/>
                  <a:t>Height of burst also matters</a:t>
                </a:r>
              </a:p>
              <a:p>
                <a:pPr lvl="1"/>
                <a:r>
                  <a:rPr lang="en-US" dirty="0"/>
                  <a:t>40% less energy deposited</a:t>
                </a:r>
              </a:p>
              <a:p>
                <a:pPr lvl="1"/>
                <a:r>
                  <a:rPr lang="en-US" dirty="0"/>
                  <a:t>Half the illuminated surface area </a:t>
                </a:r>
              </a:p>
              <a:p>
                <a:r>
                  <a:rPr lang="en-US" dirty="0"/>
                  <a:t>All well above the “10% rule” for accidental disruption, but below “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10×</m:t>
                    </m:r>
                  </m:oMath>
                </a14:m>
                <a:r>
                  <a:rPr lang="en-US" dirty="0"/>
                  <a:t> rule” for robust disruption.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65F61E52-4C5D-43E3-6CAE-6404ADF89F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9552" y="1626741"/>
                <a:ext cx="5796448" cy="4135459"/>
              </a:xfrm>
              <a:blipFill>
                <a:blip r:embed="rId3"/>
                <a:stretch>
                  <a:fillRect l="-1682" t="-2360" r="-34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1C50DEC-565A-6709-50C8-DC1016EDDA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781111"/>
              </p:ext>
            </p:extLst>
          </p:nvPr>
        </p:nvGraphicFramePr>
        <p:xfrm>
          <a:off x="6400796" y="2543851"/>
          <a:ext cx="5491652" cy="2301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2913">
                  <a:extLst>
                    <a:ext uri="{9D8B030D-6E8A-4147-A177-3AD203B41FA5}">
                      <a16:colId xmlns:a16="http://schemas.microsoft.com/office/drawing/2014/main" val="1965368243"/>
                    </a:ext>
                  </a:extLst>
                </a:gridCol>
                <a:gridCol w="1372913">
                  <a:extLst>
                    <a:ext uri="{9D8B030D-6E8A-4147-A177-3AD203B41FA5}">
                      <a16:colId xmlns:a16="http://schemas.microsoft.com/office/drawing/2014/main" val="1266616158"/>
                    </a:ext>
                  </a:extLst>
                </a:gridCol>
                <a:gridCol w="1372913">
                  <a:extLst>
                    <a:ext uri="{9D8B030D-6E8A-4147-A177-3AD203B41FA5}">
                      <a16:colId xmlns:a16="http://schemas.microsoft.com/office/drawing/2014/main" val="371364023"/>
                    </a:ext>
                  </a:extLst>
                </a:gridCol>
                <a:gridCol w="1372913">
                  <a:extLst>
                    <a:ext uri="{9D8B030D-6E8A-4147-A177-3AD203B41FA5}">
                      <a16:colId xmlns:a16="http://schemas.microsoft.com/office/drawing/2014/main" val="1449442022"/>
                    </a:ext>
                  </a:extLst>
                </a:gridCol>
              </a:tblGrid>
              <a:tr h="349592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Material 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Height of Burst [m]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Deflection velocity [cm/s]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Deflection velocity / Escape velocity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8139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Aba Panu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1350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Chelyabinsk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46.6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2469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Chelyabinsk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9276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2240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9C522-4CFC-A2B1-5F38-3F71624B3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936670D8-BEDC-FDAC-FF4E-2FBDA7794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Damage material models result in different rates of damage through the asteroid</a:t>
            </a:r>
          </a:p>
        </p:txBody>
      </p:sp>
      <p:pic>
        <p:nvPicPr>
          <p:cNvPr id="10" name="Picture 9" descr="A picture containing map&#10;&#10;AI-generated content may be incorrect.">
            <a:extLst>
              <a:ext uri="{FF2B5EF4-FFF2-40B4-BE49-F238E27FC236}">
                <a16:creationId xmlns:a16="http://schemas.microsoft.com/office/drawing/2014/main" id="{05FB2C8A-3FE5-AEED-1E96-57651351E6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024" t="19795" r="28070" b="18864"/>
          <a:stretch/>
        </p:blipFill>
        <p:spPr>
          <a:xfrm>
            <a:off x="351762" y="1749380"/>
            <a:ext cx="4758854" cy="4579978"/>
          </a:xfrm>
          <a:prstGeom prst="rect">
            <a:avLst/>
          </a:prstGeom>
        </p:spPr>
      </p:pic>
      <p:pic>
        <p:nvPicPr>
          <p:cNvPr id="12" name="Picture 11" descr="A picture containing chart&#10;&#10;AI-generated content may be incorrect.">
            <a:extLst>
              <a:ext uri="{FF2B5EF4-FFF2-40B4-BE49-F238E27FC236}">
                <a16:creationId xmlns:a16="http://schemas.microsoft.com/office/drawing/2014/main" id="{F0CF5BA8-7B38-A4FA-6B80-168D642B7E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933" t="19588" r="30461" b="19121"/>
          <a:stretch/>
        </p:blipFill>
        <p:spPr>
          <a:xfrm>
            <a:off x="7081385" y="1749381"/>
            <a:ext cx="4758853" cy="45799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18E32D-5E1C-8445-E5E7-9F4144EC232A}"/>
              </a:ext>
            </a:extLst>
          </p:cNvPr>
          <p:cNvSpPr txBox="1"/>
          <p:nvPr/>
        </p:nvSpPr>
        <p:spPr>
          <a:xfrm>
            <a:off x="2130529" y="4711174"/>
            <a:ext cx="1115367" cy="646331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Aba Panu (25 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D60965C-B377-D4EF-A950-F73AA32B489E}"/>
              </a:ext>
            </a:extLst>
          </p:cNvPr>
          <p:cNvSpPr txBox="1"/>
          <p:nvPr/>
        </p:nvSpPr>
        <p:spPr>
          <a:xfrm>
            <a:off x="2130529" y="5543369"/>
            <a:ext cx="1115367" cy="36933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 ~ 34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346E44-3622-4EBD-D53D-D8D895E8D64E}"/>
              </a:ext>
            </a:extLst>
          </p:cNvPr>
          <p:cNvSpPr txBox="1"/>
          <p:nvPr/>
        </p:nvSpPr>
        <p:spPr>
          <a:xfrm>
            <a:off x="8810452" y="5543370"/>
            <a:ext cx="1115367" cy="36933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 ~ 34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08A29B-2454-AA36-F0D7-7D117CEC42D5}"/>
              </a:ext>
            </a:extLst>
          </p:cNvPr>
          <p:cNvSpPr txBox="1"/>
          <p:nvPr/>
        </p:nvSpPr>
        <p:spPr>
          <a:xfrm>
            <a:off x="8674799" y="4710057"/>
            <a:ext cx="1386673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Chelyabinsk (25 m)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49AF3DA-FF41-A243-0B54-F5F823AC7F3F}"/>
              </a:ext>
            </a:extLst>
          </p:cNvPr>
          <p:cNvSpPr txBox="1"/>
          <p:nvPr/>
        </p:nvSpPr>
        <p:spPr>
          <a:xfrm>
            <a:off x="5259405" y="2054210"/>
            <a:ext cx="1673190" cy="39703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Chelyabinsk asteroid model shows much larger damage pattern compared to Aba Panu.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Choice of material model is important for mission planning results. </a:t>
            </a:r>
          </a:p>
        </p:txBody>
      </p:sp>
    </p:spTree>
    <p:extLst>
      <p:ext uri="{BB962C8B-B14F-4D97-AF65-F5344CB8AC3E}">
        <p14:creationId xmlns:p14="http://schemas.microsoft.com/office/powerpoint/2010/main" val="10810508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AE698-DF5E-5E73-109A-D87DF324A9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AE7AEDEE-52EB-6B02-F424-4DF8399366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373" t="16681" r="20616" b="18848"/>
          <a:stretch/>
        </p:blipFill>
        <p:spPr>
          <a:xfrm>
            <a:off x="7416423" y="1755400"/>
            <a:ext cx="4357491" cy="4421404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D6C00931-6479-5A8B-1C78-1B5773DF6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Smaller heights of burst cause comparable damage and induce larger craters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9B98FA-0C4F-947E-0F99-3DD9B3D4E6BE}"/>
              </a:ext>
            </a:extLst>
          </p:cNvPr>
          <p:cNvSpPr txBox="1"/>
          <p:nvPr/>
        </p:nvSpPr>
        <p:spPr>
          <a:xfrm>
            <a:off x="6647870" y="1432235"/>
            <a:ext cx="1386673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Chelyabinsk (25 m)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05EFE4-39BE-35A2-15AF-7BFAE1DF3800}"/>
              </a:ext>
            </a:extLst>
          </p:cNvPr>
          <p:cNvSpPr txBox="1"/>
          <p:nvPr/>
        </p:nvSpPr>
        <p:spPr>
          <a:xfrm>
            <a:off x="6787645" y="2201932"/>
            <a:ext cx="1115367" cy="36933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 ~ 68 </a:t>
            </a:r>
            <a:r>
              <a:rPr lang="en-US" dirty="0" err="1"/>
              <a:t>ms</a:t>
            </a:r>
            <a:endParaRPr lang="en-US" dirty="0"/>
          </a:p>
        </p:txBody>
      </p:sp>
      <p:pic>
        <p:nvPicPr>
          <p:cNvPr id="8" name="Picture 7" descr="A picture containing map&#10;&#10;AI-generated content may be incorrect.">
            <a:extLst>
              <a:ext uri="{FF2B5EF4-FFF2-40B4-BE49-F238E27FC236}">
                <a16:creationId xmlns:a16="http://schemas.microsoft.com/office/drawing/2014/main" id="{4BA8347B-1E0A-D8A5-95FF-81A7992FBA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713" t="18040" r="22442" b="19121"/>
          <a:stretch/>
        </p:blipFill>
        <p:spPr>
          <a:xfrm>
            <a:off x="609600" y="1719789"/>
            <a:ext cx="4631803" cy="456437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A9C038-49C2-40EF-55AC-642F35426378}"/>
              </a:ext>
            </a:extLst>
          </p:cNvPr>
          <p:cNvSpPr txBox="1"/>
          <p:nvPr/>
        </p:nvSpPr>
        <p:spPr>
          <a:xfrm>
            <a:off x="4157518" y="1432235"/>
            <a:ext cx="1386673" cy="646331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Chelyabinsk (10 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AD53A-3CEF-343B-7DEA-F15E5CA2A226}"/>
              </a:ext>
            </a:extLst>
          </p:cNvPr>
          <p:cNvSpPr txBox="1"/>
          <p:nvPr/>
        </p:nvSpPr>
        <p:spPr>
          <a:xfrm>
            <a:off x="4225344" y="2204194"/>
            <a:ext cx="1251019" cy="369332"/>
          </a:xfrm>
          <a:prstGeom prst="rect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 ~ 68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62A2DD-5F51-BAC5-405F-419EC7EC4E69}"/>
              </a:ext>
            </a:extLst>
          </p:cNvPr>
          <p:cNvSpPr txBox="1"/>
          <p:nvPr/>
        </p:nvSpPr>
        <p:spPr>
          <a:xfrm>
            <a:off x="5259405" y="2804210"/>
            <a:ext cx="1673190" cy="31393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Smaller height of burst illuminates less surface area leading to less material damaged compared to larger height of burst at the same time.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C0B6925-1850-D9DE-9DBF-4A3E275BD5F9}"/>
                  </a:ext>
                </a:extLst>
              </p:cNvPr>
              <p:cNvSpPr txBox="1"/>
              <p:nvPr/>
            </p:nvSpPr>
            <p:spPr>
              <a:xfrm>
                <a:off x="208754" y="2043377"/>
                <a:ext cx="138667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00" b="0" dirty="0"/>
                  <a:t>Crater depth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≈16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D564919-DCCD-1E28-BFEF-43FC7F6C5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754" y="2043377"/>
                <a:ext cx="1386674" cy="615553"/>
              </a:xfrm>
              <a:prstGeom prst="rect">
                <a:avLst/>
              </a:prstGeom>
              <a:blipFill>
                <a:blip r:embed="rId5"/>
                <a:stretch>
                  <a:fillRect l="-8333" t="-12871" r="-8333" b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DBCAE13-6323-6EF6-E573-34D817D9C5F3}"/>
              </a:ext>
            </a:extLst>
          </p:cNvPr>
          <p:cNvCxnSpPr>
            <a:cxnSpLocks/>
          </p:cNvCxnSpPr>
          <p:nvPr/>
        </p:nvCxnSpPr>
        <p:spPr>
          <a:xfrm>
            <a:off x="579606" y="1934510"/>
            <a:ext cx="2874879" cy="15886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EF1019-7987-0254-831B-9D661D7C727C}"/>
              </a:ext>
            </a:extLst>
          </p:cNvPr>
          <p:cNvCxnSpPr>
            <a:cxnSpLocks/>
          </p:cNvCxnSpPr>
          <p:nvPr/>
        </p:nvCxnSpPr>
        <p:spPr>
          <a:xfrm>
            <a:off x="609600" y="2344987"/>
            <a:ext cx="2861664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9229FC1-4FBC-3710-251B-93146B68420A}"/>
              </a:ext>
            </a:extLst>
          </p:cNvPr>
          <p:cNvSpPr txBox="1"/>
          <p:nvPr/>
        </p:nvSpPr>
        <p:spPr>
          <a:xfrm>
            <a:off x="2726397" y="6354943"/>
            <a:ext cx="7531105" cy="46166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See crater size comparisons in Mary Burkey’s poster:</a:t>
            </a:r>
          </a:p>
          <a:p>
            <a:pPr algn="ctr"/>
            <a:r>
              <a:rPr lang="en-US" sz="1200" dirty="0"/>
              <a:t> “Probing Nuclear-Initiated Robust Disruption in Mesh-Based Simulations”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B55E70D-6B5B-0428-8D4E-E2CBB7CFCDA0}"/>
              </a:ext>
            </a:extLst>
          </p:cNvPr>
          <p:cNvCxnSpPr>
            <a:cxnSpLocks/>
          </p:cNvCxnSpPr>
          <p:nvPr/>
        </p:nvCxnSpPr>
        <p:spPr>
          <a:xfrm>
            <a:off x="9002675" y="2102028"/>
            <a:ext cx="2874879" cy="15886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9DEE58E-11DE-6C95-9541-61BE58702A7D}"/>
              </a:ext>
            </a:extLst>
          </p:cNvPr>
          <p:cNvCxnSpPr>
            <a:cxnSpLocks/>
          </p:cNvCxnSpPr>
          <p:nvPr/>
        </p:nvCxnSpPr>
        <p:spPr>
          <a:xfrm>
            <a:off x="8993293" y="2240360"/>
            <a:ext cx="2874879" cy="15886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F4AF26-4F70-040B-117A-6756880ECC98}"/>
                  </a:ext>
                </a:extLst>
              </p:cNvPr>
              <p:cNvSpPr txBox="1"/>
              <p:nvPr/>
            </p:nvSpPr>
            <p:spPr>
              <a:xfrm>
                <a:off x="10805326" y="1295186"/>
                <a:ext cx="1386674" cy="615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000" b="0" dirty="0"/>
                  <a:t>Crater depth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≈5 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3F4AF26-4F70-040B-117A-6756880EC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05326" y="1295186"/>
                <a:ext cx="1386674" cy="615553"/>
              </a:xfrm>
              <a:prstGeom prst="rect">
                <a:avLst/>
              </a:prstGeom>
              <a:blipFill>
                <a:blip r:embed="rId6"/>
                <a:stretch>
                  <a:fillRect l="-8811" t="-12871" r="-12335" b="-2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3663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0FABA-6781-0566-AEC7-B281A8662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urface chart&#10;&#10;AI-generated content may be incorrect.">
            <a:extLst>
              <a:ext uri="{FF2B5EF4-FFF2-40B4-BE49-F238E27FC236}">
                <a16:creationId xmlns:a16="http://schemas.microsoft.com/office/drawing/2014/main" id="{E09036A6-5AB4-50B7-22B1-79024CB05A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22104" t="9771" r="5030" b="2258"/>
          <a:stretch/>
        </p:blipFill>
        <p:spPr>
          <a:xfrm>
            <a:off x="6740284" y="1296357"/>
            <a:ext cx="4353696" cy="4520246"/>
          </a:xfrm>
          <a:prstGeom prst="rect">
            <a:avLst/>
          </a:prstGeom>
        </p:spPr>
      </p:pic>
      <p:pic>
        <p:nvPicPr>
          <p:cNvPr id="37" name="Picture 36" descr="A picture containing shape&#10;&#10;AI-generated content may be incorrect.">
            <a:extLst>
              <a:ext uri="{FF2B5EF4-FFF2-40B4-BE49-F238E27FC236}">
                <a16:creationId xmlns:a16="http://schemas.microsoft.com/office/drawing/2014/main" id="{C0470FA8-BBAB-050F-4ED9-1178B3D8E13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76" t="14312" r="79837" b="63376"/>
          <a:stretch/>
        </p:blipFill>
        <p:spPr>
          <a:xfrm>
            <a:off x="10620541" y="2010037"/>
            <a:ext cx="1468357" cy="2274287"/>
          </a:xfrm>
          <a:prstGeom prst="rect">
            <a:avLst/>
          </a:prstGeom>
        </p:spPr>
      </p:pic>
      <p:sp>
        <p:nvSpPr>
          <p:cNvPr id="13" name="Title 12">
            <a:extLst>
              <a:ext uri="{FF2B5EF4-FFF2-40B4-BE49-F238E27FC236}">
                <a16:creationId xmlns:a16="http://schemas.microsoft.com/office/drawing/2014/main" id="{2DE057A1-640D-C01D-AD0E-834111D45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Asteroid material motion strongly suggests that this will undergo nuclear fragmentation</a:t>
            </a:r>
          </a:p>
        </p:txBody>
      </p:sp>
      <p:pic>
        <p:nvPicPr>
          <p:cNvPr id="5" name="Picture 4" descr="A picture containing chart&#10;&#10;AI-generated content may be incorrect.">
            <a:extLst>
              <a:ext uri="{FF2B5EF4-FFF2-40B4-BE49-F238E27FC236}">
                <a16:creationId xmlns:a16="http://schemas.microsoft.com/office/drawing/2014/main" id="{9A925EDD-BFC8-3BE2-7AA5-F6F4A9145D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2855" t="15843" r="22540" b="20314"/>
          <a:stretch/>
        </p:blipFill>
        <p:spPr>
          <a:xfrm>
            <a:off x="951986" y="1342828"/>
            <a:ext cx="4444830" cy="4412307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124AE83-EA71-9DEF-38E5-F2E6C67EDA00}"/>
              </a:ext>
            </a:extLst>
          </p:cNvPr>
          <p:cNvCxnSpPr>
            <a:cxnSpLocks/>
          </p:cNvCxnSpPr>
          <p:nvPr/>
        </p:nvCxnSpPr>
        <p:spPr>
          <a:xfrm>
            <a:off x="3930552" y="2992899"/>
            <a:ext cx="1396721" cy="0"/>
          </a:xfrm>
          <a:prstGeom prst="straightConnector1">
            <a:avLst/>
          </a:prstGeom>
          <a:ln w="73025" cmpd="sng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1E39EFD-88D0-95DA-68A8-FFF06E7AA635}"/>
              </a:ext>
            </a:extLst>
          </p:cNvPr>
          <p:cNvCxnSpPr>
            <a:cxnSpLocks/>
          </p:cNvCxnSpPr>
          <p:nvPr/>
        </p:nvCxnSpPr>
        <p:spPr>
          <a:xfrm>
            <a:off x="382970" y="2980754"/>
            <a:ext cx="1396721" cy="0"/>
          </a:xfrm>
          <a:prstGeom prst="straightConnector1">
            <a:avLst/>
          </a:prstGeom>
          <a:ln w="73025" cmpd="sng">
            <a:solidFill>
              <a:schemeClr val="tx1"/>
            </a:solidFill>
            <a:tailEnd type="triangle"/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6D3C7F-249C-11A4-192A-00F01D6BB8D6}"/>
                  </a:ext>
                </a:extLst>
              </p:cNvPr>
              <p:cNvSpPr txBox="1"/>
              <p:nvPr/>
            </p:nvSpPr>
            <p:spPr>
              <a:xfrm>
                <a:off x="2002507" y="2792440"/>
                <a:ext cx="2117375" cy="43088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≥2×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𝑒𝑠𝑐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36D3C7F-249C-11A4-192A-00F01D6BB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2507" y="2792440"/>
                <a:ext cx="2117375" cy="4308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D11AD90E-11A9-889D-142A-AA8C301A1B8D}"/>
              </a:ext>
            </a:extLst>
          </p:cNvPr>
          <p:cNvSpPr/>
          <p:nvPr/>
        </p:nvSpPr>
        <p:spPr bwMode="auto">
          <a:xfrm>
            <a:off x="11217954" y="2005267"/>
            <a:ext cx="967397" cy="2551061"/>
          </a:xfrm>
          <a:prstGeom prst="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8C56C1-ACBA-237C-183C-C47FF2AEAE5C}"/>
              </a:ext>
            </a:extLst>
          </p:cNvPr>
          <p:cNvSpPr txBox="1"/>
          <p:nvPr/>
        </p:nvSpPr>
        <p:spPr>
          <a:xfrm>
            <a:off x="11169727" y="4051322"/>
            <a:ext cx="9673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 cm/s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C104512-0D1A-0521-1D24-C10F3666405D}"/>
              </a:ext>
            </a:extLst>
          </p:cNvPr>
          <p:cNvSpPr txBox="1"/>
          <p:nvPr/>
        </p:nvSpPr>
        <p:spPr>
          <a:xfrm>
            <a:off x="11217954" y="3348927"/>
            <a:ext cx="10175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 cm/s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48FC654-E547-B09E-B6BB-A55B55761054}"/>
              </a:ext>
            </a:extLst>
          </p:cNvPr>
          <p:cNvSpPr txBox="1"/>
          <p:nvPr/>
        </p:nvSpPr>
        <p:spPr>
          <a:xfrm>
            <a:off x="11167781" y="2607774"/>
            <a:ext cx="860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 m/s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FF36128-6B3E-ABC2-FB7B-D65BC975E63D}"/>
              </a:ext>
            </a:extLst>
          </p:cNvPr>
          <p:cNvSpPr txBox="1"/>
          <p:nvPr/>
        </p:nvSpPr>
        <p:spPr>
          <a:xfrm>
            <a:off x="11119553" y="1897641"/>
            <a:ext cx="957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10 m/s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2E1F64-961A-85F7-DA50-26F077893EF1}"/>
              </a:ext>
            </a:extLst>
          </p:cNvPr>
          <p:cNvSpPr txBox="1"/>
          <p:nvPr/>
        </p:nvSpPr>
        <p:spPr>
          <a:xfrm>
            <a:off x="10578009" y="1302151"/>
            <a:ext cx="1609004" cy="707886"/>
          </a:xfrm>
          <a:prstGeom prst="rect">
            <a:avLst/>
          </a:prstGeom>
          <a:solidFill>
            <a:schemeClr val="bg1">
              <a:alpha val="6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Velocity Magnitude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8101A25-2841-D8CE-94AD-C26BE865D684}"/>
                  </a:ext>
                </a:extLst>
              </p:cNvPr>
              <p:cNvSpPr txBox="1"/>
              <p:nvPr/>
            </p:nvSpPr>
            <p:spPr>
              <a:xfrm>
                <a:off x="4793099" y="4987686"/>
                <a:ext cx="2363792" cy="1200329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Asteroid is deflected 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≳5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b="0" dirty="0"/>
                  <a:t> and both halves are moving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&gt;2×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𝑒𝑠𝑐</m:t>
                        </m:r>
                      </m:sub>
                    </m:sSub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D8101A25-2841-D8CE-94AD-C26BE865D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3099" y="4987686"/>
                <a:ext cx="2363792" cy="1200329"/>
              </a:xfrm>
              <a:prstGeom prst="rect">
                <a:avLst/>
              </a:prstGeom>
              <a:blipFill>
                <a:blip r:embed="rId7"/>
                <a:stretch>
                  <a:fillRect l="-253" t="-488" r="-2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21304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2015_PPT_UNC_V7.06 (1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>
    <a:spDef>
      <a:spPr bwMode="auto">
        <a:gradFill flip="none" rotWithShape="1">
          <a:gsLst>
            <a:gs pos="0">
              <a:schemeClr val="bg1">
                <a:lumMod val="65000"/>
                <a:tint val="66000"/>
                <a:satMod val="160000"/>
              </a:schemeClr>
            </a:gs>
            <a:gs pos="50000">
              <a:schemeClr val="bg1">
                <a:lumMod val="65000"/>
                <a:tint val="44500"/>
                <a:satMod val="160000"/>
              </a:schemeClr>
            </a:gs>
            <a:gs pos="100000">
              <a:schemeClr val="bg1">
                <a:lumMod val="65000"/>
                <a:tint val="23500"/>
                <a:satMod val="160000"/>
              </a:schemeClr>
            </a:gs>
          </a:gsLst>
          <a:lin ang="16200000" scaled="1"/>
          <a:tileRect/>
        </a:gradFill>
        <a:ln>
          <a:solidFill>
            <a:schemeClr val="accent1">
              <a:lumMod val="75000"/>
            </a:schemeClr>
          </a:solidFill>
          <a:headEnd/>
          <a:tailEnd/>
        </a:ln>
      </a:spPr>
      <a:bodyPr rtlCol="0" anchor="b">
        <a:prstTxWarp prst="textNoShape">
          <a:avLst/>
        </a:prstTxWarp>
      </a:bodyPr>
      <a:lstStyle>
        <a:defPPr algn="ctr">
          <a:spcBef>
            <a:spcPct val="0"/>
          </a:spcBef>
          <a:defRPr sz="1600" dirty="0">
            <a:solidFill>
              <a:srgbClr val="000000"/>
            </a:solidFill>
          </a:defRPr>
        </a:defPPr>
      </a:lstStyle>
      <a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a:style>
    </a:spDef>
    <a:lnDef>
      <a:spPr>
        <a:ln w="28575" cmpd="sng">
          <a:solidFill>
            <a:schemeClr val="accent1">
              <a:lumMod val="7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18_PPT_UNC_V5.23_wide-16x9.potx" id="{83130911-C7AB-48B9-8C29-C9D32ACF0083}" vid="{243C0807-7D1A-4674-975A-BB624B10444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2022_03_LLNL_WideTemplate</Template>
  <TotalTime>27506</TotalTime>
  <Words>885</Words>
  <Application>Microsoft Office PowerPoint</Application>
  <PresentationFormat>Widescreen</PresentationFormat>
  <Paragraphs>150</Paragraphs>
  <Slides>14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Cambria Math</vt:lpstr>
      <vt:lpstr>Lucida Grande</vt:lpstr>
      <vt:lpstr>Lucida Handwriting</vt:lpstr>
      <vt:lpstr>Wingdings</vt:lpstr>
      <vt:lpstr>Wingdings 2</vt:lpstr>
      <vt:lpstr>2015_PPT_UNC_V7.06 (1)</vt:lpstr>
      <vt:lpstr>Simulating Asteroid Deflection and Disruption Using an X-Ray Energy Deposition Model in SPH</vt:lpstr>
      <vt:lpstr>Nuclear mitigation rules of thumb</vt:lpstr>
      <vt:lpstr>Nuclear mitigation problems require a large dynamic range in simulation resolution.</vt:lpstr>
      <vt:lpstr>Spheral simulation parameters</vt:lpstr>
      <vt:lpstr>Spheral simulation parameters</vt:lpstr>
      <vt:lpstr>The deflection velocity depends more on HOB than the material model</vt:lpstr>
      <vt:lpstr>Damage material models result in different rates of damage through the asteroid</vt:lpstr>
      <vt:lpstr>Smaller heights of burst cause comparable damage and induce larger craters</vt:lpstr>
      <vt:lpstr>Asteroid material motion strongly suggests that this will undergo nuclear fragmentation</vt:lpstr>
      <vt:lpstr>Summary</vt:lpstr>
      <vt:lpstr>PowerPoint Presentation</vt:lpstr>
      <vt:lpstr>Final damage patterns at the ends of the simulations</vt:lpstr>
      <vt:lpstr>Material motion (v_x) at final simulation times</vt:lpstr>
      <vt:lpstr>Simulation details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 Should not exceed two lines</dc:title>
  <dc:creator>Bjonnes, Evan Theodor</dc:creator>
  <cp:lastModifiedBy>Santistevan, Isaiah Benjamin</cp:lastModifiedBy>
  <cp:revision>28</cp:revision>
  <cp:lastPrinted>2018-03-02T18:21:35Z</cp:lastPrinted>
  <dcterms:created xsi:type="dcterms:W3CDTF">2023-09-20T20:59:34Z</dcterms:created>
  <dcterms:modified xsi:type="dcterms:W3CDTF">2025-04-28T16:05:43Z</dcterms:modified>
</cp:coreProperties>
</file>