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73" r:id="rId2"/>
  </p:sldMasterIdLst>
  <p:notesMasterIdLst>
    <p:notesMasterId r:id="rId14"/>
  </p:notesMasterIdLst>
  <p:handoutMasterIdLst>
    <p:handoutMasterId r:id="rId15"/>
  </p:handoutMasterIdLst>
  <p:sldIdLst>
    <p:sldId id="282" r:id="rId3"/>
    <p:sldId id="281" r:id="rId4"/>
    <p:sldId id="283" r:id="rId5"/>
    <p:sldId id="284" r:id="rId6"/>
    <p:sldId id="292" r:id="rId7"/>
    <p:sldId id="287" r:id="rId8"/>
    <p:sldId id="288" r:id="rId9"/>
    <p:sldId id="289" r:id="rId10"/>
    <p:sldId id="290" r:id="rId11"/>
    <p:sldId id="291" r:id="rId12"/>
    <p:sldId id="278" r:id="rId13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/>
    <p:restoredTop sz="96619" autoAdjust="0"/>
  </p:normalViewPr>
  <p:slideViewPr>
    <p:cSldViewPr snapToGrid="0" snapToObjects="1">
      <p:cViewPr varScale="1">
        <p:scale>
          <a:sx n="165" d="100"/>
          <a:sy n="165" d="100"/>
        </p:scale>
        <p:origin x="728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4/28/25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4/28/25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1D4C51F1-096E-4A7D-AF59-49489967A51A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D18AFA9-C13B-4E9A-A7F0-C8B20BE5ADB5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AFA6CE4-1B8F-4F53-8FC9-315CD27786F8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C96F477-1573-42B6-8124-1C5E2CCC0FDA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5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Light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9160BD7-9A24-46F0-B588-84A24FB50E43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3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0C67-0F6D-4A63-8E63-273C3D00EFA0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93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7FBDF3-D11F-4F70-8F9F-651D17F84E13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1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a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8357F6-0510-479E-9626-ED401C3312BA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90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867B-514B-4F27-82D6-3C76A0181DB0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24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 dirty="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A7BB-C868-4082-9DAC-3FE8412AC8FD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5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356" y="200823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90E-3817-4555-91F3-FAFE914C4AAA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6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62A593-EAD5-8174-B90C-52B7FC4C5603}"/>
              </a:ext>
            </a:extLst>
          </p:cNvPr>
          <p:cNvSpPr/>
          <p:nvPr userDrawn="1"/>
        </p:nvSpPr>
        <p:spPr>
          <a:xfrm>
            <a:off x="-4762" y="4634750"/>
            <a:ext cx="9161691" cy="515894"/>
          </a:xfrm>
          <a:prstGeom prst="rect">
            <a:avLst/>
          </a:prstGeom>
          <a:solidFill>
            <a:srgbClr val="13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370C2A-D3A0-7491-7A6A-C29BA6FD0BA7}"/>
              </a:ext>
            </a:extLst>
          </p:cNvPr>
          <p:cNvSpPr/>
          <p:nvPr userDrawn="1"/>
        </p:nvSpPr>
        <p:spPr>
          <a:xfrm rot="10800000" flipV="1">
            <a:off x="-5359" y="4632926"/>
            <a:ext cx="9161691" cy="20574"/>
          </a:xfrm>
          <a:prstGeom prst="rect">
            <a:avLst/>
          </a:prstGeom>
          <a:solidFill>
            <a:srgbClr val="EA4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76CE3C4-169A-67E1-0975-95503CD59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6649" y="4767263"/>
            <a:ext cx="1028700" cy="274320"/>
          </a:xfrm>
          <a:prstGeom prst="rect">
            <a:avLst/>
          </a:prstGeom>
        </p:spPr>
        <p:txBody>
          <a:bodyPr anchor="ctr"/>
          <a:lstStyle>
            <a:lvl1pPr algn="r">
              <a:defRPr lang="en-US" sz="1200" b="1" kern="1200" dirty="0" smtClean="0">
                <a:solidFill>
                  <a:srgbClr val="EA4A37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E0EF51-62CF-31F3-52A5-FC6396BCD817}"/>
              </a:ext>
            </a:extLst>
          </p:cNvPr>
          <p:cNvCxnSpPr>
            <a:cxnSpLocks/>
          </p:cNvCxnSpPr>
          <p:nvPr userDrawn="1"/>
        </p:nvCxnSpPr>
        <p:spPr>
          <a:xfrm>
            <a:off x="628650" y="864094"/>
            <a:ext cx="7895966" cy="0"/>
          </a:xfrm>
          <a:prstGeom prst="line">
            <a:avLst/>
          </a:prstGeom>
          <a:ln w="19050">
            <a:solidFill>
              <a:srgbClr val="131F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D21D54A7-C3CB-B97C-D11C-939C41C83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6679" y="4767263"/>
            <a:ext cx="5610643" cy="273844"/>
          </a:xfrm>
        </p:spPr>
        <p:txBody>
          <a:bodyPr/>
          <a:lstStyle>
            <a:lvl1pPr>
              <a:defRPr lang="en-US" sz="1200" b="1" kern="1200">
                <a:solidFill>
                  <a:srgbClr val="EA4A37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Didymos System Heliocentric Changes After DART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BA62711A-473A-7540-E4AD-F4D71965F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1028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200" b="1" kern="1200">
                <a:solidFill>
                  <a:srgbClr val="EA4A37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fld id="{6BA0CD22-40B3-0A47-AFF3-FC61DD809DEC}" type="datetime5">
              <a:rPr lang="en-US" smtClean="0"/>
              <a:pPr/>
              <a:t>28-Apr-25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6E794C-8B02-5019-88CB-9A5B17284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1568"/>
            <a:ext cx="7886700" cy="6323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2D11F-117E-6FC0-78F8-A54C2F2CA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77651"/>
            <a:ext cx="7886700" cy="3655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8010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39" y="1184382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1" y="4802823"/>
            <a:ext cx="7493625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55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534" y="3921596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4" y="4802823"/>
            <a:ext cx="3347357" cy="274637"/>
          </a:xfrm>
        </p:spPr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03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7139042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9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6" y="3488175"/>
            <a:ext cx="7139043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White_rgb_16x3_160601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6" y="4219781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8" y="4802823"/>
            <a:ext cx="5605049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92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C27A7D9-79A5-4F31-811A-2700B483370C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C68ADBD-3616-4318-B5FF-7C1BB362CA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91532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DFFDBDF-FD53-4339-9B2B-8D4083A87E6A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75C533D-D968-4A70-91E2-44C7FEDAA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416787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F51E6BA-1B59-444E-9924-1C6BFE86556B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DDD08E-B43C-483A-B1DD-9BEB0BDDDD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431658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AEFA50C-A13C-4DCE-AFB3-2B7442276FB3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20F9084-C4B8-47CC-A340-731237DBDB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35957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A287370-5FF0-4902-B346-9505C44AD782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53CE28F-B0E6-4C63-A7B8-EB4157A070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29958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813C2AF-4676-455E-83CB-EFCE637AA527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D81F743-FBF4-4AAB-BF1E-09D0097B96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760199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22AB4888-AE87-452C-ACA0-2DD465CE82D2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6356448-7EEE-4D0D-AE32-557A239281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6882145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A9C12B0F-F129-4DB1-8648-A5DD68566654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A79206F-C929-453C-B7BF-19A540401E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593124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EAE7DE20-9D8E-407E-8A33-FA12941AFDC7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C3E947D-4126-44FB-8EC6-F80A3BAA18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262112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Whi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CD2BB3B-355B-433D-AA8F-2232AA9A09D8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45B3F8F-DC85-41EB-9D22-D06541A0AC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190340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Dar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53B94B2-764B-4AEE-8E86-36209B57D673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F015878-4578-4C49-BC72-FE830FC5A6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20805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3741-3649-40C7-AC1C-DC0B03113BF9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6A69-C78D-46AD-9B4E-1E66EF195C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921278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6CB3C8-D16C-4285-BF05-882F83494820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82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Dark Gray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6CB3C8-D16C-4285-BF05-882F83494820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51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B3C8-D16C-4285-BF05-882F83494820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41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41DE1EE-7D9E-4356-A17B-AC39B24D4A0F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 dirty="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B3C8-D16C-4285-BF05-882F83494820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313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200823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B3C8-D16C-4285-BF05-882F83494820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3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0EE1217-8810-43A4-A260-F7B93C1E2460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1BC07D9-38D2-4D21-BB9F-4FB482252065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7A7201D-60A7-477E-96B4-3973BB7451F7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F441585-8FA9-4EA2-85A4-83043578477A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3F1A4B9-1F13-48F5-BF93-72CC0A0DFA2C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B8DC75-F238-4FEA-A196-95F443A65C8E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4" r:id="rId7"/>
    <p:sldLayoutId id="2147483663" r:id="rId8"/>
    <p:sldLayoutId id="2147483669" r:id="rId9"/>
    <p:sldLayoutId id="2147483670" r:id="rId10"/>
    <p:sldLayoutId id="2147483671" r:id="rId11"/>
    <p:sldLayoutId id="2147483672" r:id="rId12"/>
    <p:sldLayoutId id="2147483653" r:id="rId13"/>
    <p:sldLayoutId id="2147483654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93" r:id="rId20"/>
    <p:sldLayoutId id="2147483695" r:id="rId2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4802823"/>
            <a:ext cx="1422400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6CB3C8-D16C-4285-BF05-882F83494820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802823"/>
            <a:ext cx="5775960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2360" y="4802823"/>
            <a:ext cx="60137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1C0F2E9-13F1-4B54-979A-5E00D7D572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4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bright light in the sky&#10;&#10;AI-generated content may be incorrect.">
            <a:extLst>
              <a:ext uri="{FF2B5EF4-FFF2-40B4-BE49-F238E27FC236}">
                <a16:creationId xmlns:a16="http://schemas.microsoft.com/office/drawing/2014/main" id="{8E8BAE76-4A15-27D2-23E0-6A7C8859D6D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937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034975-E4FA-65C1-2468-36C98E2797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9198" y="3479370"/>
            <a:ext cx="8530529" cy="724024"/>
          </a:xfrm>
        </p:spPr>
        <p:txBody>
          <a:bodyPr/>
          <a:lstStyle/>
          <a:p>
            <a:r>
              <a:rPr lang="en-US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post-DART heliocentric orbit of Didymos and </a:t>
            </a:r>
            <a:br>
              <a:rPr lang="en-US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implications for the effectiveness of the DART impact</a:t>
            </a:r>
            <a:endParaRPr lang="en-US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43C0C1-53CD-9D80-F853-F5D014472A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9198" y="4258681"/>
            <a:ext cx="5605047" cy="724024"/>
          </a:xfrm>
        </p:spPr>
        <p:txBody>
          <a:bodyPr anchor="t" anchorCtr="0"/>
          <a:lstStyle/>
          <a:p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Steven R. Chesley, Rahil Makadia, David Herald, Davide Farnocchia, Shantanu P. Naidu, Alexandros </a:t>
            </a:r>
            <a:r>
              <a:rPr lang="en-US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Siakas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Damya </a:t>
            </a:r>
            <a:r>
              <a:rPr lang="en-US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Souami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Paolo Tanga, Sotirios </a:t>
            </a:r>
            <a:r>
              <a:rPr lang="en-US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Tsavdaridis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and </a:t>
            </a:r>
            <a:r>
              <a:rPr lang="en-US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Kleomenis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Tsiganis</a:t>
            </a:r>
            <a:r>
              <a:rPr lang="en-US" sz="800" dirty="0">
                <a:effectLst/>
              </a:rPr>
              <a:t> </a:t>
            </a:r>
            <a:endParaRPr lang="en-US" sz="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067D-E908-A463-E6D2-DC88CDD69F01}"/>
              </a:ext>
            </a:extLst>
          </p:cNvPr>
          <p:cNvSpPr txBox="1"/>
          <p:nvPr/>
        </p:nvSpPr>
        <p:spPr>
          <a:xfrm>
            <a:off x="8352250" y="3248538"/>
            <a:ext cx="8451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Li et al. 2023</a:t>
            </a:r>
          </a:p>
        </p:txBody>
      </p:sp>
    </p:spTree>
    <p:extLst>
      <p:ext uri="{BB962C8B-B14F-4D97-AF65-F5344CB8AC3E}">
        <p14:creationId xmlns:p14="http://schemas.microsoft.com/office/powerpoint/2010/main" val="1339465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ADB8DE-A00A-F649-2CBF-0E3DA0BD32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907D03-DEE6-F998-7C7C-C86ABB3F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FDD3D12-E85E-9B8C-5F08-A5BBBC486D5C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/>
            <p:txBody>
              <a:bodyPr/>
              <a:lstStyle/>
              <a:p>
                <a:r>
                  <a:rPr lang="en-US" dirty="0"/>
                  <a:t>We find β ≈ 2 for the DART impact</a:t>
                </a:r>
              </a:p>
              <a:p>
                <a:pPr lvl="1"/>
                <a:r>
                  <a:rPr lang="en-US" dirty="0"/>
                  <a:t>Ejecta contributed about half of the total momentum exchange</a:t>
                </a:r>
              </a:p>
              <a:p>
                <a:r>
                  <a:rPr lang="en-US" dirty="0"/>
                  <a:t>Dimorphos under-dense relative to Didymos</a:t>
                </a:r>
              </a:p>
              <a:p>
                <a:pPr lvl="1"/>
                <a:r>
                  <a:rPr lang="en-US" dirty="0"/>
                  <a:t>Density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𝐷𝑖𝑚𝑜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𝑑𝑦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0.6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Important constraint on formation processes?</a:t>
                </a:r>
              </a:p>
              <a:p>
                <a:r>
                  <a:rPr lang="en-US" dirty="0"/>
                  <a:t>Hera will provide mass &amp; density for Dimorphos</a:t>
                </a:r>
              </a:p>
              <a:p>
                <a:pPr lvl="1"/>
                <a:r>
                  <a:rPr lang="en-US" dirty="0"/>
                  <a:t>This will afford an independent estimate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FDD3D12-E85E-9B8C-5F08-A5BBBC486D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blipFill>
                <a:blip r:embed="rId2"/>
                <a:stretch>
                  <a:fillRect l="-803" t="-1395" b="-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1D37629-42C3-71D6-7F84-72973FE9756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50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2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C0C7D7-D772-5024-FDBA-072AA47906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DART and Didymos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backstory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254000" y="1181120"/>
                <a:ext cx="4366696" cy="363448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NASA’s DART spacecraft impacted Dimorphos, the satellite of the Didymos system in Sept. 2022</a:t>
                </a:r>
              </a:p>
              <a:p>
                <a:r>
                  <a:rPr lang="en-US" dirty="0"/>
                  <a:t>A key objective was to measure the effects of the impact and the </a:t>
                </a:r>
                <a:r>
                  <a:rPr lang="en-US" b="1" i="1" dirty="0"/>
                  <a:t>efficiency</a:t>
                </a:r>
                <a:r>
                  <a:rPr lang="en-US" dirty="0"/>
                  <a:t> of the deflection</a:t>
                </a:r>
              </a:p>
              <a:p>
                <a:r>
                  <a:rPr lang="en-US" dirty="0"/>
                  <a:t>The efficiency is quantified by the momentum enhancement factor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𝑠𝑐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𝑠𝑐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𝑒𝑗𝑒𝑐𝑡𝑎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𝑠𝑐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	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sz="1200" dirty="0"/>
                  <a:t>But some care is needed since ejecta and spacecraft momentum vectors may not be aligned. </a:t>
                </a:r>
                <a:r>
                  <a:rPr lang="en-US" sz="1200" dirty="0">
                    <a:solidFill>
                      <a:prstClr val="white">
                        <a:lumMod val="50000"/>
                      </a:prstClr>
                    </a:solidFill>
                  </a:rPr>
                  <a:t>(Statler et al. 2022)</a:t>
                </a:r>
                <a:endParaRPr lang="en-US" sz="12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254000" y="1181120"/>
                <a:ext cx="4366696" cy="3634481"/>
              </a:xfrm>
              <a:blipFill>
                <a:blip r:embed="rId2"/>
                <a:stretch>
                  <a:fillRect l="-1163" t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7A320-AE17-4D41-962E-82CE37BA3B2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C9336775-C238-4BA2-9145-769A49B582A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F030DF5B-1905-8488-5C85-4C123D12CA9E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716" y="1461247"/>
            <a:ext cx="4484941" cy="2621965"/>
          </a:xfrm>
          <a:prstGeom prst="rect">
            <a:avLst/>
          </a:prstGeom>
        </p:spPr>
      </p:pic>
      <p:sp>
        <p:nvSpPr>
          <p:cNvPr id="17" name="Cross 16">
            <a:extLst>
              <a:ext uri="{FF2B5EF4-FFF2-40B4-BE49-F238E27FC236}">
                <a16:creationId xmlns:a16="http://schemas.microsoft.com/office/drawing/2014/main" id="{6003D6E4-A4E2-A9CA-33BA-AF46280CB6B7}"/>
              </a:ext>
            </a:extLst>
          </p:cNvPr>
          <p:cNvSpPr/>
          <p:nvPr/>
        </p:nvSpPr>
        <p:spPr>
          <a:xfrm rot="2699999">
            <a:off x="1815643" y="3440514"/>
            <a:ext cx="947292" cy="947292"/>
          </a:xfrm>
          <a:prstGeom prst="plus">
            <a:avLst>
              <a:gd name="adj" fmla="val 44444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Picture 18" descr="A mathematical symbols with black letters&#10;&#10;AI-generated content may be incorrect.">
            <a:extLst>
              <a:ext uri="{FF2B5EF4-FFF2-40B4-BE49-F238E27FC236}">
                <a16:creationId xmlns:a16="http://schemas.microsoft.com/office/drawing/2014/main" id="{0714C45E-A98F-DDEE-8E66-27DDA5ACD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38" y="3454207"/>
            <a:ext cx="3637865" cy="872550"/>
          </a:xfrm>
          <a:prstGeom prst="rect">
            <a:avLst/>
          </a:prstGeom>
        </p:spPr>
      </p:pic>
      <p:pic>
        <p:nvPicPr>
          <p:cNvPr id="21" name="Picture 20" descr="A math equation with numbers and symbols&#10;&#10;AI-generated content may be incorrect.">
            <a:extLst>
              <a:ext uri="{FF2B5EF4-FFF2-40B4-BE49-F238E27FC236}">
                <a16:creationId xmlns:a16="http://schemas.microsoft.com/office/drawing/2014/main" id="{2B3441AB-8D0A-5FF2-CA37-08389D17C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41" y="3491050"/>
            <a:ext cx="3699446" cy="85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4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F32A33-AFFE-4E40-B843-164E8B361C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B34886-9271-53BA-9411-9C383425F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β results from DART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CD2607-325E-13AB-83F9-DAA6D8E48D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Based on change in Dimorphos orbit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D246FF4-3CE6-B82B-8DAA-BE945EB7BC45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253999" y="1358073"/>
                <a:ext cx="7970190" cy="3370836"/>
              </a:xfrm>
            </p:spPr>
            <p:txBody>
              <a:bodyPr/>
              <a:lstStyle/>
              <a:p>
                <a:r>
                  <a:rPr lang="en-US" dirty="0"/>
                  <a:t>DART caused the ~12h orbital period </a:t>
                </a:r>
                <a:br>
                  <a:rPr lang="en-US" dirty="0"/>
                </a:br>
                <a:r>
                  <a:rPr lang="en-US" dirty="0"/>
                  <a:t>of Dimorphos to drop by ~33 minutes </a:t>
                </a:r>
                <a:br>
                  <a:rPr lang="en-US" dirty="0"/>
                </a:b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(Naidu et al. 2024)</a:t>
                </a:r>
              </a:p>
              <a:p>
                <a:pPr marL="690563" marR="0" lvl="1" indent="-233363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prstClr val="white">
                      <a:lumMod val="50000"/>
                    </a:prstClr>
                  </a:buClr>
                  <a:buSzTx/>
                  <a:buFont typeface="Arial"/>
                  <a:buChar char="•"/>
                  <a:tabLst/>
                  <a:defRPr/>
                </a:pPr>
                <a:r>
                  <a:rPr lang="en-US" dirty="0"/>
                  <a:t>Traceable to transverse deflection </a:t>
                </a:r>
                <a:br>
                  <a:rPr lang="en-US" dirty="0"/>
                </a:br>
                <a:r>
                  <a:rPr lang="en-US" dirty="0"/>
                  <a:t>of Dimorphos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(Naidu et al. 2024)</a:t>
                </a:r>
                <a:br>
                  <a:rPr lang="en-US" dirty="0"/>
                </a:br>
                <a:r>
                  <a:rPr lang="en-US" dirty="0"/>
                  <a:t>		∆V</a:t>
                </a:r>
                <a:r>
                  <a:rPr lang="en-US" baseline="-25000" dirty="0"/>
                  <a:t>T</a:t>
                </a:r>
                <a:r>
                  <a:rPr lang="en-US" dirty="0"/>
                  <a:t> = 2.63 ± 0.06 mm/s </a:t>
                </a:r>
              </a:p>
              <a:p>
                <a:pPr marL="690563" marR="0" lvl="1" indent="-233363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prstClr val="white">
                      <a:lumMod val="50000"/>
                    </a:prstClr>
                  </a:buClr>
                  <a:buSzTx/>
                  <a:buFont typeface="Arial"/>
                  <a:buChar char="•"/>
                  <a:tabLst/>
                  <a:defRPr/>
                </a:pPr>
                <a:r>
                  <a:rPr lang="en-US" dirty="0"/>
                  <a:t>This result relied on a huge number of telescope observations </a:t>
                </a:r>
                <a:br>
                  <a:rPr lang="en-US" dirty="0"/>
                </a:br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</a:rPr>
                  <a:t>(~38,500 images from 28 telescopes, Moskovitz et al. 2024)</a:t>
                </a:r>
                <a:endParaRPr lang="en-US" dirty="0"/>
              </a:p>
              <a:p>
                <a:r>
                  <a:rPr lang="en-US" dirty="0"/>
                  <a:t>This ∆V implied β</a:t>
                </a:r>
                <a:r>
                  <a:rPr lang="en-US" i="1" baseline="-25000" dirty="0"/>
                  <a:t>Dimo</a:t>
                </a:r>
                <a:r>
                  <a:rPr lang="en-US" dirty="0"/>
                  <a:t> ≈ 2.2 – 4.9, </a:t>
                </a:r>
                <a:r>
                  <a:rPr lang="en-US" b="1" i="1" dirty="0"/>
                  <a:t>assuming</a:t>
                </a:r>
                <a:r>
                  <a:rPr lang="en-US" dirty="0"/>
                  <a:t> a range of Dimorphos densities (1.5–3.3 g/cm</a:t>
                </a:r>
                <a:r>
                  <a:rPr lang="en-US" baseline="30000" dirty="0"/>
                  <a:t>3</a:t>
                </a:r>
                <a:r>
                  <a:rPr lang="en-US" dirty="0"/>
                  <a:t>) 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(Cheng et al. 2023)</a:t>
                </a:r>
              </a:p>
              <a:p>
                <a:pPr lvl="1"/>
                <a:r>
                  <a:rPr lang="en-US" dirty="0"/>
                  <a:t>For an </a:t>
                </a:r>
                <a:r>
                  <a:rPr lang="en-US" b="1" i="1" dirty="0"/>
                  <a:t>assumed</a:t>
                </a:r>
                <a:r>
                  <a:rPr lang="en-US" dirty="0"/>
                  <a:t> density of 2.4 g/cm</a:t>
                </a:r>
                <a:r>
                  <a:rPr lang="en-US" baseline="30000" dirty="0"/>
                  <a:t>3</a:t>
                </a:r>
                <a:r>
                  <a:rPr lang="en-US" dirty="0"/>
                  <a:t> 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𝐷𝑖𝑚𝑜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3.61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−0.25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+0.19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D246FF4-3CE6-B82B-8DAA-BE945EB7B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253999" y="1358073"/>
                <a:ext cx="7970190" cy="3370836"/>
              </a:xfrm>
              <a:blipFill>
                <a:blip r:embed="rId2"/>
                <a:stretch>
                  <a:fillRect l="-796" t="-1128" r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E4BB3B-301C-8989-E968-B282266ADE2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 descr="A diagram of the earth's core&#10;&#10;AI-generated content may be incorrect.">
            <a:extLst>
              <a:ext uri="{FF2B5EF4-FFF2-40B4-BE49-F238E27FC236}">
                <a16:creationId xmlns:a16="http://schemas.microsoft.com/office/drawing/2014/main" id="{5FA74EE0-C1D5-D66C-0F15-0574066EA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821" y="411973"/>
            <a:ext cx="4299535" cy="24682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4CB1D0E-D136-0753-8AB8-26DEFB6F7A21}"/>
              </a:ext>
            </a:extLst>
          </p:cNvPr>
          <p:cNvSpPr/>
          <p:nvPr/>
        </p:nvSpPr>
        <p:spPr>
          <a:xfrm>
            <a:off x="5280796" y="4220308"/>
            <a:ext cx="1876522" cy="438262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A1C578-A564-83D8-7C20-004294A979C0}"/>
              </a:ext>
            </a:extLst>
          </p:cNvPr>
          <p:cNvSpPr/>
          <p:nvPr/>
        </p:nvSpPr>
        <p:spPr>
          <a:xfrm>
            <a:off x="2383923" y="3593575"/>
            <a:ext cx="1832842" cy="356200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1D268D-D9A9-37A1-F121-E6ECE6AF8693}"/>
              </a:ext>
            </a:extLst>
          </p:cNvPr>
          <p:cNvSpPr txBox="1"/>
          <p:nvPr/>
        </p:nvSpPr>
        <p:spPr>
          <a:xfrm>
            <a:off x="8125713" y="2686187"/>
            <a:ext cx="10951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Cheng et al. 2023</a:t>
            </a:r>
          </a:p>
        </p:txBody>
      </p:sp>
    </p:spTree>
    <p:extLst>
      <p:ext uri="{BB962C8B-B14F-4D97-AF65-F5344CB8AC3E}">
        <p14:creationId xmlns:p14="http://schemas.microsoft.com/office/powerpoint/2010/main" val="2914716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97DD75-0AED-2649-2C83-3840887192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A5F8F2-0DF7-D2E2-6E24-0920CA9EC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heliocentric deflection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99737-0367-5189-1E10-43D5238D80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 alternate approach to measuring 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7A18D58-F362-A0D0-A508-2340D8C5F8E0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345441" y="1314054"/>
                <a:ext cx="5553335" cy="3624817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Predicted to be measurable by 2024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(Makadia et al. 2024)</a:t>
                </a:r>
                <a:endParaRPr lang="en-US" dirty="0"/>
              </a:p>
              <a:p>
                <a:r>
                  <a:rPr lang="en-US" dirty="0"/>
                  <a:t>But the heliocentric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dirty="0"/>
                  <a:t> is tiny</a:t>
                </a:r>
              </a:p>
              <a:p>
                <a:pPr lvl="1"/>
                <a:r>
                  <a:rPr lang="en-US" dirty="0"/>
                  <a:t>For equal density binary components, ~115× smaller than Dimorphos deflection, so perhaps ~20 𝜇m/s</a:t>
                </a:r>
              </a:p>
              <a:p>
                <a:r>
                  <a:rPr lang="en-US" dirty="0"/>
                  <a:t>Relies on a range of precise observational data types</a:t>
                </a:r>
              </a:p>
              <a:p>
                <a:pPr lvl="1"/>
                <a:r>
                  <a:rPr lang="en-US" dirty="0"/>
                  <a:t>Ground-based RA-Dec </a:t>
                </a:r>
              </a:p>
              <a:p>
                <a:pPr lvl="2"/>
                <a:r>
                  <a:rPr lang="en-US" dirty="0"/>
                  <a:t>~5900 observations, 1996-2025</a:t>
                </a:r>
              </a:p>
              <a:p>
                <a:pPr lvl="1"/>
                <a:r>
                  <a:rPr lang="en-US" dirty="0"/>
                  <a:t>DART </a:t>
                </a:r>
                <a:r>
                  <a:rPr lang="en-US" dirty="0" err="1"/>
                  <a:t>OpNavs</a:t>
                </a:r>
                <a:endParaRPr lang="en-US" dirty="0"/>
              </a:p>
              <a:p>
                <a:pPr lvl="2"/>
                <a:r>
                  <a:rPr lang="en-US" dirty="0"/>
                  <a:t>3 used in fits</a:t>
                </a:r>
              </a:p>
              <a:p>
                <a:pPr lvl="1"/>
                <a:r>
                  <a:rPr lang="en-US" dirty="0"/>
                  <a:t>Radar delay</a:t>
                </a:r>
              </a:p>
              <a:p>
                <a:pPr lvl="2"/>
                <a:r>
                  <a:rPr lang="en-US" dirty="0"/>
                  <a:t>5 in 2003, 4 in 2022 (post-impact)</a:t>
                </a:r>
              </a:p>
              <a:p>
                <a:pPr lvl="1"/>
                <a:r>
                  <a:rPr lang="en-US" dirty="0"/>
                  <a:t>Stellar occultations</a:t>
                </a:r>
              </a:p>
              <a:p>
                <a:pPr lvl="2"/>
                <a:r>
                  <a:rPr lang="en-US" dirty="0"/>
                  <a:t>22 successful campaigns from Oct. 2022-Mar. 2025</a:t>
                </a:r>
              </a:p>
              <a:p>
                <a:pPr lvl="2"/>
                <a:r>
                  <a:rPr lang="en-US" dirty="0"/>
                  <a:t>These were they crucial measurements for this work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7A18D58-F362-A0D0-A508-2340D8C5F8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345441" y="1314054"/>
                <a:ext cx="5553335" cy="3624817"/>
              </a:xfrm>
              <a:blipFill>
                <a:blip r:embed="rId2"/>
                <a:stretch>
                  <a:fillRect l="-685" t="-1748" r="-228" b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FEA31E-C7C6-2A6B-5715-639FA3D20EC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Picture 11" descr="A group of stars in space&#10;&#10;AI-generated content may be incorrect.">
            <a:extLst>
              <a:ext uri="{FF2B5EF4-FFF2-40B4-BE49-F238E27FC236}">
                <a16:creationId xmlns:a16="http://schemas.microsoft.com/office/drawing/2014/main" id="{D7FCEFF3-BCDB-990F-471E-7D96EA795C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919" y="85157"/>
            <a:ext cx="2089188" cy="1951942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1546BA25-09B2-5614-56FD-42697C8219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8935" y="1744316"/>
            <a:ext cx="1962754" cy="185374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5209BA-D1FB-6057-E19D-7FFEB49881C2}"/>
              </a:ext>
            </a:extLst>
          </p:cNvPr>
          <p:cNvCxnSpPr>
            <a:cxnSpLocks/>
          </p:cNvCxnSpPr>
          <p:nvPr/>
        </p:nvCxnSpPr>
        <p:spPr>
          <a:xfrm flipV="1">
            <a:off x="8053730" y="1314054"/>
            <a:ext cx="179045" cy="299593"/>
          </a:xfrm>
          <a:prstGeom prst="straightConnector1">
            <a:avLst/>
          </a:prstGeom>
          <a:ln w="12700" cmpd="sng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BCD79B4-83AF-F9FA-A9D7-99C577FABE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44" t="26282" r="27944" b="44040"/>
          <a:stretch/>
        </p:blipFill>
        <p:spPr>
          <a:xfrm>
            <a:off x="7072353" y="2726554"/>
            <a:ext cx="1962754" cy="213163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46597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66E83-A915-60D5-3F9E-101B5DE44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AB03AB-1510-98A3-E9C0-9F2145B4D4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CEA060-B540-C426-E188-1F90BC5A3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Didymos Occultations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ACC6A43-F049-FA90-81A9-CF0DC9DB514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C57C39-4DF6-84F3-BA93-05BFDAD4C7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5856" y="761999"/>
            <a:ext cx="4157630" cy="4111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2287DB-12F9-6EAA-A1B1-63ADFE11BC27}"/>
              </a:ext>
            </a:extLst>
          </p:cNvPr>
          <p:cNvSpPr txBox="1"/>
          <p:nvPr/>
        </p:nvSpPr>
        <p:spPr>
          <a:xfrm>
            <a:off x="357709" y="2204719"/>
            <a:ext cx="4214291" cy="246888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numCol="4" spcCol="9144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A. Asai</a:t>
            </a:r>
          </a:p>
          <a:p>
            <a:r>
              <a:rPr lang="en-US" sz="1200" dirty="0">
                <a:solidFill>
                  <a:schemeClr val="tx1"/>
                </a:solidFill>
              </a:rPr>
              <a:t>E. Barbotin</a:t>
            </a:r>
          </a:p>
          <a:p>
            <a:r>
              <a:rPr lang="en-US" sz="1200" dirty="0">
                <a:solidFill>
                  <a:schemeClr val="tx1"/>
                </a:solidFill>
              </a:rPr>
              <a:t>J. Broughton</a:t>
            </a:r>
          </a:p>
          <a:p>
            <a:r>
              <a:rPr lang="en-US" sz="1200" dirty="0">
                <a:solidFill>
                  <a:schemeClr val="tx1"/>
                </a:solidFill>
              </a:rPr>
              <a:t>N. Carlson</a:t>
            </a:r>
          </a:p>
          <a:p>
            <a:r>
              <a:rPr lang="en-US" sz="1200" dirty="0">
                <a:solidFill>
                  <a:schemeClr val="tx1"/>
                </a:solidFill>
              </a:rPr>
              <a:t>A. </a:t>
            </a:r>
            <a:r>
              <a:rPr lang="en-US" sz="1200" dirty="0" err="1">
                <a:solidFill>
                  <a:schemeClr val="tx1"/>
                </a:solidFill>
              </a:rPr>
              <a:t>Cazaux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S. </a:t>
            </a:r>
            <a:r>
              <a:rPr lang="en-US" sz="1200" dirty="0" err="1">
                <a:solidFill>
                  <a:schemeClr val="tx1"/>
                </a:solidFill>
              </a:rPr>
              <a:t>Cikota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K. Cobble</a:t>
            </a:r>
          </a:p>
          <a:p>
            <a:r>
              <a:rPr lang="en-US" sz="1200" dirty="0">
                <a:solidFill>
                  <a:schemeClr val="tx1"/>
                </a:solidFill>
              </a:rPr>
              <a:t>F. Colas</a:t>
            </a:r>
          </a:p>
          <a:p>
            <a:r>
              <a:rPr lang="en-US" sz="1200" dirty="0">
                <a:solidFill>
                  <a:schemeClr val="tx1"/>
                </a:solidFill>
              </a:rPr>
              <a:t>J. </a:t>
            </a:r>
            <a:r>
              <a:rPr lang="en-US" sz="1200" dirty="0" err="1">
                <a:solidFill>
                  <a:schemeClr val="tx1"/>
                </a:solidFill>
              </a:rPr>
              <a:t>Dauvergne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R. Dunford</a:t>
            </a:r>
          </a:p>
          <a:p>
            <a:r>
              <a:rPr lang="en-US" sz="1200" dirty="0">
                <a:solidFill>
                  <a:schemeClr val="tx1"/>
                </a:solidFill>
              </a:rPr>
              <a:t>D. Dunham</a:t>
            </a:r>
          </a:p>
          <a:p>
            <a:r>
              <a:rPr lang="en-US" sz="1200" dirty="0">
                <a:solidFill>
                  <a:schemeClr val="tx1"/>
                </a:solidFill>
              </a:rPr>
              <a:t>J. Dunham</a:t>
            </a:r>
          </a:p>
          <a:p>
            <a:r>
              <a:rPr lang="en-US" sz="1200" dirty="0">
                <a:solidFill>
                  <a:schemeClr val="tx1"/>
                </a:solidFill>
              </a:rPr>
              <a:t>J. Flores</a:t>
            </a:r>
          </a:p>
          <a:p>
            <a:r>
              <a:rPr lang="en-US" sz="1200" dirty="0">
                <a:solidFill>
                  <a:schemeClr val="tx1"/>
                </a:solidFill>
              </a:rPr>
              <a:t>D. Gault</a:t>
            </a:r>
          </a:p>
          <a:p>
            <a:r>
              <a:rPr lang="en-US" sz="1200" dirty="0">
                <a:solidFill>
                  <a:schemeClr val="tx1"/>
                </a:solidFill>
              </a:rPr>
              <a:t>K. Getrost</a:t>
            </a:r>
          </a:p>
          <a:p>
            <a:r>
              <a:rPr lang="en-US" sz="1200" dirty="0">
                <a:solidFill>
                  <a:schemeClr val="tx1"/>
                </a:solidFill>
              </a:rPr>
              <a:t>K. Guhl</a:t>
            </a:r>
          </a:p>
          <a:p>
            <a:r>
              <a:rPr lang="en-US" sz="1200" dirty="0">
                <a:solidFill>
                  <a:schemeClr val="tx1"/>
                </a:solidFill>
              </a:rPr>
              <a:t>J. Hanus</a:t>
            </a:r>
          </a:p>
          <a:p>
            <a:r>
              <a:rPr lang="en-US" sz="1200" dirty="0">
                <a:solidFill>
                  <a:schemeClr val="tx1"/>
                </a:solidFill>
              </a:rPr>
              <a:t>T. </a:t>
            </a:r>
            <a:r>
              <a:rPr lang="en-US" sz="1200" dirty="0" err="1">
                <a:solidFill>
                  <a:schemeClr val="tx1"/>
                </a:solidFill>
              </a:rPr>
              <a:t>Hayamizu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D. Herald</a:t>
            </a:r>
          </a:p>
          <a:p>
            <a:r>
              <a:rPr lang="en-US" sz="1200" dirty="0">
                <a:solidFill>
                  <a:schemeClr val="tx1"/>
                </a:solidFill>
              </a:rPr>
              <a:t>K. Hosoi</a:t>
            </a:r>
          </a:p>
          <a:p>
            <a:r>
              <a:rPr lang="en-US" sz="1200" dirty="0">
                <a:solidFill>
                  <a:schemeClr val="tx1"/>
                </a:solidFill>
              </a:rPr>
              <a:t>M. Ida</a:t>
            </a:r>
          </a:p>
          <a:p>
            <a:r>
              <a:rPr lang="en-US" sz="1200" dirty="0">
                <a:solidFill>
                  <a:schemeClr val="tx1"/>
                </a:solidFill>
              </a:rPr>
              <a:t>R. Jones</a:t>
            </a:r>
          </a:p>
          <a:p>
            <a:r>
              <a:rPr lang="en-US" sz="1200" dirty="0">
                <a:solidFill>
                  <a:schemeClr val="tx1"/>
                </a:solidFill>
              </a:rPr>
              <a:t>K. </a:t>
            </a:r>
            <a:r>
              <a:rPr lang="en-US" sz="1200" dirty="0" err="1">
                <a:solidFill>
                  <a:schemeClr val="tx1"/>
                </a:solidFill>
              </a:rPr>
              <a:t>Kitazaki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G. Langin</a:t>
            </a:r>
          </a:p>
          <a:p>
            <a:r>
              <a:rPr lang="en-US" sz="1200" dirty="0">
                <a:solidFill>
                  <a:schemeClr val="tx1"/>
                </a:solidFill>
              </a:rPr>
              <a:t>A. Leroy</a:t>
            </a:r>
          </a:p>
          <a:p>
            <a:r>
              <a:rPr lang="en-US" sz="1200" dirty="0">
                <a:solidFill>
                  <a:schemeClr val="tx1"/>
                </a:solidFill>
              </a:rPr>
              <a:t>B. Lott</a:t>
            </a:r>
          </a:p>
          <a:p>
            <a:r>
              <a:rPr lang="en-US" sz="1200" dirty="0">
                <a:solidFill>
                  <a:schemeClr val="tx1"/>
                </a:solidFill>
              </a:rPr>
              <a:t>G. Lyzenga</a:t>
            </a:r>
          </a:p>
          <a:p>
            <a:r>
              <a:rPr lang="en-US" sz="1200" dirty="0">
                <a:solidFill>
                  <a:schemeClr val="tx1"/>
                </a:solidFill>
              </a:rPr>
              <a:t>P. Maley</a:t>
            </a:r>
          </a:p>
          <a:p>
            <a:r>
              <a:rPr lang="en-US" sz="1200" dirty="0">
                <a:solidFill>
                  <a:schemeClr val="tx1"/>
                </a:solidFill>
              </a:rPr>
              <a:t>N. Manago</a:t>
            </a:r>
          </a:p>
          <a:p>
            <a:r>
              <a:rPr lang="en-US" sz="1200" dirty="0">
                <a:solidFill>
                  <a:schemeClr val="tx1"/>
                </a:solidFill>
              </a:rPr>
              <a:t>A. Manna</a:t>
            </a:r>
          </a:p>
          <a:p>
            <a:r>
              <a:rPr lang="en-US" sz="1200" dirty="0">
                <a:solidFill>
                  <a:schemeClr val="tx1"/>
                </a:solidFill>
              </a:rPr>
              <a:t>J. Moore</a:t>
            </a:r>
          </a:p>
          <a:p>
            <a:r>
              <a:rPr lang="en-US" sz="1200" dirty="0">
                <a:solidFill>
                  <a:schemeClr val="tx1"/>
                </a:solidFill>
              </a:rPr>
              <a:t>Y. Nakamura</a:t>
            </a:r>
          </a:p>
          <a:p>
            <a:r>
              <a:rPr lang="en-US" sz="1200" dirty="0">
                <a:solidFill>
                  <a:schemeClr val="tx1"/>
                </a:solidFill>
              </a:rPr>
              <a:t>T. Nemoto</a:t>
            </a:r>
          </a:p>
          <a:p>
            <a:r>
              <a:rPr lang="en-US" sz="1200" dirty="0">
                <a:solidFill>
                  <a:schemeClr val="tx1"/>
                </a:solidFill>
              </a:rPr>
              <a:t>H. Noda</a:t>
            </a:r>
          </a:p>
          <a:p>
            <a:r>
              <a:rPr lang="en-US" sz="1200" dirty="0">
                <a:solidFill>
                  <a:schemeClr val="tx1"/>
                </a:solidFill>
              </a:rPr>
              <a:t>R. </a:t>
            </a:r>
            <a:r>
              <a:rPr lang="en-US" sz="1200" dirty="0" err="1">
                <a:solidFill>
                  <a:schemeClr val="tx1"/>
                </a:solidFill>
              </a:rPr>
              <a:t>Nolthenius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S. Preston</a:t>
            </a:r>
          </a:p>
          <a:p>
            <a:r>
              <a:rPr lang="en-US" sz="1200" dirty="0">
                <a:solidFill>
                  <a:schemeClr val="tx1"/>
                </a:solidFill>
              </a:rPr>
              <a:t>L. Rousselot</a:t>
            </a:r>
          </a:p>
          <a:p>
            <a:r>
              <a:rPr lang="en-US" sz="1200" dirty="0">
                <a:solidFill>
                  <a:schemeClr val="tx1"/>
                </a:solidFill>
              </a:rPr>
              <a:t>M. Sanchez</a:t>
            </a:r>
          </a:p>
          <a:p>
            <a:r>
              <a:rPr lang="en-US" sz="1200" dirty="0">
                <a:solidFill>
                  <a:schemeClr val="tx1"/>
                </a:solidFill>
              </a:rPr>
              <a:t>M. </a:t>
            </a:r>
            <a:r>
              <a:rPr lang="en-US" sz="1200" dirty="0" err="1">
                <a:solidFill>
                  <a:schemeClr val="tx1"/>
                </a:solidFill>
              </a:rPr>
              <a:t>Skrutskie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S. </a:t>
            </a:r>
            <a:r>
              <a:rPr lang="en-US" sz="1200" dirty="0" err="1">
                <a:solidFill>
                  <a:schemeClr val="tx1"/>
                </a:solidFill>
              </a:rPr>
              <a:t>Sposetti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M. Takimoto</a:t>
            </a:r>
          </a:p>
          <a:p>
            <a:r>
              <a:rPr lang="en-US" sz="1200" dirty="0">
                <a:solidFill>
                  <a:schemeClr val="tx1"/>
                </a:solidFill>
              </a:rPr>
              <a:t>R. Trank</a:t>
            </a:r>
          </a:p>
          <a:p>
            <a:r>
              <a:rPr lang="en-US" sz="1200" dirty="0">
                <a:solidFill>
                  <a:schemeClr val="tx1"/>
                </a:solidFill>
              </a:rPr>
              <a:t>R. Venable</a:t>
            </a:r>
          </a:p>
          <a:p>
            <a:r>
              <a:rPr lang="en-US" sz="1200" dirty="0">
                <a:solidFill>
                  <a:schemeClr val="tx1"/>
                </a:solidFill>
              </a:rPr>
              <a:t>H. Watanabe</a:t>
            </a:r>
          </a:p>
          <a:p>
            <a:r>
              <a:rPr lang="en-US" sz="1200" dirty="0">
                <a:solidFill>
                  <a:schemeClr val="tx1"/>
                </a:solidFill>
              </a:rPr>
              <a:t>F. Weber</a:t>
            </a:r>
          </a:p>
          <a:p>
            <a:r>
              <a:rPr lang="en-US" sz="1200" dirty="0">
                <a:solidFill>
                  <a:schemeClr val="tx1"/>
                </a:solidFill>
              </a:rPr>
              <a:t>B. Whitehurst</a:t>
            </a:r>
          </a:p>
          <a:p>
            <a:r>
              <a:rPr lang="en-US" sz="1200" dirty="0">
                <a:solidFill>
                  <a:schemeClr val="tx1"/>
                </a:solidFill>
              </a:rPr>
              <a:t>H. Yamamura</a:t>
            </a:r>
          </a:p>
          <a:p>
            <a:r>
              <a:rPr lang="en-US" sz="1200" dirty="0">
                <a:solidFill>
                  <a:schemeClr val="tx1"/>
                </a:solidFill>
              </a:rPr>
              <a:t>M. Yamashita</a:t>
            </a:r>
          </a:p>
          <a:p>
            <a:r>
              <a:rPr lang="en-US" sz="1200" dirty="0">
                <a:solidFill>
                  <a:schemeClr val="tx1"/>
                </a:solidFill>
              </a:rPr>
              <a:t>H. Yoshihara</a:t>
            </a:r>
          </a:p>
          <a:p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E2CA7D-2A1A-FCA4-CD24-02F58A867CE2}"/>
              </a:ext>
            </a:extLst>
          </p:cNvPr>
          <p:cNvSpPr txBox="1"/>
          <p:nvPr/>
        </p:nvSpPr>
        <p:spPr>
          <a:xfrm>
            <a:off x="242051" y="838650"/>
            <a:ext cx="550090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22 total occultations (including 2 rejected outliers)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Around ⅓ are sub-milliarcsecond precision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precise is 0.1 mas(!)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D9A865-016E-0EB9-28BE-A285ED39250F}"/>
              </a:ext>
            </a:extLst>
          </p:cNvPr>
          <p:cNvSpPr txBox="1"/>
          <p:nvPr/>
        </p:nvSpPr>
        <p:spPr>
          <a:xfrm>
            <a:off x="1070580" y="1835387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Contributing Observers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120A87-5B2A-F5A2-CAC5-DADAE676FA33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8053730" y="1692874"/>
            <a:ext cx="250592" cy="81083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5049BF8-7644-E48F-78A6-D963B2D3AD96}"/>
              </a:ext>
            </a:extLst>
          </p:cNvPr>
          <p:cNvSpPr txBox="1"/>
          <p:nvPr/>
        </p:nvSpPr>
        <p:spPr>
          <a:xfrm>
            <a:off x="7944153" y="1277376"/>
            <a:ext cx="720337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Figure of Didymos</a:t>
            </a:r>
          </a:p>
        </p:txBody>
      </p:sp>
    </p:spTree>
    <p:extLst>
      <p:ext uri="{BB962C8B-B14F-4D97-AF65-F5344CB8AC3E}">
        <p14:creationId xmlns:p14="http://schemas.microsoft.com/office/powerpoint/2010/main" val="323929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CD3E4B3-2829-6960-C5E5-EC14AB3C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93645" y="1314054"/>
            <a:ext cx="4096356" cy="3072267"/>
          </a:xfrm>
          <a:prstGeom prst="rect">
            <a:avLst/>
          </a:prstGeom>
          <a:ln>
            <a:noFill/>
          </a:ln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7A7E01-1065-7C28-6827-6A2286F74C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83B3CCE9-B0A4-AA8D-D579-96752C31948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83B3CCE9-B0A4-AA8D-D579-96752C319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9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284C0FA-3650-9E25-7F0A-583AA44AED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First, apply a priori constraint from independent 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4BD9F-5706-97B6-2BF8-22AFFDBC42C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4">
                <a:extLst>
                  <a:ext uri="{FF2B5EF4-FFF2-40B4-BE49-F238E27FC236}">
                    <a16:creationId xmlns:a16="http://schemas.microsoft.com/office/drawing/2014/main" id="{F710CA42-7225-7504-D963-ED5A3D9EC0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4405" y="2007819"/>
                <a:ext cx="4307242" cy="25462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33363" indent="-233363" algn="l" defTabSz="45720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/>
                  <a:buChar char="•"/>
                  <a:tabLst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0563" indent="-233363" algn="l" defTabSz="45720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/>
                  <a:buChar char="•"/>
                  <a:defRPr sz="1800" b="0" i="0" u="none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7763" indent="-233363" algn="l" defTabSz="45720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4963" indent="-233363" algn="l" defTabSz="45720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62163" indent="-233363" algn="l" defTabSz="45720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 DART momentum: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𝐷𝐴𝑅𝑇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Cheng et al. 2023</a:t>
                </a:r>
              </a:p>
              <a:p>
                <a:r>
                  <a:rPr lang="en-US" dirty="0"/>
                  <a:t>Didymos system mass: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𝑠𝑦𝑠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Naidu et al. 2024</a:t>
                </a:r>
              </a:p>
              <a:p>
                <a:r>
                  <a:rPr lang="en-US" dirty="0"/>
                  <a:t>Ejecta direction: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Hirabayashi et al. 2025</a:t>
                </a:r>
              </a:p>
              <a:p>
                <a:r>
                  <a:rPr lang="en-US" dirty="0"/>
                  <a:t>Everything except β</a:t>
                </a:r>
                <a:r>
                  <a:rPr lang="en-US" baseline="-25000" dirty="0"/>
                  <a:t>⊙</a:t>
                </a:r>
                <a:r>
                  <a:rPr lang="en-US" dirty="0"/>
                  <a:t> is reasonably well known</a:t>
                </a:r>
              </a:p>
              <a:p>
                <a:pPr lvl="1"/>
                <a:r>
                  <a:rPr lang="en-US" dirty="0"/>
                  <a:t>Assume 1 &lt; β</a:t>
                </a:r>
                <a:r>
                  <a:rPr lang="en-US" baseline="-25000" dirty="0"/>
                  <a:t>⊙</a:t>
                </a:r>
                <a:r>
                  <a:rPr lang="en-US" dirty="0"/>
                  <a:t> &lt; 5</a:t>
                </a:r>
              </a:p>
            </p:txBody>
          </p:sp>
        </mc:Choice>
        <mc:Fallback xmlns="">
          <p:sp>
            <p:nvSpPr>
              <p:cNvPr id="18" name="Content Placeholder 4">
                <a:extLst>
                  <a:ext uri="{FF2B5EF4-FFF2-40B4-BE49-F238E27FC236}">
                    <a16:creationId xmlns:a16="http://schemas.microsoft.com/office/drawing/2014/main" id="{F710CA42-7225-7504-D963-ED5A3D9EC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05" y="2007819"/>
                <a:ext cx="4307242" cy="2546251"/>
              </a:xfrm>
              <a:prstGeom prst="rect">
                <a:avLst/>
              </a:prstGeom>
              <a:blipFill>
                <a:blip r:embed="rId4"/>
                <a:stretch>
                  <a:fillRect l="-880" t="-1980" r="-293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black text with a plus and a positive symbol&#10;&#10;AI-generated content may be incorrect.">
            <a:extLst>
              <a:ext uri="{FF2B5EF4-FFF2-40B4-BE49-F238E27FC236}">
                <a16:creationId xmlns:a16="http://schemas.microsoft.com/office/drawing/2014/main" id="{82629039-9C84-3109-E094-6414820A9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83" y="1304406"/>
            <a:ext cx="4260364" cy="62485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197A2F1-6004-738F-5341-ACF8FAA8C0E7}"/>
              </a:ext>
            </a:extLst>
          </p:cNvPr>
          <p:cNvGrpSpPr/>
          <p:nvPr/>
        </p:nvGrpSpPr>
        <p:grpSpPr>
          <a:xfrm>
            <a:off x="5374136" y="2662254"/>
            <a:ext cx="2928268" cy="1710585"/>
            <a:chOff x="5374136" y="2662254"/>
            <a:chExt cx="2928268" cy="171058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1B1BE0F-785D-EBFC-DF5F-1B6B8833D100}"/>
                </a:ext>
              </a:extLst>
            </p:cNvPr>
            <p:cNvCxnSpPr/>
            <p:nvPr/>
          </p:nvCxnSpPr>
          <p:spPr>
            <a:xfrm>
              <a:off x="5591666" y="3032645"/>
              <a:ext cx="2578740" cy="835459"/>
            </a:xfrm>
            <a:prstGeom prst="line">
              <a:avLst/>
            </a:prstGeom>
            <a:ln w="38100" cmpd="sng"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0647F39-B704-D11C-9916-4C9E476914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406" y="3506292"/>
              <a:ext cx="131998" cy="370391"/>
            </a:xfrm>
            <a:prstGeom prst="line">
              <a:avLst/>
            </a:prstGeom>
            <a:ln w="38100" cmpd="sng">
              <a:solidFill>
                <a:srgbClr val="C00000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2F423A7-674C-19BD-23E6-E586690A0A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1666" y="2662254"/>
              <a:ext cx="131998" cy="370391"/>
            </a:xfrm>
            <a:prstGeom prst="line">
              <a:avLst/>
            </a:prstGeom>
            <a:ln w="38100" cmpd="sng">
              <a:solidFill>
                <a:srgbClr val="C00000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A95D617-D0B2-FACA-0526-104C93C66F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5511" y="3055669"/>
              <a:ext cx="131998" cy="370391"/>
            </a:xfrm>
            <a:prstGeom prst="line">
              <a:avLst/>
            </a:prstGeom>
            <a:ln w="38100" cmpd="sng">
              <a:solidFill>
                <a:srgbClr val="C00000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48CED51-8507-760C-39E1-D4FA771B03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70480" y="2840871"/>
              <a:ext cx="131998" cy="370391"/>
            </a:xfrm>
            <a:prstGeom prst="line">
              <a:avLst/>
            </a:prstGeom>
            <a:ln w="38100" cmpd="sng">
              <a:solidFill>
                <a:srgbClr val="C00000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086CBC4-7465-3281-8BE9-A9C0ABC179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6857" y="3284912"/>
              <a:ext cx="131998" cy="370391"/>
            </a:xfrm>
            <a:prstGeom prst="line">
              <a:avLst/>
            </a:prstGeom>
            <a:ln w="38100" cmpd="sng">
              <a:solidFill>
                <a:srgbClr val="C00000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325DC0-363E-B6C4-8B07-C3D70A2343B0}"/>
                </a:ext>
              </a:extLst>
            </p:cNvPr>
            <p:cNvSpPr txBox="1"/>
            <p:nvPr/>
          </p:nvSpPr>
          <p:spPr>
            <a:xfrm rot="17214405">
              <a:off x="6439022" y="3520659"/>
              <a:ext cx="58253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</a:rPr>
                <a:t>β</a:t>
              </a:r>
              <a:r>
                <a:rPr lang="en-US" sz="1200" baseline="-25000" dirty="0">
                  <a:solidFill>
                    <a:srgbClr val="C00000"/>
                  </a:solidFill>
                </a:rPr>
                <a:t>⊙</a:t>
              </a:r>
              <a:r>
                <a:rPr lang="en-US" sz="1200" dirty="0">
                  <a:solidFill>
                    <a:srgbClr val="C00000"/>
                  </a:solidFill>
                </a:rPr>
                <a:t>≈3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E5BFDBF-7161-EB7F-60BF-26FA1104A2D5}"/>
                </a:ext>
              </a:extLst>
            </p:cNvPr>
            <p:cNvSpPr txBox="1"/>
            <p:nvPr/>
          </p:nvSpPr>
          <p:spPr>
            <a:xfrm rot="17214405">
              <a:off x="5221368" y="3116188"/>
              <a:ext cx="58253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</a:rPr>
                <a:t>β</a:t>
              </a:r>
              <a:r>
                <a:rPr lang="en-US" sz="1200" baseline="-25000" dirty="0">
                  <a:solidFill>
                    <a:srgbClr val="C00000"/>
                  </a:solidFill>
                </a:rPr>
                <a:t>⊙</a:t>
              </a:r>
              <a:r>
                <a:rPr lang="en-US" sz="1200" dirty="0">
                  <a:solidFill>
                    <a:srgbClr val="C00000"/>
                  </a:solidFill>
                </a:rPr>
                <a:t>≈1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FEFED2-ACCC-E8FB-D806-FC5BED34DC62}"/>
                </a:ext>
              </a:extLst>
            </p:cNvPr>
            <p:cNvSpPr txBox="1"/>
            <p:nvPr/>
          </p:nvSpPr>
          <p:spPr>
            <a:xfrm rot="17214405">
              <a:off x="5780558" y="3299941"/>
              <a:ext cx="58253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</a:rPr>
                <a:t>β</a:t>
              </a:r>
              <a:r>
                <a:rPr lang="en-US" sz="1200" baseline="-25000" dirty="0">
                  <a:solidFill>
                    <a:srgbClr val="C00000"/>
                  </a:solidFill>
                </a:rPr>
                <a:t>⊙</a:t>
              </a:r>
              <a:r>
                <a:rPr lang="en-US" sz="1200" dirty="0">
                  <a:solidFill>
                    <a:srgbClr val="C00000"/>
                  </a:solidFill>
                </a:rPr>
                <a:t>≈2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533995D-C0BF-0655-04AA-61A7457A16F3}"/>
                </a:ext>
              </a:extLst>
            </p:cNvPr>
            <p:cNvSpPr txBox="1"/>
            <p:nvPr/>
          </p:nvSpPr>
          <p:spPr>
            <a:xfrm rot="17214405">
              <a:off x="7112167" y="3725055"/>
              <a:ext cx="58253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</a:rPr>
                <a:t>β</a:t>
              </a:r>
              <a:r>
                <a:rPr lang="en-US" sz="1200" baseline="-25000" dirty="0">
                  <a:solidFill>
                    <a:srgbClr val="C00000"/>
                  </a:solidFill>
                </a:rPr>
                <a:t>⊙</a:t>
              </a:r>
              <a:r>
                <a:rPr lang="en-US" sz="1200" dirty="0">
                  <a:solidFill>
                    <a:srgbClr val="C00000"/>
                  </a:solidFill>
                </a:rPr>
                <a:t>≈4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957BB16-4548-75BC-75F0-E9AB93CAD381}"/>
                </a:ext>
              </a:extLst>
            </p:cNvPr>
            <p:cNvSpPr txBox="1"/>
            <p:nvPr/>
          </p:nvSpPr>
          <p:spPr>
            <a:xfrm rot="17214405">
              <a:off x="7781273" y="3943071"/>
              <a:ext cx="58253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</a:rPr>
                <a:t>β</a:t>
              </a:r>
              <a:r>
                <a:rPr lang="en-US" sz="1200" baseline="-25000" dirty="0">
                  <a:solidFill>
                    <a:srgbClr val="C00000"/>
                  </a:solidFill>
                </a:rPr>
                <a:t>⊙</a:t>
              </a:r>
              <a:r>
                <a:rPr lang="en-US" sz="1200" dirty="0">
                  <a:solidFill>
                    <a:srgbClr val="C00000"/>
                  </a:solidFill>
                </a:rPr>
                <a:t>≈5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788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60499-8B04-54F0-CC65-11ADDCA4E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F80BD4-E4DA-EEB8-89E2-B835615ACD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7CF14E30-766F-E024-5593-AD600483768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7CF14E30-766F-E024-5593-AD60048376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9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0997F789-B5E1-CC26-139A-7D0E8EEEA3CF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Next, estimate the orbit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dirty="0"/>
                  <a:t> (&amp; Yarkovsky effect)</a:t>
                </a:r>
              </a:p>
            </p:txBody>
          </p:sp>
        </mc:Choice>
        <mc:Fallback xmlns="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0997F789-B5E1-CC26-139A-7D0E8EEEA3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 l="-894" b="-5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F851D-9713-6E0C-7962-399886F6DBD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A6305F91-5D2B-8C21-9172-403E8DD94B8F}"/>
              </a:ext>
            </a:extLst>
          </p:cNvPr>
          <p:cNvSpPr txBox="1">
            <a:spLocks/>
          </p:cNvSpPr>
          <p:nvPr/>
        </p:nvSpPr>
        <p:spPr>
          <a:xfrm>
            <a:off x="354405" y="1212057"/>
            <a:ext cx="4307242" cy="3342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77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51228-9BC8-77F4-B2F9-ED1041AB4C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1325" y="2781867"/>
            <a:ext cx="4673143" cy="1784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BBB23B81-A8A5-D063-ACB7-3491CAC5BB3D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354405" y="1314055"/>
                <a:ext cx="4307242" cy="1322816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dirty="0"/>
                  <a:t> is well defined in all components</a:t>
                </a:r>
              </a:p>
              <a:p>
                <a:r>
                  <a:rPr lang="en-US" dirty="0"/>
                  <a:t>Yarkovsky signal has SNR~20 and is well-separated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BBB23B81-A8A5-D063-ACB7-3491CAC5BB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354405" y="1314055"/>
                <a:ext cx="4307242" cy="1322816"/>
              </a:xfrm>
              <a:blipFill>
                <a:blip r:embed="rId5"/>
                <a:stretch>
                  <a:fillRect l="-880" t="-952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4">
            <a:extLst>
              <a:ext uri="{FF2B5EF4-FFF2-40B4-BE49-F238E27FC236}">
                <a16:creationId xmlns:a16="http://schemas.microsoft.com/office/drawing/2014/main" id="{8E0E86AB-084E-C268-C8A0-B7586416EDA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793645" y="1314054"/>
            <a:ext cx="4096356" cy="3072267"/>
          </a:xfrm>
          <a:prstGeom prst="rect">
            <a:avLst/>
          </a:prstGeom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2B82541-8F1C-1DFC-DCB3-0298047AB191}"/>
              </a:ext>
            </a:extLst>
          </p:cNvPr>
          <p:cNvSpPr/>
          <p:nvPr/>
        </p:nvSpPr>
        <p:spPr>
          <a:xfrm>
            <a:off x="3552344" y="3900999"/>
            <a:ext cx="1026234" cy="592057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01461FB-E0ED-9CF3-9CCF-BC0331B7E31E}"/>
              </a:ext>
            </a:extLst>
          </p:cNvPr>
          <p:cNvGrpSpPr/>
          <p:nvPr/>
        </p:nvGrpSpPr>
        <p:grpSpPr>
          <a:xfrm>
            <a:off x="5374136" y="2662254"/>
            <a:ext cx="2928268" cy="1710585"/>
            <a:chOff x="5374136" y="2662254"/>
            <a:chExt cx="2928268" cy="171058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AA6B18D-2F44-05E3-DF2D-160187B6339D}"/>
                </a:ext>
              </a:extLst>
            </p:cNvPr>
            <p:cNvCxnSpPr/>
            <p:nvPr/>
          </p:nvCxnSpPr>
          <p:spPr>
            <a:xfrm>
              <a:off x="5591666" y="3032645"/>
              <a:ext cx="2578740" cy="835459"/>
            </a:xfrm>
            <a:prstGeom prst="line">
              <a:avLst/>
            </a:prstGeom>
            <a:ln w="38100" cmpd="sng"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0A492AF-2683-65EB-54FC-A1E5C76A92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0406" y="3506292"/>
              <a:ext cx="131998" cy="370391"/>
            </a:xfrm>
            <a:prstGeom prst="line">
              <a:avLst/>
            </a:prstGeom>
            <a:ln w="38100" cmpd="sng">
              <a:solidFill>
                <a:srgbClr val="C00000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46DDBCB-B046-E9E5-AC9F-A9267DCB80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1666" y="2662254"/>
              <a:ext cx="131998" cy="370391"/>
            </a:xfrm>
            <a:prstGeom prst="line">
              <a:avLst/>
            </a:prstGeom>
            <a:ln w="38100" cmpd="sng">
              <a:solidFill>
                <a:srgbClr val="C00000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05FE4B4-5DDE-DEE6-BF0D-692FFC779C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5511" y="3055669"/>
              <a:ext cx="131998" cy="370391"/>
            </a:xfrm>
            <a:prstGeom prst="line">
              <a:avLst/>
            </a:prstGeom>
            <a:ln w="38100" cmpd="sng">
              <a:solidFill>
                <a:srgbClr val="C00000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7CC2BDB-D555-B27A-FE2E-C03985690A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70480" y="2840871"/>
              <a:ext cx="131998" cy="370391"/>
            </a:xfrm>
            <a:prstGeom prst="line">
              <a:avLst/>
            </a:prstGeom>
            <a:ln w="38100" cmpd="sng">
              <a:solidFill>
                <a:srgbClr val="C00000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513521E-4F67-544F-BA65-2F70988BE0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6857" y="3284912"/>
              <a:ext cx="131998" cy="370391"/>
            </a:xfrm>
            <a:prstGeom prst="line">
              <a:avLst/>
            </a:prstGeom>
            <a:ln w="38100" cmpd="sng">
              <a:solidFill>
                <a:srgbClr val="C00000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681F960-A3DF-6533-FFE9-AC0E52EDAF19}"/>
                </a:ext>
              </a:extLst>
            </p:cNvPr>
            <p:cNvSpPr txBox="1"/>
            <p:nvPr/>
          </p:nvSpPr>
          <p:spPr>
            <a:xfrm rot="17214405">
              <a:off x="6439022" y="3520659"/>
              <a:ext cx="58253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</a:rPr>
                <a:t>β</a:t>
              </a:r>
              <a:r>
                <a:rPr lang="en-US" sz="1200" baseline="-25000" dirty="0">
                  <a:solidFill>
                    <a:srgbClr val="C00000"/>
                  </a:solidFill>
                </a:rPr>
                <a:t>⊙</a:t>
              </a:r>
              <a:r>
                <a:rPr lang="en-US" sz="1200" dirty="0">
                  <a:solidFill>
                    <a:srgbClr val="C00000"/>
                  </a:solidFill>
                </a:rPr>
                <a:t>≈3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284FF51-711D-9CAB-036B-8F184EAC23D9}"/>
                </a:ext>
              </a:extLst>
            </p:cNvPr>
            <p:cNvSpPr txBox="1"/>
            <p:nvPr/>
          </p:nvSpPr>
          <p:spPr>
            <a:xfrm rot="17214405">
              <a:off x="5221368" y="3116188"/>
              <a:ext cx="58253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</a:rPr>
                <a:t>β</a:t>
              </a:r>
              <a:r>
                <a:rPr lang="en-US" sz="1200" baseline="-25000" dirty="0">
                  <a:solidFill>
                    <a:srgbClr val="C00000"/>
                  </a:solidFill>
                </a:rPr>
                <a:t>⊙</a:t>
              </a:r>
              <a:r>
                <a:rPr lang="en-US" sz="1200" dirty="0">
                  <a:solidFill>
                    <a:srgbClr val="C00000"/>
                  </a:solidFill>
                </a:rPr>
                <a:t>≈1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7DF5C7B-B200-0EC7-2C1A-DF1DFA928616}"/>
                </a:ext>
              </a:extLst>
            </p:cNvPr>
            <p:cNvSpPr txBox="1"/>
            <p:nvPr/>
          </p:nvSpPr>
          <p:spPr>
            <a:xfrm rot="17214405">
              <a:off x="5780558" y="3299941"/>
              <a:ext cx="58253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</a:rPr>
                <a:t>β</a:t>
              </a:r>
              <a:r>
                <a:rPr lang="en-US" sz="1200" baseline="-25000" dirty="0">
                  <a:solidFill>
                    <a:srgbClr val="C00000"/>
                  </a:solidFill>
                </a:rPr>
                <a:t>⊙</a:t>
              </a:r>
              <a:r>
                <a:rPr lang="en-US" sz="1200" dirty="0">
                  <a:solidFill>
                    <a:srgbClr val="C00000"/>
                  </a:solidFill>
                </a:rPr>
                <a:t>≈2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4134241-7DCB-708E-EB16-79F49C617A56}"/>
                </a:ext>
              </a:extLst>
            </p:cNvPr>
            <p:cNvSpPr txBox="1"/>
            <p:nvPr/>
          </p:nvSpPr>
          <p:spPr>
            <a:xfrm rot="17214405">
              <a:off x="7112167" y="3725055"/>
              <a:ext cx="58253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</a:rPr>
                <a:t>β</a:t>
              </a:r>
              <a:r>
                <a:rPr lang="en-US" sz="1200" baseline="-25000" dirty="0">
                  <a:solidFill>
                    <a:srgbClr val="C00000"/>
                  </a:solidFill>
                </a:rPr>
                <a:t>⊙</a:t>
              </a:r>
              <a:r>
                <a:rPr lang="en-US" sz="1200" dirty="0">
                  <a:solidFill>
                    <a:srgbClr val="C00000"/>
                  </a:solidFill>
                </a:rPr>
                <a:t>≈4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A6AFE83-58A6-0E39-770F-CD0AA278F212}"/>
                </a:ext>
              </a:extLst>
            </p:cNvPr>
            <p:cNvSpPr txBox="1"/>
            <p:nvPr/>
          </p:nvSpPr>
          <p:spPr>
            <a:xfrm rot="17214405">
              <a:off x="7781273" y="3943071"/>
              <a:ext cx="58253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</a:rPr>
                <a:t>β</a:t>
              </a:r>
              <a:r>
                <a:rPr lang="en-US" sz="1200" baseline="-25000" dirty="0">
                  <a:solidFill>
                    <a:srgbClr val="C00000"/>
                  </a:solidFill>
                </a:rPr>
                <a:t>⊙</a:t>
              </a:r>
              <a:r>
                <a:rPr lang="en-US" sz="1200" dirty="0">
                  <a:solidFill>
                    <a:srgbClr val="C00000"/>
                  </a:solidFill>
                </a:rPr>
                <a:t>≈5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0707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DA7DEE-2EB2-5DBE-E2E8-14D4FE2551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4A18B2-3C55-4BD6-A198-9BE3584D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now calculate β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866CA-09C8-453C-331F-0F856E8C1C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59F8E7-5062-7543-A115-029C34739E9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5">
                <a:extLst>
                  <a:ext uri="{FF2B5EF4-FFF2-40B4-BE49-F238E27FC236}">
                    <a16:creationId xmlns:a16="http://schemas.microsoft.com/office/drawing/2014/main" id="{0C76E843-7803-6B28-2CBE-E3A8106BAEE7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253999" y="1281953"/>
                <a:ext cx="8423836" cy="3039539"/>
              </a:xfrm>
            </p:spPr>
            <p:txBody>
              <a:bodyPr/>
              <a:lstStyle/>
              <a:p>
                <a:r>
                  <a:rPr lang="en-US" dirty="0"/>
                  <a:t>We start by projecting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dirty="0"/>
                  <a:t> in the heliocentric along-track direction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,⊙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=−11.7±1.3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dirty="0"/>
              </a:p>
              <a:p>
                <a:r>
                  <a:rPr lang="en-US" dirty="0"/>
                  <a:t>Use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,⊙</m:t>
                        </m:r>
                      </m:sub>
                    </m:sSub>
                  </m:oMath>
                </a14:m>
                <a:r>
                  <a:rPr lang="en-US" dirty="0"/>
                  <a:t> to compute the heliocentric along-track momentum enhancement parameter,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,⊙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𝑠𝑦𝑠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𝐷𝐴𝑅𝑇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𝐷𝐴𝑅𝑇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⃑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∞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,⊙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=2.0±0.3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5">
                <a:extLst>
                  <a:ext uri="{FF2B5EF4-FFF2-40B4-BE49-F238E27FC236}">
                    <a16:creationId xmlns:a16="http://schemas.microsoft.com/office/drawing/2014/main" id="{0C76E843-7803-6B28-2CBE-E3A8106BAE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253999" y="1281953"/>
                <a:ext cx="8423836" cy="3039539"/>
              </a:xfrm>
              <a:blipFill>
                <a:blip r:embed="rId2"/>
                <a:stretch>
                  <a:fillRect l="-753" b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FB50450D-CDE5-9BD9-7AE0-B1BF073E7D1A}"/>
              </a:ext>
            </a:extLst>
          </p:cNvPr>
          <p:cNvSpPr/>
          <p:nvPr/>
        </p:nvSpPr>
        <p:spPr>
          <a:xfrm>
            <a:off x="6214703" y="3661142"/>
            <a:ext cx="1107080" cy="438262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925E17-E5C0-84F1-CABF-74219B8C8DEA}"/>
              </a:ext>
            </a:extLst>
          </p:cNvPr>
          <p:cNvSpPr/>
          <p:nvPr/>
        </p:nvSpPr>
        <p:spPr>
          <a:xfrm>
            <a:off x="4619143" y="2004478"/>
            <a:ext cx="2051369" cy="438262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94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B32032-8CBD-7AA5-AC14-206041CD66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06FDE0-B310-520A-BD33-E0573587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β so much lower?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42424-CE81-D84F-F400-267F907174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Because Dimorphos has (relatively) low bulk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4458FA1-7D1B-BCE8-4425-36F149A05F45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368392" y="1181119"/>
                <a:ext cx="5279373" cy="362170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But we need to “connect” Dimorphos β and heliocentric β</a:t>
                </a:r>
              </a:p>
              <a:p>
                <a:pPr lvl="1"/>
                <a:r>
                  <a:rPr lang="en-US" dirty="0"/>
                  <a:t>Because the heliocentric ejecta momentum is different than that of the mutual orbit</a:t>
                </a:r>
              </a:p>
              <a:p>
                <a:pPr lvl="1"/>
                <a:r>
                  <a:rPr lang="en-US" dirty="0"/>
                  <a:t>We suppose that 0-10% of the Dimorphos ejecta is trapped in the Didymos system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𝐷𝑖𝑚𝑜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0.9, 1.0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=2.1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With that, we can compute the bulk density of the components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𝐷𝑖𝑚𝑜</m:t>
                        </m:r>
                      </m:sub>
                    </m:sSub>
                  </m:oMath>
                </a14:m>
                <a:r>
                  <a:rPr lang="en-US" dirty="0"/>
                  <a:t> = 1540 ± 220 kg/m</a:t>
                </a:r>
                <a:r>
                  <a:rPr lang="en-US" baseline="30000" dirty="0"/>
                  <a:t>3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𝐷𝑖𝑑𝑦</m:t>
                        </m:r>
                      </m:sub>
                    </m:sSub>
                  </m:oMath>
                </a14:m>
                <a:r>
                  <a:rPr lang="en-US" dirty="0"/>
                  <a:t> = 2600 ± 140 kg/m</a:t>
                </a:r>
                <a:r>
                  <a:rPr lang="en-US" baseline="30000" dirty="0"/>
                  <a:t>3</a:t>
                </a:r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4458FA1-7D1B-BCE8-4425-36F149A05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368392" y="1181119"/>
                <a:ext cx="5279373" cy="3621703"/>
              </a:xfrm>
              <a:blipFill>
                <a:blip r:embed="rId2"/>
                <a:stretch>
                  <a:fillRect l="-719" t="-1049" b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6439D3-2883-4DF1-F2ED-2CD3CB0211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10DF23-ABE3-FB2E-ADC3-74E5EC392D83}"/>
              </a:ext>
            </a:extLst>
          </p:cNvPr>
          <p:cNvSpPr/>
          <p:nvPr/>
        </p:nvSpPr>
        <p:spPr>
          <a:xfrm>
            <a:off x="1083536" y="4089716"/>
            <a:ext cx="2731945" cy="356106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C82A55-BEC4-E37F-C6B1-CEA52DF798D9}"/>
              </a:ext>
            </a:extLst>
          </p:cNvPr>
          <p:cNvSpPr txBox="1"/>
          <p:nvPr/>
        </p:nvSpPr>
        <p:spPr>
          <a:xfrm>
            <a:off x="11268635" y="-762000"/>
            <a:ext cx="184731" cy="36933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33AC21-BDE3-DA23-FF8C-FC99008DE7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28" r="7798"/>
          <a:stretch/>
        </p:blipFill>
        <p:spPr>
          <a:xfrm>
            <a:off x="5858359" y="1736931"/>
            <a:ext cx="3285641" cy="222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704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ASAjpl-Black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19273</TotalTime>
  <Words>869</Words>
  <Application>Microsoft Macintosh PowerPoint</Application>
  <PresentationFormat>On-screen Show (16:9)</PresentationFormat>
  <Paragraphs>144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Cambria</vt:lpstr>
      <vt:lpstr>Cambria Math</vt:lpstr>
      <vt:lpstr>NASAjpl-WhiteTheme-16x9-vA6</vt:lpstr>
      <vt:lpstr>NASAjpl-BlackTheme-16x9-vA6</vt:lpstr>
      <vt:lpstr>PowerPoint Presentation</vt:lpstr>
      <vt:lpstr>DART and Didymos</vt:lpstr>
      <vt:lpstr>Previous β results from DART</vt:lpstr>
      <vt:lpstr>The heliocentric deflection</vt:lpstr>
      <vt:lpstr>Didymos Occultations</vt:lpstr>
      <vt:lpstr>Estimate 〖∆V ⃑〗_⊙ </vt:lpstr>
      <vt:lpstr>Estimate 〖∆V ⃑〗_⊙ </vt:lpstr>
      <vt:lpstr>We can now calculate β</vt:lpstr>
      <vt:lpstr>Why is β so much lower?</vt:lpstr>
      <vt:lpstr>Concluding remarks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Steve Chesley</cp:lastModifiedBy>
  <cp:revision>146</cp:revision>
  <dcterms:created xsi:type="dcterms:W3CDTF">2016-09-08T21:41:17Z</dcterms:created>
  <dcterms:modified xsi:type="dcterms:W3CDTF">2025-04-29T02:26:26Z</dcterms:modified>
</cp:coreProperties>
</file>