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21"/>
  </p:notesMasterIdLst>
  <p:handoutMasterIdLst>
    <p:handoutMasterId r:id="rId22"/>
  </p:handoutMasterIdLst>
  <p:sldIdLst>
    <p:sldId id="462" r:id="rId3"/>
    <p:sldId id="493" r:id="rId4"/>
    <p:sldId id="471" r:id="rId5"/>
    <p:sldId id="467" r:id="rId6"/>
    <p:sldId id="469" r:id="rId7"/>
    <p:sldId id="476" r:id="rId8"/>
    <p:sldId id="483" r:id="rId9"/>
    <p:sldId id="484" r:id="rId10"/>
    <p:sldId id="495" r:id="rId11"/>
    <p:sldId id="317" r:id="rId12"/>
    <p:sldId id="464" r:id="rId13"/>
    <p:sldId id="494" r:id="rId14"/>
    <p:sldId id="487" r:id="rId15"/>
    <p:sldId id="490" r:id="rId16"/>
    <p:sldId id="492" r:id="rId17"/>
    <p:sldId id="491" r:id="rId18"/>
    <p:sldId id="488" r:id="rId19"/>
    <p:sldId id="48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12"/>
    <a:srgbClr val="09198D"/>
    <a:srgbClr val="EB0F1E"/>
    <a:srgbClr val="000F7E"/>
    <a:srgbClr val="0070C1"/>
    <a:srgbClr val="FF9129"/>
    <a:srgbClr val="00AA64"/>
    <a:srgbClr val="1A70B8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4562F-EF7F-0E4B-8822-C412D6C47D77}" v="20" dt="2025-04-21T22:11:05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9"/>
    <p:restoredTop sz="92430"/>
  </p:normalViewPr>
  <p:slideViewPr>
    <p:cSldViewPr snapToGrid="0" snapToObjects="1" showGuides="1">
      <p:cViewPr varScale="1">
        <p:scale>
          <a:sx n="104" d="100"/>
          <a:sy n="104" d="100"/>
        </p:scale>
        <p:origin x="1680" y="192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38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Note- even for 10-100kt, crater diameter is ~ threat object size. </a:t>
            </a:r>
          </a:p>
          <a:p>
            <a:r>
              <a:rPr lang="en-US" sz="900" dirty="0">
                <a:solidFill>
                  <a:srgbClr val="FF0000"/>
                </a:solidFill>
              </a:rPr>
              <a:t>FIXME ADD CRATER GRAPHIC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18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4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F910A-F6AB-E202-EF8F-1B382CFB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9B143-70E0-BA3B-E1EA-C0652E6B1D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51E2E-1F6F-CFAE-3EA3-9AD0D1112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Tensile and shear values for Tuff, Yield taken from ATAP aerodynamic strength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CB7F1-331D-18B4-609D-694FE2262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multi-physics code that we use is PAGOSA, </a:t>
            </a:r>
          </a:p>
          <a:p>
            <a:endParaRPr lang="en-US" dirty="0"/>
          </a:p>
          <a:p>
            <a:r>
              <a:rPr lang="en-US" dirty="0"/>
              <a:t>an Eulerian finite difference hydrocode. </a:t>
            </a:r>
          </a:p>
          <a:p>
            <a:endParaRPr lang="en-US" dirty="0"/>
          </a:p>
          <a:p>
            <a:r>
              <a:rPr lang="en-US" dirty="0"/>
              <a:t>PAGOSA uses different numerical methods than FLAG,</a:t>
            </a:r>
          </a:p>
          <a:p>
            <a:endParaRPr lang="en-US" dirty="0"/>
          </a:p>
          <a:p>
            <a:r>
              <a:rPr lang="en-US" dirty="0"/>
              <a:t>And was originally developed by Wayne </a:t>
            </a:r>
            <a:r>
              <a:rPr lang="en-US" dirty="0" err="1"/>
              <a:t>Weseloh</a:t>
            </a:r>
            <a:r>
              <a:rPr lang="en-US" dirty="0"/>
              <a:t> and co-authors </a:t>
            </a:r>
          </a:p>
          <a:p>
            <a:endParaRPr lang="en-US" dirty="0"/>
          </a:p>
          <a:p>
            <a:r>
              <a:rPr lang="en-US" dirty="0"/>
              <a:t>to study high-velocity impacts and high explosives experiments. </a:t>
            </a:r>
          </a:p>
          <a:p>
            <a:endParaRPr lang="en-US" dirty="0"/>
          </a:p>
          <a:p>
            <a:r>
              <a:rPr lang="en-US" dirty="0"/>
              <a:t>PAGOSA was validated for modeling hypervelocity impacts into geologic materials </a:t>
            </a:r>
          </a:p>
          <a:p>
            <a:endParaRPr lang="en-US" dirty="0"/>
          </a:p>
          <a:p>
            <a:r>
              <a:rPr lang="en-US" dirty="0"/>
              <a:t>by </a:t>
            </a:r>
            <a:r>
              <a:rPr lang="en-US" dirty="0" err="1"/>
              <a:t>Tamra</a:t>
            </a:r>
            <a:r>
              <a:rPr lang="en-US" dirty="0"/>
              <a:t> </a:t>
            </a:r>
            <a:r>
              <a:rPr lang="en-US" dirty="0" err="1"/>
              <a:t>Heberling</a:t>
            </a:r>
            <a:r>
              <a:rPr lang="en-US" dirty="0"/>
              <a:t> in 2017, </a:t>
            </a:r>
          </a:p>
          <a:p>
            <a:endParaRPr lang="en-US" dirty="0"/>
          </a:p>
          <a:p>
            <a:r>
              <a:rPr lang="en-US" dirty="0"/>
              <a:t>and again for the DART code benchmarking study in 2019.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27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kt case shown, colored by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4/28/25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4/28/25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4/28/25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4/28/25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A587-CA38-4A92-F49C-F494B5BE0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6967554" cy="1169551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rPr>
              <a:t>Options and Uncertainties for Nuclear Mitigation in the 2025 Hypothetical Asteroid Threat Exercise Scenario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96E1A-E9A7-4125-0473-31C7BF39E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71309"/>
            <a:ext cx="5919216" cy="4851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Catherine S. </a:t>
            </a:r>
            <a:r>
              <a:rPr lang="en-US" dirty="0" err="1"/>
              <a:t>Plesko</a:t>
            </a:r>
            <a:r>
              <a:rPr lang="en-US" dirty="0"/>
              <a:t>, Stephen A. Becker, Mark B. </a:t>
            </a:r>
            <a:r>
              <a:rPr lang="en-US" dirty="0" err="1"/>
              <a:t>Boslough</a:t>
            </a:r>
            <a:r>
              <a:rPr lang="en-US" dirty="0"/>
              <a:t>, Wendy K. Caldwell, Megan L. Harwell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36701-7EA9-FF2C-8D67-B45037037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8AE2E-1937-21F4-D77E-012EB7313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LA-UR-25-24025</a:t>
            </a:r>
          </a:p>
        </p:txBody>
      </p:sp>
    </p:spTree>
    <p:extLst>
      <p:ext uri="{BB962C8B-B14F-4D97-AF65-F5344CB8AC3E}">
        <p14:creationId xmlns:p14="http://schemas.microsoft.com/office/powerpoint/2010/main" val="336740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1CEB2-7D25-264F-BCEA-F83D39E688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Pagosa Hydrocode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3473-4BBD-1D46-BDF0-F9E8D830AA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237130"/>
            <a:ext cx="8061960" cy="3195638"/>
          </a:xfrm>
        </p:spPr>
        <p:txBody>
          <a:bodyPr/>
          <a:lstStyle/>
          <a:p>
            <a:r>
              <a:rPr lang="en-US" dirty="0"/>
              <a:t>Pagosa is a 1-3D Eulerian finite difference code</a:t>
            </a:r>
          </a:p>
          <a:p>
            <a:r>
              <a:rPr lang="en-US" dirty="0"/>
              <a:t>Fixed mesh (non-AMR)</a:t>
            </a:r>
          </a:p>
          <a:p>
            <a:r>
              <a:rPr lang="en-US" dirty="0"/>
              <a:t>Used to study high-velocity impacts and high explosives phenomena. </a:t>
            </a:r>
          </a:p>
          <a:p>
            <a:r>
              <a:rPr lang="en-US" dirty="0" err="1"/>
              <a:t>Weseloh</a:t>
            </a:r>
            <a:r>
              <a:rPr lang="en-US" dirty="0"/>
              <a:t> et al. (2010) </a:t>
            </a:r>
          </a:p>
          <a:p>
            <a:r>
              <a:rPr lang="en-US" dirty="0"/>
              <a:t>Verification and validation for crater modeling by </a:t>
            </a:r>
            <a:r>
              <a:rPr lang="en-US" dirty="0" err="1"/>
              <a:t>Heberling</a:t>
            </a:r>
            <a:r>
              <a:rPr lang="en-US" dirty="0"/>
              <a:t> et al. (2017)</a:t>
            </a:r>
          </a:p>
          <a:p>
            <a:r>
              <a:rPr lang="en-US" dirty="0"/>
              <a:t>Was tested in the Stickle et al. (2019) code benchmarking study prior to DART.</a:t>
            </a:r>
          </a:p>
        </p:txBody>
      </p:sp>
    </p:spTree>
    <p:extLst>
      <p:ext uri="{BB962C8B-B14F-4D97-AF65-F5344CB8AC3E}">
        <p14:creationId xmlns:p14="http://schemas.microsoft.com/office/powerpoint/2010/main" val="25425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04697-DD9C-7FA3-2B87-FED5CF8EA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910" y="176665"/>
            <a:ext cx="5063490" cy="440555"/>
          </a:xfrm>
        </p:spPr>
        <p:txBody>
          <a:bodyPr/>
          <a:lstStyle/>
          <a:p>
            <a:r>
              <a:rPr lang="en-US" sz="2000" dirty="0"/>
              <a:t>2024 PDC Epoch 2 Steel Man Model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A0F8C-0481-3661-24BA-65DABCFD40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94447" y="4856085"/>
            <a:ext cx="982416" cy="172795"/>
          </a:xfrm>
        </p:spPr>
        <p:txBody>
          <a:bodyPr/>
          <a:lstStyle/>
          <a:p>
            <a:r>
              <a:rPr lang="en-US" dirty="0"/>
              <a:t>Pagosa model at t=0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059B4-7D1D-788A-3C40-26FEAB684A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7170" y="665700"/>
            <a:ext cx="5063490" cy="3966209"/>
          </a:xfrm>
        </p:spPr>
        <p:txBody>
          <a:bodyPr/>
          <a:lstStyle/>
          <a:p>
            <a:r>
              <a:rPr lang="en-US" sz="1600" dirty="0"/>
              <a:t>Pagosa:</a:t>
            </a:r>
          </a:p>
          <a:p>
            <a:pPr lvl="1"/>
            <a:r>
              <a:rPr lang="en-US" sz="1400" dirty="0"/>
              <a:t> Hydrodynamics only, no x-rays.</a:t>
            </a:r>
          </a:p>
          <a:p>
            <a:pPr lvl="1"/>
            <a:r>
              <a:rPr lang="en-US" sz="1400" dirty="0"/>
              <a:t> dx = 50 cm fixed mesh</a:t>
            </a:r>
          </a:p>
          <a:p>
            <a:pPr lvl="1"/>
            <a:r>
              <a:rPr lang="en-US" sz="1400" dirty="0"/>
              <a:t>2d-axisymmetric</a:t>
            </a:r>
          </a:p>
          <a:p>
            <a:r>
              <a:rPr lang="en-US" sz="1600" dirty="0"/>
              <a:t>Energy pill has variable internal energy sourced into a copper sphere:</a:t>
            </a:r>
          </a:p>
          <a:p>
            <a:pPr lvl="1"/>
            <a:r>
              <a:rPr lang="en-US" sz="1400" dirty="0"/>
              <a:t>d = 2 m, Mie-</a:t>
            </a:r>
            <a:r>
              <a:rPr lang="en-US" sz="1400" dirty="0" err="1"/>
              <a:t>Gruenisen</a:t>
            </a:r>
            <a:r>
              <a:rPr lang="en-US" sz="1400" dirty="0"/>
              <a:t> Copper EOS</a:t>
            </a:r>
          </a:p>
          <a:p>
            <a:pPr lvl="1"/>
            <a:r>
              <a:rPr lang="en-US" sz="1400" dirty="0"/>
              <a:t>1 ton TNT &lt; Y &lt; 500 kt TNT</a:t>
            </a:r>
          </a:p>
          <a:p>
            <a:pPr lvl="1"/>
            <a:r>
              <a:rPr lang="en-US" sz="1400" dirty="0"/>
              <a:t>At the surface along the long axis, partially buried</a:t>
            </a:r>
          </a:p>
          <a:p>
            <a:r>
              <a:rPr lang="en-US" sz="1600" dirty="0"/>
              <a:t>Threat object</a:t>
            </a:r>
          </a:p>
          <a:p>
            <a:pPr lvl="1"/>
            <a:r>
              <a:rPr lang="en-US" sz="1400" dirty="0"/>
              <a:t>95</a:t>
            </a:r>
            <a:r>
              <a:rPr lang="en-US" sz="1400" baseline="30000" dirty="0"/>
              <a:t>th</a:t>
            </a:r>
            <a:r>
              <a:rPr lang="en-US" sz="1400" dirty="0"/>
              <a:t> percentile ellipsoid (121m x 124 m x 236 m)</a:t>
            </a:r>
          </a:p>
          <a:p>
            <a:pPr lvl="1"/>
            <a:r>
              <a:rPr lang="en-US" sz="1400" dirty="0"/>
              <a:t>Homogeneous Sesame EOS 4272</a:t>
            </a:r>
          </a:p>
          <a:p>
            <a:pPr lvl="1"/>
            <a:r>
              <a:rPr lang="en-US" sz="1400" dirty="0"/>
              <a:t>Preston-Tonks-Wallace strength</a:t>
            </a:r>
          </a:p>
          <a:p>
            <a:pPr lvl="2"/>
            <a:r>
              <a:rPr lang="en-US" sz="1200" dirty="0"/>
              <a:t>Yield stress: 0.002944 Mbar</a:t>
            </a:r>
          </a:p>
          <a:p>
            <a:pPr lvl="1"/>
            <a:r>
              <a:rPr lang="en-US" sz="1400" dirty="0"/>
              <a:t>Johnson-Cook damage</a:t>
            </a:r>
          </a:p>
          <a:p>
            <a:pPr lvl="2"/>
            <a:r>
              <a:rPr lang="en-US" sz="1200" dirty="0"/>
              <a:t>spall stress: 0.05861 Mbar</a:t>
            </a:r>
          </a:p>
          <a:p>
            <a:pPr lvl="2"/>
            <a:endParaRPr lang="en-US" sz="12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3A60720-EE92-387B-1E81-17E7CB77D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574" r="22574"/>
          <a:stretch/>
        </p:blipFill>
        <p:spPr/>
      </p:pic>
    </p:spTree>
    <p:extLst>
      <p:ext uri="{BB962C8B-B14F-4D97-AF65-F5344CB8AC3E}">
        <p14:creationId xmlns:p14="http://schemas.microsoft.com/office/powerpoint/2010/main" val="204709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2FC17-1DD3-30B3-2C66-CAA4D83D2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0DE8B-A0E0-67B0-1F3D-BB0B2A3F8C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85303"/>
            <a:ext cx="8229600" cy="669156"/>
          </a:xfrm>
        </p:spPr>
        <p:txBody>
          <a:bodyPr/>
          <a:lstStyle/>
          <a:p>
            <a:r>
              <a:rPr lang="en-US" dirty="0"/>
              <a:t>2024 PDC Epoch 2 Steel Man Model Results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3D4914-F7AF-0934-68CF-A0530BA74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750404"/>
              </p:ext>
            </p:extLst>
          </p:nvPr>
        </p:nvGraphicFramePr>
        <p:xfrm>
          <a:off x="1224115" y="728321"/>
          <a:ext cx="6695770" cy="3979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154">
                  <a:extLst>
                    <a:ext uri="{9D8B030D-6E8A-4147-A177-3AD203B41FA5}">
                      <a16:colId xmlns:a16="http://schemas.microsoft.com/office/drawing/2014/main" val="653309208"/>
                    </a:ext>
                  </a:extLst>
                </a:gridCol>
                <a:gridCol w="1339154">
                  <a:extLst>
                    <a:ext uri="{9D8B030D-6E8A-4147-A177-3AD203B41FA5}">
                      <a16:colId xmlns:a16="http://schemas.microsoft.com/office/drawing/2014/main" val="1414896054"/>
                    </a:ext>
                  </a:extLst>
                </a:gridCol>
                <a:gridCol w="1339154">
                  <a:extLst>
                    <a:ext uri="{9D8B030D-6E8A-4147-A177-3AD203B41FA5}">
                      <a16:colId xmlns:a16="http://schemas.microsoft.com/office/drawing/2014/main" val="4223148087"/>
                    </a:ext>
                  </a:extLst>
                </a:gridCol>
                <a:gridCol w="1339154">
                  <a:extLst>
                    <a:ext uri="{9D8B030D-6E8A-4147-A177-3AD203B41FA5}">
                      <a16:colId xmlns:a16="http://schemas.microsoft.com/office/drawing/2014/main" val="3628286691"/>
                    </a:ext>
                  </a:extLst>
                </a:gridCol>
                <a:gridCol w="1339154">
                  <a:extLst>
                    <a:ext uri="{9D8B030D-6E8A-4147-A177-3AD203B41FA5}">
                      <a16:colId xmlns:a16="http://schemas.microsoft.com/office/drawing/2014/main" val="3540494578"/>
                    </a:ext>
                  </a:extLst>
                </a:gridCol>
              </a:tblGrid>
              <a:tr h="512001">
                <a:tc>
                  <a:txBody>
                    <a:bodyPr/>
                    <a:lstStyle/>
                    <a:p>
                      <a:r>
                        <a:rPr lang="en-US" dirty="0"/>
                        <a:t>Yield (kt)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Disrupted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r>
                        <a:rPr lang="en-US" baseline="30000" dirty="0"/>
                        <a:t>*</a:t>
                      </a:r>
                      <a:r>
                        <a:rPr lang="en-US" baseline="-25000" dirty="0"/>
                        <a:t>D</a:t>
                      </a:r>
                      <a:r>
                        <a:rPr lang="en-US" baseline="0" dirty="0"/>
                        <a:t> Achieved?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dV</a:t>
                      </a:r>
                      <a:r>
                        <a:rPr lang="en-US" dirty="0"/>
                        <a:t> &gt; 100 cm/s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Imparted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292143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t &lt; 0.4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t &lt; 0.2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Yes, t &lt; 0.1 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170 kt deposited,</a:t>
                      </a:r>
                    </a:p>
                    <a:p>
                      <a:r>
                        <a:rPr lang="en-US" dirty="0"/>
                        <a:t> ~50 kt does work on solids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62723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kt deposited,</a:t>
                      </a:r>
                    </a:p>
                    <a:p>
                      <a:r>
                        <a:rPr lang="en-US" dirty="0"/>
                        <a:t>~ 30 kt does work on solids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25500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kt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51069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 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370145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0.55 kt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97072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 </a:t>
                      </a:r>
                      <a:r>
                        <a:rPr lang="en-US" dirty="0" err="1"/>
                        <a:t>lbs</a:t>
                      </a:r>
                      <a:r>
                        <a:rPr lang="en-US" dirty="0"/>
                        <a:t> TNT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6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88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382A8-CE30-2227-3026-53CB485A8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11396"/>
            <a:ext cx="8229600" cy="669156"/>
          </a:xfrm>
        </p:spPr>
        <p:txBody>
          <a:bodyPr/>
          <a:lstStyle/>
          <a:p>
            <a:r>
              <a:rPr lang="en-US" sz="2000" dirty="0"/>
              <a:t>2024 PDC Epoch 2 Steel Man Model Results: Non-Disruption Cases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994CFC-4AE0-B6C1-719F-BDFC76710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235520"/>
              </p:ext>
            </p:extLst>
          </p:nvPr>
        </p:nvGraphicFramePr>
        <p:xfrm>
          <a:off x="457200" y="2571750"/>
          <a:ext cx="8229601" cy="211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653309208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4223148087"/>
                    </a:ext>
                  </a:extLst>
                </a:gridCol>
                <a:gridCol w="2609816">
                  <a:extLst>
                    <a:ext uri="{9D8B030D-6E8A-4147-A177-3AD203B41FA5}">
                      <a16:colId xmlns:a16="http://schemas.microsoft.com/office/drawing/2014/main" val="3628286691"/>
                    </a:ext>
                  </a:extLst>
                </a:gridCol>
                <a:gridCol w="1504983">
                  <a:extLst>
                    <a:ext uri="{9D8B030D-6E8A-4147-A177-3AD203B41FA5}">
                      <a16:colId xmlns:a16="http://schemas.microsoft.com/office/drawing/2014/main" val="3540494578"/>
                    </a:ext>
                  </a:extLst>
                </a:gridCol>
              </a:tblGrid>
              <a:tr h="753325">
                <a:tc>
                  <a:txBody>
                    <a:bodyPr/>
                    <a:lstStyle/>
                    <a:p>
                      <a:r>
                        <a:rPr lang="en-US" dirty="0"/>
                        <a:t>Yield (kt)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shock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shock attenuated to </a:t>
                      </a:r>
                    </a:p>
                    <a:p>
                      <a:r>
                        <a:rPr lang="en-US" sz="13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35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pfail</a:t>
                      </a:r>
                      <a:r>
                        <a:rPr lang="en-US" sz="13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&lt; P &lt; </a:t>
                      </a:r>
                      <a:r>
                        <a:rPr lang="en-US" sz="135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yld</a:t>
                      </a:r>
                      <a:r>
                        <a:rPr lang="en-US" sz="13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str.,</a:t>
                      </a:r>
                    </a:p>
                    <a:p>
                      <a:r>
                        <a:rPr lang="en-US" sz="135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-0.05861 &lt; P &lt; 0.002 Mbar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Damage at time of attenuation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292143"/>
                  </a:ext>
                </a:extLst>
              </a:tr>
              <a:tr h="45291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= 0.0383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&gt; 0.07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370145"/>
                  </a:ext>
                </a:extLst>
              </a:tr>
              <a:tr h="4529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= 0.0387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= 0.0676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97072"/>
                  </a:ext>
                </a:extLst>
              </a:tr>
              <a:tr h="452910"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= 0.0412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 = 0.0412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6685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6CA1EAB-7841-1EE8-469D-CB30D021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2" y="657602"/>
            <a:ext cx="6068961" cy="1835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571B4-B9DF-66A9-DBCA-8CE483D2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153" y="657602"/>
            <a:ext cx="626803" cy="18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825B1-1A1F-38F9-45BF-6BE3C9AA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CC8A966B-5DD2-6077-27DD-A4C265129F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572" r="25572"/>
          <a:stretch>
            <a:fillRect/>
          </a:stretch>
        </p:blipFill>
        <p:spPr>
          <a:xfrm>
            <a:off x="5389563" y="12700"/>
            <a:ext cx="3767137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08DF-9374-DB15-EF10-4EE394E0B3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2024 PDC Epoch 2 Steel Man Model Results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D19CE5-886E-02BC-4EF4-A144CAF372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5544" y="4420820"/>
            <a:ext cx="1609534" cy="669155"/>
          </a:xfrm>
        </p:spPr>
        <p:txBody>
          <a:bodyPr>
            <a:normAutofit/>
          </a:bodyPr>
          <a:lstStyle/>
          <a:p>
            <a:r>
              <a:rPr lang="en-US" sz="800" dirty="0"/>
              <a:t>Contiguous portions of the steel target subject to the 500 kt blast with damage &lt; 1 are meter-scale or smaller at late time.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CC62FF-746D-FDC1-33DF-AAB56B1E07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 single 500 kt – 1 Mt contact burst appears sufficient to strongly disrupt a steel object of the same volume as the 95</a:t>
            </a:r>
            <a:r>
              <a:rPr lang="en-US" baseline="30000" dirty="0"/>
              <a:t>th</a:t>
            </a:r>
            <a:r>
              <a:rPr lang="en-US" dirty="0"/>
              <a:t> percentile case of 2024 PDC.</a:t>
            </a:r>
          </a:p>
          <a:p>
            <a:r>
              <a:rPr lang="en-US" dirty="0"/>
              <a:t>It should be sufficient to disrupt any instantiation of 2024 PDC. </a:t>
            </a:r>
          </a:p>
          <a:p>
            <a:r>
              <a:rPr lang="en-US" dirty="0"/>
              <a:t>Parameter studies are ongoing to constrain a lower bound estimate of the energy required to mitigate, for completeness, does not drive mission design.   </a:t>
            </a:r>
          </a:p>
        </p:txBody>
      </p:sp>
    </p:spTree>
    <p:extLst>
      <p:ext uri="{BB962C8B-B14F-4D97-AF65-F5344CB8AC3E}">
        <p14:creationId xmlns:p14="http://schemas.microsoft.com/office/powerpoint/2010/main" val="92017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5573-AC1E-6469-266F-1BECCFFF4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59F05-1BFE-8B33-9E54-5EB5C1C9BE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610" y="176665"/>
            <a:ext cx="4972050" cy="440555"/>
          </a:xfrm>
        </p:spPr>
        <p:txBody>
          <a:bodyPr/>
          <a:lstStyle/>
          <a:p>
            <a:r>
              <a:rPr lang="en-US" sz="2000" dirty="0"/>
              <a:t>2024 PDC Epoch 2 Geologic Model Input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7638C-532B-80A1-AD90-DB3E03F29E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7170" y="716115"/>
            <a:ext cx="5063490" cy="3966209"/>
          </a:xfrm>
        </p:spPr>
        <p:txBody>
          <a:bodyPr/>
          <a:lstStyle/>
          <a:p>
            <a:r>
              <a:rPr lang="en-US" sz="1600" dirty="0"/>
              <a:t>Pagosa:</a:t>
            </a:r>
          </a:p>
          <a:p>
            <a:pPr lvl="1"/>
            <a:r>
              <a:rPr lang="en-US" sz="1400" dirty="0"/>
              <a:t> Hydrodynamics only, no x-rays.</a:t>
            </a:r>
          </a:p>
          <a:p>
            <a:pPr lvl="1"/>
            <a:r>
              <a:rPr lang="en-US" sz="1400" dirty="0"/>
              <a:t> dx = 50 cm fixed mesh</a:t>
            </a:r>
          </a:p>
          <a:p>
            <a:pPr lvl="1"/>
            <a:r>
              <a:rPr lang="en-US" sz="1400" dirty="0"/>
              <a:t>2d-axisymmetric</a:t>
            </a:r>
          </a:p>
          <a:p>
            <a:r>
              <a:rPr lang="en-US" sz="1600" dirty="0"/>
              <a:t>Energy pill is 500 kt internal energy sourced into a copper sphere</a:t>
            </a:r>
          </a:p>
          <a:p>
            <a:pPr lvl="1"/>
            <a:r>
              <a:rPr lang="en-US" sz="1400" dirty="0"/>
              <a:t>d = 2 m</a:t>
            </a:r>
          </a:p>
          <a:p>
            <a:pPr lvl="1"/>
            <a:r>
              <a:rPr lang="en-US" sz="1400" dirty="0"/>
              <a:t>Mie-</a:t>
            </a:r>
            <a:r>
              <a:rPr lang="en-US" sz="1400" dirty="0" err="1"/>
              <a:t>Gruenisen</a:t>
            </a:r>
            <a:r>
              <a:rPr lang="en-US" sz="1400" dirty="0"/>
              <a:t> EOS</a:t>
            </a:r>
          </a:p>
          <a:p>
            <a:pPr lvl="1"/>
            <a:r>
              <a:rPr lang="en-US" sz="1400" dirty="0"/>
              <a:t>At the surface along the long axis, partially buried</a:t>
            </a:r>
          </a:p>
          <a:p>
            <a:r>
              <a:rPr lang="en-US" sz="1600" dirty="0"/>
              <a:t>Threat object</a:t>
            </a:r>
          </a:p>
          <a:p>
            <a:pPr lvl="1"/>
            <a:r>
              <a:rPr lang="en-US" sz="1400" dirty="0"/>
              <a:t>95</a:t>
            </a:r>
            <a:r>
              <a:rPr lang="en-US" sz="1400" baseline="30000" dirty="0"/>
              <a:t>th</a:t>
            </a:r>
            <a:r>
              <a:rPr lang="en-US" sz="1400" dirty="0"/>
              <a:t> percentile case</a:t>
            </a:r>
          </a:p>
          <a:p>
            <a:pPr lvl="1"/>
            <a:r>
              <a:rPr lang="en-US" sz="1400" dirty="0"/>
              <a:t>SESAME Nevada Alluvium EOS</a:t>
            </a:r>
          </a:p>
          <a:p>
            <a:pPr lvl="2"/>
            <a:r>
              <a:rPr lang="en-US" sz="1200" dirty="0"/>
              <a:t>Porosity implicit in the EOS to include </a:t>
            </a:r>
            <a:r>
              <a:rPr lang="en-US" sz="1200" dirty="0" err="1"/>
              <a:t>PdV</a:t>
            </a:r>
            <a:r>
              <a:rPr lang="en-US" sz="1200" dirty="0"/>
              <a:t> work. </a:t>
            </a:r>
          </a:p>
          <a:p>
            <a:pPr lvl="1"/>
            <a:r>
              <a:rPr lang="en-US" sz="1400" dirty="0" err="1"/>
              <a:t>Kospall</a:t>
            </a:r>
            <a:r>
              <a:rPr lang="en-US" sz="1400" dirty="0"/>
              <a:t> strength model, cohesion ~ yield strength. </a:t>
            </a:r>
          </a:p>
          <a:p>
            <a:pPr lvl="1"/>
            <a:r>
              <a:rPr lang="en-US" sz="1400" dirty="0"/>
              <a:t>Homogeneous material. </a:t>
            </a:r>
          </a:p>
        </p:txBody>
      </p:sp>
      <p:pic>
        <p:nvPicPr>
          <p:cNvPr id="9" name="Picture Placeholder 8" descr="A person holding a toy&#10;&#10;Description automatically generated">
            <a:extLst>
              <a:ext uri="{FF2B5EF4-FFF2-40B4-BE49-F238E27FC236}">
                <a16:creationId xmlns:a16="http://schemas.microsoft.com/office/drawing/2014/main" id="{FA1EDC1C-3993-4351-363E-508B99C23D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88" b="4488"/>
          <a:stretch>
            <a:fillRect/>
          </a:stretch>
        </p:blipFill>
        <p:spPr/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A27892A-06AE-9533-6116-C2C5F3C5B4BF}"/>
              </a:ext>
            </a:extLst>
          </p:cNvPr>
          <p:cNvSpPr txBox="1">
            <a:spLocks/>
          </p:cNvSpPr>
          <p:nvPr/>
        </p:nvSpPr>
        <p:spPr>
          <a:xfrm>
            <a:off x="2736850" y="4789257"/>
            <a:ext cx="2639822" cy="24731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Right: The 2024 PDC hypothetical threat object envisioned as a graphic novel character, contemplating a Steel Man action figure. Image generated by the author using DALL-E by OpenAI on 4.21.2025</a:t>
            </a:r>
          </a:p>
        </p:txBody>
      </p:sp>
    </p:spTree>
    <p:extLst>
      <p:ext uri="{BB962C8B-B14F-4D97-AF65-F5344CB8AC3E}">
        <p14:creationId xmlns:p14="http://schemas.microsoft.com/office/powerpoint/2010/main" val="422309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86F36-2B96-D186-B102-2D16B8E7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F03B38A3-179F-1B6B-F617-9A18CADA57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74" r="22574"/>
          <a:stretch/>
        </p:blipFill>
        <p:spPr>
          <a:xfrm>
            <a:off x="5376672" y="10"/>
            <a:ext cx="3767327" cy="514349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BAFE9-55D1-1843-0CFA-A662DD48A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57200"/>
            <a:ext cx="4526280" cy="6691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2024 PDC Epoch 2 Geologic Model Results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5D3A8D7-7018-A1C3-F2F9-FBD336FEE8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71609" y="4420821"/>
            <a:ext cx="1505063" cy="425180"/>
          </a:xfrm>
        </p:spPr>
        <p:txBody>
          <a:bodyPr>
            <a:normAutofit/>
          </a:bodyPr>
          <a:lstStyle/>
          <a:p>
            <a:r>
              <a:rPr lang="en-US" dirty="0"/>
              <a:t>Right: Hydrodynamics simulation of a 500 kt energy pill tangent to the 95th percentile threat object.</a:t>
            </a:r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FCB2ACA-6B09-F538-3FA2-46539F69F0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346400"/>
            <a:ext cx="4525963" cy="2992238"/>
          </a:xfrm>
        </p:spPr>
        <p:txBody>
          <a:bodyPr/>
          <a:lstStyle/>
          <a:p>
            <a:r>
              <a:rPr lang="en-US" dirty="0"/>
              <a:t>As expected from the steel man models, all cases strongly disrupt.</a:t>
            </a:r>
          </a:p>
          <a:p>
            <a:r>
              <a:rPr lang="en-US" sz="1800" dirty="0"/>
              <a:t>95</a:t>
            </a:r>
            <a:r>
              <a:rPr lang="en-US" sz="1800" baseline="30000" dirty="0"/>
              <a:t>th</a:t>
            </a:r>
            <a:r>
              <a:rPr lang="en-US" sz="1800" dirty="0"/>
              <a:t> percentile case model suggests strong disruption by t = </a:t>
            </a:r>
            <a:r>
              <a:rPr lang="en-US" dirty="0"/>
              <a:t>1.0</a:t>
            </a:r>
            <a:r>
              <a:rPr lang="en-US" sz="1800" dirty="0"/>
              <a:t> s</a:t>
            </a:r>
          </a:p>
          <a:p>
            <a:pPr lvl="1"/>
            <a:r>
              <a:rPr lang="en-US" dirty="0"/>
              <a:t>One Tunguska-sized contiguous piece</a:t>
            </a:r>
          </a:p>
          <a:p>
            <a:r>
              <a:rPr lang="en-US" sz="1800" dirty="0"/>
              <a:t>Craters made by explosions this size are in the gravity regime. </a:t>
            </a:r>
          </a:p>
          <a:p>
            <a:pPr lvl="1"/>
            <a:r>
              <a:rPr lang="en-US" dirty="0"/>
              <a:t>May be less sensitive to details of target strength.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7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CA1686-4061-1C02-345D-6C198340A9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1034" r="31034"/>
          <a:stretch/>
        </p:blipFill>
        <p:spPr>
          <a:xfrm>
            <a:off x="5376672" y="0"/>
            <a:ext cx="3767327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5B833-A9AB-5DC7-90B3-BC7658BB29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Potential Applications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A04BC-F5B8-74B4-4E0E-39508DC4DF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Right: A cross-section of a shock wave traveling through a disrupting steel target. Pagosa 500 kt steel simulation at t=0.01 sec.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150D3-515B-791F-35F1-BF2B7C6F82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Disruptions are insensitive to:</a:t>
            </a:r>
          </a:p>
          <a:p>
            <a:pPr lvl="1"/>
            <a:r>
              <a:rPr lang="en-US" dirty="0"/>
              <a:t>B-plane direction </a:t>
            </a:r>
          </a:p>
          <a:p>
            <a:pPr lvl="1"/>
            <a:r>
              <a:rPr lang="en-US" dirty="0"/>
              <a:t>perihelion timing</a:t>
            </a:r>
          </a:p>
          <a:p>
            <a:r>
              <a:rPr lang="en-US" dirty="0"/>
              <a:t>As a main option:</a:t>
            </a:r>
          </a:p>
          <a:p>
            <a:pPr lvl="1"/>
            <a:r>
              <a:rPr lang="en-US" dirty="0"/>
              <a:t>2032-2039, per Barbee et al. (this meeting)</a:t>
            </a:r>
          </a:p>
          <a:p>
            <a:r>
              <a:rPr lang="en-US" dirty="0"/>
              <a:t>Reserve options (upon main option failure)</a:t>
            </a:r>
          </a:p>
          <a:p>
            <a:pPr lvl="1"/>
            <a:r>
              <a:rPr lang="en-US" dirty="0"/>
              <a:t>Post Northward IBD: 2034-2039</a:t>
            </a:r>
          </a:p>
          <a:p>
            <a:pPr lvl="1"/>
            <a:r>
              <a:rPr lang="en-US" dirty="0"/>
              <a:t>Post Southward IBD: 2035-2039</a:t>
            </a:r>
          </a:p>
          <a:p>
            <a:pPr lvl="1"/>
            <a:r>
              <a:rPr lang="en-US" dirty="0"/>
              <a:t>Post Southward Partial IBD: 2035-2039</a:t>
            </a:r>
          </a:p>
          <a:p>
            <a:pPr lvl="1"/>
            <a:r>
              <a:rPr lang="en-US" dirty="0"/>
              <a:t>Post KI Backup Dates: 2037-2039</a:t>
            </a:r>
          </a:p>
        </p:txBody>
      </p:sp>
    </p:spTree>
    <p:extLst>
      <p:ext uri="{BB962C8B-B14F-4D97-AF65-F5344CB8AC3E}">
        <p14:creationId xmlns:p14="http://schemas.microsoft.com/office/powerpoint/2010/main" val="164413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D66FA8-8747-003F-0D63-379767CC20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571" r="25571"/>
          <a:stretch/>
        </p:blipFill>
        <p:spPr>
          <a:xfrm>
            <a:off x="5376672" y="0"/>
            <a:ext cx="3767327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0A5BD-C0CC-FB15-522B-F5AEFB24B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Remaining Questions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E1ABA-D53D-969E-D932-99A86B5E88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Right: A cross-section of a disrupting steel target, colored by damage, </a:t>
            </a:r>
            <a:r>
              <a:rPr lang="en-US" dirty="0" err="1"/>
              <a:t>thresholded</a:t>
            </a:r>
            <a:r>
              <a:rPr lang="en-US" dirty="0"/>
              <a:t> to  D&lt; 1. Pagosa 500 kt steel simulation.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567BC-06E1-23B1-4055-0B0305C253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Mission options for contact binaries</a:t>
            </a:r>
          </a:p>
          <a:p>
            <a:pPr lvl="1"/>
            <a:r>
              <a:rPr lang="en-US" dirty="0"/>
              <a:t>2+ devices placed carefully?</a:t>
            </a:r>
          </a:p>
          <a:p>
            <a:r>
              <a:rPr lang="en-US" dirty="0"/>
              <a:t>Time required for dispersal of decameter scale fragments</a:t>
            </a:r>
          </a:p>
          <a:p>
            <a:r>
              <a:rPr lang="en-US" dirty="0"/>
              <a:t>A specific consensus definition of mitigation outcome requirements</a:t>
            </a:r>
          </a:p>
          <a:p>
            <a:pPr lvl="1"/>
            <a:r>
              <a:rPr lang="en-US" dirty="0"/>
              <a:t>based on expected ground effects?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5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2A15A-AA8A-9F21-1363-402D7E5D8C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31058"/>
            <a:ext cx="8229600" cy="669156"/>
          </a:xfrm>
        </p:spPr>
        <p:txBody>
          <a:bodyPr/>
          <a:lstStyle/>
          <a:p>
            <a:r>
              <a:rPr lang="en-US" dirty="0"/>
              <a:t>The Delta V Criteria: Shifting Technical Risk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099F0-6141-11CD-4C9D-0B5C207D4A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4000" y="752729"/>
            <a:ext cx="8432800" cy="3848767"/>
          </a:xfrm>
        </p:spPr>
        <p:txBody>
          <a:bodyPr/>
          <a:lstStyle/>
          <a:p>
            <a:r>
              <a:rPr lang="en-US" dirty="0"/>
              <a:t>The velocity threshold criteria were intended to be simple and conservative: </a:t>
            </a:r>
          </a:p>
          <a:p>
            <a:pPr lvl="1"/>
            <a:r>
              <a:rPr lang="en-US" dirty="0"/>
              <a:t>For a uniform impulse from ablation of the burst-facing surface:</a:t>
            </a:r>
          </a:p>
          <a:p>
            <a:pPr lvl="2"/>
            <a:r>
              <a:rPr lang="en-US" dirty="0"/>
              <a:t>If delta v &lt; 0.1 </a:t>
            </a:r>
            <a:r>
              <a:rPr lang="en-US" dirty="0" err="1"/>
              <a:t>v</a:t>
            </a:r>
            <a:r>
              <a:rPr lang="en-US" baseline="-25000" dirty="0" err="1"/>
              <a:t>esc</a:t>
            </a:r>
            <a:r>
              <a:rPr lang="en-US" dirty="0"/>
              <a:t>, the object is very unlikely to disrupt.</a:t>
            </a:r>
          </a:p>
          <a:p>
            <a:pPr lvl="2"/>
            <a:r>
              <a:rPr lang="en-US" dirty="0"/>
              <a:t>If delta v &gt; 10 </a:t>
            </a:r>
            <a:r>
              <a:rPr lang="en-US" dirty="0" err="1"/>
              <a:t>v</a:t>
            </a:r>
            <a:r>
              <a:rPr lang="en-US" baseline="-25000" dirty="0" err="1"/>
              <a:t>esc</a:t>
            </a:r>
            <a:r>
              <a:rPr lang="en-US" dirty="0"/>
              <a:t>, the object is very likely to strongly disrupt.</a:t>
            </a:r>
          </a:p>
          <a:p>
            <a:r>
              <a:rPr lang="en-US" dirty="0"/>
              <a:t>A lot of previous work has assumed a high-speed trajectory, not rendezvous</a:t>
            </a:r>
          </a:p>
          <a:p>
            <a:pPr lvl="1"/>
            <a:r>
              <a:rPr lang="en-US" dirty="0"/>
              <a:t>Limited control of height of burst</a:t>
            </a:r>
          </a:p>
          <a:p>
            <a:pPr lvl="1"/>
            <a:r>
              <a:rPr lang="en-US" dirty="0"/>
              <a:t>Proximal operations have a high-risk of premature impact</a:t>
            </a:r>
          </a:p>
          <a:p>
            <a:r>
              <a:rPr lang="en-US" dirty="0"/>
              <a:t>The hypothetical threat object size range and orbit make it difficult to adhere to the delta V heuristics for stand-off bursts</a:t>
            </a:r>
          </a:p>
          <a:p>
            <a:pPr lvl="1"/>
            <a:r>
              <a:rPr lang="en-US" dirty="0"/>
              <a:t>Up to a dozen impulses required in some cases</a:t>
            </a:r>
          </a:p>
          <a:p>
            <a:r>
              <a:rPr lang="en-US" dirty="0"/>
              <a:t>This scenario allows rendezvous, which make proximal operations viable</a:t>
            </a:r>
          </a:p>
          <a:p>
            <a:pPr lvl="1"/>
            <a:r>
              <a:rPr lang="en-US" dirty="0"/>
              <a:t>Surface bursts couple much more energy to the target</a:t>
            </a:r>
          </a:p>
          <a:p>
            <a:pPr lvl="1"/>
            <a:r>
              <a:rPr lang="en-US" dirty="0"/>
              <a:t>Energy deposition is highly localized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4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2E40B-D367-4A3E-D247-0B3D270A3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07" y="146152"/>
            <a:ext cx="5010390" cy="489076"/>
          </a:xfrm>
        </p:spPr>
        <p:txBody>
          <a:bodyPr/>
          <a:lstStyle/>
          <a:p>
            <a:r>
              <a:rPr lang="en-US" sz="1800" dirty="0"/>
              <a:t>Hypothesis: A Single 1 MT Burst in Close Proximity Could Strongly Disrupt the Hypothetical Threat Object.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B278CD-9971-1006-AE88-A031FBE4CD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2800" y="4543199"/>
            <a:ext cx="2024063" cy="489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Top: Romanian Palace of Parliament, courtesy Wikipedia</a:t>
            </a:r>
          </a:p>
          <a:p>
            <a:r>
              <a:rPr lang="en-US" dirty="0"/>
              <a:t>Bottom: </a:t>
            </a:r>
            <a:r>
              <a:rPr lang="en-US" sz="700" dirty="0"/>
              <a:t>: Landsat image of Eniwetok Atoll, showing some of the craters </a:t>
            </a:r>
            <a:r>
              <a:rPr lang="en-US" sz="700" dirty="0" err="1"/>
              <a:t>Glasstone</a:t>
            </a:r>
            <a:r>
              <a:rPr lang="en-US" sz="700" dirty="0"/>
              <a:t> and Dolan’s model was derived from. (NASA/USGS)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9DAD07-0A7A-53E0-6823-297C8E3430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1488" y="1176870"/>
            <a:ext cx="4525963" cy="3366329"/>
          </a:xfrm>
        </p:spPr>
        <p:txBody>
          <a:bodyPr/>
          <a:lstStyle/>
          <a:p>
            <a:r>
              <a:rPr lang="en-US" sz="1400" dirty="0"/>
              <a:t>2024 PDC is of comparable size, mass to the PDC 2011 conference venue, if substantially weaker.</a:t>
            </a:r>
          </a:p>
          <a:p>
            <a:r>
              <a:rPr lang="en-US" sz="1400" dirty="0"/>
              <a:t>A 1 MT surface burst on Earth makes a transient crater of a size comparable to the threat object. </a:t>
            </a:r>
          </a:p>
          <a:p>
            <a:pPr lvl="1"/>
            <a:r>
              <a:rPr lang="en-US" sz="1400" dirty="0"/>
              <a:t>300-500 m diameter </a:t>
            </a:r>
          </a:p>
          <a:p>
            <a:pPr lvl="1"/>
            <a:r>
              <a:rPr lang="en-US" sz="1400" dirty="0"/>
              <a:t>50-100 m depth</a:t>
            </a:r>
          </a:p>
          <a:p>
            <a:pPr lvl="1"/>
            <a:r>
              <a:rPr lang="en-US" sz="1400" dirty="0" err="1"/>
              <a:t>Glasstone</a:t>
            </a:r>
            <a:r>
              <a:rPr lang="en-US" sz="1400" dirty="0"/>
              <a:t> and Dolan, pp. 253-257</a:t>
            </a:r>
          </a:p>
          <a:p>
            <a:r>
              <a:rPr lang="en-US" sz="1600" dirty="0"/>
              <a:t>A 1 MT surface burst on the threat object is not expected to make a smaller crater. </a:t>
            </a:r>
          </a:p>
          <a:p>
            <a:pPr lvl="1"/>
            <a:r>
              <a:rPr lang="en-US" sz="1400" dirty="0"/>
              <a:t>lower surface gravity, no air, </a:t>
            </a:r>
          </a:p>
          <a:p>
            <a:pPr lvl="1"/>
            <a:r>
              <a:rPr lang="en-US" sz="1400" dirty="0"/>
              <a:t>expected to be weaker than the rock under load used above. </a:t>
            </a:r>
            <a:endParaRPr lang="en-US" sz="1600" dirty="0"/>
          </a:p>
          <a:p>
            <a:r>
              <a:rPr lang="en-US" sz="1400" dirty="0"/>
              <a:t>Koa crater on Eniwetok Atoll is a potential near neighbor</a:t>
            </a:r>
          </a:p>
          <a:p>
            <a:endParaRPr lang="en-US" sz="1400" dirty="0"/>
          </a:p>
        </p:txBody>
      </p:sp>
      <p:pic>
        <p:nvPicPr>
          <p:cNvPr id="1026" name="Picture 2" descr="Palace of the Parliament - Wikipedia">
            <a:extLst>
              <a:ext uri="{FF2B5EF4-FFF2-40B4-BE49-F238E27FC236}">
                <a16:creationId xmlns:a16="http://schemas.microsoft.com/office/drawing/2014/main" id="{E5E4BF51-80CE-4361-5B51-CB19E5E6802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r="6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1C4CD97-4588-5F85-7A27-8E2724BD45A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7" r="3953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3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B919-2F16-71A0-52AE-7B43903351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57200"/>
            <a:ext cx="4523368" cy="6675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The Koa Crater in the Eniwetok Atoll is a Potential Near Neighbor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87E332-1D93-5FF6-7B91-0601EF97C3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26979" y="4420821"/>
            <a:ext cx="2349884" cy="425180"/>
          </a:xfrm>
        </p:spPr>
        <p:txBody>
          <a:bodyPr>
            <a:normAutofit/>
          </a:bodyPr>
          <a:lstStyle/>
          <a:p>
            <a:r>
              <a:rPr lang="en-US" sz="700" dirty="0"/>
              <a:t>Top: Landsat image of Eniwetok Atoll, showing the Mike and Koa craters. (NASA/USGS)</a:t>
            </a:r>
          </a:p>
          <a:p>
            <a:r>
              <a:rPr lang="en-US" dirty="0"/>
              <a:t>Bottom: Frontispiece, UCRL-12172</a:t>
            </a:r>
            <a:endParaRPr lang="en-US" sz="700" dirty="0"/>
          </a:p>
          <a:p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1710A8D-80A7-850E-2F85-8EB5CEF7DE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300658"/>
            <a:ext cx="4525963" cy="3195638"/>
          </a:xfrm>
        </p:spPr>
        <p:txBody>
          <a:bodyPr/>
          <a:lstStyle/>
          <a:p>
            <a:r>
              <a:rPr lang="en-US" dirty="0"/>
              <a:t>Described in “Nuclear Cratering Experience at the Pacific Proving Grounds” (UCRL-12172)</a:t>
            </a:r>
          </a:p>
          <a:p>
            <a:pPr lvl="1"/>
            <a:r>
              <a:rPr lang="en-US" dirty="0"/>
              <a:t>Yield = 1.3 MT</a:t>
            </a:r>
          </a:p>
          <a:p>
            <a:pPr lvl="1"/>
            <a:r>
              <a:rPr lang="en-US" dirty="0"/>
              <a:t>Final crater diameter: 1.1 km</a:t>
            </a:r>
          </a:p>
          <a:p>
            <a:pPr lvl="1"/>
            <a:r>
              <a:rPr lang="en-US" dirty="0"/>
              <a:t>Transient crater diameter 400-500 m</a:t>
            </a:r>
          </a:p>
          <a:p>
            <a:pPr lvl="1"/>
            <a:r>
              <a:rPr lang="en-US" dirty="0"/>
              <a:t>Excavation depth: 41 m</a:t>
            </a:r>
          </a:p>
          <a:p>
            <a:r>
              <a:rPr lang="en-US" dirty="0"/>
              <a:t>Extensive studies of the crater were done by the USGS PEACE Program in the 1980’s. (USGS Open-File Report 86-419 &amp; etc. )</a:t>
            </a:r>
          </a:p>
          <a:p>
            <a:pPr marL="230187" lvl="1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A71D03-E8C1-1337-D946-0B474740230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2" t="25667" r="49420" b="319"/>
          <a:stretch/>
        </p:blipFill>
        <p:spPr bwMode="auto">
          <a:xfrm>
            <a:off x="5376669" y="0"/>
            <a:ext cx="376733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5image2465088">
            <a:extLst>
              <a:ext uri="{FF2B5EF4-FFF2-40B4-BE49-F238E27FC236}">
                <a16:creationId xmlns:a16="http://schemas.microsoft.com/office/drawing/2014/main" id="{9E52C9FD-41D6-3FDD-C1E2-954476B6288F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27578" r="14287" b="33279"/>
          <a:stretch/>
        </p:blipFill>
        <p:spPr bwMode="auto">
          <a:xfrm>
            <a:off x="5376669" y="2571750"/>
            <a:ext cx="376733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61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211B0F6-D8EC-F8AB-21A5-DC593B2DA1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39447" r="-39447"/>
          <a:stretch/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95BED-2101-6ADC-E25A-19CB8F594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677" y="285073"/>
            <a:ext cx="5097516" cy="669156"/>
          </a:xfrm>
        </p:spPr>
        <p:txBody>
          <a:bodyPr/>
          <a:lstStyle/>
          <a:p>
            <a:r>
              <a:rPr lang="en-US" sz="1600" dirty="0"/>
              <a:t>The Amount of Material Displaced in a Strong Disruption Should be Predicted to be at Least that of a Similarly Sized </a:t>
            </a:r>
            <a:r>
              <a:rPr lang="en-US" sz="1600" i="1" dirty="0"/>
              <a:t>Transient</a:t>
            </a:r>
            <a:r>
              <a:rPr lang="en-US" sz="1600" dirty="0"/>
              <a:t> Crater.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62794E-50E6-0FC7-26E2-85D6A1C5E1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71418" y="4576239"/>
            <a:ext cx="1505254" cy="425180"/>
          </a:xfrm>
        </p:spPr>
        <p:txBody>
          <a:bodyPr/>
          <a:lstStyle/>
          <a:p>
            <a:r>
              <a:rPr lang="en-US" dirty="0"/>
              <a:t>Image by B. French and D. </a:t>
            </a:r>
            <a:r>
              <a:rPr lang="en-US" dirty="0" err="1"/>
              <a:t>Kring</a:t>
            </a:r>
            <a:r>
              <a:rPr lang="en-US" dirty="0"/>
              <a:t>, LPI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AB66E4-4161-C67A-81A3-B3C422EC2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628" y="1185448"/>
            <a:ext cx="4797972" cy="3003823"/>
          </a:xfrm>
        </p:spPr>
        <p:txBody>
          <a:bodyPr/>
          <a:lstStyle/>
          <a:p>
            <a:r>
              <a:rPr lang="en-US" sz="1600" dirty="0"/>
              <a:t>The </a:t>
            </a:r>
            <a:r>
              <a:rPr lang="en-US" sz="1600" u="sng" dirty="0"/>
              <a:t>transient crater</a:t>
            </a:r>
            <a:r>
              <a:rPr lang="en-US" sz="1600" dirty="0"/>
              <a:t> is that which exists at the end of the excavation stage on Earth.</a:t>
            </a:r>
          </a:p>
          <a:p>
            <a:pPr lvl="1"/>
            <a:r>
              <a:rPr lang="en-US" sz="1400" dirty="0"/>
              <a:t>Third frame from the bottom</a:t>
            </a:r>
          </a:p>
          <a:p>
            <a:pPr lvl="1"/>
            <a:r>
              <a:rPr lang="en-US" sz="1400" dirty="0"/>
              <a:t>It is deeper and narrower than the final crater. </a:t>
            </a:r>
          </a:p>
          <a:p>
            <a:pPr lvl="1"/>
            <a:r>
              <a:rPr lang="en-US" sz="1400" dirty="0"/>
              <a:t>Over geologic time on Earth, the transient crater slumps, becoming wider and shallower. </a:t>
            </a:r>
          </a:p>
          <a:p>
            <a:r>
              <a:rPr lang="en-US" sz="1600" dirty="0"/>
              <a:t>The modification process does not apply to our scenario, so we use the transient crater, not the final crater.</a:t>
            </a:r>
          </a:p>
          <a:p>
            <a:r>
              <a:rPr lang="en-US" sz="1600" dirty="0"/>
              <a:t>We propose these dimensions as a lower bound.</a:t>
            </a:r>
          </a:p>
          <a:p>
            <a:r>
              <a:rPr lang="en-US" sz="1600" dirty="0"/>
              <a:t>We hypothesize that if the device is big enough to move at least that much material on Earth, it should do so in space. </a:t>
            </a:r>
          </a:p>
        </p:txBody>
      </p:sp>
    </p:spTree>
    <p:extLst>
      <p:ext uri="{BB962C8B-B14F-4D97-AF65-F5344CB8AC3E}">
        <p14:creationId xmlns:p14="http://schemas.microsoft.com/office/powerpoint/2010/main" val="76303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E2B86BE-0B9C-D3D8-CF2D-226DB46229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374" b="28964"/>
          <a:stretch/>
        </p:blipFill>
        <p:spPr>
          <a:xfrm>
            <a:off x="5376863" y="457200"/>
            <a:ext cx="3767327" cy="39034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01168-6763-612F-49D3-9CE5BC27B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 err="1"/>
              <a:t>Glasstone</a:t>
            </a:r>
            <a:r>
              <a:rPr lang="en-US" sz="1500" dirty="0"/>
              <a:t> and Dolan Scaled Crater Predictions Suggest Disruption of 2024 PDC by a Near-Surface Burst is Possible.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A0E649F-D308-E442-92ED-D81F423760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5400" y="4766400"/>
            <a:ext cx="1541463" cy="243749"/>
          </a:xfrm>
        </p:spPr>
        <p:txBody>
          <a:bodyPr>
            <a:normAutofit/>
          </a:bodyPr>
          <a:lstStyle/>
          <a:p>
            <a:r>
              <a:rPr lang="en-US" dirty="0"/>
              <a:t>Right: </a:t>
            </a:r>
            <a:r>
              <a:rPr lang="en-US" dirty="0" err="1"/>
              <a:t>Glasstone</a:t>
            </a:r>
            <a:r>
              <a:rPr lang="en-US" dirty="0"/>
              <a:t> and Dolan (1977)       p. 255, Fig. 6.72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60299-1215-B97C-D771-8585DAB09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4605" y="1178175"/>
            <a:ext cx="4525963" cy="3195638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Transient crater dimensions for Y = 1 kt are experimentally determined</a:t>
            </a:r>
          </a:p>
          <a:p>
            <a:pPr lvl="1"/>
            <a:r>
              <a:rPr lang="en-US" sz="1500" dirty="0"/>
              <a:t>Dimensions can be scaled to other yields</a:t>
            </a:r>
          </a:p>
          <a:p>
            <a:pPr lvl="1"/>
            <a:r>
              <a:rPr lang="en-US" sz="1500" dirty="0"/>
              <a:t>d(Y) = d(1kt)*Y^1/3</a:t>
            </a:r>
          </a:p>
          <a:p>
            <a:pPr lvl="1"/>
            <a:r>
              <a:rPr lang="en-US" sz="1500" dirty="0"/>
              <a:t>Scaled predictions validated against experiments</a:t>
            </a:r>
          </a:p>
          <a:p>
            <a:r>
              <a:rPr lang="en-US" sz="1500" dirty="0"/>
              <a:t>Cube root scaling example: </a:t>
            </a:r>
          </a:p>
          <a:p>
            <a:pPr lvl="1"/>
            <a:r>
              <a:rPr lang="en-US" sz="1500" dirty="0"/>
              <a:t>Scaled DOB = DOB/Y^1/3 = 0/1000^1/3 = 0</a:t>
            </a:r>
          </a:p>
          <a:p>
            <a:pPr lvl="1"/>
            <a:r>
              <a:rPr lang="en-US" sz="1500" dirty="0"/>
              <a:t>30 m &lt; D(1kt, HOB=0) &lt; 50 m</a:t>
            </a:r>
          </a:p>
          <a:p>
            <a:pPr lvl="1"/>
            <a:r>
              <a:rPr lang="en-US" sz="1500" dirty="0"/>
              <a:t>300 &lt; D(1kt)*1000^1/3 &lt; 500 m</a:t>
            </a:r>
          </a:p>
          <a:p>
            <a:r>
              <a:rPr lang="en-US" sz="1500" dirty="0"/>
              <a:t>Predicted transient crater D &gt; D threat object</a:t>
            </a:r>
          </a:p>
          <a:p>
            <a:pPr lvl="1"/>
            <a:r>
              <a:rPr lang="en-US" sz="1500" dirty="0"/>
              <a:t>lower surface gravity, </a:t>
            </a:r>
          </a:p>
          <a:p>
            <a:pPr lvl="1"/>
            <a:r>
              <a:rPr lang="en-US" sz="1500" dirty="0"/>
              <a:t>target expected to be weaker</a:t>
            </a:r>
          </a:p>
        </p:txBody>
      </p:sp>
    </p:spTree>
    <p:extLst>
      <p:ext uri="{BB962C8B-B14F-4D97-AF65-F5344CB8AC3E}">
        <p14:creationId xmlns:p14="http://schemas.microsoft.com/office/powerpoint/2010/main" val="168312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FC67F-BD6E-4FE1-DCB7-A7E9626245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community standard definition may be beneficial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32426-B480-EC6C-ED0A-00D00703C5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Mitigation Outcome Requirements Used in This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58C51-F526-63AC-EAE0-09B381B37F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 initial target parameters should over-predict the difficulty of disruption</a:t>
            </a:r>
          </a:p>
          <a:p>
            <a:r>
              <a:rPr lang="en-US" dirty="0"/>
              <a:t>No remaining fragment should be larger than Tunguska</a:t>
            </a:r>
          </a:p>
          <a:p>
            <a:pPr lvl="1"/>
            <a:r>
              <a:rPr lang="en-US" dirty="0"/>
              <a:t>We use d = 30 m, the lower end of Tunguska diameter predictions</a:t>
            </a:r>
          </a:p>
          <a:p>
            <a:r>
              <a:rPr lang="en-US" dirty="0"/>
              <a:t>Q</a:t>
            </a:r>
            <a:r>
              <a:rPr lang="en-US" baseline="30000" dirty="0"/>
              <a:t>*</a:t>
            </a:r>
            <a:r>
              <a:rPr lang="en-US" baseline="-25000" dirty="0"/>
              <a:t>m</a:t>
            </a:r>
            <a:r>
              <a:rPr lang="en-US" dirty="0"/>
              <a:t> vs Q</a:t>
            </a:r>
            <a:r>
              <a:rPr lang="en-US" baseline="30000" dirty="0"/>
              <a:t>*</a:t>
            </a:r>
            <a:r>
              <a:rPr lang="en-US" baseline="-25000" dirty="0"/>
              <a:t>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Energy required to mitigate to our preferred specifications</a:t>
            </a:r>
          </a:p>
          <a:p>
            <a:pPr lvl="1"/>
            <a:r>
              <a:rPr lang="en-US" dirty="0"/>
              <a:t>Energy required to disrupt so that the largest fragment is 50% of initial</a:t>
            </a:r>
          </a:p>
          <a:p>
            <a:r>
              <a:rPr lang="en-US" dirty="0"/>
              <a:t>Fragments should be left with sufficient velocity to miss Earth</a:t>
            </a:r>
          </a:p>
          <a:p>
            <a:pPr lvl="1"/>
            <a:r>
              <a:rPr lang="en-US" dirty="0"/>
              <a:t>Not well-posed</a:t>
            </a:r>
          </a:p>
          <a:p>
            <a:pPr lvl="1"/>
            <a:r>
              <a:rPr lang="en-US" dirty="0"/>
              <a:t>Solar wind effects on smaller particles</a:t>
            </a:r>
          </a:p>
          <a:p>
            <a:pPr lvl="1"/>
            <a:r>
              <a:rPr lang="en-US" dirty="0"/>
              <a:t>What amount of disrupted mass at what size distribution is tolerable?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2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suit&#10;&#10;Description automatically generated">
            <a:extLst>
              <a:ext uri="{FF2B5EF4-FFF2-40B4-BE49-F238E27FC236}">
                <a16:creationId xmlns:a16="http://schemas.microsoft.com/office/drawing/2014/main" id="{2679086F-99B4-201F-BA62-8A383ADEB3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380" r="1338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FFB4E-6B89-317B-F4C7-927085D2EB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1300" y="176345"/>
            <a:ext cx="5016500" cy="669156"/>
          </a:xfrm>
        </p:spPr>
        <p:txBody>
          <a:bodyPr/>
          <a:lstStyle/>
          <a:p>
            <a:r>
              <a:rPr lang="en-US" dirty="0"/>
              <a:t>Cautious Simplification Through a Steel Man Argument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B9A57-13BA-EA03-6ABE-6C5AF8239D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36850" y="4843500"/>
            <a:ext cx="2639822" cy="247310"/>
          </a:xfrm>
        </p:spPr>
        <p:txBody>
          <a:bodyPr>
            <a:normAutofit fontScale="92500"/>
          </a:bodyPr>
          <a:lstStyle/>
          <a:p>
            <a:r>
              <a:rPr lang="en-US" dirty="0"/>
              <a:t>Right: A steel man argument envisioned as a graphic novel character. Image generated by the author using DALL-E by OpenAI on 4.3.2025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BCB1B-8FBB-8B4C-061F-1549C740A8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1300" y="1141386"/>
            <a:ext cx="4570924" cy="3195638"/>
          </a:xfrm>
        </p:spPr>
        <p:txBody>
          <a:bodyPr/>
          <a:lstStyle/>
          <a:p>
            <a:r>
              <a:rPr lang="en-US" dirty="0"/>
              <a:t>A rhetorical technique to address the strongest form of an argument. </a:t>
            </a:r>
          </a:p>
          <a:p>
            <a:r>
              <a:rPr lang="en-US" dirty="0"/>
              <a:t>We believe 2024 PDC to be structurally weaker than solid SAE 304 stainless steel.</a:t>
            </a:r>
          </a:p>
          <a:p>
            <a:r>
              <a:rPr lang="en-US" dirty="0"/>
              <a:t>We can model 2024 PDC as solid steel, which has well-known constitutive properties.</a:t>
            </a:r>
          </a:p>
          <a:p>
            <a:r>
              <a:rPr lang="en-US" dirty="0"/>
              <a:t>If a steel target disrupts, we believe the attempt would likely also disrupt 2024 PDC. </a:t>
            </a:r>
          </a:p>
        </p:txBody>
      </p:sp>
    </p:spTree>
    <p:extLst>
      <p:ext uri="{BB962C8B-B14F-4D97-AF65-F5344CB8AC3E}">
        <p14:creationId xmlns:p14="http://schemas.microsoft.com/office/powerpoint/2010/main" val="60583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7F2B8-9577-8779-85BA-F2DEEA3C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2CD07-7AB4-9028-206D-412628E61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1300" y="176345"/>
            <a:ext cx="5016500" cy="669156"/>
          </a:xfrm>
        </p:spPr>
        <p:txBody>
          <a:bodyPr/>
          <a:lstStyle/>
          <a:p>
            <a:r>
              <a:rPr lang="en-US" dirty="0"/>
              <a:t>Steel vs. S-type Asteroid: 2-3 Orders of Magnitude Stronger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8BF36-15DC-8173-7492-6D479D599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36850" y="4843500"/>
            <a:ext cx="2639822" cy="247310"/>
          </a:xfrm>
        </p:spPr>
        <p:txBody>
          <a:bodyPr>
            <a:normAutofit fontScale="92500"/>
          </a:bodyPr>
          <a:lstStyle/>
          <a:p>
            <a:r>
              <a:rPr lang="en-US" dirty="0"/>
              <a:t>Right: A steel man argument envisioned as a graphic novel character. Image generated by the author using DALL-E by OpenAI on 4.21.2025</a:t>
            </a:r>
          </a:p>
        </p:txBody>
      </p:sp>
      <p:pic>
        <p:nvPicPr>
          <p:cNvPr id="9" name="Picture Placeholder 8" descr="A person holding a rock and a pen&#10;&#10;Description automatically generated">
            <a:extLst>
              <a:ext uri="{FF2B5EF4-FFF2-40B4-BE49-F238E27FC236}">
                <a16:creationId xmlns:a16="http://schemas.microsoft.com/office/drawing/2014/main" id="{98536434-15EB-1DEE-3A0A-B611BFEAF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488" b="4488"/>
          <a:stretch>
            <a:fillRect/>
          </a:stretch>
        </p:blipFill>
        <p:spPr/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4B80955-FBE5-7B6B-396B-C104202E2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38088"/>
              </p:ext>
            </p:extLst>
          </p:nvPr>
        </p:nvGraphicFramePr>
        <p:xfrm>
          <a:off x="773732" y="1270636"/>
          <a:ext cx="39262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9">
                  <a:extLst>
                    <a:ext uri="{9D8B030D-6E8A-4147-A177-3AD203B41FA5}">
                      <a16:colId xmlns:a16="http://schemas.microsoft.com/office/drawing/2014/main" val="798791147"/>
                    </a:ext>
                  </a:extLst>
                </a:gridCol>
                <a:gridCol w="981559">
                  <a:extLst>
                    <a:ext uri="{9D8B030D-6E8A-4147-A177-3AD203B41FA5}">
                      <a16:colId xmlns:a16="http://schemas.microsoft.com/office/drawing/2014/main" val="835059664"/>
                    </a:ext>
                  </a:extLst>
                </a:gridCol>
                <a:gridCol w="981559">
                  <a:extLst>
                    <a:ext uri="{9D8B030D-6E8A-4147-A177-3AD203B41FA5}">
                      <a16:colId xmlns:a16="http://schemas.microsoft.com/office/drawing/2014/main" val="4009294042"/>
                    </a:ext>
                  </a:extLst>
                </a:gridCol>
                <a:gridCol w="981559">
                  <a:extLst>
                    <a:ext uri="{9D8B030D-6E8A-4147-A177-3AD203B41FA5}">
                      <a16:colId xmlns:a16="http://schemas.microsoft.com/office/drawing/2014/main" val="3799079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Tensile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614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S-type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0.2-5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1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SAE 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294 MPa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</a:t>
                      </a:r>
                      <a:r>
                        <a:rPr lang="en-US" dirty="0" err="1"/>
                        <a:t>Mpa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370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12793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CC92296-C26B-8C34-D94B-479EF52AD4A1}"/>
              </a:ext>
            </a:extLst>
          </p:cNvPr>
          <p:cNvSpPr txBox="1"/>
          <p:nvPr/>
        </p:nvSpPr>
        <p:spPr>
          <a:xfrm>
            <a:off x="241299" y="2639967"/>
            <a:ext cx="50164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don’t know the internal properties of 2024 PDC, or most asteroids, very well.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disruption threshold is dependent on these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Specific cases that involve gravity regime cratering may be less sensitive to target 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cases involve high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05905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FFF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(1)" id="{236B1F79-256A-3041-ACCB-A4E1EA05A9A9}" vid="{9E6F0AAF-F5AF-3E45-82A0-B7FB16FE797C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(1)" id="{236B1F79-256A-3041-ACCB-A4E1EA05A9A9}" vid="{15A1E9BD-443D-BC43-98CE-290F85FD1C2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</Template>
  <TotalTime>20830</TotalTime>
  <Words>1886</Words>
  <Application>Microsoft Macintosh PowerPoint</Application>
  <PresentationFormat>On-screen Show (16:9)</PresentationFormat>
  <Paragraphs>253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Acumin Pro</vt:lpstr>
      <vt:lpstr>Arial</vt:lpstr>
      <vt:lpstr>Calibri</vt:lpstr>
      <vt:lpstr>Cambria</vt:lpstr>
      <vt:lpstr>System Font Regular</vt:lpstr>
      <vt:lpstr>Wingdings</vt:lpstr>
      <vt:lpstr>Main</vt:lpstr>
      <vt:lpstr>Custom Design</vt:lpstr>
      <vt:lpstr>Options and Uncertainties for Nuclear Mitigation in the 2025 Hypothetical Asteroid Threat Exercise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Plesko, Catherine Suzanne</dc:creator>
  <cp:lastModifiedBy>Plesko, Catherine Suzanne</cp:lastModifiedBy>
  <cp:revision>230</cp:revision>
  <cp:lastPrinted>2025-04-28T14:45:20Z</cp:lastPrinted>
  <dcterms:created xsi:type="dcterms:W3CDTF">2023-12-18T16:30:26Z</dcterms:created>
  <dcterms:modified xsi:type="dcterms:W3CDTF">2025-04-28T16:21:34Z</dcterms:modified>
</cp:coreProperties>
</file>