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handoutMasterIdLst>
    <p:handoutMasterId r:id="rId22"/>
  </p:handoutMasterIdLst>
  <p:sldIdLst>
    <p:sldId id="381" r:id="rId2"/>
    <p:sldId id="301" r:id="rId3"/>
    <p:sldId id="386" r:id="rId4"/>
    <p:sldId id="383" r:id="rId5"/>
    <p:sldId id="365" r:id="rId6"/>
    <p:sldId id="380" r:id="rId7"/>
    <p:sldId id="407" r:id="rId8"/>
    <p:sldId id="408" r:id="rId9"/>
    <p:sldId id="409" r:id="rId10"/>
    <p:sldId id="393" r:id="rId11"/>
    <p:sldId id="401" r:id="rId12"/>
    <p:sldId id="398" r:id="rId13"/>
    <p:sldId id="402" r:id="rId14"/>
    <p:sldId id="400" r:id="rId15"/>
    <p:sldId id="403" r:id="rId16"/>
    <p:sldId id="412" r:id="rId17"/>
    <p:sldId id="390" r:id="rId18"/>
    <p:sldId id="410" r:id="rId19"/>
    <p:sldId id="29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6082"/>
    <a:srgbClr val="FF6F5F"/>
    <a:srgbClr val="4B4B4B"/>
    <a:srgbClr val="515151"/>
    <a:srgbClr val="555555"/>
    <a:srgbClr val="585858"/>
    <a:srgbClr val="5E5E5E"/>
    <a:srgbClr val="FFFFFF"/>
    <a:srgbClr val="FCFFFD"/>
    <a:srgbClr val="FEFE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577"/>
    <p:restoredTop sz="78915"/>
  </p:normalViewPr>
  <p:slideViewPr>
    <p:cSldViewPr snapToGrid="0">
      <p:cViewPr varScale="1">
        <p:scale>
          <a:sx n="98" d="100"/>
          <a:sy n="98" d="100"/>
        </p:scale>
        <p:origin x="728" y="200"/>
      </p:cViewPr>
      <p:guideLst/>
    </p:cSldViewPr>
  </p:slideViewPr>
  <p:outlineViewPr>
    <p:cViewPr>
      <p:scale>
        <a:sx n="33" d="100"/>
        <a:sy n="33" d="100"/>
      </p:scale>
      <p:origin x="0" y="0"/>
    </p:cViewPr>
  </p:outlineViewPr>
  <p:notesTextViewPr>
    <p:cViewPr>
      <p:scale>
        <a:sx n="110" d="100"/>
        <a:sy n="110" d="100"/>
      </p:scale>
      <p:origin x="0" y="0"/>
    </p:cViewPr>
  </p:notesTextViewPr>
  <p:notesViewPr>
    <p:cSldViewPr snapToGrid="0">
      <p:cViewPr varScale="1">
        <p:scale>
          <a:sx n="94" d="100"/>
          <a:sy n="94" d="100"/>
        </p:scale>
        <p:origin x="4040" y="2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A553C50-C5A7-D515-A21A-27293BF26E2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5F33CB7-29EC-55CB-DFF0-F66E93B3198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02E6C3-C598-1541-9DFC-FE5D5449D6A1}" type="datetimeFigureOut">
              <a:rPr lang="en-US" smtClean="0"/>
              <a:t>4/28/25</a:t>
            </a:fld>
            <a:endParaRPr lang="en-US"/>
          </a:p>
        </p:txBody>
      </p:sp>
      <p:sp>
        <p:nvSpPr>
          <p:cNvPr id="4" name="Footer Placeholder 3">
            <a:extLst>
              <a:ext uri="{FF2B5EF4-FFF2-40B4-BE49-F238E27FC236}">
                <a16:creationId xmlns:a16="http://schemas.microsoft.com/office/drawing/2014/main" id="{E169BE65-5741-082B-DC3F-95CE02668B2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3507BD3-8774-AACE-6E85-8E145516CC7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EC8F887-CCC1-1346-94D1-F60E0A6FBF73}" type="slidenum">
              <a:rPr lang="en-US" smtClean="0"/>
              <a:t>‹#›</a:t>
            </a:fld>
            <a:endParaRPr lang="en-US"/>
          </a:p>
        </p:txBody>
      </p:sp>
    </p:spTree>
    <p:extLst>
      <p:ext uri="{BB962C8B-B14F-4D97-AF65-F5344CB8AC3E}">
        <p14:creationId xmlns:p14="http://schemas.microsoft.com/office/powerpoint/2010/main" val="13399563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BA4646-58AE-9E4E-8381-10CBCD8B9998}" type="datetimeFigureOut">
              <a:rPr lang="en-US" smtClean="0"/>
              <a:t>4/28/25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8AF395-4A1B-444E-938F-F321C45C7341}" type="slidenum">
              <a:rPr lang="en-US" smtClean="0"/>
              <a:t>‹#›</a:t>
            </a:fld>
            <a:endParaRPr lang="en-US"/>
          </a:p>
        </p:txBody>
      </p:sp>
    </p:spTree>
    <p:extLst>
      <p:ext uri="{BB962C8B-B14F-4D97-AF65-F5344CB8AC3E}">
        <p14:creationId xmlns:p14="http://schemas.microsoft.com/office/powerpoint/2010/main" val="2769024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Neue" panose="02000503000000020004" pitchFamily="2" charset="0"/>
              </a:rPr>
              <a:t>Hi, my name is Brin Bailey and I’m from the UC Santa Barbara </a:t>
            </a:r>
            <a:r>
              <a:rPr lang="en-US" dirty="0" err="1">
                <a:effectLst/>
                <a:latin typeface="Helvetica Neue" panose="02000503000000020004" pitchFamily="2" charset="0"/>
              </a:rPr>
              <a:t>Deepspace</a:t>
            </a:r>
            <a:r>
              <a:rPr lang="en-US" dirty="0">
                <a:effectLst/>
                <a:latin typeface="Helvetica Neue" panose="02000503000000020004" pitchFamily="2" charset="0"/>
              </a:rPr>
              <a:t> Group. Thank you so much for giving me the opportunity to talk to you today about “Pulverize It,” which is our multi-modal planetary defense study, currently in Phase II of NASA’s Innovative Advanced Concepts program.</a:t>
            </a:r>
          </a:p>
        </p:txBody>
      </p:sp>
      <p:sp>
        <p:nvSpPr>
          <p:cNvPr id="4" name="Slide Number Placeholder 3"/>
          <p:cNvSpPr>
            <a:spLocks noGrp="1"/>
          </p:cNvSpPr>
          <p:nvPr>
            <p:ph type="sldNum" sz="quarter" idx="5"/>
          </p:nvPr>
        </p:nvSpPr>
        <p:spPr/>
        <p:txBody>
          <a:bodyPr/>
          <a:lstStyle/>
          <a:p>
            <a:fld id="{A28AF395-4A1B-444E-938F-F321C45C7341}" type="slidenum">
              <a:rPr lang="en-US" smtClean="0"/>
              <a:t>1</a:t>
            </a:fld>
            <a:endParaRPr lang="en-US"/>
          </a:p>
        </p:txBody>
      </p:sp>
    </p:spTree>
    <p:extLst>
      <p:ext uri="{BB962C8B-B14F-4D97-AF65-F5344CB8AC3E}">
        <p14:creationId xmlns:p14="http://schemas.microsoft.com/office/powerpoint/2010/main" val="3207606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3FE77-E194-996B-BCEC-F40120DD31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6ED76C-03F7-992A-BA87-546BDF0A6E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E27CD7-5184-613C-0141-94E2C010D4F8}"/>
              </a:ext>
            </a:extLst>
          </p:cNvPr>
          <p:cNvSpPr>
            <a:spLocks noGrp="1"/>
          </p:cNvSpPr>
          <p:nvPr>
            <p:ph type="body" idx="1"/>
          </p:nvPr>
        </p:nvSpPr>
        <p:spPr/>
        <p:txBody>
          <a:bodyPr/>
          <a:lstStyle/>
          <a:p>
            <a:r>
              <a:rPr lang="en-US" dirty="0"/>
              <a:t>1.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In practice, we’ve seen that kinetic impact is a tried-and-true method, as the DART mission showed us in a tremendous breakthrough for planetary defense.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Though, presently, deflection is the ONLY method which has been reliably put into practice.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And in a real mitigation scenario, a deflection mission hinges largely on time: an object's discovery must give us enough time to design and launch a mission to deflect it relatively far ahead of its impact-- which is on the scale of years, if not decades.</a:t>
            </a:r>
          </a:p>
          <a:p>
            <a:endParaRPr lang="en-US" dirty="0"/>
          </a:p>
          <a:p>
            <a:endParaRPr lang="en-US" dirty="0"/>
          </a:p>
          <a:p>
            <a:r>
              <a:rPr lang="en-US" dirty="0"/>
              <a:t>3. Motivation (transition to next slide)</a:t>
            </a:r>
          </a:p>
          <a:p>
            <a:pPr marL="171450" indent="-171450">
              <a:buFontTx/>
              <a:buChar char="-"/>
            </a:pPr>
            <a:r>
              <a:rPr lang="en-US" dirty="0"/>
              <a:t>As such, current PD strategies are not necessarily well-equipped to combat a wide range of possible threats, particularly in the short-warning regime where there is little to no time before impact</a:t>
            </a: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E1A5AC48-500C-DBFF-2C6D-AE0CACACDCAD}"/>
              </a:ext>
            </a:extLst>
          </p:cNvPr>
          <p:cNvSpPr>
            <a:spLocks noGrp="1"/>
          </p:cNvSpPr>
          <p:nvPr>
            <p:ph type="sldNum" sz="quarter" idx="5"/>
          </p:nvPr>
        </p:nvSpPr>
        <p:spPr/>
        <p:txBody>
          <a:bodyPr/>
          <a:lstStyle/>
          <a:p>
            <a:fld id="{A28AF395-4A1B-444E-938F-F321C45C7341}" type="slidenum">
              <a:rPr lang="en-US" smtClean="0"/>
              <a:t>10</a:t>
            </a:fld>
            <a:endParaRPr lang="en-US"/>
          </a:p>
        </p:txBody>
      </p:sp>
    </p:spTree>
    <p:extLst>
      <p:ext uri="{BB962C8B-B14F-4D97-AF65-F5344CB8AC3E}">
        <p14:creationId xmlns:p14="http://schemas.microsoft.com/office/powerpoint/2010/main" val="3110687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CA400-EEDF-FE63-8C8A-19800054B4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F00CB8-50BC-BC51-49E1-68BB34E91D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EBB9E0-BF96-BFE4-8DDD-D0BEB481B9BE}"/>
              </a:ext>
            </a:extLst>
          </p:cNvPr>
          <p:cNvSpPr>
            <a:spLocks noGrp="1"/>
          </p:cNvSpPr>
          <p:nvPr>
            <p:ph type="body" idx="1"/>
          </p:nvPr>
        </p:nvSpPr>
        <p:spPr/>
        <p:txBody>
          <a:bodyPr/>
          <a:lstStyle/>
          <a:p>
            <a:r>
              <a:rPr lang="en-US" dirty="0"/>
              <a:t>1.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what would we need to remedy these issues? Well,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We could append an existing strategy or introduce a new one with the capacity to mitigate short-warning threats, in the event that an object is detected with little time before impact. A failsafe for a sort of “worst-case” scenario.</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To achieve this, we would need:</a:t>
            </a:r>
          </a:p>
          <a:p>
            <a:pPr marL="628650" marR="0" lvl="1" indent="-171450" algn="l" defTabSz="914400" rtl="0" eaLnBrk="1" fontAlgn="auto" latinLnBrk="0" hangingPunct="1">
              <a:lnSpc>
                <a:spcPct val="100000"/>
              </a:lnSpc>
              <a:spcBef>
                <a:spcPts val="0"/>
              </a:spcBef>
              <a:spcAft>
                <a:spcPts val="0"/>
              </a:spcAft>
              <a:buClrTx/>
              <a:buSzTx/>
              <a:buFontTx/>
              <a:buChar char="-"/>
              <a:tabLst/>
              <a:defRPr/>
            </a:pPr>
            <a:endParaRPr lang="en-US" dirty="0"/>
          </a:p>
          <a:p>
            <a:r>
              <a:rPr lang="en-US" dirty="0"/>
              <a:t>2.</a:t>
            </a: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D2C63C4E-01C9-2307-4C00-CFFD8D7CDD5D}"/>
              </a:ext>
            </a:extLst>
          </p:cNvPr>
          <p:cNvSpPr>
            <a:spLocks noGrp="1"/>
          </p:cNvSpPr>
          <p:nvPr>
            <p:ph type="sldNum" sz="quarter" idx="5"/>
          </p:nvPr>
        </p:nvSpPr>
        <p:spPr/>
        <p:txBody>
          <a:bodyPr/>
          <a:lstStyle/>
          <a:p>
            <a:fld id="{A28AF395-4A1B-444E-938F-F321C45C7341}" type="slidenum">
              <a:rPr lang="en-US" smtClean="0"/>
              <a:t>11</a:t>
            </a:fld>
            <a:endParaRPr lang="en-US"/>
          </a:p>
        </p:txBody>
      </p:sp>
    </p:spTree>
    <p:extLst>
      <p:ext uri="{BB962C8B-B14F-4D97-AF65-F5344CB8AC3E}">
        <p14:creationId xmlns:p14="http://schemas.microsoft.com/office/powerpoint/2010/main" val="6978771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022F9D-FB6B-B371-65CA-8D49ACB750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2AB30D-56AD-B98C-8274-4FA6231BAC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051DB5-26BC-FEEF-AEAD-AD6D6C715294}"/>
              </a:ext>
            </a:extLst>
          </p:cNvPr>
          <p:cNvSpPr>
            <a:spLocks noGrp="1"/>
          </p:cNvSpPr>
          <p:nvPr>
            <p:ph type="body" idx="1"/>
          </p:nvPr>
        </p:nvSpPr>
        <p:spPr/>
        <p:txBody>
          <a:bodyPr/>
          <a:lstStyle/>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dirty="0"/>
              <a:t>An operation with rapid, at-the-ready capability, which ideally relies on pre-existing technologies, such as launch vehicles and bases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Realistically then, in a scenario where every second counts: the less moving parts we have, the better. Decreased complexity translates to a decreased likelihood for error. Then,</a:t>
            </a:r>
          </a:p>
          <a:p>
            <a:endParaRPr lang="en-US" dirty="0"/>
          </a:p>
          <a:p>
            <a:pPr marL="171450" indent="-171450">
              <a:buFontTx/>
              <a:buChar char="-"/>
            </a:pPr>
            <a:endParaRPr lang="en-US" dirty="0"/>
          </a:p>
        </p:txBody>
      </p:sp>
      <p:sp>
        <p:nvSpPr>
          <p:cNvPr id="4" name="Slide Number Placeholder 3">
            <a:extLst>
              <a:ext uri="{FF2B5EF4-FFF2-40B4-BE49-F238E27FC236}">
                <a16:creationId xmlns:a16="http://schemas.microsoft.com/office/drawing/2014/main" id="{84074ABD-A17A-B49C-FA4A-E2D341164F27}"/>
              </a:ext>
            </a:extLst>
          </p:cNvPr>
          <p:cNvSpPr>
            <a:spLocks noGrp="1"/>
          </p:cNvSpPr>
          <p:nvPr>
            <p:ph type="sldNum" sz="quarter" idx="5"/>
          </p:nvPr>
        </p:nvSpPr>
        <p:spPr/>
        <p:txBody>
          <a:bodyPr/>
          <a:lstStyle/>
          <a:p>
            <a:fld id="{A28AF395-4A1B-444E-938F-F321C45C7341}" type="slidenum">
              <a:rPr lang="en-US" smtClean="0"/>
              <a:t>12</a:t>
            </a:fld>
            <a:endParaRPr lang="en-US"/>
          </a:p>
        </p:txBody>
      </p:sp>
    </p:spTree>
    <p:extLst>
      <p:ext uri="{BB962C8B-B14F-4D97-AF65-F5344CB8AC3E}">
        <p14:creationId xmlns:p14="http://schemas.microsoft.com/office/powerpoint/2010/main" val="33648612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2D16A-B13D-0D0E-89CD-9A503E0CCB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405E1B-FFCD-0300-4125-9297F8B0C6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60A96C-2AE0-DBA0-F7C4-7C2EC3C271AC}"/>
              </a:ext>
            </a:extLst>
          </p:cNvPr>
          <p:cNvSpPr>
            <a:spLocks noGrp="1"/>
          </p:cNvSpPr>
          <p:nvPr>
            <p:ph type="body" idx="1"/>
          </p:nvPr>
        </p:nvSpPr>
        <p:spPr/>
        <p:txBody>
          <a:bodyPr/>
          <a:lstStyle/>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dirty="0"/>
              <a:t>A single-launcher solution, which requires only one vehicle for mitigation of smaller-end objects, would be ideal.</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In summary then, </a:t>
            </a:r>
          </a:p>
        </p:txBody>
      </p:sp>
      <p:sp>
        <p:nvSpPr>
          <p:cNvPr id="4" name="Slide Number Placeholder 3">
            <a:extLst>
              <a:ext uri="{FF2B5EF4-FFF2-40B4-BE49-F238E27FC236}">
                <a16:creationId xmlns:a16="http://schemas.microsoft.com/office/drawing/2014/main" id="{26ACE14E-547C-5307-30BB-18F5A67E0D80}"/>
              </a:ext>
            </a:extLst>
          </p:cNvPr>
          <p:cNvSpPr>
            <a:spLocks noGrp="1"/>
          </p:cNvSpPr>
          <p:nvPr>
            <p:ph type="sldNum" sz="quarter" idx="5"/>
          </p:nvPr>
        </p:nvSpPr>
        <p:spPr/>
        <p:txBody>
          <a:bodyPr/>
          <a:lstStyle/>
          <a:p>
            <a:fld id="{A28AF395-4A1B-444E-938F-F321C45C7341}" type="slidenum">
              <a:rPr lang="en-US" smtClean="0"/>
              <a:t>13</a:t>
            </a:fld>
            <a:endParaRPr lang="en-US"/>
          </a:p>
        </p:txBody>
      </p:sp>
    </p:spTree>
    <p:extLst>
      <p:ext uri="{BB962C8B-B14F-4D97-AF65-F5344CB8AC3E}">
        <p14:creationId xmlns:p14="http://schemas.microsoft.com/office/powerpoint/2010/main" val="130889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4622E-3C36-FF67-445B-02941ADEC4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DD769E-A728-D99D-C7EA-3718B2CB75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B4D4E1-B9E4-85F9-2B5C-526248196F2C}"/>
              </a:ext>
            </a:extLst>
          </p:cNvPr>
          <p:cNvSpPr>
            <a:spLocks noGrp="1"/>
          </p:cNvSpPr>
          <p:nvPr>
            <p:ph type="body" idx="1"/>
          </p:nvPr>
        </p:nvSpPr>
        <p:spPr/>
        <p:txBody>
          <a:bodyPr/>
          <a:lstStyle/>
          <a:p>
            <a:r>
              <a:rPr lang="en-US" dirty="0"/>
              <a:t>We desire a method that is simple in execution and highly effective in practice.</a:t>
            </a:r>
          </a:p>
          <a:p>
            <a:endParaRPr lang="en-US" dirty="0"/>
          </a:p>
          <a:p>
            <a:pPr marL="171450" indent="-171450">
              <a:buFontTx/>
              <a:buChar char="-"/>
            </a:pPr>
            <a:endParaRPr lang="en-US" dirty="0"/>
          </a:p>
        </p:txBody>
      </p:sp>
      <p:sp>
        <p:nvSpPr>
          <p:cNvPr id="4" name="Slide Number Placeholder 3">
            <a:extLst>
              <a:ext uri="{FF2B5EF4-FFF2-40B4-BE49-F238E27FC236}">
                <a16:creationId xmlns:a16="http://schemas.microsoft.com/office/drawing/2014/main" id="{05302A38-8479-EC47-36F2-26A944290D8F}"/>
              </a:ext>
            </a:extLst>
          </p:cNvPr>
          <p:cNvSpPr>
            <a:spLocks noGrp="1"/>
          </p:cNvSpPr>
          <p:nvPr>
            <p:ph type="sldNum" sz="quarter" idx="5"/>
          </p:nvPr>
        </p:nvSpPr>
        <p:spPr/>
        <p:txBody>
          <a:bodyPr/>
          <a:lstStyle/>
          <a:p>
            <a:fld id="{A28AF395-4A1B-444E-938F-F321C45C7341}" type="slidenum">
              <a:rPr lang="en-US" smtClean="0"/>
              <a:t>14</a:t>
            </a:fld>
            <a:endParaRPr lang="en-US"/>
          </a:p>
        </p:txBody>
      </p:sp>
    </p:spTree>
    <p:extLst>
      <p:ext uri="{BB962C8B-B14F-4D97-AF65-F5344CB8AC3E}">
        <p14:creationId xmlns:p14="http://schemas.microsoft.com/office/powerpoint/2010/main" val="22673354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3998F-7EA3-ED01-8D61-CA62FBFD85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3957BB-29F7-A68F-B12C-62C1D58EA3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F2986B-E735-E8C9-48E7-F3AA24F599E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question becomes: </a:t>
            </a:r>
            <a:r>
              <a:rPr lang="en-US" sz="1200" dirty="0">
                <a:effectLst/>
                <a:latin typeface="+mj-lt"/>
              </a:rPr>
              <a:t>Can we append existing planetary defense technologies with a new approach that relies on a relatively simple, </a:t>
            </a:r>
            <a:r>
              <a:rPr lang="en-US" sz="1200">
                <a:effectLst/>
                <a:latin typeface="+mj-lt"/>
              </a:rPr>
              <a:t>reusable infrastructure</a:t>
            </a:r>
            <a:r>
              <a:rPr lang="en-US" sz="1200" dirty="0">
                <a:effectLst/>
                <a:latin typeface="+mj-lt"/>
              </a:rPr>
              <a:t>, that can provide reasonable mitigation of a wide variety of threats, including those in the long- AND short-warning regimes? </a:t>
            </a:r>
            <a:endParaRPr lang="en-US" sz="1200" dirty="0">
              <a:latin typeface="+mj-lt"/>
            </a:endParaRPr>
          </a:p>
          <a:p>
            <a:endParaRPr lang="en-US" dirty="0"/>
          </a:p>
          <a:p>
            <a:endParaRPr lang="en-US" dirty="0"/>
          </a:p>
        </p:txBody>
      </p:sp>
      <p:sp>
        <p:nvSpPr>
          <p:cNvPr id="4" name="Slide Number Placeholder 3">
            <a:extLst>
              <a:ext uri="{FF2B5EF4-FFF2-40B4-BE49-F238E27FC236}">
                <a16:creationId xmlns:a16="http://schemas.microsoft.com/office/drawing/2014/main" id="{2C7E6F7A-4CAD-900A-8C11-D666D9A3F763}"/>
              </a:ext>
            </a:extLst>
          </p:cNvPr>
          <p:cNvSpPr>
            <a:spLocks noGrp="1"/>
          </p:cNvSpPr>
          <p:nvPr>
            <p:ph type="sldNum" sz="quarter" idx="5"/>
          </p:nvPr>
        </p:nvSpPr>
        <p:spPr/>
        <p:txBody>
          <a:bodyPr/>
          <a:lstStyle/>
          <a:p>
            <a:fld id="{A28AF395-4A1B-444E-938F-F321C45C7341}" type="slidenum">
              <a:rPr lang="en-US" smtClean="0"/>
              <a:t>15</a:t>
            </a:fld>
            <a:endParaRPr lang="en-US"/>
          </a:p>
        </p:txBody>
      </p:sp>
    </p:spTree>
    <p:extLst>
      <p:ext uri="{BB962C8B-B14F-4D97-AF65-F5344CB8AC3E}">
        <p14:creationId xmlns:p14="http://schemas.microsoft.com/office/powerpoint/2010/main" val="2323901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BC240-6365-99E2-7535-B7E98E58F6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93BD1A-0B07-AC57-9DC8-D40CD25436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226DFA-A891-679D-7574-6C4E965F14A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Well, we think so!</a:t>
            </a:r>
            <a:endParaRPr lang="en-US" sz="1200" dirty="0">
              <a:latin typeface="+mj-lt"/>
            </a:endParaRPr>
          </a:p>
          <a:p>
            <a:endParaRPr lang="en-US" dirty="0"/>
          </a:p>
          <a:p>
            <a:endParaRPr lang="en-US" dirty="0"/>
          </a:p>
        </p:txBody>
      </p:sp>
      <p:sp>
        <p:nvSpPr>
          <p:cNvPr id="4" name="Slide Number Placeholder 3">
            <a:extLst>
              <a:ext uri="{FF2B5EF4-FFF2-40B4-BE49-F238E27FC236}">
                <a16:creationId xmlns:a16="http://schemas.microsoft.com/office/drawing/2014/main" id="{D510CAED-1AAF-547D-1EA1-A5510FD6435D}"/>
              </a:ext>
            </a:extLst>
          </p:cNvPr>
          <p:cNvSpPr>
            <a:spLocks noGrp="1"/>
          </p:cNvSpPr>
          <p:nvPr>
            <p:ph type="sldNum" sz="quarter" idx="5"/>
          </p:nvPr>
        </p:nvSpPr>
        <p:spPr/>
        <p:txBody>
          <a:bodyPr/>
          <a:lstStyle/>
          <a:p>
            <a:fld id="{A28AF395-4A1B-444E-938F-F321C45C7341}" type="slidenum">
              <a:rPr lang="en-US" smtClean="0"/>
              <a:t>16</a:t>
            </a:fld>
            <a:endParaRPr lang="en-US"/>
          </a:p>
        </p:txBody>
      </p:sp>
    </p:spTree>
    <p:extLst>
      <p:ext uri="{BB962C8B-B14F-4D97-AF65-F5344CB8AC3E}">
        <p14:creationId xmlns:p14="http://schemas.microsoft.com/office/powerpoint/2010/main" val="23641838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385F0-D31C-DE67-DBE9-77DA6C8AF3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435CCF-8FCB-B04B-BDD3-1414B348B7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00D349-384B-5437-9C12-7B3AFAE2D710}"/>
              </a:ext>
            </a:extLst>
          </p:cNvPr>
          <p:cNvSpPr>
            <a:spLocks noGrp="1"/>
          </p:cNvSpPr>
          <p:nvPr>
            <p:ph type="body" idx="1"/>
          </p:nvPr>
        </p:nvSpPr>
        <p:spPr/>
        <p:txBody>
          <a:bodyPr/>
          <a:lstStyle/>
          <a:p>
            <a:r>
              <a:rPr lang="en-US" dirty="0"/>
              <a:t>1. Introducing PI</a:t>
            </a:r>
          </a:p>
          <a:p>
            <a:pPr marL="171450" indent="-171450">
              <a:buFontTx/>
              <a:buChar char="-"/>
            </a:pPr>
            <a:r>
              <a:rPr lang="en-US" dirty="0"/>
              <a:t>PI fills all these boxes and represents a versatile, multi-modal approach that could be used in a wide variety of scenarios, spanning warning time and threat size</a:t>
            </a:r>
          </a:p>
          <a:p>
            <a:pPr marL="171450" indent="-171450">
              <a:buFontTx/>
              <a:buChar char="-"/>
            </a:pPr>
            <a:r>
              <a:rPr lang="en-US" dirty="0"/>
              <a:t>In longer-warning scenarios, where an impact is months or years away, the fragments can miss Earth entirely, completely removing the threat.</a:t>
            </a:r>
          </a:p>
          <a:p>
            <a:pPr marL="171450" indent="-171450">
              <a:buFontTx/>
              <a:buChar char="-"/>
            </a:pPr>
            <a:r>
              <a:rPr lang="en-US" dirty="0"/>
              <a:t>Depending on an asteroid’s size and speed, a short-warning mitigation scenario, or "terminal" scenario, could be feasible. The fragment cloud would then enter Earth’s atmosphere, where it would disperse the energy of the original asteroid into optical flashes and de-correlated shock waves of acceptably low magnitude.</a:t>
            </a:r>
          </a:p>
          <a:p>
            <a:endParaRPr lang="en-US" dirty="0"/>
          </a:p>
          <a:p>
            <a:pPr marL="171450" indent="-171450">
              <a:buFontTx/>
              <a:buChar char="-"/>
            </a:pPr>
            <a:endParaRPr lang="en-US" dirty="0"/>
          </a:p>
        </p:txBody>
      </p:sp>
      <p:sp>
        <p:nvSpPr>
          <p:cNvPr id="4" name="Slide Number Placeholder 3">
            <a:extLst>
              <a:ext uri="{FF2B5EF4-FFF2-40B4-BE49-F238E27FC236}">
                <a16:creationId xmlns:a16="http://schemas.microsoft.com/office/drawing/2014/main" id="{50FB7FA2-35D8-2529-4722-FE9F4F63E769}"/>
              </a:ext>
            </a:extLst>
          </p:cNvPr>
          <p:cNvSpPr>
            <a:spLocks noGrp="1"/>
          </p:cNvSpPr>
          <p:nvPr>
            <p:ph type="sldNum" sz="quarter" idx="5"/>
          </p:nvPr>
        </p:nvSpPr>
        <p:spPr/>
        <p:txBody>
          <a:bodyPr/>
          <a:lstStyle/>
          <a:p>
            <a:fld id="{A28AF395-4A1B-444E-938F-F321C45C7341}" type="slidenum">
              <a:rPr lang="en-US" smtClean="0"/>
              <a:t>17</a:t>
            </a:fld>
            <a:endParaRPr lang="en-US"/>
          </a:p>
        </p:txBody>
      </p:sp>
    </p:spTree>
    <p:extLst>
      <p:ext uri="{BB962C8B-B14F-4D97-AF65-F5344CB8AC3E}">
        <p14:creationId xmlns:p14="http://schemas.microsoft.com/office/powerpoint/2010/main" val="2104929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a:t>
            </a:r>
          </a:p>
          <a:p>
            <a:pPr marL="171450" indent="-171450">
              <a:buFontTx/>
              <a:buChar char="-"/>
            </a:pPr>
            <a:r>
              <a:rPr lang="en-US" dirty="0"/>
              <a:t>And– although we don’t recommend it– we find that even terminal mitigation of our hypothetical asteroid would yield optical and acoustic effects with acceptably low damage as experienced on the ground.</a:t>
            </a:r>
          </a:p>
          <a:p>
            <a:pPr marL="171450" indent="-171450">
              <a:buFontTx/>
              <a:buChar char="-"/>
            </a:pPr>
            <a:r>
              <a:rPr lang="en-US" dirty="0"/>
              <a:t>These plots show the cumulative distribution functions of the optical energy and acoustic over-pressure in an extreme scenario in which we intercept a 150 m asteroid just 30 days before Earth impact. The various colors dictate different average densities spanning 2024 PDC25’s estimated density range.</a:t>
            </a:r>
          </a:p>
          <a:p>
            <a:pPr marL="171450" indent="-171450">
              <a:buFontTx/>
              <a:buChar char="-"/>
            </a:pPr>
            <a:r>
              <a:rPr lang="en-US" dirty="0"/>
              <a:t>This is an extremely conservative example – it is highly improbable that an object of this size would be discovered late enough to necessitate a terminal mitigation effort.</a:t>
            </a:r>
          </a:p>
          <a:p>
            <a:pPr marL="171450" indent="-171450">
              <a:buFontTx/>
              <a:buChar char="-"/>
            </a:pPr>
            <a:r>
              <a:rPr lang="en-US" dirty="0"/>
              <a:t>Increasing the intercept time by just several months would be enough to spread the fragment cloud wider than Earth’s diameter, leading to no ground effects at all.</a:t>
            </a:r>
          </a:p>
          <a:p>
            <a:pPr marL="171450" indent="-171450">
              <a:buFontTx/>
              <a:buChar char="-"/>
            </a:pPr>
            <a:r>
              <a:rPr lang="en-US" dirty="0"/>
              <a:t>But, we simulate these extreme cases here to show that it would be possible.</a:t>
            </a:r>
          </a:p>
          <a:p>
            <a:endParaRPr lang="en-US" dirty="0"/>
          </a:p>
        </p:txBody>
      </p:sp>
      <p:sp>
        <p:nvSpPr>
          <p:cNvPr id="4" name="Slide Number Placeholder 3"/>
          <p:cNvSpPr>
            <a:spLocks noGrp="1"/>
          </p:cNvSpPr>
          <p:nvPr>
            <p:ph type="sldNum" sz="quarter" idx="5"/>
          </p:nvPr>
        </p:nvSpPr>
        <p:spPr/>
        <p:txBody>
          <a:bodyPr/>
          <a:lstStyle/>
          <a:p>
            <a:fld id="{A28AF395-4A1B-444E-938F-F321C45C7341}" type="slidenum">
              <a:rPr lang="en-US" smtClean="0"/>
              <a:t>18</a:t>
            </a:fld>
            <a:endParaRPr lang="en-US"/>
          </a:p>
        </p:txBody>
      </p:sp>
    </p:spTree>
    <p:extLst>
      <p:ext uri="{BB962C8B-B14F-4D97-AF65-F5344CB8AC3E}">
        <p14:creationId xmlns:p14="http://schemas.microsoft.com/office/powerpoint/2010/main" val="9433891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To conclude, PI represents an effective, multi-modal method for planetary defense that could prove useful in a wide range of threat scenarios, spanning both asteroid size and warning time</a:t>
            </a:r>
          </a:p>
          <a:p>
            <a:pPr marL="171450" indent="-171450">
              <a:buFontTx/>
              <a:buChar char="-"/>
            </a:pPr>
            <a:r>
              <a:rPr lang="en-US" dirty="0"/>
              <a:t>Represents the first PD strategy that is capable for use against short-warning threats</a:t>
            </a:r>
          </a:p>
          <a:p>
            <a:pPr marL="171450" indent="-171450">
              <a:buFontTx/>
              <a:buChar char="-"/>
            </a:pPr>
            <a:r>
              <a:rPr lang="en-US" dirty="0"/>
              <a:t>It allows for a logical roadmap towards a robust planetary defense system, creating a single-launcher solution with at-the-ready capability</a:t>
            </a:r>
          </a:p>
          <a:p>
            <a:pPr marL="171450" indent="-171450">
              <a:buFontTx/>
              <a:buChar char="-"/>
            </a:pPr>
            <a:endParaRPr lang="en-US" dirty="0"/>
          </a:p>
          <a:p>
            <a:pPr marL="171450" indent="-171450">
              <a:buFontTx/>
              <a:buChar char="-"/>
            </a:pPr>
            <a:r>
              <a:rPr lang="en-US" dirty="0"/>
              <a:t>I have linked here some of our recent papers</a:t>
            </a:r>
          </a:p>
          <a:p>
            <a:pPr marL="171450" indent="-171450">
              <a:buFontTx/>
              <a:buChar char="-"/>
            </a:pPr>
            <a:r>
              <a:rPr lang="en-US" dirty="0"/>
              <a:t>Thank you so much for your attention, and I would be happy to take any questions.</a:t>
            </a:r>
          </a:p>
        </p:txBody>
      </p:sp>
      <p:sp>
        <p:nvSpPr>
          <p:cNvPr id="4" name="Slide Number Placeholder 3"/>
          <p:cNvSpPr>
            <a:spLocks noGrp="1"/>
          </p:cNvSpPr>
          <p:nvPr>
            <p:ph type="sldNum" sz="quarter" idx="5"/>
          </p:nvPr>
        </p:nvSpPr>
        <p:spPr/>
        <p:txBody>
          <a:bodyPr/>
          <a:lstStyle/>
          <a:p>
            <a:fld id="{A28AF395-4A1B-444E-938F-F321C45C7341}" type="slidenum">
              <a:rPr lang="en-US" smtClean="0"/>
              <a:t>19</a:t>
            </a:fld>
            <a:endParaRPr lang="en-US"/>
          </a:p>
        </p:txBody>
      </p:sp>
    </p:spTree>
    <p:extLst>
      <p:ext uri="{BB962C8B-B14F-4D97-AF65-F5344CB8AC3E}">
        <p14:creationId xmlns:p14="http://schemas.microsoft.com/office/powerpoint/2010/main" val="1563361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a:t>
            </a:r>
          </a:p>
          <a:p>
            <a:pPr marL="171450" indent="-171450">
              <a:buFontTx/>
              <a:buChar char="-"/>
            </a:pPr>
            <a:r>
              <a:rPr lang="en-US" dirty="0"/>
              <a:t>We propose Pulverize It, or PI, as a supplementary planetary defense approach to bolster our response to potential threats</a:t>
            </a:r>
          </a:p>
          <a:p>
            <a:pPr marL="171450" indent="-171450">
              <a:buFontTx/>
              <a:buChar char="-"/>
            </a:pPr>
            <a:r>
              <a:rPr lang="en-US" dirty="0"/>
              <a:t>Rather than using momentum transfer as in deflection, PI works by imparting energy transfer to a threat.</a:t>
            </a:r>
          </a:p>
          <a:p>
            <a:pPr marL="171450" indent="-171450">
              <a:buFontTx/>
              <a:buChar char="-"/>
            </a:pPr>
            <a:r>
              <a:rPr lang="en-US" dirty="0"/>
              <a:t>PI's approach, in essence, is to penetrate an incoming asteroid with high-density, hypervelocity kinetic impactors, which, in the case of intentional robust disruption, would enter the asteroid and break it apart into many small fragments</a:t>
            </a:r>
          </a:p>
          <a:p>
            <a:endParaRPr lang="en-US" dirty="0"/>
          </a:p>
          <a:p>
            <a:endParaRPr lang="en-US" dirty="0"/>
          </a:p>
          <a:p>
            <a:r>
              <a:rPr lang="en-US" dirty="0"/>
              <a:t>2.</a:t>
            </a:r>
          </a:p>
          <a:p>
            <a:endParaRPr lang="en-US" dirty="0"/>
          </a:p>
        </p:txBody>
      </p:sp>
      <p:sp>
        <p:nvSpPr>
          <p:cNvPr id="4" name="Slide Number Placeholder 3"/>
          <p:cNvSpPr>
            <a:spLocks noGrp="1"/>
          </p:cNvSpPr>
          <p:nvPr>
            <p:ph type="sldNum" sz="quarter" idx="5"/>
          </p:nvPr>
        </p:nvSpPr>
        <p:spPr/>
        <p:txBody>
          <a:bodyPr/>
          <a:lstStyle/>
          <a:p>
            <a:fld id="{A28AF395-4A1B-444E-938F-F321C45C7341}" type="slidenum">
              <a:rPr lang="en-US" smtClean="0"/>
              <a:t>2</a:t>
            </a:fld>
            <a:endParaRPr lang="en-US"/>
          </a:p>
        </p:txBody>
      </p:sp>
    </p:spTree>
    <p:extLst>
      <p:ext uri="{BB962C8B-B14F-4D97-AF65-F5344CB8AC3E}">
        <p14:creationId xmlns:p14="http://schemas.microsoft.com/office/powerpoint/2010/main" val="541534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35DD3-2409-64A3-903E-EE60C26547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9C221F-6EAE-7962-5E60-5BBB09C6C9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5C6F9B-6A64-B43D-F907-566B3545D511}"/>
              </a:ext>
            </a:extLst>
          </p:cNvPr>
          <p:cNvSpPr>
            <a:spLocks noGrp="1"/>
          </p:cNvSpPr>
          <p:nvPr>
            <p:ph type="body" idx="1"/>
          </p:nvPr>
        </p:nvSpPr>
        <p:spPr/>
        <p:txBody>
          <a:bodyPr/>
          <a:lstStyle/>
          <a:p>
            <a:pPr marL="171450" indent="-171450">
              <a:buFontTx/>
              <a:buChar char="-"/>
            </a:pPr>
            <a:r>
              <a:rPr lang="en-US" dirty="0"/>
              <a:t>Our hypervelocity impact simulations are run using Lawrence Livermore National Laboratory’s ALE3D code, using two-phase tabular equations of state for our asteroid materials, and implementing a porous crush model</a:t>
            </a:r>
          </a:p>
          <a:p>
            <a:pPr marL="171450" indent="-171450">
              <a:buFontTx/>
              <a:buChar char="-"/>
            </a:pPr>
            <a:r>
              <a:rPr lang="en-US" dirty="0"/>
              <a:t>We model a complex boulder distribution set inside a weak binder material to simulate a rubble-pile type asteroid</a:t>
            </a:r>
          </a:p>
          <a:p>
            <a:pPr marL="171450" indent="-171450">
              <a:buFontTx/>
              <a:buChar char="-"/>
            </a:pPr>
            <a:r>
              <a:rPr lang="en-US" dirty="0"/>
              <a:t>And we use a Weibull distribution of yield strengths to simulate realistic fracture dynamics within the asteroid material. </a:t>
            </a:r>
          </a:p>
          <a:p>
            <a:pPr marL="171450" indent="-171450">
              <a:buFontTx/>
              <a:buChar char="-"/>
            </a:pPr>
            <a:r>
              <a:rPr lang="en-US" dirty="0"/>
              <a:t>Our baseline projectile is a 10:1 aspect ratio tungsten cylinder, 1 meter in length, which arrives in the asteroid reference frame generally around 20 km/s.</a:t>
            </a: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E89F47F1-E9A1-FFD6-14A9-F0914D2141D2}"/>
              </a:ext>
            </a:extLst>
          </p:cNvPr>
          <p:cNvSpPr>
            <a:spLocks noGrp="1"/>
          </p:cNvSpPr>
          <p:nvPr>
            <p:ph type="sldNum" sz="quarter" idx="5"/>
          </p:nvPr>
        </p:nvSpPr>
        <p:spPr/>
        <p:txBody>
          <a:bodyPr/>
          <a:lstStyle/>
          <a:p>
            <a:fld id="{A28AF395-4A1B-444E-938F-F321C45C7341}" type="slidenum">
              <a:rPr lang="en-US" smtClean="0"/>
              <a:t>3</a:t>
            </a:fld>
            <a:endParaRPr lang="en-US"/>
          </a:p>
        </p:txBody>
      </p:sp>
    </p:spTree>
    <p:extLst>
      <p:ext uri="{BB962C8B-B14F-4D97-AF65-F5344CB8AC3E}">
        <p14:creationId xmlns:p14="http://schemas.microsoft.com/office/powerpoint/2010/main" val="707310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Here we have a simulation showing the time evolution of the intentional robust disruption of a 50m rubble pile asteroid into a distribution of fragments after the impact of a single 100 kg tungsten penetrator at 20 km/s</a:t>
            </a:r>
          </a:p>
          <a:p>
            <a:pPr marL="171450" indent="-171450">
              <a:buFontTx/>
              <a:buChar char="-"/>
            </a:pPr>
            <a:r>
              <a:rPr lang="en-US" dirty="0"/>
              <a:t>Of note is that the high-speed vaporized ejecta exhausting through the entrance cavity at early times induces a transient thrust force comparable to that of a heavy lift vehicle for about 1/10th of a second</a:t>
            </a:r>
          </a:p>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A28AF395-4A1B-444E-938F-F321C45C7341}" type="slidenum">
              <a:rPr lang="en-US" smtClean="0"/>
              <a:t>4</a:t>
            </a:fld>
            <a:endParaRPr lang="en-US"/>
          </a:p>
        </p:txBody>
      </p:sp>
    </p:spTree>
    <p:extLst>
      <p:ext uri="{BB962C8B-B14F-4D97-AF65-F5344CB8AC3E}">
        <p14:creationId xmlns:p14="http://schemas.microsoft.com/office/powerpoint/2010/main" val="1827763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 brief analysis of the fragment statistics after impact shows that the average velocity of the fragments, shown by the red histogram, is far above the escape speed of the original parent asteroid, shown by the vertical dashed red line, which tells us that the fragments will not gravitationally recombine</a:t>
            </a:r>
          </a:p>
          <a:p>
            <a:pPr marL="171450" indent="-171450">
              <a:buFontTx/>
              <a:buChar char="-"/>
            </a:pPr>
            <a:r>
              <a:rPr lang="en-US" dirty="0"/>
              <a:t>These results suggest that a single 100 kg penetrator is sufficient to mitigate a 50m body, with the use of additional penetrators showing similar results on larger objects</a:t>
            </a:r>
          </a:p>
          <a:p>
            <a:pPr marL="171450" indent="-171450">
              <a:buFontTx/>
              <a:buChar char="-"/>
            </a:pPr>
            <a:r>
              <a:rPr lang="en-US" dirty="0"/>
              <a:t>This means that payload capacities of pre-existing launch vehicles, such as a Space X Falcon 9 or NASA SLS, can be used to provide a single-launcher solution for objects in the 20-150m diameter range</a:t>
            </a:r>
          </a:p>
        </p:txBody>
      </p:sp>
      <p:sp>
        <p:nvSpPr>
          <p:cNvPr id="4" name="Slide Number Placeholder 3"/>
          <p:cNvSpPr>
            <a:spLocks noGrp="1"/>
          </p:cNvSpPr>
          <p:nvPr>
            <p:ph type="sldNum" sz="quarter" idx="5"/>
          </p:nvPr>
        </p:nvSpPr>
        <p:spPr/>
        <p:txBody>
          <a:bodyPr/>
          <a:lstStyle/>
          <a:p>
            <a:fld id="{299C8CC0-DB2B-5F4D-9740-35CDA8F78769}" type="slidenum">
              <a:rPr lang="en-US" smtClean="0"/>
              <a:t>5</a:t>
            </a:fld>
            <a:endParaRPr lang="en-US"/>
          </a:p>
        </p:txBody>
      </p:sp>
    </p:spTree>
    <p:extLst>
      <p:ext uri="{BB962C8B-B14F-4D97-AF65-F5344CB8AC3E}">
        <p14:creationId xmlns:p14="http://schemas.microsoft.com/office/powerpoint/2010/main" val="2077017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This final impact simulation showcases the extended multi-modal nature of PI, in that, not only do we enable the complete disruption of objects, but the method is also capable of enhanced deflection of objects, by ejecting large quantities of material off the surface for enhanced momentum transfer.</a:t>
            </a:r>
          </a:p>
          <a:p>
            <a:pPr marL="171450" indent="-171450">
              <a:buFontTx/>
              <a:buChar char="-"/>
            </a:pPr>
            <a:r>
              <a:rPr lang="en-US" dirty="0"/>
              <a:t>This simulation shows a 500m target being deflected by a 10 metric-ton impactor at 20 km/s.</a:t>
            </a:r>
          </a:p>
          <a:p>
            <a:pPr marL="171450" indent="-171450">
              <a:buFontTx/>
              <a:buChar char="-"/>
            </a:pPr>
            <a:r>
              <a:rPr lang="en-US" dirty="0"/>
              <a:t>In this case, we observe an estimated momentum enhancement factor, or beta, of greater than 50, </a:t>
            </a:r>
            <a:r>
              <a:rPr lang="en-US" b="0" i="0" dirty="0">
                <a:solidFill>
                  <a:srgbClr val="E8E8E8"/>
                </a:solidFill>
                <a:effectLst/>
                <a:latin typeface="Google Sans"/>
              </a:rPr>
              <a:t>meaning that the impact transferred over 50 times more momentum than the inelastic collision with the penetrator alone (if the impact had produced no ejecta at all)</a:t>
            </a:r>
          </a:p>
          <a:p>
            <a:pPr marL="171450" indent="-171450">
              <a:buFontTx/>
              <a:buChar char="-"/>
            </a:pPr>
            <a:r>
              <a:rPr lang="en-US" b="0" i="0" dirty="0">
                <a:solidFill>
                  <a:srgbClr val="E8E8E8"/>
                </a:solidFill>
                <a:effectLst/>
                <a:latin typeface="Google Sans"/>
              </a:rPr>
              <a:t>And again, this payload could be supplied with a single launcher, such as a SpaceX Falcon Heavy or NASA SLS, using preexisting technology that could be reserved for at-the-ready capability</a:t>
            </a:r>
            <a:endParaRPr lang="en-US" dirty="0"/>
          </a:p>
        </p:txBody>
      </p:sp>
      <p:sp>
        <p:nvSpPr>
          <p:cNvPr id="4" name="Slide Number Placeholder 3"/>
          <p:cNvSpPr>
            <a:spLocks noGrp="1"/>
          </p:cNvSpPr>
          <p:nvPr>
            <p:ph type="sldNum" sz="quarter" idx="5"/>
          </p:nvPr>
        </p:nvSpPr>
        <p:spPr/>
        <p:txBody>
          <a:bodyPr/>
          <a:lstStyle/>
          <a:p>
            <a:fld id="{A28AF395-4A1B-444E-938F-F321C45C7341}" type="slidenum">
              <a:rPr lang="en-US" smtClean="0"/>
              <a:t>6</a:t>
            </a:fld>
            <a:endParaRPr lang="en-US"/>
          </a:p>
        </p:txBody>
      </p:sp>
    </p:spTree>
    <p:extLst>
      <p:ext uri="{BB962C8B-B14F-4D97-AF65-F5344CB8AC3E}">
        <p14:creationId xmlns:p14="http://schemas.microsoft.com/office/powerpoint/2010/main" val="607455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61E5D-C77C-B46E-880B-85D55BE3C0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51BF3D-FCDD-CA64-87E0-359FC22C74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D15537-3D24-CE0E-8E67-A6ED09231A17}"/>
              </a:ext>
            </a:extLst>
          </p:cNvPr>
          <p:cNvSpPr>
            <a:spLocks noGrp="1"/>
          </p:cNvSpPr>
          <p:nvPr>
            <p:ph type="body" idx="1"/>
          </p:nvPr>
        </p:nvSpPr>
        <p:spPr/>
        <p:txBody>
          <a:bodyPr/>
          <a:lstStyle/>
          <a:p>
            <a:r>
              <a:rPr lang="en-US" dirty="0"/>
              <a:t>1.</a:t>
            </a:r>
          </a:p>
          <a:p>
            <a:pPr marL="171450" indent="-171450">
              <a:buFontTx/>
              <a:buChar char="-"/>
            </a:pPr>
            <a:r>
              <a:rPr lang="en-US" dirty="0"/>
              <a:t>In this meeting’s hypothetical asteroid impact scenario, we meet 2024 PDC25 and are tasked with creating a future in which it doesn’t hit us.</a:t>
            </a:r>
          </a:p>
          <a:p>
            <a:pPr marL="171450" indent="-171450">
              <a:buFontTx/>
              <a:buChar char="-"/>
            </a:pPr>
            <a:r>
              <a:rPr lang="en-US" dirty="0"/>
              <a:t>With a discovery date 17 years ahead of Earth impact, there’s ample time to consider our fate, though we’d like to act as quickly as possible.</a:t>
            </a:r>
          </a:p>
          <a:p>
            <a:pPr marL="171450" indent="-171450">
              <a:buFontTx/>
              <a:buChar char="-"/>
            </a:pPr>
            <a:r>
              <a:rPr lang="en-US" dirty="0"/>
              <a:t>And with an estimated diameter between 140 to 160 m, and density ranging from 1.6 – 2.7 g/cc, PI could be used in either of its extended warning modes--for intentional robust disruption or enhanced deflection--to mitigate the threat of otherwise potential regional devastation.</a:t>
            </a:r>
          </a:p>
          <a:p>
            <a:pPr marL="171450" indent="-171450">
              <a:buFontTx/>
              <a:buChar char="-"/>
            </a:pPr>
            <a:r>
              <a:rPr lang="en-US" dirty="0"/>
              <a:t>This would be achievable with a single preexisting launcher, with the added benefit of requiring less mass off the launch pad AND enabling faster response than traditional deflection.</a:t>
            </a:r>
          </a:p>
          <a:p>
            <a:pPr marL="171450" indent="-171450">
              <a:buFontTx/>
              <a:buChar char="-"/>
            </a:pPr>
            <a:r>
              <a:rPr lang="en-US" dirty="0"/>
              <a:t>It would seem plausible that the four years between Epochs 1 and 2 could provide enough time for rapid development of PI, leading to operational status by the time the asteroid’s characteristics are fully constrained.</a:t>
            </a:r>
          </a:p>
          <a:p>
            <a:pPr marL="171450" indent="-171450">
              <a:buFontTx/>
              <a:buChar char="-"/>
            </a:pPr>
            <a:endParaRPr lang="en-US" dirty="0"/>
          </a:p>
          <a:p>
            <a:endParaRPr lang="en-US" dirty="0"/>
          </a:p>
          <a:p>
            <a:r>
              <a:rPr lang="en-US" dirty="0"/>
              <a:t>2</a:t>
            </a:r>
          </a:p>
          <a:p>
            <a:endParaRPr lang="en-US" dirty="0"/>
          </a:p>
        </p:txBody>
      </p:sp>
      <p:sp>
        <p:nvSpPr>
          <p:cNvPr id="4" name="Slide Number Placeholder 3">
            <a:extLst>
              <a:ext uri="{FF2B5EF4-FFF2-40B4-BE49-F238E27FC236}">
                <a16:creationId xmlns:a16="http://schemas.microsoft.com/office/drawing/2014/main" id="{36C51BB4-5EDE-F702-B2B1-06B197C93AEF}"/>
              </a:ext>
            </a:extLst>
          </p:cNvPr>
          <p:cNvSpPr>
            <a:spLocks noGrp="1"/>
          </p:cNvSpPr>
          <p:nvPr>
            <p:ph type="sldNum" sz="quarter" idx="5"/>
          </p:nvPr>
        </p:nvSpPr>
        <p:spPr/>
        <p:txBody>
          <a:bodyPr/>
          <a:lstStyle/>
          <a:p>
            <a:fld id="{A28AF395-4A1B-444E-938F-F321C45C7341}" type="slidenum">
              <a:rPr lang="en-US" smtClean="0"/>
              <a:t>7</a:t>
            </a:fld>
            <a:endParaRPr lang="en-US"/>
          </a:p>
        </p:txBody>
      </p:sp>
    </p:spTree>
    <p:extLst>
      <p:ext uri="{BB962C8B-B14F-4D97-AF65-F5344CB8AC3E}">
        <p14:creationId xmlns:p14="http://schemas.microsoft.com/office/powerpoint/2010/main" val="3113877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play devil’s advocate, though…</a:t>
            </a:r>
          </a:p>
          <a:p>
            <a:r>
              <a:rPr lang="en-US" dirty="0"/>
              <a:t>- What if a situation arose where we DON’T have extended warning?</a:t>
            </a:r>
          </a:p>
        </p:txBody>
      </p:sp>
      <p:sp>
        <p:nvSpPr>
          <p:cNvPr id="4" name="Slide Number Placeholder 3"/>
          <p:cNvSpPr>
            <a:spLocks noGrp="1"/>
          </p:cNvSpPr>
          <p:nvPr>
            <p:ph type="sldNum" sz="quarter" idx="5"/>
          </p:nvPr>
        </p:nvSpPr>
        <p:spPr/>
        <p:txBody>
          <a:bodyPr/>
          <a:lstStyle/>
          <a:p>
            <a:fld id="{A28AF395-4A1B-444E-938F-F321C45C7341}" type="slidenum">
              <a:rPr lang="en-US" smtClean="0"/>
              <a:t>8</a:t>
            </a:fld>
            <a:endParaRPr lang="en-US"/>
          </a:p>
        </p:txBody>
      </p:sp>
    </p:spTree>
    <p:extLst>
      <p:ext uri="{BB962C8B-B14F-4D97-AF65-F5344CB8AC3E}">
        <p14:creationId xmlns:p14="http://schemas.microsoft.com/office/powerpoint/2010/main" val="4028588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a:t>
            </a:r>
          </a:p>
          <a:p>
            <a:pPr marL="171450" indent="-171450">
              <a:buFontTx/>
              <a:buChar char="-"/>
            </a:pPr>
            <a:r>
              <a:rPr lang="en-US" dirty="0"/>
              <a:t>What if…we did stumble into a short-warning discovery of an incoming object, similar to asteroid 2024 YR4’s recent close approach, but a non-zero impact probability were to persist? It’s not uncommon for small bodies to be discovered close to or after a close approach, particularly when coming from the direction of the sun.</a:t>
            </a:r>
          </a:p>
          <a:p>
            <a:pPr marL="171450" indent="-171450">
              <a:buFontTx/>
              <a:buChar char="-"/>
            </a:pPr>
            <a:r>
              <a:rPr lang="en-US" dirty="0"/>
              <a:t>And you and I know that these threats can be dealt with, but much of the general population might not.</a:t>
            </a:r>
          </a:p>
          <a:p>
            <a:pPr marL="171450" indent="-171450">
              <a:buFontTx/>
              <a:buChar char="-"/>
            </a:pPr>
            <a:r>
              <a:rPr lang="en-US" dirty="0"/>
              <a:t>*ANIMATIONS*</a:t>
            </a:r>
          </a:p>
          <a:p>
            <a:pPr marL="171450" indent="-171450">
              <a:buFontTx/>
              <a:buChar char="-"/>
            </a:pPr>
            <a:r>
              <a:rPr lang="en-US" dirty="0"/>
              <a:t>In the unlikely, but not impossible, event that we are faced with relatively short warning of an impact, what preventative measures could we develop? Other than *ANIMATION* stocking up on toilet paper, for some reason…  </a:t>
            </a:r>
          </a:p>
        </p:txBody>
      </p:sp>
      <p:sp>
        <p:nvSpPr>
          <p:cNvPr id="4" name="Slide Number Placeholder 3"/>
          <p:cNvSpPr>
            <a:spLocks noGrp="1"/>
          </p:cNvSpPr>
          <p:nvPr>
            <p:ph type="sldNum" sz="quarter" idx="5"/>
          </p:nvPr>
        </p:nvSpPr>
        <p:spPr/>
        <p:txBody>
          <a:bodyPr/>
          <a:lstStyle/>
          <a:p>
            <a:fld id="{A28AF395-4A1B-444E-938F-F321C45C7341}" type="slidenum">
              <a:rPr lang="en-US" smtClean="0"/>
              <a:t>9</a:t>
            </a:fld>
            <a:endParaRPr lang="en-US"/>
          </a:p>
        </p:txBody>
      </p:sp>
    </p:spTree>
    <p:extLst>
      <p:ext uri="{BB962C8B-B14F-4D97-AF65-F5344CB8AC3E}">
        <p14:creationId xmlns:p14="http://schemas.microsoft.com/office/powerpoint/2010/main" val="1257552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27958-80AE-87FC-84C4-FE1608BC78C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F5B274-9EBD-782A-8417-7C369379DB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4E6880-649A-06FC-F4F2-C8E56B0C0A4B}"/>
              </a:ext>
            </a:extLst>
          </p:cNvPr>
          <p:cNvSpPr>
            <a:spLocks noGrp="1"/>
          </p:cNvSpPr>
          <p:nvPr>
            <p:ph type="dt" sz="half" idx="10"/>
          </p:nvPr>
        </p:nvSpPr>
        <p:spPr>
          <a:xfrm>
            <a:off x="838200" y="6356350"/>
            <a:ext cx="2743200" cy="365125"/>
          </a:xfrm>
          <a:prstGeom prst="rect">
            <a:avLst/>
          </a:prstGeom>
        </p:spPr>
        <p:txBody>
          <a:bodyPr/>
          <a:lstStyle/>
          <a:p>
            <a:fld id="{8A07DBCB-98BB-964B-9A04-35C9CF52A75D}" type="datetimeFigureOut">
              <a:rPr lang="en-US" smtClean="0"/>
              <a:t>4/28/25</a:t>
            </a:fld>
            <a:endParaRPr lang="en-US"/>
          </a:p>
        </p:txBody>
      </p:sp>
      <p:sp>
        <p:nvSpPr>
          <p:cNvPr id="5" name="Footer Placeholder 4">
            <a:extLst>
              <a:ext uri="{FF2B5EF4-FFF2-40B4-BE49-F238E27FC236}">
                <a16:creationId xmlns:a16="http://schemas.microsoft.com/office/drawing/2014/main" id="{A0B65D3D-A426-095B-FD6E-227543A865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D1F80BB-E768-D301-A992-7C4DA5E3624A}"/>
              </a:ext>
            </a:extLst>
          </p:cNvPr>
          <p:cNvSpPr>
            <a:spLocks noGrp="1"/>
          </p:cNvSpPr>
          <p:nvPr>
            <p:ph type="sldNum" sz="quarter" idx="12"/>
          </p:nvPr>
        </p:nvSpPr>
        <p:spPr>
          <a:xfrm>
            <a:off x="8610600" y="6356350"/>
            <a:ext cx="2743200" cy="365125"/>
          </a:xfrm>
          <a:prstGeom prst="rect">
            <a:avLst/>
          </a:prstGeom>
        </p:spPr>
        <p:txBody>
          <a:bodyPr/>
          <a:lstStyle/>
          <a:p>
            <a:fld id="{1F122BF7-320B-CE47-9514-D29A1094CE26}" type="slidenum">
              <a:rPr lang="en-US" smtClean="0"/>
              <a:t>‹#›</a:t>
            </a:fld>
            <a:endParaRPr lang="en-US"/>
          </a:p>
        </p:txBody>
      </p:sp>
    </p:spTree>
    <p:extLst>
      <p:ext uri="{BB962C8B-B14F-4D97-AF65-F5344CB8AC3E}">
        <p14:creationId xmlns:p14="http://schemas.microsoft.com/office/powerpoint/2010/main" val="874811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4814C-3BDD-9340-AFFC-59428CF1CF1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284807-9AE1-3E16-3084-BEB30633E5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AA0CDB-F4F3-4CDC-4DD0-FB3B1E2DC8AC}"/>
              </a:ext>
            </a:extLst>
          </p:cNvPr>
          <p:cNvSpPr>
            <a:spLocks noGrp="1"/>
          </p:cNvSpPr>
          <p:nvPr>
            <p:ph type="dt" sz="half" idx="10"/>
          </p:nvPr>
        </p:nvSpPr>
        <p:spPr>
          <a:xfrm>
            <a:off x="838200" y="6356350"/>
            <a:ext cx="2743200" cy="365125"/>
          </a:xfrm>
          <a:prstGeom prst="rect">
            <a:avLst/>
          </a:prstGeom>
        </p:spPr>
        <p:txBody>
          <a:bodyPr/>
          <a:lstStyle/>
          <a:p>
            <a:fld id="{8A07DBCB-98BB-964B-9A04-35C9CF52A75D}" type="datetimeFigureOut">
              <a:rPr lang="en-US" smtClean="0"/>
              <a:t>4/28/25</a:t>
            </a:fld>
            <a:endParaRPr lang="en-US"/>
          </a:p>
        </p:txBody>
      </p:sp>
      <p:sp>
        <p:nvSpPr>
          <p:cNvPr id="5" name="Footer Placeholder 4">
            <a:extLst>
              <a:ext uri="{FF2B5EF4-FFF2-40B4-BE49-F238E27FC236}">
                <a16:creationId xmlns:a16="http://schemas.microsoft.com/office/drawing/2014/main" id="{1FA95A7B-8027-A326-A6B2-0817E86218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771062C-70EA-F9C0-C5BD-4235F83B7766}"/>
              </a:ext>
            </a:extLst>
          </p:cNvPr>
          <p:cNvSpPr>
            <a:spLocks noGrp="1"/>
          </p:cNvSpPr>
          <p:nvPr>
            <p:ph type="sldNum" sz="quarter" idx="12"/>
          </p:nvPr>
        </p:nvSpPr>
        <p:spPr>
          <a:xfrm>
            <a:off x="8610600" y="6356350"/>
            <a:ext cx="2743200" cy="365125"/>
          </a:xfrm>
          <a:prstGeom prst="rect">
            <a:avLst/>
          </a:prstGeom>
        </p:spPr>
        <p:txBody>
          <a:bodyPr/>
          <a:lstStyle/>
          <a:p>
            <a:fld id="{1F122BF7-320B-CE47-9514-D29A1094CE26}" type="slidenum">
              <a:rPr lang="en-US" smtClean="0"/>
              <a:t>‹#›</a:t>
            </a:fld>
            <a:endParaRPr lang="en-US"/>
          </a:p>
        </p:txBody>
      </p:sp>
    </p:spTree>
    <p:extLst>
      <p:ext uri="{BB962C8B-B14F-4D97-AF65-F5344CB8AC3E}">
        <p14:creationId xmlns:p14="http://schemas.microsoft.com/office/powerpoint/2010/main" val="3841874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8316AE-FB1E-4B60-F6FD-0BE17153E69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35A183-9E72-E4E4-2DFB-B7A0BF86FB5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D4E342-99AD-6CC9-D085-3988E982DE79}"/>
              </a:ext>
            </a:extLst>
          </p:cNvPr>
          <p:cNvSpPr>
            <a:spLocks noGrp="1"/>
          </p:cNvSpPr>
          <p:nvPr>
            <p:ph type="dt" sz="half" idx="10"/>
          </p:nvPr>
        </p:nvSpPr>
        <p:spPr>
          <a:xfrm>
            <a:off x="838200" y="6356350"/>
            <a:ext cx="2743200" cy="365125"/>
          </a:xfrm>
          <a:prstGeom prst="rect">
            <a:avLst/>
          </a:prstGeom>
        </p:spPr>
        <p:txBody>
          <a:bodyPr/>
          <a:lstStyle/>
          <a:p>
            <a:fld id="{8A07DBCB-98BB-964B-9A04-35C9CF52A75D}" type="datetimeFigureOut">
              <a:rPr lang="en-US" smtClean="0"/>
              <a:t>4/28/25</a:t>
            </a:fld>
            <a:endParaRPr lang="en-US"/>
          </a:p>
        </p:txBody>
      </p:sp>
      <p:sp>
        <p:nvSpPr>
          <p:cNvPr id="5" name="Footer Placeholder 4">
            <a:extLst>
              <a:ext uri="{FF2B5EF4-FFF2-40B4-BE49-F238E27FC236}">
                <a16:creationId xmlns:a16="http://schemas.microsoft.com/office/drawing/2014/main" id="{E0F25D4F-3206-BE98-6363-D5056CFCAE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E3863A-D014-A4FE-5BED-86102F44905B}"/>
              </a:ext>
            </a:extLst>
          </p:cNvPr>
          <p:cNvSpPr>
            <a:spLocks noGrp="1"/>
          </p:cNvSpPr>
          <p:nvPr>
            <p:ph type="sldNum" sz="quarter" idx="12"/>
          </p:nvPr>
        </p:nvSpPr>
        <p:spPr>
          <a:xfrm>
            <a:off x="8610600" y="6356350"/>
            <a:ext cx="2743200" cy="365125"/>
          </a:xfrm>
          <a:prstGeom prst="rect">
            <a:avLst/>
          </a:prstGeom>
        </p:spPr>
        <p:txBody>
          <a:bodyPr/>
          <a:lstStyle/>
          <a:p>
            <a:fld id="{1F122BF7-320B-CE47-9514-D29A1094CE26}" type="slidenum">
              <a:rPr lang="en-US" smtClean="0"/>
              <a:t>‹#›</a:t>
            </a:fld>
            <a:endParaRPr lang="en-US"/>
          </a:p>
        </p:txBody>
      </p:sp>
    </p:spTree>
    <p:extLst>
      <p:ext uri="{BB962C8B-B14F-4D97-AF65-F5344CB8AC3E}">
        <p14:creationId xmlns:p14="http://schemas.microsoft.com/office/powerpoint/2010/main" val="929289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533A0-7F42-3722-BF19-4485EFB8F256}"/>
              </a:ext>
            </a:extLst>
          </p:cNvPr>
          <p:cNvSpPr>
            <a:spLocks noGrp="1"/>
          </p:cNvSpPr>
          <p:nvPr>
            <p:ph type="title"/>
          </p:nvPr>
        </p:nvSpPr>
        <p:spPr>
          <a:xfrm>
            <a:off x="0" y="119700"/>
            <a:ext cx="10515600" cy="545869"/>
          </a:xfrm>
          <a:prstGeom prst="rect">
            <a:avLst/>
          </a:prstGeom>
        </p:spPr>
        <p:txBody>
          <a:bodyPr/>
          <a:lstStyle>
            <a:lvl1pPr>
              <a:defRPr sz="2800" b="1"/>
            </a:lvl1pPr>
          </a:lstStyle>
          <a:p>
            <a:r>
              <a:rPr lang="en-US" dirty="0"/>
              <a:t>Click to edit Master title style</a:t>
            </a:r>
          </a:p>
        </p:txBody>
      </p:sp>
      <p:sp>
        <p:nvSpPr>
          <p:cNvPr id="3" name="Content Placeholder 2">
            <a:extLst>
              <a:ext uri="{FF2B5EF4-FFF2-40B4-BE49-F238E27FC236}">
                <a16:creationId xmlns:a16="http://schemas.microsoft.com/office/drawing/2014/main" id="{F4398CC0-206F-4924-CE1B-680975BBD7D8}"/>
              </a:ext>
            </a:extLst>
          </p:cNvPr>
          <p:cNvSpPr>
            <a:spLocks noGrp="1"/>
          </p:cNvSpPr>
          <p:nvPr>
            <p:ph idx="1"/>
          </p:nvPr>
        </p:nvSpPr>
        <p:spPr>
          <a:xfrm>
            <a:off x="838200" y="665570"/>
            <a:ext cx="10515600" cy="5511394"/>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84BD83B-0CBC-C213-6873-91C2A37D1994}"/>
              </a:ext>
            </a:extLst>
          </p:cNvPr>
          <p:cNvSpPr>
            <a:spLocks noGrp="1"/>
          </p:cNvSpPr>
          <p:nvPr>
            <p:ph type="dt" sz="half" idx="10"/>
          </p:nvPr>
        </p:nvSpPr>
        <p:spPr>
          <a:xfrm>
            <a:off x="838200" y="6356350"/>
            <a:ext cx="2743200" cy="365125"/>
          </a:xfrm>
          <a:prstGeom prst="rect">
            <a:avLst/>
          </a:prstGeom>
        </p:spPr>
        <p:txBody>
          <a:bodyPr/>
          <a:lstStyle/>
          <a:p>
            <a:fld id="{8A07DBCB-98BB-964B-9A04-35C9CF52A75D}" type="datetimeFigureOut">
              <a:rPr lang="en-US" smtClean="0"/>
              <a:t>4/28/25</a:t>
            </a:fld>
            <a:endParaRPr lang="en-US"/>
          </a:p>
        </p:txBody>
      </p:sp>
      <p:sp>
        <p:nvSpPr>
          <p:cNvPr id="5" name="Footer Placeholder 4">
            <a:extLst>
              <a:ext uri="{FF2B5EF4-FFF2-40B4-BE49-F238E27FC236}">
                <a16:creationId xmlns:a16="http://schemas.microsoft.com/office/drawing/2014/main" id="{1342E0ED-7768-67EB-F83E-2D08DC2999B9}"/>
              </a:ext>
            </a:extLst>
          </p:cNvPr>
          <p:cNvSpPr>
            <a:spLocks noGrp="1"/>
          </p:cNvSpPr>
          <p:nvPr>
            <p:ph type="ftr" sz="quarter" idx="11"/>
          </p:nvPr>
        </p:nvSpPr>
        <p:spPr>
          <a:xfrm>
            <a:off x="4038600" y="6356350"/>
            <a:ext cx="4114800" cy="365125"/>
          </a:xfrm>
          <a:prstGeom prst="rect">
            <a:avLst/>
          </a:prstGeom>
        </p:spPr>
        <p:txBody>
          <a:bodyPr/>
          <a:lstStyle>
            <a:lvl1pPr algn="ctr">
              <a:defRPr/>
            </a:lvl1pPr>
          </a:lstStyle>
          <a:p>
            <a:r>
              <a:rPr lang="en-US" dirty="0"/>
              <a:t>IAA-PDC-25-06-231</a:t>
            </a:r>
          </a:p>
        </p:txBody>
      </p:sp>
      <p:sp>
        <p:nvSpPr>
          <p:cNvPr id="6" name="Slide Number Placeholder 5">
            <a:extLst>
              <a:ext uri="{FF2B5EF4-FFF2-40B4-BE49-F238E27FC236}">
                <a16:creationId xmlns:a16="http://schemas.microsoft.com/office/drawing/2014/main" id="{3728C603-BD81-17AC-4912-142869508E71}"/>
              </a:ext>
            </a:extLst>
          </p:cNvPr>
          <p:cNvSpPr>
            <a:spLocks noGrp="1"/>
          </p:cNvSpPr>
          <p:nvPr>
            <p:ph type="sldNum" sz="quarter" idx="12"/>
          </p:nvPr>
        </p:nvSpPr>
        <p:spPr>
          <a:xfrm>
            <a:off x="8610600" y="6356350"/>
            <a:ext cx="2743200" cy="365125"/>
          </a:xfrm>
          <a:prstGeom prst="rect">
            <a:avLst/>
          </a:prstGeom>
        </p:spPr>
        <p:txBody>
          <a:bodyPr/>
          <a:lstStyle/>
          <a:p>
            <a:fld id="{1F122BF7-320B-CE47-9514-D29A1094CE26}" type="slidenum">
              <a:rPr lang="en-US" smtClean="0"/>
              <a:t>‹#›</a:t>
            </a:fld>
            <a:endParaRPr lang="en-US"/>
          </a:p>
        </p:txBody>
      </p:sp>
    </p:spTree>
    <p:extLst>
      <p:ext uri="{BB962C8B-B14F-4D97-AF65-F5344CB8AC3E}">
        <p14:creationId xmlns:p14="http://schemas.microsoft.com/office/powerpoint/2010/main" val="1635526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97C97-DDF0-F68D-3E51-4930B2AEAAD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760777B-3AB0-8337-EEC7-2A138AFE165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B72A9B-BE92-B83A-A37B-643CF7DBF110}"/>
              </a:ext>
            </a:extLst>
          </p:cNvPr>
          <p:cNvSpPr>
            <a:spLocks noGrp="1"/>
          </p:cNvSpPr>
          <p:nvPr>
            <p:ph type="dt" sz="half" idx="10"/>
          </p:nvPr>
        </p:nvSpPr>
        <p:spPr>
          <a:xfrm>
            <a:off x="838200" y="6356350"/>
            <a:ext cx="2743200" cy="365125"/>
          </a:xfrm>
          <a:prstGeom prst="rect">
            <a:avLst/>
          </a:prstGeom>
        </p:spPr>
        <p:txBody>
          <a:bodyPr/>
          <a:lstStyle/>
          <a:p>
            <a:fld id="{8A07DBCB-98BB-964B-9A04-35C9CF52A75D}" type="datetimeFigureOut">
              <a:rPr lang="en-US" smtClean="0"/>
              <a:t>4/28/25</a:t>
            </a:fld>
            <a:endParaRPr lang="en-US"/>
          </a:p>
        </p:txBody>
      </p:sp>
      <p:sp>
        <p:nvSpPr>
          <p:cNvPr id="5" name="Footer Placeholder 4">
            <a:extLst>
              <a:ext uri="{FF2B5EF4-FFF2-40B4-BE49-F238E27FC236}">
                <a16:creationId xmlns:a16="http://schemas.microsoft.com/office/drawing/2014/main" id="{90497DEF-BEDE-409A-9FE3-F49419092D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711875D-E036-FA47-3D30-E31A413919AA}"/>
              </a:ext>
            </a:extLst>
          </p:cNvPr>
          <p:cNvSpPr>
            <a:spLocks noGrp="1"/>
          </p:cNvSpPr>
          <p:nvPr>
            <p:ph type="sldNum" sz="quarter" idx="12"/>
          </p:nvPr>
        </p:nvSpPr>
        <p:spPr>
          <a:xfrm>
            <a:off x="8610600" y="6356350"/>
            <a:ext cx="2743200" cy="365125"/>
          </a:xfrm>
          <a:prstGeom prst="rect">
            <a:avLst/>
          </a:prstGeom>
        </p:spPr>
        <p:txBody>
          <a:bodyPr/>
          <a:lstStyle/>
          <a:p>
            <a:fld id="{1F122BF7-320B-CE47-9514-D29A1094CE26}" type="slidenum">
              <a:rPr lang="en-US" smtClean="0"/>
              <a:t>‹#›</a:t>
            </a:fld>
            <a:endParaRPr lang="en-US"/>
          </a:p>
        </p:txBody>
      </p:sp>
    </p:spTree>
    <p:extLst>
      <p:ext uri="{BB962C8B-B14F-4D97-AF65-F5344CB8AC3E}">
        <p14:creationId xmlns:p14="http://schemas.microsoft.com/office/powerpoint/2010/main" val="2752104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024A5-EE8F-2E87-EF4C-66413195DC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9938320-7D57-829A-6DB2-9B78562006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D0EBA2-0AD9-1073-52FF-A0E2D682B78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3E0705-D4F0-3DD3-116B-5B1C8C015A0B}"/>
              </a:ext>
            </a:extLst>
          </p:cNvPr>
          <p:cNvSpPr>
            <a:spLocks noGrp="1"/>
          </p:cNvSpPr>
          <p:nvPr>
            <p:ph type="dt" sz="half" idx="10"/>
          </p:nvPr>
        </p:nvSpPr>
        <p:spPr>
          <a:xfrm>
            <a:off x="838200" y="6356350"/>
            <a:ext cx="2743200" cy="365125"/>
          </a:xfrm>
          <a:prstGeom prst="rect">
            <a:avLst/>
          </a:prstGeom>
        </p:spPr>
        <p:txBody>
          <a:bodyPr/>
          <a:lstStyle/>
          <a:p>
            <a:fld id="{8A07DBCB-98BB-964B-9A04-35C9CF52A75D}" type="datetimeFigureOut">
              <a:rPr lang="en-US" smtClean="0"/>
              <a:t>4/28/25</a:t>
            </a:fld>
            <a:endParaRPr lang="en-US"/>
          </a:p>
        </p:txBody>
      </p:sp>
      <p:sp>
        <p:nvSpPr>
          <p:cNvPr id="6" name="Footer Placeholder 5">
            <a:extLst>
              <a:ext uri="{FF2B5EF4-FFF2-40B4-BE49-F238E27FC236}">
                <a16:creationId xmlns:a16="http://schemas.microsoft.com/office/drawing/2014/main" id="{8EE629AE-307A-C25D-DA9B-4C5A5C698B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EA593-E015-03C4-7F3C-3D9F03CB4927}"/>
              </a:ext>
            </a:extLst>
          </p:cNvPr>
          <p:cNvSpPr>
            <a:spLocks noGrp="1"/>
          </p:cNvSpPr>
          <p:nvPr>
            <p:ph type="sldNum" sz="quarter" idx="12"/>
          </p:nvPr>
        </p:nvSpPr>
        <p:spPr>
          <a:xfrm>
            <a:off x="8610600" y="6356350"/>
            <a:ext cx="2743200" cy="365125"/>
          </a:xfrm>
          <a:prstGeom prst="rect">
            <a:avLst/>
          </a:prstGeom>
        </p:spPr>
        <p:txBody>
          <a:bodyPr/>
          <a:lstStyle/>
          <a:p>
            <a:fld id="{1F122BF7-320B-CE47-9514-D29A1094CE26}" type="slidenum">
              <a:rPr lang="en-US" smtClean="0"/>
              <a:t>‹#›</a:t>
            </a:fld>
            <a:endParaRPr lang="en-US"/>
          </a:p>
        </p:txBody>
      </p:sp>
    </p:spTree>
    <p:extLst>
      <p:ext uri="{BB962C8B-B14F-4D97-AF65-F5344CB8AC3E}">
        <p14:creationId xmlns:p14="http://schemas.microsoft.com/office/powerpoint/2010/main" val="2580833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884F6-990E-7A80-EB4E-B9548596AD6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12B4BDC-840F-8E11-24F0-0965C8DAA9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E98A29-7D3A-B4CB-E6E3-0FF3A910C7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1EA4C3-61C2-E335-611C-ACFC277F5D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B885B4-2D09-69B8-2508-CD7D7A52D9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4814934-2548-BA71-76EE-D49ED9D8AF8C}"/>
              </a:ext>
            </a:extLst>
          </p:cNvPr>
          <p:cNvSpPr>
            <a:spLocks noGrp="1"/>
          </p:cNvSpPr>
          <p:nvPr>
            <p:ph type="dt" sz="half" idx="10"/>
          </p:nvPr>
        </p:nvSpPr>
        <p:spPr>
          <a:xfrm>
            <a:off x="838200" y="6356350"/>
            <a:ext cx="2743200" cy="365125"/>
          </a:xfrm>
          <a:prstGeom prst="rect">
            <a:avLst/>
          </a:prstGeom>
        </p:spPr>
        <p:txBody>
          <a:bodyPr/>
          <a:lstStyle/>
          <a:p>
            <a:fld id="{8A07DBCB-98BB-964B-9A04-35C9CF52A75D}" type="datetimeFigureOut">
              <a:rPr lang="en-US" smtClean="0"/>
              <a:t>4/28/25</a:t>
            </a:fld>
            <a:endParaRPr lang="en-US"/>
          </a:p>
        </p:txBody>
      </p:sp>
      <p:sp>
        <p:nvSpPr>
          <p:cNvPr id="8" name="Footer Placeholder 7">
            <a:extLst>
              <a:ext uri="{FF2B5EF4-FFF2-40B4-BE49-F238E27FC236}">
                <a16:creationId xmlns:a16="http://schemas.microsoft.com/office/drawing/2014/main" id="{704E5FED-285F-B5F9-EA3C-4C4A5E27DA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7B471C3-4CF6-49E9-3E80-9FDC8354FC6C}"/>
              </a:ext>
            </a:extLst>
          </p:cNvPr>
          <p:cNvSpPr>
            <a:spLocks noGrp="1"/>
          </p:cNvSpPr>
          <p:nvPr>
            <p:ph type="sldNum" sz="quarter" idx="12"/>
          </p:nvPr>
        </p:nvSpPr>
        <p:spPr>
          <a:xfrm>
            <a:off x="8610600" y="6356350"/>
            <a:ext cx="2743200" cy="365125"/>
          </a:xfrm>
          <a:prstGeom prst="rect">
            <a:avLst/>
          </a:prstGeom>
        </p:spPr>
        <p:txBody>
          <a:bodyPr/>
          <a:lstStyle/>
          <a:p>
            <a:fld id="{1F122BF7-320B-CE47-9514-D29A1094CE26}" type="slidenum">
              <a:rPr lang="en-US" smtClean="0"/>
              <a:t>‹#›</a:t>
            </a:fld>
            <a:endParaRPr lang="en-US"/>
          </a:p>
        </p:txBody>
      </p:sp>
    </p:spTree>
    <p:extLst>
      <p:ext uri="{BB962C8B-B14F-4D97-AF65-F5344CB8AC3E}">
        <p14:creationId xmlns:p14="http://schemas.microsoft.com/office/powerpoint/2010/main" val="479414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BE691-2488-4C70-EB20-E945827FD56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1ED79B-43B3-AEFE-9CCB-E03215A554A0}"/>
              </a:ext>
            </a:extLst>
          </p:cNvPr>
          <p:cNvSpPr>
            <a:spLocks noGrp="1"/>
          </p:cNvSpPr>
          <p:nvPr>
            <p:ph type="dt" sz="half" idx="10"/>
          </p:nvPr>
        </p:nvSpPr>
        <p:spPr>
          <a:xfrm>
            <a:off x="838200" y="6356350"/>
            <a:ext cx="2743200" cy="365125"/>
          </a:xfrm>
          <a:prstGeom prst="rect">
            <a:avLst/>
          </a:prstGeom>
        </p:spPr>
        <p:txBody>
          <a:bodyPr/>
          <a:lstStyle/>
          <a:p>
            <a:fld id="{8A07DBCB-98BB-964B-9A04-35C9CF52A75D}" type="datetimeFigureOut">
              <a:rPr lang="en-US" smtClean="0"/>
              <a:t>4/28/25</a:t>
            </a:fld>
            <a:endParaRPr lang="en-US"/>
          </a:p>
        </p:txBody>
      </p:sp>
      <p:sp>
        <p:nvSpPr>
          <p:cNvPr id="4" name="Footer Placeholder 3">
            <a:extLst>
              <a:ext uri="{FF2B5EF4-FFF2-40B4-BE49-F238E27FC236}">
                <a16:creationId xmlns:a16="http://schemas.microsoft.com/office/drawing/2014/main" id="{FEC9AACC-D80B-81E4-ACB4-D283858E65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17AD9D5-CA08-40F7-516D-E9357B5AE569}"/>
              </a:ext>
            </a:extLst>
          </p:cNvPr>
          <p:cNvSpPr>
            <a:spLocks noGrp="1"/>
          </p:cNvSpPr>
          <p:nvPr>
            <p:ph type="sldNum" sz="quarter" idx="12"/>
          </p:nvPr>
        </p:nvSpPr>
        <p:spPr>
          <a:xfrm>
            <a:off x="8610600" y="6356350"/>
            <a:ext cx="2743200" cy="365125"/>
          </a:xfrm>
          <a:prstGeom prst="rect">
            <a:avLst/>
          </a:prstGeom>
        </p:spPr>
        <p:txBody>
          <a:bodyPr/>
          <a:lstStyle/>
          <a:p>
            <a:fld id="{1F122BF7-320B-CE47-9514-D29A1094CE26}" type="slidenum">
              <a:rPr lang="en-US" smtClean="0"/>
              <a:t>‹#›</a:t>
            </a:fld>
            <a:endParaRPr lang="en-US"/>
          </a:p>
        </p:txBody>
      </p:sp>
    </p:spTree>
    <p:extLst>
      <p:ext uri="{BB962C8B-B14F-4D97-AF65-F5344CB8AC3E}">
        <p14:creationId xmlns:p14="http://schemas.microsoft.com/office/powerpoint/2010/main" val="1625760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3B0688-84AF-EB14-80AB-842C57DC70E4}"/>
              </a:ext>
            </a:extLst>
          </p:cNvPr>
          <p:cNvSpPr>
            <a:spLocks noGrp="1"/>
          </p:cNvSpPr>
          <p:nvPr>
            <p:ph type="dt" sz="half" idx="10"/>
          </p:nvPr>
        </p:nvSpPr>
        <p:spPr>
          <a:xfrm>
            <a:off x="838200" y="6356350"/>
            <a:ext cx="2743200" cy="365125"/>
          </a:xfrm>
          <a:prstGeom prst="rect">
            <a:avLst/>
          </a:prstGeom>
        </p:spPr>
        <p:txBody>
          <a:bodyPr/>
          <a:lstStyle/>
          <a:p>
            <a:fld id="{8A07DBCB-98BB-964B-9A04-35C9CF52A75D}" type="datetimeFigureOut">
              <a:rPr lang="en-US" smtClean="0"/>
              <a:t>4/28/25</a:t>
            </a:fld>
            <a:endParaRPr lang="en-US"/>
          </a:p>
        </p:txBody>
      </p:sp>
      <p:sp>
        <p:nvSpPr>
          <p:cNvPr id="3" name="Footer Placeholder 2">
            <a:extLst>
              <a:ext uri="{FF2B5EF4-FFF2-40B4-BE49-F238E27FC236}">
                <a16:creationId xmlns:a16="http://schemas.microsoft.com/office/drawing/2014/main" id="{BD6DDE2F-4EDB-C4CE-7100-4689F3C51A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65CEB43-06FF-18E8-6584-8FCB880B101A}"/>
              </a:ext>
            </a:extLst>
          </p:cNvPr>
          <p:cNvSpPr>
            <a:spLocks noGrp="1"/>
          </p:cNvSpPr>
          <p:nvPr>
            <p:ph type="sldNum" sz="quarter" idx="12"/>
          </p:nvPr>
        </p:nvSpPr>
        <p:spPr>
          <a:xfrm>
            <a:off x="8610600" y="6356350"/>
            <a:ext cx="2743200" cy="365125"/>
          </a:xfrm>
          <a:prstGeom prst="rect">
            <a:avLst/>
          </a:prstGeom>
        </p:spPr>
        <p:txBody>
          <a:bodyPr/>
          <a:lstStyle/>
          <a:p>
            <a:fld id="{1F122BF7-320B-CE47-9514-D29A1094CE26}" type="slidenum">
              <a:rPr lang="en-US" smtClean="0"/>
              <a:t>‹#›</a:t>
            </a:fld>
            <a:endParaRPr lang="en-US"/>
          </a:p>
        </p:txBody>
      </p:sp>
    </p:spTree>
    <p:extLst>
      <p:ext uri="{BB962C8B-B14F-4D97-AF65-F5344CB8AC3E}">
        <p14:creationId xmlns:p14="http://schemas.microsoft.com/office/powerpoint/2010/main" val="2961475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CBAB6-ED2F-B5DC-B999-FAABA97CA10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5F53AA-3431-FECD-0F11-92E30392AA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D166AD-E570-E4DB-45F8-17089F9B44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0E98ED-E294-E23E-6A0E-C83C750D2035}"/>
              </a:ext>
            </a:extLst>
          </p:cNvPr>
          <p:cNvSpPr>
            <a:spLocks noGrp="1"/>
          </p:cNvSpPr>
          <p:nvPr>
            <p:ph type="dt" sz="half" idx="10"/>
          </p:nvPr>
        </p:nvSpPr>
        <p:spPr>
          <a:xfrm>
            <a:off x="838200" y="6356350"/>
            <a:ext cx="2743200" cy="365125"/>
          </a:xfrm>
          <a:prstGeom prst="rect">
            <a:avLst/>
          </a:prstGeom>
        </p:spPr>
        <p:txBody>
          <a:bodyPr/>
          <a:lstStyle/>
          <a:p>
            <a:fld id="{8A07DBCB-98BB-964B-9A04-35C9CF52A75D}" type="datetimeFigureOut">
              <a:rPr lang="en-US" smtClean="0"/>
              <a:t>4/28/25</a:t>
            </a:fld>
            <a:endParaRPr lang="en-US"/>
          </a:p>
        </p:txBody>
      </p:sp>
      <p:sp>
        <p:nvSpPr>
          <p:cNvPr id="6" name="Footer Placeholder 5">
            <a:extLst>
              <a:ext uri="{FF2B5EF4-FFF2-40B4-BE49-F238E27FC236}">
                <a16:creationId xmlns:a16="http://schemas.microsoft.com/office/drawing/2014/main" id="{8AA78EED-4B8C-5313-5E92-C3853EDAA7C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8153F68-C4D1-9587-B915-883B7F0FB39D}"/>
              </a:ext>
            </a:extLst>
          </p:cNvPr>
          <p:cNvSpPr>
            <a:spLocks noGrp="1"/>
          </p:cNvSpPr>
          <p:nvPr>
            <p:ph type="sldNum" sz="quarter" idx="12"/>
          </p:nvPr>
        </p:nvSpPr>
        <p:spPr>
          <a:xfrm>
            <a:off x="8610600" y="6356350"/>
            <a:ext cx="2743200" cy="365125"/>
          </a:xfrm>
          <a:prstGeom prst="rect">
            <a:avLst/>
          </a:prstGeom>
        </p:spPr>
        <p:txBody>
          <a:bodyPr/>
          <a:lstStyle/>
          <a:p>
            <a:fld id="{1F122BF7-320B-CE47-9514-D29A1094CE26}" type="slidenum">
              <a:rPr lang="en-US" smtClean="0"/>
              <a:t>‹#›</a:t>
            </a:fld>
            <a:endParaRPr lang="en-US"/>
          </a:p>
        </p:txBody>
      </p:sp>
    </p:spTree>
    <p:extLst>
      <p:ext uri="{BB962C8B-B14F-4D97-AF65-F5344CB8AC3E}">
        <p14:creationId xmlns:p14="http://schemas.microsoft.com/office/powerpoint/2010/main" val="29858751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D9B56-7CFA-9849-B84F-62795855B2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7F6115-3C32-C128-F10D-833E2DC82A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58F02A-34D8-2185-31F5-F4D5889065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0753AB-79CD-84DA-E41B-40D5CB8C828C}"/>
              </a:ext>
            </a:extLst>
          </p:cNvPr>
          <p:cNvSpPr>
            <a:spLocks noGrp="1"/>
          </p:cNvSpPr>
          <p:nvPr>
            <p:ph type="dt" sz="half" idx="10"/>
          </p:nvPr>
        </p:nvSpPr>
        <p:spPr>
          <a:xfrm>
            <a:off x="838200" y="6356350"/>
            <a:ext cx="2743200" cy="365125"/>
          </a:xfrm>
          <a:prstGeom prst="rect">
            <a:avLst/>
          </a:prstGeom>
        </p:spPr>
        <p:txBody>
          <a:bodyPr/>
          <a:lstStyle/>
          <a:p>
            <a:fld id="{8A07DBCB-98BB-964B-9A04-35C9CF52A75D}" type="datetimeFigureOut">
              <a:rPr lang="en-US" smtClean="0"/>
              <a:t>4/28/25</a:t>
            </a:fld>
            <a:endParaRPr lang="en-US"/>
          </a:p>
        </p:txBody>
      </p:sp>
      <p:sp>
        <p:nvSpPr>
          <p:cNvPr id="6" name="Footer Placeholder 5">
            <a:extLst>
              <a:ext uri="{FF2B5EF4-FFF2-40B4-BE49-F238E27FC236}">
                <a16:creationId xmlns:a16="http://schemas.microsoft.com/office/drawing/2014/main" id="{A2ADA211-90E7-D04D-55D1-5B6CC73E48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9955CBD-EA38-B937-1136-00B169F7A371}"/>
              </a:ext>
            </a:extLst>
          </p:cNvPr>
          <p:cNvSpPr>
            <a:spLocks noGrp="1"/>
          </p:cNvSpPr>
          <p:nvPr>
            <p:ph type="sldNum" sz="quarter" idx="12"/>
          </p:nvPr>
        </p:nvSpPr>
        <p:spPr>
          <a:xfrm>
            <a:off x="8610600" y="6356350"/>
            <a:ext cx="2743200" cy="365125"/>
          </a:xfrm>
          <a:prstGeom prst="rect">
            <a:avLst/>
          </a:prstGeom>
        </p:spPr>
        <p:txBody>
          <a:bodyPr/>
          <a:lstStyle/>
          <a:p>
            <a:fld id="{1F122BF7-320B-CE47-9514-D29A1094CE26}" type="slidenum">
              <a:rPr lang="en-US" smtClean="0"/>
              <a:t>‹#›</a:t>
            </a:fld>
            <a:endParaRPr lang="en-US"/>
          </a:p>
        </p:txBody>
      </p:sp>
    </p:spTree>
    <p:extLst>
      <p:ext uri="{BB962C8B-B14F-4D97-AF65-F5344CB8AC3E}">
        <p14:creationId xmlns:p14="http://schemas.microsoft.com/office/powerpoint/2010/main" val="1900804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A96D6B-86DB-24D2-2600-F53D10D994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a:extLst>
              <a:ext uri="{FF2B5EF4-FFF2-40B4-BE49-F238E27FC236}">
                <a16:creationId xmlns:a16="http://schemas.microsoft.com/office/drawing/2014/main" id="{7F24E5BE-7A23-9A6D-9468-0D4D6562B4E7}"/>
              </a:ext>
            </a:extLst>
          </p:cNvPr>
          <p:cNvSpPr txBox="1">
            <a:spLocks/>
          </p:cNvSpPr>
          <p:nvPr userDrawn="1"/>
        </p:nvSpPr>
        <p:spPr>
          <a:xfrm>
            <a:off x="9083040" y="6421412"/>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AF9487A-C60C-1B44-95BE-19D9439DD642}" type="slidenum">
              <a:rPr lang="en-US" b="1" smtClean="0">
                <a:solidFill>
                  <a:schemeClr val="tx1">
                    <a:lumMod val="50000"/>
                    <a:lumOff val="50000"/>
                  </a:schemeClr>
                </a:solidFill>
              </a:rPr>
              <a:pPr algn="r"/>
              <a:t>‹#›</a:t>
            </a:fld>
            <a:endParaRPr lang="en-US" b="1" dirty="0">
              <a:solidFill>
                <a:schemeClr val="tx1">
                  <a:lumMod val="50000"/>
                  <a:lumOff val="50000"/>
                </a:schemeClr>
              </a:solidFill>
            </a:endParaRPr>
          </a:p>
        </p:txBody>
      </p:sp>
    </p:spTree>
    <p:extLst>
      <p:ext uri="{BB962C8B-B14F-4D97-AF65-F5344CB8AC3E}">
        <p14:creationId xmlns:p14="http://schemas.microsoft.com/office/powerpoint/2010/main" val="29488946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hyperlink" Target="https://cneos.jpl.nasa.gov/fireballs/"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hyperlink" Target="https://cneos.jpl.nasa.gov/fireballs/"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hyperlink" Target="https://cneos.jpl.nasa.gov/fireballs/"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hyperlink" Target="https://cneos.jpl.nasa.gov/fireballs/"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hyperlink" Target="https://cneos.jpl.nasa.gov/fireballs/"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hyperlink" Target="https://cneos.jpl.nasa.gov/pd/cs/pdc25"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hyperlink" Target="https://cneos.jpl.nasa.gov/pd/cs/pdc25" TargetMode="Externa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8.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6.png"/><Relationship Id="rId5" Type="http://schemas.openxmlformats.org/officeDocument/2006/relationships/image" Target="../media/image2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hyperlink" Target="https://doi.org/10.1111/maps.12293"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40.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hyperlink" Target="https://cneos.jpl.nasa.gov/pd/cs/pdc25"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_10000kg_500m_overlinktarget_speed_iso_10fp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1481" t="10279" r="7797" b="15098"/>
          <a:stretch/>
        </p:blipFill>
        <p:spPr>
          <a:xfrm flipH="1">
            <a:off x="219073" y="-2375"/>
            <a:ext cx="10648952" cy="6860375"/>
          </a:xfrm>
          <a:prstGeom prst="rect">
            <a:avLst/>
          </a:prstGeom>
        </p:spPr>
      </p:pic>
      <p:sp>
        <p:nvSpPr>
          <p:cNvPr id="6" name="Rectangle 5">
            <a:extLst>
              <a:ext uri="{FF2B5EF4-FFF2-40B4-BE49-F238E27FC236}">
                <a16:creationId xmlns:a16="http://schemas.microsoft.com/office/drawing/2014/main" id="{AD193943-4DA1-60F9-59DB-D0D5DC40B196}"/>
              </a:ext>
            </a:extLst>
          </p:cNvPr>
          <p:cNvSpPr/>
          <p:nvPr/>
        </p:nvSpPr>
        <p:spPr>
          <a:xfrm>
            <a:off x="5387926" y="0"/>
            <a:ext cx="6804074" cy="6858000"/>
          </a:xfrm>
          <a:prstGeom prst="rect">
            <a:avLst/>
          </a:prstGeom>
          <a:gradFill flip="none" rotWithShape="1">
            <a:gsLst>
              <a:gs pos="0">
                <a:schemeClr val="bg1">
                  <a:alpha val="0"/>
                </a:schemeClr>
              </a:gs>
              <a:gs pos="29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77B1D2-7C77-54AF-58C6-C3DA3E855839}"/>
              </a:ext>
            </a:extLst>
          </p:cNvPr>
          <p:cNvSpPr>
            <a:spLocks noGrp="1"/>
          </p:cNvSpPr>
          <p:nvPr>
            <p:ph type="ctrTitle"/>
          </p:nvPr>
        </p:nvSpPr>
        <p:spPr>
          <a:xfrm>
            <a:off x="5692418" y="939148"/>
            <a:ext cx="6240468" cy="1436978"/>
          </a:xfrm>
        </p:spPr>
        <p:txBody>
          <a:bodyPr>
            <a:noAutofit/>
          </a:bodyPr>
          <a:lstStyle/>
          <a:p>
            <a:r>
              <a:rPr lang="en-US" sz="3200" b="1" dirty="0">
                <a:latin typeface="Arial" panose="020B0604020202020204" pitchFamily="34" charset="0"/>
                <a:cs typeface="Arial" panose="020B0604020202020204" pitchFamily="34" charset="0"/>
              </a:rPr>
              <a:t>Pulverize It (PI): Intentional Robust Disruption (IRD) for Multi-modal Planetary Defense</a:t>
            </a:r>
          </a:p>
        </p:txBody>
      </p:sp>
      <p:sp>
        <p:nvSpPr>
          <p:cNvPr id="3" name="Subtitle 2">
            <a:extLst>
              <a:ext uri="{FF2B5EF4-FFF2-40B4-BE49-F238E27FC236}">
                <a16:creationId xmlns:a16="http://schemas.microsoft.com/office/drawing/2014/main" id="{9CC2862C-C1F7-F496-026F-072F5C8D66B0}"/>
              </a:ext>
            </a:extLst>
          </p:cNvPr>
          <p:cNvSpPr>
            <a:spLocks noGrp="1"/>
          </p:cNvSpPr>
          <p:nvPr>
            <p:ph type="subTitle" idx="1"/>
          </p:nvPr>
        </p:nvSpPr>
        <p:spPr>
          <a:xfrm>
            <a:off x="6122987" y="2559052"/>
            <a:ext cx="5287963" cy="1339847"/>
          </a:xfrm>
        </p:spPr>
        <p:txBody>
          <a:bodyPr>
            <a:noAutofit/>
          </a:bodyPr>
          <a:lstStyle/>
          <a:p>
            <a:r>
              <a:rPr lang="en-US" sz="1800" dirty="0">
                <a:latin typeface="Arial" panose="020B0604020202020204" pitchFamily="34" charset="0"/>
                <a:cs typeface="Arial" panose="020B0604020202020204" pitchFamily="34" charset="0"/>
              </a:rPr>
              <a:t>Brin Bailey </a:t>
            </a:r>
          </a:p>
          <a:p>
            <a:r>
              <a:rPr lang="en-US" sz="1800" dirty="0" err="1">
                <a:latin typeface="Arial" panose="020B0604020202020204" pitchFamily="34" charset="0"/>
                <a:cs typeface="Arial" panose="020B0604020202020204" pitchFamily="34" charset="0"/>
              </a:rPr>
              <a:t>brittanybailey@ucsb.edu</a:t>
            </a:r>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9</a:t>
            </a:r>
            <a:r>
              <a:rPr lang="en-US" sz="1800" baseline="30000" dirty="0">
                <a:latin typeface="Arial" panose="020B0604020202020204" pitchFamily="34" charset="0"/>
                <a:cs typeface="Arial" panose="020B0604020202020204" pitchFamily="34" charset="0"/>
              </a:rPr>
              <a:t>th</a:t>
            </a:r>
            <a:r>
              <a:rPr lang="en-US" sz="1800" dirty="0">
                <a:latin typeface="Arial" panose="020B0604020202020204" pitchFamily="34" charset="0"/>
                <a:cs typeface="Arial" panose="020B0604020202020204" pitchFamily="34" charset="0"/>
              </a:rPr>
              <a:t> IAA Planetary Defense Conference</a:t>
            </a:r>
          </a:p>
          <a:p>
            <a:r>
              <a:rPr lang="en-US" sz="1800" dirty="0">
                <a:latin typeface="Arial" panose="020B0604020202020204" pitchFamily="34" charset="0"/>
                <a:cs typeface="Arial" panose="020B0604020202020204" pitchFamily="34" charset="0"/>
              </a:rPr>
              <a:t>8 May 2025</a:t>
            </a:r>
          </a:p>
        </p:txBody>
      </p:sp>
      <p:grpSp>
        <p:nvGrpSpPr>
          <p:cNvPr id="5" name="Group 4">
            <a:extLst>
              <a:ext uri="{FF2B5EF4-FFF2-40B4-BE49-F238E27FC236}">
                <a16:creationId xmlns:a16="http://schemas.microsoft.com/office/drawing/2014/main" id="{24193507-F532-624F-4EDF-DD0C007D3B4B}"/>
              </a:ext>
            </a:extLst>
          </p:cNvPr>
          <p:cNvGrpSpPr/>
          <p:nvPr/>
        </p:nvGrpSpPr>
        <p:grpSpPr>
          <a:xfrm>
            <a:off x="7143274" y="5187892"/>
            <a:ext cx="3338754" cy="825929"/>
            <a:chOff x="7349078" y="5195597"/>
            <a:chExt cx="3338754" cy="825929"/>
          </a:xfrm>
        </p:grpSpPr>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19516" y="5195597"/>
              <a:ext cx="1468316" cy="825929"/>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9078" y="5409834"/>
              <a:ext cx="1238675" cy="509018"/>
            </a:xfrm>
            <a:prstGeom prst="rect">
              <a:avLst/>
            </a:prstGeom>
          </p:spPr>
        </p:pic>
      </p:grpSp>
      <p:pic>
        <p:nvPicPr>
          <p:cNvPr id="13" name="Picture 12" descr="A logo with blue text&#10;&#10;AI-generated content may be incorrect.">
            <a:extLst>
              <a:ext uri="{FF2B5EF4-FFF2-40B4-BE49-F238E27FC236}">
                <a16:creationId xmlns:a16="http://schemas.microsoft.com/office/drawing/2014/main" id="{1BBB59C3-8F98-290A-E395-4BC68E94CE27}"/>
              </a:ext>
            </a:extLst>
          </p:cNvPr>
          <p:cNvPicPr>
            <a:picLocks noChangeAspect="1"/>
          </p:cNvPicPr>
          <p:nvPr/>
        </p:nvPicPr>
        <p:blipFill>
          <a:blip r:embed="rId8"/>
          <a:stretch>
            <a:fillRect/>
          </a:stretch>
        </p:blipFill>
        <p:spPr>
          <a:xfrm>
            <a:off x="7597726" y="3951850"/>
            <a:ext cx="2384474" cy="1341267"/>
          </a:xfrm>
          <a:prstGeom prst="rect">
            <a:avLst/>
          </a:prstGeom>
        </p:spPr>
      </p:pic>
    </p:spTree>
    <p:extLst>
      <p:ext uri="{BB962C8B-B14F-4D97-AF65-F5344CB8AC3E}">
        <p14:creationId xmlns:p14="http://schemas.microsoft.com/office/powerpoint/2010/main" val="2365899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9322F-769B-F3A8-C5EE-EA568E89E0F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16A1BA8-1DB8-30A9-CDBB-9E2688F30D15}"/>
              </a:ext>
            </a:extLst>
          </p:cNvPr>
          <p:cNvSpPr/>
          <p:nvPr/>
        </p:nvSpPr>
        <p:spPr>
          <a:xfrm>
            <a:off x="10960100" y="6248400"/>
            <a:ext cx="482600" cy="406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un shining through the sky&#10;&#10;Description automatically generated with medium confidence">
            <a:extLst>
              <a:ext uri="{FF2B5EF4-FFF2-40B4-BE49-F238E27FC236}">
                <a16:creationId xmlns:a16="http://schemas.microsoft.com/office/drawing/2014/main" id="{81E41A67-090C-0407-1486-E9EC847DA6A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5963" r="2263" b="19711"/>
          <a:stretch/>
        </p:blipFill>
        <p:spPr>
          <a:xfrm>
            <a:off x="7108746" y="0"/>
            <a:ext cx="5082034" cy="2283563"/>
          </a:xfrm>
          <a:prstGeom prst="rect">
            <a:avLst/>
          </a:prstGeom>
        </p:spPr>
      </p:pic>
      <p:sp>
        <p:nvSpPr>
          <p:cNvPr id="6" name="Date Placeholder 3">
            <a:extLst>
              <a:ext uri="{FF2B5EF4-FFF2-40B4-BE49-F238E27FC236}">
                <a16:creationId xmlns:a16="http://schemas.microsoft.com/office/drawing/2014/main" id="{D3D3E923-EADD-C438-BF24-4790FB98AB74}"/>
              </a:ext>
            </a:extLst>
          </p:cNvPr>
          <p:cNvSpPr txBox="1">
            <a:spLocks/>
          </p:cNvSpPr>
          <p:nvPr/>
        </p:nvSpPr>
        <p:spPr>
          <a:xfrm>
            <a:off x="7111993" y="1930401"/>
            <a:ext cx="1881962" cy="353162"/>
          </a:xfrm>
          <a:prstGeom prst="rect">
            <a:avLst/>
          </a:prstGeom>
          <a:solidFill>
            <a:schemeClr val="bg1">
              <a:alpha val="50116"/>
            </a:schemeClr>
          </a:solidFill>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1" dirty="0">
                <a:solidFill>
                  <a:schemeClr val="tx1"/>
                </a:solidFill>
                <a:effectLst/>
              </a:rPr>
              <a:t>Image: </a:t>
            </a:r>
            <a:r>
              <a:rPr lang="en-US" b="0" i="1" dirty="0" err="1">
                <a:solidFill>
                  <a:schemeClr val="tx1"/>
                </a:solidFill>
                <a:effectLst/>
              </a:rPr>
              <a:t>Youtube</a:t>
            </a:r>
            <a:r>
              <a:rPr lang="en-US" b="0" i="1" dirty="0">
                <a:solidFill>
                  <a:schemeClr val="tx1"/>
                </a:solidFill>
                <a:effectLst/>
              </a:rPr>
              <a:t>/Tuvix72</a:t>
            </a:r>
            <a:endParaRPr lang="en-US" b="1" i="1" dirty="0">
              <a:solidFill>
                <a:schemeClr val="tx1"/>
              </a:solidFill>
            </a:endParaRPr>
          </a:p>
        </p:txBody>
      </p:sp>
      <p:sp>
        <p:nvSpPr>
          <p:cNvPr id="17" name="TextBox 16">
            <a:extLst>
              <a:ext uri="{FF2B5EF4-FFF2-40B4-BE49-F238E27FC236}">
                <a16:creationId xmlns:a16="http://schemas.microsoft.com/office/drawing/2014/main" id="{F56BEFE3-AB4B-C813-5248-8894E3D2A213}"/>
              </a:ext>
            </a:extLst>
          </p:cNvPr>
          <p:cNvSpPr txBox="1"/>
          <p:nvPr/>
        </p:nvSpPr>
        <p:spPr>
          <a:xfrm>
            <a:off x="7185875" y="2283563"/>
            <a:ext cx="5019191" cy="1323439"/>
          </a:xfrm>
          <a:prstGeom prst="rect">
            <a:avLst/>
          </a:prstGeom>
          <a:noFill/>
        </p:spPr>
        <p:txBody>
          <a:bodyPr wrap="square" rtlCol="0">
            <a:spAutoFit/>
          </a:bodyPr>
          <a:lstStyle/>
          <a:p>
            <a:r>
              <a:rPr lang="en-US" sz="2000" dirty="0"/>
              <a:t>Chelyabinsk, 2013 (18 m)</a:t>
            </a:r>
          </a:p>
          <a:p>
            <a:pPr marL="342900" indent="-342900">
              <a:buFont typeface="Arial" panose="020B0604020202020204" pitchFamily="34" charset="0"/>
              <a:buChar char="•"/>
            </a:pPr>
            <a:r>
              <a:rPr lang="en-US" sz="2000" dirty="0"/>
              <a:t>Est. impact energy of 500 </a:t>
            </a:r>
            <a:r>
              <a:rPr lang="en-US" sz="2000" b="0" i="0" u="none" strike="noStrike" dirty="0">
                <a:effectLst/>
              </a:rPr>
              <a:t>± 100 kt</a:t>
            </a:r>
          </a:p>
          <a:p>
            <a:pPr marL="342900" indent="-342900">
              <a:buFont typeface="Arial" panose="020B0604020202020204" pitchFamily="34" charset="0"/>
              <a:buChar char="•"/>
            </a:pPr>
            <a:r>
              <a:rPr lang="en-US" sz="2000" dirty="0"/>
              <a:t>Damage out to 120 km</a:t>
            </a:r>
          </a:p>
          <a:p>
            <a:pPr marL="342900" indent="-342900">
              <a:buFont typeface="Arial" panose="020B0604020202020204" pitchFamily="34" charset="0"/>
              <a:buChar char="•"/>
            </a:pPr>
            <a:r>
              <a:rPr lang="en-US" sz="2000" dirty="0"/>
              <a:t>Impact interval: 50–100 years</a:t>
            </a:r>
          </a:p>
        </p:txBody>
      </p:sp>
      <p:sp>
        <p:nvSpPr>
          <p:cNvPr id="19" name="TextBox 18">
            <a:extLst>
              <a:ext uri="{FF2B5EF4-FFF2-40B4-BE49-F238E27FC236}">
                <a16:creationId xmlns:a16="http://schemas.microsoft.com/office/drawing/2014/main" id="{E258596E-F20F-FD82-975C-9D0ACF36DC6B}"/>
              </a:ext>
            </a:extLst>
          </p:cNvPr>
          <p:cNvSpPr txBox="1"/>
          <p:nvPr/>
        </p:nvSpPr>
        <p:spPr>
          <a:xfrm>
            <a:off x="7185875" y="5198618"/>
            <a:ext cx="5096320" cy="2246769"/>
          </a:xfrm>
          <a:prstGeom prst="rect">
            <a:avLst/>
          </a:prstGeom>
          <a:noFill/>
        </p:spPr>
        <p:txBody>
          <a:bodyPr wrap="square" rtlCol="0">
            <a:spAutoFit/>
          </a:bodyPr>
          <a:lstStyle/>
          <a:p>
            <a:r>
              <a:rPr lang="en-US" sz="2000" dirty="0"/>
              <a:t>Tunguska, 1908 (~40–50 m?)</a:t>
            </a:r>
          </a:p>
          <a:p>
            <a:pPr marL="342900" indent="-342900">
              <a:buFont typeface="Arial" panose="020B0604020202020204" pitchFamily="34" charset="0"/>
              <a:buChar char="•"/>
            </a:pPr>
            <a:r>
              <a:rPr lang="en-US" sz="2000" dirty="0"/>
              <a:t>Est. impact energy of 3–15 Mt</a:t>
            </a:r>
          </a:p>
          <a:p>
            <a:pPr marL="342900" indent="-342900">
              <a:buFont typeface="Arial" panose="020B0604020202020204" pitchFamily="34" charset="0"/>
              <a:buChar char="•"/>
            </a:pPr>
            <a:r>
              <a:rPr lang="en-US" sz="2000" dirty="0"/>
              <a:t>Damage spanning 2000 km</a:t>
            </a:r>
            <a:r>
              <a:rPr lang="en-US" sz="2000" baseline="30000" dirty="0"/>
              <a:t>2</a:t>
            </a:r>
          </a:p>
          <a:p>
            <a:pPr marL="342900" indent="-342900">
              <a:buFont typeface="Arial" panose="020B0604020202020204" pitchFamily="34" charset="0"/>
              <a:buChar char="•"/>
            </a:pPr>
            <a:r>
              <a:rPr lang="en-US" sz="2000" dirty="0"/>
              <a:t>Impact interval: 300–500 years (3–5 Mt) to 800–1800 years (10–15 Mt)</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p:txBody>
      </p:sp>
      <p:sp>
        <p:nvSpPr>
          <p:cNvPr id="8" name="Oval 7">
            <a:extLst>
              <a:ext uri="{FF2B5EF4-FFF2-40B4-BE49-F238E27FC236}">
                <a16:creationId xmlns:a16="http://schemas.microsoft.com/office/drawing/2014/main" id="{36285ED8-93A9-6834-BEEB-F47FD0B6BD05}"/>
              </a:ext>
            </a:extLst>
          </p:cNvPr>
          <p:cNvSpPr/>
          <p:nvPr/>
        </p:nvSpPr>
        <p:spPr>
          <a:xfrm>
            <a:off x="8600870" y="2714423"/>
            <a:ext cx="1866177" cy="1177846"/>
          </a:xfrm>
          <a:prstGeom prst="ellipse">
            <a:avLst/>
          </a:prstGeom>
          <a:noFill/>
          <a:ln w="19050">
            <a:solidFill>
              <a:schemeClr val="bg1">
                <a:alpha val="53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black and white photo of a forest&#10;&#10;Description automatically generated">
            <a:extLst>
              <a:ext uri="{FF2B5EF4-FFF2-40B4-BE49-F238E27FC236}">
                <a16:creationId xmlns:a16="http://schemas.microsoft.com/office/drawing/2014/main" id="{21090D7D-8413-30B2-B516-BB3335606B5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6288" b="18097"/>
          <a:stretch/>
        </p:blipFill>
        <p:spPr>
          <a:xfrm>
            <a:off x="7118830" y="3589912"/>
            <a:ext cx="5071950" cy="1600736"/>
          </a:xfrm>
          <a:prstGeom prst="rect">
            <a:avLst/>
          </a:prstGeom>
        </p:spPr>
      </p:pic>
      <p:sp>
        <p:nvSpPr>
          <p:cNvPr id="24" name="Date Placeholder 3">
            <a:extLst>
              <a:ext uri="{FF2B5EF4-FFF2-40B4-BE49-F238E27FC236}">
                <a16:creationId xmlns:a16="http://schemas.microsoft.com/office/drawing/2014/main" id="{C2BFA27D-17A1-DAB8-457F-AC992FC692C2}"/>
              </a:ext>
            </a:extLst>
          </p:cNvPr>
          <p:cNvSpPr txBox="1">
            <a:spLocks/>
          </p:cNvSpPr>
          <p:nvPr/>
        </p:nvSpPr>
        <p:spPr>
          <a:xfrm>
            <a:off x="7118830" y="4845511"/>
            <a:ext cx="1548550" cy="353693"/>
          </a:xfrm>
          <a:prstGeom prst="rect">
            <a:avLst/>
          </a:prstGeom>
          <a:solidFill>
            <a:schemeClr val="bg1">
              <a:alpha val="70000"/>
            </a:schemeClr>
          </a:solidFill>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1" dirty="0">
                <a:solidFill>
                  <a:schemeClr val="tx1"/>
                </a:solidFill>
                <a:effectLst/>
              </a:rPr>
              <a:t>Image: Leonid Kulik</a:t>
            </a:r>
            <a:endParaRPr lang="en-US" b="1" i="1" dirty="0">
              <a:solidFill>
                <a:schemeClr val="tx1"/>
              </a:solidFill>
            </a:endParaRPr>
          </a:p>
        </p:txBody>
      </p:sp>
      <p:grpSp>
        <p:nvGrpSpPr>
          <p:cNvPr id="10" name="Group 9">
            <a:extLst>
              <a:ext uri="{FF2B5EF4-FFF2-40B4-BE49-F238E27FC236}">
                <a16:creationId xmlns:a16="http://schemas.microsoft.com/office/drawing/2014/main" id="{16A629BF-EBC6-4178-75FA-EE21353A16B8}"/>
              </a:ext>
            </a:extLst>
          </p:cNvPr>
          <p:cNvGrpSpPr/>
          <p:nvPr/>
        </p:nvGrpSpPr>
        <p:grpSpPr>
          <a:xfrm>
            <a:off x="233034" y="883225"/>
            <a:ext cx="6675766" cy="5763753"/>
            <a:chOff x="5516234" y="648603"/>
            <a:chExt cx="6675766" cy="5763753"/>
          </a:xfrm>
        </p:grpSpPr>
        <p:grpSp>
          <p:nvGrpSpPr>
            <p:cNvPr id="12" name="Group 11">
              <a:extLst>
                <a:ext uri="{FF2B5EF4-FFF2-40B4-BE49-F238E27FC236}">
                  <a16:creationId xmlns:a16="http://schemas.microsoft.com/office/drawing/2014/main" id="{8A126393-1099-B958-9DF3-EDB08789952A}"/>
                </a:ext>
              </a:extLst>
            </p:cNvPr>
            <p:cNvGrpSpPr/>
            <p:nvPr/>
          </p:nvGrpSpPr>
          <p:grpSpPr>
            <a:xfrm>
              <a:off x="5516234" y="924044"/>
              <a:ext cx="6675766" cy="5488312"/>
              <a:chOff x="5516234" y="924044"/>
              <a:chExt cx="6675766" cy="5488312"/>
            </a:xfrm>
          </p:grpSpPr>
          <p:pic>
            <p:nvPicPr>
              <p:cNvPr id="18" name="Picture 17" descr="A map of the world with orange dots&#10;&#10;Description automatically generated">
                <a:extLst>
                  <a:ext uri="{FF2B5EF4-FFF2-40B4-BE49-F238E27FC236}">
                    <a16:creationId xmlns:a16="http://schemas.microsoft.com/office/drawing/2014/main" id="{71C5664C-655F-627E-1125-30C5E4FFBD5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516234" y="924044"/>
                <a:ext cx="5272736" cy="5488312"/>
              </a:xfrm>
              <a:prstGeom prst="rect">
                <a:avLst/>
              </a:prstGeom>
            </p:spPr>
          </p:pic>
          <p:pic>
            <p:nvPicPr>
              <p:cNvPr id="21" name="Content Placeholder 13" descr="A map of the world with orange dots&#10;&#10;Description automatically generated">
                <a:extLst>
                  <a:ext uri="{FF2B5EF4-FFF2-40B4-BE49-F238E27FC236}">
                    <a16:creationId xmlns:a16="http://schemas.microsoft.com/office/drawing/2014/main" id="{5216E61A-DC47-6743-EA38-D5C9E66C805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785123" y="985370"/>
                <a:ext cx="1406877" cy="5265738"/>
              </a:xfrm>
              <a:prstGeom prst="rect">
                <a:avLst/>
              </a:prstGeom>
            </p:spPr>
          </p:pic>
        </p:grpSp>
        <p:sp>
          <p:nvSpPr>
            <p:cNvPr id="15" name="TextBox 14">
              <a:extLst>
                <a:ext uri="{FF2B5EF4-FFF2-40B4-BE49-F238E27FC236}">
                  <a16:creationId xmlns:a16="http://schemas.microsoft.com/office/drawing/2014/main" id="{656B0A42-590D-F52E-1AB6-42D33048164D}"/>
                </a:ext>
              </a:extLst>
            </p:cNvPr>
            <p:cNvSpPr txBox="1"/>
            <p:nvPr/>
          </p:nvSpPr>
          <p:spPr>
            <a:xfrm>
              <a:off x="6011336" y="648603"/>
              <a:ext cx="4837724" cy="646331"/>
            </a:xfrm>
            <a:prstGeom prst="rect">
              <a:avLst/>
            </a:prstGeom>
            <a:noFill/>
          </p:spPr>
          <p:txBody>
            <a:bodyPr wrap="square" rtlCol="0">
              <a:spAutoFit/>
            </a:bodyPr>
            <a:lstStyle/>
            <a:p>
              <a:pPr algn="ctr"/>
              <a:r>
                <a:rPr lang="en-US" dirty="0"/>
                <a:t>Fireballs reported by US Government sensors</a:t>
              </a:r>
            </a:p>
            <a:p>
              <a:pPr algn="ctr"/>
              <a:r>
                <a:rPr lang="en-US" dirty="0"/>
                <a:t>April 1988–March 2023</a:t>
              </a:r>
            </a:p>
          </p:txBody>
        </p:sp>
      </p:grpSp>
      <p:sp>
        <p:nvSpPr>
          <p:cNvPr id="22" name="Title 1">
            <a:extLst>
              <a:ext uri="{FF2B5EF4-FFF2-40B4-BE49-F238E27FC236}">
                <a16:creationId xmlns:a16="http://schemas.microsoft.com/office/drawing/2014/main" id="{90F8B4F6-5BFE-3D1F-6FD4-B6DA089B87B1}"/>
              </a:ext>
            </a:extLst>
          </p:cNvPr>
          <p:cNvSpPr>
            <a:spLocks noGrp="1"/>
          </p:cNvSpPr>
          <p:nvPr>
            <p:ph type="title"/>
          </p:nvPr>
        </p:nvSpPr>
        <p:spPr>
          <a:xfrm>
            <a:off x="0" y="119700"/>
            <a:ext cx="10515600" cy="545869"/>
          </a:xfrm>
        </p:spPr>
        <p:txBody>
          <a:bodyPr/>
          <a:lstStyle/>
          <a:p>
            <a:r>
              <a:rPr lang="en-US" sz="2800" b="1" dirty="0"/>
              <a:t>What is needed? </a:t>
            </a:r>
            <a:endParaRPr lang="en-US" dirty="0"/>
          </a:p>
        </p:txBody>
      </p:sp>
      <p:sp>
        <p:nvSpPr>
          <p:cNvPr id="7" name="TextBox 6">
            <a:extLst>
              <a:ext uri="{FF2B5EF4-FFF2-40B4-BE49-F238E27FC236}">
                <a16:creationId xmlns:a16="http://schemas.microsoft.com/office/drawing/2014/main" id="{5C801AAB-866A-306E-5872-6370760A3F0D}"/>
              </a:ext>
            </a:extLst>
          </p:cNvPr>
          <p:cNvSpPr txBox="1"/>
          <p:nvPr/>
        </p:nvSpPr>
        <p:spPr>
          <a:xfrm>
            <a:off x="0" y="6430849"/>
            <a:ext cx="4875613" cy="369332"/>
          </a:xfrm>
          <a:prstGeom prst="rect">
            <a:avLst/>
          </a:prstGeom>
          <a:noFill/>
        </p:spPr>
        <p:txBody>
          <a:bodyPr wrap="square" rtlCol="0">
            <a:spAutoFit/>
          </a:bodyPr>
          <a:lstStyle/>
          <a:p>
            <a:r>
              <a:rPr lang="en-US" sz="900" i="1" dirty="0">
                <a:solidFill>
                  <a:schemeClr val="tx1"/>
                </a:solidFill>
                <a:effectLst/>
              </a:rPr>
              <a:t>[1] Alan B. Chamberlin (JPL/Caltech), </a:t>
            </a:r>
            <a:r>
              <a:rPr lang="en-US" sz="900" i="1" dirty="0">
                <a:solidFill>
                  <a:schemeClr val="tx1"/>
                </a:solidFill>
                <a:hlinkClick r:id="rId7"/>
              </a:rPr>
              <a:t>https://cneos.jpl.nasa.gov/fireballs/</a:t>
            </a:r>
            <a:endParaRPr lang="en-US" sz="900" i="1" dirty="0">
              <a:solidFill>
                <a:schemeClr val="tx1"/>
              </a:solidFill>
            </a:endParaRPr>
          </a:p>
          <a:p>
            <a:endParaRPr lang="en-US" sz="900" i="1" dirty="0"/>
          </a:p>
        </p:txBody>
      </p:sp>
      <p:sp>
        <p:nvSpPr>
          <p:cNvPr id="3" name="Title 1">
            <a:extLst>
              <a:ext uri="{FF2B5EF4-FFF2-40B4-BE49-F238E27FC236}">
                <a16:creationId xmlns:a16="http://schemas.microsoft.com/office/drawing/2014/main" id="{CF4932AD-EBB9-5175-836A-7FC3F8E26979}"/>
              </a:ext>
            </a:extLst>
          </p:cNvPr>
          <p:cNvSpPr txBox="1">
            <a:spLocks/>
          </p:cNvSpPr>
          <p:nvPr/>
        </p:nvSpPr>
        <p:spPr>
          <a:xfrm>
            <a:off x="0" y="550560"/>
            <a:ext cx="10515600" cy="545869"/>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2000" dirty="0"/>
              <a:t>Small, short-warning threats</a:t>
            </a:r>
          </a:p>
        </p:txBody>
      </p:sp>
    </p:spTree>
    <p:extLst>
      <p:ext uri="{BB962C8B-B14F-4D97-AF65-F5344CB8AC3E}">
        <p14:creationId xmlns:p14="http://schemas.microsoft.com/office/powerpoint/2010/main" val="12326477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25BDA-7FBD-A2F4-9E1A-E04CE8BF142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EC823E3-4A90-A724-F4D9-943C0F318784}"/>
              </a:ext>
            </a:extLst>
          </p:cNvPr>
          <p:cNvSpPr/>
          <p:nvPr/>
        </p:nvSpPr>
        <p:spPr>
          <a:xfrm>
            <a:off x="10960100" y="6248400"/>
            <a:ext cx="482600" cy="406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un shining through the sky&#10;&#10;Description automatically generated with medium confidence">
            <a:extLst>
              <a:ext uri="{FF2B5EF4-FFF2-40B4-BE49-F238E27FC236}">
                <a16:creationId xmlns:a16="http://schemas.microsoft.com/office/drawing/2014/main" id="{957DFAE0-3192-3445-5F97-8A88A341ED7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5963" r="2263" b="19711"/>
          <a:stretch/>
        </p:blipFill>
        <p:spPr>
          <a:xfrm>
            <a:off x="7108746" y="0"/>
            <a:ext cx="5082034" cy="2283563"/>
          </a:xfrm>
          <a:prstGeom prst="rect">
            <a:avLst/>
          </a:prstGeom>
        </p:spPr>
      </p:pic>
      <p:sp>
        <p:nvSpPr>
          <p:cNvPr id="6" name="Date Placeholder 3">
            <a:extLst>
              <a:ext uri="{FF2B5EF4-FFF2-40B4-BE49-F238E27FC236}">
                <a16:creationId xmlns:a16="http://schemas.microsoft.com/office/drawing/2014/main" id="{A63AF706-D40D-5FA8-324B-0C2058B8697C}"/>
              </a:ext>
            </a:extLst>
          </p:cNvPr>
          <p:cNvSpPr txBox="1">
            <a:spLocks/>
          </p:cNvSpPr>
          <p:nvPr/>
        </p:nvSpPr>
        <p:spPr>
          <a:xfrm>
            <a:off x="7111993" y="1930401"/>
            <a:ext cx="1881962" cy="353162"/>
          </a:xfrm>
          <a:prstGeom prst="rect">
            <a:avLst/>
          </a:prstGeom>
          <a:solidFill>
            <a:schemeClr val="bg1">
              <a:alpha val="50116"/>
            </a:schemeClr>
          </a:solidFill>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1" dirty="0">
                <a:solidFill>
                  <a:schemeClr val="tx1"/>
                </a:solidFill>
                <a:effectLst/>
              </a:rPr>
              <a:t>Image: </a:t>
            </a:r>
            <a:r>
              <a:rPr lang="en-US" b="0" i="1" dirty="0" err="1">
                <a:solidFill>
                  <a:schemeClr val="tx1"/>
                </a:solidFill>
                <a:effectLst/>
              </a:rPr>
              <a:t>Youtube</a:t>
            </a:r>
            <a:r>
              <a:rPr lang="en-US" b="0" i="1" dirty="0">
                <a:solidFill>
                  <a:schemeClr val="tx1"/>
                </a:solidFill>
                <a:effectLst/>
              </a:rPr>
              <a:t>/Tuvix72</a:t>
            </a:r>
            <a:endParaRPr lang="en-US" b="1" i="1" dirty="0">
              <a:solidFill>
                <a:schemeClr val="tx1"/>
              </a:solidFill>
            </a:endParaRPr>
          </a:p>
        </p:txBody>
      </p:sp>
      <p:sp>
        <p:nvSpPr>
          <p:cNvPr id="17" name="TextBox 16">
            <a:extLst>
              <a:ext uri="{FF2B5EF4-FFF2-40B4-BE49-F238E27FC236}">
                <a16:creationId xmlns:a16="http://schemas.microsoft.com/office/drawing/2014/main" id="{E30E7426-A990-66E8-D545-D878A600084F}"/>
              </a:ext>
            </a:extLst>
          </p:cNvPr>
          <p:cNvSpPr txBox="1"/>
          <p:nvPr/>
        </p:nvSpPr>
        <p:spPr>
          <a:xfrm>
            <a:off x="7185875" y="2283563"/>
            <a:ext cx="5019191" cy="1323439"/>
          </a:xfrm>
          <a:prstGeom prst="rect">
            <a:avLst/>
          </a:prstGeom>
          <a:noFill/>
        </p:spPr>
        <p:txBody>
          <a:bodyPr wrap="square" rtlCol="0">
            <a:spAutoFit/>
          </a:bodyPr>
          <a:lstStyle/>
          <a:p>
            <a:r>
              <a:rPr lang="en-US" sz="2000" dirty="0"/>
              <a:t>Chelyabinsk, 2013 (18 m)</a:t>
            </a:r>
          </a:p>
          <a:p>
            <a:pPr marL="342900" indent="-342900">
              <a:buFont typeface="Arial" panose="020B0604020202020204" pitchFamily="34" charset="0"/>
              <a:buChar char="•"/>
            </a:pPr>
            <a:r>
              <a:rPr lang="en-US" sz="2000" dirty="0"/>
              <a:t>Est. impact energy of 500 </a:t>
            </a:r>
            <a:r>
              <a:rPr lang="en-US" sz="2000" b="0" i="0" u="none" strike="noStrike" dirty="0">
                <a:effectLst/>
              </a:rPr>
              <a:t>± 100 kt</a:t>
            </a:r>
          </a:p>
          <a:p>
            <a:pPr marL="342900" indent="-342900">
              <a:buFont typeface="Arial" panose="020B0604020202020204" pitchFamily="34" charset="0"/>
              <a:buChar char="•"/>
            </a:pPr>
            <a:r>
              <a:rPr lang="en-US" sz="2000" dirty="0"/>
              <a:t>Damage out to 120 km</a:t>
            </a:r>
          </a:p>
          <a:p>
            <a:pPr marL="342900" indent="-342900">
              <a:buFont typeface="Arial" panose="020B0604020202020204" pitchFamily="34" charset="0"/>
              <a:buChar char="•"/>
            </a:pPr>
            <a:r>
              <a:rPr lang="en-US" sz="2000" dirty="0"/>
              <a:t>Impact interval: 50-100 years</a:t>
            </a:r>
          </a:p>
        </p:txBody>
      </p:sp>
      <p:sp>
        <p:nvSpPr>
          <p:cNvPr id="19" name="TextBox 18">
            <a:extLst>
              <a:ext uri="{FF2B5EF4-FFF2-40B4-BE49-F238E27FC236}">
                <a16:creationId xmlns:a16="http://schemas.microsoft.com/office/drawing/2014/main" id="{0FC4766C-11EC-0B21-6C8F-E2745716E584}"/>
              </a:ext>
            </a:extLst>
          </p:cNvPr>
          <p:cNvSpPr txBox="1"/>
          <p:nvPr/>
        </p:nvSpPr>
        <p:spPr>
          <a:xfrm>
            <a:off x="7185875" y="5198618"/>
            <a:ext cx="5096320" cy="2246769"/>
          </a:xfrm>
          <a:prstGeom prst="rect">
            <a:avLst/>
          </a:prstGeom>
          <a:noFill/>
        </p:spPr>
        <p:txBody>
          <a:bodyPr wrap="square" rtlCol="0">
            <a:spAutoFit/>
          </a:bodyPr>
          <a:lstStyle/>
          <a:p>
            <a:r>
              <a:rPr lang="en-US" sz="2000" dirty="0"/>
              <a:t>Tunguska, 1908 (~40-50 m?)</a:t>
            </a:r>
          </a:p>
          <a:p>
            <a:pPr marL="342900" indent="-342900">
              <a:buFont typeface="Arial" panose="020B0604020202020204" pitchFamily="34" charset="0"/>
              <a:buChar char="•"/>
            </a:pPr>
            <a:r>
              <a:rPr lang="en-US" sz="2000" dirty="0"/>
              <a:t>Est. impact energy of 3-15 Mt</a:t>
            </a:r>
          </a:p>
          <a:p>
            <a:pPr marL="342900" indent="-342900">
              <a:buFont typeface="Arial" panose="020B0604020202020204" pitchFamily="34" charset="0"/>
              <a:buChar char="•"/>
            </a:pPr>
            <a:r>
              <a:rPr lang="en-US" sz="2000" dirty="0"/>
              <a:t>Damage spanning 2000 km</a:t>
            </a:r>
            <a:r>
              <a:rPr lang="en-US" sz="2000" baseline="30000" dirty="0"/>
              <a:t>2</a:t>
            </a:r>
          </a:p>
          <a:p>
            <a:pPr marL="342900" indent="-342900">
              <a:buFont typeface="Arial" panose="020B0604020202020204" pitchFamily="34" charset="0"/>
              <a:buChar char="•"/>
            </a:pPr>
            <a:r>
              <a:rPr lang="en-US" sz="2000" dirty="0"/>
              <a:t>Impact interval: 300-500 years (3-5 Mt) to 800-1800 years (10-15 Mt)</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p:txBody>
      </p:sp>
      <p:sp>
        <p:nvSpPr>
          <p:cNvPr id="8" name="Oval 7">
            <a:extLst>
              <a:ext uri="{FF2B5EF4-FFF2-40B4-BE49-F238E27FC236}">
                <a16:creationId xmlns:a16="http://schemas.microsoft.com/office/drawing/2014/main" id="{024CDBC5-9C97-45D1-16C0-303743B9D318}"/>
              </a:ext>
            </a:extLst>
          </p:cNvPr>
          <p:cNvSpPr/>
          <p:nvPr/>
        </p:nvSpPr>
        <p:spPr>
          <a:xfrm>
            <a:off x="8600870" y="2714423"/>
            <a:ext cx="1866177" cy="1177846"/>
          </a:xfrm>
          <a:prstGeom prst="ellipse">
            <a:avLst/>
          </a:prstGeom>
          <a:noFill/>
          <a:ln w="19050">
            <a:solidFill>
              <a:schemeClr val="bg1">
                <a:alpha val="53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black and white photo of a forest&#10;&#10;Description automatically generated">
            <a:extLst>
              <a:ext uri="{FF2B5EF4-FFF2-40B4-BE49-F238E27FC236}">
                <a16:creationId xmlns:a16="http://schemas.microsoft.com/office/drawing/2014/main" id="{ABAAD1AC-0242-9531-5E1D-B1CA6BEA3E8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6288" b="18097"/>
          <a:stretch/>
        </p:blipFill>
        <p:spPr>
          <a:xfrm>
            <a:off x="7118830" y="3589912"/>
            <a:ext cx="5071950" cy="1600736"/>
          </a:xfrm>
          <a:prstGeom prst="rect">
            <a:avLst/>
          </a:prstGeom>
        </p:spPr>
      </p:pic>
      <p:sp>
        <p:nvSpPr>
          <p:cNvPr id="24" name="Date Placeholder 3">
            <a:extLst>
              <a:ext uri="{FF2B5EF4-FFF2-40B4-BE49-F238E27FC236}">
                <a16:creationId xmlns:a16="http://schemas.microsoft.com/office/drawing/2014/main" id="{C5B0D537-F9F2-9FB1-DA29-0CF5F8C0A33E}"/>
              </a:ext>
            </a:extLst>
          </p:cNvPr>
          <p:cNvSpPr txBox="1">
            <a:spLocks/>
          </p:cNvSpPr>
          <p:nvPr/>
        </p:nvSpPr>
        <p:spPr>
          <a:xfrm>
            <a:off x="7118830" y="4845511"/>
            <a:ext cx="1548550" cy="353693"/>
          </a:xfrm>
          <a:prstGeom prst="rect">
            <a:avLst/>
          </a:prstGeom>
          <a:solidFill>
            <a:schemeClr val="bg1">
              <a:alpha val="70000"/>
            </a:schemeClr>
          </a:solidFill>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1" dirty="0">
                <a:solidFill>
                  <a:schemeClr val="tx1"/>
                </a:solidFill>
                <a:effectLst/>
              </a:rPr>
              <a:t>Image: Leonid Kulik</a:t>
            </a:r>
            <a:endParaRPr lang="en-US" b="1" i="1" dirty="0">
              <a:solidFill>
                <a:schemeClr val="tx1"/>
              </a:solidFill>
            </a:endParaRPr>
          </a:p>
        </p:txBody>
      </p:sp>
      <p:grpSp>
        <p:nvGrpSpPr>
          <p:cNvPr id="10" name="Group 9">
            <a:extLst>
              <a:ext uri="{FF2B5EF4-FFF2-40B4-BE49-F238E27FC236}">
                <a16:creationId xmlns:a16="http://schemas.microsoft.com/office/drawing/2014/main" id="{0D15AE20-DC77-0D2E-F389-0504B12E2668}"/>
              </a:ext>
            </a:extLst>
          </p:cNvPr>
          <p:cNvGrpSpPr/>
          <p:nvPr/>
        </p:nvGrpSpPr>
        <p:grpSpPr>
          <a:xfrm>
            <a:off x="233034" y="883225"/>
            <a:ext cx="6675766" cy="5763753"/>
            <a:chOff x="5516234" y="648603"/>
            <a:chExt cx="6675766" cy="5763753"/>
          </a:xfrm>
        </p:grpSpPr>
        <p:grpSp>
          <p:nvGrpSpPr>
            <p:cNvPr id="12" name="Group 11">
              <a:extLst>
                <a:ext uri="{FF2B5EF4-FFF2-40B4-BE49-F238E27FC236}">
                  <a16:creationId xmlns:a16="http://schemas.microsoft.com/office/drawing/2014/main" id="{8B8E6E37-E7CD-E614-1B40-AADAB613B681}"/>
                </a:ext>
              </a:extLst>
            </p:cNvPr>
            <p:cNvGrpSpPr/>
            <p:nvPr/>
          </p:nvGrpSpPr>
          <p:grpSpPr>
            <a:xfrm>
              <a:off x="5516234" y="924044"/>
              <a:ext cx="6675766" cy="5488312"/>
              <a:chOff x="5516234" y="924044"/>
              <a:chExt cx="6675766" cy="5488312"/>
            </a:xfrm>
          </p:grpSpPr>
          <p:pic>
            <p:nvPicPr>
              <p:cNvPr id="18" name="Picture 17" descr="A map of the world with orange dots&#10;&#10;Description automatically generated">
                <a:extLst>
                  <a:ext uri="{FF2B5EF4-FFF2-40B4-BE49-F238E27FC236}">
                    <a16:creationId xmlns:a16="http://schemas.microsoft.com/office/drawing/2014/main" id="{8570C5C3-C84A-B204-C436-737821C039C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516234" y="924044"/>
                <a:ext cx="5272736" cy="5488312"/>
              </a:xfrm>
              <a:prstGeom prst="rect">
                <a:avLst/>
              </a:prstGeom>
            </p:spPr>
          </p:pic>
          <p:pic>
            <p:nvPicPr>
              <p:cNvPr id="21" name="Content Placeholder 13" descr="A map of the world with orange dots&#10;&#10;Description automatically generated">
                <a:extLst>
                  <a:ext uri="{FF2B5EF4-FFF2-40B4-BE49-F238E27FC236}">
                    <a16:creationId xmlns:a16="http://schemas.microsoft.com/office/drawing/2014/main" id="{3C34EF99-A407-9136-1B13-BF149DFC3BD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785123" y="985370"/>
                <a:ext cx="1406877" cy="5265738"/>
              </a:xfrm>
              <a:prstGeom prst="rect">
                <a:avLst/>
              </a:prstGeom>
            </p:spPr>
          </p:pic>
        </p:grpSp>
        <p:sp>
          <p:nvSpPr>
            <p:cNvPr id="15" name="TextBox 14">
              <a:extLst>
                <a:ext uri="{FF2B5EF4-FFF2-40B4-BE49-F238E27FC236}">
                  <a16:creationId xmlns:a16="http://schemas.microsoft.com/office/drawing/2014/main" id="{5678F6D5-2331-759A-1B8E-61B278F16076}"/>
                </a:ext>
              </a:extLst>
            </p:cNvPr>
            <p:cNvSpPr txBox="1"/>
            <p:nvPr/>
          </p:nvSpPr>
          <p:spPr>
            <a:xfrm>
              <a:off x="6011336" y="648603"/>
              <a:ext cx="4837724" cy="646331"/>
            </a:xfrm>
            <a:prstGeom prst="rect">
              <a:avLst/>
            </a:prstGeom>
            <a:noFill/>
          </p:spPr>
          <p:txBody>
            <a:bodyPr wrap="square" rtlCol="0">
              <a:spAutoFit/>
            </a:bodyPr>
            <a:lstStyle/>
            <a:p>
              <a:pPr algn="ctr"/>
              <a:r>
                <a:rPr lang="en-US" dirty="0"/>
                <a:t>Fireballs reported by US Government sensors</a:t>
              </a:r>
            </a:p>
            <a:p>
              <a:pPr algn="ctr"/>
              <a:r>
                <a:rPr lang="en-US" dirty="0"/>
                <a:t>April 1988–March 2023</a:t>
              </a:r>
            </a:p>
          </p:txBody>
        </p:sp>
      </p:grpSp>
      <p:sp>
        <p:nvSpPr>
          <p:cNvPr id="22" name="Title 1">
            <a:extLst>
              <a:ext uri="{FF2B5EF4-FFF2-40B4-BE49-F238E27FC236}">
                <a16:creationId xmlns:a16="http://schemas.microsoft.com/office/drawing/2014/main" id="{0D39B42E-1682-D1A0-C8FF-1CA3309DB54D}"/>
              </a:ext>
            </a:extLst>
          </p:cNvPr>
          <p:cNvSpPr>
            <a:spLocks noGrp="1"/>
          </p:cNvSpPr>
          <p:nvPr>
            <p:ph type="title"/>
          </p:nvPr>
        </p:nvSpPr>
        <p:spPr>
          <a:xfrm>
            <a:off x="0" y="119700"/>
            <a:ext cx="10515600" cy="545869"/>
          </a:xfrm>
        </p:spPr>
        <p:txBody>
          <a:bodyPr/>
          <a:lstStyle/>
          <a:p>
            <a:r>
              <a:rPr lang="en-US" sz="2800" b="1" dirty="0"/>
              <a:t>What is needed? </a:t>
            </a:r>
            <a:endParaRPr lang="en-US" dirty="0"/>
          </a:p>
        </p:txBody>
      </p:sp>
      <p:sp>
        <p:nvSpPr>
          <p:cNvPr id="7" name="TextBox 6">
            <a:extLst>
              <a:ext uri="{FF2B5EF4-FFF2-40B4-BE49-F238E27FC236}">
                <a16:creationId xmlns:a16="http://schemas.microsoft.com/office/drawing/2014/main" id="{6161ADCB-E67C-6BB0-2777-2896DEF08B24}"/>
              </a:ext>
            </a:extLst>
          </p:cNvPr>
          <p:cNvSpPr txBox="1"/>
          <p:nvPr/>
        </p:nvSpPr>
        <p:spPr>
          <a:xfrm>
            <a:off x="0" y="6430849"/>
            <a:ext cx="4875613" cy="369332"/>
          </a:xfrm>
          <a:prstGeom prst="rect">
            <a:avLst/>
          </a:prstGeom>
          <a:noFill/>
        </p:spPr>
        <p:txBody>
          <a:bodyPr wrap="square" rtlCol="0">
            <a:spAutoFit/>
          </a:bodyPr>
          <a:lstStyle/>
          <a:p>
            <a:r>
              <a:rPr lang="en-US" sz="900" i="1" dirty="0">
                <a:solidFill>
                  <a:schemeClr val="tx1"/>
                </a:solidFill>
                <a:effectLst/>
              </a:rPr>
              <a:t>[1] Alan B. Chamberlin (JPL/Caltech), </a:t>
            </a:r>
            <a:r>
              <a:rPr lang="en-US" sz="900" i="1" dirty="0">
                <a:solidFill>
                  <a:schemeClr val="tx1"/>
                </a:solidFill>
                <a:hlinkClick r:id="rId7"/>
              </a:rPr>
              <a:t>https://cneos.jpl.nasa.gov/fireballs/</a:t>
            </a:r>
            <a:endParaRPr lang="en-US" sz="900" i="1" dirty="0">
              <a:solidFill>
                <a:schemeClr val="tx1"/>
              </a:solidFill>
            </a:endParaRPr>
          </a:p>
          <a:p>
            <a:endParaRPr lang="en-US" sz="900" i="1" dirty="0"/>
          </a:p>
        </p:txBody>
      </p:sp>
      <p:sp>
        <p:nvSpPr>
          <p:cNvPr id="3" name="Title 1">
            <a:extLst>
              <a:ext uri="{FF2B5EF4-FFF2-40B4-BE49-F238E27FC236}">
                <a16:creationId xmlns:a16="http://schemas.microsoft.com/office/drawing/2014/main" id="{862AF69F-8068-0C8C-DF33-D095B7280160}"/>
              </a:ext>
            </a:extLst>
          </p:cNvPr>
          <p:cNvSpPr txBox="1">
            <a:spLocks/>
          </p:cNvSpPr>
          <p:nvPr/>
        </p:nvSpPr>
        <p:spPr>
          <a:xfrm>
            <a:off x="0" y="550560"/>
            <a:ext cx="10515600" cy="545869"/>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2000" dirty="0"/>
              <a:t>Small, short-warning threats</a:t>
            </a:r>
          </a:p>
        </p:txBody>
      </p:sp>
      <p:sp>
        <p:nvSpPr>
          <p:cNvPr id="4" name="Rectangle 3">
            <a:extLst>
              <a:ext uri="{FF2B5EF4-FFF2-40B4-BE49-F238E27FC236}">
                <a16:creationId xmlns:a16="http://schemas.microsoft.com/office/drawing/2014/main" id="{EA526680-916B-5795-9959-FE1F52D3F72D}"/>
              </a:ext>
            </a:extLst>
          </p:cNvPr>
          <p:cNvSpPr/>
          <p:nvPr/>
        </p:nvSpPr>
        <p:spPr>
          <a:xfrm>
            <a:off x="-6831" y="0"/>
            <a:ext cx="12198831" cy="6858000"/>
          </a:xfrm>
          <a:prstGeom prst="rect">
            <a:avLst/>
          </a:prstGeom>
          <a:solidFill>
            <a:schemeClr val="bg1">
              <a:alpha val="87307"/>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3131EFAF-F9B7-237B-B11F-968DA5F0F8A3}"/>
              </a:ext>
            </a:extLst>
          </p:cNvPr>
          <p:cNvSpPr txBox="1"/>
          <p:nvPr/>
        </p:nvSpPr>
        <p:spPr>
          <a:xfrm>
            <a:off x="1642509" y="2083994"/>
            <a:ext cx="8900150" cy="2677656"/>
          </a:xfrm>
          <a:prstGeom prst="rect">
            <a:avLst/>
          </a:prstGeom>
          <a:solidFill>
            <a:schemeClr val="bg1"/>
          </a:solidFill>
          <a:ln>
            <a:solidFill>
              <a:schemeClr val="tx1"/>
            </a:solidFill>
          </a:ln>
        </p:spPr>
        <p:txBody>
          <a:bodyPr wrap="square" rtlCol="0">
            <a:spAutoFit/>
          </a:bodyPr>
          <a:lstStyle/>
          <a:p>
            <a:pPr algn="just"/>
            <a:r>
              <a:rPr lang="en-US" sz="2800" b="1" dirty="0">
                <a:effectLst/>
                <a:latin typeface="+mj-lt"/>
              </a:rPr>
              <a:t>What is needed?</a:t>
            </a:r>
          </a:p>
          <a:p>
            <a:pPr marL="457200" indent="-457200" algn="just">
              <a:buFontTx/>
              <a:buChar char="-"/>
            </a:pPr>
            <a:r>
              <a:rPr lang="en-US" sz="2800" dirty="0">
                <a:latin typeface="+mj-lt"/>
              </a:rPr>
              <a:t>Fail-safe mitigation strategy for short-warning, “worst-case” scenarios</a:t>
            </a:r>
          </a:p>
          <a:p>
            <a:pPr algn="just"/>
            <a:endParaRPr lang="en-US" sz="2800" dirty="0">
              <a:latin typeface="+mj-lt"/>
            </a:endParaRPr>
          </a:p>
          <a:p>
            <a:pPr algn="just"/>
            <a:endParaRPr lang="en-US" sz="2800" dirty="0">
              <a:latin typeface="+mj-lt"/>
            </a:endParaRPr>
          </a:p>
          <a:p>
            <a:pPr algn="just"/>
            <a:endParaRPr lang="en-US" sz="2800" dirty="0">
              <a:latin typeface="+mj-lt"/>
            </a:endParaRPr>
          </a:p>
        </p:txBody>
      </p:sp>
    </p:spTree>
    <p:extLst>
      <p:ext uri="{BB962C8B-B14F-4D97-AF65-F5344CB8AC3E}">
        <p14:creationId xmlns:p14="http://schemas.microsoft.com/office/powerpoint/2010/main" val="37523659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C3838-641A-F48F-787D-0868F6CACD0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36929BC-4AD8-F7FB-A7AB-B9B18CFF3747}"/>
              </a:ext>
            </a:extLst>
          </p:cNvPr>
          <p:cNvSpPr/>
          <p:nvPr/>
        </p:nvSpPr>
        <p:spPr>
          <a:xfrm>
            <a:off x="10960100" y="6248400"/>
            <a:ext cx="482600" cy="406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un shining through the sky&#10;&#10;Description automatically generated with medium confidence">
            <a:extLst>
              <a:ext uri="{FF2B5EF4-FFF2-40B4-BE49-F238E27FC236}">
                <a16:creationId xmlns:a16="http://schemas.microsoft.com/office/drawing/2014/main" id="{46BD9B29-3853-7C84-D0D3-56017A664CA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5963" r="2263" b="19711"/>
          <a:stretch/>
        </p:blipFill>
        <p:spPr>
          <a:xfrm>
            <a:off x="7108746" y="0"/>
            <a:ext cx="5082034" cy="2283563"/>
          </a:xfrm>
          <a:prstGeom prst="rect">
            <a:avLst/>
          </a:prstGeom>
        </p:spPr>
      </p:pic>
      <p:sp>
        <p:nvSpPr>
          <p:cNvPr id="6" name="Date Placeholder 3">
            <a:extLst>
              <a:ext uri="{FF2B5EF4-FFF2-40B4-BE49-F238E27FC236}">
                <a16:creationId xmlns:a16="http://schemas.microsoft.com/office/drawing/2014/main" id="{7EDD10D9-F3D0-2682-B293-78634CE6C33F}"/>
              </a:ext>
            </a:extLst>
          </p:cNvPr>
          <p:cNvSpPr txBox="1">
            <a:spLocks/>
          </p:cNvSpPr>
          <p:nvPr/>
        </p:nvSpPr>
        <p:spPr>
          <a:xfrm>
            <a:off x="7111993" y="1930401"/>
            <a:ext cx="1881962" cy="353162"/>
          </a:xfrm>
          <a:prstGeom prst="rect">
            <a:avLst/>
          </a:prstGeom>
          <a:solidFill>
            <a:schemeClr val="bg1">
              <a:alpha val="50116"/>
            </a:schemeClr>
          </a:solidFill>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1" dirty="0">
                <a:solidFill>
                  <a:schemeClr val="tx1"/>
                </a:solidFill>
                <a:effectLst/>
              </a:rPr>
              <a:t>Image: </a:t>
            </a:r>
            <a:r>
              <a:rPr lang="en-US" b="0" i="1" dirty="0" err="1">
                <a:solidFill>
                  <a:schemeClr val="tx1"/>
                </a:solidFill>
                <a:effectLst/>
              </a:rPr>
              <a:t>Youtube</a:t>
            </a:r>
            <a:r>
              <a:rPr lang="en-US" b="0" i="1" dirty="0">
                <a:solidFill>
                  <a:schemeClr val="tx1"/>
                </a:solidFill>
                <a:effectLst/>
              </a:rPr>
              <a:t>/Tuvix72</a:t>
            </a:r>
            <a:endParaRPr lang="en-US" b="1" i="1" dirty="0">
              <a:solidFill>
                <a:schemeClr val="tx1"/>
              </a:solidFill>
            </a:endParaRPr>
          </a:p>
        </p:txBody>
      </p:sp>
      <p:sp>
        <p:nvSpPr>
          <p:cNvPr id="17" name="TextBox 16">
            <a:extLst>
              <a:ext uri="{FF2B5EF4-FFF2-40B4-BE49-F238E27FC236}">
                <a16:creationId xmlns:a16="http://schemas.microsoft.com/office/drawing/2014/main" id="{8684AFFD-A792-D353-C703-789B4377D7FC}"/>
              </a:ext>
            </a:extLst>
          </p:cNvPr>
          <p:cNvSpPr txBox="1"/>
          <p:nvPr/>
        </p:nvSpPr>
        <p:spPr>
          <a:xfrm>
            <a:off x="7185875" y="2283563"/>
            <a:ext cx="5019191" cy="1323439"/>
          </a:xfrm>
          <a:prstGeom prst="rect">
            <a:avLst/>
          </a:prstGeom>
          <a:noFill/>
        </p:spPr>
        <p:txBody>
          <a:bodyPr wrap="square" rtlCol="0">
            <a:spAutoFit/>
          </a:bodyPr>
          <a:lstStyle/>
          <a:p>
            <a:r>
              <a:rPr lang="en-US" sz="2000" dirty="0"/>
              <a:t>Chelyabinsk, 2013 (18 m)</a:t>
            </a:r>
          </a:p>
          <a:p>
            <a:pPr marL="342900" indent="-342900">
              <a:buFont typeface="Arial" panose="020B0604020202020204" pitchFamily="34" charset="0"/>
              <a:buChar char="•"/>
            </a:pPr>
            <a:r>
              <a:rPr lang="en-US" sz="2000" dirty="0"/>
              <a:t>Est. impact energy of 500 </a:t>
            </a:r>
            <a:r>
              <a:rPr lang="en-US" sz="2000" b="0" i="0" u="none" strike="noStrike" dirty="0">
                <a:effectLst/>
              </a:rPr>
              <a:t>± 100 kt</a:t>
            </a:r>
          </a:p>
          <a:p>
            <a:pPr marL="342900" indent="-342900">
              <a:buFont typeface="Arial" panose="020B0604020202020204" pitchFamily="34" charset="0"/>
              <a:buChar char="•"/>
            </a:pPr>
            <a:r>
              <a:rPr lang="en-US" sz="2000" dirty="0"/>
              <a:t>Damage out to 120 km</a:t>
            </a:r>
          </a:p>
          <a:p>
            <a:pPr marL="342900" indent="-342900">
              <a:buFont typeface="Arial" panose="020B0604020202020204" pitchFamily="34" charset="0"/>
              <a:buChar char="•"/>
            </a:pPr>
            <a:r>
              <a:rPr lang="en-US" sz="2000" dirty="0"/>
              <a:t>Impact interval: 50-100 years</a:t>
            </a:r>
          </a:p>
        </p:txBody>
      </p:sp>
      <p:sp>
        <p:nvSpPr>
          <p:cNvPr id="19" name="TextBox 18">
            <a:extLst>
              <a:ext uri="{FF2B5EF4-FFF2-40B4-BE49-F238E27FC236}">
                <a16:creationId xmlns:a16="http://schemas.microsoft.com/office/drawing/2014/main" id="{8182A397-3786-5CFE-AF64-DE0C82D2B048}"/>
              </a:ext>
            </a:extLst>
          </p:cNvPr>
          <p:cNvSpPr txBox="1"/>
          <p:nvPr/>
        </p:nvSpPr>
        <p:spPr>
          <a:xfrm>
            <a:off x="7185875" y="5198618"/>
            <a:ext cx="5096320" cy="2246769"/>
          </a:xfrm>
          <a:prstGeom prst="rect">
            <a:avLst/>
          </a:prstGeom>
          <a:noFill/>
        </p:spPr>
        <p:txBody>
          <a:bodyPr wrap="square" rtlCol="0">
            <a:spAutoFit/>
          </a:bodyPr>
          <a:lstStyle/>
          <a:p>
            <a:r>
              <a:rPr lang="en-US" sz="2000" dirty="0"/>
              <a:t>Tunguska, 1908 (~40-50 m?)</a:t>
            </a:r>
          </a:p>
          <a:p>
            <a:pPr marL="342900" indent="-342900">
              <a:buFont typeface="Arial" panose="020B0604020202020204" pitchFamily="34" charset="0"/>
              <a:buChar char="•"/>
            </a:pPr>
            <a:r>
              <a:rPr lang="en-US" sz="2000" dirty="0"/>
              <a:t>Est. impact energy of 3-15 Mt</a:t>
            </a:r>
          </a:p>
          <a:p>
            <a:pPr marL="342900" indent="-342900">
              <a:buFont typeface="Arial" panose="020B0604020202020204" pitchFamily="34" charset="0"/>
              <a:buChar char="•"/>
            </a:pPr>
            <a:r>
              <a:rPr lang="en-US" sz="2000" dirty="0"/>
              <a:t>Damage spanning 2000 km</a:t>
            </a:r>
            <a:r>
              <a:rPr lang="en-US" sz="2000" baseline="30000" dirty="0"/>
              <a:t>2</a:t>
            </a:r>
          </a:p>
          <a:p>
            <a:pPr marL="342900" indent="-342900">
              <a:buFont typeface="Arial" panose="020B0604020202020204" pitchFamily="34" charset="0"/>
              <a:buChar char="•"/>
            </a:pPr>
            <a:r>
              <a:rPr lang="en-US" sz="2000" dirty="0"/>
              <a:t>Impact interval: 300-500 years (3-5 Mt) to 800-1800 years (10-15 Mt)</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p:txBody>
      </p:sp>
      <p:sp>
        <p:nvSpPr>
          <p:cNvPr id="8" name="Oval 7">
            <a:extLst>
              <a:ext uri="{FF2B5EF4-FFF2-40B4-BE49-F238E27FC236}">
                <a16:creationId xmlns:a16="http://schemas.microsoft.com/office/drawing/2014/main" id="{EDD474E7-1FAE-0E09-37DC-35DB14466E80}"/>
              </a:ext>
            </a:extLst>
          </p:cNvPr>
          <p:cNvSpPr/>
          <p:nvPr/>
        </p:nvSpPr>
        <p:spPr>
          <a:xfrm>
            <a:off x="8600870" y="2714423"/>
            <a:ext cx="1866177" cy="1177846"/>
          </a:xfrm>
          <a:prstGeom prst="ellipse">
            <a:avLst/>
          </a:prstGeom>
          <a:noFill/>
          <a:ln w="19050">
            <a:solidFill>
              <a:schemeClr val="bg1">
                <a:alpha val="53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black and white photo of a forest&#10;&#10;Description automatically generated">
            <a:extLst>
              <a:ext uri="{FF2B5EF4-FFF2-40B4-BE49-F238E27FC236}">
                <a16:creationId xmlns:a16="http://schemas.microsoft.com/office/drawing/2014/main" id="{E91EADB3-3BBB-462D-6FC2-7D97EBC993A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6288" b="18097"/>
          <a:stretch/>
        </p:blipFill>
        <p:spPr>
          <a:xfrm>
            <a:off x="7118830" y="3589912"/>
            <a:ext cx="5071950" cy="1600736"/>
          </a:xfrm>
          <a:prstGeom prst="rect">
            <a:avLst/>
          </a:prstGeom>
        </p:spPr>
      </p:pic>
      <p:sp>
        <p:nvSpPr>
          <p:cNvPr id="24" name="Date Placeholder 3">
            <a:extLst>
              <a:ext uri="{FF2B5EF4-FFF2-40B4-BE49-F238E27FC236}">
                <a16:creationId xmlns:a16="http://schemas.microsoft.com/office/drawing/2014/main" id="{2A8C546B-3F7B-9C8D-2C60-AB4FCCFB6522}"/>
              </a:ext>
            </a:extLst>
          </p:cNvPr>
          <p:cNvSpPr txBox="1">
            <a:spLocks/>
          </p:cNvSpPr>
          <p:nvPr/>
        </p:nvSpPr>
        <p:spPr>
          <a:xfrm>
            <a:off x="7118830" y="4845511"/>
            <a:ext cx="1548550" cy="353693"/>
          </a:xfrm>
          <a:prstGeom prst="rect">
            <a:avLst/>
          </a:prstGeom>
          <a:solidFill>
            <a:schemeClr val="bg1">
              <a:alpha val="70000"/>
            </a:schemeClr>
          </a:solidFill>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1" dirty="0">
                <a:solidFill>
                  <a:schemeClr val="tx1"/>
                </a:solidFill>
                <a:effectLst/>
              </a:rPr>
              <a:t>Image: Leonid Kulik</a:t>
            </a:r>
            <a:endParaRPr lang="en-US" b="1" i="1" dirty="0">
              <a:solidFill>
                <a:schemeClr val="tx1"/>
              </a:solidFill>
            </a:endParaRPr>
          </a:p>
        </p:txBody>
      </p:sp>
      <p:grpSp>
        <p:nvGrpSpPr>
          <p:cNvPr id="10" name="Group 9">
            <a:extLst>
              <a:ext uri="{FF2B5EF4-FFF2-40B4-BE49-F238E27FC236}">
                <a16:creationId xmlns:a16="http://schemas.microsoft.com/office/drawing/2014/main" id="{CB541A8A-9EFF-D63F-2138-9AD81728D62C}"/>
              </a:ext>
            </a:extLst>
          </p:cNvPr>
          <p:cNvGrpSpPr/>
          <p:nvPr/>
        </p:nvGrpSpPr>
        <p:grpSpPr>
          <a:xfrm>
            <a:off x="233034" y="883225"/>
            <a:ext cx="6675766" cy="5763753"/>
            <a:chOff x="5516234" y="648603"/>
            <a:chExt cx="6675766" cy="5763753"/>
          </a:xfrm>
        </p:grpSpPr>
        <p:grpSp>
          <p:nvGrpSpPr>
            <p:cNvPr id="12" name="Group 11">
              <a:extLst>
                <a:ext uri="{FF2B5EF4-FFF2-40B4-BE49-F238E27FC236}">
                  <a16:creationId xmlns:a16="http://schemas.microsoft.com/office/drawing/2014/main" id="{D62D0C74-B383-5424-0A9C-194963017040}"/>
                </a:ext>
              </a:extLst>
            </p:cNvPr>
            <p:cNvGrpSpPr/>
            <p:nvPr/>
          </p:nvGrpSpPr>
          <p:grpSpPr>
            <a:xfrm>
              <a:off x="5516234" y="924044"/>
              <a:ext cx="6675766" cy="5488312"/>
              <a:chOff x="5516234" y="924044"/>
              <a:chExt cx="6675766" cy="5488312"/>
            </a:xfrm>
          </p:grpSpPr>
          <p:pic>
            <p:nvPicPr>
              <p:cNvPr id="18" name="Picture 17" descr="A map of the world with orange dots&#10;&#10;Description automatically generated">
                <a:extLst>
                  <a:ext uri="{FF2B5EF4-FFF2-40B4-BE49-F238E27FC236}">
                    <a16:creationId xmlns:a16="http://schemas.microsoft.com/office/drawing/2014/main" id="{53224A7E-D4C7-49D1-B2E5-131D0642302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516234" y="924044"/>
                <a:ext cx="5272736" cy="5488312"/>
              </a:xfrm>
              <a:prstGeom prst="rect">
                <a:avLst/>
              </a:prstGeom>
            </p:spPr>
          </p:pic>
          <p:pic>
            <p:nvPicPr>
              <p:cNvPr id="21" name="Content Placeholder 13" descr="A map of the world with orange dots&#10;&#10;Description automatically generated">
                <a:extLst>
                  <a:ext uri="{FF2B5EF4-FFF2-40B4-BE49-F238E27FC236}">
                    <a16:creationId xmlns:a16="http://schemas.microsoft.com/office/drawing/2014/main" id="{08F70303-BC28-F4A7-A050-C9BB8B988F1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785123" y="985370"/>
                <a:ext cx="1406877" cy="5265738"/>
              </a:xfrm>
              <a:prstGeom prst="rect">
                <a:avLst/>
              </a:prstGeom>
            </p:spPr>
          </p:pic>
        </p:grpSp>
        <p:sp>
          <p:nvSpPr>
            <p:cNvPr id="15" name="TextBox 14">
              <a:extLst>
                <a:ext uri="{FF2B5EF4-FFF2-40B4-BE49-F238E27FC236}">
                  <a16:creationId xmlns:a16="http://schemas.microsoft.com/office/drawing/2014/main" id="{28B9711C-C97D-C00A-2DF1-D5967C11D0F5}"/>
                </a:ext>
              </a:extLst>
            </p:cNvPr>
            <p:cNvSpPr txBox="1"/>
            <p:nvPr/>
          </p:nvSpPr>
          <p:spPr>
            <a:xfrm>
              <a:off x="6011336" y="648603"/>
              <a:ext cx="4837724" cy="646331"/>
            </a:xfrm>
            <a:prstGeom prst="rect">
              <a:avLst/>
            </a:prstGeom>
            <a:noFill/>
          </p:spPr>
          <p:txBody>
            <a:bodyPr wrap="square" rtlCol="0">
              <a:spAutoFit/>
            </a:bodyPr>
            <a:lstStyle/>
            <a:p>
              <a:pPr algn="ctr"/>
              <a:r>
                <a:rPr lang="en-US" dirty="0"/>
                <a:t>Fireballs reported by US Government sensors</a:t>
              </a:r>
            </a:p>
            <a:p>
              <a:pPr algn="ctr"/>
              <a:r>
                <a:rPr lang="en-US" dirty="0"/>
                <a:t>April 1988–March 2023</a:t>
              </a:r>
            </a:p>
          </p:txBody>
        </p:sp>
      </p:grpSp>
      <p:sp>
        <p:nvSpPr>
          <p:cNvPr id="22" name="Title 1">
            <a:extLst>
              <a:ext uri="{FF2B5EF4-FFF2-40B4-BE49-F238E27FC236}">
                <a16:creationId xmlns:a16="http://schemas.microsoft.com/office/drawing/2014/main" id="{CF6E940D-58E6-6ACD-BF55-51DA15C8F956}"/>
              </a:ext>
            </a:extLst>
          </p:cNvPr>
          <p:cNvSpPr>
            <a:spLocks noGrp="1"/>
          </p:cNvSpPr>
          <p:nvPr>
            <p:ph type="title"/>
          </p:nvPr>
        </p:nvSpPr>
        <p:spPr>
          <a:xfrm>
            <a:off x="0" y="119700"/>
            <a:ext cx="10515600" cy="545869"/>
          </a:xfrm>
        </p:spPr>
        <p:txBody>
          <a:bodyPr/>
          <a:lstStyle/>
          <a:p>
            <a:r>
              <a:rPr lang="en-US" sz="2800" b="1" dirty="0"/>
              <a:t>What is needed? </a:t>
            </a:r>
            <a:endParaRPr lang="en-US" dirty="0"/>
          </a:p>
        </p:txBody>
      </p:sp>
      <p:sp>
        <p:nvSpPr>
          <p:cNvPr id="7" name="TextBox 6">
            <a:extLst>
              <a:ext uri="{FF2B5EF4-FFF2-40B4-BE49-F238E27FC236}">
                <a16:creationId xmlns:a16="http://schemas.microsoft.com/office/drawing/2014/main" id="{85856706-F088-2330-4BC8-3AD7BD3C7331}"/>
              </a:ext>
            </a:extLst>
          </p:cNvPr>
          <p:cNvSpPr txBox="1"/>
          <p:nvPr/>
        </p:nvSpPr>
        <p:spPr>
          <a:xfrm>
            <a:off x="0" y="6430849"/>
            <a:ext cx="4875613" cy="369332"/>
          </a:xfrm>
          <a:prstGeom prst="rect">
            <a:avLst/>
          </a:prstGeom>
          <a:noFill/>
        </p:spPr>
        <p:txBody>
          <a:bodyPr wrap="square" rtlCol="0">
            <a:spAutoFit/>
          </a:bodyPr>
          <a:lstStyle/>
          <a:p>
            <a:r>
              <a:rPr lang="en-US" sz="900" i="1" dirty="0">
                <a:solidFill>
                  <a:schemeClr val="tx1"/>
                </a:solidFill>
                <a:effectLst/>
              </a:rPr>
              <a:t>[1] Alan B. Chamberlin (JPL/Caltech), </a:t>
            </a:r>
            <a:r>
              <a:rPr lang="en-US" sz="900" i="1" dirty="0">
                <a:solidFill>
                  <a:schemeClr val="tx1"/>
                </a:solidFill>
                <a:hlinkClick r:id="rId7"/>
              </a:rPr>
              <a:t>https://cneos.jpl.nasa.gov/fireballs/</a:t>
            </a:r>
            <a:endParaRPr lang="en-US" sz="900" i="1" dirty="0">
              <a:solidFill>
                <a:schemeClr val="tx1"/>
              </a:solidFill>
            </a:endParaRPr>
          </a:p>
          <a:p>
            <a:endParaRPr lang="en-US" sz="900" i="1" dirty="0"/>
          </a:p>
        </p:txBody>
      </p:sp>
      <p:sp>
        <p:nvSpPr>
          <p:cNvPr id="3" name="Title 1">
            <a:extLst>
              <a:ext uri="{FF2B5EF4-FFF2-40B4-BE49-F238E27FC236}">
                <a16:creationId xmlns:a16="http://schemas.microsoft.com/office/drawing/2014/main" id="{22177832-7743-79F5-5C01-073132F71456}"/>
              </a:ext>
            </a:extLst>
          </p:cNvPr>
          <p:cNvSpPr txBox="1">
            <a:spLocks/>
          </p:cNvSpPr>
          <p:nvPr/>
        </p:nvSpPr>
        <p:spPr>
          <a:xfrm>
            <a:off x="0" y="550560"/>
            <a:ext cx="10515600" cy="545869"/>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2000" dirty="0"/>
              <a:t>Small, short-warning threats</a:t>
            </a:r>
          </a:p>
        </p:txBody>
      </p:sp>
      <p:sp>
        <p:nvSpPr>
          <p:cNvPr id="4" name="Rectangle 3">
            <a:extLst>
              <a:ext uri="{FF2B5EF4-FFF2-40B4-BE49-F238E27FC236}">
                <a16:creationId xmlns:a16="http://schemas.microsoft.com/office/drawing/2014/main" id="{D148A0AC-1150-7314-21B0-41584C796651}"/>
              </a:ext>
            </a:extLst>
          </p:cNvPr>
          <p:cNvSpPr/>
          <p:nvPr/>
        </p:nvSpPr>
        <p:spPr>
          <a:xfrm>
            <a:off x="-6831" y="0"/>
            <a:ext cx="12198831" cy="6858000"/>
          </a:xfrm>
          <a:prstGeom prst="rect">
            <a:avLst/>
          </a:prstGeom>
          <a:solidFill>
            <a:schemeClr val="bg1">
              <a:alpha val="87307"/>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50BFD3BB-0920-C9F0-9780-DC1990583DE8}"/>
              </a:ext>
            </a:extLst>
          </p:cNvPr>
          <p:cNvSpPr txBox="1"/>
          <p:nvPr/>
        </p:nvSpPr>
        <p:spPr>
          <a:xfrm>
            <a:off x="1642509" y="2083994"/>
            <a:ext cx="8900150" cy="2677656"/>
          </a:xfrm>
          <a:prstGeom prst="rect">
            <a:avLst/>
          </a:prstGeom>
          <a:solidFill>
            <a:schemeClr val="bg1"/>
          </a:solidFill>
          <a:ln>
            <a:solidFill>
              <a:schemeClr val="tx1"/>
            </a:solidFill>
          </a:ln>
        </p:spPr>
        <p:txBody>
          <a:bodyPr wrap="square" rtlCol="0">
            <a:spAutoFit/>
          </a:bodyPr>
          <a:lstStyle/>
          <a:p>
            <a:pPr algn="just"/>
            <a:r>
              <a:rPr lang="en-US" sz="2800" b="1" dirty="0">
                <a:effectLst/>
                <a:latin typeface="+mj-lt"/>
              </a:rPr>
              <a:t>What is needed?</a:t>
            </a:r>
          </a:p>
          <a:p>
            <a:pPr marL="457200" indent="-457200" algn="just">
              <a:buFontTx/>
              <a:buChar char="-"/>
            </a:pPr>
            <a:r>
              <a:rPr lang="en-US" sz="2800" dirty="0">
                <a:latin typeface="+mj-lt"/>
              </a:rPr>
              <a:t>Fail-safe mitigation strategy for short-warning, “worst-case” scenarios</a:t>
            </a:r>
          </a:p>
          <a:p>
            <a:pPr marL="457200" indent="-457200" algn="just">
              <a:buFontTx/>
              <a:buChar char="-"/>
            </a:pPr>
            <a:r>
              <a:rPr lang="en-US" sz="2800" dirty="0">
                <a:latin typeface="+mj-lt"/>
              </a:rPr>
              <a:t>Rapid, at-the-ready capability</a:t>
            </a:r>
          </a:p>
          <a:p>
            <a:pPr algn="just"/>
            <a:endParaRPr lang="en-US" sz="2800" dirty="0">
              <a:latin typeface="+mj-lt"/>
            </a:endParaRPr>
          </a:p>
          <a:p>
            <a:pPr algn="just"/>
            <a:endParaRPr lang="en-US" sz="2800" dirty="0">
              <a:latin typeface="+mj-lt"/>
            </a:endParaRPr>
          </a:p>
        </p:txBody>
      </p:sp>
    </p:spTree>
    <p:extLst>
      <p:ext uri="{BB962C8B-B14F-4D97-AF65-F5344CB8AC3E}">
        <p14:creationId xmlns:p14="http://schemas.microsoft.com/office/powerpoint/2010/main" val="11190230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253B4-B1F5-0DAF-97CB-EEE1A561880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AF5E9C4-5978-5864-E8A0-5F1BD21D7026}"/>
              </a:ext>
            </a:extLst>
          </p:cNvPr>
          <p:cNvSpPr/>
          <p:nvPr/>
        </p:nvSpPr>
        <p:spPr>
          <a:xfrm>
            <a:off x="10960100" y="6248400"/>
            <a:ext cx="482600" cy="406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un shining through the sky&#10;&#10;Description automatically generated with medium confidence">
            <a:extLst>
              <a:ext uri="{FF2B5EF4-FFF2-40B4-BE49-F238E27FC236}">
                <a16:creationId xmlns:a16="http://schemas.microsoft.com/office/drawing/2014/main" id="{47B9B0A0-5F0E-6FB6-3510-2AA03520277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5963" r="2263" b="19711"/>
          <a:stretch/>
        </p:blipFill>
        <p:spPr>
          <a:xfrm>
            <a:off x="7108746" y="0"/>
            <a:ext cx="5082034" cy="2283563"/>
          </a:xfrm>
          <a:prstGeom prst="rect">
            <a:avLst/>
          </a:prstGeom>
        </p:spPr>
      </p:pic>
      <p:sp>
        <p:nvSpPr>
          <p:cNvPr id="6" name="Date Placeholder 3">
            <a:extLst>
              <a:ext uri="{FF2B5EF4-FFF2-40B4-BE49-F238E27FC236}">
                <a16:creationId xmlns:a16="http://schemas.microsoft.com/office/drawing/2014/main" id="{EED7AB02-DEF5-BF7F-A5C9-A7FC8A52DE6F}"/>
              </a:ext>
            </a:extLst>
          </p:cNvPr>
          <p:cNvSpPr txBox="1">
            <a:spLocks/>
          </p:cNvSpPr>
          <p:nvPr/>
        </p:nvSpPr>
        <p:spPr>
          <a:xfrm>
            <a:off x="7111993" y="1930401"/>
            <a:ext cx="1881962" cy="353162"/>
          </a:xfrm>
          <a:prstGeom prst="rect">
            <a:avLst/>
          </a:prstGeom>
          <a:solidFill>
            <a:schemeClr val="bg1">
              <a:alpha val="50116"/>
            </a:schemeClr>
          </a:solidFill>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1" dirty="0">
                <a:solidFill>
                  <a:schemeClr val="tx1"/>
                </a:solidFill>
                <a:effectLst/>
              </a:rPr>
              <a:t>Image: </a:t>
            </a:r>
            <a:r>
              <a:rPr lang="en-US" b="0" i="1" dirty="0" err="1">
                <a:solidFill>
                  <a:schemeClr val="tx1"/>
                </a:solidFill>
                <a:effectLst/>
              </a:rPr>
              <a:t>Youtube</a:t>
            </a:r>
            <a:r>
              <a:rPr lang="en-US" b="0" i="1" dirty="0">
                <a:solidFill>
                  <a:schemeClr val="tx1"/>
                </a:solidFill>
                <a:effectLst/>
              </a:rPr>
              <a:t>/Tuvix72</a:t>
            </a:r>
            <a:endParaRPr lang="en-US" b="1" i="1" dirty="0">
              <a:solidFill>
                <a:schemeClr val="tx1"/>
              </a:solidFill>
            </a:endParaRPr>
          </a:p>
        </p:txBody>
      </p:sp>
      <p:sp>
        <p:nvSpPr>
          <p:cNvPr id="17" name="TextBox 16">
            <a:extLst>
              <a:ext uri="{FF2B5EF4-FFF2-40B4-BE49-F238E27FC236}">
                <a16:creationId xmlns:a16="http://schemas.microsoft.com/office/drawing/2014/main" id="{152CDBD2-FB8F-AE32-514C-281C014C4E58}"/>
              </a:ext>
            </a:extLst>
          </p:cNvPr>
          <p:cNvSpPr txBox="1"/>
          <p:nvPr/>
        </p:nvSpPr>
        <p:spPr>
          <a:xfrm>
            <a:off x="7185875" y="2283563"/>
            <a:ext cx="5019191" cy="1323439"/>
          </a:xfrm>
          <a:prstGeom prst="rect">
            <a:avLst/>
          </a:prstGeom>
          <a:noFill/>
        </p:spPr>
        <p:txBody>
          <a:bodyPr wrap="square" rtlCol="0">
            <a:spAutoFit/>
          </a:bodyPr>
          <a:lstStyle/>
          <a:p>
            <a:r>
              <a:rPr lang="en-US" sz="2000" dirty="0"/>
              <a:t>Chelyabinsk, 2013 (18 m)</a:t>
            </a:r>
          </a:p>
          <a:p>
            <a:pPr marL="342900" indent="-342900">
              <a:buFont typeface="Arial" panose="020B0604020202020204" pitchFamily="34" charset="0"/>
              <a:buChar char="•"/>
            </a:pPr>
            <a:r>
              <a:rPr lang="en-US" sz="2000" dirty="0"/>
              <a:t>Est. impact energy of 500 </a:t>
            </a:r>
            <a:r>
              <a:rPr lang="en-US" sz="2000" b="0" i="0" u="none" strike="noStrike" dirty="0">
                <a:effectLst/>
              </a:rPr>
              <a:t>± 100 kt</a:t>
            </a:r>
          </a:p>
          <a:p>
            <a:pPr marL="342900" indent="-342900">
              <a:buFont typeface="Arial" panose="020B0604020202020204" pitchFamily="34" charset="0"/>
              <a:buChar char="•"/>
            </a:pPr>
            <a:r>
              <a:rPr lang="en-US" sz="2000" dirty="0"/>
              <a:t>Damage out to 120 km</a:t>
            </a:r>
          </a:p>
          <a:p>
            <a:pPr marL="342900" indent="-342900">
              <a:buFont typeface="Arial" panose="020B0604020202020204" pitchFamily="34" charset="0"/>
              <a:buChar char="•"/>
            </a:pPr>
            <a:r>
              <a:rPr lang="en-US" sz="2000" dirty="0"/>
              <a:t>Impact interval: 50-100 years</a:t>
            </a:r>
          </a:p>
        </p:txBody>
      </p:sp>
      <p:sp>
        <p:nvSpPr>
          <p:cNvPr id="19" name="TextBox 18">
            <a:extLst>
              <a:ext uri="{FF2B5EF4-FFF2-40B4-BE49-F238E27FC236}">
                <a16:creationId xmlns:a16="http://schemas.microsoft.com/office/drawing/2014/main" id="{0C07B95C-E1F2-777E-9080-F96A19D06075}"/>
              </a:ext>
            </a:extLst>
          </p:cNvPr>
          <p:cNvSpPr txBox="1"/>
          <p:nvPr/>
        </p:nvSpPr>
        <p:spPr>
          <a:xfrm>
            <a:off x="7185875" y="5198618"/>
            <a:ext cx="5096320" cy="2246769"/>
          </a:xfrm>
          <a:prstGeom prst="rect">
            <a:avLst/>
          </a:prstGeom>
          <a:noFill/>
        </p:spPr>
        <p:txBody>
          <a:bodyPr wrap="square" rtlCol="0">
            <a:spAutoFit/>
          </a:bodyPr>
          <a:lstStyle/>
          <a:p>
            <a:r>
              <a:rPr lang="en-US" sz="2000" dirty="0"/>
              <a:t>Tunguska, 1908 (~40-50 m?)</a:t>
            </a:r>
          </a:p>
          <a:p>
            <a:pPr marL="342900" indent="-342900">
              <a:buFont typeface="Arial" panose="020B0604020202020204" pitchFamily="34" charset="0"/>
              <a:buChar char="•"/>
            </a:pPr>
            <a:r>
              <a:rPr lang="en-US" sz="2000" dirty="0"/>
              <a:t>Est. impact energy of 3-15 Mt</a:t>
            </a:r>
          </a:p>
          <a:p>
            <a:pPr marL="342900" indent="-342900">
              <a:buFont typeface="Arial" panose="020B0604020202020204" pitchFamily="34" charset="0"/>
              <a:buChar char="•"/>
            </a:pPr>
            <a:r>
              <a:rPr lang="en-US" sz="2000" dirty="0"/>
              <a:t>Damage spanning 2000 km</a:t>
            </a:r>
            <a:r>
              <a:rPr lang="en-US" sz="2000" baseline="30000" dirty="0"/>
              <a:t>2</a:t>
            </a:r>
          </a:p>
          <a:p>
            <a:pPr marL="342900" indent="-342900">
              <a:buFont typeface="Arial" panose="020B0604020202020204" pitchFamily="34" charset="0"/>
              <a:buChar char="•"/>
            </a:pPr>
            <a:r>
              <a:rPr lang="en-US" sz="2000" dirty="0"/>
              <a:t>Impact interval: 300-500 years (3-5 Mt) to 800-1800 years (10-15 Mt)</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p:txBody>
      </p:sp>
      <p:sp>
        <p:nvSpPr>
          <p:cNvPr id="8" name="Oval 7">
            <a:extLst>
              <a:ext uri="{FF2B5EF4-FFF2-40B4-BE49-F238E27FC236}">
                <a16:creationId xmlns:a16="http://schemas.microsoft.com/office/drawing/2014/main" id="{40F6073D-8C90-DD8A-BCF6-8EB82C8E64EE}"/>
              </a:ext>
            </a:extLst>
          </p:cNvPr>
          <p:cNvSpPr/>
          <p:nvPr/>
        </p:nvSpPr>
        <p:spPr>
          <a:xfrm>
            <a:off x="8600870" y="2714423"/>
            <a:ext cx="1866177" cy="1177846"/>
          </a:xfrm>
          <a:prstGeom prst="ellipse">
            <a:avLst/>
          </a:prstGeom>
          <a:noFill/>
          <a:ln w="19050">
            <a:solidFill>
              <a:schemeClr val="bg1">
                <a:alpha val="53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black and white photo of a forest&#10;&#10;Description automatically generated">
            <a:extLst>
              <a:ext uri="{FF2B5EF4-FFF2-40B4-BE49-F238E27FC236}">
                <a16:creationId xmlns:a16="http://schemas.microsoft.com/office/drawing/2014/main" id="{AD52693A-A4FD-9393-BEFB-AE8F2C088EB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6288" b="18097"/>
          <a:stretch/>
        </p:blipFill>
        <p:spPr>
          <a:xfrm>
            <a:off x="7118830" y="3589912"/>
            <a:ext cx="5071950" cy="1600736"/>
          </a:xfrm>
          <a:prstGeom prst="rect">
            <a:avLst/>
          </a:prstGeom>
        </p:spPr>
      </p:pic>
      <p:sp>
        <p:nvSpPr>
          <p:cNvPr id="24" name="Date Placeholder 3">
            <a:extLst>
              <a:ext uri="{FF2B5EF4-FFF2-40B4-BE49-F238E27FC236}">
                <a16:creationId xmlns:a16="http://schemas.microsoft.com/office/drawing/2014/main" id="{7E7E7031-32DF-4A44-1298-E854118C84EE}"/>
              </a:ext>
            </a:extLst>
          </p:cNvPr>
          <p:cNvSpPr txBox="1">
            <a:spLocks/>
          </p:cNvSpPr>
          <p:nvPr/>
        </p:nvSpPr>
        <p:spPr>
          <a:xfrm>
            <a:off x="7118830" y="4845511"/>
            <a:ext cx="1548550" cy="353693"/>
          </a:xfrm>
          <a:prstGeom prst="rect">
            <a:avLst/>
          </a:prstGeom>
          <a:solidFill>
            <a:schemeClr val="bg1">
              <a:alpha val="70000"/>
            </a:schemeClr>
          </a:solidFill>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1" dirty="0">
                <a:solidFill>
                  <a:schemeClr val="tx1"/>
                </a:solidFill>
                <a:effectLst/>
              </a:rPr>
              <a:t>Image: Leonid Kulik</a:t>
            </a:r>
            <a:endParaRPr lang="en-US" b="1" i="1" dirty="0">
              <a:solidFill>
                <a:schemeClr val="tx1"/>
              </a:solidFill>
            </a:endParaRPr>
          </a:p>
        </p:txBody>
      </p:sp>
      <p:grpSp>
        <p:nvGrpSpPr>
          <p:cNvPr id="10" name="Group 9">
            <a:extLst>
              <a:ext uri="{FF2B5EF4-FFF2-40B4-BE49-F238E27FC236}">
                <a16:creationId xmlns:a16="http://schemas.microsoft.com/office/drawing/2014/main" id="{F5CF8A43-3447-9EE5-3A14-5A0DA5D944EF}"/>
              </a:ext>
            </a:extLst>
          </p:cNvPr>
          <p:cNvGrpSpPr/>
          <p:nvPr/>
        </p:nvGrpSpPr>
        <p:grpSpPr>
          <a:xfrm>
            <a:off x="233034" y="883225"/>
            <a:ext cx="6675766" cy="5763753"/>
            <a:chOff x="5516234" y="648603"/>
            <a:chExt cx="6675766" cy="5763753"/>
          </a:xfrm>
        </p:grpSpPr>
        <p:grpSp>
          <p:nvGrpSpPr>
            <p:cNvPr id="12" name="Group 11">
              <a:extLst>
                <a:ext uri="{FF2B5EF4-FFF2-40B4-BE49-F238E27FC236}">
                  <a16:creationId xmlns:a16="http://schemas.microsoft.com/office/drawing/2014/main" id="{1AB7B46C-EFFD-52F6-88F3-0C19DE4631C4}"/>
                </a:ext>
              </a:extLst>
            </p:cNvPr>
            <p:cNvGrpSpPr/>
            <p:nvPr/>
          </p:nvGrpSpPr>
          <p:grpSpPr>
            <a:xfrm>
              <a:off x="5516234" y="924044"/>
              <a:ext cx="6675766" cy="5488312"/>
              <a:chOff x="5516234" y="924044"/>
              <a:chExt cx="6675766" cy="5488312"/>
            </a:xfrm>
          </p:grpSpPr>
          <p:pic>
            <p:nvPicPr>
              <p:cNvPr id="18" name="Picture 17" descr="A map of the world with orange dots&#10;&#10;Description automatically generated">
                <a:extLst>
                  <a:ext uri="{FF2B5EF4-FFF2-40B4-BE49-F238E27FC236}">
                    <a16:creationId xmlns:a16="http://schemas.microsoft.com/office/drawing/2014/main" id="{77D1A171-7448-E7B8-F27E-51750CCCF2E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516234" y="924044"/>
                <a:ext cx="5272736" cy="5488312"/>
              </a:xfrm>
              <a:prstGeom prst="rect">
                <a:avLst/>
              </a:prstGeom>
            </p:spPr>
          </p:pic>
          <p:pic>
            <p:nvPicPr>
              <p:cNvPr id="21" name="Content Placeholder 13" descr="A map of the world with orange dots&#10;&#10;Description automatically generated">
                <a:extLst>
                  <a:ext uri="{FF2B5EF4-FFF2-40B4-BE49-F238E27FC236}">
                    <a16:creationId xmlns:a16="http://schemas.microsoft.com/office/drawing/2014/main" id="{01AA067E-B22B-23CC-EA3E-0480D4B8CF5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785123" y="985370"/>
                <a:ext cx="1406877" cy="5265738"/>
              </a:xfrm>
              <a:prstGeom prst="rect">
                <a:avLst/>
              </a:prstGeom>
            </p:spPr>
          </p:pic>
        </p:grpSp>
        <p:sp>
          <p:nvSpPr>
            <p:cNvPr id="15" name="TextBox 14">
              <a:extLst>
                <a:ext uri="{FF2B5EF4-FFF2-40B4-BE49-F238E27FC236}">
                  <a16:creationId xmlns:a16="http://schemas.microsoft.com/office/drawing/2014/main" id="{5C7451E1-2EDB-2AEE-9926-655564393BE6}"/>
                </a:ext>
              </a:extLst>
            </p:cNvPr>
            <p:cNvSpPr txBox="1"/>
            <p:nvPr/>
          </p:nvSpPr>
          <p:spPr>
            <a:xfrm>
              <a:off x="6011336" y="648603"/>
              <a:ext cx="4837724" cy="646331"/>
            </a:xfrm>
            <a:prstGeom prst="rect">
              <a:avLst/>
            </a:prstGeom>
            <a:noFill/>
          </p:spPr>
          <p:txBody>
            <a:bodyPr wrap="square" rtlCol="0">
              <a:spAutoFit/>
            </a:bodyPr>
            <a:lstStyle/>
            <a:p>
              <a:pPr algn="ctr"/>
              <a:r>
                <a:rPr lang="en-US" dirty="0"/>
                <a:t>Fireballs reported by US Government sensors</a:t>
              </a:r>
            </a:p>
            <a:p>
              <a:pPr algn="ctr"/>
              <a:r>
                <a:rPr lang="en-US" dirty="0"/>
                <a:t>April 1988–March 2023</a:t>
              </a:r>
            </a:p>
          </p:txBody>
        </p:sp>
      </p:grpSp>
      <p:sp>
        <p:nvSpPr>
          <p:cNvPr id="22" name="Title 1">
            <a:extLst>
              <a:ext uri="{FF2B5EF4-FFF2-40B4-BE49-F238E27FC236}">
                <a16:creationId xmlns:a16="http://schemas.microsoft.com/office/drawing/2014/main" id="{8B59E361-6E4E-A964-AE87-E1BC861F3D77}"/>
              </a:ext>
            </a:extLst>
          </p:cNvPr>
          <p:cNvSpPr>
            <a:spLocks noGrp="1"/>
          </p:cNvSpPr>
          <p:nvPr>
            <p:ph type="title"/>
          </p:nvPr>
        </p:nvSpPr>
        <p:spPr>
          <a:xfrm>
            <a:off x="0" y="119700"/>
            <a:ext cx="10515600" cy="545869"/>
          </a:xfrm>
        </p:spPr>
        <p:txBody>
          <a:bodyPr/>
          <a:lstStyle/>
          <a:p>
            <a:r>
              <a:rPr lang="en-US" sz="2800" b="1" dirty="0"/>
              <a:t>What is needed? </a:t>
            </a:r>
            <a:endParaRPr lang="en-US" dirty="0"/>
          </a:p>
        </p:txBody>
      </p:sp>
      <p:sp>
        <p:nvSpPr>
          <p:cNvPr id="7" name="TextBox 6">
            <a:extLst>
              <a:ext uri="{FF2B5EF4-FFF2-40B4-BE49-F238E27FC236}">
                <a16:creationId xmlns:a16="http://schemas.microsoft.com/office/drawing/2014/main" id="{14A19DA3-E4F0-625D-D17C-D5B71A158C47}"/>
              </a:ext>
            </a:extLst>
          </p:cNvPr>
          <p:cNvSpPr txBox="1"/>
          <p:nvPr/>
        </p:nvSpPr>
        <p:spPr>
          <a:xfrm>
            <a:off x="0" y="6430849"/>
            <a:ext cx="4875613" cy="369332"/>
          </a:xfrm>
          <a:prstGeom prst="rect">
            <a:avLst/>
          </a:prstGeom>
          <a:noFill/>
        </p:spPr>
        <p:txBody>
          <a:bodyPr wrap="square" rtlCol="0">
            <a:spAutoFit/>
          </a:bodyPr>
          <a:lstStyle/>
          <a:p>
            <a:r>
              <a:rPr lang="en-US" sz="900" i="1" dirty="0">
                <a:solidFill>
                  <a:schemeClr val="tx1"/>
                </a:solidFill>
                <a:effectLst/>
              </a:rPr>
              <a:t>[1] Alan B. Chamberlin (JPL/Caltech), </a:t>
            </a:r>
            <a:r>
              <a:rPr lang="en-US" sz="900" i="1" dirty="0">
                <a:solidFill>
                  <a:schemeClr val="tx1"/>
                </a:solidFill>
                <a:hlinkClick r:id="rId7"/>
              </a:rPr>
              <a:t>https://cneos.jpl.nasa.gov/fireballs/</a:t>
            </a:r>
            <a:endParaRPr lang="en-US" sz="900" i="1" dirty="0">
              <a:solidFill>
                <a:schemeClr val="tx1"/>
              </a:solidFill>
            </a:endParaRPr>
          </a:p>
          <a:p>
            <a:endParaRPr lang="en-US" sz="900" i="1" dirty="0"/>
          </a:p>
        </p:txBody>
      </p:sp>
      <p:sp>
        <p:nvSpPr>
          <p:cNvPr id="3" name="Title 1">
            <a:extLst>
              <a:ext uri="{FF2B5EF4-FFF2-40B4-BE49-F238E27FC236}">
                <a16:creationId xmlns:a16="http://schemas.microsoft.com/office/drawing/2014/main" id="{DFDDECD9-5B56-D4CD-B1A3-39A12AFFC6ED}"/>
              </a:ext>
            </a:extLst>
          </p:cNvPr>
          <p:cNvSpPr txBox="1">
            <a:spLocks/>
          </p:cNvSpPr>
          <p:nvPr/>
        </p:nvSpPr>
        <p:spPr>
          <a:xfrm>
            <a:off x="0" y="550560"/>
            <a:ext cx="10515600" cy="545869"/>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2000" dirty="0"/>
              <a:t>Small, short-warning threats</a:t>
            </a:r>
          </a:p>
        </p:txBody>
      </p:sp>
      <p:sp>
        <p:nvSpPr>
          <p:cNvPr id="4" name="Rectangle 3">
            <a:extLst>
              <a:ext uri="{FF2B5EF4-FFF2-40B4-BE49-F238E27FC236}">
                <a16:creationId xmlns:a16="http://schemas.microsoft.com/office/drawing/2014/main" id="{AD616BF5-3A08-0BE6-EE0D-ED397F695A4C}"/>
              </a:ext>
            </a:extLst>
          </p:cNvPr>
          <p:cNvSpPr/>
          <p:nvPr/>
        </p:nvSpPr>
        <p:spPr>
          <a:xfrm>
            <a:off x="-6831" y="0"/>
            <a:ext cx="12198831" cy="6858000"/>
          </a:xfrm>
          <a:prstGeom prst="rect">
            <a:avLst/>
          </a:prstGeom>
          <a:solidFill>
            <a:schemeClr val="bg1">
              <a:alpha val="87307"/>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BC03A113-AB12-8C05-993D-75E4399E2FDD}"/>
              </a:ext>
            </a:extLst>
          </p:cNvPr>
          <p:cNvSpPr txBox="1"/>
          <p:nvPr/>
        </p:nvSpPr>
        <p:spPr>
          <a:xfrm>
            <a:off x="1642509" y="2083994"/>
            <a:ext cx="8900150" cy="2677656"/>
          </a:xfrm>
          <a:prstGeom prst="rect">
            <a:avLst/>
          </a:prstGeom>
          <a:solidFill>
            <a:schemeClr val="bg1"/>
          </a:solidFill>
          <a:ln>
            <a:solidFill>
              <a:schemeClr val="tx1"/>
            </a:solidFill>
          </a:ln>
        </p:spPr>
        <p:txBody>
          <a:bodyPr wrap="square" rtlCol="0">
            <a:spAutoFit/>
          </a:bodyPr>
          <a:lstStyle/>
          <a:p>
            <a:pPr algn="just"/>
            <a:r>
              <a:rPr lang="en-US" sz="2800" b="1" dirty="0">
                <a:effectLst/>
                <a:latin typeface="+mj-lt"/>
              </a:rPr>
              <a:t>What is needed?</a:t>
            </a:r>
          </a:p>
          <a:p>
            <a:pPr marL="457200" indent="-457200" algn="just">
              <a:buFontTx/>
              <a:buChar char="-"/>
            </a:pPr>
            <a:r>
              <a:rPr lang="en-US" sz="2800" dirty="0">
                <a:latin typeface="+mj-lt"/>
              </a:rPr>
              <a:t>Fail-safe mitigation strategy for short-warning, “worst-case” scenarios</a:t>
            </a:r>
          </a:p>
          <a:p>
            <a:pPr marL="457200" indent="-457200" algn="just">
              <a:buFontTx/>
              <a:buChar char="-"/>
            </a:pPr>
            <a:r>
              <a:rPr lang="en-US" sz="2800" dirty="0">
                <a:latin typeface="+mj-lt"/>
              </a:rPr>
              <a:t>Rapid, at-the-ready capability</a:t>
            </a:r>
          </a:p>
          <a:p>
            <a:pPr marL="457200" indent="-457200" algn="just">
              <a:buFontTx/>
              <a:buChar char="-"/>
            </a:pPr>
            <a:r>
              <a:rPr lang="en-US" sz="2800" dirty="0">
                <a:latin typeface="+mj-lt"/>
              </a:rPr>
              <a:t>Single-launcher solution</a:t>
            </a:r>
          </a:p>
          <a:p>
            <a:pPr algn="just"/>
            <a:endParaRPr lang="en-US" sz="2800" dirty="0">
              <a:latin typeface="+mj-lt"/>
            </a:endParaRPr>
          </a:p>
        </p:txBody>
      </p:sp>
    </p:spTree>
    <p:extLst>
      <p:ext uri="{BB962C8B-B14F-4D97-AF65-F5344CB8AC3E}">
        <p14:creationId xmlns:p14="http://schemas.microsoft.com/office/powerpoint/2010/main" val="12292036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F0AEC-32D8-B69A-70A3-EA591785DDB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6B8D773-90BE-2B6C-8AA6-B50E44BD973C}"/>
              </a:ext>
            </a:extLst>
          </p:cNvPr>
          <p:cNvSpPr/>
          <p:nvPr/>
        </p:nvSpPr>
        <p:spPr>
          <a:xfrm>
            <a:off x="10960100" y="6248400"/>
            <a:ext cx="482600" cy="406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un shining through the sky&#10;&#10;Description automatically generated with medium confidence">
            <a:extLst>
              <a:ext uri="{FF2B5EF4-FFF2-40B4-BE49-F238E27FC236}">
                <a16:creationId xmlns:a16="http://schemas.microsoft.com/office/drawing/2014/main" id="{693A7857-242D-807C-EFD4-A9FFD6FE5B7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5963" r="2263" b="19711"/>
          <a:stretch/>
        </p:blipFill>
        <p:spPr>
          <a:xfrm>
            <a:off x="7108746" y="0"/>
            <a:ext cx="5082034" cy="2283563"/>
          </a:xfrm>
          <a:prstGeom prst="rect">
            <a:avLst/>
          </a:prstGeom>
        </p:spPr>
      </p:pic>
      <p:sp>
        <p:nvSpPr>
          <p:cNvPr id="6" name="Date Placeholder 3">
            <a:extLst>
              <a:ext uri="{FF2B5EF4-FFF2-40B4-BE49-F238E27FC236}">
                <a16:creationId xmlns:a16="http://schemas.microsoft.com/office/drawing/2014/main" id="{917EB950-9883-CC77-AEE4-12BF9F0C7AA9}"/>
              </a:ext>
            </a:extLst>
          </p:cNvPr>
          <p:cNvSpPr txBox="1">
            <a:spLocks/>
          </p:cNvSpPr>
          <p:nvPr/>
        </p:nvSpPr>
        <p:spPr>
          <a:xfrm>
            <a:off x="7111993" y="1930401"/>
            <a:ext cx="1881962" cy="353162"/>
          </a:xfrm>
          <a:prstGeom prst="rect">
            <a:avLst/>
          </a:prstGeom>
          <a:solidFill>
            <a:schemeClr val="bg1">
              <a:alpha val="50116"/>
            </a:schemeClr>
          </a:solidFill>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1" dirty="0">
                <a:solidFill>
                  <a:schemeClr val="tx1"/>
                </a:solidFill>
                <a:effectLst/>
              </a:rPr>
              <a:t>Image: </a:t>
            </a:r>
            <a:r>
              <a:rPr lang="en-US" b="0" i="1" dirty="0" err="1">
                <a:solidFill>
                  <a:schemeClr val="tx1"/>
                </a:solidFill>
                <a:effectLst/>
              </a:rPr>
              <a:t>Youtube</a:t>
            </a:r>
            <a:r>
              <a:rPr lang="en-US" b="0" i="1" dirty="0">
                <a:solidFill>
                  <a:schemeClr val="tx1"/>
                </a:solidFill>
                <a:effectLst/>
              </a:rPr>
              <a:t>/Tuvix72</a:t>
            </a:r>
            <a:endParaRPr lang="en-US" b="1" i="1" dirty="0">
              <a:solidFill>
                <a:schemeClr val="tx1"/>
              </a:solidFill>
            </a:endParaRPr>
          </a:p>
        </p:txBody>
      </p:sp>
      <p:sp>
        <p:nvSpPr>
          <p:cNvPr id="17" name="TextBox 16">
            <a:extLst>
              <a:ext uri="{FF2B5EF4-FFF2-40B4-BE49-F238E27FC236}">
                <a16:creationId xmlns:a16="http://schemas.microsoft.com/office/drawing/2014/main" id="{00153874-4784-0D83-823C-7C30B3C7DB28}"/>
              </a:ext>
            </a:extLst>
          </p:cNvPr>
          <p:cNvSpPr txBox="1"/>
          <p:nvPr/>
        </p:nvSpPr>
        <p:spPr>
          <a:xfrm>
            <a:off x="7185875" y="2283563"/>
            <a:ext cx="5019191" cy="1323439"/>
          </a:xfrm>
          <a:prstGeom prst="rect">
            <a:avLst/>
          </a:prstGeom>
          <a:noFill/>
        </p:spPr>
        <p:txBody>
          <a:bodyPr wrap="square" rtlCol="0">
            <a:spAutoFit/>
          </a:bodyPr>
          <a:lstStyle/>
          <a:p>
            <a:r>
              <a:rPr lang="en-US" sz="2000" dirty="0"/>
              <a:t>Chelyabinsk, 2013 (18 m)</a:t>
            </a:r>
          </a:p>
          <a:p>
            <a:pPr marL="342900" indent="-342900">
              <a:buFont typeface="Arial" panose="020B0604020202020204" pitchFamily="34" charset="0"/>
              <a:buChar char="•"/>
            </a:pPr>
            <a:r>
              <a:rPr lang="en-US" sz="2000" dirty="0"/>
              <a:t>Est. impact energy of 500 </a:t>
            </a:r>
            <a:r>
              <a:rPr lang="en-US" sz="2000" b="0" i="0" u="none" strike="noStrike" dirty="0">
                <a:effectLst/>
              </a:rPr>
              <a:t>± 100 kt</a:t>
            </a:r>
          </a:p>
          <a:p>
            <a:pPr marL="342900" indent="-342900">
              <a:buFont typeface="Arial" panose="020B0604020202020204" pitchFamily="34" charset="0"/>
              <a:buChar char="•"/>
            </a:pPr>
            <a:r>
              <a:rPr lang="en-US" sz="2000" dirty="0"/>
              <a:t>Damage out to 120 km</a:t>
            </a:r>
          </a:p>
          <a:p>
            <a:pPr marL="342900" indent="-342900">
              <a:buFont typeface="Arial" panose="020B0604020202020204" pitchFamily="34" charset="0"/>
              <a:buChar char="•"/>
            </a:pPr>
            <a:r>
              <a:rPr lang="en-US" sz="2000" dirty="0"/>
              <a:t>Impact interval: 50-100 years</a:t>
            </a:r>
          </a:p>
        </p:txBody>
      </p:sp>
      <p:sp>
        <p:nvSpPr>
          <p:cNvPr id="19" name="TextBox 18">
            <a:extLst>
              <a:ext uri="{FF2B5EF4-FFF2-40B4-BE49-F238E27FC236}">
                <a16:creationId xmlns:a16="http://schemas.microsoft.com/office/drawing/2014/main" id="{331ABC22-5314-E7C9-29F9-A06D37ED7315}"/>
              </a:ext>
            </a:extLst>
          </p:cNvPr>
          <p:cNvSpPr txBox="1"/>
          <p:nvPr/>
        </p:nvSpPr>
        <p:spPr>
          <a:xfrm>
            <a:off x="7185875" y="5198618"/>
            <a:ext cx="5096320" cy="2246769"/>
          </a:xfrm>
          <a:prstGeom prst="rect">
            <a:avLst/>
          </a:prstGeom>
          <a:noFill/>
        </p:spPr>
        <p:txBody>
          <a:bodyPr wrap="square" rtlCol="0">
            <a:spAutoFit/>
          </a:bodyPr>
          <a:lstStyle/>
          <a:p>
            <a:r>
              <a:rPr lang="en-US" sz="2000" dirty="0"/>
              <a:t>Tunguska, 1908 (~40-50 m?)</a:t>
            </a:r>
          </a:p>
          <a:p>
            <a:pPr marL="342900" indent="-342900">
              <a:buFont typeface="Arial" panose="020B0604020202020204" pitchFamily="34" charset="0"/>
              <a:buChar char="•"/>
            </a:pPr>
            <a:r>
              <a:rPr lang="en-US" sz="2000" dirty="0"/>
              <a:t>Est. impact energy of 3-15 Mt</a:t>
            </a:r>
          </a:p>
          <a:p>
            <a:pPr marL="342900" indent="-342900">
              <a:buFont typeface="Arial" panose="020B0604020202020204" pitchFamily="34" charset="0"/>
              <a:buChar char="•"/>
            </a:pPr>
            <a:r>
              <a:rPr lang="en-US" sz="2000" dirty="0"/>
              <a:t>Damage spanning 2000 km</a:t>
            </a:r>
            <a:r>
              <a:rPr lang="en-US" sz="2000" baseline="30000" dirty="0"/>
              <a:t>2</a:t>
            </a:r>
          </a:p>
          <a:p>
            <a:pPr marL="342900" indent="-342900">
              <a:buFont typeface="Arial" panose="020B0604020202020204" pitchFamily="34" charset="0"/>
              <a:buChar char="•"/>
            </a:pPr>
            <a:r>
              <a:rPr lang="en-US" sz="2000" dirty="0"/>
              <a:t>Impact interval: 300-500 years (3-5 Mt) to 800-1800 years (10-15 Mt)</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p:txBody>
      </p:sp>
      <p:sp>
        <p:nvSpPr>
          <p:cNvPr id="8" name="Oval 7">
            <a:extLst>
              <a:ext uri="{FF2B5EF4-FFF2-40B4-BE49-F238E27FC236}">
                <a16:creationId xmlns:a16="http://schemas.microsoft.com/office/drawing/2014/main" id="{21B65038-579E-04AC-97B1-D64E3C7E77FD}"/>
              </a:ext>
            </a:extLst>
          </p:cNvPr>
          <p:cNvSpPr/>
          <p:nvPr/>
        </p:nvSpPr>
        <p:spPr>
          <a:xfrm>
            <a:off x="8600870" y="2714423"/>
            <a:ext cx="1866177" cy="1177846"/>
          </a:xfrm>
          <a:prstGeom prst="ellipse">
            <a:avLst/>
          </a:prstGeom>
          <a:noFill/>
          <a:ln w="19050">
            <a:solidFill>
              <a:schemeClr val="bg1">
                <a:alpha val="53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black and white photo of a forest&#10;&#10;Description automatically generated">
            <a:extLst>
              <a:ext uri="{FF2B5EF4-FFF2-40B4-BE49-F238E27FC236}">
                <a16:creationId xmlns:a16="http://schemas.microsoft.com/office/drawing/2014/main" id="{CAF78708-8339-E8D5-0A03-345451D6594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6288" b="18097"/>
          <a:stretch/>
        </p:blipFill>
        <p:spPr>
          <a:xfrm>
            <a:off x="7118830" y="3589912"/>
            <a:ext cx="5071950" cy="1600736"/>
          </a:xfrm>
          <a:prstGeom prst="rect">
            <a:avLst/>
          </a:prstGeom>
        </p:spPr>
      </p:pic>
      <p:sp>
        <p:nvSpPr>
          <p:cNvPr id="24" name="Date Placeholder 3">
            <a:extLst>
              <a:ext uri="{FF2B5EF4-FFF2-40B4-BE49-F238E27FC236}">
                <a16:creationId xmlns:a16="http://schemas.microsoft.com/office/drawing/2014/main" id="{0195E13A-F57D-455F-6426-EC699595D0E7}"/>
              </a:ext>
            </a:extLst>
          </p:cNvPr>
          <p:cNvSpPr txBox="1">
            <a:spLocks/>
          </p:cNvSpPr>
          <p:nvPr/>
        </p:nvSpPr>
        <p:spPr>
          <a:xfrm>
            <a:off x="7118830" y="4845511"/>
            <a:ext cx="1548550" cy="353693"/>
          </a:xfrm>
          <a:prstGeom prst="rect">
            <a:avLst/>
          </a:prstGeom>
          <a:solidFill>
            <a:schemeClr val="bg1">
              <a:alpha val="70000"/>
            </a:schemeClr>
          </a:solidFill>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1" dirty="0">
                <a:solidFill>
                  <a:schemeClr val="tx1"/>
                </a:solidFill>
                <a:effectLst/>
              </a:rPr>
              <a:t>Image: Leonid Kulik</a:t>
            </a:r>
            <a:endParaRPr lang="en-US" b="1" i="1" dirty="0">
              <a:solidFill>
                <a:schemeClr val="tx1"/>
              </a:solidFill>
            </a:endParaRPr>
          </a:p>
        </p:txBody>
      </p:sp>
      <p:grpSp>
        <p:nvGrpSpPr>
          <p:cNvPr id="10" name="Group 9">
            <a:extLst>
              <a:ext uri="{FF2B5EF4-FFF2-40B4-BE49-F238E27FC236}">
                <a16:creationId xmlns:a16="http://schemas.microsoft.com/office/drawing/2014/main" id="{0C8C9EC0-677F-65E5-61C9-952237FD5C15}"/>
              </a:ext>
            </a:extLst>
          </p:cNvPr>
          <p:cNvGrpSpPr/>
          <p:nvPr/>
        </p:nvGrpSpPr>
        <p:grpSpPr>
          <a:xfrm>
            <a:off x="233034" y="883225"/>
            <a:ext cx="6675766" cy="5763753"/>
            <a:chOff x="5516234" y="648603"/>
            <a:chExt cx="6675766" cy="5763753"/>
          </a:xfrm>
        </p:grpSpPr>
        <p:grpSp>
          <p:nvGrpSpPr>
            <p:cNvPr id="12" name="Group 11">
              <a:extLst>
                <a:ext uri="{FF2B5EF4-FFF2-40B4-BE49-F238E27FC236}">
                  <a16:creationId xmlns:a16="http://schemas.microsoft.com/office/drawing/2014/main" id="{D8AF8E7B-A7CD-3C14-9B85-DD5D8EEFA4F9}"/>
                </a:ext>
              </a:extLst>
            </p:cNvPr>
            <p:cNvGrpSpPr/>
            <p:nvPr/>
          </p:nvGrpSpPr>
          <p:grpSpPr>
            <a:xfrm>
              <a:off x="5516234" y="924044"/>
              <a:ext cx="6675766" cy="5488312"/>
              <a:chOff x="5516234" y="924044"/>
              <a:chExt cx="6675766" cy="5488312"/>
            </a:xfrm>
          </p:grpSpPr>
          <p:pic>
            <p:nvPicPr>
              <p:cNvPr id="18" name="Picture 17" descr="A map of the world with orange dots&#10;&#10;Description automatically generated">
                <a:extLst>
                  <a:ext uri="{FF2B5EF4-FFF2-40B4-BE49-F238E27FC236}">
                    <a16:creationId xmlns:a16="http://schemas.microsoft.com/office/drawing/2014/main" id="{6E5F2B16-45B8-B9C9-8832-BCE35721E13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516234" y="924044"/>
                <a:ext cx="5272736" cy="5488312"/>
              </a:xfrm>
              <a:prstGeom prst="rect">
                <a:avLst/>
              </a:prstGeom>
            </p:spPr>
          </p:pic>
          <p:pic>
            <p:nvPicPr>
              <p:cNvPr id="21" name="Content Placeholder 13" descr="A map of the world with orange dots&#10;&#10;Description automatically generated">
                <a:extLst>
                  <a:ext uri="{FF2B5EF4-FFF2-40B4-BE49-F238E27FC236}">
                    <a16:creationId xmlns:a16="http://schemas.microsoft.com/office/drawing/2014/main" id="{601F3C35-41B5-5FAA-FCD5-2E210BD2D21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785123" y="985370"/>
                <a:ext cx="1406877" cy="5265738"/>
              </a:xfrm>
              <a:prstGeom prst="rect">
                <a:avLst/>
              </a:prstGeom>
            </p:spPr>
          </p:pic>
        </p:grpSp>
        <p:sp>
          <p:nvSpPr>
            <p:cNvPr id="15" name="TextBox 14">
              <a:extLst>
                <a:ext uri="{FF2B5EF4-FFF2-40B4-BE49-F238E27FC236}">
                  <a16:creationId xmlns:a16="http://schemas.microsoft.com/office/drawing/2014/main" id="{724A7669-E1E1-7C07-C6F3-62D76C27405A}"/>
                </a:ext>
              </a:extLst>
            </p:cNvPr>
            <p:cNvSpPr txBox="1"/>
            <p:nvPr/>
          </p:nvSpPr>
          <p:spPr>
            <a:xfrm>
              <a:off x="6011336" y="648603"/>
              <a:ext cx="4837724" cy="646331"/>
            </a:xfrm>
            <a:prstGeom prst="rect">
              <a:avLst/>
            </a:prstGeom>
            <a:noFill/>
          </p:spPr>
          <p:txBody>
            <a:bodyPr wrap="square" rtlCol="0">
              <a:spAutoFit/>
            </a:bodyPr>
            <a:lstStyle/>
            <a:p>
              <a:pPr algn="ctr"/>
              <a:r>
                <a:rPr lang="en-US" dirty="0"/>
                <a:t>Fireballs reported by US Government sensors</a:t>
              </a:r>
            </a:p>
            <a:p>
              <a:pPr algn="ctr"/>
              <a:r>
                <a:rPr lang="en-US" dirty="0"/>
                <a:t>April 1988–March 2023</a:t>
              </a:r>
            </a:p>
          </p:txBody>
        </p:sp>
      </p:grpSp>
      <p:sp>
        <p:nvSpPr>
          <p:cNvPr id="22" name="Title 1">
            <a:extLst>
              <a:ext uri="{FF2B5EF4-FFF2-40B4-BE49-F238E27FC236}">
                <a16:creationId xmlns:a16="http://schemas.microsoft.com/office/drawing/2014/main" id="{40598227-4B8B-61AB-7BBD-58E3005ED3CB}"/>
              </a:ext>
            </a:extLst>
          </p:cNvPr>
          <p:cNvSpPr>
            <a:spLocks noGrp="1"/>
          </p:cNvSpPr>
          <p:nvPr>
            <p:ph type="title"/>
          </p:nvPr>
        </p:nvSpPr>
        <p:spPr>
          <a:xfrm>
            <a:off x="0" y="119700"/>
            <a:ext cx="10515600" cy="545869"/>
          </a:xfrm>
        </p:spPr>
        <p:txBody>
          <a:bodyPr/>
          <a:lstStyle/>
          <a:p>
            <a:r>
              <a:rPr lang="en-US" sz="2800" b="1" dirty="0"/>
              <a:t>What is needed? </a:t>
            </a:r>
            <a:endParaRPr lang="en-US" dirty="0"/>
          </a:p>
        </p:txBody>
      </p:sp>
      <p:sp>
        <p:nvSpPr>
          <p:cNvPr id="7" name="TextBox 6">
            <a:extLst>
              <a:ext uri="{FF2B5EF4-FFF2-40B4-BE49-F238E27FC236}">
                <a16:creationId xmlns:a16="http://schemas.microsoft.com/office/drawing/2014/main" id="{9BAEFB43-FE48-62BB-9402-CC16971332D2}"/>
              </a:ext>
            </a:extLst>
          </p:cNvPr>
          <p:cNvSpPr txBox="1"/>
          <p:nvPr/>
        </p:nvSpPr>
        <p:spPr>
          <a:xfrm>
            <a:off x="0" y="6430849"/>
            <a:ext cx="4875613" cy="369332"/>
          </a:xfrm>
          <a:prstGeom prst="rect">
            <a:avLst/>
          </a:prstGeom>
          <a:noFill/>
        </p:spPr>
        <p:txBody>
          <a:bodyPr wrap="square" rtlCol="0">
            <a:spAutoFit/>
          </a:bodyPr>
          <a:lstStyle/>
          <a:p>
            <a:r>
              <a:rPr lang="en-US" sz="900" i="1" dirty="0">
                <a:solidFill>
                  <a:schemeClr val="tx1"/>
                </a:solidFill>
                <a:effectLst/>
              </a:rPr>
              <a:t>[1] Alan B. Chamberlin (JPL/Caltech), </a:t>
            </a:r>
            <a:r>
              <a:rPr lang="en-US" sz="900" i="1" dirty="0">
                <a:solidFill>
                  <a:schemeClr val="tx1"/>
                </a:solidFill>
                <a:hlinkClick r:id="rId7"/>
              </a:rPr>
              <a:t>https://cneos.jpl.nasa.gov/fireballs/</a:t>
            </a:r>
            <a:endParaRPr lang="en-US" sz="900" i="1" dirty="0">
              <a:solidFill>
                <a:schemeClr val="tx1"/>
              </a:solidFill>
            </a:endParaRPr>
          </a:p>
          <a:p>
            <a:endParaRPr lang="en-US" sz="900" i="1" dirty="0"/>
          </a:p>
        </p:txBody>
      </p:sp>
      <p:sp>
        <p:nvSpPr>
          <p:cNvPr id="3" name="Title 1">
            <a:extLst>
              <a:ext uri="{FF2B5EF4-FFF2-40B4-BE49-F238E27FC236}">
                <a16:creationId xmlns:a16="http://schemas.microsoft.com/office/drawing/2014/main" id="{AD7DC0C8-7A4B-8C11-F16E-BF5E8A00BDD3}"/>
              </a:ext>
            </a:extLst>
          </p:cNvPr>
          <p:cNvSpPr txBox="1">
            <a:spLocks/>
          </p:cNvSpPr>
          <p:nvPr/>
        </p:nvSpPr>
        <p:spPr>
          <a:xfrm>
            <a:off x="0" y="550560"/>
            <a:ext cx="10515600" cy="545869"/>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2000" dirty="0"/>
              <a:t>Small, short-warning threats</a:t>
            </a:r>
          </a:p>
        </p:txBody>
      </p:sp>
      <p:sp>
        <p:nvSpPr>
          <p:cNvPr id="4" name="Rectangle 3">
            <a:extLst>
              <a:ext uri="{FF2B5EF4-FFF2-40B4-BE49-F238E27FC236}">
                <a16:creationId xmlns:a16="http://schemas.microsoft.com/office/drawing/2014/main" id="{1BA732D6-A3C1-3352-DFF4-C8A784B90495}"/>
              </a:ext>
            </a:extLst>
          </p:cNvPr>
          <p:cNvSpPr/>
          <p:nvPr/>
        </p:nvSpPr>
        <p:spPr>
          <a:xfrm>
            <a:off x="-6831" y="0"/>
            <a:ext cx="12198831" cy="6858000"/>
          </a:xfrm>
          <a:prstGeom prst="rect">
            <a:avLst/>
          </a:prstGeom>
          <a:solidFill>
            <a:schemeClr val="bg1">
              <a:alpha val="87307"/>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278A8115-A8EA-90FD-79DA-8A217F5FD765}"/>
              </a:ext>
            </a:extLst>
          </p:cNvPr>
          <p:cNvSpPr txBox="1"/>
          <p:nvPr/>
        </p:nvSpPr>
        <p:spPr>
          <a:xfrm>
            <a:off x="1642509" y="2083994"/>
            <a:ext cx="8900150" cy="2677656"/>
          </a:xfrm>
          <a:prstGeom prst="rect">
            <a:avLst/>
          </a:prstGeom>
          <a:solidFill>
            <a:schemeClr val="bg1"/>
          </a:solidFill>
          <a:ln>
            <a:solidFill>
              <a:schemeClr val="tx1"/>
            </a:solidFill>
          </a:ln>
        </p:spPr>
        <p:txBody>
          <a:bodyPr wrap="square" rtlCol="0">
            <a:spAutoFit/>
          </a:bodyPr>
          <a:lstStyle/>
          <a:p>
            <a:pPr algn="just"/>
            <a:r>
              <a:rPr lang="en-US" sz="2800" b="1" dirty="0">
                <a:effectLst/>
                <a:latin typeface="+mj-lt"/>
              </a:rPr>
              <a:t>What is needed?</a:t>
            </a:r>
          </a:p>
          <a:p>
            <a:pPr marL="457200" indent="-457200" algn="just">
              <a:buFontTx/>
              <a:buChar char="-"/>
            </a:pPr>
            <a:r>
              <a:rPr lang="en-US" sz="2800" dirty="0">
                <a:latin typeface="+mj-lt"/>
              </a:rPr>
              <a:t>Fail-safe mitigation strategy for short-warning, “worst-case” scenarios</a:t>
            </a:r>
          </a:p>
          <a:p>
            <a:pPr marL="457200" indent="-457200" algn="just">
              <a:buFontTx/>
              <a:buChar char="-"/>
            </a:pPr>
            <a:r>
              <a:rPr lang="en-US" sz="2800" dirty="0">
                <a:latin typeface="+mj-lt"/>
              </a:rPr>
              <a:t>Rapid, at-the-ready capability</a:t>
            </a:r>
          </a:p>
          <a:p>
            <a:pPr marL="457200" indent="-457200" algn="just">
              <a:buFontTx/>
              <a:buChar char="-"/>
            </a:pPr>
            <a:r>
              <a:rPr lang="en-US" sz="2800" dirty="0">
                <a:latin typeface="+mj-lt"/>
              </a:rPr>
              <a:t>Single-launcher solution</a:t>
            </a:r>
          </a:p>
          <a:p>
            <a:pPr marL="457200" indent="-457200" algn="just">
              <a:buFontTx/>
              <a:buChar char="-"/>
            </a:pPr>
            <a:r>
              <a:rPr lang="en-US" sz="2800" dirty="0">
                <a:latin typeface="+mj-lt"/>
              </a:rPr>
              <a:t>Simple, highly effective methodology</a:t>
            </a:r>
          </a:p>
        </p:txBody>
      </p:sp>
    </p:spTree>
    <p:extLst>
      <p:ext uri="{BB962C8B-B14F-4D97-AF65-F5344CB8AC3E}">
        <p14:creationId xmlns:p14="http://schemas.microsoft.com/office/powerpoint/2010/main" val="36017181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93550-7CEA-1D71-D6EA-279DF8FE5742}"/>
            </a:ext>
          </a:extLst>
        </p:cNvPr>
        <p:cNvGrpSpPr/>
        <p:nvPr/>
      </p:nvGrpSpPr>
      <p:grpSpPr>
        <a:xfrm>
          <a:off x="0" y="0"/>
          <a:ext cx="0" cy="0"/>
          <a:chOff x="0" y="0"/>
          <a:chExt cx="0" cy="0"/>
        </a:xfrm>
      </p:grpSpPr>
      <p:pic>
        <p:nvPicPr>
          <p:cNvPr id="9" name="Picture 8" descr="A graph with a red circle and blue circle&#10;&#10;AI-generated content may be incorrect.">
            <a:extLst>
              <a:ext uri="{FF2B5EF4-FFF2-40B4-BE49-F238E27FC236}">
                <a16:creationId xmlns:a16="http://schemas.microsoft.com/office/drawing/2014/main" id="{DD0224B2-CA83-39B6-A8A7-A7B5E4E11C0E}"/>
              </a:ext>
            </a:extLst>
          </p:cNvPr>
          <p:cNvPicPr>
            <a:picLocks noChangeAspect="1"/>
          </p:cNvPicPr>
          <p:nvPr/>
        </p:nvPicPr>
        <p:blipFill>
          <a:blip r:embed="rId3"/>
          <a:stretch>
            <a:fillRect/>
          </a:stretch>
        </p:blipFill>
        <p:spPr>
          <a:xfrm>
            <a:off x="-92600" y="534918"/>
            <a:ext cx="7287277" cy="6072731"/>
          </a:xfrm>
          <a:prstGeom prst="rect">
            <a:avLst/>
          </a:prstGeom>
        </p:spPr>
      </p:pic>
      <p:sp>
        <p:nvSpPr>
          <p:cNvPr id="6" name="Title 1">
            <a:extLst>
              <a:ext uri="{FF2B5EF4-FFF2-40B4-BE49-F238E27FC236}">
                <a16:creationId xmlns:a16="http://schemas.microsoft.com/office/drawing/2014/main" id="{DA913635-E40B-293E-6DB1-4F10610291D9}"/>
              </a:ext>
            </a:extLst>
          </p:cNvPr>
          <p:cNvSpPr>
            <a:spLocks noGrp="1"/>
          </p:cNvSpPr>
          <p:nvPr>
            <p:ph type="title"/>
          </p:nvPr>
        </p:nvSpPr>
        <p:spPr>
          <a:xfrm>
            <a:off x="0" y="119700"/>
            <a:ext cx="10515600" cy="545869"/>
          </a:xfrm>
        </p:spPr>
        <p:txBody>
          <a:bodyPr/>
          <a:lstStyle/>
          <a:p>
            <a:r>
              <a:rPr lang="en-US" sz="2800" b="1" dirty="0"/>
              <a:t>What is needed? </a:t>
            </a:r>
            <a:endParaRPr lang="en-US" dirty="0"/>
          </a:p>
        </p:txBody>
      </p:sp>
      <p:sp>
        <p:nvSpPr>
          <p:cNvPr id="7" name="Title 1">
            <a:extLst>
              <a:ext uri="{FF2B5EF4-FFF2-40B4-BE49-F238E27FC236}">
                <a16:creationId xmlns:a16="http://schemas.microsoft.com/office/drawing/2014/main" id="{937B6C84-E8F3-0694-B573-8B59E74B18ED}"/>
              </a:ext>
            </a:extLst>
          </p:cNvPr>
          <p:cNvSpPr txBox="1">
            <a:spLocks/>
          </p:cNvSpPr>
          <p:nvPr/>
        </p:nvSpPr>
        <p:spPr>
          <a:xfrm>
            <a:off x="0" y="550560"/>
            <a:ext cx="10515600" cy="545869"/>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2000" dirty="0"/>
              <a:t>Large, long-warning threats</a:t>
            </a:r>
          </a:p>
        </p:txBody>
      </p:sp>
      <p:sp>
        <p:nvSpPr>
          <p:cNvPr id="12" name="TextBox 11">
            <a:extLst>
              <a:ext uri="{FF2B5EF4-FFF2-40B4-BE49-F238E27FC236}">
                <a16:creationId xmlns:a16="http://schemas.microsoft.com/office/drawing/2014/main" id="{46EE8436-5F74-227A-3E51-CD888DEC312F}"/>
              </a:ext>
            </a:extLst>
          </p:cNvPr>
          <p:cNvSpPr txBox="1"/>
          <p:nvPr/>
        </p:nvSpPr>
        <p:spPr>
          <a:xfrm>
            <a:off x="0" y="6430849"/>
            <a:ext cx="4875613" cy="369332"/>
          </a:xfrm>
          <a:prstGeom prst="rect">
            <a:avLst/>
          </a:prstGeom>
          <a:noFill/>
        </p:spPr>
        <p:txBody>
          <a:bodyPr wrap="square" rtlCol="0">
            <a:spAutoFit/>
          </a:bodyPr>
          <a:lstStyle/>
          <a:p>
            <a:r>
              <a:rPr lang="en-US" sz="900" i="1" dirty="0">
                <a:solidFill>
                  <a:schemeClr val="tx1"/>
                </a:solidFill>
                <a:effectLst/>
              </a:rPr>
              <a:t>[2] Wheeler et al, </a:t>
            </a:r>
            <a:r>
              <a:rPr lang="en-US" sz="900" i="1" dirty="0">
                <a:solidFill>
                  <a:schemeClr val="tx1"/>
                </a:solidFill>
                <a:hlinkClick r:id="rId4"/>
              </a:rPr>
              <a:t>https://cneos.jpl.nasa.gov/pd/cs/pdc25</a:t>
            </a:r>
            <a:endParaRPr lang="en-US" sz="900" i="1" dirty="0">
              <a:solidFill>
                <a:schemeClr val="tx1"/>
              </a:solidFill>
            </a:endParaRPr>
          </a:p>
          <a:p>
            <a:endParaRPr lang="en-US" sz="900" i="1" dirty="0"/>
          </a:p>
        </p:txBody>
      </p:sp>
      <p:sp>
        <p:nvSpPr>
          <p:cNvPr id="13" name="TextBox 12">
            <a:extLst>
              <a:ext uri="{FF2B5EF4-FFF2-40B4-BE49-F238E27FC236}">
                <a16:creationId xmlns:a16="http://schemas.microsoft.com/office/drawing/2014/main" id="{9AFFC191-023C-60B2-4ECE-75BD2E1B3213}"/>
              </a:ext>
            </a:extLst>
          </p:cNvPr>
          <p:cNvSpPr txBox="1"/>
          <p:nvPr/>
        </p:nvSpPr>
        <p:spPr>
          <a:xfrm>
            <a:off x="6699705" y="3524230"/>
            <a:ext cx="5492295" cy="2862322"/>
          </a:xfrm>
          <a:prstGeom prst="rect">
            <a:avLst/>
          </a:prstGeom>
          <a:noFill/>
        </p:spPr>
        <p:txBody>
          <a:bodyPr wrap="square" rtlCol="0">
            <a:spAutoFit/>
          </a:bodyPr>
          <a:lstStyle/>
          <a:p>
            <a:r>
              <a:rPr lang="en-US" sz="2000" dirty="0"/>
              <a:t>Hypothetical: 2024 PDC25 (~150–160 m)</a:t>
            </a:r>
          </a:p>
          <a:p>
            <a:pPr marL="342900" indent="-342900">
              <a:buFont typeface="Arial" panose="020B0604020202020204" pitchFamily="34" charset="0"/>
              <a:buChar char="•"/>
            </a:pPr>
            <a:r>
              <a:rPr lang="en-US" sz="2000" dirty="0"/>
              <a:t>Est. impact energy of 63–105 Mt</a:t>
            </a:r>
            <a:endParaRPr lang="en-US" sz="2000" b="0" i="0" u="none" strike="noStrike" dirty="0">
              <a:effectLst/>
            </a:endParaRPr>
          </a:p>
          <a:p>
            <a:pPr marL="342900" indent="-342900">
              <a:buFont typeface="Arial" panose="020B0604020202020204" pitchFamily="34" charset="0"/>
              <a:buChar char="•"/>
            </a:pPr>
            <a:r>
              <a:rPr lang="en-US" sz="2000" dirty="0"/>
              <a:t>Discovered 17 years before initial ~1.6% impact probability</a:t>
            </a:r>
          </a:p>
          <a:p>
            <a:pPr marL="342900" indent="-342900">
              <a:buFont typeface="Arial" panose="020B0604020202020204" pitchFamily="34" charset="0"/>
              <a:buChar char="•"/>
            </a:pPr>
            <a:r>
              <a:rPr lang="en-US" sz="2000" dirty="0"/>
              <a:t>Asteroid and impact properties well-constrained 13 years before 100% impact probability</a:t>
            </a:r>
          </a:p>
          <a:p>
            <a:pPr marL="342900" indent="-342900">
              <a:buFont typeface="Arial" panose="020B0604020202020204" pitchFamily="34" charset="0"/>
              <a:buChar char="•"/>
            </a:pPr>
            <a:r>
              <a:rPr lang="en-US" sz="2000" dirty="0"/>
              <a:t>Serious regional damage, out to ~100–120 km or further</a:t>
            </a:r>
          </a:p>
        </p:txBody>
      </p:sp>
      <p:grpSp>
        <p:nvGrpSpPr>
          <p:cNvPr id="20" name="Group 19">
            <a:extLst>
              <a:ext uri="{FF2B5EF4-FFF2-40B4-BE49-F238E27FC236}">
                <a16:creationId xmlns:a16="http://schemas.microsoft.com/office/drawing/2014/main" id="{47EFB603-E5E3-7DF5-0AD2-1475C445580C}"/>
              </a:ext>
            </a:extLst>
          </p:cNvPr>
          <p:cNvGrpSpPr/>
          <p:nvPr/>
        </p:nvGrpSpPr>
        <p:grpSpPr>
          <a:xfrm>
            <a:off x="6646693" y="455368"/>
            <a:ext cx="5545307" cy="2801616"/>
            <a:chOff x="6646693" y="119700"/>
            <a:chExt cx="5545307" cy="2801616"/>
          </a:xfrm>
        </p:grpSpPr>
        <p:pic>
          <p:nvPicPr>
            <p:cNvPr id="15" name="Picture 14" descr="A map of a large and large area&#10;&#10;AI-generated content may be incorrect.">
              <a:extLst>
                <a:ext uri="{FF2B5EF4-FFF2-40B4-BE49-F238E27FC236}">
                  <a16:creationId xmlns:a16="http://schemas.microsoft.com/office/drawing/2014/main" id="{419EB056-5119-2C3E-2554-F51AB80F0992}"/>
                </a:ext>
              </a:extLst>
            </p:cNvPr>
            <p:cNvPicPr>
              <a:picLocks noChangeAspect="1"/>
            </p:cNvPicPr>
            <p:nvPr/>
          </p:nvPicPr>
          <p:blipFill>
            <a:blip r:embed="rId5"/>
            <a:srcRect l="1797" t="3896" r="18137"/>
            <a:stretch/>
          </p:blipFill>
          <p:spPr>
            <a:xfrm>
              <a:off x="6646693" y="119700"/>
              <a:ext cx="5545307" cy="2801616"/>
            </a:xfrm>
            <a:prstGeom prst="rect">
              <a:avLst/>
            </a:prstGeom>
          </p:spPr>
        </p:pic>
        <p:pic>
          <p:nvPicPr>
            <p:cNvPr id="19" name="Picture 18" descr="A group of squares with black text&#10;&#10;AI-generated content may be incorrect.">
              <a:extLst>
                <a:ext uri="{FF2B5EF4-FFF2-40B4-BE49-F238E27FC236}">
                  <a16:creationId xmlns:a16="http://schemas.microsoft.com/office/drawing/2014/main" id="{4552A22A-EF31-6C3E-A6BD-4761BD92B49A}"/>
                </a:ext>
              </a:extLst>
            </p:cNvPr>
            <p:cNvPicPr>
              <a:picLocks noChangeAspect="1"/>
            </p:cNvPicPr>
            <p:nvPr/>
          </p:nvPicPr>
          <p:blipFill>
            <a:blip r:embed="rId6"/>
            <a:stretch>
              <a:fillRect/>
            </a:stretch>
          </p:blipFill>
          <p:spPr>
            <a:xfrm>
              <a:off x="6699705" y="424275"/>
              <a:ext cx="1122238" cy="700549"/>
            </a:xfrm>
            <a:prstGeom prst="rect">
              <a:avLst/>
            </a:prstGeom>
            <a:ln>
              <a:solidFill>
                <a:schemeClr val="tx1"/>
              </a:solidFill>
            </a:ln>
          </p:spPr>
        </p:pic>
      </p:grpSp>
      <p:sp>
        <p:nvSpPr>
          <p:cNvPr id="2" name="Rectangle 1">
            <a:extLst>
              <a:ext uri="{FF2B5EF4-FFF2-40B4-BE49-F238E27FC236}">
                <a16:creationId xmlns:a16="http://schemas.microsoft.com/office/drawing/2014/main" id="{E9CB9DEE-3AE5-2768-B33C-D7FF7DFA3417}"/>
              </a:ext>
            </a:extLst>
          </p:cNvPr>
          <p:cNvSpPr/>
          <p:nvPr/>
        </p:nvSpPr>
        <p:spPr>
          <a:xfrm>
            <a:off x="-6831" y="0"/>
            <a:ext cx="12198831" cy="6858000"/>
          </a:xfrm>
          <a:prstGeom prst="rect">
            <a:avLst/>
          </a:prstGeom>
          <a:solidFill>
            <a:schemeClr val="bg1">
              <a:alpha val="87307"/>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5D38E4A9-87A8-6610-DB12-7DABA462511F}"/>
              </a:ext>
            </a:extLst>
          </p:cNvPr>
          <p:cNvSpPr txBox="1"/>
          <p:nvPr/>
        </p:nvSpPr>
        <p:spPr>
          <a:xfrm>
            <a:off x="1642509" y="1749129"/>
            <a:ext cx="8900150" cy="3108543"/>
          </a:xfrm>
          <a:prstGeom prst="rect">
            <a:avLst/>
          </a:prstGeom>
          <a:solidFill>
            <a:schemeClr val="bg1"/>
          </a:solidFill>
          <a:ln>
            <a:solidFill>
              <a:schemeClr val="tx1"/>
            </a:solidFill>
          </a:ln>
        </p:spPr>
        <p:txBody>
          <a:bodyPr wrap="square" rtlCol="0">
            <a:spAutoFit/>
          </a:bodyPr>
          <a:lstStyle/>
          <a:p>
            <a:pPr algn="just"/>
            <a:r>
              <a:rPr lang="en-US" sz="2800" b="1" dirty="0">
                <a:effectLst/>
                <a:latin typeface="+mj-lt"/>
              </a:rPr>
              <a:t>What is </a:t>
            </a:r>
            <a:r>
              <a:rPr lang="en-US" sz="2800" b="1" i="1" dirty="0">
                <a:effectLst/>
                <a:latin typeface="+mj-lt"/>
              </a:rPr>
              <a:t>ideal</a:t>
            </a:r>
            <a:r>
              <a:rPr lang="en-US" sz="2800" b="1" dirty="0">
                <a:effectLst/>
                <a:latin typeface="+mj-lt"/>
              </a:rPr>
              <a:t>?</a:t>
            </a:r>
          </a:p>
          <a:p>
            <a:pPr marL="457200" indent="-457200" algn="just">
              <a:buFontTx/>
              <a:buChar char="-"/>
            </a:pPr>
            <a:r>
              <a:rPr lang="en-US" sz="2800" dirty="0">
                <a:latin typeface="+mj-lt"/>
              </a:rPr>
              <a:t>Multi-modal mitigation strategy</a:t>
            </a:r>
          </a:p>
          <a:p>
            <a:pPr marL="914400" lvl="1" indent="-457200" algn="just">
              <a:buFontTx/>
              <a:buChar char="-"/>
            </a:pPr>
            <a:r>
              <a:rPr lang="en-US" sz="2800" dirty="0">
                <a:latin typeface="+mj-lt"/>
              </a:rPr>
              <a:t>Small, short-warning, “worst-case” threats</a:t>
            </a:r>
          </a:p>
          <a:p>
            <a:pPr marL="914400" lvl="1" indent="-457200" algn="just">
              <a:buFontTx/>
              <a:buChar char="-"/>
            </a:pPr>
            <a:r>
              <a:rPr lang="en-US" sz="2800" dirty="0">
                <a:latin typeface="+mj-lt"/>
              </a:rPr>
              <a:t>Large, long-warning, regional threats</a:t>
            </a:r>
          </a:p>
          <a:p>
            <a:pPr marL="457200" indent="-457200" algn="just">
              <a:buFontTx/>
              <a:buChar char="-"/>
            </a:pPr>
            <a:r>
              <a:rPr lang="en-US" sz="2800" dirty="0">
                <a:latin typeface="+mj-lt"/>
              </a:rPr>
              <a:t>Rapid, at-the-ready capability</a:t>
            </a:r>
          </a:p>
          <a:p>
            <a:pPr marL="457200" indent="-457200" algn="just">
              <a:buFontTx/>
              <a:buChar char="-"/>
            </a:pPr>
            <a:r>
              <a:rPr lang="en-US" sz="2800" dirty="0">
                <a:latin typeface="+mj-lt"/>
              </a:rPr>
              <a:t>Single-launcher solution</a:t>
            </a:r>
          </a:p>
          <a:p>
            <a:pPr marL="457200" indent="-457200" algn="just">
              <a:buFontTx/>
              <a:buChar char="-"/>
            </a:pPr>
            <a:r>
              <a:rPr lang="en-US" sz="2800" dirty="0">
                <a:latin typeface="+mj-lt"/>
              </a:rPr>
              <a:t>Simple, highly effective methodology</a:t>
            </a:r>
          </a:p>
        </p:txBody>
      </p:sp>
    </p:spTree>
    <p:extLst>
      <p:ext uri="{BB962C8B-B14F-4D97-AF65-F5344CB8AC3E}">
        <p14:creationId xmlns:p14="http://schemas.microsoft.com/office/powerpoint/2010/main" val="29844334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D4518-5105-268F-85E8-258A381B8F7E}"/>
            </a:ext>
          </a:extLst>
        </p:cNvPr>
        <p:cNvGrpSpPr/>
        <p:nvPr/>
      </p:nvGrpSpPr>
      <p:grpSpPr>
        <a:xfrm>
          <a:off x="0" y="0"/>
          <a:ext cx="0" cy="0"/>
          <a:chOff x="0" y="0"/>
          <a:chExt cx="0" cy="0"/>
        </a:xfrm>
      </p:grpSpPr>
      <p:pic>
        <p:nvPicPr>
          <p:cNvPr id="9" name="Picture 8" descr="A graph with a red circle and blue circle&#10;&#10;AI-generated content may be incorrect.">
            <a:extLst>
              <a:ext uri="{FF2B5EF4-FFF2-40B4-BE49-F238E27FC236}">
                <a16:creationId xmlns:a16="http://schemas.microsoft.com/office/drawing/2014/main" id="{9102EA36-E693-2943-EE97-54D91CADBF29}"/>
              </a:ext>
            </a:extLst>
          </p:cNvPr>
          <p:cNvPicPr>
            <a:picLocks noChangeAspect="1"/>
          </p:cNvPicPr>
          <p:nvPr/>
        </p:nvPicPr>
        <p:blipFill>
          <a:blip r:embed="rId3"/>
          <a:stretch>
            <a:fillRect/>
          </a:stretch>
        </p:blipFill>
        <p:spPr>
          <a:xfrm>
            <a:off x="-92600" y="534918"/>
            <a:ext cx="7287277" cy="6072731"/>
          </a:xfrm>
          <a:prstGeom prst="rect">
            <a:avLst/>
          </a:prstGeom>
        </p:spPr>
      </p:pic>
      <p:sp>
        <p:nvSpPr>
          <p:cNvPr id="6" name="Title 1">
            <a:extLst>
              <a:ext uri="{FF2B5EF4-FFF2-40B4-BE49-F238E27FC236}">
                <a16:creationId xmlns:a16="http://schemas.microsoft.com/office/drawing/2014/main" id="{66689F46-30EF-B748-894F-AD06138F5311}"/>
              </a:ext>
            </a:extLst>
          </p:cNvPr>
          <p:cNvSpPr>
            <a:spLocks noGrp="1"/>
          </p:cNvSpPr>
          <p:nvPr>
            <p:ph type="title"/>
          </p:nvPr>
        </p:nvSpPr>
        <p:spPr>
          <a:xfrm>
            <a:off x="0" y="119700"/>
            <a:ext cx="10515600" cy="545869"/>
          </a:xfrm>
        </p:spPr>
        <p:txBody>
          <a:bodyPr/>
          <a:lstStyle/>
          <a:p>
            <a:r>
              <a:rPr lang="en-US" sz="2800" b="1" dirty="0"/>
              <a:t>What is needed? </a:t>
            </a:r>
            <a:endParaRPr lang="en-US" dirty="0"/>
          </a:p>
        </p:txBody>
      </p:sp>
      <p:sp>
        <p:nvSpPr>
          <p:cNvPr id="7" name="Title 1">
            <a:extLst>
              <a:ext uri="{FF2B5EF4-FFF2-40B4-BE49-F238E27FC236}">
                <a16:creationId xmlns:a16="http://schemas.microsoft.com/office/drawing/2014/main" id="{14D7D63F-FD55-B5AA-8BFA-BA172E194560}"/>
              </a:ext>
            </a:extLst>
          </p:cNvPr>
          <p:cNvSpPr txBox="1">
            <a:spLocks/>
          </p:cNvSpPr>
          <p:nvPr/>
        </p:nvSpPr>
        <p:spPr>
          <a:xfrm>
            <a:off x="0" y="550560"/>
            <a:ext cx="10515600" cy="545869"/>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2000" dirty="0"/>
              <a:t>Large, long-warning threats</a:t>
            </a:r>
          </a:p>
        </p:txBody>
      </p:sp>
      <p:sp>
        <p:nvSpPr>
          <p:cNvPr id="12" name="TextBox 11">
            <a:extLst>
              <a:ext uri="{FF2B5EF4-FFF2-40B4-BE49-F238E27FC236}">
                <a16:creationId xmlns:a16="http://schemas.microsoft.com/office/drawing/2014/main" id="{23B382E5-0E87-9F2E-F92E-EDEDB5717EA4}"/>
              </a:ext>
            </a:extLst>
          </p:cNvPr>
          <p:cNvSpPr txBox="1"/>
          <p:nvPr/>
        </p:nvSpPr>
        <p:spPr>
          <a:xfrm>
            <a:off x="0" y="6430849"/>
            <a:ext cx="4875613" cy="369332"/>
          </a:xfrm>
          <a:prstGeom prst="rect">
            <a:avLst/>
          </a:prstGeom>
          <a:noFill/>
        </p:spPr>
        <p:txBody>
          <a:bodyPr wrap="square" rtlCol="0">
            <a:spAutoFit/>
          </a:bodyPr>
          <a:lstStyle/>
          <a:p>
            <a:r>
              <a:rPr lang="en-US" sz="900" i="1" dirty="0">
                <a:solidFill>
                  <a:schemeClr val="tx1"/>
                </a:solidFill>
                <a:effectLst/>
              </a:rPr>
              <a:t>[2] Wheeler et al, </a:t>
            </a:r>
            <a:r>
              <a:rPr lang="en-US" sz="900" i="1" dirty="0">
                <a:solidFill>
                  <a:schemeClr val="tx1"/>
                </a:solidFill>
                <a:hlinkClick r:id="rId4"/>
              </a:rPr>
              <a:t>https://cneos.jpl.nasa.gov/pd/cs/pdc25</a:t>
            </a:r>
            <a:endParaRPr lang="en-US" sz="900" i="1" dirty="0">
              <a:solidFill>
                <a:schemeClr val="tx1"/>
              </a:solidFill>
            </a:endParaRPr>
          </a:p>
          <a:p>
            <a:endParaRPr lang="en-US" sz="900" i="1" dirty="0"/>
          </a:p>
        </p:txBody>
      </p:sp>
      <p:sp>
        <p:nvSpPr>
          <p:cNvPr id="13" name="TextBox 12">
            <a:extLst>
              <a:ext uri="{FF2B5EF4-FFF2-40B4-BE49-F238E27FC236}">
                <a16:creationId xmlns:a16="http://schemas.microsoft.com/office/drawing/2014/main" id="{63ED532E-DAAB-139C-C4EB-44086E886355}"/>
              </a:ext>
            </a:extLst>
          </p:cNvPr>
          <p:cNvSpPr txBox="1"/>
          <p:nvPr/>
        </p:nvSpPr>
        <p:spPr>
          <a:xfrm>
            <a:off x="6699705" y="3524230"/>
            <a:ext cx="5492295" cy="2862322"/>
          </a:xfrm>
          <a:prstGeom prst="rect">
            <a:avLst/>
          </a:prstGeom>
          <a:noFill/>
        </p:spPr>
        <p:txBody>
          <a:bodyPr wrap="square" rtlCol="0">
            <a:spAutoFit/>
          </a:bodyPr>
          <a:lstStyle/>
          <a:p>
            <a:r>
              <a:rPr lang="en-US" sz="2000" dirty="0"/>
              <a:t>Hypothetical: 2024 PDC25 (~150–160 m)</a:t>
            </a:r>
          </a:p>
          <a:p>
            <a:pPr marL="342900" indent="-342900">
              <a:buFont typeface="Arial" panose="020B0604020202020204" pitchFamily="34" charset="0"/>
              <a:buChar char="•"/>
            </a:pPr>
            <a:r>
              <a:rPr lang="en-US" sz="2000" dirty="0"/>
              <a:t>Est. impact energy of 63–105 Mt</a:t>
            </a:r>
            <a:endParaRPr lang="en-US" sz="2000" b="0" i="0" u="none" strike="noStrike" dirty="0">
              <a:effectLst/>
            </a:endParaRPr>
          </a:p>
          <a:p>
            <a:pPr marL="342900" indent="-342900">
              <a:buFont typeface="Arial" panose="020B0604020202020204" pitchFamily="34" charset="0"/>
              <a:buChar char="•"/>
            </a:pPr>
            <a:r>
              <a:rPr lang="en-US" sz="2000" dirty="0"/>
              <a:t>Discovered 17 years before initial ~1.6% impact probability</a:t>
            </a:r>
          </a:p>
          <a:p>
            <a:pPr marL="342900" indent="-342900">
              <a:buFont typeface="Arial" panose="020B0604020202020204" pitchFamily="34" charset="0"/>
              <a:buChar char="•"/>
            </a:pPr>
            <a:r>
              <a:rPr lang="en-US" sz="2000" dirty="0"/>
              <a:t>Asteroid and impact properties well-constrained 13 years before 100% impact probability</a:t>
            </a:r>
          </a:p>
          <a:p>
            <a:pPr marL="342900" indent="-342900">
              <a:buFont typeface="Arial" panose="020B0604020202020204" pitchFamily="34" charset="0"/>
              <a:buChar char="•"/>
            </a:pPr>
            <a:r>
              <a:rPr lang="en-US" sz="2000" dirty="0"/>
              <a:t>Serious regional damage, out to ~100–120 km or further</a:t>
            </a:r>
          </a:p>
        </p:txBody>
      </p:sp>
      <p:grpSp>
        <p:nvGrpSpPr>
          <p:cNvPr id="20" name="Group 19">
            <a:extLst>
              <a:ext uri="{FF2B5EF4-FFF2-40B4-BE49-F238E27FC236}">
                <a16:creationId xmlns:a16="http://schemas.microsoft.com/office/drawing/2014/main" id="{E343DCD3-4AD0-8004-53C3-5680FA0D9CB8}"/>
              </a:ext>
            </a:extLst>
          </p:cNvPr>
          <p:cNvGrpSpPr/>
          <p:nvPr/>
        </p:nvGrpSpPr>
        <p:grpSpPr>
          <a:xfrm>
            <a:off x="6646693" y="455368"/>
            <a:ext cx="5545307" cy="2801616"/>
            <a:chOff x="6646693" y="119700"/>
            <a:chExt cx="5545307" cy="2801616"/>
          </a:xfrm>
        </p:grpSpPr>
        <p:pic>
          <p:nvPicPr>
            <p:cNvPr id="15" name="Picture 14" descr="A map of a large and large area&#10;&#10;AI-generated content may be incorrect.">
              <a:extLst>
                <a:ext uri="{FF2B5EF4-FFF2-40B4-BE49-F238E27FC236}">
                  <a16:creationId xmlns:a16="http://schemas.microsoft.com/office/drawing/2014/main" id="{95EC991D-25B9-3BE8-4F50-E3344DB4D5C3}"/>
                </a:ext>
              </a:extLst>
            </p:cNvPr>
            <p:cNvPicPr>
              <a:picLocks noChangeAspect="1"/>
            </p:cNvPicPr>
            <p:nvPr/>
          </p:nvPicPr>
          <p:blipFill>
            <a:blip r:embed="rId5"/>
            <a:srcRect l="1797" t="3896" r="18137"/>
            <a:stretch/>
          </p:blipFill>
          <p:spPr>
            <a:xfrm>
              <a:off x="6646693" y="119700"/>
              <a:ext cx="5545307" cy="2801616"/>
            </a:xfrm>
            <a:prstGeom prst="rect">
              <a:avLst/>
            </a:prstGeom>
          </p:spPr>
        </p:pic>
        <p:pic>
          <p:nvPicPr>
            <p:cNvPr id="19" name="Picture 18" descr="A group of squares with black text&#10;&#10;AI-generated content may be incorrect.">
              <a:extLst>
                <a:ext uri="{FF2B5EF4-FFF2-40B4-BE49-F238E27FC236}">
                  <a16:creationId xmlns:a16="http://schemas.microsoft.com/office/drawing/2014/main" id="{826F2516-51DE-AFA7-EC2A-E5E1F57C69D4}"/>
                </a:ext>
              </a:extLst>
            </p:cNvPr>
            <p:cNvPicPr>
              <a:picLocks noChangeAspect="1"/>
            </p:cNvPicPr>
            <p:nvPr/>
          </p:nvPicPr>
          <p:blipFill>
            <a:blip r:embed="rId6"/>
            <a:stretch>
              <a:fillRect/>
            </a:stretch>
          </p:blipFill>
          <p:spPr>
            <a:xfrm>
              <a:off x="6699705" y="424275"/>
              <a:ext cx="1122238" cy="700549"/>
            </a:xfrm>
            <a:prstGeom prst="rect">
              <a:avLst/>
            </a:prstGeom>
            <a:ln>
              <a:solidFill>
                <a:schemeClr val="tx1"/>
              </a:solidFill>
            </a:ln>
          </p:spPr>
        </p:pic>
      </p:grpSp>
      <p:sp>
        <p:nvSpPr>
          <p:cNvPr id="2" name="Rectangle 1">
            <a:extLst>
              <a:ext uri="{FF2B5EF4-FFF2-40B4-BE49-F238E27FC236}">
                <a16:creationId xmlns:a16="http://schemas.microsoft.com/office/drawing/2014/main" id="{69121EAA-6E2F-9ED1-2FB2-055FD0FB875C}"/>
              </a:ext>
            </a:extLst>
          </p:cNvPr>
          <p:cNvSpPr/>
          <p:nvPr/>
        </p:nvSpPr>
        <p:spPr>
          <a:xfrm>
            <a:off x="-6831" y="0"/>
            <a:ext cx="12198831" cy="6858000"/>
          </a:xfrm>
          <a:prstGeom prst="rect">
            <a:avLst/>
          </a:prstGeom>
          <a:solidFill>
            <a:schemeClr val="bg1">
              <a:alpha val="87307"/>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9D3FB3CD-9831-BC87-F9CA-A4E80629DCE7}"/>
              </a:ext>
            </a:extLst>
          </p:cNvPr>
          <p:cNvSpPr txBox="1"/>
          <p:nvPr/>
        </p:nvSpPr>
        <p:spPr>
          <a:xfrm>
            <a:off x="1642509" y="1749129"/>
            <a:ext cx="8900150" cy="3108543"/>
          </a:xfrm>
          <a:prstGeom prst="rect">
            <a:avLst/>
          </a:prstGeom>
          <a:solidFill>
            <a:schemeClr val="bg1"/>
          </a:solidFill>
          <a:ln>
            <a:solidFill>
              <a:schemeClr val="tx1"/>
            </a:solidFill>
          </a:ln>
        </p:spPr>
        <p:txBody>
          <a:bodyPr wrap="square" rtlCol="0">
            <a:spAutoFit/>
          </a:bodyPr>
          <a:lstStyle/>
          <a:p>
            <a:pPr algn="just"/>
            <a:r>
              <a:rPr lang="en-US" sz="2800" b="1" dirty="0">
                <a:effectLst/>
                <a:latin typeface="+mj-lt"/>
              </a:rPr>
              <a:t>What is </a:t>
            </a:r>
            <a:r>
              <a:rPr lang="en-US" sz="2800" b="1" i="1" dirty="0">
                <a:effectLst/>
                <a:latin typeface="+mj-lt"/>
              </a:rPr>
              <a:t>ideal</a:t>
            </a:r>
            <a:r>
              <a:rPr lang="en-US" sz="2800" b="1" dirty="0">
                <a:effectLst/>
                <a:latin typeface="+mj-lt"/>
              </a:rPr>
              <a:t>?</a:t>
            </a:r>
          </a:p>
          <a:p>
            <a:pPr marL="457200" indent="-457200" algn="just">
              <a:buFontTx/>
              <a:buChar char="-"/>
            </a:pPr>
            <a:r>
              <a:rPr lang="en-US" sz="2800" dirty="0">
                <a:latin typeface="+mj-lt"/>
              </a:rPr>
              <a:t>Multi-modal mitigation strategy</a:t>
            </a:r>
          </a:p>
          <a:p>
            <a:pPr marL="914400" lvl="1" indent="-457200" algn="just">
              <a:buFontTx/>
              <a:buChar char="-"/>
            </a:pPr>
            <a:r>
              <a:rPr lang="en-US" sz="2800" dirty="0">
                <a:latin typeface="+mj-lt"/>
              </a:rPr>
              <a:t>Small, short-warning, “worst-case” threats</a:t>
            </a:r>
          </a:p>
          <a:p>
            <a:pPr marL="914400" lvl="1" indent="-457200" algn="just">
              <a:buFontTx/>
              <a:buChar char="-"/>
            </a:pPr>
            <a:r>
              <a:rPr lang="en-US" sz="2800" dirty="0">
                <a:latin typeface="+mj-lt"/>
              </a:rPr>
              <a:t>Large, long-warning, regional threats</a:t>
            </a:r>
          </a:p>
          <a:p>
            <a:pPr marL="457200" indent="-457200" algn="just">
              <a:buFontTx/>
              <a:buChar char="-"/>
            </a:pPr>
            <a:r>
              <a:rPr lang="en-US" sz="2800" dirty="0">
                <a:latin typeface="+mj-lt"/>
              </a:rPr>
              <a:t>Rapid, at-the-ready capability</a:t>
            </a:r>
          </a:p>
          <a:p>
            <a:pPr marL="457200" indent="-457200" algn="just">
              <a:buFontTx/>
              <a:buChar char="-"/>
            </a:pPr>
            <a:r>
              <a:rPr lang="en-US" sz="2800" dirty="0">
                <a:latin typeface="+mj-lt"/>
              </a:rPr>
              <a:t>Single-launcher solution</a:t>
            </a:r>
          </a:p>
          <a:p>
            <a:pPr marL="457200" indent="-457200" algn="just">
              <a:buFontTx/>
              <a:buChar char="-"/>
            </a:pPr>
            <a:r>
              <a:rPr lang="en-US" sz="2800" dirty="0">
                <a:latin typeface="+mj-lt"/>
              </a:rPr>
              <a:t>Simple, highly effective methodology</a:t>
            </a:r>
          </a:p>
        </p:txBody>
      </p:sp>
      <p:sp>
        <p:nvSpPr>
          <p:cNvPr id="8" name="Rectangle 7">
            <a:extLst>
              <a:ext uri="{FF2B5EF4-FFF2-40B4-BE49-F238E27FC236}">
                <a16:creationId xmlns:a16="http://schemas.microsoft.com/office/drawing/2014/main" id="{A5E38541-45FC-E6C8-23C1-D6A6E99F5BBE}"/>
              </a:ext>
            </a:extLst>
          </p:cNvPr>
          <p:cNvSpPr/>
          <p:nvPr/>
        </p:nvSpPr>
        <p:spPr>
          <a:xfrm>
            <a:off x="1649341" y="1749129"/>
            <a:ext cx="8900150" cy="3108543"/>
          </a:xfrm>
          <a:prstGeom prst="rect">
            <a:avLst/>
          </a:prstGeom>
          <a:solidFill>
            <a:schemeClr val="bg1">
              <a:alpha val="54612"/>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9788BB6-9ED7-6ABE-B1A8-61575FBBA1FF}"/>
                  </a:ext>
                </a:extLst>
              </p:cNvPr>
              <p:cNvSpPr txBox="1"/>
              <p:nvPr/>
            </p:nvSpPr>
            <p:spPr>
              <a:xfrm>
                <a:off x="4654157" y="1718083"/>
                <a:ext cx="2876854" cy="31700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0" b="0" i="1" smtClean="0">
                          <a:solidFill>
                            <a:schemeClr val="tx1"/>
                          </a:solidFill>
                          <a:latin typeface="Cambria Math" panose="02040503050406030204" pitchFamily="18" charset="0"/>
                        </a:rPr>
                        <m:t>𝜋</m:t>
                      </m:r>
                      <m:r>
                        <a:rPr lang="en-US" sz="20000" b="0" i="0" smtClean="0">
                          <a:solidFill>
                            <a:schemeClr val="tx1"/>
                          </a:solidFill>
                          <a:latin typeface="Cambria Math" panose="02040503050406030204" pitchFamily="18" charset="0"/>
                        </a:rPr>
                        <m:t>!</m:t>
                      </m:r>
                    </m:oMath>
                  </m:oMathPara>
                </a14:m>
                <a:endParaRPr lang="en-US" sz="20000" dirty="0">
                  <a:solidFill>
                    <a:schemeClr val="tx1"/>
                  </a:solidFill>
                </a:endParaRPr>
              </a:p>
            </p:txBody>
          </p:sp>
        </mc:Choice>
        <mc:Fallback xmlns="">
          <p:sp>
            <p:nvSpPr>
              <p:cNvPr id="4" name="TextBox 3">
                <a:extLst>
                  <a:ext uri="{FF2B5EF4-FFF2-40B4-BE49-F238E27FC236}">
                    <a16:creationId xmlns:a16="http://schemas.microsoft.com/office/drawing/2014/main" id="{A9788BB6-9ED7-6ABE-B1A8-61575FBBA1FF}"/>
                  </a:ext>
                </a:extLst>
              </p:cNvPr>
              <p:cNvSpPr txBox="1">
                <a:spLocks noRot="1" noChangeAspect="1" noMove="1" noResize="1" noEditPoints="1" noAdjustHandles="1" noChangeArrowheads="1" noChangeShapeType="1" noTextEdit="1"/>
              </p:cNvSpPr>
              <p:nvPr/>
            </p:nvSpPr>
            <p:spPr>
              <a:xfrm>
                <a:off x="4654157" y="1718083"/>
                <a:ext cx="2876854" cy="3170099"/>
              </a:xfrm>
              <a:prstGeom prst="rect">
                <a:avLst/>
              </a:prstGeom>
              <a:blipFill>
                <a:blip r:embed="rId7"/>
                <a:stretch>
                  <a:fillRect l="-11013" r="-19383" b="-6000"/>
                </a:stretch>
              </a:blipFill>
            </p:spPr>
            <p:txBody>
              <a:bodyPr/>
              <a:lstStyle/>
              <a:p>
                <a:r>
                  <a:rPr lang="en-US">
                    <a:noFill/>
                  </a:rPr>
                  <a:t> </a:t>
                </a:r>
              </a:p>
            </p:txBody>
          </p:sp>
        </mc:Fallback>
      </mc:AlternateContent>
    </p:spTree>
    <p:extLst>
      <p:ext uri="{BB962C8B-B14F-4D97-AF65-F5344CB8AC3E}">
        <p14:creationId xmlns:p14="http://schemas.microsoft.com/office/powerpoint/2010/main" val="3817076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7C710-D5FF-B6F9-1D4B-F5DBDBB96D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F9D392-EF8A-17D8-9568-0E18ADFACB37}"/>
              </a:ext>
            </a:extLst>
          </p:cNvPr>
          <p:cNvSpPr>
            <a:spLocks noGrp="1"/>
          </p:cNvSpPr>
          <p:nvPr>
            <p:ph type="title"/>
          </p:nvPr>
        </p:nvSpPr>
        <p:spPr/>
        <p:txBody>
          <a:bodyPr/>
          <a:lstStyle/>
          <a:p>
            <a:r>
              <a:rPr lang="en-US" dirty="0"/>
              <a:t>Short-warning mode: fragmentation distributes energy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D026D15-F4C3-A53B-6AFE-A7DB8AB73DC1}"/>
                  </a:ext>
                </a:extLst>
              </p:cNvPr>
              <p:cNvSpPr>
                <a:spLocks noGrp="1"/>
              </p:cNvSpPr>
              <p:nvPr>
                <p:ph idx="1"/>
              </p:nvPr>
            </p:nvSpPr>
            <p:spPr>
              <a:xfrm>
                <a:off x="365760" y="642709"/>
                <a:ext cx="11441430" cy="2637701"/>
              </a:xfrm>
            </p:spPr>
            <p:txBody>
              <a:bodyPr>
                <a:normAutofit/>
              </a:bodyPr>
              <a:lstStyle/>
              <a:p>
                <a:pPr marL="342900" indent="-342900">
                  <a:buFont typeface="Arial" panose="020B0604020202020204" pitchFamily="34" charset="0"/>
                  <a:buChar char="•"/>
                </a:pPr>
                <a:r>
                  <a:rPr lang="en-US" sz="2400" dirty="0">
                    <a:cs typeface="Times New Roman" panose="02020603050405020304" pitchFamily="18" charset="0"/>
                  </a:rPr>
                  <a:t>Fragments airburst in Earth’s atmosphere </a:t>
                </a:r>
                <a14:m>
                  <m:oMath xmlns:m="http://schemas.openxmlformats.org/officeDocument/2006/math">
                    <m:r>
                      <a:rPr lang="en-US" sz="2400" i="1" smtClean="0">
                        <a:latin typeface="Cambria Math" panose="02040503050406030204" pitchFamily="18" charset="0"/>
                        <a:ea typeface="Cambria Math" panose="02040503050406030204" pitchFamily="18" charset="0"/>
                        <a:cs typeface="Times New Roman" panose="02020603050405020304" pitchFamily="18" charset="0"/>
                      </a:rPr>
                      <m:t>→</m:t>
                    </m:r>
                    <m:r>
                      <a:rPr lang="en-US" sz="2400" b="0" i="1" smtClean="0">
                        <a:latin typeface="Cambria Math" panose="02040503050406030204" pitchFamily="18" charset="0"/>
                        <a:ea typeface="Cambria Math" panose="02040503050406030204" pitchFamily="18" charset="0"/>
                        <a:cs typeface="Times New Roman" panose="02020603050405020304" pitchFamily="18" charset="0"/>
                      </a:rPr>
                      <m:t> </m:t>
                    </m:r>
                  </m:oMath>
                </a14:m>
                <a:r>
                  <a:rPr lang="en-US" sz="2400" dirty="0">
                    <a:cs typeface="Times New Roman" panose="02020603050405020304" pitchFamily="18" charset="0"/>
                  </a:rPr>
                  <a:t>creates </a:t>
                </a:r>
                <a:r>
                  <a:rPr lang="en-US" sz="2400" b="1" dirty="0">
                    <a:cs typeface="Times New Roman" panose="02020603050405020304" pitchFamily="18" charset="0"/>
                  </a:rPr>
                  <a:t>spatially and temporally de-correlated shock waves</a:t>
                </a:r>
              </a:p>
              <a:p>
                <a:pPr marL="342900" indent="-342900">
                  <a:buFont typeface="Arial" panose="020B0604020202020204" pitchFamily="34" charset="0"/>
                  <a:buChar char="•"/>
                </a:pPr>
                <a:r>
                  <a:rPr lang="en-US" sz="2400" dirty="0">
                    <a:cs typeface="Times New Roman" panose="02020603050405020304" pitchFamily="18" charset="0"/>
                  </a:rPr>
                  <a:t>Results in small acoustic shock waves and optical pulses at observer</a:t>
                </a:r>
              </a:p>
              <a:p>
                <a:pPr marL="342900" indent="-342900">
                  <a:buFont typeface="Arial" panose="020B0604020202020204" pitchFamily="34" charset="0"/>
                  <a:buChar char="•"/>
                </a:pPr>
                <a:r>
                  <a:rPr lang="en-US" sz="2400" dirty="0">
                    <a:cs typeface="Times New Roman" panose="02020603050405020304" pitchFamily="18" charset="0"/>
                  </a:rPr>
                  <a:t>Multi-modal: short-warning (terminal) to long-warning</a:t>
                </a:r>
              </a:p>
              <a:p>
                <a:pPr marL="800100" lvl="1" indent="-342900">
                  <a:buFont typeface="Arial" panose="020B0604020202020204" pitchFamily="34" charset="0"/>
                  <a:buChar char="•"/>
                </a:pPr>
                <a:r>
                  <a:rPr lang="en-US" sz="2400" dirty="0">
                    <a:cs typeface="Times New Roman" panose="02020603050405020304" pitchFamily="18" charset="0"/>
                  </a:rPr>
                  <a:t>Longer intercepts always preferred, but shorter timescales are possible</a:t>
                </a:r>
              </a:p>
              <a:p>
                <a:pPr marL="283464" indent="-285750">
                  <a:lnSpc>
                    <a:spcPct val="80000"/>
                  </a:lnSpc>
                  <a:buFont typeface="Arial" panose="020B0604020202020204" pitchFamily="34" charset="0"/>
                  <a:buChar char="•"/>
                </a:pPr>
                <a:endParaRPr lang="en-US" sz="2400" dirty="0">
                  <a:cs typeface="Times New Roman" panose="02020603050405020304" pitchFamily="18" charset="0"/>
                </a:endParaRPr>
              </a:p>
              <a:p>
                <a:pPr marL="283464" indent="-285750">
                  <a:lnSpc>
                    <a:spcPct val="80000"/>
                  </a:lnSpc>
                  <a:buFont typeface="Arial" panose="020B0604020202020204" pitchFamily="34" charset="0"/>
                  <a:buChar char="•"/>
                </a:pPr>
                <a:endParaRPr lang="en-US" sz="2400" dirty="0">
                  <a:cs typeface="Times New Roman" panose="02020603050405020304" pitchFamily="18" charset="0"/>
                </a:endParaRPr>
              </a:p>
              <a:p>
                <a:pPr marL="283464">
                  <a:lnSpc>
                    <a:spcPct val="80000"/>
                  </a:lnSpc>
                </a:pPr>
                <a:endParaRPr lang="en-US" dirty="0"/>
              </a:p>
            </p:txBody>
          </p:sp>
        </mc:Choice>
        <mc:Fallback xmlns="">
          <p:sp>
            <p:nvSpPr>
              <p:cNvPr id="3" name="Content Placeholder 2">
                <a:extLst>
                  <a:ext uri="{FF2B5EF4-FFF2-40B4-BE49-F238E27FC236}">
                    <a16:creationId xmlns:a16="http://schemas.microsoft.com/office/drawing/2014/main" id="{DD026D15-F4C3-A53B-6AFE-A7DB8AB73DC1}"/>
                  </a:ext>
                </a:extLst>
              </p:cNvPr>
              <p:cNvSpPr>
                <a:spLocks noGrp="1" noRot="1" noChangeAspect="1" noMove="1" noResize="1" noEditPoints="1" noAdjustHandles="1" noChangeArrowheads="1" noChangeShapeType="1" noTextEdit="1"/>
              </p:cNvSpPr>
              <p:nvPr>
                <p:ph idx="1"/>
              </p:nvPr>
            </p:nvSpPr>
            <p:spPr>
              <a:xfrm>
                <a:off x="365760" y="642709"/>
                <a:ext cx="11441430" cy="2637701"/>
              </a:xfrm>
              <a:blipFill>
                <a:blip r:embed="rId5"/>
                <a:stretch>
                  <a:fillRect l="-665" t="-3349"/>
                </a:stretch>
              </a:blipFill>
            </p:spPr>
            <p:txBody>
              <a:bodyPr/>
              <a:lstStyle/>
              <a:p>
                <a:r>
                  <a:rPr lang="en-US">
                    <a:noFill/>
                  </a:rPr>
                  <a:t> </a:t>
                </a:r>
              </a:p>
            </p:txBody>
          </p:sp>
        </mc:Fallback>
      </mc:AlternateContent>
      <p:pic>
        <p:nvPicPr>
          <p:cNvPr id="11" name="PI_2500kg_100m_overlinktarget_a_88A11DC4-D07E-46E2-9CCA-C01F50DC4DDA.mp4">
            <a:hlinkClick r:id="" action="ppaction://media"/>
            <a:extLst>
              <a:ext uri="{FF2B5EF4-FFF2-40B4-BE49-F238E27FC236}">
                <a16:creationId xmlns:a16="http://schemas.microsoft.com/office/drawing/2014/main" id="{3A82FA33-E9B4-A6EE-452E-AB5AAB3C639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017" y="2680220"/>
            <a:ext cx="5375164" cy="4037682"/>
          </a:xfrm>
          <a:prstGeom prst="rect">
            <a:avLst/>
          </a:prstGeom>
        </p:spPr>
      </p:pic>
      <p:pic>
        <p:nvPicPr>
          <p:cNvPr id="12" name="Picture 11" descr="A diagram of the earth's atmosphere&#10;&#10;Description automatically generated">
            <a:extLst>
              <a:ext uri="{FF2B5EF4-FFF2-40B4-BE49-F238E27FC236}">
                <a16:creationId xmlns:a16="http://schemas.microsoft.com/office/drawing/2014/main" id="{8B3B8C52-2B9B-77D7-34F6-0A956D634996}"/>
              </a:ext>
            </a:extLst>
          </p:cNvPr>
          <p:cNvPicPr>
            <a:picLocks noChangeAspect="1"/>
          </p:cNvPicPr>
          <p:nvPr/>
        </p:nvPicPr>
        <p:blipFill>
          <a:blip r:embed="rId7"/>
          <a:stretch>
            <a:fillRect/>
          </a:stretch>
        </p:blipFill>
        <p:spPr>
          <a:xfrm>
            <a:off x="4701152" y="2680220"/>
            <a:ext cx="7501865" cy="4188738"/>
          </a:xfrm>
          <a:prstGeom prst="rect">
            <a:avLst/>
          </a:prstGeom>
        </p:spPr>
      </p:pic>
      <p:sp>
        <p:nvSpPr>
          <p:cNvPr id="13" name="TextBox 12">
            <a:extLst>
              <a:ext uri="{FF2B5EF4-FFF2-40B4-BE49-F238E27FC236}">
                <a16:creationId xmlns:a16="http://schemas.microsoft.com/office/drawing/2014/main" id="{FAD2E402-1E44-F71D-8F08-845DE285CA0A}"/>
              </a:ext>
            </a:extLst>
          </p:cNvPr>
          <p:cNvSpPr txBox="1"/>
          <p:nvPr/>
        </p:nvSpPr>
        <p:spPr>
          <a:xfrm>
            <a:off x="0" y="6284183"/>
            <a:ext cx="4701151" cy="584775"/>
          </a:xfrm>
          <a:prstGeom prst="rect">
            <a:avLst/>
          </a:prstGeom>
          <a:solidFill>
            <a:srgbClr val="FEFEFE">
              <a:alpha val="60033"/>
            </a:srgbClr>
          </a:solidFill>
        </p:spPr>
        <p:txBody>
          <a:bodyPr wrap="square" rtlCol="0">
            <a:spAutoFit/>
          </a:bodyPr>
          <a:lstStyle/>
          <a:p>
            <a:pPr algn="ctr"/>
            <a:r>
              <a:rPr lang="en-US" sz="1600" dirty="0">
                <a:solidFill>
                  <a:srgbClr val="156082"/>
                </a:solidFill>
              </a:rPr>
              <a:t>100 m rubble-pile asteroid</a:t>
            </a:r>
          </a:p>
          <a:p>
            <a:pPr algn="ctr"/>
            <a:r>
              <a:rPr lang="en-US" sz="1600" dirty="0">
                <a:solidFill>
                  <a:srgbClr val="156082"/>
                </a:solidFill>
              </a:rPr>
              <a:t>2500 kg penetrator (Falcon 9) at 20 km/s</a:t>
            </a:r>
          </a:p>
        </p:txBody>
      </p:sp>
      <p:sp>
        <p:nvSpPr>
          <p:cNvPr id="4" name="Date Placeholder 3">
            <a:extLst>
              <a:ext uri="{FF2B5EF4-FFF2-40B4-BE49-F238E27FC236}">
                <a16:creationId xmlns:a16="http://schemas.microsoft.com/office/drawing/2014/main" id="{E4DA65AE-A445-CAE0-FD37-621E821C34C2}"/>
              </a:ext>
            </a:extLst>
          </p:cNvPr>
          <p:cNvSpPr txBox="1">
            <a:spLocks/>
          </p:cNvSpPr>
          <p:nvPr/>
        </p:nvSpPr>
        <p:spPr>
          <a:xfrm>
            <a:off x="9083040" y="71463"/>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b="1" dirty="0">
                <a:solidFill>
                  <a:schemeClr val="tx1">
                    <a:lumMod val="50000"/>
                    <a:lumOff val="50000"/>
                  </a:schemeClr>
                </a:solidFill>
              </a:rPr>
              <a:t>IAA-PDC-25-06-231</a:t>
            </a:r>
          </a:p>
        </p:txBody>
      </p:sp>
    </p:spTree>
    <p:extLst>
      <p:ext uri="{BB962C8B-B14F-4D97-AF65-F5344CB8AC3E}">
        <p14:creationId xmlns:p14="http://schemas.microsoft.com/office/powerpoint/2010/main" val="229461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repeatCount="indefinite" fill="hold" display="0">
                  <p:stCondLst>
                    <p:cond delay="indefinite"/>
                  </p:stCondLst>
                </p:cTn>
                <p:tgtEl>
                  <p:spTgt spid="11"/>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graph of a graph of energy&#10;&#10;AI-generated content may be incorrect.">
            <a:extLst>
              <a:ext uri="{FF2B5EF4-FFF2-40B4-BE49-F238E27FC236}">
                <a16:creationId xmlns:a16="http://schemas.microsoft.com/office/drawing/2014/main" id="{39A76723-9C47-77CA-7053-7D90B3CD4BEB}"/>
              </a:ext>
            </a:extLst>
          </p:cNvPr>
          <p:cNvPicPr>
            <a:picLocks noChangeAspect="1"/>
          </p:cNvPicPr>
          <p:nvPr/>
        </p:nvPicPr>
        <p:blipFill>
          <a:blip r:embed="rId3"/>
          <a:stretch>
            <a:fillRect/>
          </a:stretch>
        </p:blipFill>
        <p:spPr>
          <a:xfrm>
            <a:off x="0" y="1915886"/>
            <a:ext cx="6090740" cy="4942114"/>
          </a:xfrm>
          <a:prstGeom prst="rect">
            <a:avLst/>
          </a:prstGeom>
        </p:spPr>
      </p:pic>
      <p:pic>
        <p:nvPicPr>
          <p:cNvPr id="28" name="Picture 27" descr="A graph of a rainbow line&#10;&#10;AI-generated content may be incorrect.">
            <a:extLst>
              <a:ext uri="{FF2B5EF4-FFF2-40B4-BE49-F238E27FC236}">
                <a16:creationId xmlns:a16="http://schemas.microsoft.com/office/drawing/2014/main" id="{718A80BD-3AEF-35AD-66FB-E921369684A2}"/>
              </a:ext>
            </a:extLst>
          </p:cNvPr>
          <p:cNvPicPr>
            <a:picLocks noChangeAspect="1"/>
          </p:cNvPicPr>
          <p:nvPr/>
        </p:nvPicPr>
        <p:blipFill>
          <a:blip r:embed="rId4"/>
          <a:stretch>
            <a:fillRect/>
          </a:stretch>
        </p:blipFill>
        <p:spPr>
          <a:xfrm>
            <a:off x="6101260" y="1915886"/>
            <a:ext cx="6090740" cy="4942114"/>
          </a:xfrm>
          <a:prstGeom prst="rect">
            <a:avLst/>
          </a:prstGeom>
        </p:spPr>
      </p:pic>
      <p:pic>
        <p:nvPicPr>
          <p:cNvPr id="29" name="Picture 28" descr="A table with black text and green text&#10;&#10;AI-generated content may be incorrect.">
            <a:extLst>
              <a:ext uri="{FF2B5EF4-FFF2-40B4-BE49-F238E27FC236}">
                <a16:creationId xmlns:a16="http://schemas.microsoft.com/office/drawing/2014/main" id="{571AC7D6-CA4B-9F0E-6835-04A364F79C94}"/>
              </a:ext>
            </a:extLst>
          </p:cNvPr>
          <p:cNvPicPr>
            <a:picLocks noChangeAspect="1"/>
          </p:cNvPicPr>
          <p:nvPr/>
        </p:nvPicPr>
        <p:blipFill>
          <a:blip r:embed="rId5"/>
          <a:stretch>
            <a:fillRect/>
          </a:stretch>
        </p:blipFill>
        <p:spPr>
          <a:xfrm>
            <a:off x="4998247" y="2592429"/>
            <a:ext cx="1092493" cy="3589027"/>
          </a:xfrm>
          <a:prstGeom prst="rect">
            <a:avLst/>
          </a:prstGeom>
        </p:spPr>
      </p:pic>
      <p:sp>
        <p:nvSpPr>
          <p:cNvPr id="34" name="Title 1">
            <a:extLst>
              <a:ext uri="{FF2B5EF4-FFF2-40B4-BE49-F238E27FC236}">
                <a16:creationId xmlns:a16="http://schemas.microsoft.com/office/drawing/2014/main" id="{A204F94D-3A9C-DA81-D0BA-7ABE29722E2F}"/>
              </a:ext>
            </a:extLst>
          </p:cNvPr>
          <p:cNvSpPr>
            <a:spLocks noGrp="1"/>
          </p:cNvSpPr>
          <p:nvPr>
            <p:ph type="title"/>
          </p:nvPr>
        </p:nvSpPr>
        <p:spPr>
          <a:xfrm>
            <a:off x="0" y="119700"/>
            <a:ext cx="12192000" cy="545869"/>
          </a:xfrm>
        </p:spPr>
        <p:txBody>
          <a:bodyPr/>
          <a:lstStyle/>
          <a:p>
            <a:pPr algn="ctr"/>
            <a:r>
              <a:rPr lang="en-US" sz="2800" b="1" dirty="0"/>
              <a:t>Ground effects of 2024 PDC25: </a:t>
            </a:r>
            <a:r>
              <a:rPr lang="en-US" dirty="0"/>
              <a:t>150 m estimate</a:t>
            </a:r>
          </a:p>
        </p:txBody>
      </p:sp>
      <p:sp>
        <p:nvSpPr>
          <p:cNvPr id="35" name="Title 1">
            <a:extLst>
              <a:ext uri="{FF2B5EF4-FFF2-40B4-BE49-F238E27FC236}">
                <a16:creationId xmlns:a16="http://schemas.microsoft.com/office/drawing/2014/main" id="{AF087ED6-CD18-1BD9-7988-70E39AAFDA0F}"/>
              </a:ext>
            </a:extLst>
          </p:cNvPr>
          <p:cNvSpPr txBox="1">
            <a:spLocks/>
          </p:cNvSpPr>
          <p:nvPr/>
        </p:nvSpPr>
        <p:spPr>
          <a:xfrm>
            <a:off x="5260" y="617682"/>
            <a:ext cx="12191999" cy="545869"/>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algn="ctr">
              <a:lnSpc>
                <a:spcPct val="100000"/>
              </a:lnSpc>
              <a:spcAft>
                <a:spcPts val="500"/>
              </a:spcAft>
            </a:pPr>
            <a:r>
              <a:rPr lang="en-US" sz="2000" b="0" dirty="0" err="1"/>
              <a:t>v</a:t>
            </a:r>
            <a:r>
              <a:rPr lang="en-US" sz="2000" b="0" baseline="-25000" dirty="0" err="1"/>
              <a:t>exo</a:t>
            </a:r>
            <a:r>
              <a:rPr lang="en-US" sz="2000" b="0" dirty="0"/>
              <a:t> = 13.725 km/s, entry angle = 69°</a:t>
            </a:r>
          </a:p>
          <a:p>
            <a:pPr algn="ctr">
              <a:lnSpc>
                <a:spcPct val="100000"/>
              </a:lnSpc>
              <a:spcAft>
                <a:spcPts val="500"/>
              </a:spcAft>
            </a:pPr>
            <a:r>
              <a:rPr lang="en-US" sz="2000" b="0" dirty="0"/>
              <a:t>No. fragments = 52,600, avg. fragment size = 4.00 m</a:t>
            </a:r>
          </a:p>
          <a:p>
            <a:pPr algn="ctr">
              <a:lnSpc>
                <a:spcPct val="100000"/>
              </a:lnSpc>
              <a:spcAft>
                <a:spcPts val="500"/>
              </a:spcAft>
            </a:pPr>
            <a:r>
              <a:rPr lang="en-US" sz="2000" b="0" dirty="0"/>
              <a:t>Intercept time = 30 days prior to impact</a:t>
            </a:r>
          </a:p>
          <a:p>
            <a:pPr algn="ctr">
              <a:lnSpc>
                <a:spcPct val="100000"/>
              </a:lnSpc>
              <a:spcAft>
                <a:spcPts val="500"/>
              </a:spcAft>
            </a:pPr>
            <a:endParaRPr lang="en-US" sz="2000" b="0" dirty="0"/>
          </a:p>
        </p:txBody>
      </p:sp>
      <p:sp>
        <p:nvSpPr>
          <p:cNvPr id="36" name="Rectangle 35">
            <a:extLst>
              <a:ext uri="{FF2B5EF4-FFF2-40B4-BE49-F238E27FC236}">
                <a16:creationId xmlns:a16="http://schemas.microsoft.com/office/drawing/2014/main" id="{2407BA52-F566-14CF-BA50-92DA7072DB16}"/>
              </a:ext>
            </a:extLst>
          </p:cNvPr>
          <p:cNvSpPr/>
          <p:nvPr/>
        </p:nvSpPr>
        <p:spPr>
          <a:xfrm>
            <a:off x="1031512" y="1915885"/>
            <a:ext cx="4367802" cy="5458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itle 1">
            <a:extLst>
              <a:ext uri="{FF2B5EF4-FFF2-40B4-BE49-F238E27FC236}">
                <a16:creationId xmlns:a16="http://schemas.microsoft.com/office/drawing/2014/main" id="{D63E8300-B47B-66ED-181E-535A40F03AFD}"/>
              </a:ext>
            </a:extLst>
          </p:cNvPr>
          <p:cNvSpPr txBox="1">
            <a:spLocks/>
          </p:cNvSpPr>
          <p:nvPr/>
        </p:nvSpPr>
        <p:spPr>
          <a:xfrm>
            <a:off x="1945912" y="2100944"/>
            <a:ext cx="2198915" cy="545869"/>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algn="ctr">
              <a:lnSpc>
                <a:spcPct val="100000"/>
              </a:lnSpc>
              <a:spcAft>
                <a:spcPts val="500"/>
              </a:spcAft>
            </a:pPr>
            <a:r>
              <a:rPr lang="en-US" sz="2000" dirty="0"/>
              <a:t>Optical</a:t>
            </a:r>
          </a:p>
        </p:txBody>
      </p:sp>
      <p:sp>
        <p:nvSpPr>
          <p:cNvPr id="39" name="Rectangle 38">
            <a:extLst>
              <a:ext uri="{FF2B5EF4-FFF2-40B4-BE49-F238E27FC236}">
                <a16:creationId xmlns:a16="http://schemas.microsoft.com/office/drawing/2014/main" id="{5B458E77-0182-1CF9-9527-0A541544EB2B}"/>
              </a:ext>
            </a:extLst>
          </p:cNvPr>
          <p:cNvSpPr/>
          <p:nvPr/>
        </p:nvSpPr>
        <p:spPr>
          <a:xfrm>
            <a:off x="7122252" y="1915885"/>
            <a:ext cx="4367802" cy="5458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itle 1">
            <a:extLst>
              <a:ext uri="{FF2B5EF4-FFF2-40B4-BE49-F238E27FC236}">
                <a16:creationId xmlns:a16="http://schemas.microsoft.com/office/drawing/2014/main" id="{E924055A-DD7C-DBE7-0EBA-E1438ABAB55B}"/>
              </a:ext>
            </a:extLst>
          </p:cNvPr>
          <p:cNvSpPr txBox="1">
            <a:spLocks/>
          </p:cNvSpPr>
          <p:nvPr/>
        </p:nvSpPr>
        <p:spPr>
          <a:xfrm>
            <a:off x="8047173" y="2100944"/>
            <a:ext cx="2198915" cy="545869"/>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algn="ctr">
              <a:lnSpc>
                <a:spcPct val="100000"/>
              </a:lnSpc>
              <a:spcAft>
                <a:spcPts val="500"/>
              </a:spcAft>
            </a:pPr>
            <a:r>
              <a:rPr lang="en-US" sz="2000" dirty="0"/>
              <a:t>Acoustic</a:t>
            </a:r>
          </a:p>
        </p:txBody>
      </p:sp>
      <p:sp>
        <p:nvSpPr>
          <p:cNvPr id="40" name="TextBox 39">
            <a:extLst>
              <a:ext uri="{FF2B5EF4-FFF2-40B4-BE49-F238E27FC236}">
                <a16:creationId xmlns:a16="http://schemas.microsoft.com/office/drawing/2014/main" id="{937417EF-C78D-A8F5-8F2C-9B12305D4797}"/>
              </a:ext>
            </a:extLst>
          </p:cNvPr>
          <p:cNvSpPr txBox="1"/>
          <p:nvPr/>
        </p:nvSpPr>
        <p:spPr>
          <a:xfrm>
            <a:off x="4244295" y="1788710"/>
            <a:ext cx="3692887" cy="400110"/>
          </a:xfrm>
          <a:prstGeom prst="rect">
            <a:avLst/>
          </a:prstGeom>
          <a:noFill/>
        </p:spPr>
        <p:txBody>
          <a:bodyPr wrap="square" rtlCol="0">
            <a:spAutoFit/>
          </a:bodyPr>
          <a:lstStyle/>
          <a:p>
            <a:pPr algn="ctr"/>
            <a:r>
              <a:rPr lang="en-US" sz="2000" b="1" dirty="0"/>
              <a:t>Varying average density</a:t>
            </a:r>
          </a:p>
        </p:txBody>
      </p:sp>
      <p:sp>
        <p:nvSpPr>
          <p:cNvPr id="2" name="Date Placeholder 3">
            <a:extLst>
              <a:ext uri="{FF2B5EF4-FFF2-40B4-BE49-F238E27FC236}">
                <a16:creationId xmlns:a16="http://schemas.microsoft.com/office/drawing/2014/main" id="{BA98AC30-9797-A6C3-B752-8D2113D29C1E}"/>
              </a:ext>
            </a:extLst>
          </p:cNvPr>
          <p:cNvSpPr txBox="1">
            <a:spLocks/>
          </p:cNvSpPr>
          <p:nvPr/>
        </p:nvSpPr>
        <p:spPr>
          <a:xfrm>
            <a:off x="9083040" y="71463"/>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b="1" dirty="0">
                <a:solidFill>
                  <a:schemeClr val="tx1">
                    <a:lumMod val="50000"/>
                    <a:lumOff val="50000"/>
                  </a:schemeClr>
                </a:solidFill>
              </a:rPr>
              <a:t>IAA-PDC-25-06-231</a:t>
            </a:r>
          </a:p>
        </p:txBody>
      </p:sp>
    </p:spTree>
    <p:extLst>
      <p:ext uri="{BB962C8B-B14F-4D97-AF65-F5344CB8AC3E}">
        <p14:creationId xmlns:p14="http://schemas.microsoft.com/office/powerpoint/2010/main" val="28806593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15A9574-AE67-76B9-E209-0D7360A391AE}"/>
              </a:ext>
            </a:extLst>
          </p:cNvPr>
          <p:cNvSpPr/>
          <p:nvPr/>
        </p:nvSpPr>
        <p:spPr>
          <a:xfrm>
            <a:off x="11455400" y="6498003"/>
            <a:ext cx="370840" cy="2707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30636B-DDEF-0495-B207-6DFEB33F3F3B}"/>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F02AFB5B-0983-9B05-EFB6-0D1F03274F48}"/>
              </a:ext>
            </a:extLst>
          </p:cNvPr>
          <p:cNvSpPr>
            <a:spLocks noGrp="1"/>
          </p:cNvSpPr>
          <p:nvPr>
            <p:ph idx="1"/>
          </p:nvPr>
        </p:nvSpPr>
        <p:spPr>
          <a:xfrm>
            <a:off x="838200" y="665571"/>
            <a:ext cx="10515600" cy="2871090"/>
          </a:xfrm>
        </p:spPr>
        <p:txBody>
          <a:bodyPr>
            <a:normAutofit fontScale="92500" lnSpcReduction="20000"/>
          </a:bodyPr>
          <a:lstStyle/>
          <a:p>
            <a:pPr>
              <a:lnSpc>
                <a:spcPct val="110000"/>
              </a:lnSpc>
            </a:pPr>
            <a:r>
              <a:rPr lang="en-US" dirty="0"/>
              <a:t>Effective multi-modal planetary defense method for a wide range of threat scenarios (20 – 1000 m diameter)</a:t>
            </a:r>
          </a:p>
          <a:p>
            <a:pPr lvl="1"/>
            <a:r>
              <a:rPr lang="en-US" dirty="0"/>
              <a:t>First PD strategy for short-warning threats</a:t>
            </a:r>
          </a:p>
          <a:p>
            <a:pPr lvl="1">
              <a:spcAft>
                <a:spcPts val="1200"/>
              </a:spcAft>
            </a:pPr>
            <a:r>
              <a:rPr lang="en-US" dirty="0"/>
              <a:t>Much faster response time and much less launch mass than other methods</a:t>
            </a:r>
          </a:p>
          <a:p>
            <a:r>
              <a:rPr lang="en-US" dirty="0"/>
              <a:t>Path towards a single-launcher solution with at-the-ready capability</a:t>
            </a:r>
          </a:p>
          <a:p>
            <a:pPr lvl="1">
              <a:lnSpc>
                <a:spcPct val="110000"/>
              </a:lnSpc>
            </a:pPr>
            <a:r>
              <a:rPr lang="en-US" sz="2400" dirty="0">
                <a:solidFill>
                  <a:srgbClr val="000000"/>
                </a:solidFill>
              </a:rPr>
              <a:t>Goal:</a:t>
            </a:r>
            <a:r>
              <a:rPr lang="en-US" sz="2400" b="0" i="0" u="none" strike="noStrike" dirty="0">
                <a:solidFill>
                  <a:srgbClr val="000000"/>
                </a:solidFill>
                <a:effectLst/>
              </a:rPr>
              <a:t> PI becomes synergistic with existing mitigation strategies (such as deflection), which may be logistically favorable in some threat scenarios (particularly those with especially long warning times)</a:t>
            </a:r>
            <a:endParaRPr lang="en-US" sz="2400" b="1" dirty="0">
              <a:cs typeface="Times New Roman" panose="02020603050405020304" pitchFamily="18" charset="0"/>
            </a:endParaRPr>
          </a:p>
        </p:txBody>
      </p:sp>
      <p:sp>
        <p:nvSpPr>
          <p:cNvPr id="4" name="TextBox 3">
            <a:extLst>
              <a:ext uri="{FF2B5EF4-FFF2-40B4-BE49-F238E27FC236}">
                <a16:creationId xmlns:a16="http://schemas.microsoft.com/office/drawing/2014/main" id="{62AFE3D8-A43A-74D3-6EA0-F92AE28D8738}"/>
              </a:ext>
            </a:extLst>
          </p:cNvPr>
          <p:cNvSpPr txBox="1"/>
          <p:nvPr/>
        </p:nvSpPr>
        <p:spPr>
          <a:xfrm>
            <a:off x="-501207" y="4067810"/>
            <a:ext cx="4735286" cy="1015663"/>
          </a:xfrm>
          <a:prstGeom prst="rect">
            <a:avLst/>
          </a:prstGeom>
          <a:noFill/>
        </p:spPr>
        <p:txBody>
          <a:bodyPr wrap="square" rtlCol="0">
            <a:spAutoFit/>
          </a:bodyPr>
          <a:lstStyle/>
          <a:p>
            <a:pPr algn="ctr"/>
            <a:r>
              <a:rPr lang="en-US" sz="2000" dirty="0"/>
              <a:t>UCSB </a:t>
            </a:r>
            <a:r>
              <a:rPr lang="en-US" sz="2000" dirty="0" err="1"/>
              <a:t>Deepspace</a:t>
            </a:r>
            <a:r>
              <a:rPr lang="en-US" sz="2000" dirty="0"/>
              <a:t> Group</a:t>
            </a:r>
          </a:p>
          <a:p>
            <a:pPr algn="ctr"/>
            <a:r>
              <a:rPr lang="en-US" sz="2000" dirty="0"/>
              <a:t>PI project page</a:t>
            </a:r>
          </a:p>
          <a:p>
            <a:pPr algn="ctr"/>
            <a:endParaRPr lang="en-US" sz="2000" dirty="0"/>
          </a:p>
        </p:txBody>
      </p:sp>
      <p:sp>
        <p:nvSpPr>
          <p:cNvPr id="5" name="Title 1">
            <a:extLst>
              <a:ext uri="{FF2B5EF4-FFF2-40B4-BE49-F238E27FC236}">
                <a16:creationId xmlns:a16="http://schemas.microsoft.com/office/drawing/2014/main" id="{83904970-899B-14EF-E40E-FCD12EF88493}"/>
              </a:ext>
            </a:extLst>
          </p:cNvPr>
          <p:cNvSpPr txBox="1">
            <a:spLocks/>
          </p:cNvSpPr>
          <p:nvPr/>
        </p:nvSpPr>
        <p:spPr>
          <a:xfrm>
            <a:off x="0" y="3536661"/>
            <a:ext cx="10515600" cy="545869"/>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2400" dirty="0"/>
              <a:t>Website and recent papers</a:t>
            </a:r>
          </a:p>
        </p:txBody>
      </p:sp>
      <p:sp>
        <p:nvSpPr>
          <p:cNvPr id="6" name="TextBox 5">
            <a:extLst>
              <a:ext uri="{FF2B5EF4-FFF2-40B4-BE49-F238E27FC236}">
                <a16:creationId xmlns:a16="http://schemas.microsoft.com/office/drawing/2014/main" id="{A42D5C34-0F82-07B4-2B3C-9E36BF47D968}"/>
              </a:ext>
            </a:extLst>
          </p:cNvPr>
          <p:cNvSpPr txBox="1"/>
          <p:nvPr/>
        </p:nvSpPr>
        <p:spPr>
          <a:xfrm>
            <a:off x="3752043" y="4063711"/>
            <a:ext cx="4735286" cy="707886"/>
          </a:xfrm>
          <a:prstGeom prst="rect">
            <a:avLst/>
          </a:prstGeom>
          <a:noFill/>
        </p:spPr>
        <p:txBody>
          <a:bodyPr wrap="square" rtlCol="0">
            <a:spAutoFit/>
          </a:bodyPr>
          <a:lstStyle/>
          <a:p>
            <a:pPr algn="ctr"/>
            <a:r>
              <a:rPr lang="en-US" sz="2000" dirty="0"/>
              <a:t>March 2025 publication in</a:t>
            </a:r>
          </a:p>
          <a:p>
            <a:pPr algn="ctr"/>
            <a:r>
              <a:rPr lang="en-US" sz="2000" dirty="0"/>
              <a:t>The Astrophysical Journal</a:t>
            </a:r>
          </a:p>
        </p:txBody>
      </p:sp>
      <p:sp>
        <p:nvSpPr>
          <p:cNvPr id="7" name="Rectangle 6">
            <a:extLst>
              <a:ext uri="{FF2B5EF4-FFF2-40B4-BE49-F238E27FC236}">
                <a16:creationId xmlns:a16="http://schemas.microsoft.com/office/drawing/2014/main" id="{DD7C56A4-54A1-6D22-CA5B-B7895CEB8D1D}"/>
              </a:ext>
            </a:extLst>
          </p:cNvPr>
          <p:cNvSpPr/>
          <p:nvPr/>
        </p:nvSpPr>
        <p:spPr>
          <a:xfrm>
            <a:off x="503583" y="6060874"/>
            <a:ext cx="2186608" cy="7078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qr code with a white background&#10;&#10;Description automatically generated">
            <a:extLst>
              <a:ext uri="{FF2B5EF4-FFF2-40B4-BE49-F238E27FC236}">
                <a16:creationId xmlns:a16="http://schemas.microsoft.com/office/drawing/2014/main" id="{744211E5-44CF-5117-014C-63A9BFAF315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47500" y="4779969"/>
            <a:ext cx="1837871" cy="1837871"/>
          </a:xfrm>
          <a:prstGeom prst="rect">
            <a:avLst/>
          </a:prstGeom>
        </p:spPr>
      </p:pic>
      <p:sp>
        <p:nvSpPr>
          <p:cNvPr id="9" name="TextBox 8">
            <a:extLst>
              <a:ext uri="{FF2B5EF4-FFF2-40B4-BE49-F238E27FC236}">
                <a16:creationId xmlns:a16="http://schemas.microsoft.com/office/drawing/2014/main" id="{9FAE6AEB-1020-5788-8B41-F0AB7E005E3F}"/>
              </a:ext>
            </a:extLst>
          </p:cNvPr>
          <p:cNvSpPr txBox="1"/>
          <p:nvPr/>
        </p:nvSpPr>
        <p:spPr>
          <a:xfrm>
            <a:off x="-501207" y="6500801"/>
            <a:ext cx="4735286" cy="369332"/>
          </a:xfrm>
          <a:prstGeom prst="rect">
            <a:avLst/>
          </a:prstGeom>
          <a:noFill/>
        </p:spPr>
        <p:txBody>
          <a:bodyPr wrap="square" rtlCol="0">
            <a:spAutoFit/>
          </a:bodyPr>
          <a:lstStyle/>
          <a:p>
            <a:pPr algn="ctr"/>
            <a:r>
              <a:rPr lang="en-US" dirty="0" err="1">
                <a:solidFill>
                  <a:srgbClr val="156082"/>
                </a:solidFill>
              </a:rPr>
              <a:t>www.deepspace.ucsb.edu</a:t>
            </a:r>
            <a:endParaRPr lang="en-US" dirty="0">
              <a:solidFill>
                <a:srgbClr val="156082"/>
              </a:solidFill>
            </a:endParaRPr>
          </a:p>
        </p:txBody>
      </p:sp>
      <p:pic>
        <p:nvPicPr>
          <p:cNvPr id="10" name="Picture 9">
            <a:extLst>
              <a:ext uri="{FF2B5EF4-FFF2-40B4-BE49-F238E27FC236}">
                <a16:creationId xmlns:a16="http://schemas.microsoft.com/office/drawing/2014/main" id="{A6DDBFAD-B6CD-5968-69C3-F40F14FDC0AC}"/>
              </a:ext>
            </a:extLst>
          </p:cNvPr>
          <p:cNvPicPr>
            <a:picLocks noChangeAspect="1"/>
          </p:cNvPicPr>
          <p:nvPr/>
        </p:nvPicPr>
        <p:blipFill>
          <a:blip r:embed="rId4"/>
          <a:srcRect/>
          <a:stretch/>
        </p:blipFill>
        <p:spPr>
          <a:xfrm>
            <a:off x="5200752" y="4779896"/>
            <a:ext cx="1837871" cy="1837871"/>
          </a:xfrm>
          <a:prstGeom prst="rect">
            <a:avLst/>
          </a:prstGeom>
        </p:spPr>
      </p:pic>
      <p:sp>
        <p:nvSpPr>
          <p:cNvPr id="13" name="TextBox 12">
            <a:extLst>
              <a:ext uri="{FF2B5EF4-FFF2-40B4-BE49-F238E27FC236}">
                <a16:creationId xmlns:a16="http://schemas.microsoft.com/office/drawing/2014/main" id="{30A2865C-C817-BBEA-EE5C-59B0D1F480F0}"/>
              </a:ext>
            </a:extLst>
          </p:cNvPr>
          <p:cNvSpPr txBox="1"/>
          <p:nvPr/>
        </p:nvSpPr>
        <p:spPr>
          <a:xfrm>
            <a:off x="2979157" y="6498003"/>
            <a:ext cx="6281057" cy="646331"/>
          </a:xfrm>
          <a:prstGeom prst="rect">
            <a:avLst/>
          </a:prstGeom>
          <a:noFill/>
        </p:spPr>
        <p:txBody>
          <a:bodyPr wrap="square" rtlCol="0">
            <a:spAutoFit/>
          </a:bodyPr>
          <a:lstStyle/>
          <a:p>
            <a:pPr algn="ctr"/>
            <a:r>
              <a:rPr lang="en-US" dirty="0">
                <a:solidFill>
                  <a:srgbClr val="156082"/>
                </a:solidFill>
              </a:rPr>
              <a:t>d</a:t>
            </a:r>
            <a:r>
              <a:rPr lang="en-US" b="0" i="0" dirty="0">
                <a:solidFill>
                  <a:srgbClr val="156082"/>
                </a:solidFill>
                <a:effectLst/>
              </a:rPr>
              <a:t>oi:</a:t>
            </a:r>
            <a:r>
              <a:rPr lang="en-US" dirty="0">
                <a:solidFill>
                  <a:srgbClr val="156082"/>
                </a:solidFill>
                <a:effectLst/>
              </a:rPr>
              <a:t>10.3847/1538-4357/adb289</a:t>
            </a:r>
            <a:endParaRPr lang="en-US" b="0" i="0" dirty="0">
              <a:solidFill>
                <a:srgbClr val="156082"/>
              </a:solidFill>
              <a:effectLst/>
            </a:endParaRPr>
          </a:p>
          <a:p>
            <a:pPr algn="ctr"/>
            <a:endParaRPr lang="en-US" u="sng" dirty="0"/>
          </a:p>
        </p:txBody>
      </p:sp>
      <p:sp>
        <p:nvSpPr>
          <p:cNvPr id="14" name="Date Placeholder 3">
            <a:extLst>
              <a:ext uri="{FF2B5EF4-FFF2-40B4-BE49-F238E27FC236}">
                <a16:creationId xmlns:a16="http://schemas.microsoft.com/office/drawing/2014/main" id="{3EAFF84D-1E40-58B7-6EBD-40A070A353FF}"/>
              </a:ext>
            </a:extLst>
          </p:cNvPr>
          <p:cNvSpPr txBox="1">
            <a:spLocks/>
          </p:cNvSpPr>
          <p:nvPr/>
        </p:nvSpPr>
        <p:spPr>
          <a:xfrm>
            <a:off x="8882743" y="71463"/>
            <a:ext cx="2943497"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b="1" dirty="0">
                <a:solidFill>
                  <a:schemeClr val="tx1">
                    <a:lumMod val="50000"/>
                    <a:lumOff val="50000"/>
                  </a:schemeClr>
                </a:solidFill>
              </a:rPr>
              <a:t>IAA-PDC-25-06-231</a:t>
            </a:r>
          </a:p>
          <a:p>
            <a:pPr algn="r"/>
            <a:r>
              <a:rPr lang="en-US" b="1" dirty="0" err="1">
                <a:solidFill>
                  <a:schemeClr val="tx1">
                    <a:lumMod val="50000"/>
                    <a:lumOff val="50000"/>
                  </a:schemeClr>
                </a:solidFill>
              </a:rPr>
              <a:t>brittanybailey@ucsb.edu</a:t>
            </a:r>
            <a:endParaRPr lang="en-US" b="1" dirty="0">
              <a:solidFill>
                <a:schemeClr val="tx1">
                  <a:lumMod val="50000"/>
                  <a:lumOff val="50000"/>
                </a:schemeClr>
              </a:solidFill>
            </a:endParaRPr>
          </a:p>
        </p:txBody>
      </p:sp>
      <p:sp>
        <p:nvSpPr>
          <p:cNvPr id="15" name="TextBox 14">
            <a:extLst>
              <a:ext uri="{FF2B5EF4-FFF2-40B4-BE49-F238E27FC236}">
                <a16:creationId xmlns:a16="http://schemas.microsoft.com/office/drawing/2014/main" id="{0F544932-BD4D-E596-2AD3-E375A32E1DB5}"/>
              </a:ext>
            </a:extLst>
          </p:cNvPr>
          <p:cNvSpPr txBox="1"/>
          <p:nvPr/>
        </p:nvSpPr>
        <p:spPr>
          <a:xfrm>
            <a:off x="7953926" y="4070971"/>
            <a:ext cx="4735286" cy="707886"/>
          </a:xfrm>
          <a:prstGeom prst="rect">
            <a:avLst/>
          </a:prstGeom>
          <a:noFill/>
        </p:spPr>
        <p:txBody>
          <a:bodyPr wrap="square" rtlCol="0">
            <a:spAutoFit/>
          </a:bodyPr>
          <a:lstStyle/>
          <a:p>
            <a:pPr algn="ctr"/>
            <a:r>
              <a:rPr lang="en-US" sz="2000" dirty="0"/>
              <a:t>August 2024 publication in</a:t>
            </a:r>
          </a:p>
          <a:p>
            <a:pPr algn="ctr"/>
            <a:r>
              <a:rPr lang="en-US" sz="2000" dirty="0"/>
              <a:t>Acta </a:t>
            </a:r>
            <a:r>
              <a:rPr lang="en-US" sz="2000" dirty="0" err="1"/>
              <a:t>Astronautica</a:t>
            </a:r>
            <a:r>
              <a:rPr lang="en-US" sz="2000" dirty="0"/>
              <a:t> </a:t>
            </a:r>
          </a:p>
        </p:txBody>
      </p:sp>
      <p:pic>
        <p:nvPicPr>
          <p:cNvPr id="16" name="Picture 15" descr="A qr code with a black background&#10;&#10;Description automatically generated">
            <a:extLst>
              <a:ext uri="{FF2B5EF4-FFF2-40B4-BE49-F238E27FC236}">
                <a16:creationId xmlns:a16="http://schemas.microsoft.com/office/drawing/2014/main" id="{DA5B6993-5DF3-E724-8A7C-7C23124B3B0E}"/>
              </a:ext>
            </a:extLst>
          </p:cNvPr>
          <p:cNvPicPr>
            <a:picLocks noChangeAspect="1"/>
          </p:cNvPicPr>
          <p:nvPr/>
        </p:nvPicPr>
        <p:blipFill>
          <a:blip r:embed="rId5"/>
          <a:stretch>
            <a:fillRect/>
          </a:stretch>
        </p:blipFill>
        <p:spPr>
          <a:xfrm>
            <a:off x="9402635" y="4787156"/>
            <a:ext cx="1837871" cy="1837871"/>
          </a:xfrm>
          <a:prstGeom prst="rect">
            <a:avLst/>
          </a:prstGeom>
        </p:spPr>
      </p:pic>
      <p:sp>
        <p:nvSpPr>
          <p:cNvPr id="17" name="TextBox 16">
            <a:extLst>
              <a:ext uri="{FF2B5EF4-FFF2-40B4-BE49-F238E27FC236}">
                <a16:creationId xmlns:a16="http://schemas.microsoft.com/office/drawing/2014/main" id="{F8A0F676-52F9-1576-B527-43D806260E0A}"/>
              </a:ext>
            </a:extLst>
          </p:cNvPr>
          <p:cNvSpPr txBox="1"/>
          <p:nvPr/>
        </p:nvSpPr>
        <p:spPr>
          <a:xfrm>
            <a:off x="7181040" y="6505263"/>
            <a:ext cx="6281057" cy="646331"/>
          </a:xfrm>
          <a:prstGeom prst="rect">
            <a:avLst/>
          </a:prstGeom>
          <a:noFill/>
        </p:spPr>
        <p:txBody>
          <a:bodyPr wrap="square" rtlCol="0">
            <a:spAutoFit/>
          </a:bodyPr>
          <a:lstStyle/>
          <a:p>
            <a:pPr algn="ctr"/>
            <a:r>
              <a:rPr lang="en-US" dirty="0">
                <a:solidFill>
                  <a:srgbClr val="156082"/>
                </a:solidFill>
              </a:rPr>
              <a:t>d</a:t>
            </a:r>
            <a:r>
              <a:rPr lang="en-US" b="0" i="0" dirty="0">
                <a:solidFill>
                  <a:srgbClr val="156082"/>
                </a:solidFill>
                <a:effectLst/>
              </a:rPr>
              <a:t>oi:10.1016/j.actaastro.2024.05.002</a:t>
            </a:r>
          </a:p>
          <a:p>
            <a:pPr algn="ctr"/>
            <a:endParaRPr lang="en-US" u="sng" dirty="0"/>
          </a:p>
        </p:txBody>
      </p:sp>
    </p:spTree>
    <p:extLst>
      <p:ext uri="{BB962C8B-B14F-4D97-AF65-F5344CB8AC3E}">
        <p14:creationId xmlns:p14="http://schemas.microsoft.com/office/powerpoint/2010/main" val="782032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C8701BC4-AA2A-9ED5-10E1-9614A59AF999}"/>
                  </a:ext>
                </a:extLst>
              </p:cNvPr>
              <p:cNvSpPr>
                <a:spLocks noGrp="1"/>
              </p:cNvSpPr>
              <p:nvPr>
                <p:ph type="title"/>
              </p:nvPr>
            </p:nvSpPr>
            <p:spPr/>
            <p:txBody>
              <a:bodyPr/>
              <a:lstStyle/>
              <a:p>
                <a:r>
                  <a:rPr lang="en-US" sz="2800" b="1" dirty="0">
                    <a:cs typeface="Times New Roman" panose="02020603050405020304" pitchFamily="18" charset="0"/>
                  </a:rPr>
                  <a:t>Pulverize It (PI or </a:t>
                </a:r>
                <a14:m>
                  <m:oMath xmlns:m="http://schemas.openxmlformats.org/officeDocument/2006/math">
                    <m:r>
                      <a:rPr lang="en-US" sz="2800" b="1" i="1" smtClean="0">
                        <a:latin typeface="Cambria Math" panose="02040503050406030204" pitchFamily="18" charset="0"/>
                        <a:cs typeface="Times New Roman" panose="02020603050405020304" pitchFamily="18" charset="0"/>
                      </a:rPr>
                      <m:t>𝝅</m:t>
                    </m:r>
                  </m:oMath>
                </a14:m>
                <a:r>
                  <a:rPr lang="en-US" sz="2800" b="1" dirty="0">
                    <a:cs typeface="Times New Roman" panose="02020603050405020304" pitchFamily="18" charset="0"/>
                  </a:rPr>
                  <a:t>): why it works</a:t>
                </a:r>
                <a:br>
                  <a:rPr lang="en-US" sz="2800" b="1" dirty="0">
                    <a:cs typeface="Times New Roman" panose="02020603050405020304" pitchFamily="18" charset="0"/>
                  </a:rPr>
                </a:br>
                <a:endParaRPr lang="en-US" dirty="0"/>
              </a:p>
            </p:txBody>
          </p:sp>
        </mc:Choice>
        <mc:Fallback xmlns="">
          <p:sp>
            <p:nvSpPr>
              <p:cNvPr id="2" name="Title 1">
                <a:extLst>
                  <a:ext uri="{FF2B5EF4-FFF2-40B4-BE49-F238E27FC236}">
                    <a16:creationId xmlns:a16="http://schemas.microsoft.com/office/drawing/2014/main" id="{C8701BC4-AA2A-9ED5-10E1-9614A59AF999}"/>
                  </a:ext>
                </a:extLst>
              </p:cNvPr>
              <p:cNvSpPr>
                <a:spLocks noGrp="1" noRot="1" noChangeAspect="1" noMove="1" noResize="1" noEditPoints="1" noAdjustHandles="1" noChangeArrowheads="1" noChangeShapeType="1" noTextEdit="1"/>
              </p:cNvSpPr>
              <p:nvPr>
                <p:ph type="title"/>
              </p:nvPr>
            </p:nvSpPr>
            <p:spPr>
              <a:blipFill>
                <a:blip r:embed="rId3"/>
                <a:stretch>
                  <a:fillRect l="-1327" t="-18182" b="-18182"/>
                </a:stretch>
              </a:blipFill>
            </p:spPr>
            <p:txBody>
              <a:bodyPr/>
              <a:lstStyle/>
              <a:p>
                <a:r>
                  <a:rPr lang="en-US">
                    <a:noFill/>
                  </a:rPr>
                  <a:t> </a:t>
                </a:r>
              </a:p>
            </p:txBody>
          </p:sp>
        </mc:Fallback>
      </mc:AlternateContent>
      <p:sp>
        <p:nvSpPr>
          <p:cNvPr id="3" name="Content Placeholder 2">
            <a:extLst>
              <a:ext uri="{FF2B5EF4-FFF2-40B4-BE49-F238E27FC236}">
                <a16:creationId xmlns:a16="http://schemas.microsoft.com/office/drawing/2014/main" id="{82A1DBB1-23F3-9A94-8F65-F0F85F1069E9}"/>
              </a:ext>
            </a:extLst>
          </p:cNvPr>
          <p:cNvSpPr>
            <a:spLocks noGrp="1"/>
          </p:cNvSpPr>
          <p:nvPr>
            <p:ph idx="1"/>
          </p:nvPr>
        </p:nvSpPr>
        <p:spPr>
          <a:xfrm>
            <a:off x="365761" y="665570"/>
            <a:ext cx="4251960" cy="6072730"/>
          </a:xfrm>
        </p:spPr>
        <p:txBody>
          <a:bodyPr>
            <a:normAutofit/>
          </a:bodyPr>
          <a:lstStyle/>
          <a:p>
            <a:pPr marL="285750" indent="-285750">
              <a:buFont typeface="Arial" panose="020B0604020202020204" pitchFamily="34" charset="0"/>
              <a:buChar char="•"/>
            </a:pPr>
            <a:r>
              <a:rPr lang="en-US" sz="2400" dirty="0">
                <a:cs typeface="Times New Roman" panose="02020603050405020304" pitchFamily="18" charset="0"/>
              </a:rPr>
              <a:t>Hypervelocity penetrator induces a strong shockwave that pulverizes material</a:t>
            </a:r>
          </a:p>
          <a:p>
            <a:pPr marL="742950" lvl="1" indent="-285750">
              <a:buFont typeface="Arial" panose="020B0604020202020204" pitchFamily="34" charset="0"/>
              <a:buChar char="•"/>
            </a:pPr>
            <a:r>
              <a:rPr lang="en-US" sz="2000" dirty="0">
                <a:cs typeface="Times New Roman" panose="02020603050405020304" pitchFamily="18" charset="0"/>
              </a:rPr>
              <a:t>Can use multiple penetrators for very large/strong threats</a:t>
            </a:r>
          </a:p>
          <a:p>
            <a:pPr marL="285750" indent="-285750">
              <a:buFont typeface="Arial" panose="020B0604020202020204" pitchFamily="34" charset="0"/>
              <a:buChar char="•"/>
            </a:pPr>
            <a:r>
              <a:rPr lang="en-US" sz="2400" dirty="0">
                <a:cs typeface="Times New Roman" panose="02020603050405020304" pitchFamily="18" charset="0"/>
              </a:rPr>
              <a:t>Impactor vaporizes itself and target material</a:t>
            </a:r>
            <a:endParaRPr lang="en-US" dirty="0">
              <a:cs typeface="Times New Roman" panose="02020603050405020304" pitchFamily="18" charset="0"/>
            </a:endParaRPr>
          </a:p>
          <a:p>
            <a:pPr marL="742950" lvl="1" indent="-285750"/>
            <a:r>
              <a:rPr lang="en-US" sz="2000" dirty="0">
                <a:cs typeface="Times New Roman" panose="02020603050405020304" pitchFamily="18" charset="0"/>
              </a:rPr>
              <a:t>Acts as a gas-expansion engine for complete disassembly</a:t>
            </a:r>
          </a:p>
          <a:p>
            <a:pPr marL="285750" indent="-285750"/>
            <a:r>
              <a:rPr lang="en-US" sz="2400" dirty="0">
                <a:cs typeface="Times New Roman" panose="02020603050405020304" pitchFamily="18" charset="0"/>
              </a:rPr>
              <a:t>In intentional robust disruption (IRD), target is blown apart into a fragment cloud → threat is mitigated</a:t>
            </a:r>
          </a:p>
          <a:p>
            <a:endParaRPr lang="en-US" dirty="0"/>
          </a:p>
        </p:txBody>
      </p:sp>
      <p:pic>
        <p:nvPicPr>
          <p:cNvPr id="4" name="Picture 3" descr="A collage of images of a rocket&#10;&#10;Description automatically generated">
            <a:extLst>
              <a:ext uri="{FF2B5EF4-FFF2-40B4-BE49-F238E27FC236}">
                <a16:creationId xmlns:a16="http://schemas.microsoft.com/office/drawing/2014/main" id="{ED991D4F-2F3D-481B-8C91-F0D346193228}"/>
              </a:ext>
            </a:extLst>
          </p:cNvPr>
          <p:cNvPicPr>
            <a:picLocks noChangeAspect="1"/>
          </p:cNvPicPr>
          <p:nvPr/>
        </p:nvPicPr>
        <p:blipFill>
          <a:blip r:embed="rId4"/>
          <a:stretch>
            <a:fillRect/>
          </a:stretch>
        </p:blipFill>
        <p:spPr>
          <a:xfrm>
            <a:off x="4955362" y="681036"/>
            <a:ext cx="6870878" cy="4985334"/>
          </a:xfrm>
          <a:prstGeom prst="rect">
            <a:avLst/>
          </a:prstGeom>
        </p:spPr>
      </p:pic>
      <p:sp>
        <p:nvSpPr>
          <p:cNvPr id="6" name="Date Placeholder 3">
            <a:extLst>
              <a:ext uri="{FF2B5EF4-FFF2-40B4-BE49-F238E27FC236}">
                <a16:creationId xmlns:a16="http://schemas.microsoft.com/office/drawing/2014/main" id="{BADD8175-9DDF-379B-14D1-7CB1C2688CB7}"/>
              </a:ext>
            </a:extLst>
          </p:cNvPr>
          <p:cNvSpPr txBox="1">
            <a:spLocks/>
          </p:cNvSpPr>
          <p:nvPr/>
        </p:nvSpPr>
        <p:spPr>
          <a:xfrm>
            <a:off x="9083040" y="71463"/>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b="1" dirty="0">
                <a:solidFill>
                  <a:schemeClr val="tx1">
                    <a:lumMod val="50000"/>
                    <a:lumOff val="50000"/>
                  </a:schemeClr>
                </a:solidFill>
              </a:rPr>
              <a:t>IAA-PDC-25-06-231</a:t>
            </a:r>
          </a:p>
        </p:txBody>
      </p:sp>
    </p:spTree>
    <p:extLst>
      <p:ext uri="{BB962C8B-B14F-4D97-AF65-F5344CB8AC3E}">
        <p14:creationId xmlns:p14="http://schemas.microsoft.com/office/powerpoint/2010/main" val="36482453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1C227-4531-4A8B-FE38-0E97D1C1CC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A24168-B390-5D90-60D2-29D1F87EA798}"/>
              </a:ext>
            </a:extLst>
          </p:cNvPr>
          <p:cNvSpPr>
            <a:spLocks noGrp="1"/>
          </p:cNvSpPr>
          <p:nvPr>
            <p:ph type="title"/>
          </p:nvPr>
        </p:nvSpPr>
        <p:spPr/>
        <p:txBody>
          <a:bodyPr/>
          <a:lstStyle/>
          <a:p>
            <a:r>
              <a:rPr lang="en-US" sz="2800" b="1" dirty="0">
                <a:cs typeface="Times New Roman" panose="02020603050405020304" pitchFamily="18" charset="0"/>
              </a:rPr>
              <a:t>Hypervelocity impact simulations</a:t>
            </a:r>
            <a:br>
              <a:rPr lang="en-US" sz="2800" b="1" dirty="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AA410FD6-0C3B-DC17-2EAE-402372F66869}"/>
              </a:ext>
            </a:extLst>
          </p:cNvPr>
          <p:cNvSpPr>
            <a:spLocks noGrp="1"/>
          </p:cNvSpPr>
          <p:nvPr>
            <p:ph idx="1"/>
          </p:nvPr>
        </p:nvSpPr>
        <p:spPr>
          <a:xfrm>
            <a:off x="365760" y="665569"/>
            <a:ext cx="11441430" cy="2637701"/>
          </a:xfrm>
        </p:spPr>
        <p:txBody>
          <a:bodyPr>
            <a:normAutofit/>
          </a:bodyPr>
          <a:lstStyle/>
          <a:p>
            <a:pPr marL="283464" indent="-285750">
              <a:lnSpc>
                <a:spcPct val="80000"/>
              </a:lnSpc>
              <a:buFont typeface="Arial" panose="020B0604020202020204" pitchFamily="34" charset="0"/>
              <a:buChar char="•"/>
            </a:pPr>
            <a:r>
              <a:rPr lang="en-US" sz="2400" dirty="0">
                <a:cs typeface="Times New Roman" panose="02020603050405020304" pitchFamily="18" charset="0"/>
              </a:rPr>
              <a:t>Two-phase LEOS granite tabular equation of state used for asteroid materials, with density 2.6 g/cm</a:t>
            </a:r>
            <a:r>
              <a:rPr lang="en-US" sz="2400" baseline="30000" dirty="0">
                <a:cs typeface="Times New Roman" panose="02020603050405020304" pitchFamily="18" charset="0"/>
              </a:rPr>
              <a:t>3</a:t>
            </a:r>
            <a:r>
              <a:rPr lang="en-US" sz="2400" dirty="0">
                <a:cs typeface="Times New Roman" panose="02020603050405020304" pitchFamily="18" charset="0"/>
              </a:rPr>
              <a:t>, porosity 40-50%</a:t>
            </a:r>
          </a:p>
          <a:p>
            <a:pPr marL="283464" indent="-285750">
              <a:lnSpc>
                <a:spcPct val="80000"/>
              </a:lnSpc>
              <a:buFont typeface="Arial" panose="020B0604020202020204" pitchFamily="34" charset="0"/>
              <a:buChar char="•"/>
            </a:pPr>
            <a:r>
              <a:rPr lang="en-US" sz="2400" dirty="0">
                <a:cs typeface="Times New Roman" panose="02020603050405020304" pitchFamily="18" charset="0"/>
              </a:rPr>
              <a:t>Baseline projectile is a 10:1 aspect ratio tungsten cylinder arriving in the reference frame of the target at 20 km/s</a:t>
            </a:r>
          </a:p>
          <a:p>
            <a:pPr marL="283464" indent="-285750">
              <a:lnSpc>
                <a:spcPct val="80000"/>
              </a:lnSpc>
              <a:buFont typeface="Arial" panose="020B0604020202020204" pitchFamily="34" charset="0"/>
              <a:buChar char="•"/>
            </a:pPr>
            <a:endParaRPr lang="en-US" sz="2400" dirty="0">
              <a:cs typeface="Times New Roman" panose="02020603050405020304" pitchFamily="18" charset="0"/>
            </a:endParaRPr>
          </a:p>
          <a:p>
            <a:pPr marL="283464" indent="-285750">
              <a:lnSpc>
                <a:spcPct val="80000"/>
              </a:lnSpc>
              <a:buFont typeface="Arial" panose="020B0604020202020204" pitchFamily="34" charset="0"/>
              <a:buChar char="•"/>
            </a:pPr>
            <a:endParaRPr lang="en-US" sz="2400" dirty="0">
              <a:cs typeface="Times New Roman" panose="02020603050405020304" pitchFamily="18" charset="0"/>
            </a:endParaRPr>
          </a:p>
          <a:p>
            <a:pPr marL="283464">
              <a:lnSpc>
                <a:spcPct val="80000"/>
              </a:lnSpc>
            </a:pPr>
            <a:endParaRPr lang="en-US" dirty="0"/>
          </a:p>
        </p:txBody>
      </p:sp>
      <p:sp>
        <p:nvSpPr>
          <p:cNvPr id="7" name="TextBox 6">
            <a:extLst>
              <a:ext uri="{FF2B5EF4-FFF2-40B4-BE49-F238E27FC236}">
                <a16:creationId xmlns:a16="http://schemas.microsoft.com/office/drawing/2014/main" id="{88A856AB-4D53-F130-EB74-19F18636E4E6}"/>
              </a:ext>
            </a:extLst>
          </p:cNvPr>
          <p:cNvSpPr txBox="1"/>
          <p:nvPr/>
        </p:nvSpPr>
        <p:spPr>
          <a:xfrm>
            <a:off x="0" y="6430849"/>
            <a:ext cx="4875613" cy="369332"/>
          </a:xfrm>
          <a:prstGeom prst="rect">
            <a:avLst/>
          </a:prstGeom>
          <a:noFill/>
        </p:spPr>
        <p:txBody>
          <a:bodyPr wrap="square" rtlCol="0">
            <a:spAutoFit/>
          </a:bodyPr>
          <a:lstStyle/>
          <a:p>
            <a:r>
              <a:rPr lang="en-US" sz="900" i="1" dirty="0">
                <a:cs typeface="Times New Roman" panose="02020603050405020304" pitchFamily="18" charset="0"/>
              </a:rPr>
              <a:t>[3] Sánchez, P. and </a:t>
            </a:r>
            <a:r>
              <a:rPr lang="en-US" sz="900" i="1" dirty="0" err="1">
                <a:cs typeface="Times New Roman" panose="02020603050405020304" pitchFamily="18" charset="0"/>
              </a:rPr>
              <a:t>Scheeres</a:t>
            </a:r>
            <a:r>
              <a:rPr lang="en-US" sz="900" i="1" dirty="0">
                <a:cs typeface="Times New Roman" panose="02020603050405020304" pitchFamily="18" charset="0"/>
              </a:rPr>
              <a:t>, D.J. (2014), </a:t>
            </a:r>
            <a:r>
              <a:rPr lang="en-US" sz="900" i="1" dirty="0">
                <a:cs typeface="Times New Roman" panose="02020603050405020304" pitchFamily="18" charset="0"/>
                <a:hlinkClick r:id="rId3"/>
              </a:rPr>
              <a:t>https://doi.org/10.1111/maps.12293</a:t>
            </a:r>
            <a:endParaRPr lang="en-US" sz="900" i="1" dirty="0">
              <a:cs typeface="Times New Roman" panose="02020603050405020304" pitchFamily="18" charset="0"/>
            </a:endParaRPr>
          </a:p>
          <a:p>
            <a:endParaRPr lang="en-US" sz="900" i="1" dirty="0"/>
          </a:p>
        </p:txBody>
      </p:sp>
      <p:grpSp>
        <p:nvGrpSpPr>
          <p:cNvPr id="8" name="Group 7">
            <a:extLst>
              <a:ext uri="{FF2B5EF4-FFF2-40B4-BE49-F238E27FC236}">
                <a16:creationId xmlns:a16="http://schemas.microsoft.com/office/drawing/2014/main" id="{BDC501A5-76EA-6399-41F5-3685B01FFA28}"/>
              </a:ext>
            </a:extLst>
          </p:cNvPr>
          <p:cNvGrpSpPr/>
          <p:nvPr/>
        </p:nvGrpSpPr>
        <p:grpSpPr>
          <a:xfrm>
            <a:off x="679033" y="2265704"/>
            <a:ext cx="4196580" cy="4912565"/>
            <a:chOff x="679033" y="2265704"/>
            <a:chExt cx="4196580" cy="4912565"/>
          </a:xfrm>
        </p:grpSpPr>
        <p:pic>
          <p:nvPicPr>
            <p:cNvPr id="4" name="Picture 3" descr="A colorful sphere with a diagram&#10;&#10;Description automatically generated with medium confidence">
              <a:extLst>
                <a:ext uri="{FF2B5EF4-FFF2-40B4-BE49-F238E27FC236}">
                  <a16:creationId xmlns:a16="http://schemas.microsoft.com/office/drawing/2014/main" id="{01C370DA-7595-E504-8311-73299762B516}"/>
                </a:ext>
              </a:extLst>
            </p:cNvPr>
            <p:cNvPicPr>
              <a:picLocks noChangeAspect="1"/>
            </p:cNvPicPr>
            <p:nvPr/>
          </p:nvPicPr>
          <p:blipFill>
            <a:blip r:embed="rId4"/>
            <a:stretch>
              <a:fillRect/>
            </a:stretch>
          </p:blipFill>
          <p:spPr>
            <a:xfrm>
              <a:off x="855481" y="2265704"/>
              <a:ext cx="3843685" cy="3289805"/>
            </a:xfrm>
            <a:prstGeom prst="rect">
              <a:avLst/>
            </a:prstGeom>
          </p:spPr>
        </p:pic>
        <p:sp>
          <p:nvSpPr>
            <p:cNvPr id="6" name="TextBox 5">
              <a:extLst>
                <a:ext uri="{FF2B5EF4-FFF2-40B4-BE49-F238E27FC236}">
                  <a16:creationId xmlns:a16="http://schemas.microsoft.com/office/drawing/2014/main" id="{818BFBB0-EEDD-6D5D-0FE6-2AE70CBAFA84}"/>
                </a:ext>
              </a:extLst>
            </p:cNvPr>
            <p:cNvSpPr txBox="1"/>
            <p:nvPr/>
          </p:nvSpPr>
          <p:spPr>
            <a:xfrm>
              <a:off x="679033" y="5700941"/>
              <a:ext cx="4196580" cy="1477328"/>
            </a:xfrm>
            <a:prstGeom prst="rect">
              <a:avLst/>
            </a:prstGeom>
            <a:noFill/>
          </p:spPr>
          <p:txBody>
            <a:bodyPr wrap="square" rtlCol="0">
              <a:spAutoFit/>
            </a:bodyPr>
            <a:lstStyle/>
            <a:p>
              <a:pPr algn="ctr"/>
              <a:r>
                <a:rPr lang="en-US" sz="1800" dirty="0">
                  <a:cs typeface="Times New Roman" panose="02020603050405020304" pitchFamily="18" charset="0"/>
                </a:rPr>
                <a:t>Complex boulder distribution set inside weak (~25 Pa) binder material [3]</a:t>
              </a:r>
            </a:p>
            <a:p>
              <a:pPr algn="ctr"/>
              <a:endParaRPr lang="en-US" sz="1800" dirty="0">
                <a:cs typeface="Times New Roman" panose="02020603050405020304" pitchFamily="18" charset="0"/>
              </a:endParaRPr>
            </a:p>
            <a:p>
              <a:pPr algn="ctr"/>
              <a:endParaRPr lang="en-US" sz="1800" dirty="0">
                <a:cs typeface="Times New Roman" panose="02020603050405020304" pitchFamily="18" charset="0"/>
              </a:endParaRPr>
            </a:p>
            <a:p>
              <a:pPr algn="ctr"/>
              <a:endParaRPr lang="en-US" dirty="0"/>
            </a:p>
          </p:txBody>
        </p:sp>
      </p:grpSp>
      <p:grpSp>
        <p:nvGrpSpPr>
          <p:cNvPr id="10" name="Group 9">
            <a:extLst>
              <a:ext uri="{FF2B5EF4-FFF2-40B4-BE49-F238E27FC236}">
                <a16:creationId xmlns:a16="http://schemas.microsoft.com/office/drawing/2014/main" id="{E1309964-6BDF-AFB2-F22D-5F8FA1283C3E}"/>
              </a:ext>
            </a:extLst>
          </p:cNvPr>
          <p:cNvGrpSpPr/>
          <p:nvPr/>
        </p:nvGrpSpPr>
        <p:grpSpPr>
          <a:xfrm>
            <a:off x="6947208" y="2120274"/>
            <a:ext cx="4565759" cy="4503997"/>
            <a:chOff x="7069981" y="2120274"/>
            <a:chExt cx="4565759" cy="4503997"/>
          </a:xfrm>
        </p:grpSpPr>
        <p:pic>
          <p:nvPicPr>
            <p:cNvPr id="5" name="Picture 4" descr="A graph of a number of colored lines&#10;&#10;Description automatically generated with medium confidence">
              <a:extLst>
                <a:ext uri="{FF2B5EF4-FFF2-40B4-BE49-F238E27FC236}">
                  <a16:creationId xmlns:a16="http://schemas.microsoft.com/office/drawing/2014/main" id="{B9AB0F71-0F60-43FA-9BFA-1D5010601BB0}"/>
                </a:ext>
              </a:extLst>
            </p:cNvPr>
            <p:cNvPicPr>
              <a:picLocks noChangeAspect="1"/>
            </p:cNvPicPr>
            <p:nvPr/>
          </p:nvPicPr>
          <p:blipFill>
            <a:blip r:embed="rId5"/>
            <a:srcRect l="8934" t="3942" r="3173" b="5983"/>
            <a:stretch/>
          </p:blipFill>
          <p:spPr>
            <a:xfrm>
              <a:off x="7069981" y="2120274"/>
              <a:ext cx="4565759" cy="3580667"/>
            </a:xfrm>
            <a:prstGeom prst="rect">
              <a:avLst/>
            </a:prstGeom>
          </p:spPr>
        </p:pic>
        <p:sp>
          <p:nvSpPr>
            <p:cNvPr id="9" name="TextBox 8">
              <a:extLst>
                <a:ext uri="{FF2B5EF4-FFF2-40B4-BE49-F238E27FC236}">
                  <a16:creationId xmlns:a16="http://schemas.microsoft.com/office/drawing/2014/main" id="{4C39F210-B984-D8B3-EEF9-7849B3D9C4C3}"/>
                </a:ext>
              </a:extLst>
            </p:cNvPr>
            <p:cNvSpPr txBox="1"/>
            <p:nvPr/>
          </p:nvSpPr>
          <p:spPr>
            <a:xfrm>
              <a:off x="7290435" y="5700941"/>
              <a:ext cx="4033410" cy="923330"/>
            </a:xfrm>
            <a:prstGeom prst="rect">
              <a:avLst/>
            </a:prstGeom>
            <a:noFill/>
          </p:spPr>
          <p:txBody>
            <a:bodyPr wrap="square" rtlCol="0">
              <a:spAutoFit/>
            </a:bodyPr>
            <a:lstStyle/>
            <a:p>
              <a:pPr algn="ctr"/>
              <a:r>
                <a:rPr lang="en-US" sz="1800" dirty="0">
                  <a:cs typeface="Times New Roman" panose="02020603050405020304" pitchFamily="18" charset="0"/>
                </a:rPr>
                <a:t>Weibull distribution allows for realistic simulation of fracture dynamics</a:t>
              </a:r>
            </a:p>
            <a:p>
              <a:pPr algn="ctr"/>
              <a:endParaRPr lang="en-US" dirty="0"/>
            </a:p>
          </p:txBody>
        </p:sp>
      </p:grpSp>
      <p:sp>
        <p:nvSpPr>
          <p:cNvPr id="11" name="Date Placeholder 3">
            <a:extLst>
              <a:ext uri="{FF2B5EF4-FFF2-40B4-BE49-F238E27FC236}">
                <a16:creationId xmlns:a16="http://schemas.microsoft.com/office/drawing/2014/main" id="{EEE256E6-87CF-FE64-DCA0-CA213B711348}"/>
              </a:ext>
            </a:extLst>
          </p:cNvPr>
          <p:cNvSpPr txBox="1">
            <a:spLocks/>
          </p:cNvSpPr>
          <p:nvPr/>
        </p:nvSpPr>
        <p:spPr>
          <a:xfrm>
            <a:off x="9083040" y="71463"/>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b="1" dirty="0">
                <a:solidFill>
                  <a:schemeClr val="tx1">
                    <a:lumMod val="50000"/>
                    <a:lumOff val="50000"/>
                  </a:schemeClr>
                </a:solidFill>
              </a:rPr>
              <a:t>IAA-PDC-25-06-231</a:t>
            </a:r>
          </a:p>
        </p:txBody>
      </p:sp>
    </p:spTree>
    <p:extLst>
      <p:ext uri="{BB962C8B-B14F-4D97-AF65-F5344CB8AC3E}">
        <p14:creationId xmlns:p14="http://schemas.microsoft.com/office/powerpoint/2010/main" val="26521076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515151"/>
            </a:gs>
            <a:gs pos="94000">
              <a:schemeClr val="tx1"/>
            </a:gs>
          </a:gsLst>
          <a:lin ang="16200000" scaled="1"/>
        </a:gradFill>
        <a:effectLst/>
      </p:bgPr>
    </p:bg>
    <p:spTree>
      <p:nvGrpSpPr>
        <p:cNvPr id="1" name=""/>
        <p:cNvGrpSpPr/>
        <p:nvPr/>
      </p:nvGrpSpPr>
      <p:grpSpPr>
        <a:xfrm>
          <a:off x="0" y="0"/>
          <a:ext cx="0" cy="0"/>
          <a:chOff x="0" y="0"/>
          <a:chExt cx="0" cy="0"/>
        </a:xfrm>
      </p:grpSpPr>
      <p:pic>
        <p:nvPicPr>
          <p:cNvPr id="4" name="PI_100kg_10to1_50m_3d_overlink_latetime_densitythresh_20s_1.75xspeed_E47E42F9-CB7A-4B8A-A820-01FA7A1773FC.mp4">
            <a:hlinkClick r:id="" action="ppaction://media"/>
            <a:extLst>
              <a:ext uri="{FF2B5EF4-FFF2-40B4-BE49-F238E27FC236}">
                <a16:creationId xmlns:a16="http://schemas.microsoft.com/office/drawing/2014/main" id="{8F10E492-A00C-0BBE-A93E-CB639A78A17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89000" y="0"/>
            <a:ext cx="10414000" cy="6858000"/>
          </a:xfrm>
          <a:prstGeom prst="rect">
            <a:avLst/>
          </a:prstGeom>
        </p:spPr>
      </p:pic>
    </p:spTree>
    <p:extLst>
      <p:ext uri="{BB962C8B-B14F-4D97-AF65-F5344CB8AC3E}">
        <p14:creationId xmlns:p14="http://schemas.microsoft.com/office/powerpoint/2010/main" val="963175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4B4B4B"/>
            </a:gs>
            <a:gs pos="94000">
              <a:schemeClr val="tx1"/>
            </a:gs>
          </a:gsLst>
          <a:lin ang="16200000" scaled="1"/>
        </a:gra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90BFE5F-7220-9AEA-3F49-F3BD837EB38A}"/>
              </a:ext>
            </a:extLst>
          </p:cNvPr>
          <p:cNvSpPr txBox="1"/>
          <p:nvPr/>
        </p:nvSpPr>
        <p:spPr>
          <a:xfrm>
            <a:off x="1290320" y="35607"/>
            <a:ext cx="10607040" cy="677108"/>
          </a:xfrm>
          <a:prstGeom prst="rect">
            <a:avLst/>
          </a:prstGeom>
          <a:noFill/>
        </p:spPr>
        <p:txBody>
          <a:bodyPr wrap="square" rtlCol="0">
            <a:spAutoFit/>
          </a:bodyPr>
          <a:lstStyle/>
          <a:p>
            <a:pPr algn="ctr"/>
            <a:r>
              <a:rPr lang="en-US" sz="2000" dirty="0">
                <a:solidFill>
                  <a:schemeClr val="bg1"/>
                </a:solidFill>
                <a:latin typeface="+mj-lt"/>
                <a:cs typeface="Times New Roman" panose="02020603050405020304" pitchFamily="18" charset="0"/>
              </a:rPr>
              <a:t>50m rubble pile asteroid – </a:t>
            </a:r>
            <a:r>
              <a:rPr lang="en-US" sz="2000" b="1" u="sng" dirty="0">
                <a:solidFill>
                  <a:schemeClr val="bg1"/>
                </a:solidFill>
                <a:latin typeface="+mj-lt"/>
                <a:cs typeface="Times New Roman" panose="02020603050405020304" pitchFamily="18" charset="0"/>
              </a:rPr>
              <a:t>single 100kg</a:t>
            </a:r>
            <a:r>
              <a:rPr lang="en-US" sz="2000" b="1" dirty="0">
                <a:solidFill>
                  <a:schemeClr val="bg1"/>
                </a:solidFill>
                <a:latin typeface="+mj-lt"/>
                <a:cs typeface="Times New Roman" panose="02020603050405020304" pitchFamily="18" charset="0"/>
              </a:rPr>
              <a:t> </a:t>
            </a:r>
            <a:r>
              <a:rPr lang="en-US" sz="2000" dirty="0">
                <a:solidFill>
                  <a:schemeClr val="bg1"/>
                </a:solidFill>
                <a:latin typeface="+mj-lt"/>
                <a:cs typeface="Times New Roman" panose="02020603050405020304" pitchFamily="18" charset="0"/>
              </a:rPr>
              <a:t>10:1 asp. ratio 20km/s tungsten penetrator – </a:t>
            </a:r>
            <a:r>
              <a:rPr lang="en-US" sz="2000" i="1" spc="600" dirty="0">
                <a:solidFill>
                  <a:schemeClr val="bg1"/>
                </a:solidFill>
                <a:latin typeface="+mj-lt"/>
                <a:cs typeface="Times New Roman" panose="02020603050405020304" pitchFamily="18" charset="0"/>
              </a:rPr>
              <a:t>t</a:t>
            </a:r>
            <a:r>
              <a:rPr lang="en-US" sz="2000" spc="600" dirty="0">
                <a:solidFill>
                  <a:schemeClr val="bg1"/>
                </a:solidFill>
                <a:latin typeface="+mj-lt"/>
                <a:cs typeface="Times New Roman" panose="02020603050405020304" pitchFamily="18" charset="0"/>
              </a:rPr>
              <a:t>=</a:t>
            </a:r>
            <a:r>
              <a:rPr lang="en-US" sz="2000" dirty="0">
                <a:solidFill>
                  <a:schemeClr val="bg1"/>
                </a:solidFill>
                <a:latin typeface="+mj-lt"/>
                <a:cs typeface="Times New Roman" panose="02020603050405020304" pitchFamily="18" charset="0"/>
              </a:rPr>
              <a:t>11s</a:t>
            </a:r>
          </a:p>
          <a:p>
            <a:pPr algn="ctr"/>
            <a:r>
              <a:rPr lang="en-US" b="1" dirty="0">
                <a:solidFill>
                  <a:srgbClr val="FF0000"/>
                </a:solidFill>
                <a:latin typeface="+mj-lt"/>
                <a:cs typeface="Times New Roman" panose="02020603050405020304" pitchFamily="18" charset="0"/>
              </a:rPr>
              <a:t>Shows catastrophic disruption and near complete volumetric material failure</a:t>
            </a:r>
          </a:p>
        </p:txBody>
      </p:sp>
      <p:pic>
        <p:nvPicPr>
          <p:cNvPr id="8" name="Picture 7">
            <a:extLst>
              <a:ext uri="{FF2B5EF4-FFF2-40B4-BE49-F238E27FC236}">
                <a16:creationId xmlns:a16="http://schemas.microsoft.com/office/drawing/2014/main" id="{0434802E-B546-205E-B733-AAFD7771DF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21719" y="1679086"/>
            <a:ext cx="6643930" cy="5002058"/>
          </a:xfrm>
          <a:prstGeom prst="rect">
            <a:avLst/>
          </a:prstGeom>
        </p:spPr>
      </p:pic>
      <p:pic>
        <p:nvPicPr>
          <p:cNvPr id="5" name="Picture 4">
            <a:extLst>
              <a:ext uri="{FF2B5EF4-FFF2-40B4-BE49-F238E27FC236}">
                <a16:creationId xmlns:a16="http://schemas.microsoft.com/office/drawing/2014/main" id="{03A95A6B-DBE7-64DF-3654-883074C52BF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390" r="2971" b="2656"/>
          <a:stretch/>
        </p:blipFill>
        <p:spPr>
          <a:xfrm>
            <a:off x="203202" y="797859"/>
            <a:ext cx="5974410" cy="5885587"/>
          </a:xfrm>
          <a:prstGeom prst="rect">
            <a:avLst/>
          </a:prstGeom>
          <a:ln w="25400">
            <a:gradFill flip="none" rotWithShape="1">
              <a:gsLst>
                <a:gs pos="0">
                  <a:schemeClr val="bg1">
                    <a:lumMod val="50000"/>
                  </a:schemeClr>
                </a:gs>
                <a:gs pos="100000">
                  <a:schemeClr val="tx1"/>
                </a:gs>
              </a:gsLst>
              <a:lin ang="5400000" scaled="1"/>
              <a:tileRect/>
            </a:gradFill>
          </a:ln>
        </p:spPr>
      </p:pic>
      <p:sp>
        <p:nvSpPr>
          <p:cNvPr id="10" name="TextBox 9">
            <a:extLst>
              <a:ext uri="{FF2B5EF4-FFF2-40B4-BE49-F238E27FC236}">
                <a16:creationId xmlns:a16="http://schemas.microsoft.com/office/drawing/2014/main" id="{D38F0872-72B5-F01D-A3AA-85F3929824FD}"/>
              </a:ext>
            </a:extLst>
          </p:cNvPr>
          <p:cNvSpPr txBox="1"/>
          <p:nvPr/>
        </p:nvSpPr>
        <p:spPr>
          <a:xfrm>
            <a:off x="10558619" y="6368423"/>
            <a:ext cx="1168400" cy="338554"/>
          </a:xfrm>
          <a:prstGeom prst="rect">
            <a:avLst/>
          </a:prstGeom>
          <a:noFill/>
        </p:spPr>
        <p:txBody>
          <a:bodyPr wrap="square" rtlCol="0">
            <a:spAutoFit/>
          </a:bodyPr>
          <a:lstStyle/>
          <a:p>
            <a:pPr algn="ctr"/>
            <a:r>
              <a:rPr lang="en-US" sz="1600" dirty="0">
                <a:solidFill>
                  <a:schemeClr val="bg1"/>
                </a:solidFill>
                <a:latin typeface="Arial" panose="020B0604020202020204" pitchFamily="34" charset="0"/>
                <a:cs typeface="Arial" panose="020B0604020202020204" pitchFamily="34" charset="0"/>
              </a:rPr>
              <a:t>meters</a:t>
            </a:r>
          </a:p>
        </p:txBody>
      </p:sp>
      <p:sp>
        <p:nvSpPr>
          <p:cNvPr id="2" name="Rectangle 1">
            <a:extLst>
              <a:ext uri="{FF2B5EF4-FFF2-40B4-BE49-F238E27FC236}">
                <a16:creationId xmlns:a16="http://schemas.microsoft.com/office/drawing/2014/main" id="{8CED95C9-9430-EFE5-4EB7-9860F2B2C6B1}"/>
              </a:ext>
            </a:extLst>
          </p:cNvPr>
          <p:cNvSpPr/>
          <p:nvPr/>
        </p:nvSpPr>
        <p:spPr>
          <a:xfrm>
            <a:off x="4697506" y="1183340"/>
            <a:ext cx="1147482" cy="188259"/>
          </a:xfrm>
          <a:prstGeom prst="rect">
            <a:avLst/>
          </a:prstGeom>
          <a:noFill/>
          <a:ln>
            <a:solidFill>
              <a:srgbClr val="2954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32438E8-6133-6C57-1158-C6ADEE73AEF2}"/>
                  </a:ext>
                </a:extLst>
              </p:cNvPr>
              <p:cNvSpPr txBox="1"/>
              <p:nvPr/>
            </p:nvSpPr>
            <p:spPr>
              <a:xfrm>
                <a:off x="3868741" y="2008095"/>
                <a:ext cx="1675459" cy="638636"/>
              </a:xfrm>
              <a:prstGeom prst="rect">
                <a:avLst/>
              </a:prstGeom>
              <a:noFill/>
            </p:spPr>
            <p:txBody>
              <a:bodyPr wrap="none" rtlCol="0">
                <a:spAutoFit/>
              </a:bodyPr>
              <a:lstStyle/>
              <a:p>
                <a:r>
                  <a:rPr lang="en-US" sz="1200" b="1" dirty="0">
                    <a:solidFill>
                      <a:srgbClr val="2954FF"/>
                    </a:solidFill>
                    <a:latin typeface="Times New Roman" panose="02020603050405020304" pitchFamily="18" charset="0"/>
                    <a:cs typeface="Times New Roman" panose="02020603050405020304" pitchFamily="18" charset="0"/>
                  </a:rPr>
                  <a:t>Specific impact energy</a:t>
                </a:r>
              </a:p>
              <a:p>
                <a:pPr/>
                <a14:m>
                  <m:oMathPara xmlns:m="http://schemas.openxmlformats.org/officeDocument/2006/math">
                    <m:oMathParaPr>
                      <m:jc m:val="centerGroup"/>
                    </m:oMathParaPr>
                    <m:oMath xmlns:m="http://schemas.openxmlformats.org/officeDocument/2006/math">
                      <m:r>
                        <a:rPr lang="en-US" sz="1200" b="1" i="1" smtClean="0">
                          <a:solidFill>
                            <a:srgbClr val="2954FF"/>
                          </a:solidFill>
                          <a:latin typeface="Cambria Math" panose="02040503050406030204" pitchFamily="18" charset="0"/>
                          <a:ea typeface="Cambria Math" panose="02040503050406030204" pitchFamily="18" charset="0"/>
                          <a:cs typeface="Times New Roman" panose="02020603050405020304" pitchFamily="18" charset="0"/>
                        </a:rPr>
                        <m:t>𝝐</m:t>
                      </m:r>
                      <m:r>
                        <a:rPr lang="en-US" sz="1200" b="1" i="1" smtClean="0">
                          <a:solidFill>
                            <a:srgbClr val="2954FF"/>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1200" b="1" i="1" smtClean="0">
                              <a:solidFill>
                                <a:srgbClr val="2954FF"/>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1200" b="1" i="1" smtClean="0">
                              <a:solidFill>
                                <a:srgbClr val="2954FF"/>
                              </a:solidFill>
                              <a:latin typeface="Cambria Math" panose="02040503050406030204" pitchFamily="18" charset="0"/>
                              <a:ea typeface="Cambria Math" panose="02040503050406030204" pitchFamily="18" charset="0"/>
                              <a:cs typeface="Times New Roman" panose="02020603050405020304" pitchFamily="18" charset="0"/>
                            </a:rPr>
                            <m:t>𝟏</m:t>
                          </m:r>
                        </m:num>
                        <m:den>
                          <m:r>
                            <a:rPr lang="en-US" sz="1200" b="1" i="1" smtClean="0">
                              <a:solidFill>
                                <a:srgbClr val="2954FF"/>
                              </a:solidFill>
                              <a:latin typeface="Cambria Math" panose="02040503050406030204" pitchFamily="18" charset="0"/>
                              <a:ea typeface="Cambria Math" panose="02040503050406030204" pitchFamily="18" charset="0"/>
                              <a:cs typeface="Times New Roman" panose="02020603050405020304" pitchFamily="18" charset="0"/>
                            </a:rPr>
                            <m:t>𝟐</m:t>
                          </m:r>
                        </m:den>
                      </m:f>
                      <m:sSub>
                        <m:sSubPr>
                          <m:ctrlPr>
                            <a:rPr lang="en-US" sz="1200" b="1" i="1" smtClean="0">
                              <a:solidFill>
                                <a:srgbClr val="2954FF"/>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1200" b="1" i="1" smtClean="0">
                              <a:solidFill>
                                <a:srgbClr val="2954FF"/>
                              </a:solidFill>
                              <a:latin typeface="Cambria Math" panose="02040503050406030204" pitchFamily="18" charset="0"/>
                              <a:ea typeface="Cambria Math" panose="02040503050406030204" pitchFamily="18" charset="0"/>
                              <a:cs typeface="Times New Roman" panose="02020603050405020304" pitchFamily="18" charset="0"/>
                            </a:rPr>
                            <m:t>𝒎</m:t>
                          </m:r>
                        </m:e>
                        <m:sub>
                          <m:r>
                            <a:rPr lang="en-US" sz="1200" b="1" i="1" smtClean="0">
                              <a:solidFill>
                                <a:srgbClr val="2954FF"/>
                              </a:solidFill>
                              <a:latin typeface="Cambria Math" panose="02040503050406030204" pitchFamily="18" charset="0"/>
                              <a:ea typeface="Cambria Math" panose="02040503050406030204" pitchFamily="18" charset="0"/>
                              <a:cs typeface="Times New Roman" panose="02020603050405020304" pitchFamily="18" charset="0"/>
                            </a:rPr>
                            <m:t>𝒑</m:t>
                          </m:r>
                        </m:sub>
                      </m:sSub>
                      <m:sSubSup>
                        <m:sSubSupPr>
                          <m:ctrlPr>
                            <a:rPr lang="en-US" sz="1200" b="1" i="1" smtClean="0">
                              <a:solidFill>
                                <a:srgbClr val="2954FF"/>
                              </a:solidFill>
                              <a:latin typeface="Cambria Math" panose="02040503050406030204" pitchFamily="18" charset="0"/>
                              <a:ea typeface="Cambria Math" panose="02040503050406030204" pitchFamily="18" charset="0"/>
                              <a:cs typeface="Times New Roman" panose="02020603050405020304" pitchFamily="18" charset="0"/>
                            </a:rPr>
                          </m:ctrlPr>
                        </m:sSubSupPr>
                        <m:e>
                          <m:r>
                            <a:rPr lang="en-US" sz="1200" b="1" i="1" smtClean="0">
                              <a:solidFill>
                                <a:srgbClr val="2954FF"/>
                              </a:solidFill>
                              <a:latin typeface="Cambria Math" panose="02040503050406030204" pitchFamily="18" charset="0"/>
                              <a:ea typeface="Cambria Math" panose="02040503050406030204" pitchFamily="18" charset="0"/>
                              <a:cs typeface="Times New Roman" panose="02020603050405020304" pitchFamily="18" charset="0"/>
                            </a:rPr>
                            <m:t>𝒗</m:t>
                          </m:r>
                        </m:e>
                        <m:sub>
                          <m:r>
                            <a:rPr lang="en-US" sz="1200" b="1" i="1" smtClean="0">
                              <a:solidFill>
                                <a:srgbClr val="2954FF"/>
                              </a:solidFill>
                              <a:latin typeface="Cambria Math" panose="02040503050406030204" pitchFamily="18" charset="0"/>
                              <a:ea typeface="Cambria Math" panose="02040503050406030204" pitchFamily="18" charset="0"/>
                              <a:cs typeface="Times New Roman" panose="02020603050405020304" pitchFamily="18" charset="0"/>
                            </a:rPr>
                            <m:t>𝒑</m:t>
                          </m:r>
                        </m:sub>
                        <m:sup>
                          <m:r>
                            <a:rPr lang="en-US" sz="1200" b="1" i="1" smtClean="0">
                              <a:solidFill>
                                <a:srgbClr val="2954FF"/>
                              </a:solidFill>
                              <a:latin typeface="Cambria Math" panose="02040503050406030204" pitchFamily="18" charset="0"/>
                              <a:ea typeface="Cambria Math" panose="02040503050406030204" pitchFamily="18" charset="0"/>
                              <a:cs typeface="Times New Roman" panose="02020603050405020304" pitchFamily="18" charset="0"/>
                            </a:rPr>
                            <m:t>𝟐</m:t>
                          </m:r>
                        </m:sup>
                      </m:sSubSup>
                      <m:r>
                        <a:rPr lang="en-US" sz="1200" b="1" i="1" smtClean="0">
                          <a:solidFill>
                            <a:srgbClr val="2954FF"/>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1200" b="1" i="1" smtClean="0">
                              <a:solidFill>
                                <a:srgbClr val="2954FF"/>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1200" b="1" i="1" smtClean="0">
                              <a:solidFill>
                                <a:srgbClr val="2954FF"/>
                              </a:solidFill>
                              <a:latin typeface="Cambria Math" panose="02040503050406030204" pitchFamily="18" charset="0"/>
                              <a:ea typeface="Cambria Math" panose="02040503050406030204" pitchFamily="18" charset="0"/>
                              <a:cs typeface="Times New Roman" panose="02020603050405020304" pitchFamily="18" charset="0"/>
                            </a:rPr>
                            <m:t>𝒎</m:t>
                          </m:r>
                        </m:e>
                        <m:sub>
                          <m:r>
                            <a:rPr lang="en-US" sz="1200" b="1" i="1" smtClean="0">
                              <a:solidFill>
                                <a:srgbClr val="2954FF"/>
                              </a:solidFill>
                              <a:latin typeface="Cambria Math" panose="02040503050406030204" pitchFamily="18" charset="0"/>
                              <a:ea typeface="Cambria Math" panose="02040503050406030204" pitchFamily="18" charset="0"/>
                              <a:cs typeface="Times New Roman" panose="02020603050405020304" pitchFamily="18" charset="0"/>
                            </a:rPr>
                            <m:t>𝒕</m:t>
                          </m:r>
                        </m:sub>
                      </m:sSub>
                    </m:oMath>
                  </m:oMathPara>
                </a14:m>
                <a:endParaRPr lang="en-US" sz="1200" b="1" dirty="0">
                  <a:solidFill>
                    <a:srgbClr val="2954FF"/>
                  </a:solidFill>
                  <a:latin typeface="Times New Roman" panose="02020603050405020304" pitchFamily="18"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832438E8-6133-6C57-1158-C6ADEE73AEF2}"/>
                  </a:ext>
                </a:extLst>
              </p:cNvPr>
              <p:cNvSpPr txBox="1">
                <a:spLocks noRot="1" noChangeAspect="1" noMove="1" noResize="1" noEditPoints="1" noAdjustHandles="1" noChangeArrowheads="1" noChangeShapeType="1" noTextEdit="1"/>
              </p:cNvSpPr>
              <p:nvPr/>
            </p:nvSpPr>
            <p:spPr>
              <a:xfrm>
                <a:off x="3868741" y="2008095"/>
                <a:ext cx="1675459" cy="638636"/>
              </a:xfrm>
              <a:prstGeom prst="rect">
                <a:avLst/>
              </a:prstGeom>
              <a:blipFill>
                <a:blip r:embed="rId5"/>
                <a:stretch>
                  <a:fillRect/>
                </a:stretch>
              </a:blipFill>
            </p:spPr>
            <p:txBody>
              <a:bodyPr/>
              <a:lstStyle/>
              <a:p>
                <a:r>
                  <a:rPr lang="en-US">
                    <a:noFill/>
                  </a:rPr>
                  <a:t> </a:t>
                </a:r>
              </a:p>
            </p:txBody>
          </p:sp>
        </mc:Fallback>
      </mc:AlternateContent>
      <p:sp>
        <p:nvSpPr>
          <p:cNvPr id="4" name="Freeform 3">
            <a:extLst>
              <a:ext uri="{FF2B5EF4-FFF2-40B4-BE49-F238E27FC236}">
                <a16:creationId xmlns:a16="http://schemas.microsoft.com/office/drawing/2014/main" id="{159DEB5E-B374-E4A9-9A4C-BACBA9FC18F7}"/>
              </a:ext>
            </a:extLst>
          </p:cNvPr>
          <p:cNvSpPr/>
          <p:nvPr/>
        </p:nvSpPr>
        <p:spPr>
          <a:xfrm>
            <a:off x="5495366" y="1281908"/>
            <a:ext cx="767554" cy="878586"/>
          </a:xfrm>
          <a:custGeom>
            <a:avLst/>
            <a:gdLst>
              <a:gd name="connsiteX0" fmla="*/ 350057 w 350057"/>
              <a:gd name="connsiteY0" fmla="*/ 0 h 878541"/>
              <a:gd name="connsiteX1" fmla="*/ 434 w 350057"/>
              <a:gd name="connsiteY1" fmla="*/ 878541 h 878541"/>
              <a:gd name="connsiteX0" fmla="*/ 349623 w 407918"/>
              <a:gd name="connsiteY0" fmla="*/ 0 h 878541"/>
              <a:gd name="connsiteX1" fmla="*/ 0 w 407918"/>
              <a:gd name="connsiteY1" fmla="*/ 878541 h 878541"/>
              <a:gd name="connsiteX0" fmla="*/ 349623 w 698450"/>
              <a:gd name="connsiteY0" fmla="*/ 0 h 878541"/>
              <a:gd name="connsiteX1" fmla="*/ 0 w 698450"/>
              <a:gd name="connsiteY1" fmla="*/ 878541 h 878541"/>
              <a:gd name="connsiteX0" fmla="*/ 349623 w 783589"/>
              <a:gd name="connsiteY0" fmla="*/ 0 h 878541"/>
              <a:gd name="connsiteX1" fmla="*/ 0 w 783589"/>
              <a:gd name="connsiteY1" fmla="*/ 878541 h 878541"/>
              <a:gd name="connsiteX0" fmla="*/ 349623 w 823085"/>
              <a:gd name="connsiteY0" fmla="*/ 0 h 878541"/>
              <a:gd name="connsiteX1" fmla="*/ 0 w 823085"/>
              <a:gd name="connsiteY1" fmla="*/ 878541 h 878541"/>
              <a:gd name="connsiteX0" fmla="*/ 349623 w 767554"/>
              <a:gd name="connsiteY0" fmla="*/ 45 h 878586"/>
              <a:gd name="connsiteX1" fmla="*/ 0 w 767554"/>
              <a:gd name="connsiteY1" fmla="*/ 878586 h 878586"/>
            </a:gdLst>
            <a:ahLst/>
            <a:cxnLst>
              <a:cxn ang="0">
                <a:pos x="connsiteX0" y="connsiteY0"/>
              </a:cxn>
              <a:cxn ang="0">
                <a:pos x="connsiteX1" y="connsiteY1"/>
              </a:cxn>
            </a:cxnLst>
            <a:rect l="l" t="t" r="r" b="b"/>
            <a:pathLst>
              <a:path w="767554" h="878586">
                <a:moveTo>
                  <a:pt x="349623" y="45"/>
                </a:moveTo>
                <a:cubicBezTo>
                  <a:pt x="988168" y="-7270"/>
                  <a:pt x="912905" y="878587"/>
                  <a:pt x="0" y="878586"/>
                </a:cubicBezTo>
              </a:path>
            </a:pathLst>
          </a:custGeom>
          <a:noFill/>
          <a:ln>
            <a:solidFill>
              <a:srgbClr val="2954FF"/>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54FF"/>
              </a:solidFill>
            </a:endParaRPr>
          </a:p>
        </p:txBody>
      </p:sp>
      <p:grpSp>
        <p:nvGrpSpPr>
          <p:cNvPr id="6" name="Group 5">
            <a:extLst>
              <a:ext uri="{FF2B5EF4-FFF2-40B4-BE49-F238E27FC236}">
                <a16:creationId xmlns:a16="http://schemas.microsoft.com/office/drawing/2014/main" id="{19D0EF89-3A6B-E5CB-5F20-7C987875F454}"/>
              </a:ext>
            </a:extLst>
          </p:cNvPr>
          <p:cNvGrpSpPr/>
          <p:nvPr/>
        </p:nvGrpSpPr>
        <p:grpSpPr>
          <a:xfrm>
            <a:off x="10942909" y="4484172"/>
            <a:ext cx="1045479" cy="1781336"/>
            <a:chOff x="10934557" y="4614936"/>
            <a:chExt cx="1207829" cy="2057956"/>
          </a:xfrm>
        </p:grpSpPr>
        <p:pic>
          <p:nvPicPr>
            <p:cNvPr id="7" name="Picture 6">
              <a:extLst>
                <a:ext uri="{FF2B5EF4-FFF2-40B4-BE49-F238E27FC236}">
                  <a16:creationId xmlns:a16="http://schemas.microsoft.com/office/drawing/2014/main" id="{E5933AAB-9B32-366B-E662-63B7A953A906}"/>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1098306" y="4917171"/>
              <a:ext cx="880333" cy="1755721"/>
            </a:xfrm>
            <a:prstGeom prst="rect">
              <a:avLst/>
            </a:prstGeom>
          </p:spPr>
        </p:pic>
        <p:sp>
          <p:nvSpPr>
            <p:cNvPr id="11" name="TextBox 10">
              <a:extLst>
                <a:ext uri="{FF2B5EF4-FFF2-40B4-BE49-F238E27FC236}">
                  <a16:creationId xmlns:a16="http://schemas.microsoft.com/office/drawing/2014/main" id="{A0A3C420-E5C3-C992-5598-E593CD182ED0}"/>
                </a:ext>
              </a:extLst>
            </p:cNvPr>
            <p:cNvSpPr txBox="1"/>
            <p:nvPr/>
          </p:nvSpPr>
          <p:spPr>
            <a:xfrm>
              <a:off x="10934557" y="4614936"/>
              <a:ext cx="1207829" cy="302235"/>
            </a:xfrm>
            <a:prstGeom prst="rect">
              <a:avLst/>
            </a:prstGeom>
            <a:noFill/>
          </p:spPr>
          <p:txBody>
            <a:bodyPr wrap="none" rtlCol="0">
              <a:spAutoFit/>
            </a:bodyPr>
            <a:lstStyle/>
            <a:p>
              <a:r>
                <a:rPr lang="en-US" sz="1100" dirty="0">
                  <a:solidFill>
                    <a:schemeClr val="bg1"/>
                  </a:solidFill>
                  <a:latin typeface="Arial" panose="020B0604020202020204" pitchFamily="34" charset="0"/>
                  <a:cs typeface="Arial" panose="020B0604020202020204" pitchFamily="34" charset="0"/>
                </a:rPr>
                <a:t>Density (g/cc)</a:t>
              </a:r>
            </a:p>
          </p:txBody>
        </p:sp>
      </p:grpSp>
      <p:sp>
        <p:nvSpPr>
          <p:cNvPr id="13" name="Rectangle 12">
            <a:extLst>
              <a:ext uri="{FF2B5EF4-FFF2-40B4-BE49-F238E27FC236}">
                <a16:creationId xmlns:a16="http://schemas.microsoft.com/office/drawing/2014/main" id="{7ACEC8D6-86FD-5557-CAF8-D3BCFBC87A38}"/>
              </a:ext>
            </a:extLst>
          </p:cNvPr>
          <p:cNvSpPr/>
          <p:nvPr/>
        </p:nvSpPr>
        <p:spPr>
          <a:xfrm>
            <a:off x="3577133" y="991790"/>
            <a:ext cx="2223670" cy="1972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BD33BF93-0A1D-F584-20C9-E86B1F1D968F}"/>
              </a:ext>
            </a:extLst>
          </p:cNvPr>
          <p:cNvSpPr/>
          <p:nvPr/>
        </p:nvSpPr>
        <p:spPr>
          <a:xfrm>
            <a:off x="2627374" y="1090185"/>
            <a:ext cx="3761142" cy="2230781"/>
          </a:xfrm>
          <a:custGeom>
            <a:avLst/>
            <a:gdLst>
              <a:gd name="connsiteX0" fmla="*/ 350057 w 350057"/>
              <a:gd name="connsiteY0" fmla="*/ 0 h 878541"/>
              <a:gd name="connsiteX1" fmla="*/ 434 w 350057"/>
              <a:gd name="connsiteY1" fmla="*/ 878541 h 878541"/>
              <a:gd name="connsiteX0" fmla="*/ 349623 w 407918"/>
              <a:gd name="connsiteY0" fmla="*/ 0 h 878541"/>
              <a:gd name="connsiteX1" fmla="*/ 0 w 407918"/>
              <a:gd name="connsiteY1" fmla="*/ 878541 h 878541"/>
              <a:gd name="connsiteX0" fmla="*/ 349623 w 698450"/>
              <a:gd name="connsiteY0" fmla="*/ 0 h 878541"/>
              <a:gd name="connsiteX1" fmla="*/ 0 w 698450"/>
              <a:gd name="connsiteY1" fmla="*/ 878541 h 878541"/>
              <a:gd name="connsiteX0" fmla="*/ 349623 w 783589"/>
              <a:gd name="connsiteY0" fmla="*/ 0 h 878541"/>
              <a:gd name="connsiteX1" fmla="*/ 0 w 783589"/>
              <a:gd name="connsiteY1" fmla="*/ 878541 h 878541"/>
              <a:gd name="connsiteX0" fmla="*/ 349623 w 823085"/>
              <a:gd name="connsiteY0" fmla="*/ 0 h 878541"/>
              <a:gd name="connsiteX1" fmla="*/ 0 w 823085"/>
              <a:gd name="connsiteY1" fmla="*/ 878541 h 878541"/>
              <a:gd name="connsiteX0" fmla="*/ 1622611 w 1837392"/>
              <a:gd name="connsiteY0" fmla="*/ 0 h 905435"/>
              <a:gd name="connsiteX1" fmla="*/ 0 w 1837392"/>
              <a:gd name="connsiteY1" fmla="*/ 905435 h 905435"/>
              <a:gd name="connsiteX0" fmla="*/ 1622611 w 2079109"/>
              <a:gd name="connsiteY0" fmla="*/ 0 h 905435"/>
              <a:gd name="connsiteX1" fmla="*/ 0 w 2079109"/>
              <a:gd name="connsiteY1" fmla="*/ 905435 h 905435"/>
              <a:gd name="connsiteX0" fmla="*/ 1622611 w 2142548"/>
              <a:gd name="connsiteY0" fmla="*/ 67 h 905502"/>
              <a:gd name="connsiteX1" fmla="*/ 0 w 2142548"/>
              <a:gd name="connsiteY1" fmla="*/ 905502 h 905502"/>
              <a:gd name="connsiteX0" fmla="*/ 3451411 w 3679229"/>
              <a:gd name="connsiteY0" fmla="*/ 28 h 2223275"/>
              <a:gd name="connsiteX1" fmla="*/ 0 w 3679229"/>
              <a:gd name="connsiteY1" fmla="*/ 2223275 h 2223275"/>
              <a:gd name="connsiteX0" fmla="*/ 3451411 w 3884918"/>
              <a:gd name="connsiteY0" fmla="*/ 28 h 2223275"/>
              <a:gd name="connsiteX1" fmla="*/ 0 w 3884918"/>
              <a:gd name="connsiteY1" fmla="*/ 2223275 h 2223275"/>
              <a:gd name="connsiteX0" fmla="*/ 3451411 w 3948633"/>
              <a:gd name="connsiteY0" fmla="*/ 323 h 2223570"/>
              <a:gd name="connsiteX1" fmla="*/ 0 w 3948633"/>
              <a:gd name="connsiteY1" fmla="*/ 2223570 h 2223570"/>
              <a:gd name="connsiteX0" fmla="*/ 3451411 w 3975620"/>
              <a:gd name="connsiteY0" fmla="*/ 220 h 2223467"/>
              <a:gd name="connsiteX1" fmla="*/ 0 w 3975620"/>
              <a:gd name="connsiteY1" fmla="*/ 2223467 h 2223467"/>
              <a:gd name="connsiteX0" fmla="*/ 3173434 w 3761142"/>
              <a:gd name="connsiteY0" fmla="*/ 219 h 2230781"/>
              <a:gd name="connsiteX1" fmla="*/ 0 w 3761142"/>
              <a:gd name="connsiteY1" fmla="*/ 2230781 h 2230781"/>
            </a:gdLst>
            <a:ahLst/>
            <a:cxnLst>
              <a:cxn ang="0">
                <a:pos x="connsiteX0" y="connsiteY0"/>
              </a:cxn>
              <a:cxn ang="0">
                <a:pos x="connsiteX1" y="connsiteY1"/>
              </a:cxn>
            </a:cxnLst>
            <a:rect l="l" t="t" r="r" b="b"/>
            <a:pathLst>
              <a:path w="3761142" h="2230781">
                <a:moveTo>
                  <a:pt x="3173434" y="219"/>
                </a:moveTo>
                <a:cubicBezTo>
                  <a:pt x="4293385" y="-25472"/>
                  <a:pt x="4104340" y="2221817"/>
                  <a:pt x="0" y="2230781"/>
                </a:cubicBezTo>
              </a:path>
            </a:pathLst>
          </a:custGeom>
          <a:noFill/>
          <a:ln>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54FF"/>
              </a:solidFill>
            </a:endParaRPr>
          </a:p>
        </p:txBody>
      </p:sp>
      <p:sp>
        <p:nvSpPr>
          <p:cNvPr id="15" name="Rectangle 14">
            <a:extLst>
              <a:ext uri="{FF2B5EF4-FFF2-40B4-BE49-F238E27FC236}">
                <a16:creationId xmlns:a16="http://schemas.microsoft.com/office/drawing/2014/main" id="{B7578071-5E70-C85C-591B-111058242B56}"/>
              </a:ext>
            </a:extLst>
          </p:cNvPr>
          <p:cNvSpPr/>
          <p:nvPr/>
        </p:nvSpPr>
        <p:spPr>
          <a:xfrm>
            <a:off x="858852" y="2076628"/>
            <a:ext cx="235010" cy="123914"/>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0F7E05F-73D2-CB08-708B-0392E28C90C1}"/>
              </a:ext>
            </a:extLst>
          </p:cNvPr>
          <p:cNvSpPr/>
          <p:nvPr/>
        </p:nvSpPr>
        <p:spPr>
          <a:xfrm>
            <a:off x="858852" y="2254908"/>
            <a:ext cx="235010" cy="123914"/>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30766FB-C7D9-DB02-B237-9E755F2F37C6}"/>
              </a:ext>
            </a:extLst>
          </p:cNvPr>
          <p:cNvSpPr/>
          <p:nvPr/>
        </p:nvSpPr>
        <p:spPr>
          <a:xfrm>
            <a:off x="858852" y="2433188"/>
            <a:ext cx="235010" cy="1239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B1A0C987-A29E-1EE4-5C3C-ADE317FF094D}"/>
              </a:ext>
            </a:extLst>
          </p:cNvPr>
          <p:cNvSpPr txBox="1"/>
          <p:nvPr/>
        </p:nvSpPr>
        <p:spPr>
          <a:xfrm>
            <a:off x="6750562" y="679101"/>
            <a:ext cx="5170590" cy="2246769"/>
          </a:xfrm>
          <a:prstGeom prst="rect">
            <a:avLst/>
          </a:prstGeom>
          <a:solidFill>
            <a:schemeClr val="tx1">
              <a:alpha val="52236"/>
            </a:schemeClr>
          </a:solidFill>
        </p:spPr>
        <p:txBody>
          <a:bodyPr wrap="square" rtlCol="0">
            <a:spAutoFit/>
          </a:bodyPr>
          <a:lstStyle/>
          <a:p>
            <a:pPr marL="285750" indent="-285750">
              <a:buFont typeface="Arial" panose="020B0604020202020204" pitchFamily="34" charset="0"/>
              <a:buChar char="•"/>
            </a:pPr>
            <a:r>
              <a:rPr lang="en-US" dirty="0">
                <a:solidFill>
                  <a:schemeClr val="bg1"/>
                </a:solidFill>
                <a:cs typeface="Times New Roman" panose="02020603050405020304" pitchFamily="18" charset="0"/>
              </a:rPr>
              <a:t>Results suggest single 100kg penetrator is sufficient to mitigate 50m bolide – scale to 100m, 8x100kg should suffice.</a:t>
            </a:r>
          </a:p>
          <a:p>
            <a:pPr marL="285750" indent="-285750">
              <a:buFont typeface="Arial" panose="020B0604020202020204" pitchFamily="34" charset="0"/>
              <a:buChar char="•"/>
            </a:pPr>
            <a:r>
              <a:rPr lang="en-US" dirty="0">
                <a:solidFill>
                  <a:schemeClr val="bg1"/>
                </a:solidFill>
                <a:cs typeface="Times New Roman" panose="02020603050405020304" pitchFamily="18" charset="0"/>
              </a:rPr>
              <a:t>25x100kg penetrators in single Falcon 9 can achieve C</a:t>
            </a:r>
            <a:r>
              <a:rPr lang="en-US" baseline="-25000" dirty="0">
                <a:solidFill>
                  <a:schemeClr val="bg1"/>
                </a:solidFill>
                <a:cs typeface="Times New Roman" panose="02020603050405020304" pitchFamily="18" charset="0"/>
              </a:rPr>
              <a:t>3</a:t>
            </a:r>
            <a:r>
              <a:rPr lang="en-US" dirty="0">
                <a:solidFill>
                  <a:schemeClr val="bg1"/>
                </a:solidFill>
                <a:cs typeface="Times New Roman" panose="02020603050405020304" pitchFamily="18" charset="0"/>
              </a:rPr>
              <a:t> &gt; 0 (escape), which can </a:t>
            </a:r>
            <a:r>
              <a:rPr lang="en-US" dirty="0">
                <a:solidFill>
                  <a:schemeClr val="bg1"/>
                </a:solidFill>
                <a:cs typeface="Times New Roman" panose="02020603050405020304" pitchFamily="18" charset="0"/>
                <a:sym typeface="Wingdings" pitchFamily="2" charset="2"/>
              </a:rPr>
              <a:t>act as a </a:t>
            </a:r>
            <a:r>
              <a:rPr lang="en-US" b="1" dirty="0">
                <a:solidFill>
                  <a:srgbClr val="FF0000"/>
                </a:solidFill>
                <a:cs typeface="Times New Roman" panose="02020603050405020304" pitchFamily="18" charset="0"/>
                <a:sym typeface="Wingdings" pitchFamily="2" charset="2"/>
              </a:rPr>
              <a:t>single-launcher, passive-penetrator solution</a:t>
            </a:r>
            <a:r>
              <a:rPr lang="en-US" dirty="0">
                <a:solidFill>
                  <a:schemeClr val="bg1"/>
                </a:solidFill>
                <a:cs typeface="Times New Roman" panose="02020603050405020304" pitchFamily="18" charset="0"/>
                <a:sym typeface="Wingdings" pitchFamily="2" charset="2"/>
              </a:rPr>
              <a:t> for threats in the 20m</a:t>
            </a:r>
            <a:r>
              <a:rPr lang="en-US" dirty="0">
                <a:solidFill>
                  <a:schemeClr val="bg1"/>
                </a:solidFill>
                <a:cs typeface="Times New Roman" panose="02020603050405020304" pitchFamily="18" charset="0"/>
              </a:rPr>
              <a:t> – </a:t>
            </a:r>
            <a:r>
              <a:rPr lang="en-US" dirty="0">
                <a:solidFill>
                  <a:schemeClr val="bg1"/>
                </a:solidFill>
                <a:cs typeface="Times New Roman" panose="02020603050405020304" pitchFamily="18" charset="0"/>
                <a:sym typeface="Wingdings" pitchFamily="2" charset="2"/>
              </a:rPr>
              <a:t>150m range.</a:t>
            </a:r>
            <a:endParaRPr lang="en-US" dirty="0">
              <a:solidFill>
                <a:schemeClr val="bg1"/>
              </a:solidFill>
              <a:cs typeface="Times New Roman" panose="02020603050405020304" pitchFamily="18" charset="0"/>
            </a:endParaRPr>
          </a:p>
          <a:p>
            <a:pPr algn="ctr"/>
            <a:endParaRPr lang="en-US" sz="1400" dirty="0">
              <a:solidFill>
                <a:schemeClr val="bg1"/>
              </a:solidFill>
              <a:cs typeface="Times New Roman" panose="02020603050405020304" pitchFamily="18" charset="0"/>
            </a:endParaRPr>
          </a:p>
        </p:txBody>
      </p:sp>
    </p:spTree>
    <p:extLst>
      <p:ext uri="{BB962C8B-B14F-4D97-AF65-F5344CB8AC3E}">
        <p14:creationId xmlns:p14="http://schemas.microsoft.com/office/powerpoint/2010/main" val="21123605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_10000kg_500m_overlinktarget_speed_iso_10fps">
            <a:hlinkClick r:id="" action="ppaction://media"/>
            <a:extLst>
              <a:ext uri="{FF2B5EF4-FFF2-40B4-BE49-F238E27FC236}">
                <a16:creationId xmlns:a16="http://schemas.microsoft.com/office/drawing/2014/main" id="{A97BDD8B-20B4-CA9A-3F21-FEAF52DF61D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175806" y="0"/>
            <a:ext cx="9840388" cy="6858000"/>
          </a:xfrm>
        </p:spPr>
      </p:pic>
      <p:sp>
        <p:nvSpPr>
          <p:cNvPr id="5" name="TextBox 4">
            <a:extLst>
              <a:ext uri="{FF2B5EF4-FFF2-40B4-BE49-F238E27FC236}">
                <a16:creationId xmlns:a16="http://schemas.microsoft.com/office/drawing/2014/main" id="{F99A653E-887A-EF83-B17D-63B2097A6A67}"/>
              </a:ext>
            </a:extLst>
          </p:cNvPr>
          <p:cNvSpPr txBox="1"/>
          <p:nvPr/>
        </p:nvSpPr>
        <p:spPr>
          <a:xfrm>
            <a:off x="901169" y="80814"/>
            <a:ext cx="10389661" cy="954107"/>
          </a:xfrm>
          <a:prstGeom prst="rect">
            <a:avLst/>
          </a:prstGeom>
          <a:solidFill>
            <a:schemeClr val="bg1"/>
          </a:solidFill>
        </p:spPr>
        <p:txBody>
          <a:bodyPr wrap="square" rtlCol="0">
            <a:spAutoFit/>
          </a:bodyPr>
          <a:lstStyle/>
          <a:p>
            <a:r>
              <a:rPr lang="en-US" sz="2000" b="1" dirty="0"/>
              <a:t>500m rubble pile asteroid</a:t>
            </a:r>
          </a:p>
          <a:p>
            <a:r>
              <a:rPr lang="en-US" dirty="0"/>
              <a:t>Impactor: 10 metric tons, 20 km/s, 10:1 asp. ratio tungsten cylinder (e.g., SpaceX Falcon Heavy, NASA SLS)</a:t>
            </a:r>
          </a:p>
        </p:txBody>
      </p:sp>
      <p:sp>
        <p:nvSpPr>
          <p:cNvPr id="2" name="Date Placeholder 3">
            <a:extLst>
              <a:ext uri="{FF2B5EF4-FFF2-40B4-BE49-F238E27FC236}">
                <a16:creationId xmlns:a16="http://schemas.microsoft.com/office/drawing/2014/main" id="{F0DEE5A9-B721-84EB-5062-370DC879827C}"/>
              </a:ext>
            </a:extLst>
          </p:cNvPr>
          <p:cNvSpPr txBox="1">
            <a:spLocks/>
          </p:cNvSpPr>
          <p:nvPr/>
        </p:nvSpPr>
        <p:spPr>
          <a:xfrm>
            <a:off x="9083040" y="71463"/>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b="1" dirty="0">
                <a:solidFill>
                  <a:schemeClr val="tx1">
                    <a:lumMod val="50000"/>
                    <a:lumOff val="50000"/>
                  </a:schemeClr>
                </a:solidFill>
              </a:rPr>
              <a:t>IAA-PDC-25-06-231</a:t>
            </a:r>
          </a:p>
        </p:txBody>
      </p:sp>
    </p:spTree>
    <p:extLst>
      <p:ext uri="{BB962C8B-B14F-4D97-AF65-F5344CB8AC3E}">
        <p14:creationId xmlns:p14="http://schemas.microsoft.com/office/powerpoint/2010/main" val="2296118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37A91-BA34-8F97-126B-50EC2EB5BAAD}"/>
            </a:ext>
          </a:extLst>
        </p:cNvPr>
        <p:cNvGrpSpPr/>
        <p:nvPr/>
      </p:nvGrpSpPr>
      <p:grpSpPr>
        <a:xfrm>
          <a:off x="0" y="0"/>
          <a:ext cx="0" cy="0"/>
          <a:chOff x="0" y="0"/>
          <a:chExt cx="0" cy="0"/>
        </a:xfrm>
      </p:grpSpPr>
      <p:pic>
        <p:nvPicPr>
          <p:cNvPr id="9" name="Picture 8" descr="A graph with a red circle and blue circle&#10;&#10;AI-generated content may be incorrect.">
            <a:extLst>
              <a:ext uri="{FF2B5EF4-FFF2-40B4-BE49-F238E27FC236}">
                <a16:creationId xmlns:a16="http://schemas.microsoft.com/office/drawing/2014/main" id="{4280AFC7-2415-6157-0069-543A347FC601}"/>
              </a:ext>
            </a:extLst>
          </p:cNvPr>
          <p:cNvPicPr>
            <a:picLocks noChangeAspect="1"/>
          </p:cNvPicPr>
          <p:nvPr/>
        </p:nvPicPr>
        <p:blipFill>
          <a:blip r:embed="rId3"/>
          <a:stretch>
            <a:fillRect/>
          </a:stretch>
        </p:blipFill>
        <p:spPr>
          <a:xfrm>
            <a:off x="-92600" y="534918"/>
            <a:ext cx="7287277" cy="6072731"/>
          </a:xfrm>
          <a:prstGeom prst="rect">
            <a:avLst/>
          </a:prstGeom>
        </p:spPr>
      </p:pic>
      <p:sp>
        <p:nvSpPr>
          <p:cNvPr id="6" name="Title 1">
            <a:extLst>
              <a:ext uri="{FF2B5EF4-FFF2-40B4-BE49-F238E27FC236}">
                <a16:creationId xmlns:a16="http://schemas.microsoft.com/office/drawing/2014/main" id="{DC4A4B87-A22F-88C2-4254-D9987EB745CD}"/>
              </a:ext>
            </a:extLst>
          </p:cNvPr>
          <p:cNvSpPr>
            <a:spLocks noGrp="1"/>
          </p:cNvSpPr>
          <p:nvPr>
            <p:ph type="title"/>
          </p:nvPr>
        </p:nvSpPr>
        <p:spPr>
          <a:xfrm>
            <a:off x="0" y="119700"/>
            <a:ext cx="10515600" cy="545869"/>
          </a:xfrm>
        </p:spPr>
        <p:txBody>
          <a:bodyPr/>
          <a:lstStyle/>
          <a:p>
            <a:r>
              <a:rPr lang="en-US" sz="2800" b="1" dirty="0"/>
              <a:t>2024 PDC25</a:t>
            </a:r>
            <a:endParaRPr lang="en-US" dirty="0"/>
          </a:p>
        </p:txBody>
      </p:sp>
      <p:sp>
        <p:nvSpPr>
          <p:cNvPr id="7" name="Title 1">
            <a:extLst>
              <a:ext uri="{FF2B5EF4-FFF2-40B4-BE49-F238E27FC236}">
                <a16:creationId xmlns:a16="http://schemas.microsoft.com/office/drawing/2014/main" id="{3E453699-9003-6BC9-A629-6FFE522AD42E}"/>
              </a:ext>
            </a:extLst>
          </p:cNvPr>
          <p:cNvSpPr txBox="1">
            <a:spLocks/>
          </p:cNvSpPr>
          <p:nvPr/>
        </p:nvSpPr>
        <p:spPr>
          <a:xfrm>
            <a:off x="0" y="550560"/>
            <a:ext cx="10515600" cy="545869"/>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2000" dirty="0"/>
              <a:t>Large, long-warning threats</a:t>
            </a:r>
          </a:p>
        </p:txBody>
      </p:sp>
      <p:sp>
        <p:nvSpPr>
          <p:cNvPr id="12" name="TextBox 11">
            <a:extLst>
              <a:ext uri="{FF2B5EF4-FFF2-40B4-BE49-F238E27FC236}">
                <a16:creationId xmlns:a16="http://schemas.microsoft.com/office/drawing/2014/main" id="{861FDD49-CA85-D256-ED37-8E07D83EE006}"/>
              </a:ext>
            </a:extLst>
          </p:cNvPr>
          <p:cNvSpPr txBox="1"/>
          <p:nvPr/>
        </p:nvSpPr>
        <p:spPr>
          <a:xfrm>
            <a:off x="0" y="6430849"/>
            <a:ext cx="4875613" cy="369332"/>
          </a:xfrm>
          <a:prstGeom prst="rect">
            <a:avLst/>
          </a:prstGeom>
          <a:noFill/>
        </p:spPr>
        <p:txBody>
          <a:bodyPr wrap="square" rtlCol="0">
            <a:spAutoFit/>
          </a:bodyPr>
          <a:lstStyle/>
          <a:p>
            <a:r>
              <a:rPr lang="en-US" sz="900" i="1" dirty="0">
                <a:solidFill>
                  <a:schemeClr val="tx1"/>
                </a:solidFill>
                <a:effectLst/>
              </a:rPr>
              <a:t>[2] Wheeler et al, </a:t>
            </a:r>
            <a:r>
              <a:rPr lang="en-US" sz="900" i="1" dirty="0">
                <a:solidFill>
                  <a:schemeClr val="tx1"/>
                </a:solidFill>
                <a:hlinkClick r:id="rId4"/>
              </a:rPr>
              <a:t>https://cneos.jpl.nasa.gov/pd/cs/pdc25</a:t>
            </a:r>
            <a:endParaRPr lang="en-US" sz="900" i="1" dirty="0">
              <a:solidFill>
                <a:schemeClr val="tx1"/>
              </a:solidFill>
            </a:endParaRPr>
          </a:p>
          <a:p>
            <a:endParaRPr lang="en-US" sz="900" i="1" dirty="0"/>
          </a:p>
        </p:txBody>
      </p:sp>
      <p:sp>
        <p:nvSpPr>
          <p:cNvPr id="13" name="TextBox 12">
            <a:extLst>
              <a:ext uri="{FF2B5EF4-FFF2-40B4-BE49-F238E27FC236}">
                <a16:creationId xmlns:a16="http://schemas.microsoft.com/office/drawing/2014/main" id="{816C49A3-6ADA-FE16-99D7-211336D3AD0C}"/>
              </a:ext>
            </a:extLst>
          </p:cNvPr>
          <p:cNvSpPr txBox="1"/>
          <p:nvPr/>
        </p:nvSpPr>
        <p:spPr>
          <a:xfrm>
            <a:off x="6699706" y="3524230"/>
            <a:ext cx="5335776" cy="2862322"/>
          </a:xfrm>
          <a:prstGeom prst="rect">
            <a:avLst/>
          </a:prstGeom>
          <a:noFill/>
        </p:spPr>
        <p:txBody>
          <a:bodyPr wrap="square" rtlCol="0">
            <a:spAutoFit/>
          </a:bodyPr>
          <a:lstStyle/>
          <a:p>
            <a:r>
              <a:rPr lang="en-US" sz="2000" dirty="0"/>
              <a:t>Hypothetical: 2024 PDC25 (~140 – 160 m)</a:t>
            </a:r>
          </a:p>
          <a:p>
            <a:pPr marL="342900" indent="-342900">
              <a:buFont typeface="Arial" panose="020B0604020202020204" pitchFamily="34" charset="0"/>
              <a:buChar char="•"/>
            </a:pPr>
            <a:r>
              <a:rPr lang="en-US" sz="2000" dirty="0"/>
              <a:t>Est. impact energy of 63 – 105 Mt</a:t>
            </a:r>
            <a:endParaRPr lang="en-US" sz="2000" b="0" i="0" u="none" strike="noStrike" dirty="0">
              <a:effectLst/>
            </a:endParaRPr>
          </a:p>
          <a:p>
            <a:pPr marL="342900" indent="-342900">
              <a:buFont typeface="Arial" panose="020B0604020202020204" pitchFamily="34" charset="0"/>
              <a:buChar char="•"/>
            </a:pPr>
            <a:r>
              <a:rPr lang="en-US" sz="2000" dirty="0"/>
              <a:t>Discovered ~17 years before initial 1.6% impact probability</a:t>
            </a:r>
          </a:p>
          <a:p>
            <a:pPr marL="342900" indent="-342900">
              <a:buFont typeface="Arial" panose="020B0604020202020204" pitchFamily="34" charset="0"/>
              <a:buChar char="•"/>
            </a:pPr>
            <a:r>
              <a:rPr lang="en-US" sz="2000" dirty="0"/>
              <a:t>Asteroid and impact properties well-constrained ~13 years before 100% impact probability</a:t>
            </a:r>
          </a:p>
          <a:p>
            <a:pPr marL="342900" indent="-342900">
              <a:buFont typeface="Arial" panose="020B0604020202020204" pitchFamily="34" charset="0"/>
              <a:buChar char="•"/>
            </a:pPr>
            <a:r>
              <a:rPr lang="en-US" sz="2000" dirty="0"/>
              <a:t>Serious regional damage, out to ~100 – 120 km or further</a:t>
            </a:r>
          </a:p>
        </p:txBody>
      </p:sp>
      <p:grpSp>
        <p:nvGrpSpPr>
          <p:cNvPr id="20" name="Group 19">
            <a:extLst>
              <a:ext uri="{FF2B5EF4-FFF2-40B4-BE49-F238E27FC236}">
                <a16:creationId xmlns:a16="http://schemas.microsoft.com/office/drawing/2014/main" id="{2985E989-D0C9-52FE-8EF3-B3D7332D614B}"/>
              </a:ext>
            </a:extLst>
          </p:cNvPr>
          <p:cNvGrpSpPr/>
          <p:nvPr/>
        </p:nvGrpSpPr>
        <p:grpSpPr>
          <a:xfrm>
            <a:off x="6646693" y="455368"/>
            <a:ext cx="5545307" cy="2801616"/>
            <a:chOff x="6646693" y="119700"/>
            <a:chExt cx="5545307" cy="2801616"/>
          </a:xfrm>
        </p:grpSpPr>
        <p:pic>
          <p:nvPicPr>
            <p:cNvPr id="15" name="Picture 14" descr="A map of a large and large area&#10;&#10;AI-generated content may be incorrect.">
              <a:extLst>
                <a:ext uri="{FF2B5EF4-FFF2-40B4-BE49-F238E27FC236}">
                  <a16:creationId xmlns:a16="http://schemas.microsoft.com/office/drawing/2014/main" id="{35C64D61-5FE8-9B7E-774A-F7EBCA311B44}"/>
                </a:ext>
              </a:extLst>
            </p:cNvPr>
            <p:cNvPicPr>
              <a:picLocks noChangeAspect="1"/>
            </p:cNvPicPr>
            <p:nvPr/>
          </p:nvPicPr>
          <p:blipFill>
            <a:blip r:embed="rId5"/>
            <a:srcRect l="1797" t="3896" r="18137"/>
            <a:stretch/>
          </p:blipFill>
          <p:spPr>
            <a:xfrm>
              <a:off x="6646693" y="119700"/>
              <a:ext cx="5545307" cy="2801616"/>
            </a:xfrm>
            <a:prstGeom prst="rect">
              <a:avLst/>
            </a:prstGeom>
          </p:spPr>
        </p:pic>
        <p:pic>
          <p:nvPicPr>
            <p:cNvPr id="19" name="Picture 18" descr="A group of squares with black text&#10;&#10;AI-generated content may be incorrect.">
              <a:extLst>
                <a:ext uri="{FF2B5EF4-FFF2-40B4-BE49-F238E27FC236}">
                  <a16:creationId xmlns:a16="http://schemas.microsoft.com/office/drawing/2014/main" id="{83EB7878-03B0-8DD2-2106-56B32FDEB963}"/>
                </a:ext>
              </a:extLst>
            </p:cNvPr>
            <p:cNvPicPr>
              <a:picLocks noChangeAspect="1"/>
            </p:cNvPicPr>
            <p:nvPr/>
          </p:nvPicPr>
          <p:blipFill>
            <a:blip r:embed="rId6"/>
            <a:stretch>
              <a:fillRect/>
            </a:stretch>
          </p:blipFill>
          <p:spPr>
            <a:xfrm>
              <a:off x="6699705" y="424275"/>
              <a:ext cx="1122238" cy="700549"/>
            </a:xfrm>
            <a:prstGeom prst="rect">
              <a:avLst/>
            </a:prstGeom>
            <a:ln>
              <a:solidFill>
                <a:schemeClr val="tx1"/>
              </a:solidFill>
            </a:ln>
          </p:spPr>
        </p:pic>
      </p:grpSp>
      <p:sp>
        <p:nvSpPr>
          <p:cNvPr id="2" name="Date Placeholder 3">
            <a:extLst>
              <a:ext uri="{FF2B5EF4-FFF2-40B4-BE49-F238E27FC236}">
                <a16:creationId xmlns:a16="http://schemas.microsoft.com/office/drawing/2014/main" id="{7A92AECA-91A5-3CDC-C5E2-62DC0E6EF3E4}"/>
              </a:ext>
            </a:extLst>
          </p:cNvPr>
          <p:cNvSpPr txBox="1">
            <a:spLocks/>
          </p:cNvSpPr>
          <p:nvPr/>
        </p:nvSpPr>
        <p:spPr>
          <a:xfrm>
            <a:off x="9083040" y="71463"/>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b="1" dirty="0">
                <a:solidFill>
                  <a:schemeClr val="tx1">
                    <a:lumMod val="50000"/>
                    <a:lumOff val="50000"/>
                  </a:schemeClr>
                </a:solidFill>
              </a:rPr>
              <a:t>IAA-PDC-25-06-231</a:t>
            </a:r>
          </a:p>
        </p:txBody>
      </p:sp>
    </p:spTree>
    <p:extLst>
      <p:ext uri="{BB962C8B-B14F-4D97-AF65-F5344CB8AC3E}">
        <p14:creationId xmlns:p14="http://schemas.microsoft.com/office/powerpoint/2010/main" val="2389627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B1F3A36-6992-5D40-67BB-A52F9C35CC0F}"/>
              </a:ext>
            </a:extLst>
          </p:cNvPr>
          <p:cNvSpPr txBox="1">
            <a:spLocks/>
          </p:cNvSpPr>
          <p:nvPr/>
        </p:nvSpPr>
        <p:spPr>
          <a:xfrm>
            <a:off x="152400" y="272100"/>
            <a:ext cx="10515600" cy="545869"/>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dirty="0">
                <a:cs typeface="Times New Roman" panose="02020603050405020304" pitchFamily="18" charset="0"/>
              </a:rPr>
              <a:t>To play devil’s advocate…</a:t>
            </a:r>
            <a:endParaRPr lang="en-US" dirty="0"/>
          </a:p>
        </p:txBody>
      </p:sp>
      <p:sp>
        <p:nvSpPr>
          <p:cNvPr id="6" name="TextBox 5">
            <a:extLst>
              <a:ext uri="{FF2B5EF4-FFF2-40B4-BE49-F238E27FC236}">
                <a16:creationId xmlns:a16="http://schemas.microsoft.com/office/drawing/2014/main" id="{BB492185-C32F-1211-180D-E7097EC7E5EF}"/>
              </a:ext>
            </a:extLst>
          </p:cNvPr>
          <p:cNvSpPr txBox="1"/>
          <p:nvPr/>
        </p:nvSpPr>
        <p:spPr>
          <a:xfrm>
            <a:off x="1506703" y="2608985"/>
            <a:ext cx="9178594" cy="830997"/>
          </a:xfrm>
          <a:prstGeom prst="rect">
            <a:avLst/>
          </a:prstGeom>
          <a:solidFill>
            <a:schemeClr val="bg1"/>
          </a:solidFill>
          <a:ln>
            <a:noFill/>
          </a:ln>
        </p:spPr>
        <p:txBody>
          <a:bodyPr wrap="square" rtlCol="0">
            <a:spAutoFit/>
          </a:bodyPr>
          <a:lstStyle/>
          <a:p>
            <a:pPr algn="ctr"/>
            <a:r>
              <a:rPr lang="en-US" sz="2800" b="1" dirty="0">
                <a:effectLst/>
                <a:latin typeface="+mj-lt"/>
              </a:rPr>
              <a:t>What if we </a:t>
            </a:r>
            <a:r>
              <a:rPr lang="en-US" sz="2800" b="1" i="1" dirty="0">
                <a:effectLst/>
                <a:latin typeface="+mj-lt"/>
              </a:rPr>
              <a:t>don’t</a:t>
            </a:r>
            <a:r>
              <a:rPr lang="en-US" sz="2800" b="1" dirty="0">
                <a:effectLst/>
                <a:latin typeface="+mj-lt"/>
              </a:rPr>
              <a:t> have 17 years of warning time?</a:t>
            </a:r>
            <a:endParaRPr lang="en-US" sz="2800" dirty="0">
              <a:latin typeface="+mj-lt"/>
            </a:endParaRPr>
          </a:p>
          <a:p>
            <a:pPr algn="ctr"/>
            <a:endParaRPr lang="en-US" sz="2000" dirty="0">
              <a:latin typeface="+mj-lt"/>
            </a:endParaRPr>
          </a:p>
        </p:txBody>
      </p:sp>
      <p:sp>
        <p:nvSpPr>
          <p:cNvPr id="2" name="Date Placeholder 3">
            <a:extLst>
              <a:ext uri="{FF2B5EF4-FFF2-40B4-BE49-F238E27FC236}">
                <a16:creationId xmlns:a16="http://schemas.microsoft.com/office/drawing/2014/main" id="{9693F29E-7629-B39E-4F2E-B705DFAC5F4D}"/>
              </a:ext>
            </a:extLst>
          </p:cNvPr>
          <p:cNvSpPr txBox="1">
            <a:spLocks/>
          </p:cNvSpPr>
          <p:nvPr/>
        </p:nvSpPr>
        <p:spPr>
          <a:xfrm>
            <a:off x="9083040" y="71463"/>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b="1" dirty="0">
                <a:solidFill>
                  <a:schemeClr val="tx1">
                    <a:lumMod val="50000"/>
                    <a:lumOff val="50000"/>
                  </a:schemeClr>
                </a:solidFill>
              </a:rPr>
              <a:t>IAA-PDC-25-06-231</a:t>
            </a:r>
          </a:p>
        </p:txBody>
      </p:sp>
    </p:spTree>
    <p:extLst>
      <p:ext uri="{BB962C8B-B14F-4D97-AF65-F5344CB8AC3E}">
        <p14:creationId xmlns:p14="http://schemas.microsoft.com/office/powerpoint/2010/main" val="21443294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8B530-9598-C0CC-3E5C-B4263E705AAA}"/>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8312BF17-6E75-75EC-BE87-BC662EFC1166}"/>
              </a:ext>
            </a:extLst>
          </p:cNvPr>
          <p:cNvSpPr txBox="1">
            <a:spLocks/>
          </p:cNvSpPr>
          <p:nvPr/>
        </p:nvSpPr>
        <p:spPr>
          <a:xfrm>
            <a:off x="152400" y="272100"/>
            <a:ext cx="10515600" cy="545869"/>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dirty="0">
                <a:cs typeface="Times New Roman" panose="02020603050405020304" pitchFamily="18" charset="0"/>
              </a:rPr>
              <a:t>To play devil’s advocate…</a:t>
            </a:r>
            <a:endParaRPr lang="en-US" dirty="0"/>
          </a:p>
        </p:txBody>
      </p:sp>
      <p:sp>
        <p:nvSpPr>
          <p:cNvPr id="5" name="TextBox 4">
            <a:extLst>
              <a:ext uri="{FF2B5EF4-FFF2-40B4-BE49-F238E27FC236}">
                <a16:creationId xmlns:a16="http://schemas.microsoft.com/office/drawing/2014/main" id="{60615C1C-A918-B6B2-3A06-D7F83B78319C}"/>
              </a:ext>
            </a:extLst>
          </p:cNvPr>
          <p:cNvSpPr txBox="1"/>
          <p:nvPr/>
        </p:nvSpPr>
        <p:spPr>
          <a:xfrm>
            <a:off x="1506703" y="2608985"/>
            <a:ext cx="9178594" cy="1692771"/>
          </a:xfrm>
          <a:prstGeom prst="rect">
            <a:avLst/>
          </a:prstGeom>
          <a:solidFill>
            <a:schemeClr val="bg1"/>
          </a:solidFill>
          <a:ln>
            <a:noFill/>
          </a:ln>
        </p:spPr>
        <p:txBody>
          <a:bodyPr wrap="square" rtlCol="0">
            <a:spAutoFit/>
          </a:bodyPr>
          <a:lstStyle/>
          <a:p>
            <a:pPr algn="ctr"/>
            <a:r>
              <a:rPr lang="en-US" sz="2800" b="1" dirty="0">
                <a:effectLst/>
                <a:latin typeface="+mj-lt"/>
              </a:rPr>
              <a:t>What if we </a:t>
            </a:r>
            <a:r>
              <a:rPr lang="en-US" sz="2800" b="1" i="1" dirty="0">
                <a:effectLst/>
                <a:latin typeface="+mj-lt"/>
              </a:rPr>
              <a:t>don’t</a:t>
            </a:r>
            <a:r>
              <a:rPr lang="en-US" sz="2800" b="1" dirty="0">
                <a:effectLst/>
                <a:latin typeface="+mj-lt"/>
              </a:rPr>
              <a:t> have 17 years of warning time?</a:t>
            </a:r>
            <a:endParaRPr lang="en-US" sz="2800" dirty="0">
              <a:latin typeface="+mj-lt"/>
            </a:endParaRPr>
          </a:p>
          <a:p>
            <a:pPr algn="ctr"/>
            <a:endParaRPr lang="en-US" sz="2000" dirty="0">
              <a:latin typeface="+mj-lt"/>
            </a:endParaRPr>
          </a:p>
          <a:p>
            <a:pPr algn="ctr"/>
            <a:r>
              <a:rPr lang="en-US" sz="2800" b="1" dirty="0">
                <a:effectLst/>
                <a:latin typeface="+mj-lt"/>
              </a:rPr>
              <a:t>What if we had another 2024 YR4 situation on our hands, but its impact probability </a:t>
            </a:r>
            <a:r>
              <a:rPr lang="en-US" sz="2800" b="1" i="1" dirty="0">
                <a:effectLst/>
                <a:latin typeface="+mj-lt"/>
              </a:rPr>
              <a:t>didn’t</a:t>
            </a:r>
            <a:r>
              <a:rPr lang="en-US" sz="2800" b="1" dirty="0">
                <a:effectLst/>
                <a:latin typeface="+mj-lt"/>
              </a:rPr>
              <a:t> drop to zero?</a:t>
            </a:r>
            <a:r>
              <a:rPr lang="en-US" sz="2800" dirty="0">
                <a:latin typeface="+mj-lt"/>
              </a:rPr>
              <a:t> </a:t>
            </a:r>
          </a:p>
        </p:txBody>
      </p:sp>
      <p:pic>
        <p:nvPicPr>
          <p:cNvPr id="3" name="Picture 2" descr="A screenshot of a video&#10;&#10;AI-generated content may be incorrect.">
            <a:extLst>
              <a:ext uri="{FF2B5EF4-FFF2-40B4-BE49-F238E27FC236}">
                <a16:creationId xmlns:a16="http://schemas.microsoft.com/office/drawing/2014/main" id="{2D623CDF-B018-A516-D841-8F1B60EB7619}"/>
              </a:ext>
            </a:extLst>
          </p:cNvPr>
          <p:cNvPicPr>
            <a:picLocks noChangeAspect="1"/>
          </p:cNvPicPr>
          <p:nvPr/>
        </p:nvPicPr>
        <p:blipFill>
          <a:blip r:embed="rId3"/>
          <a:srcRect t="4095"/>
          <a:stretch/>
        </p:blipFill>
        <p:spPr>
          <a:xfrm>
            <a:off x="130985" y="747790"/>
            <a:ext cx="5696465" cy="1815882"/>
          </a:xfrm>
          <a:prstGeom prst="rect">
            <a:avLst/>
          </a:prstGeom>
        </p:spPr>
      </p:pic>
      <p:pic>
        <p:nvPicPr>
          <p:cNvPr id="7" name="Picture 6" descr="A screenshot of a black background&#10;&#10;AI-generated content may be incorrect.">
            <a:extLst>
              <a:ext uri="{FF2B5EF4-FFF2-40B4-BE49-F238E27FC236}">
                <a16:creationId xmlns:a16="http://schemas.microsoft.com/office/drawing/2014/main" id="{F505C8BC-F203-1AF1-E868-BB5D8C0857DB}"/>
              </a:ext>
            </a:extLst>
          </p:cNvPr>
          <p:cNvPicPr>
            <a:picLocks noChangeAspect="1"/>
          </p:cNvPicPr>
          <p:nvPr/>
        </p:nvPicPr>
        <p:blipFill>
          <a:blip r:embed="rId4"/>
          <a:srcRect t="10167" r="5048" b="7495"/>
          <a:stretch/>
        </p:blipFill>
        <p:spPr>
          <a:xfrm>
            <a:off x="5553123" y="92879"/>
            <a:ext cx="6507892" cy="1271501"/>
          </a:xfrm>
          <a:prstGeom prst="rect">
            <a:avLst/>
          </a:prstGeom>
        </p:spPr>
      </p:pic>
      <p:pic>
        <p:nvPicPr>
          <p:cNvPr id="11" name="Picture 10" descr="A black background with white text&#10;&#10;AI-generated content may be incorrect.">
            <a:extLst>
              <a:ext uri="{FF2B5EF4-FFF2-40B4-BE49-F238E27FC236}">
                <a16:creationId xmlns:a16="http://schemas.microsoft.com/office/drawing/2014/main" id="{EF894DFF-458D-326D-9D29-5EEAC5D0B17E}"/>
              </a:ext>
            </a:extLst>
          </p:cNvPr>
          <p:cNvPicPr>
            <a:picLocks noChangeAspect="1"/>
          </p:cNvPicPr>
          <p:nvPr/>
        </p:nvPicPr>
        <p:blipFill>
          <a:blip r:embed="rId5"/>
          <a:srcRect t="5225" r="17195" b="6064"/>
          <a:stretch/>
        </p:blipFill>
        <p:spPr>
          <a:xfrm>
            <a:off x="6096000" y="1282813"/>
            <a:ext cx="5965015" cy="1308426"/>
          </a:xfrm>
          <a:prstGeom prst="rect">
            <a:avLst/>
          </a:prstGeom>
        </p:spPr>
      </p:pic>
      <p:pic>
        <p:nvPicPr>
          <p:cNvPr id="13" name="Picture 12" descr="A screenshot of a video game&#10;&#10;AI-generated content may be incorrect.">
            <a:extLst>
              <a:ext uri="{FF2B5EF4-FFF2-40B4-BE49-F238E27FC236}">
                <a16:creationId xmlns:a16="http://schemas.microsoft.com/office/drawing/2014/main" id="{564AB5B1-CDFB-DA99-6F63-DF1C9AA9E253}"/>
              </a:ext>
            </a:extLst>
          </p:cNvPr>
          <p:cNvPicPr>
            <a:picLocks noChangeAspect="1"/>
          </p:cNvPicPr>
          <p:nvPr/>
        </p:nvPicPr>
        <p:blipFill>
          <a:blip r:embed="rId6"/>
          <a:stretch>
            <a:fillRect/>
          </a:stretch>
        </p:blipFill>
        <p:spPr>
          <a:xfrm>
            <a:off x="152400" y="4294329"/>
            <a:ext cx="8999125" cy="2317235"/>
          </a:xfrm>
          <a:prstGeom prst="rect">
            <a:avLst/>
          </a:prstGeom>
        </p:spPr>
      </p:pic>
      <p:pic>
        <p:nvPicPr>
          <p:cNvPr id="15" name="Picture 14" descr="A person in a black shirt&#10;&#10;AI-generated content may be incorrect.">
            <a:extLst>
              <a:ext uri="{FF2B5EF4-FFF2-40B4-BE49-F238E27FC236}">
                <a16:creationId xmlns:a16="http://schemas.microsoft.com/office/drawing/2014/main" id="{6A2B5D9B-B2D8-2C47-67E4-8FA248FE873F}"/>
              </a:ext>
            </a:extLst>
          </p:cNvPr>
          <p:cNvPicPr>
            <a:picLocks noChangeAspect="1"/>
          </p:cNvPicPr>
          <p:nvPr/>
        </p:nvPicPr>
        <p:blipFill>
          <a:blip r:embed="rId7"/>
          <a:srcRect t="3679"/>
          <a:stretch/>
        </p:blipFill>
        <p:spPr>
          <a:xfrm>
            <a:off x="8374411" y="4234367"/>
            <a:ext cx="3686604" cy="2623633"/>
          </a:xfrm>
          <a:prstGeom prst="rect">
            <a:avLst/>
          </a:prstGeom>
        </p:spPr>
      </p:pic>
      <p:grpSp>
        <p:nvGrpSpPr>
          <p:cNvPr id="19" name="Group 18">
            <a:extLst>
              <a:ext uri="{FF2B5EF4-FFF2-40B4-BE49-F238E27FC236}">
                <a16:creationId xmlns:a16="http://schemas.microsoft.com/office/drawing/2014/main" id="{4FFDA8F2-958C-AD17-6983-6A0A508E316E}"/>
              </a:ext>
            </a:extLst>
          </p:cNvPr>
          <p:cNvGrpSpPr/>
          <p:nvPr/>
        </p:nvGrpSpPr>
        <p:grpSpPr>
          <a:xfrm>
            <a:off x="7821827" y="5902085"/>
            <a:ext cx="3917092" cy="955914"/>
            <a:chOff x="7821827" y="5902085"/>
            <a:chExt cx="3917092" cy="955914"/>
          </a:xfrm>
        </p:grpSpPr>
        <p:sp>
          <p:nvSpPr>
            <p:cNvPr id="16" name="TextBox 15">
              <a:extLst>
                <a:ext uri="{FF2B5EF4-FFF2-40B4-BE49-F238E27FC236}">
                  <a16:creationId xmlns:a16="http://schemas.microsoft.com/office/drawing/2014/main" id="{4E3C0780-6947-4EFE-FA16-F65547355937}"/>
                </a:ext>
              </a:extLst>
            </p:cNvPr>
            <p:cNvSpPr txBox="1"/>
            <p:nvPr/>
          </p:nvSpPr>
          <p:spPr>
            <a:xfrm>
              <a:off x="7821827" y="5902085"/>
              <a:ext cx="663795" cy="769441"/>
            </a:xfrm>
            <a:prstGeom prst="rect">
              <a:avLst/>
            </a:prstGeom>
            <a:noFill/>
          </p:spPr>
          <p:txBody>
            <a:bodyPr wrap="square" rtlCol="0">
              <a:spAutoFit/>
            </a:bodyPr>
            <a:lstStyle/>
            <a:p>
              <a:pPr algn="ctr"/>
              <a:r>
                <a:rPr lang="en-US" sz="4400" b="1" dirty="0">
                  <a:solidFill>
                    <a:srgbClr val="FF0000"/>
                  </a:solidFill>
                </a:rPr>
                <a:t>?</a:t>
              </a:r>
            </a:p>
          </p:txBody>
        </p:sp>
        <p:sp>
          <p:nvSpPr>
            <p:cNvPr id="18" name="Rectangle 17">
              <a:extLst>
                <a:ext uri="{FF2B5EF4-FFF2-40B4-BE49-F238E27FC236}">
                  <a16:creationId xmlns:a16="http://schemas.microsoft.com/office/drawing/2014/main" id="{18488E2D-D9B8-A8AF-B8D9-7C230D9C111B}"/>
                </a:ext>
              </a:extLst>
            </p:cNvPr>
            <p:cNvSpPr/>
            <p:nvPr/>
          </p:nvSpPr>
          <p:spPr>
            <a:xfrm>
              <a:off x="8374411" y="6201178"/>
              <a:ext cx="3364508" cy="656821"/>
            </a:xfrm>
            <a:prstGeom prst="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9365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19660</TotalTime>
  <Words>3212</Words>
  <Application>Microsoft Macintosh PowerPoint</Application>
  <PresentationFormat>Widescreen</PresentationFormat>
  <Paragraphs>298</Paragraphs>
  <Slides>19</Slides>
  <Notes>19</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Aptos</vt:lpstr>
      <vt:lpstr>Arial</vt:lpstr>
      <vt:lpstr>Cambria Math</vt:lpstr>
      <vt:lpstr>Google Sans</vt:lpstr>
      <vt:lpstr>Helvetica Neue</vt:lpstr>
      <vt:lpstr>Times New Roman</vt:lpstr>
      <vt:lpstr>Office Theme</vt:lpstr>
      <vt:lpstr>Pulverize It (PI): Intentional Robust Disruption (IRD) for Multi-modal Planetary Defense</vt:lpstr>
      <vt:lpstr>Pulverize It (PI or π): why it works </vt:lpstr>
      <vt:lpstr>Hypervelocity impact simulations </vt:lpstr>
      <vt:lpstr>PowerPoint Presentation</vt:lpstr>
      <vt:lpstr>PowerPoint Presentation</vt:lpstr>
      <vt:lpstr>PowerPoint Presentation</vt:lpstr>
      <vt:lpstr>2024 PDC25</vt:lpstr>
      <vt:lpstr>PowerPoint Presentation</vt:lpstr>
      <vt:lpstr>PowerPoint Presentation</vt:lpstr>
      <vt:lpstr>What is needed? </vt:lpstr>
      <vt:lpstr>What is needed? </vt:lpstr>
      <vt:lpstr>What is needed? </vt:lpstr>
      <vt:lpstr>What is needed? </vt:lpstr>
      <vt:lpstr>What is needed? </vt:lpstr>
      <vt:lpstr>What is needed? </vt:lpstr>
      <vt:lpstr>What is needed? </vt:lpstr>
      <vt:lpstr>Short-warning mode: fragmentation distributes energy</vt:lpstr>
      <vt:lpstr>Ground effects of 2024 PDC25: 150 m estimate</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Acoustical ground effects simulations of terminal asteroid disruption via the “Pulverize It” method </dc:title>
  <dc:creator>Brin Bailey</dc:creator>
  <cp:lastModifiedBy>Brin Bailey</cp:lastModifiedBy>
  <cp:revision>186</cp:revision>
  <dcterms:created xsi:type="dcterms:W3CDTF">2024-05-07T19:16:33Z</dcterms:created>
  <dcterms:modified xsi:type="dcterms:W3CDTF">2025-04-29T03:47:35Z</dcterms:modified>
</cp:coreProperties>
</file>