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60" r:id="rId5"/>
    <p:sldMasterId id="2147483763" r:id="rId6"/>
    <p:sldMasterId id="2147483767" r:id="rId7"/>
  </p:sldMasterIdLst>
  <p:notesMasterIdLst>
    <p:notesMasterId r:id="rId50"/>
  </p:notesMasterIdLst>
  <p:sldIdLst>
    <p:sldId id="258" r:id="rId8"/>
    <p:sldId id="38838" r:id="rId9"/>
    <p:sldId id="38840" r:id="rId10"/>
    <p:sldId id="38816" r:id="rId11"/>
    <p:sldId id="38828" r:id="rId12"/>
    <p:sldId id="16016" r:id="rId13"/>
    <p:sldId id="38278" r:id="rId14"/>
    <p:sldId id="38294" r:id="rId15"/>
    <p:sldId id="38573" r:id="rId16"/>
    <p:sldId id="38276" r:id="rId17"/>
    <p:sldId id="38280" r:id="rId18"/>
    <p:sldId id="38831" r:id="rId19"/>
    <p:sldId id="38863" r:id="rId20"/>
    <p:sldId id="38864" r:id="rId21"/>
    <p:sldId id="38865" r:id="rId22"/>
    <p:sldId id="38867" r:id="rId23"/>
    <p:sldId id="38866" r:id="rId24"/>
    <p:sldId id="38869" r:id="rId25"/>
    <p:sldId id="38832" r:id="rId26"/>
    <p:sldId id="38911" r:id="rId27"/>
    <p:sldId id="38912" r:id="rId28"/>
    <p:sldId id="38913" r:id="rId29"/>
    <p:sldId id="38914" r:id="rId30"/>
    <p:sldId id="38915" r:id="rId31"/>
    <p:sldId id="38916" r:id="rId32"/>
    <p:sldId id="38917" r:id="rId33"/>
    <p:sldId id="38918" r:id="rId34"/>
    <p:sldId id="38948" r:id="rId35"/>
    <p:sldId id="38849" r:id="rId36"/>
    <p:sldId id="38847" r:id="rId37"/>
    <p:sldId id="38850" r:id="rId38"/>
    <p:sldId id="38334" r:id="rId39"/>
    <p:sldId id="38851" r:id="rId40"/>
    <p:sldId id="38843" r:id="rId41"/>
    <p:sldId id="38856" r:id="rId42"/>
    <p:sldId id="38857" r:id="rId43"/>
    <p:sldId id="38870" r:id="rId44"/>
    <p:sldId id="38949" r:id="rId45"/>
    <p:sldId id="38836" r:id="rId46"/>
    <p:sldId id="38852" r:id="rId47"/>
    <p:sldId id="38853" r:id="rId48"/>
    <p:sldId id="3882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 userDrawn="1">
          <p15:clr>
            <a:srgbClr val="A4A3A4"/>
          </p15:clr>
        </p15:guide>
        <p15:guide id="2" orient="horz" pos="1104" userDrawn="1">
          <p15:clr>
            <a:srgbClr val="A4A3A4"/>
          </p15:clr>
        </p15:guide>
        <p15:guide id="3" orient="horz" pos="33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61D"/>
    <a:srgbClr val="D6DEEF"/>
    <a:srgbClr val="D6DFEF"/>
    <a:srgbClr val="73A950"/>
    <a:srgbClr val="7289B0"/>
    <a:srgbClr val="F89416"/>
    <a:srgbClr val="050226"/>
    <a:srgbClr val="0C0655"/>
    <a:srgbClr val="B2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64" autoAdjust="0"/>
    <p:restoredTop sz="96612"/>
  </p:normalViewPr>
  <p:slideViewPr>
    <p:cSldViewPr snapToGrid="0" snapToObjects="1" showGuides="1">
      <p:cViewPr varScale="1">
        <p:scale>
          <a:sx n="124" d="100"/>
          <a:sy n="124" d="100"/>
        </p:scale>
        <p:origin x="360" y="168"/>
      </p:cViewPr>
      <p:guideLst>
        <p:guide pos="288"/>
        <p:guide orient="horz" pos="1104"/>
        <p:guide orient="horz" pos="3312"/>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5/1/25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10081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the main types of hazards and how many people could be affected</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24</a:t>
            </a:fld>
            <a:endParaRPr lang="en-US" dirty="0"/>
          </a:p>
        </p:txBody>
      </p:sp>
    </p:spTree>
    <p:extLst>
      <p:ext uri="{BB962C8B-B14F-4D97-AF65-F5344CB8AC3E}">
        <p14:creationId xmlns:p14="http://schemas.microsoft.com/office/powerpoint/2010/main" val="300454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look that the overall probabilities of how many people might be affected if the asteroid hits earth. Overall, chances of no population damage or large population damage are both likely, with a</a:t>
            </a:r>
          </a:p>
          <a:p>
            <a:r>
              <a:rPr lang="en-US" dirty="0"/>
              <a:t>~50K people affected on average if Earth impact occurs </a:t>
            </a:r>
          </a:p>
          <a:p>
            <a:r>
              <a:rPr lang="en-US" dirty="0"/>
              <a:t>~51% chance of damage to populated regions among Earth-impacting cases.</a:t>
            </a:r>
          </a:p>
          <a:p>
            <a:r>
              <a:rPr lang="en-US" dirty="0"/>
              <a:t>Impacts over land likely to affect at least 1K–100K people</a:t>
            </a:r>
          </a:p>
          <a:p>
            <a:r>
              <a:rPr lang="en-US" dirty="0"/>
              <a:t>Worst cases could affect up to 5M people.</a:t>
            </a:r>
          </a:p>
          <a:p>
            <a:r>
              <a:rPr lang="en-US" dirty="0"/>
              <a:t>Likely no population significantly affected by remote impacts over ocean or Antarctic</a:t>
            </a:r>
          </a:p>
        </p:txBody>
      </p:sp>
      <p:sp>
        <p:nvSpPr>
          <p:cNvPr id="4" name="Slide Number Placeholder 3"/>
          <p:cNvSpPr>
            <a:spLocks noGrp="1"/>
          </p:cNvSpPr>
          <p:nvPr>
            <p:ph type="sldNum" sz="quarter" idx="5"/>
          </p:nvPr>
        </p:nvSpPr>
        <p:spPr/>
        <p:txBody>
          <a:bodyPr/>
          <a:lstStyle/>
          <a:p>
            <a:fld id="{4DD5F0F0-3408-9F4A-9B24-898CD7F5D4E4}" type="slidenum">
              <a:rPr lang="en-US" smtClean="0"/>
              <a:t>25</a:t>
            </a:fld>
            <a:endParaRPr lang="en-US" dirty="0"/>
          </a:p>
        </p:txBody>
      </p:sp>
    </p:spTree>
    <p:extLst>
      <p:ext uri="{BB962C8B-B14F-4D97-AF65-F5344CB8AC3E}">
        <p14:creationId xmlns:p14="http://schemas.microsoft.com/office/powerpoint/2010/main" val="230066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kern="0" dirty="0"/>
              <a:t>Epoch 1 damage section stats:</a:t>
            </a:r>
          </a:p>
          <a:p>
            <a:pPr>
              <a:spcBef>
                <a:spcPts val="600"/>
              </a:spcBef>
            </a:pPr>
            <a:r>
              <a:rPr lang="en-US" kern="0" dirty="0"/>
              <a:t>Damage severities could reach </a:t>
            </a:r>
            <a:r>
              <a:rPr lang="en-US" b="1" kern="0" dirty="0"/>
              <a:t>unsurvivable </a:t>
            </a:r>
            <a:r>
              <a:rPr lang="en-US" kern="0" dirty="0"/>
              <a:t>levels near airburst, extending to larger areas of </a:t>
            </a:r>
            <a:r>
              <a:rPr lang="en-US" b="1" kern="0" dirty="0"/>
              <a:t>structural damage, fires, and shattered windows</a:t>
            </a:r>
            <a:endParaRPr lang="en-US" kern="0" dirty="0"/>
          </a:p>
          <a:p>
            <a:pPr>
              <a:spcBef>
                <a:spcPts val="600"/>
              </a:spcBef>
            </a:pPr>
            <a:r>
              <a:rPr lang="en-US" kern="0" dirty="0"/>
              <a:t>Outer serious damage areas are most likely between </a:t>
            </a:r>
            <a:r>
              <a:rPr lang="en-US" b="1" kern="0" dirty="0"/>
              <a:t>~40–110 km </a:t>
            </a:r>
            <a:r>
              <a:rPr lang="en-US" kern="0" dirty="0"/>
              <a:t>(~25–70 miles) in radius </a:t>
            </a:r>
            <a:br>
              <a:rPr lang="en-US" kern="0" dirty="0"/>
            </a:br>
            <a:r>
              <a:rPr lang="en-US" kern="0" dirty="0"/>
              <a:t>(median ~80 km, 50 mi)</a:t>
            </a:r>
            <a:endParaRPr lang="en-US" b="1" kern="0" dirty="0"/>
          </a:p>
          <a:p>
            <a:pPr>
              <a:spcBef>
                <a:spcPts val="600"/>
              </a:spcBef>
            </a:pPr>
            <a:r>
              <a:rPr lang="en-US" kern="0" dirty="0"/>
              <a:t>Large damage areas could extend out over ~</a:t>
            </a:r>
            <a:r>
              <a:rPr lang="en-US" b="1" kern="0" dirty="0"/>
              <a:t>130 km or so</a:t>
            </a:r>
            <a:br>
              <a:rPr lang="en-US" b="1" kern="0" dirty="0"/>
            </a:br>
            <a:r>
              <a:rPr lang="en-US" kern="0" dirty="0"/>
              <a:t>(~120 miles) or more in radius</a:t>
            </a:r>
          </a:p>
          <a:p>
            <a:pPr>
              <a:spcBef>
                <a:spcPts val="600"/>
              </a:spcBef>
            </a:pPr>
            <a:r>
              <a:rPr lang="en-US" kern="0" dirty="0"/>
              <a:t>(99</a:t>
            </a:r>
            <a:r>
              <a:rPr lang="en-US" kern="0" baseline="30000" dirty="0"/>
              <a:t>th</a:t>
            </a:r>
            <a:r>
              <a:rPr lang="en-US" kern="0" dirty="0"/>
              <a:t>% is 160 km, max modeled is 240 km)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p>
          <a:p>
            <a:endParaRPr lang="en-US" dirty="0"/>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27</a:t>
            </a:fld>
            <a:endParaRPr lang="en-US" dirty="0"/>
          </a:p>
        </p:txBody>
      </p:sp>
    </p:spTree>
    <p:extLst>
      <p:ext uri="{BB962C8B-B14F-4D97-AF65-F5344CB8AC3E}">
        <p14:creationId xmlns:p14="http://schemas.microsoft.com/office/powerpoint/2010/main" val="316535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93B4-FE4F-A586-3B26-26F941ABC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7A3A2-8971-A84C-D5FC-23714763F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4B14B-DB0D-5A5C-207E-E626A0C302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4B635F-7DF5-BF1E-84AE-528A972AD1FC}"/>
              </a:ext>
            </a:extLst>
          </p:cNvPr>
          <p:cNvSpPr>
            <a:spLocks noGrp="1"/>
          </p:cNvSpPr>
          <p:nvPr>
            <p:ph type="sldNum" sz="quarter" idx="5"/>
          </p:nvPr>
        </p:nvSpPr>
        <p:spPr/>
        <p:txBody>
          <a:bodyPr/>
          <a:lstStyle/>
          <a:p>
            <a:fld id="{4DD5F0F0-3408-9F4A-9B24-898CD7F5D4E4}" type="slidenum">
              <a:rPr lang="en-US" smtClean="0"/>
              <a:t>29</a:t>
            </a:fld>
            <a:endParaRPr lang="en-US" dirty="0"/>
          </a:p>
        </p:txBody>
      </p:sp>
    </p:spTree>
    <p:extLst>
      <p:ext uri="{BB962C8B-B14F-4D97-AF65-F5344CB8AC3E}">
        <p14:creationId xmlns:p14="http://schemas.microsoft.com/office/powerpoint/2010/main" val="174673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8DC3-EC45-36C1-B6B8-5773859EE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02801-84A7-2DAF-B84B-53705F820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8BDE9-43AC-1CF7-1F2E-9362D1630B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17930-4722-CAAA-C9C3-0F0FE22948A1}"/>
              </a:ext>
            </a:extLst>
          </p:cNvPr>
          <p:cNvSpPr>
            <a:spLocks noGrp="1"/>
          </p:cNvSpPr>
          <p:nvPr>
            <p:ph type="sldNum" sz="quarter" idx="5"/>
          </p:nvPr>
        </p:nvSpPr>
        <p:spPr/>
        <p:txBody>
          <a:bodyPr/>
          <a:lstStyle/>
          <a:p>
            <a:fld id="{4DD5F0F0-3408-9F4A-9B24-898CD7F5D4E4}" type="slidenum">
              <a:rPr lang="en-US" smtClean="0"/>
              <a:t>30</a:t>
            </a:fld>
            <a:endParaRPr lang="en-US" dirty="0"/>
          </a:p>
        </p:txBody>
      </p:sp>
    </p:spTree>
    <p:extLst>
      <p:ext uri="{BB962C8B-B14F-4D97-AF65-F5344CB8AC3E}">
        <p14:creationId xmlns:p14="http://schemas.microsoft.com/office/powerpoint/2010/main" val="2132330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5B876-2E18-A24C-EBF0-EE3E746D5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FED5B-E2A3-139C-C2AB-64E272EF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C094B-C063-A22B-7074-3A3C0FC23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B8258D-8B71-C64F-1F5E-EB6C55AE9371}"/>
              </a:ext>
            </a:extLst>
          </p:cNvPr>
          <p:cNvSpPr>
            <a:spLocks noGrp="1"/>
          </p:cNvSpPr>
          <p:nvPr>
            <p:ph type="sldNum" sz="quarter" idx="5"/>
          </p:nvPr>
        </p:nvSpPr>
        <p:spPr/>
        <p:txBody>
          <a:bodyPr/>
          <a:lstStyle/>
          <a:p>
            <a:fld id="{4DD5F0F0-3408-9F4A-9B24-898CD7F5D4E4}" type="slidenum">
              <a:rPr lang="en-US" smtClean="0"/>
              <a:t>31</a:t>
            </a:fld>
            <a:endParaRPr lang="en-US" dirty="0"/>
          </a:p>
        </p:txBody>
      </p:sp>
    </p:spTree>
    <p:extLst>
      <p:ext uri="{BB962C8B-B14F-4D97-AF65-F5344CB8AC3E}">
        <p14:creationId xmlns:p14="http://schemas.microsoft.com/office/powerpoint/2010/main" val="410424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D14A-0C19-C96F-7DE1-12CA2DAED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0484E-9557-67E8-D7DB-99D42FB63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CEC96-5336-2EC1-6976-CEC11D4916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90225F-7850-C02A-FF7C-4678350DA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76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64C0C-3261-A8B9-AA77-B6A970FD2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4E38C-0FF1-9288-6C97-291A0D189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FBDDC-85DB-E0B3-6017-E29912BA6F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5FA013-B948-9B60-03C0-4B3C2A3C5AB9}"/>
              </a:ext>
            </a:extLst>
          </p:cNvPr>
          <p:cNvSpPr>
            <a:spLocks noGrp="1"/>
          </p:cNvSpPr>
          <p:nvPr>
            <p:ph type="sldNum" sz="quarter" idx="5"/>
          </p:nvPr>
        </p:nvSpPr>
        <p:spPr/>
        <p:txBody>
          <a:bodyPr/>
          <a:lstStyle/>
          <a:p>
            <a:fld id="{4DD5F0F0-3408-9F4A-9B24-898CD7F5D4E4}" type="slidenum">
              <a:rPr lang="en-US" smtClean="0"/>
              <a:t>39</a:t>
            </a:fld>
            <a:endParaRPr lang="en-US" dirty="0"/>
          </a:p>
        </p:txBody>
      </p:sp>
    </p:spTree>
    <p:extLst>
      <p:ext uri="{BB962C8B-B14F-4D97-AF65-F5344CB8AC3E}">
        <p14:creationId xmlns:p14="http://schemas.microsoft.com/office/powerpoint/2010/main" val="71748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428166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7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7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6DF0-0DA7-D5DD-5518-D47AC8EAE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64887-EBF2-C2DE-5B3F-06BDC45AB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A6E14-5AE5-A10C-C870-A46AC91E4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BF1B6-5D05-ABE8-172E-E1536FB38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31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6DF0-0DA7-D5DD-5518-D47AC8EAE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64887-EBF2-C2DE-5B3F-06BDC45AB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A6E14-5AE5-A10C-C870-A46AC91E4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BF1B6-5D05-ABE8-172E-E1536FB38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47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Rationale: Impact probabilities greater than 1 per cent are rare yet warrant awareness of possible effects. Most objects greater than 10 meters in size could have some effects (air blast and pieces) that could reach the Earth’s surface. IAWN is compelled to warn populations if bodies will have effects that reach the ground. Setting threshold at 1 per cent is a compromise between not being overly alarmist and not warning too late for necessary action to be initiated. It is a probability figure that individuals and governments can comprehend. An alert such as this demonstrates that the IAWN is functioning. Further, it ensures the flow of communications from IAWN to the public and the United Nations.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3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2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to transition from Davide’s briefing, I’ll show this snapshot connecting the full orbital uncertainty region to the portion impacting earth.</a:t>
            </a:r>
          </a:p>
          <a:p>
            <a:r>
              <a:rPr lang="en-US" dirty="0"/>
              <a:t>Emphasize that there is currently only a 1.6% chance of earth impact by an asteroid in this size that, and that we are now going to be looking at the potential damage and risk among those potential earth impacting cases.</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23</a:t>
            </a:fld>
            <a:endParaRPr lang="en-US" dirty="0"/>
          </a:p>
        </p:txBody>
      </p:sp>
    </p:spTree>
    <p:extLst>
      <p:ext uri="{BB962C8B-B14F-4D97-AF65-F5344CB8AC3E}">
        <p14:creationId xmlns:p14="http://schemas.microsoft.com/office/powerpoint/2010/main" val="2150447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E6E4F5-94CB-A128-E2E3-688B4444174A}"/>
              </a:ext>
            </a:extLst>
          </p:cNvPr>
          <p:cNvPicPr>
            <a:picLocks noChangeAspect="1"/>
          </p:cNvPicPr>
          <p:nvPr userDrawn="1"/>
        </p:nvPicPr>
        <p:blipFill>
          <a:blip r:embed="rId2"/>
          <a:srcRect l="11832" t="10388" r="8686" b="10130"/>
          <a:stretch/>
        </p:blipFill>
        <p:spPr>
          <a:xfrm>
            <a:off x="6145479" y="712519"/>
            <a:ext cx="5450776" cy="5450776"/>
          </a:xfrm>
          <a:prstGeom prst="ellipse">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rgbClr val="0C0655"/>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5"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B81DCCAD-EC26-2F55-4FF9-32D18601676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FFA6193C-AEAE-9D97-60AB-2CA7551E5723}"/>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298C9552-B382-496F-A6DD-8B91E680861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032D7EA-F8F3-531E-DCB1-202D1F63516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710BD-8A39-C2E7-5B44-AF40E337381E}"/>
              </a:ext>
            </a:extLst>
          </p:cNvPr>
          <p:cNvPicPr>
            <a:picLocks noChangeAspect="1"/>
          </p:cNvPicPr>
          <p:nvPr userDrawn="1"/>
        </p:nvPicPr>
        <p:blipFill>
          <a:blip r:embed="rId2"/>
          <a:srcRect l="13131" t="10215" r="9034" b="10390"/>
          <a:stretch/>
        </p:blipFill>
        <p:spPr>
          <a:xfrm>
            <a:off x="6234545" y="700644"/>
            <a:ext cx="5337960" cy="5444837"/>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rgbClr val="7289B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5" name="Footer Placeholder 13">
            <a:extLst>
              <a:ext uri="{FF2B5EF4-FFF2-40B4-BE49-F238E27FC236}">
                <a16:creationId xmlns:a16="http://schemas.microsoft.com/office/drawing/2014/main" id="{AAAF1AC2-BCBB-3289-8A16-FB210A3FAE69}"/>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3" pos="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6CA6-8643-333F-566C-63860965E047}"/>
              </a:ext>
            </a:extLst>
          </p:cNvPr>
          <p:cNvPicPr>
            <a:picLocks noChangeAspect="1"/>
          </p:cNvPicPr>
          <p:nvPr userDrawn="1"/>
        </p:nvPicPr>
        <p:blipFill>
          <a:blip r:embed="rId2"/>
          <a:srcRect l="12802" t="11558" b="10385"/>
          <a:stretch/>
        </p:blipFill>
        <p:spPr>
          <a:xfrm>
            <a:off x="9203376" y="3825129"/>
            <a:ext cx="2988623" cy="2675346"/>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rgbClr val="7289B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
        <p:nvSpPr>
          <p:cNvPr id="5" name="Footer Placeholder 13">
            <a:extLst>
              <a:ext uri="{FF2B5EF4-FFF2-40B4-BE49-F238E27FC236}">
                <a16:creationId xmlns:a16="http://schemas.microsoft.com/office/drawing/2014/main" id="{8049C8C6-9FD1-9609-E259-8DF9330BAAD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DE25908C-FDB1-135C-893F-9F726AF80425}"/>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838BE0D-89B5-177F-3E8A-CE84843FED8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90D0054B-4B69-85C9-2251-B2EDF3C60F94}"/>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E2F8470B-2E81-061E-8360-C4A781D67B86}"/>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p:cNvSpPr>
            <a:spLocks noGrp="1"/>
          </p:cNvSpPr>
          <p:nvPr>
            <p:ph type="ftr" sz="quarter" idx="15"/>
          </p:nvPr>
        </p:nvSpPr>
        <p:spPr>
          <a:xfrm>
            <a:off x="0" y="6500814"/>
            <a:ext cx="3197406" cy="355600"/>
          </a:xfrm>
        </p:spPr>
        <p:txBody>
          <a:bodyPr lIns="182880"/>
          <a:lstStyle/>
          <a:p>
            <a:endParaRPr lang="en-US" dirty="0"/>
          </a:p>
        </p:txBody>
      </p:sp>
      <p:sp>
        <p:nvSpPr>
          <p:cNvPr id="15" name="Slide Number Placeholder 14"/>
          <p:cNvSpPr>
            <a:spLocks noGrp="1"/>
          </p:cNvSpPr>
          <p:nvPr>
            <p:ph type="sldNum" sz="quarter" idx="16"/>
          </p:nvPr>
        </p:nvSpPr>
        <p:spPr>
          <a:xfrm>
            <a:off x="11811000" y="6500474"/>
            <a:ext cx="381000" cy="357526"/>
          </a:xfrm>
        </p:spPr>
        <p:txBody>
          <a:bodyPr/>
          <a:lstStyle/>
          <a:p>
            <a:fld id="{4EBCDCBD-78E1-0D41-A999-31B5EBF8E02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BDF43126-05EC-52E4-D460-F2E947FDF78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A484C48-3783-58B8-C2AD-335063F2C32C}"/>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3498509-FCCD-79D7-A181-02400FCC8FC2}"/>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015F238-DFF6-E30B-B1E0-E5F85D650BB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6" name="Picture 5">
            <a:extLst>
              <a:ext uri="{FF2B5EF4-FFF2-40B4-BE49-F238E27FC236}">
                <a16:creationId xmlns:a16="http://schemas.microsoft.com/office/drawing/2014/main" id="{D254F1B3-F28E-2995-002F-0A50E5953DFF}"/>
              </a:ext>
            </a:extLst>
          </p:cNvPr>
          <p:cNvPicPr>
            <a:picLocks noChangeAspect="1"/>
          </p:cNvPicPr>
          <p:nvPr userDrawn="1"/>
        </p:nvPicPr>
        <p:blipFill>
          <a:blip r:embed="rId2"/>
          <a:srcRect l="11602" t="11216" r="8563" b="11090"/>
          <a:stretch/>
        </p:blipFill>
        <p:spPr>
          <a:xfrm>
            <a:off x="685800" y="290191"/>
            <a:ext cx="2434433" cy="2369128"/>
          </a:xfrm>
          <a:prstGeom prst="rect">
            <a:avLst/>
          </a:prstGeom>
        </p:spPr>
      </p:pic>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5" name="Footer Placeholder 13">
            <a:extLst>
              <a:ext uri="{FF2B5EF4-FFF2-40B4-BE49-F238E27FC236}">
                <a16:creationId xmlns:a16="http://schemas.microsoft.com/office/drawing/2014/main" id="{AE28800F-DECD-784D-9976-C2810797025A}"/>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C9EB2-BC5F-94B9-B65D-781B6818F3DB}"/>
              </a:ext>
            </a:extLst>
          </p:cNvPr>
          <p:cNvPicPr>
            <a:picLocks noChangeAspect="1"/>
          </p:cNvPicPr>
          <p:nvPr userDrawn="1"/>
        </p:nvPicPr>
        <p:blipFill>
          <a:blip r:embed="rId2"/>
          <a:srcRect l="11602" t="11216" r="8563" b="11090"/>
          <a:stretch/>
        </p:blipFill>
        <p:spPr>
          <a:xfrm>
            <a:off x="718457" y="3782291"/>
            <a:ext cx="2434433" cy="2369128"/>
          </a:xfrm>
          <a:prstGeom prst="rect">
            <a:avLst/>
          </a:prstGeom>
        </p:spPr>
      </p:pic>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3">
            <a:extLst>
              <a:ext uri="{FF2B5EF4-FFF2-40B4-BE49-F238E27FC236}">
                <a16:creationId xmlns:a16="http://schemas.microsoft.com/office/drawing/2014/main" id="{91208460-E46A-2EE3-FAB7-FA5C338F8356}"/>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13">
            <a:extLst>
              <a:ext uri="{FF2B5EF4-FFF2-40B4-BE49-F238E27FC236}">
                <a16:creationId xmlns:a16="http://schemas.microsoft.com/office/drawing/2014/main" id="{5E20C870-29FB-693D-7685-30D342751D55}"/>
              </a:ext>
            </a:extLst>
          </p:cNvPr>
          <p:cNvSpPr>
            <a:spLocks noGrp="1"/>
          </p:cNvSpPr>
          <p:nvPr>
            <p:ph type="ftr" sz="quarter" idx="21"/>
          </p:nvPr>
        </p:nvSpPr>
        <p:spPr>
          <a:xfrm>
            <a:off x="0" y="6500814"/>
            <a:ext cx="3197406" cy="355600"/>
          </a:xfrm>
        </p:spPr>
        <p:txBody>
          <a:bodyPr lIns="182880"/>
          <a:lstStyle/>
          <a:p>
            <a:endParaRPr lang="en-US" dirty="0"/>
          </a:p>
        </p:txBody>
      </p:sp>
      <p:pic>
        <p:nvPicPr>
          <p:cNvPr id="6" name="Picture 5">
            <a:extLst>
              <a:ext uri="{FF2B5EF4-FFF2-40B4-BE49-F238E27FC236}">
                <a16:creationId xmlns:a16="http://schemas.microsoft.com/office/drawing/2014/main" id="{19AC62D2-4BE6-A692-587C-34CACACF986E}"/>
              </a:ext>
            </a:extLst>
          </p:cNvPr>
          <p:cNvPicPr>
            <a:picLocks noChangeAspect="1"/>
          </p:cNvPicPr>
          <p:nvPr userDrawn="1"/>
        </p:nvPicPr>
        <p:blipFill>
          <a:blip r:embed="rId2"/>
          <a:srcRect l="11602" t="11216" r="8563" b="11090"/>
          <a:stretch/>
        </p:blipFill>
        <p:spPr>
          <a:xfrm>
            <a:off x="718457" y="3782291"/>
            <a:ext cx="2434433" cy="2369128"/>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A5F0C-3B62-1A10-9005-0BE60F3183A9}"/>
              </a:ext>
            </a:extLst>
          </p:cNvPr>
          <p:cNvPicPr>
            <a:picLocks noChangeAspect="1"/>
          </p:cNvPicPr>
          <p:nvPr userDrawn="1"/>
        </p:nvPicPr>
        <p:blipFill>
          <a:blip r:embed="rId2"/>
          <a:stretch>
            <a:fillRect/>
          </a:stretch>
        </p:blipFill>
        <p:spPr>
          <a:xfrm>
            <a:off x="364693" y="667859"/>
            <a:ext cx="3049300" cy="3049300"/>
          </a:xfrm>
          <a:prstGeom prst="rect">
            <a:avLst/>
          </a:prstGeom>
        </p:spPr>
      </p:pic>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5" name="Footer Placeholder 13">
            <a:extLst>
              <a:ext uri="{FF2B5EF4-FFF2-40B4-BE49-F238E27FC236}">
                <a16:creationId xmlns:a16="http://schemas.microsoft.com/office/drawing/2014/main" id="{6E13440C-8781-04D1-EB13-146B87908176}"/>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25" pos="69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70E6877-EED0-FAE2-F024-AFBF53589D27}"/>
              </a:ext>
            </a:extLst>
          </p:cNvPr>
          <p:cNvPicPr>
            <a:picLocks noChangeAspect="1"/>
          </p:cNvPicPr>
          <p:nvPr userDrawn="1"/>
        </p:nvPicPr>
        <p:blipFill>
          <a:blip r:embed="rId2"/>
          <a:stretch>
            <a:fillRect/>
          </a:stretch>
        </p:blipFill>
        <p:spPr>
          <a:xfrm>
            <a:off x="2667000" y="0"/>
            <a:ext cx="6858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4" name="Footer Placeholder 13">
            <a:extLst>
              <a:ext uri="{FF2B5EF4-FFF2-40B4-BE49-F238E27FC236}">
                <a16:creationId xmlns:a16="http://schemas.microsoft.com/office/drawing/2014/main" id="{A51F1D78-24B9-CFBF-C844-61FB27B5912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38912"/>
            <a:ext cx="9267932" cy="762000"/>
          </a:xfrm>
        </p:spPr>
        <p:txBody>
          <a:bodyPr anchor="ctr"/>
          <a:lstStyle>
            <a:lvl1pPr>
              <a:defRPr>
                <a:solidFill>
                  <a:schemeClr val="tx1"/>
                </a:solidFill>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F56BC59D-B5BE-F144-B671-E6D8AF7F34E3}" type="datetime3">
              <a:rPr lang="en-US" smtClean="0"/>
              <a:t>1 May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96846583-1799-DBC7-BABE-D69FE7DD5751}"/>
              </a:ext>
            </a:extLst>
          </p:cNvPr>
          <p:cNvPicPr>
            <a:picLocks noChangeAspect="1"/>
          </p:cNvPicPr>
          <p:nvPr userDrawn="1"/>
        </p:nvPicPr>
        <p:blipFill>
          <a:blip r:embed="rId2"/>
          <a:srcRect/>
          <a:stretch/>
        </p:blipFill>
        <p:spPr>
          <a:xfrm>
            <a:off x="9725132" y="54653"/>
            <a:ext cx="2396490" cy="889494"/>
          </a:xfrm>
          <a:prstGeom prst="rect">
            <a:avLst/>
          </a:prstGeom>
        </p:spPr>
      </p:pic>
      <p:sp>
        <p:nvSpPr>
          <p:cNvPr id="8" name="TextBox 7">
            <a:extLst>
              <a:ext uri="{FF2B5EF4-FFF2-40B4-BE49-F238E27FC236}">
                <a16:creationId xmlns:a16="http://schemas.microsoft.com/office/drawing/2014/main" id="{776A02BA-C083-52F4-3267-61C21F90B7F8}"/>
              </a:ext>
            </a:extLst>
          </p:cNvPr>
          <p:cNvSpPr txBox="1"/>
          <p:nvPr userDrawn="1"/>
        </p:nvSpPr>
        <p:spPr>
          <a:xfrm>
            <a:off x="3842017" y="6882"/>
            <a:ext cx="4507965" cy="400110"/>
          </a:xfrm>
          <a:prstGeom prst="rect">
            <a:avLst/>
          </a:prstGeom>
          <a:noFill/>
          <a:ln w="19050">
            <a:noFill/>
          </a:ln>
        </p:spPr>
        <p:txBody>
          <a:bodyPr wrap="none" rtlCol="0">
            <a:spAutoFit/>
          </a:bodyPr>
          <a:lstStyle/>
          <a:p>
            <a:r>
              <a:rPr lang="en-US" sz="2000" dirty="0">
                <a:solidFill>
                  <a:srgbClr val="FF0000"/>
                </a:solidFill>
              </a:rPr>
              <a:t>EXERCISE   EXERCISE   EXERCISE</a:t>
            </a:r>
          </a:p>
        </p:txBody>
      </p:sp>
      <p:sp>
        <p:nvSpPr>
          <p:cNvPr id="9" name="TextBox 8">
            <a:extLst>
              <a:ext uri="{FF2B5EF4-FFF2-40B4-BE49-F238E27FC236}">
                <a16:creationId xmlns:a16="http://schemas.microsoft.com/office/drawing/2014/main" id="{9BC085AB-17B5-3832-FAB5-805F64E6B408}"/>
              </a:ext>
            </a:extLst>
          </p:cNvPr>
          <p:cNvSpPr txBox="1"/>
          <p:nvPr userDrawn="1"/>
        </p:nvSpPr>
        <p:spPr>
          <a:xfrm>
            <a:off x="3842017" y="6451008"/>
            <a:ext cx="4507965" cy="400110"/>
          </a:xfrm>
          <a:prstGeom prst="rect">
            <a:avLst/>
          </a:prstGeom>
          <a:noFill/>
          <a:ln w="19050">
            <a:noFill/>
          </a:ln>
        </p:spPr>
        <p:txBody>
          <a:bodyPr wrap="none" rtlCol="0">
            <a:spAutoFit/>
          </a:bodyPr>
          <a:lstStyle/>
          <a:p>
            <a:r>
              <a:rPr lang="en-US" sz="2000" dirty="0">
                <a:solidFill>
                  <a:srgbClr val="FF0000"/>
                </a:solidFill>
              </a:rPr>
              <a:t>EXERCISE   EXERCISE   EXERCISE</a:t>
            </a:r>
          </a:p>
        </p:txBody>
      </p:sp>
    </p:spTree>
    <p:extLst>
      <p:ext uri="{BB962C8B-B14F-4D97-AF65-F5344CB8AC3E}">
        <p14:creationId xmlns:p14="http://schemas.microsoft.com/office/powerpoint/2010/main" val="114120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435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06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18C7-49FD-B29F-2FC1-1EDE898BD7CE}"/>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https://iawn.net/</a:t>
            </a:r>
          </a:p>
        </p:txBody>
      </p:sp>
    </p:spTree>
    <p:extLst>
      <p:ext uri="{BB962C8B-B14F-4D97-AF65-F5344CB8AC3E}">
        <p14:creationId xmlns:p14="http://schemas.microsoft.com/office/powerpoint/2010/main" val="1370387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13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29FA0A-3865-8B71-D42C-1CA32E8E4B04}"/>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https://iawn.net/</a:t>
            </a:r>
          </a:p>
        </p:txBody>
      </p:sp>
    </p:spTree>
    <p:extLst>
      <p:ext uri="{BB962C8B-B14F-4D97-AF65-F5344CB8AC3E}">
        <p14:creationId xmlns:p14="http://schemas.microsoft.com/office/powerpoint/2010/main" val="218612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_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1F0DE39-83A0-0FC8-E0CB-009019DCDE4A}"/>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3" name="Title 2">
            <a:extLst>
              <a:ext uri="{FF2B5EF4-FFF2-40B4-BE49-F238E27FC236}">
                <a16:creationId xmlns:a16="http://schemas.microsoft.com/office/drawing/2014/main" id="{D50C9FFE-FAB8-4440-8772-8317E150AEED}"/>
              </a:ext>
            </a:extLst>
          </p:cNvPr>
          <p:cNvSpPr>
            <a:spLocks noGrp="1"/>
          </p:cNvSpPr>
          <p:nvPr>
            <p:ph type="title" hasCustomPrompt="1"/>
          </p:nvPr>
        </p:nvSpPr>
        <p:spPr/>
        <p:txBody>
          <a:bodyPr/>
          <a:lstStyle>
            <a:lvl1pPr>
              <a:defRPr/>
            </a:lvl1pPr>
          </a:lstStyle>
          <a:p>
            <a:r>
              <a:rPr lang="en-US" dirty="0"/>
              <a:t>Click to edit title</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5434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_ Col">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16C4B48-7716-4E28-8ADE-6E5366C85383}"/>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6" name="Title 5">
            <a:extLst>
              <a:ext uri="{FF2B5EF4-FFF2-40B4-BE49-F238E27FC236}">
                <a16:creationId xmlns:a16="http://schemas.microsoft.com/office/drawing/2014/main" id="{EFB59AE5-A6CB-4081-A49E-F3D3C95D31C5}"/>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4" name="Content Placeholder 3">
            <a:extLst>
              <a:ext uri="{FF2B5EF4-FFF2-40B4-BE49-F238E27FC236}">
                <a16:creationId xmlns:a16="http://schemas.microsoft.com/office/drawing/2014/main" id="{054BD1C4-22D7-40F3-B111-1B5A39233FDB}"/>
              </a:ext>
            </a:extLst>
          </p:cNvPr>
          <p:cNvSpPr>
            <a:spLocks noGrp="1"/>
          </p:cNvSpPr>
          <p:nvPr>
            <p:ph sz="quarter" idx="13" hasCustomPrompt="1"/>
          </p:nvPr>
        </p:nvSpPr>
        <p:spPr>
          <a:xfrm>
            <a:off x="1078992" y="2103120"/>
            <a:ext cx="10030968"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4759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_ Col">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D28EB15-9FBA-429E-8F27-27351AE66ACE}"/>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4" name="Title 3">
            <a:extLst>
              <a:ext uri="{FF2B5EF4-FFF2-40B4-BE49-F238E27FC236}">
                <a16:creationId xmlns:a16="http://schemas.microsoft.com/office/drawing/2014/main" id="{601A0B8A-4263-483F-9142-D0F25D413183}"/>
              </a:ext>
            </a:extLst>
          </p:cNvPr>
          <p:cNvSpPr>
            <a:spLocks noGrp="1"/>
          </p:cNvSpPr>
          <p:nvPr>
            <p:ph type="title" hasCustomPrompt="1"/>
          </p:nvPr>
        </p:nvSpPr>
        <p:spPr/>
        <p:txBody>
          <a:bodyPr/>
          <a:lstStyle>
            <a:lvl1pPr>
              <a:defRPr/>
            </a:lvl1pPr>
          </a:lstStyle>
          <a:p>
            <a:r>
              <a:rPr lang="en-US" dirty="0"/>
              <a:t>Click to edit title</a:t>
            </a:r>
          </a:p>
        </p:txBody>
      </p:sp>
      <p:sp>
        <p:nvSpPr>
          <p:cNvPr id="11" name="Content Placeholder 10">
            <a:extLst>
              <a:ext uri="{FF2B5EF4-FFF2-40B4-BE49-F238E27FC236}">
                <a16:creationId xmlns:a16="http://schemas.microsoft.com/office/drawing/2014/main" id="{4A38D06F-09B3-4E93-8BFD-AA553A1B73EE}"/>
              </a:ext>
            </a:extLst>
          </p:cNvPr>
          <p:cNvSpPr>
            <a:spLocks noGrp="1"/>
          </p:cNvSpPr>
          <p:nvPr>
            <p:ph sz="quarter" idx="16" hasCustomPrompt="1"/>
          </p:nvPr>
        </p:nvSpPr>
        <p:spPr>
          <a:xfrm>
            <a:off x="1078992" y="2103120"/>
            <a:ext cx="4809744"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a:extLst>
              <a:ext uri="{FF2B5EF4-FFF2-40B4-BE49-F238E27FC236}">
                <a16:creationId xmlns:a16="http://schemas.microsoft.com/office/drawing/2014/main" id="{4FEE5220-C017-474F-AE85-6ED31EC73E1A}"/>
              </a:ext>
            </a:extLst>
          </p:cNvPr>
          <p:cNvSpPr>
            <a:spLocks noGrp="1"/>
          </p:cNvSpPr>
          <p:nvPr>
            <p:ph sz="quarter" idx="17" hasCustomPrompt="1"/>
          </p:nvPr>
        </p:nvSpPr>
        <p:spPr>
          <a:xfrm>
            <a:off x="6309360" y="2103120"/>
            <a:ext cx="480060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F28E80EB-CC34-4996-80D2-1EB74A232983}"/>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4174051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_ 2/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B0F028A-752D-4633-BFED-BFFCFD5584C4}"/>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5" name="Title 1">
            <a:extLst>
              <a:ext uri="{FF2B5EF4-FFF2-40B4-BE49-F238E27FC236}">
                <a16:creationId xmlns:a16="http://schemas.microsoft.com/office/drawing/2014/main" id="{629AFABC-AFED-4614-9F5F-0296EAA986A2}"/>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13" name="Content Placeholder 10">
            <a:extLst>
              <a:ext uri="{FF2B5EF4-FFF2-40B4-BE49-F238E27FC236}">
                <a16:creationId xmlns:a16="http://schemas.microsoft.com/office/drawing/2014/main" id="{D0802CE6-29DA-4F39-8537-D501E03451FA}"/>
              </a:ext>
            </a:extLst>
          </p:cNvPr>
          <p:cNvSpPr>
            <a:spLocks noGrp="1"/>
          </p:cNvSpPr>
          <p:nvPr>
            <p:ph sz="quarter" idx="16" hasCustomPrompt="1"/>
          </p:nvPr>
        </p:nvSpPr>
        <p:spPr>
          <a:xfrm>
            <a:off x="1078992" y="2103120"/>
            <a:ext cx="2615184"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F5D53AC1-E6DE-4A92-AF17-77FBFB4CA23B}"/>
              </a:ext>
            </a:extLst>
          </p:cNvPr>
          <p:cNvSpPr>
            <a:spLocks noGrp="1"/>
          </p:cNvSpPr>
          <p:nvPr>
            <p:ph sz="quarter" idx="17" hasCustomPrompt="1"/>
          </p:nvPr>
        </p:nvSpPr>
        <p:spPr>
          <a:xfrm>
            <a:off x="4562856" y="2103120"/>
            <a:ext cx="6547104"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a:extLst>
              <a:ext uri="{FF2B5EF4-FFF2-40B4-BE49-F238E27FC236}">
                <a16:creationId xmlns:a16="http://schemas.microsoft.com/office/drawing/2014/main" id="{B0D522F0-9E43-45AD-BEE9-4CA339BCB959}"/>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08499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Footer Placeholder 13">
            <a:extLst>
              <a:ext uri="{FF2B5EF4-FFF2-40B4-BE49-F238E27FC236}">
                <a16:creationId xmlns:a16="http://schemas.microsoft.com/office/drawing/2014/main" id="{AD19C863-8F03-776E-6C6A-C064B2DE7357}"/>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 _ 1/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02EB6B1-A011-4F73-A23B-C23F6AF78DE3}"/>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5" name="Title 1">
            <a:extLst>
              <a:ext uri="{FF2B5EF4-FFF2-40B4-BE49-F238E27FC236}">
                <a16:creationId xmlns:a16="http://schemas.microsoft.com/office/drawing/2014/main" id="{629AFABC-AFED-4614-9F5F-0296EAA986A2}"/>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13" name="Content Placeholder 10">
            <a:extLst>
              <a:ext uri="{FF2B5EF4-FFF2-40B4-BE49-F238E27FC236}">
                <a16:creationId xmlns:a16="http://schemas.microsoft.com/office/drawing/2014/main" id="{D0802CE6-29DA-4F39-8537-D501E03451FA}"/>
              </a:ext>
            </a:extLst>
          </p:cNvPr>
          <p:cNvSpPr>
            <a:spLocks noGrp="1"/>
          </p:cNvSpPr>
          <p:nvPr>
            <p:ph sz="quarter" idx="16" hasCustomPrompt="1"/>
          </p:nvPr>
        </p:nvSpPr>
        <p:spPr>
          <a:xfrm>
            <a:off x="1078992" y="2103120"/>
            <a:ext cx="6556248"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F5D53AC1-E6DE-4A92-AF17-77FBFB4CA23B}"/>
              </a:ext>
            </a:extLst>
          </p:cNvPr>
          <p:cNvSpPr>
            <a:spLocks noGrp="1"/>
          </p:cNvSpPr>
          <p:nvPr>
            <p:ph sz="quarter" idx="17" hasCustomPrompt="1"/>
          </p:nvPr>
        </p:nvSpPr>
        <p:spPr>
          <a:xfrm>
            <a:off x="8503920" y="2103120"/>
            <a:ext cx="260604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a:extLst>
              <a:ext uri="{FF2B5EF4-FFF2-40B4-BE49-F238E27FC236}">
                <a16:creationId xmlns:a16="http://schemas.microsoft.com/office/drawing/2014/main" id="{B0D522F0-9E43-45AD-BEE9-4CA339BCB959}"/>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3344865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_ Col">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E267EF-4516-40D7-8E7D-FA4DB2D312A0}"/>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4" name="Title 3">
            <a:extLst>
              <a:ext uri="{FF2B5EF4-FFF2-40B4-BE49-F238E27FC236}">
                <a16:creationId xmlns:a16="http://schemas.microsoft.com/office/drawing/2014/main" id="{9D882AA0-9009-4A6B-BDCE-0EEDC40BCDD9}"/>
              </a:ext>
            </a:extLst>
          </p:cNvPr>
          <p:cNvSpPr>
            <a:spLocks noGrp="1"/>
          </p:cNvSpPr>
          <p:nvPr>
            <p:ph type="title" hasCustomPrompt="1"/>
          </p:nvPr>
        </p:nvSpPr>
        <p:spPr/>
        <p:txBody>
          <a:bodyPr/>
          <a:lstStyle>
            <a:lvl1pPr>
              <a:defRPr/>
            </a:lvl1pPr>
          </a:lstStyle>
          <a:p>
            <a:r>
              <a:rPr lang="en-US" dirty="0"/>
              <a:t>Click to edit title</a:t>
            </a:r>
          </a:p>
        </p:txBody>
      </p:sp>
      <p:sp>
        <p:nvSpPr>
          <p:cNvPr id="12" name="Content Placeholder 10">
            <a:extLst>
              <a:ext uri="{FF2B5EF4-FFF2-40B4-BE49-F238E27FC236}">
                <a16:creationId xmlns:a16="http://schemas.microsoft.com/office/drawing/2014/main" id="{7A8506C9-94CB-40A6-AD13-8DA6FD01BACF}"/>
              </a:ext>
            </a:extLst>
          </p:cNvPr>
          <p:cNvSpPr>
            <a:spLocks noGrp="1"/>
          </p:cNvSpPr>
          <p:nvPr>
            <p:ph sz="quarter" idx="16" hasCustomPrompt="1"/>
          </p:nvPr>
        </p:nvSpPr>
        <p:spPr>
          <a:xfrm>
            <a:off x="1078992" y="2103120"/>
            <a:ext cx="306324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a:extLst>
              <a:ext uri="{FF2B5EF4-FFF2-40B4-BE49-F238E27FC236}">
                <a16:creationId xmlns:a16="http://schemas.microsoft.com/office/drawing/2014/main" id="{2A100DF3-284B-419A-B1E6-D0F483DDDF6B}"/>
              </a:ext>
            </a:extLst>
          </p:cNvPr>
          <p:cNvSpPr>
            <a:spLocks noGrp="1"/>
          </p:cNvSpPr>
          <p:nvPr>
            <p:ph sz="quarter" idx="17" hasCustomPrompt="1"/>
          </p:nvPr>
        </p:nvSpPr>
        <p:spPr>
          <a:xfrm>
            <a:off x="4562856" y="2103120"/>
            <a:ext cx="306324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0">
            <a:extLst>
              <a:ext uri="{FF2B5EF4-FFF2-40B4-BE49-F238E27FC236}">
                <a16:creationId xmlns:a16="http://schemas.microsoft.com/office/drawing/2014/main" id="{DC0B54FB-064F-411D-BC49-C2B3654C264D}"/>
              </a:ext>
            </a:extLst>
          </p:cNvPr>
          <p:cNvSpPr>
            <a:spLocks noGrp="1"/>
          </p:cNvSpPr>
          <p:nvPr>
            <p:ph sz="quarter" idx="18" hasCustomPrompt="1"/>
          </p:nvPr>
        </p:nvSpPr>
        <p:spPr>
          <a:xfrm>
            <a:off x="8055864" y="2103120"/>
            <a:ext cx="305409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a:extLst>
              <a:ext uri="{FF2B5EF4-FFF2-40B4-BE49-F238E27FC236}">
                <a16:creationId xmlns:a16="http://schemas.microsoft.com/office/drawing/2014/main" id="{ED94E8B3-CE14-4832-B92A-759F48B924B1}"/>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511304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_ Co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F21A702-7E30-4092-9424-128B24DE251D}"/>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5" name="Title 1">
            <a:extLst>
              <a:ext uri="{FF2B5EF4-FFF2-40B4-BE49-F238E27FC236}">
                <a16:creationId xmlns:a16="http://schemas.microsoft.com/office/drawing/2014/main" id="{629AFABC-AFED-4614-9F5F-0296EAA986A2}"/>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13" name="Content Placeholder 10">
            <a:extLst>
              <a:ext uri="{FF2B5EF4-FFF2-40B4-BE49-F238E27FC236}">
                <a16:creationId xmlns:a16="http://schemas.microsoft.com/office/drawing/2014/main" id="{D0802CE6-29DA-4F39-8537-D501E03451FA}"/>
              </a:ext>
            </a:extLst>
          </p:cNvPr>
          <p:cNvSpPr>
            <a:spLocks noGrp="1"/>
          </p:cNvSpPr>
          <p:nvPr>
            <p:ph sz="quarter" idx="16" hasCustomPrompt="1"/>
          </p:nvPr>
        </p:nvSpPr>
        <p:spPr>
          <a:xfrm>
            <a:off x="1078992"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F5D53AC1-E6DE-4A92-AF17-77FBFB4CA23B}"/>
              </a:ext>
            </a:extLst>
          </p:cNvPr>
          <p:cNvSpPr>
            <a:spLocks noGrp="1"/>
          </p:cNvSpPr>
          <p:nvPr>
            <p:ph sz="quarter" idx="17" hasCustomPrompt="1"/>
          </p:nvPr>
        </p:nvSpPr>
        <p:spPr>
          <a:xfrm>
            <a:off x="3685032"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0">
            <a:extLst>
              <a:ext uri="{FF2B5EF4-FFF2-40B4-BE49-F238E27FC236}">
                <a16:creationId xmlns:a16="http://schemas.microsoft.com/office/drawing/2014/main" id="{793E4856-67E0-4AD1-82FC-8C7265D2DB47}"/>
              </a:ext>
            </a:extLst>
          </p:cNvPr>
          <p:cNvSpPr>
            <a:spLocks noGrp="1"/>
          </p:cNvSpPr>
          <p:nvPr>
            <p:ph sz="quarter" idx="18" hasCustomPrompt="1"/>
          </p:nvPr>
        </p:nvSpPr>
        <p:spPr>
          <a:xfrm>
            <a:off x="6309360"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0">
            <a:extLst>
              <a:ext uri="{FF2B5EF4-FFF2-40B4-BE49-F238E27FC236}">
                <a16:creationId xmlns:a16="http://schemas.microsoft.com/office/drawing/2014/main" id="{3D2C8FA6-568C-4CE8-B93F-2D17F5E5D9C4}"/>
              </a:ext>
            </a:extLst>
          </p:cNvPr>
          <p:cNvSpPr>
            <a:spLocks noGrp="1"/>
          </p:cNvSpPr>
          <p:nvPr>
            <p:ph sz="quarter" idx="19" hasCustomPrompt="1"/>
          </p:nvPr>
        </p:nvSpPr>
        <p:spPr>
          <a:xfrm>
            <a:off x="8924544"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a:extLst>
              <a:ext uri="{FF2B5EF4-FFF2-40B4-BE49-F238E27FC236}">
                <a16:creationId xmlns:a16="http://schemas.microsoft.com/office/drawing/2014/main" id="{B0D522F0-9E43-45AD-BEE9-4CA339BCB959}"/>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4032422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1CF8D7A-20FC-4228-24C8-5946C9326DB1}"/>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4" name="Title 1">
            <a:extLst>
              <a:ext uri="{FF2B5EF4-FFF2-40B4-BE49-F238E27FC236}">
                <a16:creationId xmlns:a16="http://schemas.microsoft.com/office/drawing/2014/main" id="{9693F6BB-5693-959B-3F91-7EE9A8581DAD}"/>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3" name="Footer Placeholder 2">
            <a:extLst>
              <a:ext uri="{FF2B5EF4-FFF2-40B4-BE49-F238E27FC236}">
                <a16:creationId xmlns:a16="http://schemas.microsoft.com/office/drawing/2014/main" id="{2EF5CA87-D1E2-4981-A4A2-CD75FAB1E0CA}"/>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780995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_ Only Light">
    <p:bg>
      <p:bgPr>
        <a:solidFill>
          <a:schemeClr val="bg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CDB7048-C9B1-4314-A49D-5E7B171BA9D5}"/>
              </a:ext>
            </a:extLst>
          </p:cNvPr>
          <p:cNvSpPr>
            <a:spLocks noGrp="1"/>
          </p:cNvSpPr>
          <p:nvPr>
            <p:ph type="subTitle" idx="12" hasCustomPrompt="1"/>
          </p:nvPr>
        </p:nvSpPr>
        <p:spPr>
          <a:xfrm>
            <a:off x="1078992" y="442446"/>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3" name="Title 2">
            <a:extLst>
              <a:ext uri="{FF2B5EF4-FFF2-40B4-BE49-F238E27FC236}">
                <a16:creationId xmlns:a16="http://schemas.microsoft.com/office/drawing/2014/main" id="{B5D8535C-2820-4435-AF05-C3B9EE3A6970}"/>
              </a:ext>
            </a:extLst>
          </p:cNvPr>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2" name="Footer Placeholder 1">
            <a:extLst>
              <a:ext uri="{FF2B5EF4-FFF2-40B4-BE49-F238E27FC236}">
                <a16:creationId xmlns:a16="http://schemas.microsoft.com/office/drawing/2014/main" id="{1B2248F4-8A2B-4C3D-8D6F-ADDABAF2C4DC}"/>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573099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_ Col Light">
    <p:bg>
      <p:bgPr>
        <a:solidFill>
          <a:schemeClr val="bg2"/>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834F469-F85E-4261-8083-286FEBD2B8E0}"/>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6" name="Title 5">
            <a:extLst>
              <a:ext uri="{FF2B5EF4-FFF2-40B4-BE49-F238E27FC236}">
                <a16:creationId xmlns:a16="http://schemas.microsoft.com/office/drawing/2014/main" id="{EFB59AE5-A6CB-4081-A49E-F3D3C95D31C5}"/>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7" name="Content Placeholder 10">
            <a:extLst>
              <a:ext uri="{FF2B5EF4-FFF2-40B4-BE49-F238E27FC236}">
                <a16:creationId xmlns:a16="http://schemas.microsoft.com/office/drawing/2014/main" id="{550820F6-3107-4B48-A464-54DCB1A7AAAD}"/>
              </a:ext>
            </a:extLst>
          </p:cNvPr>
          <p:cNvSpPr>
            <a:spLocks noGrp="1"/>
          </p:cNvSpPr>
          <p:nvPr>
            <p:ph sz="quarter" idx="16" hasCustomPrompt="1"/>
          </p:nvPr>
        </p:nvSpPr>
        <p:spPr>
          <a:xfrm>
            <a:off x="1078992" y="2103120"/>
            <a:ext cx="10030968"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Arial" panose="020B0604020202020204" pitchFamily="34"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7631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_ Col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4809744"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6309360" y="2103120"/>
            <a:ext cx="480060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83115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 _ 2/3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2615184"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4562856" y="2103120"/>
            <a:ext cx="6547104"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627704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 _ 1/3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6556248"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8503920" y="2103120"/>
            <a:ext cx="260604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3512230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_ Col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306324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4562856" y="2103120"/>
            <a:ext cx="306324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8" name="Content Placeholder 10">
            <a:extLst>
              <a:ext uri="{FF2B5EF4-FFF2-40B4-BE49-F238E27FC236}">
                <a16:creationId xmlns:a16="http://schemas.microsoft.com/office/drawing/2014/main" id="{FCCF9E13-8C77-4133-A6D9-8071852BCDE3}"/>
              </a:ext>
            </a:extLst>
          </p:cNvPr>
          <p:cNvSpPr>
            <a:spLocks noGrp="1"/>
          </p:cNvSpPr>
          <p:nvPr>
            <p:ph sz="quarter" idx="18" hasCustomPrompt="1"/>
          </p:nvPr>
        </p:nvSpPr>
        <p:spPr>
          <a:xfrm>
            <a:off x="8055864" y="2103120"/>
            <a:ext cx="305409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358150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8B97B5C-2275-04D7-983D-0DC0233CC69C}"/>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_ Col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3685032"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8" name="Content Placeholder 10">
            <a:extLst>
              <a:ext uri="{FF2B5EF4-FFF2-40B4-BE49-F238E27FC236}">
                <a16:creationId xmlns:a16="http://schemas.microsoft.com/office/drawing/2014/main" id="{FCCF9E13-8C77-4133-A6D9-8071852BCDE3}"/>
              </a:ext>
            </a:extLst>
          </p:cNvPr>
          <p:cNvSpPr>
            <a:spLocks noGrp="1"/>
          </p:cNvSpPr>
          <p:nvPr>
            <p:ph sz="quarter" idx="18" hasCustomPrompt="1"/>
          </p:nvPr>
        </p:nvSpPr>
        <p:spPr>
          <a:xfrm>
            <a:off x="6309360"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Content Placeholder 10">
            <a:extLst>
              <a:ext uri="{FF2B5EF4-FFF2-40B4-BE49-F238E27FC236}">
                <a16:creationId xmlns:a16="http://schemas.microsoft.com/office/drawing/2014/main" id="{933E9AA2-691D-45B9-A2B0-9FA507E6108C}"/>
              </a:ext>
            </a:extLst>
          </p:cNvPr>
          <p:cNvSpPr>
            <a:spLocks noGrp="1"/>
          </p:cNvSpPr>
          <p:nvPr>
            <p:ph sz="quarter" idx="19" hasCustomPrompt="1"/>
          </p:nvPr>
        </p:nvSpPr>
        <p:spPr>
          <a:xfrm>
            <a:off x="8924544"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849719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Light">
    <p:bg>
      <p:bgPr>
        <a:solidFill>
          <a:schemeClr val="bg2"/>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029EA9-FFAE-7F6D-B827-B379C286AD36}"/>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84FE2B49-C7AA-DBC4-79E8-437D9C1CDF00}"/>
              </a:ext>
            </a:extLst>
          </p:cNvPr>
          <p:cNvSpPr>
            <a:spLocks noGrp="1"/>
          </p:cNvSpPr>
          <p:nvPr>
            <p:ph type="title" hasCustomPrompt="1"/>
          </p:nvPr>
        </p:nvSpPr>
        <p:spPr>
          <a:xfrm>
            <a:off x="1078992" y="-963676"/>
            <a:ext cx="8924544" cy="694944"/>
          </a:xfrm>
        </p:spPr>
        <p:txBody>
          <a:bodyPr/>
          <a:lstStyle>
            <a:lvl1pPr>
              <a:defRPr>
                <a:solidFill>
                  <a:schemeClr val="tx1"/>
                </a:solidFill>
              </a:defRPr>
            </a:lvl1pPr>
          </a:lstStyle>
          <a:p>
            <a:r>
              <a:rPr lang="en-US" dirty="0"/>
              <a:t>Click to edit title to meet accessibility standards</a:t>
            </a:r>
          </a:p>
        </p:txBody>
      </p:sp>
      <p:sp>
        <p:nvSpPr>
          <p:cNvPr id="3" name="Footer Placeholder 2">
            <a:extLst>
              <a:ext uri="{FF2B5EF4-FFF2-40B4-BE49-F238E27FC236}">
                <a16:creationId xmlns:a16="http://schemas.microsoft.com/office/drawing/2014/main" id="{82B94934-BF8A-49C9-8259-DCF0E33EA0AA}"/>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93427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Light">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23D531-B8CB-1FCF-29E7-D5462D490592}"/>
              </a:ext>
              <a:ext uri="{C183D7F6-B498-43B3-948B-1728B52AA6E4}">
                <adec:decorative xmlns:adec="http://schemas.microsoft.com/office/drawing/2017/decorative" val="1"/>
              </a:ext>
            </a:extLst>
          </p:cNvPr>
          <p:cNvGrpSpPr/>
          <p:nvPr userDrawn="1"/>
        </p:nvGrpSpPr>
        <p:grpSpPr>
          <a:xfrm>
            <a:off x="9367537" y="0"/>
            <a:ext cx="2824464" cy="6858001"/>
            <a:chOff x="9367537" y="0"/>
            <a:chExt cx="2824464" cy="6858001"/>
          </a:xfrm>
        </p:grpSpPr>
        <p:sp>
          <p:nvSpPr>
            <p:cNvPr id="12" name="Freeform: Shape 11">
              <a:extLst>
                <a:ext uri="{FF2B5EF4-FFF2-40B4-BE49-F238E27FC236}">
                  <a16:creationId xmlns:a16="http://schemas.microsoft.com/office/drawing/2014/main" id="{4090FDC5-F5E4-45D4-9958-9C5935E84DAD}"/>
                </a:ext>
                <a:ext uri="{C183D7F6-B498-43B3-948B-1728B52AA6E4}">
                  <adec:decorative xmlns:adec="http://schemas.microsoft.com/office/drawing/2017/decorative" val="1"/>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7985CA4A-E0A2-4196-B32B-5849AF9F892C}"/>
                </a:ext>
                <a:ext uri="{C183D7F6-B498-43B3-948B-1728B52AA6E4}">
                  <adec:decorative xmlns:adec="http://schemas.microsoft.com/office/drawing/2017/decorative" val="1"/>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rgbClr val="FF69B0"/>
                </a:gs>
                <a:gs pos="100000">
                  <a:srgbClr val="FF69B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D2C14977-F99D-4945-83BF-FCEA19B75E7D}"/>
                </a:ext>
                <a:ext uri="{C183D7F6-B498-43B3-948B-1728B52AA6E4}">
                  <adec:decorative xmlns:adec="http://schemas.microsoft.com/office/drawing/2017/decorative" val="1"/>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11CF5045-41C8-4D17-A2B9-6FE9735096CF}"/>
                </a:ext>
                <a:ext uri="{C183D7F6-B498-43B3-948B-1728B52AA6E4}">
                  <adec:decorative xmlns:adec="http://schemas.microsoft.com/office/drawing/2017/decorative" val="1"/>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3"/>
                </a:gs>
                <a:gs pos="100000">
                  <a:srgbClr val="EA94D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grpSp>
      <p:sp>
        <p:nvSpPr>
          <p:cNvPr id="13" name="Text Placeholder 13">
            <a:extLst>
              <a:ext uri="{FF2B5EF4-FFF2-40B4-BE49-F238E27FC236}">
                <a16:creationId xmlns:a16="http://schemas.microsoft.com/office/drawing/2014/main" id="{607F2A0B-51AA-4CA8-A087-240E4C3AB36A}"/>
              </a:ext>
            </a:extLst>
          </p:cNvPr>
          <p:cNvSpPr>
            <a:spLocks noGrp="1"/>
          </p:cNvSpPr>
          <p:nvPr userDrawn="1">
            <p:ph type="body" sz="quarter" idx="17" hasCustomPrompt="1"/>
          </p:nvPr>
        </p:nvSpPr>
        <p:spPr>
          <a:xfrm>
            <a:off x="1476940" y="3627375"/>
            <a:ext cx="1343316" cy="1399294"/>
          </a:xfrm>
        </p:spPr>
        <p:txBody>
          <a:bodyPr wrap="none">
            <a:spAutoFit/>
          </a:bodyPr>
          <a:lstStyle>
            <a:lvl1pPr marL="857250" indent="-857250" algn="r">
              <a:buFontTx/>
              <a:buNone/>
              <a:defRPr lang="en-US" sz="8800" b="1" kern="1200" dirty="0">
                <a:gradFill flip="none" rotWithShape="1">
                  <a:gsLst>
                    <a:gs pos="16000">
                      <a:srgbClr val="7B5DFD"/>
                    </a:gs>
                    <a:gs pos="100000">
                      <a:schemeClr val="accent3">
                        <a:alpha val="14000"/>
                      </a:schemeClr>
                    </a:gs>
                  </a:gsLst>
                  <a:lin ang="81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11" name="Title 3">
            <a:extLst>
              <a:ext uri="{FF2B5EF4-FFF2-40B4-BE49-F238E27FC236}">
                <a16:creationId xmlns:a16="http://schemas.microsoft.com/office/drawing/2014/main" id="{A79C323E-B9EF-48D2-9F6E-6FBA14B5DF39}"/>
              </a:ext>
            </a:extLst>
          </p:cNvPr>
          <p:cNvSpPr>
            <a:spLocks noGrp="1"/>
          </p:cNvSpPr>
          <p:nvPr userDrawn="1">
            <p:ph type="title" hasCustomPrompt="1"/>
          </p:nvPr>
        </p:nvSpPr>
        <p:spPr>
          <a:xfrm>
            <a:off x="3268103" y="2103120"/>
            <a:ext cx="6077061" cy="2805843"/>
          </a:xfrm>
        </p:spPr>
        <p:txBody>
          <a:bodyPr anchor="b"/>
          <a:lstStyle>
            <a:lvl1pPr>
              <a:lnSpc>
                <a:spcPct val="100000"/>
              </a:lnSpc>
              <a:defRPr sz="5400">
                <a:solidFill>
                  <a:schemeClr val="tx1"/>
                </a:solidFill>
              </a:defRPr>
            </a:lvl1pPr>
          </a:lstStyle>
          <a:p>
            <a:r>
              <a:rPr lang="en-US" dirty="0"/>
              <a:t>Click to edit title</a:t>
            </a:r>
          </a:p>
        </p:txBody>
      </p:sp>
      <p:sp>
        <p:nvSpPr>
          <p:cNvPr id="10" name="Text Placeholder 2">
            <a:extLst>
              <a:ext uri="{FF2B5EF4-FFF2-40B4-BE49-F238E27FC236}">
                <a16:creationId xmlns:a16="http://schemas.microsoft.com/office/drawing/2014/main" id="{5679E78A-3A5E-4377-9AD7-8A3AEE9D52BB}"/>
              </a:ext>
            </a:extLst>
          </p:cNvPr>
          <p:cNvSpPr>
            <a:spLocks noGrp="1"/>
          </p:cNvSpPr>
          <p:nvPr userDrawn="1">
            <p:ph type="body" idx="1" hasCustomPrompt="1"/>
          </p:nvPr>
        </p:nvSpPr>
        <p:spPr>
          <a:xfrm>
            <a:off x="3268103" y="5026840"/>
            <a:ext cx="5235815" cy="935048"/>
          </a:xfrm>
        </p:spPr>
        <p:txBody>
          <a:bodyPr anchor="t"/>
          <a:lstStyle>
            <a:lvl1pPr marL="0" indent="0">
              <a:buNone/>
              <a:defRPr sz="2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977007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EAAE65-C997-6984-663A-6B4D31B13EC5}"/>
              </a:ext>
              <a:ext uri="{C183D7F6-B498-43B3-948B-1728B52AA6E4}">
                <adec:decorative xmlns:adec="http://schemas.microsoft.com/office/drawing/2017/decorative" val="1"/>
              </a:ext>
            </a:extLst>
          </p:cNvPr>
          <p:cNvGrpSpPr/>
          <p:nvPr userDrawn="1"/>
        </p:nvGrpSpPr>
        <p:grpSpPr>
          <a:xfrm>
            <a:off x="9367537" y="0"/>
            <a:ext cx="2824464" cy="6858001"/>
            <a:chOff x="9367537" y="0"/>
            <a:chExt cx="2824464" cy="6858001"/>
          </a:xfrm>
        </p:grpSpPr>
        <p:sp>
          <p:nvSpPr>
            <p:cNvPr id="17" name="Freeform: Shape 16">
              <a:extLst>
                <a:ext uri="{FF2B5EF4-FFF2-40B4-BE49-F238E27FC236}">
                  <a16:creationId xmlns:a16="http://schemas.microsoft.com/office/drawing/2014/main" id="{CB313D19-7A04-40B1-8239-03ECB329BE5F}"/>
                </a:ext>
                <a:ext uri="{C183D7F6-B498-43B3-948B-1728B52AA6E4}">
                  <adec:decorative xmlns:adec="http://schemas.microsoft.com/office/drawing/2017/decorative" val="1"/>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1"/>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11057316-A618-4ECC-AC73-C2FDC2ABB17A}"/>
                </a:ext>
                <a:ext uri="{C183D7F6-B498-43B3-948B-1728B52AA6E4}">
                  <adec:decorative xmlns:adec="http://schemas.microsoft.com/office/drawing/2017/decorative" val="1"/>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B93F895E-48E9-4FC6-9BBC-A28FD2E91472}"/>
                </a:ext>
                <a:ext uri="{C183D7F6-B498-43B3-948B-1728B52AA6E4}">
                  <adec:decorative xmlns:adec="http://schemas.microsoft.com/office/drawing/2017/decorative" val="1"/>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9DCAB951-5308-4CF2-AFA4-F9A8D9B3D95D}"/>
                </a:ext>
                <a:ext uri="{C183D7F6-B498-43B3-948B-1728B52AA6E4}">
                  <adec:decorative xmlns:adec="http://schemas.microsoft.com/office/drawing/2017/decorative" val="1"/>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13" name="Text Placeholder 13">
            <a:extLst>
              <a:ext uri="{FF2B5EF4-FFF2-40B4-BE49-F238E27FC236}">
                <a16:creationId xmlns:a16="http://schemas.microsoft.com/office/drawing/2014/main" id="{5891415F-69D1-416F-925E-C28E8533B849}"/>
              </a:ext>
            </a:extLst>
          </p:cNvPr>
          <p:cNvSpPr>
            <a:spLocks noGrp="1"/>
          </p:cNvSpPr>
          <p:nvPr>
            <p:ph type="body" sz="quarter" idx="17" hasCustomPrompt="1"/>
          </p:nvPr>
        </p:nvSpPr>
        <p:spPr>
          <a:xfrm>
            <a:off x="1476940" y="3627375"/>
            <a:ext cx="1343316" cy="1399294"/>
          </a:xfrm>
        </p:spPr>
        <p:txBody>
          <a:bodyPr wrap="none">
            <a:spAutoFit/>
          </a:bodyPr>
          <a:lstStyle>
            <a:lvl1pPr marL="857250" indent="-857250" algn="r">
              <a:buFontTx/>
              <a:buNone/>
              <a:defRPr lang="en-US" sz="8800" b="1" kern="1200" dirty="0">
                <a:gradFill flip="none" rotWithShape="1">
                  <a:gsLst>
                    <a:gs pos="31000">
                      <a:srgbClr val="7B5DFD"/>
                    </a:gs>
                    <a:gs pos="100000">
                      <a:schemeClr val="accent2">
                        <a:alpha val="42000"/>
                      </a:schemeClr>
                    </a:gs>
                  </a:gsLst>
                  <a:lin ang="81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12" name="Title 3">
            <a:extLst>
              <a:ext uri="{FF2B5EF4-FFF2-40B4-BE49-F238E27FC236}">
                <a16:creationId xmlns:a16="http://schemas.microsoft.com/office/drawing/2014/main" id="{3A3882B0-7548-4817-8EA5-8DE5882A2B00}"/>
              </a:ext>
            </a:extLst>
          </p:cNvPr>
          <p:cNvSpPr>
            <a:spLocks noGrp="1"/>
          </p:cNvSpPr>
          <p:nvPr>
            <p:ph type="title" hasCustomPrompt="1"/>
          </p:nvPr>
        </p:nvSpPr>
        <p:spPr>
          <a:xfrm>
            <a:off x="3268103" y="2103120"/>
            <a:ext cx="6077061" cy="2805843"/>
          </a:xfrm>
        </p:spPr>
        <p:txBody>
          <a:bodyPr anchor="b"/>
          <a:lstStyle>
            <a:lvl1pPr>
              <a:lnSpc>
                <a:spcPct val="100000"/>
              </a:lnSpc>
              <a:defRPr sz="5400">
                <a:solidFill>
                  <a:schemeClr val="bg1"/>
                </a:solidFill>
              </a:defRPr>
            </a:lvl1pPr>
          </a:lstStyle>
          <a:p>
            <a:r>
              <a:rPr lang="en-US" dirty="0"/>
              <a:t>Click to edit title</a:t>
            </a:r>
          </a:p>
        </p:txBody>
      </p:sp>
      <p:sp>
        <p:nvSpPr>
          <p:cNvPr id="11" name="Text Placeholder 2">
            <a:extLst>
              <a:ext uri="{FF2B5EF4-FFF2-40B4-BE49-F238E27FC236}">
                <a16:creationId xmlns:a16="http://schemas.microsoft.com/office/drawing/2014/main" id="{A62294F7-920A-47B1-BDCB-D6990DCC3CFF}"/>
              </a:ext>
            </a:extLst>
          </p:cNvPr>
          <p:cNvSpPr>
            <a:spLocks noGrp="1"/>
          </p:cNvSpPr>
          <p:nvPr>
            <p:ph type="body" idx="1" hasCustomPrompt="1"/>
          </p:nvPr>
        </p:nvSpPr>
        <p:spPr>
          <a:xfrm>
            <a:off x="3268103" y="5026840"/>
            <a:ext cx="5235815" cy="935048"/>
          </a:xfrm>
        </p:spPr>
        <p:txBody>
          <a:bodyPr anchor="t"/>
          <a:lstStyle>
            <a:lvl1pPr marL="0" indent="0">
              <a:buNone/>
              <a:defRPr sz="20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264834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_ Im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1A9EB9-8774-CAF3-D98D-392B191BCD66}"/>
              </a:ext>
              <a:ext uri="{C183D7F6-B498-43B3-948B-1728B52AA6E4}">
                <adec:decorative xmlns:adec="http://schemas.microsoft.com/office/drawing/2017/decorative" val="1"/>
              </a:ext>
            </a:extLst>
          </p:cNvPr>
          <p:cNvGrpSpPr/>
          <p:nvPr userDrawn="1"/>
        </p:nvGrpSpPr>
        <p:grpSpPr>
          <a:xfrm>
            <a:off x="6554961" y="1"/>
            <a:ext cx="5637039" cy="6858005"/>
            <a:chOff x="6554961" y="1"/>
            <a:chExt cx="5637039" cy="6858005"/>
          </a:xfrm>
        </p:grpSpPr>
        <p:sp>
          <p:nvSpPr>
            <p:cNvPr id="35" name="Freeform: Shape 34">
              <a:extLst>
                <a:ext uri="{FF2B5EF4-FFF2-40B4-BE49-F238E27FC236}">
                  <a16:creationId xmlns:a16="http://schemas.microsoft.com/office/drawing/2014/main" id="{A3D1EEAC-5432-4E09-8317-0C76101F77DD}"/>
                </a:ext>
                <a:ext uri="{C183D7F6-B498-43B3-948B-1728B52AA6E4}">
                  <adec:decorative xmlns:adec="http://schemas.microsoft.com/office/drawing/2017/decorative" val="1"/>
                </a:ext>
              </a:extLst>
            </p:cNvPr>
            <p:cNvSpPr/>
            <p:nvPr userDrawn="1"/>
          </p:nvSpPr>
          <p:spPr bwMode="gray">
            <a:xfrm rot="5400000" flipV="1">
              <a:off x="5040741" y="4408706"/>
              <a:ext cx="3963517" cy="935078"/>
            </a:xfrm>
            <a:custGeom>
              <a:avLst/>
              <a:gdLst>
                <a:gd name="connsiteX0" fmla="*/ 0 w 3963517"/>
                <a:gd name="connsiteY0" fmla="*/ 467539 h 935078"/>
                <a:gd name="connsiteX1" fmla="*/ 467539 w 3963517"/>
                <a:gd name="connsiteY1" fmla="*/ 935078 h 935078"/>
                <a:gd name="connsiteX2" fmla="*/ 3963517 w 3963517"/>
                <a:gd name="connsiteY2" fmla="*/ 935078 h 935078"/>
                <a:gd name="connsiteX3" fmla="*/ 3963517 w 3963517"/>
                <a:gd name="connsiteY3" fmla="*/ 0 h 935078"/>
                <a:gd name="connsiteX4" fmla="*/ 467539 w 3963517"/>
                <a:gd name="connsiteY4" fmla="*/ 0 h 935078"/>
                <a:gd name="connsiteX5" fmla="*/ 0 w 3963517"/>
                <a:gd name="connsiteY5" fmla="*/ 467539 h 9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517" h="935078">
                  <a:moveTo>
                    <a:pt x="0" y="467539"/>
                  </a:moveTo>
                  <a:cubicBezTo>
                    <a:pt x="0" y="725754"/>
                    <a:pt x="209324" y="935078"/>
                    <a:pt x="467539" y="935078"/>
                  </a:cubicBezTo>
                  <a:lnTo>
                    <a:pt x="3963517" y="935078"/>
                  </a:lnTo>
                  <a:lnTo>
                    <a:pt x="3963517" y="0"/>
                  </a:lnTo>
                  <a:lnTo>
                    <a:pt x="467539" y="0"/>
                  </a:lnTo>
                  <a:cubicBezTo>
                    <a:pt x="209324" y="0"/>
                    <a:pt x="0" y="209324"/>
                    <a:pt x="0" y="467539"/>
                  </a:cubicBezTo>
                  <a:close/>
                </a:path>
              </a:pathLst>
            </a:custGeom>
            <a:gradFill>
              <a:gsLst>
                <a:gs pos="17000">
                  <a:schemeClr val="accent1">
                    <a:alpha val="70000"/>
                  </a:schemeClr>
                </a:gs>
                <a:gs pos="100000">
                  <a:schemeClr val="accent2">
                    <a:alpha val="7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32E8AEDC-259F-4AC7-B8DE-6CB1FFBC0FD4}"/>
                </a:ext>
                <a:ext uri="{C183D7F6-B498-43B3-948B-1728B52AA6E4}">
                  <adec:decorative xmlns:adec="http://schemas.microsoft.com/office/drawing/2017/decorative" val="1"/>
                </a:ext>
              </a:extLst>
            </p:cNvPr>
            <p:cNvSpPr/>
            <p:nvPr userDrawn="1"/>
          </p:nvSpPr>
          <p:spPr bwMode="gray">
            <a:xfrm rot="16200000">
              <a:off x="8669581" y="3335583"/>
              <a:ext cx="6120293" cy="924545"/>
            </a:xfrm>
            <a:custGeom>
              <a:avLst/>
              <a:gdLst>
                <a:gd name="connsiteX0" fmla="*/ 6120293 w 6120293"/>
                <a:gd name="connsiteY0" fmla="*/ 924544 h 924545"/>
                <a:gd name="connsiteX1" fmla="*/ 0 w 6120293"/>
                <a:gd name="connsiteY1" fmla="*/ 924545 h 924545"/>
                <a:gd name="connsiteX2" fmla="*/ 0 w 6120293"/>
                <a:gd name="connsiteY2" fmla="*/ 645788 h 924545"/>
                <a:gd name="connsiteX3" fmla="*/ 53839 w 6120293"/>
                <a:gd name="connsiteY3" fmla="*/ 512884 h 924545"/>
                <a:gd name="connsiteX4" fmla="*/ 901027 w 6120293"/>
                <a:gd name="connsiteY4" fmla="*/ 1 h 924545"/>
                <a:gd name="connsiteX5" fmla="*/ 5170766 w 6120293"/>
                <a:gd name="connsiteY5" fmla="*/ 0 h 924545"/>
                <a:gd name="connsiteX6" fmla="*/ 6102695 w 6120293"/>
                <a:gd name="connsiteY6" fmla="*/ 751759 h 9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293" h="924545">
                  <a:moveTo>
                    <a:pt x="6120293" y="924544"/>
                  </a:moveTo>
                  <a:lnTo>
                    <a:pt x="0" y="924545"/>
                  </a:lnTo>
                  <a:lnTo>
                    <a:pt x="0" y="645788"/>
                  </a:lnTo>
                  <a:lnTo>
                    <a:pt x="53839" y="512884"/>
                  </a:lnTo>
                  <a:cubicBezTo>
                    <a:pt x="211412" y="208396"/>
                    <a:pt x="531631" y="1"/>
                    <a:pt x="901027" y="1"/>
                  </a:cubicBezTo>
                  <a:lnTo>
                    <a:pt x="5170766" y="0"/>
                  </a:lnTo>
                  <a:cubicBezTo>
                    <a:pt x="5630459" y="0"/>
                    <a:pt x="6013994" y="322731"/>
                    <a:pt x="6102695" y="751759"/>
                  </a:cubicBezTo>
                  <a:close/>
                </a:path>
              </a:pathLst>
            </a:cu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9515BAEF-E1B2-4556-96E3-863416BD2113}"/>
                </a:ext>
                <a:ext uri="{C183D7F6-B498-43B3-948B-1728B52AA6E4}">
                  <adec:decorative xmlns:adec="http://schemas.microsoft.com/office/drawing/2017/decorative" val="1"/>
                </a:ext>
              </a:extLst>
            </p:cNvPr>
            <p:cNvSpPr/>
            <p:nvPr userDrawn="1"/>
          </p:nvSpPr>
          <p:spPr bwMode="gray">
            <a:xfrm rot="5400000" flipV="1">
              <a:off x="10831903" y="5497907"/>
              <a:ext cx="1795649" cy="924544"/>
            </a:xfrm>
            <a:custGeom>
              <a:avLst/>
              <a:gdLst>
                <a:gd name="connsiteX0" fmla="*/ 0 w 1795649"/>
                <a:gd name="connsiteY0" fmla="*/ 470727 h 924544"/>
                <a:gd name="connsiteX1" fmla="*/ 287499 w 1795649"/>
                <a:gd name="connsiteY1" fmla="*/ 904462 h 924544"/>
                <a:gd name="connsiteX2" fmla="*/ 352193 w 1795649"/>
                <a:gd name="connsiteY2" fmla="*/ 924544 h 924544"/>
                <a:gd name="connsiteX3" fmla="*/ 1795649 w 1795649"/>
                <a:gd name="connsiteY3" fmla="*/ 924544 h 924544"/>
                <a:gd name="connsiteX4" fmla="*/ 1795649 w 1795649"/>
                <a:gd name="connsiteY4" fmla="*/ 0 h 924544"/>
                <a:gd name="connsiteX5" fmla="*/ 470727 w 1795649"/>
                <a:gd name="connsiteY5" fmla="*/ 0 h 924544"/>
                <a:gd name="connsiteX6" fmla="*/ 0 w 1795649"/>
                <a:gd name="connsiteY6" fmla="*/ 470727 h 92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649" h="924544">
                  <a:moveTo>
                    <a:pt x="0" y="470727"/>
                  </a:moveTo>
                  <a:cubicBezTo>
                    <a:pt x="0" y="665708"/>
                    <a:pt x="118548" y="833002"/>
                    <a:pt x="287499" y="904462"/>
                  </a:cubicBezTo>
                  <a:lnTo>
                    <a:pt x="352193" y="924544"/>
                  </a:lnTo>
                  <a:lnTo>
                    <a:pt x="1795649" y="924544"/>
                  </a:lnTo>
                  <a:lnTo>
                    <a:pt x="1795649" y="0"/>
                  </a:lnTo>
                  <a:lnTo>
                    <a:pt x="470727" y="0"/>
                  </a:lnTo>
                  <a:cubicBezTo>
                    <a:pt x="210752" y="0"/>
                    <a:pt x="0" y="210752"/>
                    <a:pt x="0" y="470727"/>
                  </a:cubicBezTo>
                  <a:close/>
                </a:path>
              </a:pathLst>
            </a:custGeom>
            <a:gradFill>
              <a:gsLst>
                <a:gs pos="0">
                  <a:srgbClr val="7B5DFD"/>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D0913F49-DD7F-4649-8B73-BF01E894AF6E}"/>
                </a:ext>
                <a:ext uri="{C183D7F6-B498-43B3-948B-1728B52AA6E4}">
                  <adec:decorative xmlns:adec="http://schemas.microsoft.com/office/drawing/2017/decorative" val="1"/>
                </a:ext>
              </a:extLst>
            </p:cNvPr>
            <p:cNvSpPr/>
            <p:nvPr userDrawn="1"/>
          </p:nvSpPr>
          <p:spPr bwMode="gray">
            <a:xfrm rot="16200000">
              <a:off x="8268150" y="2065849"/>
              <a:ext cx="5065200" cy="933504"/>
            </a:xfrm>
            <a:custGeom>
              <a:avLst/>
              <a:gdLst>
                <a:gd name="connsiteX0" fmla="*/ 5065200 w 5065200"/>
                <a:gd name="connsiteY0" fmla="*/ 0 h 933504"/>
                <a:gd name="connsiteX1" fmla="*/ 5065200 w 5065200"/>
                <a:gd name="connsiteY1" fmla="*/ 933503 h 933504"/>
                <a:gd name="connsiteX2" fmla="*/ 466751 w 5065200"/>
                <a:gd name="connsiteY2" fmla="*/ 933504 h 933504"/>
                <a:gd name="connsiteX3" fmla="*/ 0 w 5065200"/>
                <a:gd name="connsiteY3" fmla="*/ 466752 h 933504"/>
                <a:gd name="connsiteX4" fmla="*/ 466751 w 5065200"/>
                <a:gd name="connsiteY4" fmla="*/ 2 h 93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200" h="933504">
                  <a:moveTo>
                    <a:pt x="5065200" y="0"/>
                  </a:moveTo>
                  <a:lnTo>
                    <a:pt x="5065200" y="933503"/>
                  </a:lnTo>
                  <a:lnTo>
                    <a:pt x="466751" y="933504"/>
                  </a:lnTo>
                  <a:cubicBezTo>
                    <a:pt x="208972" y="933504"/>
                    <a:pt x="0" y="724532"/>
                    <a:pt x="0" y="466752"/>
                  </a:cubicBezTo>
                  <a:cubicBezTo>
                    <a:pt x="0" y="208974"/>
                    <a:pt x="208972" y="2"/>
                    <a:pt x="466751" y="2"/>
                  </a:cubicBezTo>
                  <a:close/>
                </a:path>
              </a:pathLst>
            </a:custGeom>
            <a:gradFill>
              <a:gsLst>
                <a:gs pos="0">
                  <a:srgbClr val="7B5DFD"/>
                </a:gs>
                <a:gs pos="100000">
                  <a:srgbClr val="7B5DFD">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2" name="Group 1">
              <a:extLst>
                <a:ext uri="{FF2B5EF4-FFF2-40B4-BE49-F238E27FC236}">
                  <a16:creationId xmlns:a16="http://schemas.microsoft.com/office/drawing/2014/main" id="{CAD6750D-3265-4859-9A13-975569ECDAA6}"/>
                </a:ext>
                <a:ext uri="{C183D7F6-B498-43B3-948B-1728B52AA6E4}">
                  <adec:decorative xmlns:adec="http://schemas.microsoft.com/office/drawing/2017/decorative" val="1"/>
                </a:ext>
              </a:extLst>
            </p:cNvPr>
            <p:cNvGrpSpPr/>
            <p:nvPr userDrawn="1"/>
          </p:nvGrpSpPr>
          <p:grpSpPr>
            <a:xfrm>
              <a:off x="6556843" y="3"/>
              <a:ext cx="2824464" cy="6858001"/>
              <a:chOff x="9367537" y="0"/>
              <a:chExt cx="2824464" cy="6858001"/>
            </a:xfrm>
          </p:grpSpPr>
          <p:sp>
            <p:nvSpPr>
              <p:cNvPr id="18" name="Freeform: Shape 17">
                <a:extLst>
                  <a:ext uri="{FF2B5EF4-FFF2-40B4-BE49-F238E27FC236}">
                    <a16:creationId xmlns:a16="http://schemas.microsoft.com/office/drawing/2014/main" id="{E740D791-32E1-431C-AEA9-185C588C0DC2}"/>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E71C92-3D7F-4843-927A-9FB703A1E59E}"/>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157E0682-F66A-4424-B4B5-C5657A066BF3}"/>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41B47EA5-81F6-4AEE-B572-6AD727093EAF}"/>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1"/>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41" name="Freeform: Shape 40">
              <a:extLst>
                <a:ext uri="{FF2B5EF4-FFF2-40B4-BE49-F238E27FC236}">
                  <a16:creationId xmlns:a16="http://schemas.microsoft.com/office/drawing/2014/main" id="{1F55654B-3B59-450F-A4FF-D8CB51BFCE2B}"/>
                </a:ext>
                <a:ext uri="{C183D7F6-B498-43B3-948B-1728B52AA6E4}">
                  <adec:decorative xmlns:adec="http://schemas.microsoft.com/office/drawing/2017/decorative" val="1"/>
                </a:ext>
              </a:extLst>
            </p:cNvPr>
            <p:cNvSpPr/>
            <p:nvPr userDrawn="1"/>
          </p:nvSpPr>
          <p:spPr bwMode="gray">
            <a:xfrm rot="5400000">
              <a:off x="8730060" y="4320560"/>
              <a:ext cx="3195872" cy="1879016"/>
            </a:xfrm>
            <a:custGeom>
              <a:avLst/>
              <a:gdLst>
                <a:gd name="connsiteX0" fmla="*/ 0 w 3195872"/>
                <a:gd name="connsiteY0" fmla="*/ 933503 h 1879016"/>
                <a:gd name="connsiteX1" fmla="*/ 4557 w 3195872"/>
                <a:gd name="connsiteY1" fmla="*/ 843449 h 1879016"/>
                <a:gd name="connsiteX2" fmla="*/ 941149 w 3195872"/>
                <a:gd name="connsiteY2" fmla="*/ 0 h 1879016"/>
                <a:gd name="connsiteX3" fmla="*/ 3195872 w 3195872"/>
                <a:gd name="connsiteY3" fmla="*/ 0 h 1879016"/>
                <a:gd name="connsiteX4" fmla="*/ 3195872 w 3195872"/>
                <a:gd name="connsiteY4" fmla="*/ 1879016 h 1879016"/>
                <a:gd name="connsiteX5" fmla="*/ 2305311 w 3195872"/>
                <a:gd name="connsiteY5" fmla="*/ 1879016 h 1879016"/>
                <a:gd name="connsiteX6" fmla="*/ 2779046 w 3195872"/>
                <a:gd name="connsiteY6" fmla="*/ 1406260 h 1879016"/>
                <a:gd name="connsiteX7" fmla="*/ 2305311 w 3195872"/>
                <a:gd name="connsiteY7" fmla="*/ 933503 h 18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5872" h="1879016">
                  <a:moveTo>
                    <a:pt x="0" y="933503"/>
                  </a:moveTo>
                  <a:lnTo>
                    <a:pt x="4557" y="843449"/>
                  </a:lnTo>
                  <a:cubicBezTo>
                    <a:pt x="52768" y="369696"/>
                    <a:pt x="453696" y="0"/>
                    <a:pt x="941149" y="0"/>
                  </a:cubicBezTo>
                  <a:lnTo>
                    <a:pt x="3195872" y="0"/>
                  </a:lnTo>
                  <a:lnTo>
                    <a:pt x="3195872" y="1879016"/>
                  </a:lnTo>
                  <a:lnTo>
                    <a:pt x="2305311" y="1879016"/>
                  </a:lnTo>
                  <a:cubicBezTo>
                    <a:pt x="2566948" y="1879016"/>
                    <a:pt x="2779046" y="1667356"/>
                    <a:pt x="2779046" y="1406260"/>
                  </a:cubicBezTo>
                  <a:cubicBezTo>
                    <a:pt x="2779046" y="1145163"/>
                    <a:pt x="2566948" y="933503"/>
                    <a:pt x="2305311" y="933503"/>
                  </a:cubicBezTo>
                  <a:close/>
                </a:path>
              </a:pathLst>
            </a:custGeom>
            <a:gradFill>
              <a:gsLst>
                <a:gs pos="0">
                  <a:schemeClr val="accent1">
                    <a:alpha val="70000"/>
                  </a:schemeClr>
                </a:gs>
                <a:gs pos="100000">
                  <a:schemeClr val="accent2">
                    <a:alpha val="7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AD26AD24-2C58-47EC-91CE-C63D7102492A}"/>
                </a:ext>
                <a:ext uri="{C183D7F6-B498-43B3-948B-1728B52AA6E4}">
                  <adec:decorative xmlns:adec="http://schemas.microsoft.com/office/drawing/2017/decorative" val="1"/>
                </a:ext>
              </a:extLst>
            </p:cNvPr>
            <p:cNvSpPr/>
            <p:nvPr userDrawn="1"/>
          </p:nvSpPr>
          <p:spPr bwMode="gray">
            <a:xfrm rot="5400000">
              <a:off x="9013973" y="374512"/>
              <a:ext cx="1694534" cy="945514"/>
            </a:xfrm>
            <a:custGeom>
              <a:avLst/>
              <a:gdLst>
                <a:gd name="connsiteX0" fmla="*/ 0 w 1694534"/>
                <a:gd name="connsiteY0" fmla="*/ 945514 h 945514"/>
                <a:gd name="connsiteX1" fmla="*/ 0 w 1694534"/>
                <a:gd name="connsiteY1" fmla="*/ 0 h 945514"/>
                <a:gd name="connsiteX2" fmla="*/ 753385 w 1694534"/>
                <a:gd name="connsiteY2" fmla="*/ 0 h 945514"/>
                <a:gd name="connsiteX3" fmla="*/ 753081 w 1694534"/>
                <a:gd name="connsiteY3" fmla="*/ 6004 h 945514"/>
                <a:gd name="connsiteX4" fmla="*/ 1694534 w 1694534"/>
                <a:gd name="connsiteY4" fmla="*/ 945514 h 945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534" h="945514">
                  <a:moveTo>
                    <a:pt x="0" y="945514"/>
                  </a:moveTo>
                  <a:lnTo>
                    <a:pt x="0" y="0"/>
                  </a:lnTo>
                  <a:lnTo>
                    <a:pt x="753385" y="0"/>
                  </a:lnTo>
                  <a:lnTo>
                    <a:pt x="753081" y="6004"/>
                  </a:lnTo>
                  <a:cubicBezTo>
                    <a:pt x="753081" y="524881"/>
                    <a:pt x="1174584" y="945514"/>
                    <a:pt x="1694534" y="945514"/>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4D407921-77B5-44C4-9CFA-0D27C64F7058}"/>
                </a:ext>
                <a:ext uri="{C183D7F6-B498-43B3-948B-1728B52AA6E4}">
                  <adec:decorative xmlns:adec="http://schemas.microsoft.com/office/drawing/2017/decorative" val="1"/>
                </a:ext>
              </a:extLst>
            </p:cNvPr>
            <p:cNvSpPr/>
            <p:nvPr userDrawn="1"/>
          </p:nvSpPr>
          <p:spPr bwMode="gray">
            <a:xfrm rot="5400000" flipV="1">
              <a:off x="7072711" y="5479682"/>
              <a:ext cx="1795650" cy="960997"/>
            </a:xfrm>
            <a:custGeom>
              <a:avLst/>
              <a:gdLst>
                <a:gd name="connsiteX0" fmla="*/ 0 w 1795650"/>
                <a:gd name="connsiteY0" fmla="*/ 480498 h 960997"/>
                <a:gd name="connsiteX1" fmla="*/ 480498 w 1795650"/>
                <a:gd name="connsiteY1" fmla="*/ 960997 h 960997"/>
                <a:gd name="connsiteX2" fmla="*/ 1795650 w 1795650"/>
                <a:gd name="connsiteY2" fmla="*/ 960997 h 960997"/>
                <a:gd name="connsiteX3" fmla="*/ 1795650 w 1795650"/>
                <a:gd name="connsiteY3" fmla="*/ 0 h 960997"/>
                <a:gd name="connsiteX4" fmla="*/ 480498 w 1795650"/>
                <a:gd name="connsiteY4" fmla="*/ 0 h 960997"/>
                <a:gd name="connsiteX5" fmla="*/ 0 w 1795650"/>
                <a:gd name="connsiteY5" fmla="*/ 480498 h 9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650" h="960997">
                  <a:moveTo>
                    <a:pt x="0" y="480498"/>
                  </a:moveTo>
                  <a:cubicBezTo>
                    <a:pt x="0" y="745870"/>
                    <a:pt x="215126" y="960997"/>
                    <a:pt x="480498" y="960997"/>
                  </a:cubicBezTo>
                  <a:lnTo>
                    <a:pt x="1795650" y="960997"/>
                  </a:lnTo>
                  <a:lnTo>
                    <a:pt x="1795650" y="0"/>
                  </a:lnTo>
                  <a:lnTo>
                    <a:pt x="480498" y="0"/>
                  </a:lnTo>
                  <a:cubicBezTo>
                    <a:pt x="215126" y="0"/>
                    <a:pt x="0" y="215126"/>
                    <a:pt x="0" y="480498"/>
                  </a:cubicBezTo>
                  <a:close/>
                </a:path>
              </a:pathLst>
            </a:custGeom>
            <a:gradFill>
              <a:gsLst>
                <a:gs pos="0">
                  <a:schemeClr val="accent1">
                    <a:alpha val="70000"/>
                  </a:schemeClr>
                </a:gs>
                <a:gs pos="100000">
                  <a:srgbClr val="647DBA">
                    <a:alpha val="7000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4" name="Subtitle 2">
            <a:extLst>
              <a:ext uri="{FF2B5EF4-FFF2-40B4-BE49-F238E27FC236}">
                <a16:creationId xmlns:a16="http://schemas.microsoft.com/office/drawing/2014/main" id="{C1BE9F13-6C03-4572-9BFB-ABDC22683F23}"/>
              </a:ext>
            </a:extLst>
          </p:cNvPr>
          <p:cNvSpPr>
            <a:spLocks noGrp="1"/>
          </p:cNvSpPr>
          <p:nvPr userDrawn="1">
            <p:ph type="subTitle" idx="10" hasCustomPrompt="1"/>
          </p:nvPr>
        </p:nvSpPr>
        <p:spPr>
          <a:xfrm>
            <a:off x="1078991" y="737706"/>
            <a:ext cx="914400" cy="636072"/>
          </a:xfrm>
        </p:spPr>
        <p:txBody>
          <a:bodyPr wrap="square" anchor="b">
            <a:spAutoFit/>
          </a:bodyPr>
          <a:lstStyle>
            <a:lvl1pPr marL="0" indent="0" algn="l">
              <a:buNone/>
              <a:defRPr sz="4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p>
        </p:txBody>
      </p:sp>
      <p:sp>
        <p:nvSpPr>
          <p:cNvPr id="9" name="Title 1">
            <a:extLst>
              <a:ext uri="{FF2B5EF4-FFF2-40B4-BE49-F238E27FC236}">
                <a16:creationId xmlns:a16="http://schemas.microsoft.com/office/drawing/2014/main" id="{9E8C898B-F191-4731-BE4F-907DFBF6D198}"/>
              </a:ext>
            </a:extLst>
          </p:cNvPr>
          <p:cNvSpPr>
            <a:spLocks noGrp="1"/>
          </p:cNvSpPr>
          <p:nvPr>
            <p:ph type="title" hasCustomPrompt="1"/>
          </p:nvPr>
        </p:nvSpPr>
        <p:spPr>
          <a:xfrm>
            <a:off x="1078992" y="1762125"/>
            <a:ext cx="4756945" cy="1853910"/>
          </a:xfrm>
        </p:spPr>
        <p:txBody>
          <a:bodyPr anchor="b"/>
          <a:lstStyle>
            <a:lvl1pPr>
              <a:defRPr sz="5400">
                <a:solidFill>
                  <a:schemeClr val="bg1"/>
                </a:solidFill>
              </a:defRPr>
            </a:lvl1pPr>
          </a:lstStyle>
          <a:p>
            <a:r>
              <a:rPr lang="en-US" dirty="0"/>
              <a:t>Click to edit title</a:t>
            </a:r>
          </a:p>
        </p:txBody>
      </p:sp>
      <p:sp>
        <p:nvSpPr>
          <p:cNvPr id="21" name="Text Placeholder 2">
            <a:extLst>
              <a:ext uri="{FF2B5EF4-FFF2-40B4-BE49-F238E27FC236}">
                <a16:creationId xmlns:a16="http://schemas.microsoft.com/office/drawing/2014/main" id="{DBAB84F9-62BD-4458-A99E-FBC3F9F5FAE0}"/>
              </a:ext>
            </a:extLst>
          </p:cNvPr>
          <p:cNvSpPr>
            <a:spLocks noGrp="1"/>
          </p:cNvSpPr>
          <p:nvPr>
            <p:ph type="body" idx="1" hasCustomPrompt="1"/>
          </p:nvPr>
        </p:nvSpPr>
        <p:spPr>
          <a:xfrm>
            <a:off x="1078992" y="3715795"/>
            <a:ext cx="4756944" cy="935048"/>
          </a:xfrm>
        </p:spPr>
        <p:txBody>
          <a:bodyPr anchor="t"/>
          <a:lstStyle>
            <a:lvl1pPr marL="0" indent="0">
              <a:buNone/>
              <a:defRPr sz="20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23" name="Picture Placeholder 6">
            <a:extLst>
              <a:ext uri="{FF2B5EF4-FFF2-40B4-BE49-F238E27FC236}">
                <a16:creationId xmlns:a16="http://schemas.microsoft.com/office/drawing/2014/main" id="{6A177297-494B-44AF-B799-9370CFA64B65}"/>
              </a:ext>
              <a:ext uri="{C183D7F6-B498-43B3-948B-1728B52AA6E4}">
                <adec:decorative xmlns:adec="http://schemas.microsoft.com/office/drawing/2017/decorative" val="0"/>
              </a:ext>
            </a:extLst>
          </p:cNvPr>
          <p:cNvSpPr>
            <a:spLocks noGrp="1"/>
          </p:cNvSpPr>
          <p:nvPr>
            <p:ph type="pic" sz="quarter" idx="19" hasCustomPrompt="1"/>
          </p:nvPr>
        </p:nvSpPr>
        <p:spPr bwMode="gray">
          <a:xfrm>
            <a:off x="7171944" y="3"/>
            <a:ext cx="5020056" cy="6858000"/>
          </a:xfrm>
        </p:spPr>
        <p:txBody>
          <a:bodyPr anchor="ctr"/>
          <a:lstStyle>
            <a:lvl1pPr algn="ctr">
              <a:buNone/>
              <a:defRPr/>
            </a:lvl1pPr>
          </a:lstStyle>
          <a:p>
            <a:r>
              <a:rPr lang="en-US" dirty="0"/>
              <a:t>Click to insert picture</a:t>
            </a:r>
          </a:p>
        </p:txBody>
      </p:sp>
      <p:sp>
        <p:nvSpPr>
          <p:cNvPr id="7" name="Footer Placeholder 2">
            <a:extLst>
              <a:ext uri="{FF2B5EF4-FFF2-40B4-BE49-F238E27FC236}">
                <a16:creationId xmlns:a16="http://schemas.microsoft.com/office/drawing/2014/main" id="{0E23990E-5A7B-46EC-A03B-304F7FA19CA0}"/>
              </a:ext>
            </a:extLst>
          </p:cNvPr>
          <p:cNvSpPr>
            <a:spLocks noGrp="1"/>
          </p:cNvSpPr>
          <p:nvPr>
            <p:ph type="ftr" sz="quarter" idx="17"/>
          </p:nvPr>
        </p:nvSpPr>
        <p:spPr>
          <a:xfrm>
            <a:off x="1078992" y="6172200"/>
            <a:ext cx="5212080" cy="249329"/>
          </a:xfrm>
        </p:spPr>
        <p:txBody>
          <a:bodyPr/>
          <a:lstStyle/>
          <a:p>
            <a:endParaRPr lang="en-US" dirty="0"/>
          </a:p>
        </p:txBody>
      </p:sp>
    </p:spTree>
    <p:extLst>
      <p:ext uri="{BB962C8B-B14F-4D97-AF65-F5344CB8AC3E}">
        <p14:creationId xmlns:p14="http://schemas.microsoft.com/office/powerpoint/2010/main" val="3230507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hasis _ Img 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43F67190-67D5-415C-BBF8-E4C97ED0FCF1}"/>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DFA73C57-86A3-4B0F-A621-33EFF10BAFDB}"/>
              </a:ext>
            </a:extLst>
          </p:cNvPr>
          <p:cNvSpPr>
            <a:spLocks noGrp="1"/>
          </p:cNvSpPr>
          <p:nvPr>
            <p:ph type="title" hasCustomPrompt="1"/>
          </p:nvPr>
        </p:nvSpPr>
        <p:spPr>
          <a:xfrm>
            <a:off x="1078992" y="867432"/>
            <a:ext cx="5217386" cy="2748603"/>
          </a:xfrm>
        </p:spPr>
        <p:txBody>
          <a:bodyPr anchor="b"/>
          <a:lstStyle>
            <a:lvl1pPr>
              <a:defRPr sz="6000">
                <a:gradFill>
                  <a:gsLst>
                    <a:gs pos="100000">
                      <a:schemeClr val="accent2">
                        <a:lumMod val="75000"/>
                        <a:lumOff val="25000"/>
                      </a:schemeClr>
                    </a:gs>
                    <a:gs pos="0">
                      <a:schemeClr val="accent1">
                        <a:lumMod val="50000"/>
                      </a:schemeClr>
                    </a:gs>
                  </a:gsLst>
                  <a:path path="circle">
                    <a:fillToRect l="100000" t="100000"/>
                  </a:path>
                </a:gradFill>
              </a:defRPr>
            </a:lvl1pPr>
          </a:lstStyle>
          <a:p>
            <a:r>
              <a:rPr lang="en-US" dirty="0"/>
              <a:t>Click to edit title</a:t>
            </a:r>
          </a:p>
        </p:txBody>
      </p:sp>
      <p:sp>
        <p:nvSpPr>
          <p:cNvPr id="5" name="Text Placeholder 4">
            <a:extLst>
              <a:ext uri="{FF2B5EF4-FFF2-40B4-BE49-F238E27FC236}">
                <a16:creationId xmlns:a16="http://schemas.microsoft.com/office/drawing/2014/main" id="{69CF33FF-E9E7-43CA-8C15-9082029158D8}"/>
              </a:ext>
            </a:extLst>
          </p:cNvPr>
          <p:cNvSpPr>
            <a:spLocks noGrp="1"/>
          </p:cNvSpPr>
          <p:nvPr>
            <p:ph type="body" sz="quarter" idx="18" hasCustomPrompt="1"/>
          </p:nvPr>
        </p:nvSpPr>
        <p:spPr>
          <a:xfrm>
            <a:off x="1079500" y="3962400"/>
            <a:ext cx="5216078" cy="1981200"/>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31BAC0F-4CA9-466C-A9CB-5D80C221EEDC}"/>
              </a:ext>
            </a:extLst>
          </p:cNvPr>
          <p:cNvSpPr>
            <a:spLocks noGrp="1"/>
          </p:cNvSpPr>
          <p:nvPr>
            <p:ph type="pic" sz="quarter" idx="19" hasCustomPrompt="1"/>
          </p:nvPr>
        </p:nvSpPr>
        <p:spPr>
          <a:xfrm>
            <a:off x="7171944" y="0"/>
            <a:ext cx="5020056" cy="6858000"/>
          </a:xfrm>
        </p:spPr>
        <p:txBody>
          <a:bodyPr anchor="ctr"/>
          <a:lstStyle>
            <a:lvl1pPr algn="ctr">
              <a:buNone/>
              <a:defRPr/>
            </a:lvl1pPr>
          </a:lstStyle>
          <a:p>
            <a:r>
              <a:rPr lang="en-US" dirty="0"/>
              <a:t>Click to insert picture</a:t>
            </a:r>
          </a:p>
        </p:txBody>
      </p:sp>
      <p:sp>
        <p:nvSpPr>
          <p:cNvPr id="3" name="Footer Placeholder 2">
            <a:extLst>
              <a:ext uri="{FF2B5EF4-FFF2-40B4-BE49-F238E27FC236}">
                <a16:creationId xmlns:a16="http://schemas.microsoft.com/office/drawing/2014/main" id="{629BEC03-F729-443F-8C0B-5945207E20E0}"/>
              </a:ext>
            </a:extLst>
          </p:cNvPr>
          <p:cNvSpPr>
            <a:spLocks noGrp="1"/>
          </p:cNvSpPr>
          <p:nvPr>
            <p:ph type="ftr" sz="quarter" idx="17"/>
          </p:nvPr>
        </p:nvSpPr>
        <p:spPr>
          <a:xfrm>
            <a:off x="1078992" y="6172200"/>
            <a:ext cx="5212080" cy="249329"/>
          </a:xfrm>
        </p:spPr>
        <p:txBody>
          <a:bodyPr/>
          <a:lstStyle/>
          <a:p>
            <a:endParaRPr lang="en-US" dirty="0"/>
          </a:p>
        </p:txBody>
      </p:sp>
    </p:spTree>
    <p:extLst>
      <p:ext uri="{BB962C8B-B14F-4D97-AF65-F5344CB8AC3E}">
        <p14:creationId xmlns:p14="http://schemas.microsoft.com/office/powerpoint/2010/main" val="557977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mphasis _ Img 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7B0DAA75-9D14-49CF-85B6-DE3AC08F137E}"/>
              </a:ext>
            </a:extLst>
          </p:cNvPr>
          <p:cNvSpPr>
            <a:spLocks noGrp="1"/>
          </p:cNvSpPr>
          <p:nvPr>
            <p:ph type="subTitle" idx="1" hasCustomPrompt="1"/>
          </p:nvPr>
        </p:nvSpPr>
        <p:spPr>
          <a:xfrm>
            <a:off x="5885743"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9" name="Title 1">
            <a:extLst>
              <a:ext uri="{FF2B5EF4-FFF2-40B4-BE49-F238E27FC236}">
                <a16:creationId xmlns:a16="http://schemas.microsoft.com/office/drawing/2014/main" id="{869479EA-C5FF-4497-B58F-B4C032969979}"/>
              </a:ext>
            </a:extLst>
          </p:cNvPr>
          <p:cNvSpPr>
            <a:spLocks noGrp="1"/>
          </p:cNvSpPr>
          <p:nvPr>
            <p:ph type="title" hasCustomPrompt="1"/>
          </p:nvPr>
        </p:nvSpPr>
        <p:spPr>
          <a:xfrm>
            <a:off x="5885743" y="867432"/>
            <a:ext cx="5217386" cy="2748603"/>
          </a:xfrm>
        </p:spPr>
        <p:txBody>
          <a:bodyPr anchor="b"/>
          <a:lstStyle>
            <a:lvl1pPr>
              <a:defRPr sz="6000">
                <a:gradFill>
                  <a:gsLst>
                    <a:gs pos="100000">
                      <a:schemeClr val="accent3"/>
                    </a:gs>
                    <a:gs pos="0">
                      <a:schemeClr val="accent1">
                        <a:lumMod val="50000"/>
                      </a:schemeClr>
                    </a:gs>
                  </a:gsLst>
                  <a:path path="circle">
                    <a:fillToRect l="100000" t="100000"/>
                  </a:path>
                </a:gradFill>
              </a:defRPr>
            </a:lvl1pPr>
          </a:lstStyle>
          <a:p>
            <a:r>
              <a:rPr lang="en-US" dirty="0"/>
              <a:t>Click to edit title</a:t>
            </a:r>
          </a:p>
        </p:txBody>
      </p:sp>
      <p:sp>
        <p:nvSpPr>
          <p:cNvPr id="10" name="Text Placeholder 4">
            <a:extLst>
              <a:ext uri="{FF2B5EF4-FFF2-40B4-BE49-F238E27FC236}">
                <a16:creationId xmlns:a16="http://schemas.microsoft.com/office/drawing/2014/main" id="{CBA7FA6F-042E-4CD2-98C6-4B821D885C73}"/>
              </a:ext>
            </a:extLst>
          </p:cNvPr>
          <p:cNvSpPr>
            <a:spLocks noGrp="1"/>
          </p:cNvSpPr>
          <p:nvPr>
            <p:ph type="body" sz="quarter" idx="18" hasCustomPrompt="1"/>
          </p:nvPr>
        </p:nvSpPr>
        <p:spPr>
          <a:xfrm>
            <a:off x="5885743" y="3962400"/>
            <a:ext cx="5216078" cy="1981200"/>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B72CB4C6-C2B7-48E9-B9D4-798937676E50}"/>
              </a:ext>
            </a:extLst>
          </p:cNvPr>
          <p:cNvSpPr>
            <a:spLocks noGrp="1"/>
          </p:cNvSpPr>
          <p:nvPr>
            <p:ph type="pic" sz="quarter" idx="20" hasCustomPrompt="1"/>
          </p:nvPr>
        </p:nvSpPr>
        <p:spPr>
          <a:xfrm>
            <a:off x="0" y="0"/>
            <a:ext cx="5020056" cy="6858000"/>
          </a:xfrm>
        </p:spPr>
        <p:txBody>
          <a:bodyPr anchor="ctr"/>
          <a:lstStyle>
            <a:lvl1pPr algn="ctr">
              <a:buNone/>
              <a:defRPr/>
            </a:lvl1pPr>
          </a:lstStyle>
          <a:p>
            <a:r>
              <a:rPr lang="en-US" dirty="0"/>
              <a:t>Click to insert picture</a:t>
            </a:r>
          </a:p>
        </p:txBody>
      </p:sp>
      <p:sp>
        <p:nvSpPr>
          <p:cNvPr id="3" name="Footer Placeholder 2">
            <a:extLst>
              <a:ext uri="{FF2B5EF4-FFF2-40B4-BE49-F238E27FC236}">
                <a16:creationId xmlns:a16="http://schemas.microsoft.com/office/drawing/2014/main" id="{E4FF49BF-D6EC-497D-8EDB-D669A04F7352}"/>
              </a:ext>
            </a:extLst>
          </p:cNvPr>
          <p:cNvSpPr>
            <a:spLocks noGrp="1"/>
          </p:cNvSpPr>
          <p:nvPr>
            <p:ph type="ftr" sz="quarter" idx="19"/>
          </p:nvPr>
        </p:nvSpPr>
        <p:spPr>
          <a:xfrm>
            <a:off x="5885743" y="6172200"/>
            <a:ext cx="4809744" cy="249329"/>
          </a:xfrm>
        </p:spPr>
        <p:txBody>
          <a:bodyPr/>
          <a:lstStyle/>
          <a:p>
            <a:endParaRPr lang="en-US" dirty="0"/>
          </a:p>
        </p:txBody>
      </p:sp>
    </p:spTree>
    <p:extLst>
      <p:ext uri="{BB962C8B-B14F-4D97-AF65-F5344CB8AC3E}">
        <p14:creationId xmlns:p14="http://schemas.microsoft.com/office/powerpoint/2010/main" val="1763101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g _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B6AF4A2-BA7E-46E8-A548-8A95036ED911}"/>
              </a:ext>
            </a:extLst>
          </p:cNvPr>
          <p:cNvSpPr>
            <a:spLocks noGrp="1"/>
          </p:cNvSpPr>
          <p:nvPr>
            <p:ph type="pic" sz="quarter" idx="14" hasCustomPrompt="1"/>
          </p:nvPr>
        </p:nvSpPr>
        <p:spPr>
          <a:xfrm>
            <a:off x="0" y="0"/>
            <a:ext cx="12192000" cy="6858000"/>
          </a:xfrm>
        </p:spPr>
        <p:txBody>
          <a:bodyPr anchor="ctr"/>
          <a:lstStyle>
            <a:lvl1pPr algn="ctr">
              <a:defRPr/>
            </a:lvl1pPr>
          </a:lstStyle>
          <a:p>
            <a:r>
              <a:rPr lang="en-US" dirty="0"/>
              <a:t>Click to insert picture</a:t>
            </a:r>
          </a:p>
        </p:txBody>
      </p:sp>
      <p:sp>
        <p:nvSpPr>
          <p:cNvPr id="11" name="Subtitle 2">
            <a:extLst>
              <a:ext uri="{FF2B5EF4-FFF2-40B4-BE49-F238E27FC236}">
                <a16:creationId xmlns:a16="http://schemas.microsoft.com/office/drawing/2014/main" id="{F2A52569-E5A4-4809-8C59-D7CEC5307853}"/>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8B48B2F4-C1E3-4545-9F40-2BE3FD7853F6}"/>
              </a:ext>
            </a:extLst>
          </p:cNvPr>
          <p:cNvSpPr>
            <a:spLocks noGrp="1"/>
          </p:cNvSpPr>
          <p:nvPr>
            <p:ph type="title" hasCustomPrompt="1"/>
          </p:nvPr>
        </p:nvSpPr>
        <p:spPr>
          <a:xfrm>
            <a:off x="1078992" y="4305068"/>
            <a:ext cx="6704186" cy="1558052"/>
          </a:xfrm>
          <a:prstGeom prst="rect">
            <a:avLst/>
          </a:prstGeom>
          <a:noFill/>
        </p:spPr>
        <p:txBody>
          <a:bodyPr wrap="square" lIns="0" anchor="ctr">
            <a:noAutofit/>
          </a:bodyPr>
          <a:lstStyle>
            <a:lvl1pPr>
              <a:defRPr sz="4000"/>
            </a:lvl1pPr>
          </a:lstStyle>
          <a:p>
            <a:r>
              <a:rPr lang="en-US" dirty="0"/>
              <a:t>Click to edit title</a:t>
            </a:r>
          </a:p>
        </p:txBody>
      </p:sp>
      <p:sp>
        <p:nvSpPr>
          <p:cNvPr id="5" name="Footer Placeholder 4">
            <a:extLst>
              <a:ext uri="{FF2B5EF4-FFF2-40B4-BE49-F238E27FC236}">
                <a16:creationId xmlns:a16="http://schemas.microsoft.com/office/drawing/2014/main" id="{783C20B5-0B8C-4254-B376-A3D7B43A332D}"/>
              </a:ext>
            </a:extLst>
          </p:cNvPr>
          <p:cNvSpPr>
            <a:spLocks noGrp="1"/>
          </p:cNvSpPr>
          <p:nvPr>
            <p:ph type="ftr" sz="quarter" idx="13"/>
          </p:nvPr>
        </p:nvSpPr>
        <p:spPr/>
        <p:txBody>
          <a:bodyPr/>
          <a:lstStyle/>
          <a:p>
            <a:endParaRPr lang="en-US" dirty="0"/>
          </a:p>
        </p:txBody>
      </p:sp>
      <p:grpSp>
        <p:nvGrpSpPr>
          <p:cNvPr id="13" name="Group 12">
            <a:extLst>
              <a:ext uri="{FF2B5EF4-FFF2-40B4-BE49-F238E27FC236}">
                <a16:creationId xmlns:a16="http://schemas.microsoft.com/office/drawing/2014/main" id="{16F95443-C522-4CCB-9FE8-6879D6556AAC}"/>
              </a:ext>
              <a:ext uri="{C183D7F6-B498-43B3-948B-1728B52AA6E4}">
                <adec:decorative xmlns:adec="http://schemas.microsoft.com/office/drawing/2017/decorative" val="1"/>
              </a:ext>
            </a:extLst>
          </p:cNvPr>
          <p:cNvGrpSpPr/>
          <p:nvPr userDrawn="1"/>
        </p:nvGrpSpPr>
        <p:grpSpPr bwMode="ltGray">
          <a:xfrm rot="10800000" flipH="1" flipV="1">
            <a:off x="-142698" y="4155970"/>
            <a:ext cx="2316245" cy="260180"/>
            <a:chOff x="4489873" y="1902282"/>
            <a:chExt cx="2206033" cy="247799"/>
          </a:xfrm>
        </p:grpSpPr>
        <p:sp>
          <p:nvSpPr>
            <p:cNvPr id="14" name="Rectangle: Rounded Corners 13">
              <a:extLst>
                <a:ext uri="{FF2B5EF4-FFF2-40B4-BE49-F238E27FC236}">
                  <a16:creationId xmlns:a16="http://schemas.microsoft.com/office/drawing/2014/main" id="{413470A4-4BE8-43CB-AF3F-52975E375259}"/>
                </a:ext>
              </a:extLst>
            </p:cNvPr>
            <p:cNvSpPr/>
            <p:nvPr/>
          </p:nvSpPr>
          <p:spPr bwMode="ltGray">
            <a:xfrm>
              <a:off x="4489873" y="1902282"/>
              <a:ext cx="1741782" cy="247223"/>
            </a:xfrm>
            <a:prstGeom prst="roundRect">
              <a:avLst>
                <a:gd name="adj" fmla="val 50000"/>
              </a:avLst>
            </a:prstGeom>
            <a:gradFill flip="none" rotWithShape="1">
              <a:gsLst>
                <a:gs pos="0">
                  <a:srgbClr val="FF69B0">
                    <a:alpha val="80000"/>
                  </a:srgbClr>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Roboto"/>
              </a:endParaRPr>
            </a:p>
          </p:txBody>
        </p:sp>
        <p:sp>
          <p:nvSpPr>
            <p:cNvPr id="15" name="Oval 14">
              <a:extLst>
                <a:ext uri="{FF2B5EF4-FFF2-40B4-BE49-F238E27FC236}">
                  <a16:creationId xmlns:a16="http://schemas.microsoft.com/office/drawing/2014/main" id="{3FEFEB34-A4E8-4D8C-87D8-17D712EC72B0}"/>
                </a:ext>
              </a:extLst>
            </p:cNvPr>
            <p:cNvSpPr/>
            <p:nvPr/>
          </p:nvSpPr>
          <p:spPr bwMode="ltGray">
            <a:xfrm>
              <a:off x="5984510" y="1902858"/>
              <a:ext cx="247223" cy="247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EECBC02-A6BC-4403-874C-EF5DFAD4F241}"/>
                </a:ext>
              </a:extLst>
            </p:cNvPr>
            <p:cNvSpPr/>
            <p:nvPr userDrawn="1"/>
          </p:nvSpPr>
          <p:spPr bwMode="ltGray">
            <a:xfrm>
              <a:off x="6448683" y="1902858"/>
              <a:ext cx="247223" cy="247223"/>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50399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F93B10-0CB8-479F-A8FC-BE4F1ED3B9A4}"/>
              </a:ext>
            </a:extLst>
          </p:cNvPr>
          <p:cNvSpPr>
            <a:spLocks noGrp="1"/>
          </p:cNvSpPr>
          <p:nvPr>
            <p:ph type="pic" sz="quarter" idx="10" hasCustomPrompt="1"/>
          </p:nvPr>
        </p:nvSpPr>
        <p:spPr>
          <a:xfrm>
            <a:off x="0" y="0"/>
            <a:ext cx="12192000" cy="6858000"/>
          </a:xfrm>
          <a:noFill/>
        </p:spPr>
        <p:txBody>
          <a:bodyPr vert="horz" lIns="0" tIns="548640" rIns="0" bIns="0" rtlCol="0" anchor="ctr">
            <a:noAutofit/>
          </a:bodyPr>
          <a:lstStyle>
            <a:lvl1pPr>
              <a:buNone/>
              <a:defRPr lang="en-US" dirty="0"/>
            </a:lvl1pPr>
          </a:lstStyle>
          <a:p>
            <a:pPr lvl="0" algn="ctr"/>
            <a:r>
              <a:rPr lang="en-US" dirty="0"/>
              <a:t>Click to insert picture</a:t>
            </a:r>
          </a:p>
        </p:txBody>
      </p:sp>
      <p:sp>
        <p:nvSpPr>
          <p:cNvPr id="4" name="Subtitle 2">
            <a:extLst>
              <a:ext uri="{FF2B5EF4-FFF2-40B4-BE49-F238E27FC236}">
                <a16:creationId xmlns:a16="http://schemas.microsoft.com/office/drawing/2014/main" id="{944FA54E-3D23-8AC4-24D4-E6584443B904}"/>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3" name="Title 1">
            <a:extLst>
              <a:ext uri="{FF2B5EF4-FFF2-40B4-BE49-F238E27FC236}">
                <a16:creationId xmlns:a16="http://schemas.microsoft.com/office/drawing/2014/main" id="{1A35C6F6-131A-80EA-73B3-72FAF2BCEC34}"/>
              </a:ext>
            </a:extLst>
          </p:cNvPr>
          <p:cNvSpPr>
            <a:spLocks noGrp="1"/>
          </p:cNvSpPr>
          <p:nvPr>
            <p:ph type="title" hasCustomPrompt="1"/>
          </p:nvPr>
        </p:nvSpPr>
        <p:spPr>
          <a:xfrm>
            <a:off x="1078992" y="-963676"/>
            <a:ext cx="8924544" cy="694944"/>
          </a:xfrm>
        </p:spPr>
        <p:txBody>
          <a:bodyPr/>
          <a:lstStyle>
            <a:lvl1pPr>
              <a:defRPr>
                <a:solidFill>
                  <a:schemeClr val="tx1"/>
                </a:solidFill>
              </a:defRPr>
            </a:lvl1pPr>
          </a:lstStyle>
          <a:p>
            <a:r>
              <a:rPr lang="en-US" dirty="0"/>
              <a:t>Click to edit title to meet accessibility standards</a:t>
            </a:r>
          </a:p>
        </p:txBody>
      </p:sp>
    </p:spTree>
    <p:extLst>
      <p:ext uri="{BB962C8B-B14F-4D97-AF65-F5344CB8AC3E}">
        <p14:creationId xmlns:p14="http://schemas.microsoft.com/office/powerpoint/2010/main" val="1290099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g _ Grid">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0BAFAAEC-1722-4687-B465-8C31EF423FBE}"/>
              </a:ext>
            </a:extLst>
          </p:cNvPr>
          <p:cNvSpPr>
            <a:spLocks noGrp="1"/>
          </p:cNvSpPr>
          <p:nvPr>
            <p:ph type="pic" sz="quarter" idx="21" hasCustomPrompt="1"/>
          </p:nvPr>
        </p:nvSpPr>
        <p:spPr>
          <a:xfrm>
            <a:off x="0" y="0"/>
            <a:ext cx="5003800" cy="3924300"/>
          </a:xfrm>
        </p:spPr>
        <p:txBody>
          <a:bodyPr anchor="ctr"/>
          <a:lstStyle>
            <a:lvl1pPr algn="ctr">
              <a:buNone/>
              <a:defRPr/>
            </a:lvl1pPr>
          </a:lstStyle>
          <a:p>
            <a:r>
              <a:rPr lang="en-US" dirty="0"/>
              <a:t>Click to insert picture</a:t>
            </a:r>
          </a:p>
        </p:txBody>
      </p:sp>
      <p:sp>
        <p:nvSpPr>
          <p:cNvPr id="19" name="Picture Placeholder 3">
            <a:extLst>
              <a:ext uri="{FF2B5EF4-FFF2-40B4-BE49-F238E27FC236}">
                <a16:creationId xmlns:a16="http://schemas.microsoft.com/office/drawing/2014/main" id="{912138F1-01C8-477C-8D3B-89388D189E1E}"/>
              </a:ext>
            </a:extLst>
          </p:cNvPr>
          <p:cNvSpPr>
            <a:spLocks noGrp="1"/>
          </p:cNvSpPr>
          <p:nvPr>
            <p:ph type="pic" sz="quarter" idx="22" hasCustomPrompt="1"/>
          </p:nvPr>
        </p:nvSpPr>
        <p:spPr>
          <a:xfrm>
            <a:off x="5321300" y="0"/>
            <a:ext cx="3416300" cy="3924300"/>
          </a:xfrm>
        </p:spPr>
        <p:txBody>
          <a:bodyPr anchor="ctr"/>
          <a:lstStyle>
            <a:lvl1pPr algn="ctr">
              <a:buNone/>
              <a:defRPr/>
            </a:lvl1pPr>
          </a:lstStyle>
          <a:p>
            <a:pPr marL="0" marR="0" lvl="0" indent="0" algn="ctr" defTabSz="914400" rtl="0" eaLnBrk="1" fontAlgn="auto" latinLnBrk="0" hangingPunct="1">
              <a:lnSpc>
                <a:spcPct val="110000"/>
              </a:lnSpc>
              <a:spcBef>
                <a:spcPts val="0"/>
              </a:spcBef>
              <a:spcAft>
                <a:spcPts val="900"/>
              </a:spcAft>
              <a:buClrTx/>
              <a:buSzTx/>
              <a:buFont typeface="Arial" panose="020B0604020202020204" pitchFamily="34" charset="0"/>
              <a:buNone/>
              <a:tabLst/>
              <a:defRPr/>
            </a:pPr>
            <a:r>
              <a:rPr lang="en-US" dirty="0"/>
              <a:t>Click to insert picture</a:t>
            </a:r>
          </a:p>
        </p:txBody>
      </p:sp>
      <p:sp>
        <p:nvSpPr>
          <p:cNvPr id="20" name="Picture Placeholder 3">
            <a:extLst>
              <a:ext uri="{FF2B5EF4-FFF2-40B4-BE49-F238E27FC236}">
                <a16:creationId xmlns:a16="http://schemas.microsoft.com/office/drawing/2014/main" id="{65638AF6-DCDD-4FC7-8338-051CC6D67F30}"/>
              </a:ext>
            </a:extLst>
          </p:cNvPr>
          <p:cNvSpPr>
            <a:spLocks noGrp="1"/>
          </p:cNvSpPr>
          <p:nvPr>
            <p:ph type="pic" sz="quarter" idx="23" hasCustomPrompt="1"/>
          </p:nvPr>
        </p:nvSpPr>
        <p:spPr>
          <a:xfrm>
            <a:off x="9062720" y="0"/>
            <a:ext cx="3129280" cy="1791508"/>
          </a:xfrm>
        </p:spPr>
        <p:txBody>
          <a:bodyPr anchor="ctr"/>
          <a:lstStyle>
            <a:lvl1pPr algn="ctr">
              <a:buNone/>
              <a:defRPr/>
            </a:lvl1pPr>
          </a:lstStyle>
          <a:p>
            <a:pPr marL="0" marR="0" lvl="0" indent="0" algn="ctr" defTabSz="914400" rtl="0" eaLnBrk="1" fontAlgn="auto" latinLnBrk="0" hangingPunct="1">
              <a:lnSpc>
                <a:spcPct val="110000"/>
              </a:lnSpc>
              <a:spcBef>
                <a:spcPts val="0"/>
              </a:spcBef>
              <a:spcAft>
                <a:spcPts val="900"/>
              </a:spcAft>
              <a:buClrTx/>
              <a:buSzTx/>
              <a:buFont typeface="Arial" panose="020B0604020202020204" pitchFamily="34" charset="0"/>
              <a:buNone/>
              <a:tabLst/>
              <a:defRPr/>
            </a:pPr>
            <a:r>
              <a:rPr lang="en-US" dirty="0"/>
              <a:t>Click to insert picture</a:t>
            </a:r>
          </a:p>
        </p:txBody>
      </p:sp>
      <p:sp>
        <p:nvSpPr>
          <p:cNvPr id="21" name="Picture Placeholder 3">
            <a:extLst>
              <a:ext uri="{FF2B5EF4-FFF2-40B4-BE49-F238E27FC236}">
                <a16:creationId xmlns:a16="http://schemas.microsoft.com/office/drawing/2014/main" id="{4FE3DA0B-4929-4BEF-A48D-E20F6A735DD0}"/>
              </a:ext>
            </a:extLst>
          </p:cNvPr>
          <p:cNvSpPr>
            <a:spLocks noGrp="1"/>
          </p:cNvSpPr>
          <p:nvPr>
            <p:ph type="pic" sz="quarter" idx="24" hasCustomPrompt="1"/>
          </p:nvPr>
        </p:nvSpPr>
        <p:spPr>
          <a:xfrm>
            <a:off x="9062720" y="2132792"/>
            <a:ext cx="3129280" cy="1791508"/>
          </a:xfrm>
        </p:spPr>
        <p:txBody>
          <a:bodyPr anchor="ctr"/>
          <a:lstStyle>
            <a:lvl1pPr algn="ctr">
              <a:buNone/>
              <a:defRPr/>
            </a:lvl1pPr>
          </a:lstStyle>
          <a:p>
            <a:pPr marL="0" marR="0" lvl="0" indent="0" algn="ctr" defTabSz="914400" rtl="0" eaLnBrk="1" fontAlgn="auto" latinLnBrk="0" hangingPunct="1">
              <a:lnSpc>
                <a:spcPct val="110000"/>
              </a:lnSpc>
              <a:spcBef>
                <a:spcPts val="0"/>
              </a:spcBef>
              <a:spcAft>
                <a:spcPts val="900"/>
              </a:spcAft>
              <a:buClrTx/>
              <a:buSzTx/>
              <a:buFont typeface="Arial" panose="020B0604020202020204" pitchFamily="34" charset="0"/>
              <a:buNone/>
              <a:tabLst/>
              <a:defRPr/>
            </a:pPr>
            <a:r>
              <a:rPr lang="en-US" dirty="0"/>
              <a:t>Click to insert picture</a:t>
            </a:r>
          </a:p>
        </p:txBody>
      </p:sp>
      <p:sp>
        <p:nvSpPr>
          <p:cNvPr id="22" name="Picture Placeholder 3">
            <a:extLst>
              <a:ext uri="{FF2B5EF4-FFF2-40B4-BE49-F238E27FC236}">
                <a16:creationId xmlns:a16="http://schemas.microsoft.com/office/drawing/2014/main" id="{790FB876-F4CB-41D3-A4B8-2F7E53D16AE5}"/>
              </a:ext>
            </a:extLst>
          </p:cNvPr>
          <p:cNvSpPr>
            <a:spLocks noGrp="1"/>
          </p:cNvSpPr>
          <p:nvPr>
            <p:ph type="pic" sz="quarter" idx="25" hasCustomPrompt="1"/>
          </p:nvPr>
        </p:nvSpPr>
        <p:spPr>
          <a:xfrm>
            <a:off x="9062720" y="4191194"/>
            <a:ext cx="3129280" cy="2666808"/>
          </a:xfrm>
        </p:spPr>
        <p:txBody>
          <a:bodyPr anchor="ctr"/>
          <a:lstStyle>
            <a:lvl1pPr algn="ctr">
              <a:buNone/>
              <a:defRPr/>
            </a:lvl1pPr>
          </a:lstStyle>
          <a:p>
            <a:r>
              <a:rPr lang="en-US" dirty="0"/>
              <a:t>Click to insert picture</a:t>
            </a:r>
          </a:p>
        </p:txBody>
      </p:sp>
      <p:sp>
        <p:nvSpPr>
          <p:cNvPr id="23" name="Picture Placeholder 3">
            <a:extLst>
              <a:ext uri="{FF2B5EF4-FFF2-40B4-BE49-F238E27FC236}">
                <a16:creationId xmlns:a16="http://schemas.microsoft.com/office/drawing/2014/main" id="{DFFB39D3-37A2-439A-89BA-F5EBBC278DF5}"/>
              </a:ext>
            </a:extLst>
          </p:cNvPr>
          <p:cNvSpPr>
            <a:spLocks noGrp="1"/>
          </p:cNvSpPr>
          <p:nvPr>
            <p:ph type="pic" sz="quarter" idx="26" hasCustomPrompt="1"/>
          </p:nvPr>
        </p:nvSpPr>
        <p:spPr>
          <a:xfrm>
            <a:off x="4494106" y="4191194"/>
            <a:ext cx="4243494" cy="2666808"/>
          </a:xfrm>
        </p:spPr>
        <p:txBody>
          <a:bodyPr anchor="ctr"/>
          <a:lstStyle>
            <a:lvl1pPr algn="ctr">
              <a:buNone/>
              <a:defRPr/>
            </a:lvl1pPr>
          </a:lstStyle>
          <a:p>
            <a:r>
              <a:rPr lang="en-US" dirty="0"/>
              <a:t>Click to insert picture</a:t>
            </a:r>
          </a:p>
        </p:txBody>
      </p:sp>
      <p:sp>
        <p:nvSpPr>
          <p:cNvPr id="24" name="Picture Placeholder 3">
            <a:extLst>
              <a:ext uri="{FF2B5EF4-FFF2-40B4-BE49-F238E27FC236}">
                <a16:creationId xmlns:a16="http://schemas.microsoft.com/office/drawing/2014/main" id="{E45098FE-D8B8-450B-949D-251B838FF6A1}"/>
              </a:ext>
            </a:extLst>
          </p:cNvPr>
          <p:cNvSpPr>
            <a:spLocks noGrp="1"/>
          </p:cNvSpPr>
          <p:nvPr>
            <p:ph type="pic" sz="quarter" idx="27" hasCustomPrompt="1"/>
          </p:nvPr>
        </p:nvSpPr>
        <p:spPr>
          <a:xfrm>
            <a:off x="0" y="4191194"/>
            <a:ext cx="4148666" cy="2666808"/>
          </a:xfrm>
        </p:spPr>
        <p:txBody>
          <a:bodyPr anchor="ctr"/>
          <a:lstStyle>
            <a:lvl1pPr algn="ctr">
              <a:buNone/>
              <a:defRPr/>
            </a:lvl1pPr>
          </a:lstStyle>
          <a:p>
            <a:r>
              <a:rPr lang="en-US" dirty="0"/>
              <a:t>Click to insert picture</a:t>
            </a:r>
          </a:p>
        </p:txBody>
      </p:sp>
      <p:sp>
        <p:nvSpPr>
          <p:cNvPr id="2" name="Title 1">
            <a:extLst>
              <a:ext uri="{FF2B5EF4-FFF2-40B4-BE49-F238E27FC236}">
                <a16:creationId xmlns:a16="http://schemas.microsoft.com/office/drawing/2014/main" id="{D1CE288C-D486-6E7B-42AB-80A22C7CD6D0}"/>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Tree>
    <p:extLst>
      <p:ext uri="{BB962C8B-B14F-4D97-AF65-F5344CB8AC3E}">
        <p14:creationId xmlns:p14="http://schemas.microsoft.com/office/powerpoint/2010/main" val="187037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5D1487A4-AAEB-D247-B6E7-DB495844C6CF}"/>
              </a:ext>
            </a:extLst>
          </p:cNvPr>
          <p:cNvSpPr>
            <a:spLocks noGrp="1"/>
          </p:cNvSpPr>
          <p:nvPr>
            <p:ph type="ftr" sz="quarter" idx="21"/>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_ Sta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BBDE9D-EE88-BFE8-9B06-816FF7CD57E2}"/>
              </a:ext>
              <a:ext uri="{C183D7F6-B498-43B3-948B-1728B52AA6E4}">
                <adec:decorative xmlns:adec="http://schemas.microsoft.com/office/drawing/2017/decorative" val="1"/>
              </a:ext>
            </a:extLst>
          </p:cNvPr>
          <p:cNvGrpSpPr/>
          <p:nvPr userDrawn="1"/>
        </p:nvGrpSpPr>
        <p:grpSpPr>
          <a:xfrm>
            <a:off x="9296639" y="1127507"/>
            <a:ext cx="3156539" cy="2369298"/>
            <a:chOff x="9296639" y="1127507"/>
            <a:chExt cx="3156539" cy="2369298"/>
          </a:xfrm>
        </p:grpSpPr>
        <p:sp>
          <p:nvSpPr>
            <p:cNvPr id="31" name="Freeform: Shape 30">
              <a:extLst>
                <a:ext uri="{FF2B5EF4-FFF2-40B4-BE49-F238E27FC236}">
                  <a16:creationId xmlns:a16="http://schemas.microsoft.com/office/drawing/2014/main" id="{10B372BF-696B-4E87-A6CF-58632E5CD0C4}"/>
                </a:ext>
              </a:extLst>
            </p:cNvPr>
            <p:cNvSpPr/>
            <p:nvPr userDrawn="1"/>
          </p:nvSpPr>
          <p:spPr bwMode="gray">
            <a:xfrm rot="19800000">
              <a:off x="10230094" y="1936949"/>
              <a:ext cx="2223084" cy="449043"/>
            </a:xfrm>
            <a:custGeom>
              <a:avLst/>
              <a:gdLst>
                <a:gd name="connsiteX0" fmla="*/ 2223084 w 2223084"/>
                <a:gd name="connsiteY0" fmla="*/ 0 h 449043"/>
                <a:gd name="connsiteX1" fmla="*/ 1963828 w 2223084"/>
                <a:gd name="connsiteY1" fmla="*/ 449043 h 449043"/>
                <a:gd name="connsiteX2" fmla="*/ 224522 w 2223084"/>
                <a:gd name="connsiteY2" fmla="*/ 449043 h 449043"/>
                <a:gd name="connsiteX3" fmla="*/ 0 w 2223084"/>
                <a:gd name="connsiteY3" fmla="*/ 224521 h 449043"/>
                <a:gd name="connsiteX4" fmla="*/ 0 w 2223084"/>
                <a:gd name="connsiteY4" fmla="*/ 224522 h 449043"/>
                <a:gd name="connsiteX5" fmla="*/ 224522 w 2223084"/>
                <a:gd name="connsiteY5" fmla="*/ 0 h 44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084" h="449043">
                  <a:moveTo>
                    <a:pt x="2223084" y="0"/>
                  </a:moveTo>
                  <a:lnTo>
                    <a:pt x="1963828" y="449043"/>
                  </a:lnTo>
                  <a:lnTo>
                    <a:pt x="224522" y="449043"/>
                  </a:lnTo>
                  <a:cubicBezTo>
                    <a:pt x="100522" y="449043"/>
                    <a:pt x="0" y="348521"/>
                    <a:pt x="0" y="224521"/>
                  </a:cubicBezTo>
                  <a:lnTo>
                    <a:pt x="0" y="224522"/>
                  </a:lnTo>
                  <a:cubicBezTo>
                    <a:pt x="0" y="100522"/>
                    <a:pt x="100522" y="0"/>
                    <a:pt x="224522" y="0"/>
                  </a:cubicBezTo>
                  <a:close/>
                </a:path>
              </a:pathLst>
            </a:custGeom>
            <a:gradFill flip="none" rotWithShape="1">
              <a:gsLst>
                <a:gs pos="0">
                  <a:srgbClr val="FF69B0">
                    <a:alpha val="20000"/>
                  </a:srgbClr>
                </a:gs>
                <a:gs pos="100000">
                  <a:srgbClr val="FF69B0">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20" name="Group 19">
              <a:extLst>
                <a:ext uri="{FF2B5EF4-FFF2-40B4-BE49-F238E27FC236}">
                  <a16:creationId xmlns:a16="http://schemas.microsoft.com/office/drawing/2014/main" id="{46B24763-3410-469C-A504-82D37EC87F37}"/>
                </a:ext>
              </a:extLst>
            </p:cNvPr>
            <p:cNvGrpSpPr/>
            <p:nvPr userDrawn="1"/>
          </p:nvGrpSpPr>
          <p:grpSpPr bwMode="gray">
            <a:xfrm rot="-1800000" flipV="1">
              <a:off x="9565762" y="3236624"/>
              <a:ext cx="2550964" cy="260181"/>
              <a:chOff x="4256707" y="1902281"/>
              <a:chExt cx="2429583" cy="247800"/>
            </a:xfrm>
          </p:grpSpPr>
          <p:sp>
            <p:nvSpPr>
              <p:cNvPr id="21" name="Rectangle: Rounded Corners 20">
                <a:extLst>
                  <a:ext uri="{FF2B5EF4-FFF2-40B4-BE49-F238E27FC236}">
                    <a16:creationId xmlns:a16="http://schemas.microsoft.com/office/drawing/2014/main" id="{B8E2B5A5-8B5A-4D2A-8A9A-ADBF4F52DE5F}"/>
                  </a:ext>
                </a:extLst>
              </p:cNvPr>
              <p:cNvSpPr/>
              <p:nvPr/>
            </p:nvSpPr>
            <p:spPr bwMode="gray">
              <a:xfrm>
                <a:off x="4256707" y="1902281"/>
                <a:ext cx="1974946" cy="247223"/>
              </a:xfrm>
              <a:prstGeom prst="roundRect">
                <a:avLst>
                  <a:gd name="adj" fmla="val 50000"/>
                </a:avLst>
              </a:pr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22" name="Group 21">
                <a:extLst>
                  <a:ext uri="{FF2B5EF4-FFF2-40B4-BE49-F238E27FC236}">
                    <a16:creationId xmlns:a16="http://schemas.microsoft.com/office/drawing/2014/main" id="{304FE056-374C-4596-994C-B0971E8D1367}"/>
                  </a:ext>
                </a:extLst>
              </p:cNvPr>
              <p:cNvGrpSpPr/>
              <p:nvPr/>
            </p:nvGrpSpPr>
            <p:grpSpPr bwMode="gray">
              <a:xfrm>
                <a:off x="5984510" y="1902858"/>
                <a:ext cx="701780" cy="247223"/>
                <a:chOff x="5984510" y="1902858"/>
                <a:chExt cx="701780" cy="247223"/>
              </a:xfrm>
            </p:grpSpPr>
            <p:sp>
              <p:nvSpPr>
                <p:cNvPr id="23" name="Oval 22">
                  <a:extLst>
                    <a:ext uri="{FF2B5EF4-FFF2-40B4-BE49-F238E27FC236}">
                      <a16:creationId xmlns:a16="http://schemas.microsoft.com/office/drawing/2014/main" id="{DA4E3351-47E9-4302-A7E2-F36B187EB3B6}"/>
                    </a:ext>
                  </a:extLst>
                </p:cNvPr>
                <p:cNvSpPr/>
                <p:nvPr/>
              </p:nvSpPr>
              <p:spPr bwMode="gray">
                <a:xfrm>
                  <a:off x="5984510" y="1902858"/>
                  <a:ext cx="247223" cy="247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90B7ECB-50D9-4717-A568-2BDF5FFE36D6}"/>
                    </a:ext>
                  </a:extLst>
                </p:cNvPr>
                <p:cNvSpPr>
                  <a:spLocks noChangeAspect="1"/>
                </p:cNvSpPr>
                <p:nvPr/>
              </p:nvSpPr>
              <p:spPr bwMode="gray">
                <a:xfrm>
                  <a:off x="6488512" y="1939433"/>
                  <a:ext cx="197778" cy="197778"/>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E8BE2862-3AD0-4723-9DD8-74BF236D0475}"/>
                </a:ext>
              </a:extLst>
            </p:cNvPr>
            <p:cNvGrpSpPr/>
            <p:nvPr userDrawn="1"/>
          </p:nvGrpSpPr>
          <p:grpSpPr bwMode="gray">
            <a:xfrm rot="9000000" flipV="1">
              <a:off x="9296639" y="2003414"/>
              <a:ext cx="1527391" cy="260181"/>
              <a:chOff x="5171523" y="1902281"/>
              <a:chExt cx="1454714" cy="247800"/>
            </a:xfrm>
          </p:grpSpPr>
          <p:sp>
            <p:nvSpPr>
              <p:cNvPr id="27" name="Rectangle: Rounded Corners 26">
                <a:extLst>
                  <a:ext uri="{FF2B5EF4-FFF2-40B4-BE49-F238E27FC236}">
                    <a16:creationId xmlns:a16="http://schemas.microsoft.com/office/drawing/2014/main" id="{9A41BFDF-4140-41F9-ABCF-C52420E39651}"/>
                  </a:ext>
                </a:extLst>
              </p:cNvPr>
              <p:cNvSpPr/>
              <p:nvPr/>
            </p:nvSpPr>
            <p:spPr bwMode="gray">
              <a:xfrm>
                <a:off x="5171523" y="1902281"/>
                <a:ext cx="1060129" cy="247223"/>
              </a:xfrm>
              <a:prstGeom prst="roundRect">
                <a:avLst>
                  <a:gd name="adj" fmla="val 50000"/>
                </a:avLst>
              </a:prstGeom>
              <a:gradFill flip="none" rotWithShape="1">
                <a:gsLst>
                  <a:gs pos="0">
                    <a:srgbClr val="FF69B0">
                      <a:alpha val="80000"/>
                    </a:srgbClr>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Roboto"/>
                </a:endParaRPr>
              </a:p>
            </p:txBody>
          </p:sp>
          <p:grpSp>
            <p:nvGrpSpPr>
              <p:cNvPr id="28" name="Group 27">
                <a:extLst>
                  <a:ext uri="{FF2B5EF4-FFF2-40B4-BE49-F238E27FC236}">
                    <a16:creationId xmlns:a16="http://schemas.microsoft.com/office/drawing/2014/main" id="{B45E1D34-70B8-4906-90FF-6812D2CC259D}"/>
                  </a:ext>
                </a:extLst>
              </p:cNvPr>
              <p:cNvGrpSpPr/>
              <p:nvPr/>
            </p:nvGrpSpPr>
            <p:grpSpPr bwMode="gray">
              <a:xfrm>
                <a:off x="5984510" y="1902858"/>
                <a:ext cx="641727" cy="247223"/>
                <a:chOff x="5984510" y="1902858"/>
                <a:chExt cx="641727" cy="247223"/>
              </a:xfrm>
            </p:grpSpPr>
            <p:sp>
              <p:nvSpPr>
                <p:cNvPr id="29" name="Oval 28">
                  <a:extLst>
                    <a:ext uri="{FF2B5EF4-FFF2-40B4-BE49-F238E27FC236}">
                      <a16:creationId xmlns:a16="http://schemas.microsoft.com/office/drawing/2014/main" id="{E6502E91-C3A8-42A1-88A0-E71FE1C488E1}"/>
                    </a:ext>
                  </a:extLst>
                </p:cNvPr>
                <p:cNvSpPr/>
                <p:nvPr/>
              </p:nvSpPr>
              <p:spPr bwMode="gray">
                <a:xfrm>
                  <a:off x="5984510" y="1902858"/>
                  <a:ext cx="247223" cy="247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278D589-9D7C-4286-90B6-CD62F26D8FEF}"/>
                    </a:ext>
                  </a:extLst>
                </p:cNvPr>
                <p:cNvSpPr>
                  <a:spLocks noChangeAspect="1"/>
                </p:cNvSpPr>
                <p:nvPr/>
              </p:nvSpPr>
              <p:spPr bwMode="gray">
                <a:xfrm>
                  <a:off x="6428459" y="1904762"/>
                  <a:ext cx="197778" cy="197778"/>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7CD7B3ED-F765-49A3-9B56-EC76E4CB5865}"/>
                </a:ext>
              </a:extLst>
            </p:cNvPr>
            <p:cNvSpPr/>
            <p:nvPr userDrawn="1"/>
          </p:nvSpPr>
          <p:spPr bwMode="gray">
            <a:xfrm rot="19800000" flipV="1">
              <a:off x="10771413" y="1127507"/>
              <a:ext cx="1597991" cy="281440"/>
            </a:xfrm>
            <a:custGeom>
              <a:avLst/>
              <a:gdLst>
                <a:gd name="connsiteX0" fmla="*/ 1597991 w 1597991"/>
                <a:gd name="connsiteY0" fmla="*/ 281440 h 281440"/>
                <a:gd name="connsiteX1" fmla="*/ 1435502 w 1597991"/>
                <a:gd name="connsiteY1" fmla="*/ 0 h 281440"/>
                <a:gd name="connsiteX2" fmla="*/ 140720 w 1597991"/>
                <a:gd name="connsiteY2" fmla="*/ 0 h 281440"/>
                <a:gd name="connsiteX3" fmla="*/ 0 w 1597991"/>
                <a:gd name="connsiteY3" fmla="*/ 140720 h 281440"/>
                <a:gd name="connsiteX4" fmla="*/ 0 w 1597991"/>
                <a:gd name="connsiteY4" fmla="*/ 140719 h 281440"/>
                <a:gd name="connsiteX5" fmla="*/ 140720 w 1597991"/>
                <a:gd name="connsiteY5" fmla="*/ 281439 h 2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991" h="281440">
                  <a:moveTo>
                    <a:pt x="1597991" y="281440"/>
                  </a:moveTo>
                  <a:lnTo>
                    <a:pt x="1435502" y="0"/>
                  </a:lnTo>
                  <a:lnTo>
                    <a:pt x="140720" y="0"/>
                  </a:lnTo>
                  <a:cubicBezTo>
                    <a:pt x="63002" y="0"/>
                    <a:pt x="0" y="63002"/>
                    <a:pt x="0" y="140720"/>
                  </a:cubicBezTo>
                  <a:lnTo>
                    <a:pt x="0" y="140719"/>
                  </a:lnTo>
                  <a:cubicBezTo>
                    <a:pt x="0" y="218437"/>
                    <a:pt x="63002" y="281439"/>
                    <a:pt x="140720" y="281439"/>
                  </a:cubicBezTo>
                  <a:close/>
                </a:path>
              </a:pathLst>
            </a:custGeom>
            <a:gradFill flip="none" rotWithShape="1">
              <a:gsLst>
                <a:gs pos="43000">
                  <a:srgbClr val="FF69B0">
                    <a:alpha val="80000"/>
                  </a:srgbClr>
                </a:gs>
                <a:gs pos="100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Roboto"/>
              </a:endParaRPr>
            </a:p>
          </p:txBody>
        </p:sp>
      </p:grpSp>
      <p:sp>
        <p:nvSpPr>
          <p:cNvPr id="25" name="Subtitle 2">
            <a:extLst>
              <a:ext uri="{FF2B5EF4-FFF2-40B4-BE49-F238E27FC236}">
                <a16:creationId xmlns:a16="http://schemas.microsoft.com/office/drawing/2014/main" id="{6143822D-F4A9-AB47-D00B-43AD4986B222}"/>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9" name="Title 1">
            <a:extLst>
              <a:ext uri="{FF2B5EF4-FFF2-40B4-BE49-F238E27FC236}">
                <a16:creationId xmlns:a16="http://schemas.microsoft.com/office/drawing/2014/main" id="{06B84CB2-68F6-D2CA-165C-0A66F6F56A79}"/>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36" name="Text Placeholder 13">
            <a:extLst>
              <a:ext uri="{FF2B5EF4-FFF2-40B4-BE49-F238E27FC236}">
                <a16:creationId xmlns:a16="http://schemas.microsoft.com/office/drawing/2014/main" id="{491776B0-BA4A-47C9-BDDC-EC235347EF56}"/>
              </a:ext>
            </a:extLst>
          </p:cNvPr>
          <p:cNvSpPr>
            <a:spLocks noGrp="1"/>
          </p:cNvSpPr>
          <p:nvPr>
            <p:ph type="body" sz="quarter" idx="16" hasCustomPrompt="1"/>
          </p:nvPr>
        </p:nvSpPr>
        <p:spPr>
          <a:xfrm>
            <a:off x="1078993" y="2420173"/>
            <a:ext cx="4779880" cy="2025637"/>
          </a:xfrm>
        </p:spPr>
        <p:txBody>
          <a:bodyPr wrap="square" anchor="b">
            <a:noAutofit/>
          </a:bodyPr>
          <a:lstStyle>
            <a:lvl1pPr marL="0" indent="0" algn="r" defTabSz="914400" rtl="0" eaLnBrk="1" latinLnBrk="0" hangingPunct="1">
              <a:lnSpc>
                <a:spcPct val="110000"/>
              </a:lnSpc>
              <a:spcBef>
                <a:spcPts val="0"/>
              </a:spcBef>
              <a:spcAft>
                <a:spcPts val="900"/>
              </a:spcAft>
              <a:buFont typeface="Arial" panose="020B0604020202020204" pitchFamily="34" charset="0"/>
              <a:buChar char="​"/>
              <a:defRPr lang="en-US" sz="15000" b="1" kern="1200" dirty="0">
                <a:gradFill>
                  <a:gsLst>
                    <a:gs pos="20000">
                      <a:schemeClr val="accent3"/>
                    </a:gs>
                    <a:gs pos="85000">
                      <a:schemeClr val="accent1"/>
                    </a:gs>
                  </a:gsLst>
                  <a:lin ang="2700000" scaled="0"/>
                </a:gradFill>
                <a:latin typeface="+mn-lt"/>
                <a:ea typeface="+mn-ea"/>
                <a:cs typeface="+mn-cs"/>
              </a:defRPr>
            </a:lvl1pPr>
          </a:lstStyle>
          <a:p>
            <a:pPr lvl="0"/>
            <a:r>
              <a:rPr lang="en-US" dirty="0"/>
              <a:t>##%</a:t>
            </a:r>
          </a:p>
        </p:txBody>
      </p:sp>
      <p:sp>
        <p:nvSpPr>
          <p:cNvPr id="18" name="Text Placeholder 17">
            <a:extLst>
              <a:ext uri="{FF2B5EF4-FFF2-40B4-BE49-F238E27FC236}">
                <a16:creationId xmlns:a16="http://schemas.microsoft.com/office/drawing/2014/main" id="{08B6156B-0C00-495C-87C3-E8E326761A07}"/>
              </a:ext>
            </a:extLst>
          </p:cNvPr>
          <p:cNvSpPr>
            <a:spLocks noGrp="1"/>
          </p:cNvSpPr>
          <p:nvPr>
            <p:ph type="body" sz="quarter" idx="15" hasCustomPrompt="1"/>
          </p:nvPr>
        </p:nvSpPr>
        <p:spPr>
          <a:xfrm>
            <a:off x="1469461" y="4305068"/>
            <a:ext cx="4389412" cy="863047"/>
          </a:xfrm>
        </p:spPr>
        <p:txBody>
          <a:bodyPr/>
          <a:lstStyle>
            <a:lvl1pPr algn="r">
              <a:defRPr sz="2000">
                <a:solidFill>
                  <a:schemeClr val="accent3"/>
                </a:solidFill>
              </a:defRPr>
            </a:lvl1pPr>
            <a:lvl2pPr marL="0" indent="0">
              <a:buFont typeface="Arial" panose="020B0604020202020204" pitchFamily="34" charset="0"/>
              <a:buChar char="​"/>
              <a:defRPr sz="1500"/>
            </a:lvl2pPr>
          </a:lstStyle>
          <a:p>
            <a:pPr lvl="0"/>
            <a:r>
              <a:rPr lang="en-US" dirty="0"/>
              <a:t>Click to edit text</a:t>
            </a:r>
          </a:p>
        </p:txBody>
      </p:sp>
      <p:sp>
        <p:nvSpPr>
          <p:cNvPr id="3" name="Text Placeholder 2">
            <a:extLst>
              <a:ext uri="{FF2B5EF4-FFF2-40B4-BE49-F238E27FC236}">
                <a16:creationId xmlns:a16="http://schemas.microsoft.com/office/drawing/2014/main" id="{7A45F4C8-F12E-4307-9AA1-D64921B0D3C2}"/>
              </a:ext>
            </a:extLst>
          </p:cNvPr>
          <p:cNvSpPr>
            <a:spLocks noGrp="1"/>
          </p:cNvSpPr>
          <p:nvPr>
            <p:ph type="body" sz="quarter" idx="17" hasCustomPrompt="1"/>
          </p:nvPr>
        </p:nvSpPr>
        <p:spPr>
          <a:xfrm>
            <a:off x="6305550" y="3209925"/>
            <a:ext cx="3097213" cy="2733675"/>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268C7B3-03A8-498A-ADB9-426A8F8D4AB3}"/>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274696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lumMod val="75000"/>
          </a:schemeClr>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89365C07-DC0F-4B69-AAE0-AB65734C4E3F}"/>
              </a:ext>
              <a:ext uri="{C183D7F6-B498-43B3-948B-1728B52AA6E4}">
                <adec:decorative xmlns:adec="http://schemas.microsoft.com/office/drawing/2017/decorative" val="1"/>
              </a:ext>
            </a:extLst>
          </p:cNvPr>
          <p:cNvGrpSpPr/>
          <p:nvPr userDrawn="1"/>
        </p:nvGrpSpPr>
        <p:grpSpPr bwMode="gray">
          <a:xfrm rot="10800000">
            <a:off x="9903466" y="4352718"/>
            <a:ext cx="1732026" cy="1145417"/>
            <a:chOff x="1507680" y="3769469"/>
            <a:chExt cx="2754679" cy="1821715"/>
          </a:xfrm>
        </p:grpSpPr>
        <p:grpSp>
          <p:nvGrpSpPr>
            <p:cNvPr id="73" name="Group 72">
              <a:extLst>
                <a:ext uri="{FF2B5EF4-FFF2-40B4-BE49-F238E27FC236}">
                  <a16:creationId xmlns:a16="http://schemas.microsoft.com/office/drawing/2014/main" id="{A49A178F-F71A-4BC6-95F6-3A7D413272E5}"/>
                </a:ext>
              </a:extLst>
            </p:cNvPr>
            <p:cNvGrpSpPr/>
            <p:nvPr/>
          </p:nvGrpSpPr>
          <p:grpSpPr bwMode="gray">
            <a:xfrm>
              <a:off x="1507680" y="3769469"/>
              <a:ext cx="1331763" cy="1821715"/>
              <a:chOff x="826382" y="-774640"/>
              <a:chExt cx="2163513" cy="2959467"/>
            </a:xfrm>
          </p:grpSpPr>
          <p:sp>
            <p:nvSpPr>
              <p:cNvPr id="77" name="Freeform: Shape 76">
                <a:extLst>
                  <a:ext uri="{FF2B5EF4-FFF2-40B4-BE49-F238E27FC236}">
                    <a16:creationId xmlns:a16="http://schemas.microsoft.com/office/drawing/2014/main" id="{6F5E5539-0361-4CE5-8F53-1F56C580CC3F}"/>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78" name="Freeform: Shape 77">
                <a:extLst>
                  <a:ext uri="{FF2B5EF4-FFF2-40B4-BE49-F238E27FC236}">
                    <a16:creationId xmlns:a16="http://schemas.microsoft.com/office/drawing/2014/main" id="{0B4E82AF-6110-4DD2-BBC9-EE81DCB67B03}"/>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nvGrpSpPr>
            <p:cNvPr id="74" name="Group 73">
              <a:extLst>
                <a:ext uri="{FF2B5EF4-FFF2-40B4-BE49-F238E27FC236}">
                  <a16:creationId xmlns:a16="http://schemas.microsoft.com/office/drawing/2014/main" id="{0721EFCA-4A50-4CD4-9AFE-CFD3C18BC4D3}"/>
                </a:ext>
              </a:extLst>
            </p:cNvPr>
            <p:cNvGrpSpPr/>
            <p:nvPr/>
          </p:nvGrpSpPr>
          <p:grpSpPr bwMode="gray">
            <a:xfrm>
              <a:off x="2930596" y="3769469"/>
              <a:ext cx="1331763" cy="1821715"/>
              <a:chOff x="826382" y="-774640"/>
              <a:chExt cx="2163513" cy="2959467"/>
            </a:xfrm>
          </p:grpSpPr>
          <p:sp>
            <p:nvSpPr>
              <p:cNvPr id="75" name="Freeform: Shape 74">
                <a:extLst>
                  <a:ext uri="{FF2B5EF4-FFF2-40B4-BE49-F238E27FC236}">
                    <a16:creationId xmlns:a16="http://schemas.microsoft.com/office/drawing/2014/main" id="{5AA9820F-AEFD-4E46-989C-529B90375AF2}"/>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76" name="Freeform: Shape 75">
                <a:extLst>
                  <a:ext uri="{FF2B5EF4-FFF2-40B4-BE49-F238E27FC236}">
                    <a16:creationId xmlns:a16="http://schemas.microsoft.com/office/drawing/2014/main" id="{39D47F05-D66A-4336-A42E-93C2FF39B78F}"/>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grpSp>
        <p:nvGrpSpPr>
          <p:cNvPr id="79" name="Group 78">
            <a:extLst>
              <a:ext uri="{FF2B5EF4-FFF2-40B4-BE49-F238E27FC236}">
                <a16:creationId xmlns:a16="http://schemas.microsoft.com/office/drawing/2014/main" id="{B3556E6E-1060-456D-BFA3-FEC9B71DD4D3}"/>
              </a:ext>
              <a:ext uri="{C183D7F6-B498-43B3-948B-1728B52AA6E4}">
                <adec:decorative xmlns:adec="http://schemas.microsoft.com/office/drawing/2017/decorative" val="1"/>
              </a:ext>
            </a:extLst>
          </p:cNvPr>
          <p:cNvGrpSpPr/>
          <p:nvPr userDrawn="1"/>
        </p:nvGrpSpPr>
        <p:grpSpPr bwMode="gray">
          <a:xfrm rot="10800000" flipH="1" flipV="1">
            <a:off x="692097" y="1664209"/>
            <a:ext cx="1732026" cy="1145417"/>
            <a:chOff x="1507680" y="3769469"/>
            <a:chExt cx="2754679" cy="1821715"/>
          </a:xfrm>
        </p:grpSpPr>
        <p:grpSp>
          <p:nvGrpSpPr>
            <p:cNvPr id="80" name="Group 79">
              <a:extLst>
                <a:ext uri="{FF2B5EF4-FFF2-40B4-BE49-F238E27FC236}">
                  <a16:creationId xmlns:a16="http://schemas.microsoft.com/office/drawing/2014/main" id="{3F7CB09B-B90B-481B-B30F-CF9849E56735}"/>
                </a:ext>
              </a:extLst>
            </p:cNvPr>
            <p:cNvGrpSpPr/>
            <p:nvPr/>
          </p:nvGrpSpPr>
          <p:grpSpPr bwMode="gray">
            <a:xfrm>
              <a:off x="1507680" y="3769469"/>
              <a:ext cx="1331763" cy="1821715"/>
              <a:chOff x="826382" y="-774640"/>
              <a:chExt cx="2163513" cy="2959467"/>
            </a:xfrm>
          </p:grpSpPr>
          <p:sp>
            <p:nvSpPr>
              <p:cNvPr id="84" name="Freeform: Shape 83">
                <a:extLst>
                  <a:ext uri="{FF2B5EF4-FFF2-40B4-BE49-F238E27FC236}">
                    <a16:creationId xmlns:a16="http://schemas.microsoft.com/office/drawing/2014/main" id="{384A2AF4-CA8C-4F3D-BE44-6BB23A34C504}"/>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85" name="Freeform: Shape 84">
                <a:extLst>
                  <a:ext uri="{FF2B5EF4-FFF2-40B4-BE49-F238E27FC236}">
                    <a16:creationId xmlns:a16="http://schemas.microsoft.com/office/drawing/2014/main" id="{55DA4444-C4FB-40E7-A8A5-0B8D37820BDD}"/>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nvGrpSpPr>
            <p:cNvPr id="81" name="Group 80">
              <a:extLst>
                <a:ext uri="{FF2B5EF4-FFF2-40B4-BE49-F238E27FC236}">
                  <a16:creationId xmlns:a16="http://schemas.microsoft.com/office/drawing/2014/main" id="{A3C144B0-1653-4B72-A298-CC8F58AC8675}"/>
                </a:ext>
              </a:extLst>
            </p:cNvPr>
            <p:cNvGrpSpPr/>
            <p:nvPr/>
          </p:nvGrpSpPr>
          <p:grpSpPr bwMode="gray">
            <a:xfrm>
              <a:off x="2930596" y="3769469"/>
              <a:ext cx="1331763" cy="1821715"/>
              <a:chOff x="826382" y="-774640"/>
              <a:chExt cx="2163513" cy="2959467"/>
            </a:xfrm>
          </p:grpSpPr>
          <p:sp>
            <p:nvSpPr>
              <p:cNvPr id="82" name="Freeform: Shape 81">
                <a:extLst>
                  <a:ext uri="{FF2B5EF4-FFF2-40B4-BE49-F238E27FC236}">
                    <a16:creationId xmlns:a16="http://schemas.microsoft.com/office/drawing/2014/main" id="{98F1EC3C-D815-4BD4-9F68-E0391FCD5DDB}"/>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83" name="Freeform: Shape 82">
                <a:extLst>
                  <a:ext uri="{FF2B5EF4-FFF2-40B4-BE49-F238E27FC236}">
                    <a16:creationId xmlns:a16="http://schemas.microsoft.com/office/drawing/2014/main" id="{F33691F1-7720-498C-84B5-103B6EF52375}"/>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sp>
        <p:nvSpPr>
          <p:cNvPr id="19" name="Title 1">
            <a:extLst>
              <a:ext uri="{FF2B5EF4-FFF2-40B4-BE49-F238E27FC236}">
                <a16:creationId xmlns:a16="http://schemas.microsoft.com/office/drawing/2014/main" id="{2829E3A1-3ABE-708A-536B-54C79D686469}"/>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14" name="Text Placeholder 13">
            <a:extLst>
              <a:ext uri="{FF2B5EF4-FFF2-40B4-BE49-F238E27FC236}">
                <a16:creationId xmlns:a16="http://schemas.microsoft.com/office/drawing/2014/main" id="{D2A87D98-D457-45CE-A256-B30C370CFC77}"/>
              </a:ext>
            </a:extLst>
          </p:cNvPr>
          <p:cNvSpPr>
            <a:spLocks noGrp="1"/>
          </p:cNvSpPr>
          <p:nvPr>
            <p:ph type="body" sz="quarter" idx="14" hasCustomPrompt="1"/>
          </p:nvPr>
        </p:nvSpPr>
        <p:spPr>
          <a:xfrm>
            <a:off x="3260317" y="877823"/>
            <a:ext cx="6121291" cy="3474895"/>
          </a:xfrm>
        </p:spPr>
        <p:txBody>
          <a:bodyPr anchor="b">
            <a:normAutofit/>
          </a:bodyPr>
          <a:lstStyle>
            <a:lvl1pPr marL="0" indent="0">
              <a:lnSpc>
                <a:spcPct val="100000"/>
              </a:lnSpc>
              <a:buSzPct val="110000"/>
              <a:buFont typeface="Arial" panose="020B0604020202020204" pitchFamily="34" charset="0"/>
              <a:buNone/>
              <a:defRPr sz="3600" b="0">
                <a:solidFill>
                  <a:schemeClr val="bg1"/>
                </a:solidFill>
                <a:latin typeface="+mj-lt"/>
              </a:defRPr>
            </a:lvl1pPr>
          </a:lstStyle>
          <a:p>
            <a:pPr lvl="0"/>
            <a:r>
              <a:rPr lang="en-US" dirty="0"/>
              <a:t>Click to insert quote</a:t>
            </a:r>
          </a:p>
        </p:txBody>
      </p:sp>
      <p:sp>
        <p:nvSpPr>
          <p:cNvPr id="18" name="Text Placeholder 17">
            <a:extLst>
              <a:ext uri="{FF2B5EF4-FFF2-40B4-BE49-F238E27FC236}">
                <a16:creationId xmlns:a16="http://schemas.microsoft.com/office/drawing/2014/main" id="{08B6156B-0C00-495C-87C3-E8E326761A07}"/>
              </a:ext>
            </a:extLst>
          </p:cNvPr>
          <p:cNvSpPr>
            <a:spLocks noGrp="1"/>
          </p:cNvSpPr>
          <p:nvPr>
            <p:ph type="body" sz="quarter" idx="15" hasCustomPrompt="1"/>
          </p:nvPr>
        </p:nvSpPr>
        <p:spPr>
          <a:xfrm>
            <a:off x="3260318" y="4610653"/>
            <a:ext cx="6121290" cy="863047"/>
          </a:xfrm>
        </p:spPr>
        <p:txBody>
          <a:bodyPr/>
          <a:lstStyle>
            <a:lvl1pPr>
              <a:spcAft>
                <a:spcPts val="600"/>
              </a:spcAft>
              <a:defRPr sz="2000" b="1">
                <a:solidFill>
                  <a:schemeClr val="accent2"/>
                </a:solidFill>
              </a:defRPr>
            </a:lvl1pPr>
            <a:lvl2pPr marL="0" indent="0">
              <a:lnSpc>
                <a:spcPct val="80000"/>
              </a:lnSpc>
              <a:spcAft>
                <a:spcPts val="300"/>
              </a:spcAft>
              <a:buFont typeface="Arial" panose="020B0604020202020204" pitchFamily="34" charset="0"/>
              <a:buChar char="​"/>
              <a:defRPr sz="1500">
                <a:solidFill>
                  <a:schemeClr val="accent1">
                    <a:lumMod val="40000"/>
                    <a:lumOff val="60000"/>
                  </a:schemeClr>
                </a:solidFill>
              </a:defRPr>
            </a:lvl2pPr>
            <a:lvl3pPr marL="0" indent="0">
              <a:buNone/>
              <a:defRPr>
                <a:solidFill>
                  <a:schemeClr val="bg1"/>
                </a:solidFill>
              </a:defRPr>
            </a:lvl3pPr>
          </a:lstStyle>
          <a:p>
            <a:r>
              <a:rPr lang="en-US" dirty="0"/>
              <a:t>Click to edit source</a:t>
            </a:r>
          </a:p>
        </p:txBody>
      </p:sp>
    </p:spTree>
    <p:extLst>
      <p:ext uri="{BB962C8B-B14F-4D97-AF65-F5344CB8AC3E}">
        <p14:creationId xmlns:p14="http://schemas.microsoft.com/office/powerpoint/2010/main" val="1667042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4">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835BD-B3A8-3AA3-72EC-33E79EB46AB6}"/>
              </a:ext>
              <a:ext uri="{C183D7F6-B498-43B3-948B-1728B52AA6E4}">
                <adec:decorative xmlns:adec="http://schemas.microsoft.com/office/drawing/2017/decorative" val="1"/>
              </a:ext>
            </a:extLst>
          </p:cNvPr>
          <p:cNvGrpSpPr/>
          <p:nvPr userDrawn="1"/>
        </p:nvGrpSpPr>
        <p:grpSpPr>
          <a:xfrm>
            <a:off x="-313918" y="844314"/>
            <a:ext cx="4226621" cy="1633522"/>
            <a:chOff x="-313918" y="844314"/>
            <a:chExt cx="4226621" cy="1633522"/>
          </a:xfrm>
        </p:grpSpPr>
        <p:sp>
          <p:nvSpPr>
            <p:cNvPr id="36" name="Freeform: Shape 35">
              <a:extLst>
                <a:ext uri="{FF2B5EF4-FFF2-40B4-BE49-F238E27FC236}">
                  <a16:creationId xmlns:a16="http://schemas.microsoft.com/office/drawing/2014/main" id="{3A9CE158-971D-4010-AB7D-4142A5222D55}"/>
                </a:ext>
              </a:extLst>
            </p:cNvPr>
            <p:cNvSpPr/>
            <p:nvPr userDrawn="1"/>
          </p:nvSpPr>
          <p:spPr bwMode="gray">
            <a:xfrm rot="9000000">
              <a:off x="-313918" y="1791350"/>
              <a:ext cx="2124225" cy="686486"/>
            </a:xfrm>
            <a:custGeom>
              <a:avLst/>
              <a:gdLst>
                <a:gd name="connsiteX0" fmla="*/ 209637 w 2124225"/>
                <a:gd name="connsiteY0" fmla="*/ 659512 h 686486"/>
                <a:gd name="connsiteX1" fmla="*/ 0 w 2124225"/>
                <a:gd name="connsiteY1" fmla="*/ 343243 h 686486"/>
                <a:gd name="connsiteX2" fmla="*/ 343243 w 2124225"/>
                <a:gd name="connsiteY2" fmla="*/ 0 h 686486"/>
                <a:gd name="connsiteX3" fmla="*/ 2124225 w 2124225"/>
                <a:gd name="connsiteY3" fmla="*/ 0 h 686486"/>
                <a:gd name="connsiteX4" fmla="*/ 1727882 w 2124225"/>
                <a:gd name="connsiteY4" fmla="*/ 686486 h 686486"/>
                <a:gd name="connsiteX5" fmla="*/ 343243 w 2124225"/>
                <a:gd name="connsiteY5" fmla="*/ 686486 h 686486"/>
                <a:gd name="connsiteX6" fmla="*/ 209637 w 2124225"/>
                <a:gd name="connsiteY6" fmla="*/ 659512 h 68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225" h="686486">
                  <a:moveTo>
                    <a:pt x="209637" y="659512"/>
                  </a:moveTo>
                  <a:cubicBezTo>
                    <a:pt x="86442" y="607405"/>
                    <a:pt x="0" y="485419"/>
                    <a:pt x="0" y="343243"/>
                  </a:cubicBezTo>
                  <a:cubicBezTo>
                    <a:pt x="0" y="153675"/>
                    <a:pt x="153675" y="0"/>
                    <a:pt x="343243" y="0"/>
                  </a:cubicBezTo>
                  <a:lnTo>
                    <a:pt x="2124225" y="0"/>
                  </a:lnTo>
                  <a:lnTo>
                    <a:pt x="1727882" y="686486"/>
                  </a:lnTo>
                  <a:lnTo>
                    <a:pt x="343243" y="686486"/>
                  </a:lnTo>
                  <a:cubicBezTo>
                    <a:pt x="295851" y="686486"/>
                    <a:pt x="250702" y="676881"/>
                    <a:pt x="209637" y="659512"/>
                  </a:cubicBezTo>
                  <a:close/>
                </a:path>
              </a:pathLst>
            </a:custGeom>
            <a:gradFill flip="none" rotWithShape="1">
              <a:gsLst>
                <a:gs pos="0">
                  <a:srgbClr val="FF69B0"/>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7" name="Group 36">
              <a:extLst>
                <a:ext uri="{FF2B5EF4-FFF2-40B4-BE49-F238E27FC236}">
                  <a16:creationId xmlns:a16="http://schemas.microsoft.com/office/drawing/2014/main" id="{EAFC29F3-9532-4879-98E8-7A0CD7C9431F}"/>
                </a:ext>
              </a:extLst>
            </p:cNvPr>
            <p:cNvGrpSpPr/>
            <p:nvPr userDrawn="1"/>
          </p:nvGrpSpPr>
          <p:grpSpPr bwMode="gray">
            <a:xfrm rot="19800000">
              <a:off x="870723" y="844314"/>
              <a:ext cx="3041980" cy="686486"/>
              <a:chOff x="5984510" y="1902858"/>
              <a:chExt cx="1095507" cy="247223"/>
            </a:xfrm>
          </p:grpSpPr>
          <p:sp>
            <p:nvSpPr>
              <p:cNvPr id="38" name="Oval 37">
                <a:extLst>
                  <a:ext uri="{FF2B5EF4-FFF2-40B4-BE49-F238E27FC236}">
                    <a16:creationId xmlns:a16="http://schemas.microsoft.com/office/drawing/2014/main" id="{9CD8D7A9-26A9-43E9-9BBE-255500B010D8}"/>
                  </a:ext>
                </a:extLst>
              </p:cNvPr>
              <p:cNvSpPr/>
              <p:nvPr/>
            </p:nvSpPr>
            <p:spPr bwMode="gray">
              <a:xfrm>
                <a:off x="5984510" y="1902858"/>
                <a:ext cx="247223" cy="2472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676A69ED-1DC2-4AA9-98AA-9CD7E4C1F677}"/>
                  </a:ext>
                </a:extLst>
              </p:cNvPr>
              <p:cNvSpPr>
                <a:spLocks noChangeAspect="1"/>
              </p:cNvSpPr>
              <p:nvPr/>
            </p:nvSpPr>
            <p:spPr bwMode="gray">
              <a:xfrm>
                <a:off x="6488512" y="1939433"/>
                <a:ext cx="197778" cy="197778"/>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E032D150-274B-4FFC-9606-5E320BC59CDD}"/>
                  </a:ext>
                </a:extLst>
              </p:cNvPr>
              <p:cNvSpPr>
                <a:spLocks noChangeAspect="1"/>
              </p:cNvSpPr>
              <p:nvPr/>
            </p:nvSpPr>
            <p:spPr bwMode="gray">
              <a:xfrm>
                <a:off x="6956405" y="1971770"/>
                <a:ext cx="123612" cy="123612"/>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6EC2105A-58F7-6AF2-E0DA-8D496DE654EC}"/>
              </a:ext>
              <a:ext uri="{C183D7F6-B498-43B3-948B-1728B52AA6E4}">
                <adec:decorative xmlns:adec="http://schemas.microsoft.com/office/drawing/2017/decorative" val="1"/>
              </a:ext>
            </a:extLst>
          </p:cNvPr>
          <p:cNvGrpSpPr/>
          <p:nvPr userDrawn="1"/>
        </p:nvGrpSpPr>
        <p:grpSpPr>
          <a:xfrm>
            <a:off x="6971024" y="3218847"/>
            <a:ext cx="5522357" cy="3290230"/>
            <a:chOff x="6971024" y="3218847"/>
            <a:chExt cx="5522357" cy="3290230"/>
          </a:xfrm>
        </p:grpSpPr>
        <p:sp>
          <p:nvSpPr>
            <p:cNvPr id="41" name="Freeform: Shape 40">
              <a:extLst>
                <a:ext uri="{FF2B5EF4-FFF2-40B4-BE49-F238E27FC236}">
                  <a16:creationId xmlns:a16="http://schemas.microsoft.com/office/drawing/2014/main" id="{6F52BCA7-1655-483C-8A9E-60E838F34981}"/>
                </a:ext>
              </a:extLst>
            </p:cNvPr>
            <p:cNvSpPr/>
            <p:nvPr userDrawn="1"/>
          </p:nvSpPr>
          <p:spPr bwMode="gray">
            <a:xfrm rot="19800000">
              <a:off x="6971024" y="6079213"/>
              <a:ext cx="2999966" cy="429864"/>
            </a:xfrm>
            <a:custGeom>
              <a:avLst/>
              <a:gdLst>
                <a:gd name="connsiteX0" fmla="*/ 2905205 w 2999966"/>
                <a:gd name="connsiteY0" fmla="*/ 36707 h 429864"/>
                <a:gd name="connsiteX1" fmla="*/ 2999966 w 2999966"/>
                <a:gd name="connsiteY1" fmla="*/ 214932 h 429864"/>
                <a:gd name="connsiteX2" fmla="*/ 2785034 w 2999966"/>
                <a:gd name="connsiteY2" fmla="*/ 429864 h 429864"/>
                <a:gd name="connsiteX3" fmla="*/ 744547 w 2999966"/>
                <a:gd name="connsiteY3" fmla="*/ 429864 h 429864"/>
                <a:gd name="connsiteX4" fmla="*/ 0 w 2999966"/>
                <a:gd name="connsiteY4" fmla="*/ 0 h 429864"/>
                <a:gd name="connsiteX5" fmla="*/ 2785034 w 2999966"/>
                <a:gd name="connsiteY5" fmla="*/ 0 h 429864"/>
                <a:gd name="connsiteX6" fmla="*/ 2905205 w 2999966"/>
                <a:gd name="connsiteY6" fmla="*/ 36707 h 42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966" h="429864">
                  <a:moveTo>
                    <a:pt x="2905205" y="36707"/>
                  </a:moveTo>
                  <a:cubicBezTo>
                    <a:pt x="2962377" y="75332"/>
                    <a:pt x="2999966" y="140742"/>
                    <a:pt x="2999966" y="214932"/>
                  </a:cubicBezTo>
                  <a:cubicBezTo>
                    <a:pt x="2999966" y="333636"/>
                    <a:pt x="2903738" y="429864"/>
                    <a:pt x="2785034" y="429864"/>
                  </a:cubicBezTo>
                  <a:lnTo>
                    <a:pt x="744547" y="429864"/>
                  </a:lnTo>
                  <a:lnTo>
                    <a:pt x="0" y="0"/>
                  </a:lnTo>
                  <a:lnTo>
                    <a:pt x="2785034" y="0"/>
                  </a:lnTo>
                  <a:cubicBezTo>
                    <a:pt x="2829548" y="0"/>
                    <a:pt x="2870901" y="13532"/>
                    <a:pt x="2905205" y="36707"/>
                  </a:cubicBezTo>
                  <a:close/>
                </a:path>
              </a:pathLst>
            </a:cu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42" name="Group 41">
              <a:extLst>
                <a:ext uri="{FF2B5EF4-FFF2-40B4-BE49-F238E27FC236}">
                  <a16:creationId xmlns:a16="http://schemas.microsoft.com/office/drawing/2014/main" id="{A0A16322-187E-40B9-91A6-CCD312654D79}"/>
                </a:ext>
              </a:extLst>
            </p:cNvPr>
            <p:cNvGrpSpPr/>
            <p:nvPr userDrawn="1"/>
          </p:nvGrpSpPr>
          <p:grpSpPr bwMode="gray">
            <a:xfrm rot="19800000">
              <a:off x="9270782" y="5068746"/>
              <a:ext cx="1904826" cy="429864"/>
              <a:chOff x="5984510" y="1902858"/>
              <a:chExt cx="1095507" cy="247223"/>
            </a:xfrm>
          </p:grpSpPr>
          <p:sp>
            <p:nvSpPr>
              <p:cNvPr id="43" name="Oval 42">
                <a:extLst>
                  <a:ext uri="{FF2B5EF4-FFF2-40B4-BE49-F238E27FC236}">
                    <a16:creationId xmlns:a16="http://schemas.microsoft.com/office/drawing/2014/main" id="{6F3696EB-D8D0-47C0-B572-DF5B59158FAE}"/>
                  </a:ext>
                </a:extLst>
              </p:cNvPr>
              <p:cNvSpPr/>
              <p:nvPr/>
            </p:nvSpPr>
            <p:spPr bwMode="gray">
              <a:xfrm>
                <a:off x="5984510" y="1902858"/>
                <a:ext cx="247223" cy="247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E097D2C-74E1-4301-9663-1A7A2594F6AC}"/>
                  </a:ext>
                </a:extLst>
              </p:cNvPr>
              <p:cNvSpPr>
                <a:spLocks noChangeAspect="1"/>
              </p:cNvSpPr>
              <p:nvPr/>
            </p:nvSpPr>
            <p:spPr bwMode="gray">
              <a:xfrm>
                <a:off x="6488512" y="1939433"/>
                <a:ext cx="197778" cy="197778"/>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FEB740AB-9901-4C60-90D8-8D3AC552C294}"/>
                  </a:ext>
                </a:extLst>
              </p:cNvPr>
              <p:cNvSpPr>
                <a:spLocks noChangeAspect="1"/>
              </p:cNvSpPr>
              <p:nvPr/>
            </p:nvSpPr>
            <p:spPr bwMode="gray">
              <a:xfrm>
                <a:off x="6956405" y="1971770"/>
                <a:ext cx="123612" cy="12361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Rounded Corners 45">
              <a:extLst>
                <a:ext uri="{FF2B5EF4-FFF2-40B4-BE49-F238E27FC236}">
                  <a16:creationId xmlns:a16="http://schemas.microsoft.com/office/drawing/2014/main" id="{C8AC1931-045B-4F4E-B361-6552BD59EE58}"/>
                </a:ext>
              </a:extLst>
            </p:cNvPr>
            <p:cNvSpPr/>
            <p:nvPr userDrawn="1"/>
          </p:nvSpPr>
          <p:spPr bwMode="gray">
            <a:xfrm rot="19800000">
              <a:off x="9972107" y="3919105"/>
              <a:ext cx="1843312" cy="429864"/>
            </a:xfrm>
            <a:prstGeom prst="roundRect">
              <a:avLst>
                <a:gd name="adj" fmla="val 50000"/>
              </a:avLst>
            </a:prstGeom>
            <a:gradFill flip="none" rotWithShape="1">
              <a:gsLst>
                <a:gs pos="0">
                  <a:srgbClr val="FF69B0">
                    <a:alpha val="80000"/>
                  </a:srgbClr>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Roboto"/>
              </a:endParaRPr>
            </a:p>
          </p:txBody>
        </p:sp>
        <p:sp>
          <p:nvSpPr>
            <p:cNvPr id="47" name="Oval 46">
              <a:extLst>
                <a:ext uri="{FF2B5EF4-FFF2-40B4-BE49-F238E27FC236}">
                  <a16:creationId xmlns:a16="http://schemas.microsoft.com/office/drawing/2014/main" id="{DB94623B-FCC1-4EDF-A7A7-84590FEC5754}"/>
                </a:ext>
              </a:extLst>
            </p:cNvPr>
            <p:cNvSpPr/>
            <p:nvPr userDrawn="1"/>
          </p:nvSpPr>
          <p:spPr bwMode="gray">
            <a:xfrm rot="19800000">
              <a:off x="11291498" y="3566540"/>
              <a:ext cx="429862" cy="4298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FB3F3C2-58EA-4F1A-8336-79A8F36BFA41}"/>
                </a:ext>
              </a:extLst>
            </p:cNvPr>
            <p:cNvSpPr>
              <a:spLocks noChangeAspect="1"/>
            </p:cNvSpPr>
            <p:nvPr userDrawn="1"/>
          </p:nvSpPr>
          <p:spPr bwMode="gray">
            <a:xfrm rot="19800000">
              <a:off x="11947444" y="3218847"/>
              <a:ext cx="311959" cy="341420"/>
            </a:xfrm>
            <a:custGeom>
              <a:avLst/>
              <a:gdLst>
                <a:gd name="connsiteX0" fmla="*/ 238874 w 311959"/>
                <a:gd name="connsiteY0" fmla="*/ 13512 h 341420"/>
                <a:gd name="connsiteX1" fmla="*/ 293529 w 311959"/>
                <a:gd name="connsiteY1" fmla="*/ 50362 h 341420"/>
                <a:gd name="connsiteX2" fmla="*/ 311959 w 311959"/>
                <a:gd name="connsiteY2" fmla="*/ 77698 h 341420"/>
                <a:gd name="connsiteX3" fmla="*/ 159699 w 311959"/>
                <a:gd name="connsiteY3" fmla="*/ 341420 h 341420"/>
                <a:gd name="connsiteX4" fmla="*/ 105016 w 311959"/>
                <a:gd name="connsiteY4" fmla="*/ 330380 h 341420"/>
                <a:gd name="connsiteX5" fmla="*/ 0 w 311959"/>
                <a:gd name="connsiteY5" fmla="*/ 171946 h 341420"/>
                <a:gd name="connsiteX6" fmla="*/ 171945 w 311959"/>
                <a:gd name="connsiteY6" fmla="*/ 0 h 341420"/>
                <a:gd name="connsiteX7" fmla="*/ 238874 w 311959"/>
                <a:gd name="connsiteY7" fmla="*/ 13512 h 34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59" h="341420">
                  <a:moveTo>
                    <a:pt x="238874" y="13512"/>
                  </a:moveTo>
                  <a:cubicBezTo>
                    <a:pt x="259445" y="22213"/>
                    <a:pt x="277971" y="34804"/>
                    <a:pt x="293529" y="50362"/>
                  </a:cubicBezTo>
                  <a:lnTo>
                    <a:pt x="311959" y="77698"/>
                  </a:lnTo>
                  <a:lnTo>
                    <a:pt x="159699" y="341420"/>
                  </a:lnTo>
                  <a:lnTo>
                    <a:pt x="105016" y="330380"/>
                  </a:lnTo>
                  <a:cubicBezTo>
                    <a:pt x="43303" y="304277"/>
                    <a:pt x="0" y="243168"/>
                    <a:pt x="0" y="171946"/>
                  </a:cubicBezTo>
                  <a:cubicBezTo>
                    <a:pt x="0" y="76983"/>
                    <a:pt x="76982" y="0"/>
                    <a:pt x="171945" y="0"/>
                  </a:cubicBezTo>
                  <a:cubicBezTo>
                    <a:pt x="195686" y="0"/>
                    <a:pt x="218303" y="4811"/>
                    <a:pt x="238874" y="13512"/>
                  </a:cubicBez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4B42BE7-100B-40CE-8376-150555E7C73E}"/>
                </a:ext>
              </a:extLst>
            </p:cNvPr>
            <p:cNvSpPr/>
            <p:nvPr userDrawn="1"/>
          </p:nvSpPr>
          <p:spPr bwMode="gray">
            <a:xfrm rot="19800000">
              <a:off x="9598582" y="5509519"/>
              <a:ext cx="2894799" cy="429864"/>
            </a:xfrm>
            <a:custGeom>
              <a:avLst/>
              <a:gdLst>
                <a:gd name="connsiteX0" fmla="*/ 2894799 w 2894799"/>
                <a:gd name="connsiteY0" fmla="*/ 0 h 429864"/>
                <a:gd name="connsiteX1" fmla="*/ 2646616 w 2894799"/>
                <a:gd name="connsiteY1" fmla="*/ 429864 h 429864"/>
                <a:gd name="connsiteX2" fmla="*/ 214932 w 2894799"/>
                <a:gd name="connsiteY2" fmla="*/ 429864 h 429864"/>
                <a:gd name="connsiteX3" fmla="*/ 0 w 2894799"/>
                <a:gd name="connsiteY3" fmla="*/ 214932 h 429864"/>
                <a:gd name="connsiteX4" fmla="*/ 214932 w 2894799"/>
                <a:gd name="connsiteY4" fmla="*/ 0 h 42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799" h="429864">
                  <a:moveTo>
                    <a:pt x="2894799" y="0"/>
                  </a:moveTo>
                  <a:lnTo>
                    <a:pt x="2646616" y="429864"/>
                  </a:lnTo>
                  <a:lnTo>
                    <a:pt x="214932" y="429864"/>
                  </a:lnTo>
                  <a:cubicBezTo>
                    <a:pt x="96228" y="429864"/>
                    <a:pt x="0" y="333636"/>
                    <a:pt x="0" y="214932"/>
                  </a:cubicBezTo>
                  <a:cubicBezTo>
                    <a:pt x="0" y="96228"/>
                    <a:pt x="96228" y="0"/>
                    <a:pt x="214932" y="0"/>
                  </a:cubicBezTo>
                  <a:close/>
                </a:path>
              </a:pathLst>
            </a:custGeom>
            <a:gradFill flip="none" rotWithShape="1">
              <a:gsLst>
                <a:gs pos="0">
                  <a:srgbClr val="2367F8">
                    <a:lumMod val="75000"/>
                    <a:alpha val="80000"/>
                  </a:srgbClr>
                </a:gs>
                <a:gs pos="85000">
                  <a:srgbClr val="7B5DFD">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Roboto"/>
              </a:endParaRPr>
            </a:p>
          </p:txBody>
        </p:sp>
      </p:grpSp>
      <p:sp>
        <p:nvSpPr>
          <p:cNvPr id="19" name="Title 1">
            <a:extLst>
              <a:ext uri="{FF2B5EF4-FFF2-40B4-BE49-F238E27FC236}">
                <a16:creationId xmlns:a16="http://schemas.microsoft.com/office/drawing/2014/main" id="{0865B8F4-C2C6-C838-32D7-7DA79D361515}"/>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14" name="Text Placeholder 13">
            <a:extLst>
              <a:ext uri="{FF2B5EF4-FFF2-40B4-BE49-F238E27FC236}">
                <a16:creationId xmlns:a16="http://schemas.microsoft.com/office/drawing/2014/main" id="{D2A87D98-D457-45CE-A256-B30C370CFC77}"/>
              </a:ext>
            </a:extLst>
          </p:cNvPr>
          <p:cNvSpPr>
            <a:spLocks noGrp="1"/>
          </p:cNvSpPr>
          <p:nvPr>
            <p:ph type="body" sz="quarter" idx="14" hasCustomPrompt="1"/>
          </p:nvPr>
        </p:nvSpPr>
        <p:spPr>
          <a:xfrm>
            <a:off x="1943630" y="1306279"/>
            <a:ext cx="7431145" cy="3474724"/>
          </a:xfrm>
        </p:spPr>
        <p:txBody>
          <a:bodyPr anchor="b"/>
          <a:lstStyle>
            <a:lvl1pPr>
              <a:lnSpc>
                <a:spcPct val="100000"/>
              </a:lnSpc>
              <a:defRPr sz="4000" b="0">
                <a:solidFill>
                  <a:schemeClr val="bg1"/>
                </a:solidFill>
                <a:latin typeface="+mj-lt"/>
              </a:defRPr>
            </a:lvl1pPr>
            <a:lvl2pPr marL="0" indent="0">
              <a:buFont typeface="Arial" panose="020B0604020202020204" pitchFamily="34" charset="0"/>
              <a:buChar char="​"/>
              <a:defRPr sz="2400"/>
            </a:lvl2pPr>
            <a:lvl3pPr marL="0" indent="0">
              <a:buNone/>
              <a:defRPr sz="2400"/>
            </a:lvl3pPr>
          </a:lstStyle>
          <a:p>
            <a:pPr lvl="0"/>
            <a:r>
              <a:rPr lang="en-US" dirty="0"/>
              <a:t>Click to edit text</a:t>
            </a:r>
          </a:p>
        </p:txBody>
      </p:sp>
    </p:spTree>
    <p:extLst>
      <p:ext uri="{BB962C8B-B14F-4D97-AF65-F5344CB8AC3E}">
        <p14:creationId xmlns:p14="http://schemas.microsoft.com/office/powerpoint/2010/main" val="2240003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tx2"/>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4BE92CB-7746-48AC-8AB5-BD4E68EC172A}"/>
              </a:ext>
            </a:extLst>
          </p:cNvPr>
          <p:cNvSpPr>
            <a:spLocks noGrp="1"/>
          </p:cNvSpPr>
          <p:nvPr>
            <p:ph type="subTitle" idx="1" hasCustomPrompt="1"/>
          </p:nvPr>
        </p:nvSpPr>
        <p:spPr>
          <a:xfrm>
            <a:off x="1078992" y="433144"/>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0E6FE6B7-8805-4582-84B0-25D75248FFCA}"/>
              </a:ext>
            </a:extLst>
          </p:cNvPr>
          <p:cNvSpPr>
            <a:spLocks noGrp="1"/>
          </p:cNvSpPr>
          <p:nvPr userDrawn="1">
            <p:ph type="title" hasCustomPrompt="1"/>
          </p:nvPr>
        </p:nvSpPr>
        <p:spPr/>
        <p:txBody>
          <a:bodyPr/>
          <a:lstStyle>
            <a:lvl1pPr>
              <a:defRPr>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D2A87D98-D457-45CE-A256-B30C370CFC77}"/>
              </a:ext>
            </a:extLst>
          </p:cNvPr>
          <p:cNvSpPr>
            <a:spLocks noGrp="1"/>
          </p:cNvSpPr>
          <p:nvPr userDrawn="1">
            <p:ph type="body" sz="quarter" idx="14" hasCustomPrompt="1"/>
          </p:nvPr>
        </p:nvSpPr>
        <p:spPr>
          <a:xfrm>
            <a:off x="1078992" y="1811782"/>
            <a:ext cx="3063240" cy="1280160"/>
          </a:xfrm>
        </p:spPr>
        <p:txBody>
          <a:bodyPr wrap="none">
            <a:spAutoFit/>
          </a:bodyPr>
          <a:lstStyle>
            <a:lvl1pPr marL="857250" indent="-857250">
              <a:buFontTx/>
              <a:buNone/>
              <a:defRPr lang="en-US" sz="8800" b="1" kern="1200" dirty="0">
                <a:gradFill flip="none" rotWithShape="1">
                  <a:gsLst>
                    <a:gs pos="0">
                      <a:srgbClr val="FF69B0"/>
                    </a:gs>
                    <a:gs pos="100000">
                      <a:srgbClr val="FF69B0">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4" name="Text Placeholder 3">
            <a:extLst>
              <a:ext uri="{FF2B5EF4-FFF2-40B4-BE49-F238E27FC236}">
                <a16:creationId xmlns:a16="http://schemas.microsoft.com/office/drawing/2014/main" id="{6135387B-B66A-4B5A-A7C6-030CC5193D64}"/>
              </a:ext>
            </a:extLst>
          </p:cNvPr>
          <p:cNvSpPr>
            <a:spLocks noGrp="1"/>
          </p:cNvSpPr>
          <p:nvPr>
            <p:ph type="body" sz="quarter" idx="32"/>
          </p:nvPr>
        </p:nvSpPr>
        <p:spPr>
          <a:xfrm>
            <a:off x="1079500" y="3136900"/>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47" name="Text Placeholder 13">
            <a:extLst>
              <a:ext uri="{FF2B5EF4-FFF2-40B4-BE49-F238E27FC236}">
                <a16:creationId xmlns:a16="http://schemas.microsoft.com/office/drawing/2014/main" id="{528E2B5A-DF23-4AC9-A4A2-68902AB9B60E}"/>
              </a:ext>
            </a:extLst>
          </p:cNvPr>
          <p:cNvSpPr>
            <a:spLocks noGrp="1"/>
          </p:cNvSpPr>
          <p:nvPr userDrawn="1">
            <p:ph type="body" sz="quarter" idx="17" hasCustomPrompt="1"/>
          </p:nvPr>
        </p:nvSpPr>
        <p:spPr>
          <a:xfrm>
            <a:off x="4562856" y="1811782"/>
            <a:ext cx="3063240" cy="1280160"/>
          </a:xfrm>
        </p:spPr>
        <p:txBody>
          <a:bodyPr wrap="none">
            <a:spAutoFit/>
          </a:bodyPr>
          <a:lstStyle>
            <a:lvl1pPr marL="857250" indent="-857250">
              <a:buFontTx/>
              <a:buNone/>
              <a:defRPr lang="en-US" sz="8800" b="1" kern="1200" dirty="0">
                <a:gradFill flip="none" rotWithShape="1">
                  <a:gsLst>
                    <a:gs pos="0">
                      <a:srgbClr val="7B5DFD"/>
                    </a:gs>
                    <a:gs pos="100000">
                      <a:srgbClr val="7B5DFD">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68" name="Text Placeholder 3">
            <a:extLst>
              <a:ext uri="{FF2B5EF4-FFF2-40B4-BE49-F238E27FC236}">
                <a16:creationId xmlns:a16="http://schemas.microsoft.com/office/drawing/2014/main" id="{AA8D0371-1A21-476E-B70F-1DACB3FE7499}"/>
              </a:ext>
            </a:extLst>
          </p:cNvPr>
          <p:cNvSpPr>
            <a:spLocks noGrp="1"/>
          </p:cNvSpPr>
          <p:nvPr>
            <p:ph type="body" sz="quarter" idx="33"/>
          </p:nvPr>
        </p:nvSpPr>
        <p:spPr>
          <a:xfrm>
            <a:off x="4562856" y="3136900"/>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49" name="Text Placeholder 13">
            <a:extLst>
              <a:ext uri="{FF2B5EF4-FFF2-40B4-BE49-F238E27FC236}">
                <a16:creationId xmlns:a16="http://schemas.microsoft.com/office/drawing/2014/main" id="{68E5F757-10F6-45EE-889F-9667EB3672A4}"/>
              </a:ext>
            </a:extLst>
          </p:cNvPr>
          <p:cNvSpPr>
            <a:spLocks noGrp="1"/>
          </p:cNvSpPr>
          <p:nvPr userDrawn="1">
            <p:ph type="body" sz="quarter" idx="31" hasCustomPrompt="1"/>
          </p:nvPr>
        </p:nvSpPr>
        <p:spPr>
          <a:xfrm>
            <a:off x="8046720" y="1811782"/>
            <a:ext cx="3063240" cy="1280160"/>
          </a:xfrm>
        </p:spPr>
        <p:txBody>
          <a:bodyPr wrap="none">
            <a:spAutoFit/>
          </a:bodyPr>
          <a:lstStyle>
            <a:lvl1pPr marL="857250" indent="-857250">
              <a:buFontTx/>
              <a:buNone/>
              <a:defRPr lang="en-US" sz="8800" b="1" kern="1200" dirty="0">
                <a:gradFill flip="none" rotWithShape="1">
                  <a:gsLst>
                    <a:gs pos="0">
                      <a:srgbClr val="2AD8D9"/>
                    </a:gs>
                    <a:gs pos="100000">
                      <a:srgbClr val="2AD8D9">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69" name="Text Placeholder 3">
            <a:extLst>
              <a:ext uri="{FF2B5EF4-FFF2-40B4-BE49-F238E27FC236}">
                <a16:creationId xmlns:a16="http://schemas.microsoft.com/office/drawing/2014/main" id="{AA9C4FD8-20A4-4EF3-BE9D-2531BD859A98}"/>
              </a:ext>
            </a:extLst>
          </p:cNvPr>
          <p:cNvSpPr>
            <a:spLocks noGrp="1"/>
          </p:cNvSpPr>
          <p:nvPr>
            <p:ph type="body" sz="quarter" idx="34"/>
          </p:nvPr>
        </p:nvSpPr>
        <p:spPr>
          <a:xfrm>
            <a:off x="8046720" y="3136900"/>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70" name="Text Placeholder 13">
            <a:extLst>
              <a:ext uri="{FF2B5EF4-FFF2-40B4-BE49-F238E27FC236}">
                <a16:creationId xmlns:a16="http://schemas.microsoft.com/office/drawing/2014/main" id="{B12323A3-88BE-4B3F-8CB9-95329350E116}"/>
              </a:ext>
            </a:extLst>
          </p:cNvPr>
          <p:cNvSpPr>
            <a:spLocks noGrp="1"/>
          </p:cNvSpPr>
          <p:nvPr>
            <p:ph type="body" sz="quarter" idx="35" hasCustomPrompt="1"/>
          </p:nvPr>
        </p:nvSpPr>
        <p:spPr>
          <a:xfrm>
            <a:off x="1078992" y="3910204"/>
            <a:ext cx="3063240" cy="1280160"/>
          </a:xfrm>
        </p:spPr>
        <p:txBody>
          <a:bodyPr wrap="none">
            <a:spAutoFit/>
          </a:bodyPr>
          <a:lstStyle>
            <a:lvl1pPr marL="857250" indent="-857250">
              <a:buFontTx/>
              <a:buNone/>
              <a:defRPr lang="en-US" sz="8800" b="1" kern="1200" dirty="0">
                <a:gradFill flip="none" rotWithShape="1">
                  <a:gsLst>
                    <a:gs pos="0">
                      <a:srgbClr val="FF69B0"/>
                    </a:gs>
                    <a:gs pos="100000">
                      <a:srgbClr val="FF69B0">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73" name="Text Placeholder 3">
            <a:extLst>
              <a:ext uri="{FF2B5EF4-FFF2-40B4-BE49-F238E27FC236}">
                <a16:creationId xmlns:a16="http://schemas.microsoft.com/office/drawing/2014/main" id="{EEC54454-8556-45B8-97F6-348F9C7E803E}"/>
              </a:ext>
            </a:extLst>
          </p:cNvPr>
          <p:cNvSpPr>
            <a:spLocks noGrp="1"/>
          </p:cNvSpPr>
          <p:nvPr>
            <p:ph type="body" sz="quarter" idx="38"/>
          </p:nvPr>
        </p:nvSpPr>
        <p:spPr>
          <a:xfrm>
            <a:off x="1079500" y="5235322"/>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71" name="Text Placeholder 13">
            <a:extLst>
              <a:ext uri="{FF2B5EF4-FFF2-40B4-BE49-F238E27FC236}">
                <a16:creationId xmlns:a16="http://schemas.microsoft.com/office/drawing/2014/main" id="{C479D78C-C39C-4E71-898C-44590C2223DE}"/>
              </a:ext>
            </a:extLst>
          </p:cNvPr>
          <p:cNvSpPr>
            <a:spLocks noGrp="1"/>
          </p:cNvSpPr>
          <p:nvPr>
            <p:ph type="body" sz="quarter" idx="36" hasCustomPrompt="1"/>
          </p:nvPr>
        </p:nvSpPr>
        <p:spPr>
          <a:xfrm>
            <a:off x="4562856" y="3910204"/>
            <a:ext cx="3063240" cy="1280160"/>
          </a:xfrm>
        </p:spPr>
        <p:txBody>
          <a:bodyPr wrap="none">
            <a:spAutoFit/>
          </a:bodyPr>
          <a:lstStyle>
            <a:lvl1pPr marL="857250" indent="-857250">
              <a:buFontTx/>
              <a:buNone/>
              <a:defRPr lang="en-US" sz="8800" b="1" kern="1200" dirty="0">
                <a:gradFill flip="none" rotWithShape="1">
                  <a:gsLst>
                    <a:gs pos="0">
                      <a:srgbClr val="7B5DFD"/>
                    </a:gs>
                    <a:gs pos="100000">
                      <a:srgbClr val="7B5DFD">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74" name="Text Placeholder 3">
            <a:extLst>
              <a:ext uri="{FF2B5EF4-FFF2-40B4-BE49-F238E27FC236}">
                <a16:creationId xmlns:a16="http://schemas.microsoft.com/office/drawing/2014/main" id="{3B139C85-5889-420A-98DB-1BAA90151E5E}"/>
              </a:ext>
            </a:extLst>
          </p:cNvPr>
          <p:cNvSpPr>
            <a:spLocks noGrp="1"/>
          </p:cNvSpPr>
          <p:nvPr>
            <p:ph type="body" sz="quarter" idx="39"/>
          </p:nvPr>
        </p:nvSpPr>
        <p:spPr>
          <a:xfrm>
            <a:off x="4562856" y="5235322"/>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72" name="Text Placeholder 13">
            <a:extLst>
              <a:ext uri="{FF2B5EF4-FFF2-40B4-BE49-F238E27FC236}">
                <a16:creationId xmlns:a16="http://schemas.microsoft.com/office/drawing/2014/main" id="{79F4BFDC-FD0F-4D0D-8E83-6D5B0973CE77}"/>
              </a:ext>
            </a:extLst>
          </p:cNvPr>
          <p:cNvSpPr>
            <a:spLocks noGrp="1"/>
          </p:cNvSpPr>
          <p:nvPr>
            <p:ph type="body" sz="quarter" idx="37" hasCustomPrompt="1"/>
          </p:nvPr>
        </p:nvSpPr>
        <p:spPr>
          <a:xfrm>
            <a:off x="8046720" y="3910204"/>
            <a:ext cx="3063240" cy="1280160"/>
          </a:xfrm>
        </p:spPr>
        <p:txBody>
          <a:bodyPr wrap="none">
            <a:spAutoFit/>
          </a:bodyPr>
          <a:lstStyle>
            <a:lvl1pPr marL="857250" indent="-857250">
              <a:buFontTx/>
              <a:buNone/>
              <a:defRPr lang="en-US" sz="8800" b="1" kern="1200" dirty="0">
                <a:gradFill flip="none" rotWithShape="1">
                  <a:gsLst>
                    <a:gs pos="0">
                      <a:srgbClr val="2AD8D9"/>
                    </a:gs>
                    <a:gs pos="100000">
                      <a:srgbClr val="2AD8D9">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75" name="Text Placeholder 3">
            <a:extLst>
              <a:ext uri="{FF2B5EF4-FFF2-40B4-BE49-F238E27FC236}">
                <a16:creationId xmlns:a16="http://schemas.microsoft.com/office/drawing/2014/main" id="{B1234C06-2D89-42F8-80FD-DFF62AB3A2F5}"/>
              </a:ext>
            </a:extLst>
          </p:cNvPr>
          <p:cNvSpPr>
            <a:spLocks noGrp="1"/>
          </p:cNvSpPr>
          <p:nvPr>
            <p:ph type="body" sz="quarter" idx="40"/>
          </p:nvPr>
        </p:nvSpPr>
        <p:spPr>
          <a:xfrm>
            <a:off x="8046720" y="5235322"/>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02783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20650434-90C1-4A47-BA96-679D495540CE}"/>
              </a:ext>
              <a:ext uri="{C183D7F6-B498-43B3-948B-1728B52AA6E4}">
                <adec:decorative xmlns:adec="http://schemas.microsoft.com/office/drawing/2017/decorative" val="1"/>
              </a:ext>
            </a:extLst>
          </p:cNvPr>
          <p:cNvSpPr/>
          <p:nvPr userDrawn="1"/>
        </p:nvSpPr>
        <p:spPr bwMode="ltGray">
          <a:xfrm rot="12327515" flipH="1">
            <a:off x="7605095" y="-385443"/>
            <a:ext cx="5681725" cy="8290862"/>
          </a:xfrm>
          <a:custGeom>
            <a:avLst/>
            <a:gdLst>
              <a:gd name="connsiteX0" fmla="*/ 167866 w 5681725"/>
              <a:gd name="connsiteY0" fmla="*/ 7037212 h 8290862"/>
              <a:gd name="connsiteX1" fmla="*/ 2801094 w 5681725"/>
              <a:gd name="connsiteY1" fmla="*/ 8290862 h 8290862"/>
              <a:gd name="connsiteX2" fmla="*/ 5681725 w 5681725"/>
              <a:gd name="connsiteY2" fmla="*/ 2240242 h 8290862"/>
              <a:gd name="connsiteX3" fmla="*/ 5525126 w 5681725"/>
              <a:gd name="connsiteY3" fmla="*/ 2087334 h 8290862"/>
              <a:gd name="connsiteX4" fmla="*/ 5313101 w 5681725"/>
              <a:gd name="connsiteY4" fmla="*/ 1924797 h 8290862"/>
              <a:gd name="connsiteX5" fmla="*/ 5262060 w 5681725"/>
              <a:gd name="connsiteY5" fmla="*/ 1893790 h 8290862"/>
              <a:gd name="connsiteX6" fmla="*/ 5276866 w 5681725"/>
              <a:gd name="connsiteY6" fmla="*/ 1873991 h 8290862"/>
              <a:gd name="connsiteX7" fmla="*/ 1340642 w 5681725"/>
              <a:gd name="connsiteY7" fmla="*/ 0 h 8290862"/>
              <a:gd name="connsiteX8" fmla="*/ 1306898 w 5681725"/>
              <a:gd name="connsiteY8" fmla="*/ 150550 h 8290862"/>
              <a:gd name="connsiteX9" fmla="*/ 1272154 w 5681725"/>
              <a:gd name="connsiteY9" fmla="*/ 544314 h 8290862"/>
              <a:gd name="connsiteX10" fmla="*/ 1942662 w 5681725"/>
              <a:gd name="connsiteY10" fmla="*/ 2135994 h 8290862"/>
              <a:gd name="connsiteX11" fmla="*/ 2027149 w 5681725"/>
              <a:gd name="connsiteY11" fmla="*/ 2213707 h 8290862"/>
              <a:gd name="connsiteX12" fmla="*/ 2039164 w 5681725"/>
              <a:gd name="connsiteY12" fmla="*/ 2213230 h 8290862"/>
              <a:gd name="connsiteX13" fmla="*/ 3110064 w 5681725"/>
              <a:gd name="connsiteY13" fmla="*/ 3107626 h 8290862"/>
              <a:gd name="connsiteX14" fmla="*/ 2235914 w 5681725"/>
              <a:gd name="connsiteY14" fmla="*/ 4401227 h 8290862"/>
              <a:gd name="connsiteX15" fmla="*/ 1323223 w 5681725"/>
              <a:gd name="connsiteY15" fmla="*/ 4168632 h 8290862"/>
              <a:gd name="connsiteX16" fmla="*/ 1315534 w 5681725"/>
              <a:gd name="connsiteY16" fmla="*/ 4161645 h 8290862"/>
              <a:gd name="connsiteX17" fmla="*/ 1235829 w 5681725"/>
              <a:gd name="connsiteY17" fmla="*/ 4197088 h 8290862"/>
              <a:gd name="connsiteX18" fmla="*/ 0 w 5681725"/>
              <a:gd name="connsiteY18" fmla="*/ 6190324 h 8290862"/>
              <a:gd name="connsiteX19" fmla="*/ 100007 w 5681725"/>
              <a:gd name="connsiteY19" fmla="*/ 6851807 h 82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1725" h="8290862">
                <a:moveTo>
                  <a:pt x="167866" y="7037212"/>
                </a:moveTo>
                <a:lnTo>
                  <a:pt x="2801094" y="8290862"/>
                </a:lnTo>
                <a:lnTo>
                  <a:pt x="5681725" y="2240242"/>
                </a:lnTo>
                <a:lnTo>
                  <a:pt x="5525126" y="2087334"/>
                </a:lnTo>
                <a:cubicBezTo>
                  <a:pt x="5457860" y="2029067"/>
                  <a:pt x="5387064" y="1974766"/>
                  <a:pt x="5313101" y="1924797"/>
                </a:cubicBezTo>
                <a:lnTo>
                  <a:pt x="5262060" y="1893790"/>
                </a:lnTo>
                <a:lnTo>
                  <a:pt x="5276866" y="1873991"/>
                </a:lnTo>
                <a:lnTo>
                  <a:pt x="1340642" y="0"/>
                </a:lnTo>
                <a:lnTo>
                  <a:pt x="1306898" y="150550"/>
                </a:lnTo>
                <a:cubicBezTo>
                  <a:pt x="1284068" y="278356"/>
                  <a:pt x="1272154" y="409944"/>
                  <a:pt x="1272154" y="544314"/>
                </a:cubicBezTo>
                <a:cubicBezTo>
                  <a:pt x="1272154" y="1168176"/>
                  <a:pt x="1528976" y="1732055"/>
                  <a:pt x="1942662" y="2135994"/>
                </a:cubicBezTo>
                <a:lnTo>
                  <a:pt x="2027149" y="2213707"/>
                </a:lnTo>
                <a:lnTo>
                  <a:pt x="2039164" y="2213230"/>
                </a:lnTo>
                <a:cubicBezTo>
                  <a:pt x="2552623" y="2218729"/>
                  <a:pt x="3008715" y="2583845"/>
                  <a:pt x="3110064" y="3107626"/>
                </a:cubicBezTo>
                <a:cubicBezTo>
                  <a:pt x="3225892" y="3706235"/>
                  <a:pt x="2834522" y="4285399"/>
                  <a:pt x="2235914" y="4401227"/>
                </a:cubicBezTo>
                <a:cubicBezTo>
                  <a:pt x="1899197" y="4466380"/>
                  <a:pt x="1568632" y="4371052"/>
                  <a:pt x="1323223" y="4168632"/>
                </a:cubicBezTo>
                <a:lnTo>
                  <a:pt x="1315534" y="4161645"/>
                </a:lnTo>
                <a:lnTo>
                  <a:pt x="1235829" y="4197088"/>
                </a:lnTo>
                <a:cubicBezTo>
                  <a:pt x="503370" y="4561078"/>
                  <a:pt x="0" y="5316916"/>
                  <a:pt x="0" y="6190324"/>
                </a:cubicBezTo>
                <a:cubicBezTo>
                  <a:pt x="0" y="6420673"/>
                  <a:pt x="35013" y="6642844"/>
                  <a:pt x="100007" y="6851807"/>
                </a:cubicBezTo>
                <a:close/>
              </a:path>
            </a:pathLst>
          </a:custGeom>
          <a:gradFill>
            <a:gsLst>
              <a:gs pos="0">
                <a:srgbClr val="7B5DFD"/>
              </a:gs>
              <a:gs pos="100000">
                <a:srgbClr val="7B5DFD">
                  <a:alpha val="0"/>
                </a:srgbClr>
              </a:gs>
            </a:gsLst>
            <a:lin ang="0" scaled="0"/>
          </a:gradFill>
          <a:ln>
            <a:noFill/>
          </a:ln>
          <a:effectLst>
            <a:outerShdw blurRad="698500" sx="102000" sy="102000" algn="c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D561E30D-A683-4668-90CB-8BFD8F8F78AD}"/>
              </a:ext>
              <a:ext uri="{C183D7F6-B498-43B3-948B-1728B52AA6E4}">
                <adec:decorative xmlns:adec="http://schemas.microsoft.com/office/drawing/2017/decorative" val="1"/>
              </a:ext>
            </a:extLst>
          </p:cNvPr>
          <p:cNvGrpSpPr/>
          <p:nvPr userDrawn="1"/>
        </p:nvGrpSpPr>
        <p:grpSpPr bwMode="ltGray">
          <a:xfrm rot="-1800000">
            <a:off x="6673785" y="4906029"/>
            <a:ext cx="3175070" cy="251917"/>
            <a:chOff x="4625153" y="1902158"/>
            <a:chExt cx="3175070" cy="251917"/>
          </a:xfrm>
        </p:grpSpPr>
        <p:sp>
          <p:nvSpPr>
            <p:cNvPr id="15" name="Rectangle: Rounded Corners 14">
              <a:extLst>
                <a:ext uri="{FF2B5EF4-FFF2-40B4-BE49-F238E27FC236}">
                  <a16:creationId xmlns:a16="http://schemas.microsoft.com/office/drawing/2014/main" id="{A778AB3C-C2AE-4EFD-99B2-90FC9ED8C4F7}"/>
                </a:ext>
              </a:extLst>
            </p:cNvPr>
            <p:cNvSpPr/>
            <p:nvPr/>
          </p:nvSpPr>
          <p:spPr bwMode="ltGray">
            <a:xfrm>
              <a:off x="5017290" y="1906852"/>
              <a:ext cx="1222284" cy="247223"/>
            </a:xfrm>
            <a:prstGeom prst="roundRect">
              <a:avLst>
                <a:gd name="adj" fmla="val 50000"/>
              </a:avLst>
            </a:pr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2A03833D-8E5C-4C83-82D0-F075E8436701}"/>
                </a:ext>
              </a:extLst>
            </p:cNvPr>
            <p:cNvGrpSpPr/>
            <p:nvPr/>
          </p:nvGrpSpPr>
          <p:grpSpPr bwMode="ltGray">
            <a:xfrm>
              <a:off x="4625153" y="1902158"/>
              <a:ext cx="3175070" cy="250898"/>
              <a:chOff x="4625153" y="1902158"/>
              <a:chExt cx="3175070" cy="250898"/>
            </a:xfrm>
          </p:grpSpPr>
          <p:sp>
            <p:nvSpPr>
              <p:cNvPr id="17" name="Oval 16">
                <a:extLst>
                  <a:ext uri="{FF2B5EF4-FFF2-40B4-BE49-F238E27FC236}">
                    <a16:creationId xmlns:a16="http://schemas.microsoft.com/office/drawing/2014/main" id="{1C1970C0-8352-4F46-96C0-24184979CC3F}"/>
                  </a:ext>
                </a:extLst>
              </p:cNvPr>
              <p:cNvSpPr/>
              <p:nvPr/>
            </p:nvSpPr>
            <p:spPr bwMode="ltGray">
              <a:xfrm>
                <a:off x="5012987" y="1905833"/>
                <a:ext cx="247223" cy="247223"/>
              </a:xfrm>
              <a:prstGeom prst="ellipse">
                <a:avLst/>
              </a:prstGeom>
              <a:solidFill>
                <a:srgbClr val="7B5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E1D46A3-B3DE-438F-A74C-980485A1D79A}"/>
                  </a:ext>
                </a:extLst>
              </p:cNvPr>
              <p:cNvSpPr/>
              <p:nvPr/>
            </p:nvSpPr>
            <p:spPr bwMode="ltGray">
              <a:xfrm>
                <a:off x="6475961" y="1902858"/>
                <a:ext cx="247223" cy="247223"/>
              </a:xfrm>
              <a:prstGeom prst="ellipse">
                <a:avLst/>
              </a:prstGeom>
              <a:solidFill>
                <a:srgbClr val="00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01514D7-D96E-4BA8-8809-B00C0878D424}"/>
                  </a:ext>
                </a:extLst>
              </p:cNvPr>
              <p:cNvSpPr/>
              <p:nvPr/>
            </p:nvSpPr>
            <p:spPr bwMode="ltGray">
              <a:xfrm>
                <a:off x="6974802" y="1918091"/>
                <a:ext cx="210140" cy="21014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7E9CDC2-2DBA-4596-A5AE-E125CD77B121}"/>
                  </a:ext>
                </a:extLst>
              </p:cNvPr>
              <p:cNvSpPr/>
              <p:nvPr/>
            </p:nvSpPr>
            <p:spPr bwMode="ltGray">
              <a:xfrm>
                <a:off x="4625153" y="1902158"/>
                <a:ext cx="247223" cy="247223"/>
              </a:xfrm>
              <a:prstGeom prst="ellipse">
                <a:avLst/>
              </a:prstGeom>
              <a:solidFill>
                <a:srgbClr val="7B5DF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9275778-68C7-456F-89A1-C3154470D043}"/>
                  </a:ext>
                </a:extLst>
              </p:cNvPr>
              <p:cNvSpPr/>
              <p:nvPr/>
            </p:nvSpPr>
            <p:spPr bwMode="ltGray">
              <a:xfrm>
                <a:off x="7695153" y="2009483"/>
                <a:ext cx="105070" cy="10507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8F63836D-CA84-401B-A189-486DD62F7C76}"/>
              </a:ext>
              <a:ext uri="{C183D7F6-B498-43B3-948B-1728B52AA6E4}">
                <adec:decorative xmlns:adec="http://schemas.microsoft.com/office/drawing/2017/decorative" val="1"/>
              </a:ext>
            </a:extLst>
          </p:cNvPr>
          <p:cNvGrpSpPr/>
          <p:nvPr userDrawn="1"/>
        </p:nvGrpSpPr>
        <p:grpSpPr bwMode="ltGray">
          <a:xfrm rot="-1800000">
            <a:off x="9608436" y="5069403"/>
            <a:ext cx="2374900" cy="457200"/>
            <a:chOff x="3472180" y="2331720"/>
            <a:chExt cx="2374900" cy="457200"/>
          </a:xfrm>
        </p:grpSpPr>
        <p:sp>
          <p:nvSpPr>
            <p:cNvPr id="11" name="Rectangle 10">
              <a:extLst>
                <a:ext uri="{FF2B5EF4-FFF2-40B4-BE49-F238E27FC236}">
                  <a16:creationId xmlns:a16="http://schemas.microsoft.com/office/drawing/2014/main" id="{A34FA05E-B4E0-4E23-A2B4-D363F449E222}"/>
                </a:ext>
              </a:extLst>
            </p:cNvPr>
            <p:cNvSpPr/>
            <p:nvPr/>
          </p:nvSpPr>
          <p:spPr bwMode="ltGray">
            <a:xfrm>
              <a:off x="3700780" y="2331720"/>
              <a:ext cx="2146300" cy="457200"/>
            </a:xfrm>
            <a:prstGeom prst="rect">
              <a:avLst/>
            </a:prstGeom>
            <a:gradFill flip="none" rotWithShape="1">
              <a:gsLst>
                <a:gs pos="18000">
                  <a:srgbClr val="00FFFF">
                    <a:alpha val="0"/>
                  </a:srgbClr>
                </a:gs>
                <a:gs pos="100000">
                  <a:srgbClr val="00FFFF">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42E7D6-24AC-4155-A2D2-2B3955142D66}"/>
                </a:ext>
              </a:extLst>
            </p:cNvPr>
            <p:cNvSpPr/>
            <p:nvPr/>
          </p:nvSpPr>
          <p:spPr bwMode="ltGray">
            <a:xfrm>
              <a:off x="3472180" y="2331720"/>
              <a:ext cx="457200" cy="4572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noProof="0" dirty="0"/>
            </a:p>
          </p:txBody>
        </p:sp>
      </p:grpSp>
      <p:grpSp>
        <p:nvGrpSpPr>
          <p:cNvPr id="4" name="Group 3">
            <a:extLst>
              <a:ext uri="{FF2B5EF4-FFF2-40B4-BE49-F238E27FC236}">
                <a16:creationId xmlns:a16="http://schemas.microsoft.com/office/drawing/2014/main" id="{C668CEA7-6C57-4FCD-9483-EA847EA7B773}"/>
              </a:ext>
              <a:ext uri="{C183D7F6-B498-43B3-948B-1728B52AA6E4}">
                <adec:decorative xmlns:adec="http://schemas.microsoft.com/office/drawing/2017/decorative" val="1"/>
              </a:ext>
            </a:extLst>
          </p:cNvPr>
          <p:cNvGrpSpPr/>
          <p:nvPr userDrawn="1"/>
        </p:nvGrpSpPr>
        <p:grpSpPr bwMode="ltGray">
          <a:xfrm rot="-1800000">
            <a:off x="6835180" y="3421113"/>
            <a:ext cx="2374900" cy="457200"/>
            <a:chOff x="3472180" y="2331720"/>
            <a:chExt cx="2374900" cy="457200"/>
          </a:xfrm>
        </p:grpSpPr>
        <p:sp>
          <p:nvSpPr>
            <p:cNvPr id="5" name="Rectangle 4">
              <a:extLst>
                <a:ext uri="{FF2B5EF4-FFF2-40B4-BE49-F238E27FC236}">
                  <a16:creationId xmlns:a16="http://schemas.microsoft.com/office/drawing/2014/main" id="{B21756C8-7A1B-4644-B269-75DAE4926EBA}"/>
                </a:ext>
              </a:extLst>
            </p:cNvPr>
            <p:cNvSpPr/>
            <p:nvPr/>
          </p:nvSpPr>
          <p:spPr bwMode="ltGray">
            <a:xfrm>
              <a:off x="3700780" y="2331720"/>
              <a:ext cx="2146300" cy="457200"/>
            </a:xfrm>
            <a:prstGeom prst="rect">
              <a:avLst/>
            </a:prstGeom>
            <a:gradFill flip="none" rotWithShape="1">
              <a:gsLst>
                <a:gs pos="18000">
                  <a:schemeClr val="accent1">
                    <a:alpha val="0"/>
                  </a:schemeClr>
                </a:gs>
                <a:gs pos="100000">
                  <a:schemeClr val="accent1">
                    <a:alpha val="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18359DD-0226-4511-89D2-DA497AEA9CCF}"/>
                </a:ext>
              </a:extLst>
            </p:cNvPr>
            <p:cNvSpPr/>
            <p:nvPr/>
          </p:nvSpPr>
          <p:spPr bwMode="ltGray">
            <a:xfrm>
              <a:off x="3472180" y="2331720"/>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F7DC24D-2FF7-4500-8465-B347DD08C984}"/>
              </a:ext>
              <a:ext uri="{C183D7F6-B498-43B3-948B-1728B52AA6E4}">
                <adec:decorative xmlns:adec="http://schemas.microsoft.com/office/drawing/2017/decorative" val="0"/>
              </a:ext>
            </a:extLst>
          </p:cNvPr>
          <p:cNvSpPr>
            <a:spLocks noGrp="1"/>
          </p:cNvSpPr>
          <p:nvPr>
            <p:ph type="ctrTitle" hasCustomPrompt="1"/>
          </p:nvPr>
        </p:nvSpPr>
        <p:spPr>
          <a:xfrm>
            <a:off x="1078992" y="1030230"/>
            <a:ext cx="4809744" cy="2551175"/>
          </a:xfrm>
        </p:spPr>
        <p:txBody>
          <a:bodyPr anchor="b">
            <a:noAutofit/>
          </a:bodyPr>
          <a:lstStyle>
            <a:lvl1pPr algn="l">
              <a:lnSpc>
                <a:spcPct val="100000"/>
              </a:lnSpc>
              <a:defRPr sz="4800" b="1">
                <a:solidFill>
                  <a:schemeClr val="bg2"/>
                </a:solidFill>
              </a:defRPr>
            </a:lvl1pPr>
          </a:lstStyle>
          <a:p>
            <a:r>
              <a:rPr lang="en-US" dirty="0"/>
              <a:t>Click to edit title</a:t>
            </a:r>
          </a:p>
        </p:txBody>
      </p:sp>
      <p:sp>
        <p:nvSpPr>
          <p:cNvPr id="12" name="Text Placeholder 11">
            <a:extLst>
              <a:ext uri="{FF2B5EF4-FFF2-40B4-BE49-F238E27FC236}">
                <a16:creationId xmlns:a16="http://schemas.microsoft.com/office/drawing/2014/main" id="{6366D640-A2E4-41D1-8AA4-D7BB772CE4A3}"/>
              </a:ext>
              <a:ext uri="{C183D7F6-B498-43B3-948B-1728B52AA6E4}">
                <adec:decorative xmlns:adec="http://schemas.microsoft.com/office/drawing/2017/decorative" val="0"/>
              </a:ext>
            </a:extLst>
          </p:cNvPr>
          <p:cNvSpPr>
            <a:spLocks noGrp="1"/>
          </p:cNvSpPr>
          <p:nvPr>
            <p:ph type="body" sz="quarter" idx="11" hasCustomPrompt="1"/>
          </p:nvPr>
        </p:nvSpPr>
        <p:spPr>
          <a:xfrm>
            <a:off x="1078992" y="3716016"/>
            <a:ext cx="4809744" cy="788535"/>
          </a:xfrm>
        </p:spPr>
        <p:txBody>
          <a:bodyPr anchor="t">
            <a:noAutofit/>
          </a:bodyPr>
          <a:lstStyle>
            <a:lvl1pPr>
              <a:defRPr sz="2000" b="1">
                <a:solidFill>
                  <a:srgbClr val="2AD8D9"/>
                </a:solidFill>
              </a:defRPr>
            </a:lvl1pPr>
            <a:lvl2pPr marL="0" indent="0">
              <a:spcAft>
                <a:spcPts val="300"/>
              </a:spcAft>
              <a:buFont typeface="Arial" panose="020B0604020202020204" pitchFamily="34" charset="0"/>
              <a:buChar char="​"/>
              <a:defRPr sz="1400">
                <a:solidFill>
                  <a:srgbClr val="2AD8D9"/>
                </a:solidFill>
              </a:defRPr>
            </a:lvl2pPr>
            <a:lvl3pPr marL="0" indent="0">
              <a:spcBef>
                <a:spcPts val="800"/>
              </a:spcBef>
              <a:spcAft>
                <a:spcPts val="300"/>
              </a:spcAft>
              <a:buNone/>
              <a:defRPr sz="1400" b="0">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grpSp>
        <p:nvGrpSpPr>
          <p:cNvPr id="7" name="Group 6">
            <a:extLst>
              <a:ext uri="{FF2B5EF4-FFF2-40B4-BE49-F238E27FC236}">
                <a16:creationId xmlns:a16="http://schemas.microsoft.com/office/drawing/2014/main" id="{2BA756AE-B420-4F34-8DD4-C188D2230D0A}"/>
              </a:ext>
              <a:ext uri="{C183D7F6-B498-43B3-948B-1728B52AA6E4}">
                <adec:decorative xmlns:adec="http://schemas.microsoft.com/office/drawing/2017/decorative" val="1"/>
              </a:ext>
            </a:extLst>
          </p:cNvPr>
          <p:cNvGrpSpPr/>
          <p:nvPr userDrawn="1"/>
        </p:nvGrpSpPr>
        <p:grpSpPr bwMode="ltGray">
          <a:xfrm rot="-1800000">
            <a:off x="6625117" y="1089520"/>
            <a:ext cx="2374900" cy="457200"/>
            <a:chOff x="3472180" y="2331720"/>
            <a:chExt cx="2374900" cy="457200"/>
          </a:xfrm>
        </p:grpSpPr>
        <p:sp>
          <p:nvSpPr>
            <p:cNvPr id="8" name="Rectangle 7">
              <a:extLst>
                <a:ext uri="{FF2B5EF4-FFF2-40B4-BE49-F238E27FC236}">
                  <a16:creationId xmlns:a16="http://schemas.microsoft.com/office/drawing/2014/main" id="{D665EACE-409D-4389-AE0C-B24E959F792D}"/>
                </a:ext>
              </a:extLst>
            </p:cNvPr>
            <p:cNvSpPr/>
            <p:nvPr/>
          </p:nvSpPr>
          <p:spPr bwMode="ltGray">
            <a:xfrm>
              <a:off x="3700780" y="2331720"/>
              <a:ext cx="2146300" cy="457200"/>
            </a:xfrm>
            <a:prstGeom prst="rect">
              <a:avLst/>
            </a:prstGeom>
            <a:gradFill flip="none" rotWithShape="1">
              <a:gsLst>
                <a:gs pos="18000">
                  <a:srgbClr val="00FFFF">
                    <a:alpha val="0"/>
                  </a:srgbClr>
                </a:gs>
                <a:gs pos="100000">
                  <a:srgbClr val="00FFFF">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Oval 8">
              <a:extLst>
                <a:ext uri="{FF2B5EF4-FFF2-40B4-BE49-F238E27FC236}">
                  <a16:creationId xmlns:a16="http://schemas.microsoft.com/office/drawing/2014/main" id="{57CFD655-D4B8-4329-AB67-958E6F12B9FE}"/>
                </a:ext>
              </a:extLst>
            </p:cNvPr>
            <p:cNvSpPr/>
            <p:nvPr/>
          </p:nvSpPr>
          <p:spPr bwMode="ltGray">
            <a:xfrm>
              <a:off x="3472180" y="2331720"/>
              <a:ext cx="457200" cy="4572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3" name="Picture 32">
            <a:extLst>
              <a:ext uri="{FF2B5EF4-FFF2-40B4-BE49-F238E27FC236}">
                <a16:creationId xmlns:a16="http://schemas.microsoft.com/office/drawing/2014/main" id="{0FD7A73D-9DE2-4660-9316-8C3FB56B65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7781546" y="607934"/>
            <a:ext cx="2302980" cy="6394278"/>
          </a:xfrm>
          <a:prstGeom prst="rect">
            <a:avLst/>
          </a:prstGeom>
        </p:spPr>
      </p:pic>
      <p:grpSp>
        <p:nvGrpSpPr>
          <p:cNvPr id="24" name="Group 23">
            <a:extLst>
              <a:ext uri="{FF2B5EF4-FFF2-40B4-BE49-F238E27FC236}">
                <a16:creationId xmlns:a16="http://schemas.microsoft.com/office/drawing/2014/main" id="{D170D120-2E84-4935-8B61-C24A956A3872}"/>
              </a:ext>
              <a:ext uri="{C183D7F6-B498-43B3-948B-1728B52AA6E4}">
                <adec:decorative xmlns:adec="http://schemas.microsoft.com/office/drawing/2017/decorative" val="1"/>
              </a:ext>
            </a:extLst>
          </p:cNvPr>
          <p:cNvGrpSpPr/>
          <p:nvPr userDrawn="1"/>
        </p:nvGrpSpPr>
        <p:grpSpPr bwMode="ltGray">
          <a:xfrm rot="-1800000">
            <a:off x="9582946" y="1684001"/>
            <a:ext cx="2062726" cy="251216"/>
            <a:chOff x="5017291" y="1902858"/>
            <a:chExt cx="2062726" cy="251216"/>
          </a:xfrm>
        </p:grpSpPr>
        <p:sp>
          <p:nvSpPr>
            <p:cNvPr id="25" name="Rectangle: Rounded Corners 24">
              <a:extLst>
                <a:ext uri="{FF2B5EF4-FFF2-40B4-BE49-F238E27FC236}">
                  <a16:creationId xmlns:a16="http://schemas.microsoft.com/office/drawing/2014/main" id="{27D4D8D6-9CA6-4A7E-AD00-C5F383BA6B39}"/>
                </a:ext>
              </a:extLst>
            </p:cNvPr>
            <p:cNvSpPr/>
            <p:nvPr/>
          </p:nvSpPr>
          <p:spPr bwMode="ltGray">
            <a:xfrm rot="10800000">
              <a:off x="5017291" y="1906851"/>
              <a:ext cx="1222284" cy="247223"/>
            </a:xfrm>
            <a:prstGeom prst="roundRect">
              <a:avLst>
                <a:gd name="adj" fmla="val 50000"/>
              </a:avLst>
            </a:prstGeom>
            <a:gradFill flip="none" rotWithShape="1">
              <a:gsLst>
                <a:gs pos="0">
                  <a:schemeClr val="accent3">
                    <a:alpha val="80000"/>
                  </a:schemeClr>
                </a:gs>
                <a:gs pos="85000">
                  <a:schemeClr val="accent1">
                    <a:alpha val="8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625DA8E-B745-44E0-B05A-CC1C82CCE753}"/>
                </a:ext>
              </a:extLst>
            </p:cNvPr>
            <p:cNvGrpSpPr/>
            <p:nvPr/>
          </p:nvGrpSpPr>
          <p:grpSpPr bwMode="ltGray">
            <a:xfrm>
              <a:off x="5984510" y="1902858"/>
              <a:ext cx="1095507" cy="247223"/>
              <a:chOff x="5984510" y="1902858"/>
              <a:chExt cx="1095507" cy="247223"/>
            </a:xfrm>
          </p:grpSpPr>
          <p:sp>
            <p:nvSpPr>
              <p:cNvPr id="27" name="Oval 26">
                <a:extLst>
                  <a:ext uri="{FF2B5EF4-FFF2-40B4-BE49-F238E27FC236}">
                    <a16:creationId xmlns:a16="http://schemas.microsoft.com/office/drawing/2014/main" id="{C4E1B116-EDBC-4C7C-BB52-3C56AF8B536F}"/>
                  </a:ext>
                </a:extLst>
              </p:cNvPr>
              <p:cNvSpPr/>
              <p:nvPr/>
            </p:nvSpPr>
            <p:spPr bwMode="ltGray">
              <a:xfrm>
                <a:off x="5984510" y="1902858"/>
                <a:ext cx="247223" cy="2472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9389860-0BE5-4BD7-8519-98F2D75E36EB}"/>
                  </a:ext>
                </a:extLst>
              </p:cNvPr>
              <p:cNvSpPr>
                <a:spLocks noChangeAspect="1"/>
              </p:cNvSpPr>
              <p:nvPr/>
            </p:nvSpPr>
            <p:spPr bwMode="ltGray">
              <a:xfrm>
                <a:off x="6488512" y="1939433"/>
                <a:ext cx="197778" cy="197778"/>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5ABF757-3131-4EB5-A871-004DE430D3B3}"/>
                  </a:ext>
                </a:extLst>
              </p:cNvPr>
              <p:cNvSpPr>
                <a:spLocks noChangeAspect="1"/>
              </p:cNvSpPr>
              <p:nvPr/>
            </p:nvSpPr>
            <p:spPr bwMode="ltGray">
              <a:xfrm>
                <a:off x="6956405" y="1971770"/>
                <a:ext cx="123612" cy="123612"/>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36CB4DEE-AEDA-4D22-A222-50B7C3574821}"/>
              </a:ext>
              <a:ext uri="{C183D7F6-B498-43B3-948B-1728B52AA6E4}">
                <adec:decorative xmlns:adec="http://schemas.microsoft.com/office/drawing/2017/decorative" val="1"/>
              </a:ext>
            </a:extLst>
          </p:cNvPr>
          <p:cNvGrpSpPr/>
          <p:nvPr userDrawn="1"/>
        </p:nvGrpSpPr>
        <p:grpSpPr bwMode="ltGray">
          <a:xfrm rot="-1800000">
            <a:off x="9667118" y="3322687"/>
            <a:ext cx="2787236" cy="251217"/>
            <a:chOff x="5012987" y="1902858"/>
            <a:chExt cx="2787236" cy="251217"/>
          </a:xfrm>
        </p:grpSpPr>
        <p:sp>
          <p:nvSpPr>
            <p:cNvPr id="35" name="Rectangle: Rounded Corners 34">
              <a:extLst>
                <a:ext uri="{FF2B5EF4-FFF2-40B4-BE49-F238E27FC236}">
                  <a16:creationId xmlns:a16="http://schemas.microsoft.com/office/drawing/2014/main" id="{8D835045-B95C-444A-BEEB-0BF9F7A57E08}"/>
                </a:ext>
              </a:extLst>
            </p:cNvPr>
            <p:cNvSpPr/>
            <p:nvPr/>
          </p:nvSpPr>
          <p:spPr bwMode="ltGray">
            <a:xfrm>
              <a:off x="5017290" y="1906852"/>
              <a:ext cx="1222284" cy="247223"/>
            </a:xfrm>
            <a:prstGeom prst="roundRect">
              <a:avLst>
                <a:gd name="adj" fmla="val 50000"/>
              </a:avLst>
            </a:pr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36" name="Group 35">
              <a:extLst>
                <a:ext uri="{FF2B5EF4-FFF2-40B4-BE49-F238E27FC236}">
                  <a16:creationId xmlns:a16="http://schemas.microsoft.com/office/drawing/2014/main" id="{93D89E4B-3F75-4F97-BF89-EF28AA27C47C}"/>
                </a:ext>
              </a:extLst>
            </p:cNvPr>
            <p:cNvGrpSpPr/>
            <p:nvPr/>
          </p:nvGrpSpPr>
          <p:grpSpPr bwMode="ltGray">
            <a:xfrm>
              <a:off x="5012987" y="1902858"/>
              <a:ext cx="2787236" cy="250198"/>
              <a:chOff x="5012987" y="1902858"/>
              <a:chExt cx="2787236" cy="250198"/>
            </a:xfrm>
          </p:grpSpPr>
          <p:sp>
            <p:nvSpPr>
              <p:cNvPr id="37" name="Oval 36">
                <a:extLst>
                  <a:ext uri="{FF2B5EF4-FFF2-40B4-BE49-F238E27FC236}">
                    <a16:creationId xmlns:a16="http://schemas.microsoft.com/office/drawing/2014/main" id="{3A8B3704-07AD-40FB-AF4D-92208AA05A10}"/>
                  </a:ext>
                </a:extLst>
              </p:cNvPr>
              <p:cNvSpPr/>
              <p:nvPr/>
            </p:nvSpPr>
            <p:spPr bwMode="ltGray">
              <a:xfrm>
                <a:off x="5012987" y="1905833"/>
                <a:ext cx="247223" cy="247223"/>
              </a:xfrm>
              <a:prstGeom prst="ellipse">
                <a:avLst/>
              </a:prstGeom>
              <a:solidFill>
                <a:srgbClr val="7B5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83AAAB6-0B11-431B-9320-96238D43304B}"/>
                  </a:ext>
                </a:extLst>
              </p:cNvPr>
              <p:cNvSpPr/>
              <p:nvPr/>
            </p:nvSpPr>
            <p:spPr bwMode="ltGray">
              <a:xfrm>
                <a:off x="6475961" y="1902858"/>
                <a:ext cx="247223" cy="247223"/>
              </a:xfrm>
              <a:prstGeom prst="ellipse">
                <a:avLst/>
              </a:prstGeom>
              <a:solidFill>
                <a:srgbClr val="00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C3EBCC5C-7835-44AF-A8F8-6B3D947A364F}"/>
                  </a:ext>
                </a:extLst>
              </p:cNvPr>
              <p:cNvSpPr/>
              <p:nvPr/>
            </p:nvSpPr>
            <p:spPr bwMode="ltGray">
              <a:xfrm>
                <a:off x="6974802" y="1918091"/>
                <a:ext cx="210140" cy="21014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90EC209F-371B-418F-8078-D438E8E67659}"/>
                  </a:ext>
                </a:extLst>
              </p:cNvPr>
              <p:cNvSpPr/>
              <p:nvPr/>
            </p:nvSpPr>
            <p:spPr bwMode="ltGray">
              <a:xfrm>
                <a:off x="7695153" y="2009483"/>
                <a:ext cx="105070" cy="10507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Picture Placeholder 21">
            <a:extLst>
              <a:ext uri="{FF2B5EF4-FFF2-40B4-BE49-F238E27FC236}">
                <a16:creationId xmlns:a16="http://schemas.microsoft.com/office/drawing/2014/main" id="{CFA10824-4A1F-0149-21EE-E970892E5E8D}"/>
              </a:ext>
            </a:extLst>
          </p:cNvPr>
          <p:cNvSpPr>
            <a:spLocks noGrp="1"/>
          </p:cNvSpPr>
          <p:nvPr>
            <p:ph type="pic" sz="quarter" idx="12" hasCustomPrompt="1"/>
          </p:nvPr>
        </p:nvSpPr>
        <p:spPr>
          <a:xfrm>
            <a:off x="1078992" y="4846638"/>
            <a:ext cx="1096963" cy="1096962"/>
          </a:xfrm>
        </p:spPr>
        <p:txBody>
          <a:bodyPr/>
          <a:lstStyle>
            <a:lvl1pPr algn="ctr">
              <a:defRPr/>
            </a:lvl1pPr>
          </a:lstStyle>
          <a:p>
            <a:r>
              <a:rPr lang="en-US" dirty="0"/>
              <a:t>Click to </a:t>
            </a:r>
            <a:br>
              <a:rPr lang="en-US" dirty="0"/>
            </a:br>
            <a:r>
              <a:rPr lang="en-US" dirty="0"/>
              <a:t>insert logo</a:t>
            </a:r>
          </a:p>
        </p:txBody>
      </p:sp>
    </p:spTree>
    <p:extLst>
      <p:ext uri="{BB962C8B-B14F-4D97-AF65-F5344CB8AC3E}">
        <p14:creationId xmlns:p14="http://schemas.microsoft.com/office/powerpoint/2010/main" val="1393295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tx2"/>
        </a:solidFill>
        <a:effectLst/>
      </p:bgPr>
    </p:bg>
    <p:spTree>
      <p:nvGrpSpPr>
        <p:cNvPr id="1" name=""/>
        <p:cNvGrpSpPr/>
        <p:nvPr/>
      </p:nvGrpSpPr>
      <p:grpSpPr>
        <a:xfrm>
          <a:off x="0" y="0"/>
          <a:ext cx="0" cy="0"/>
          <a:chOff x="0" y="0"/>
          <a:chExt cx="0" cy="0"/>
        </a:xfrm>
      </p:grpSpPr>
      <p:sp>
        <p:nvSpPr>
          <p:cNvPr id="78" name="Title 1">
            <a:extLst>
              <a:ext uri="{FF2B5EF4-FFF2-40B4-BE49-F238E27FC236}">
                <a16:creationId xmlns:a16="http://schemas.microsoft.com/office/drawing/2014/main" id="{A42C43FB-1A5A-4C90-A50F-BF8103645883}"/>
              </a:ext>
              <a:ext uri="{C183D7F6-B498-43B3-948B-1728B52AA6E4}">
                <adec:decorative xmlns:adec="http://schemas.microsoft.com/office/drawing/2017/decorative" val="0"/>
              </a:ext>
            </a:extLst>
          </p:cNvPr>
          <p:cNvSpPr txBox="1">
            <a:spLocks/>
          </p:cNvSpPr>
          <p:nvPr userDrawn="1"/>
        </p:nvSpPr>
        <p:spPr>
          <a:xfrm>
            <a:off x="1066800" y="2433547"/>
            <a:ext cx="6553199" cy="124843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l" defTabSz="914400" rtl="0" eaLnBrk="1" latinLnBrk="0" hangingPunct="1">
              <a:lnSpc>
                <a:spcPct val="90000"/>
              </a:lnSpc>
              <a:spcBef>
                <a:spcPct val="0"/>
              </a:spcBef>
              <a:buNone/>
            </a:pPr>
            <a:r>
              <a:rPr lang="en-US" sz="8800" kern="1200" dirty="0">
                <a:solidFill>
                  <a:schemeClr val="bg1"/>
                </a:solidFill>
                <a:latin typeface="+mj-lt"/>
                <a:ea typeface="+mj-ea"/>
                <a:cs typeface="+mj-cs"/>
              </a:rPr>
              <a:t>Thank </a:t>
            </a:r>
            <a:r>
              <a:rPr lang="en-US" sz="8800" kern="1200" spc="-500" baseline="0" dirty="0">
                <a:solidFill>
                  <a:schemeClr val="bg1"/>
                </a:solidFill>
                <a:latin typeface="+mj-lt"/>
                <a:ea typeface="+mj-ea"/>
                <a:cs typeface="+mj-cs"/>
              </a:rPr>
              <a:t>Y</a:t>
            </a:r>
            <a:r>
              <a:rPr lang="en-US" sz="8800" kern="1200" dirty="0">
                <a:solidFill>
                  <a:schemeClr val="bg1"/>
                </a:solidFill>
                <a:latin typeface="+mj-lt"/>
                <a:ea typeface="+mj-ea"/>
                <a:cs typeface="+mj-cs"/>
              </a:rPr>
              <a:t>ou.</a:t>
            </a:r>
          </a:p>
        </p:txBody>
      </p:sp>
      <p:sp>
        <p:nvSpPr>
          <p:cNvPr id="77" name="Text Placeholder 17">
            <a:extLst>
              <a:ext uri="{FF2B5EF4-FFF2-40B4-BE49-F238E27FC236}">
                <a16:creationId xmlns:a16="http://schemas.microsoft.com/office/drawing/2014/main" id="{403A1B84-8AFE-4EE0-A2AD-73920088A92D}"/>
              </a:ext>
            </a:extLst>
          </p:cNvPr>
          <p:cNvSpPr>
            <a:spLocks noGrp="1"/>
          </p:cNvSpPr>
          <p:nvPr>
            <p:ph type="body" sz="quarter" idx="15" hasCustomPrompt="1"/>
          </p:nvPr>
        </p:nvSpPr>
        <p:spPr>
          <a:xfrm>
            <a:off x="1078991" y="3509821"/>
            <a:ext cx="6541008" cy="704931"/>
          </a:xfrm>
        </p:spPr>
        <p:txBody>
          <a:bodyPr anchor="b"/>
          <a:lstStyle>
            <a:lvl1pPr>
              <a:lnSpc>
                <a:spcPct val="120000"/>
              </a:lnSpc>
              <a:spcAft>
                <a:spcPts val="600"/>
              </a:spcAft>
              <a:defRPr sz="2000" b="0">
                <a:solidFill>
                  <a:schemeClr val="accent2"/>
                </a:solidFill>
              </a:defRPr>
            </a:lvl1pPr>
            <a:lvl2pPr marL="0" indent="0">
              <a:lnSpc>
                <a:spcPct val="80000"/>
              </a:lnSpc>
              <a:spcAft>
                <a:spcPts val="300"/>
              </a:spcAft>
              <a:buFont typeface="Arial" panose="020B0604020202020204" pitchFamily="34" charset="0"/>
              <a:buChar char="​"/>
              <a:defRPr sz="1500">
                <a:solidFill>
                  <a:srgbClr val="2AD8D9"/>
                </a:solidFill>
              </a:defRPr>
            </a:lvl2pPr>
          </a:lstStyle>
          <a:p>
            <a:pPr lvl="0"/>
            <a:r>
              <a:rPr lang="en-US" dirty="0"/>
              <a:t>Click to edit contact info</a:t>
            </a:r>
          </a:p>
        </p:txBody>
      </p:sp>
      <p:grpSp>
        <p:nvGrpSpPr>
          <p:cNvPr id="2" name="Group 1">
            <a:extLst>
              <a:ext uri="{FF2B5EF4-FFF2-40B4-BE49-F238E27FC236}">
                <a16:creationId xmlns:a16="http://schemas.microsoft.com/office/drawing/2014/main" id="{7D651730-B7D5-E8A7-F6E1-91DB0DC7B9EB}"/>
              </a:ext>
              <a:ext uri="{C183D7F6-B498-43B3-948B-1728B52AA6E4}">
                <adec:decorative xmlns:adec="http://schemas.microsoft.com/office/drawing/2017/decorative" val="1"/>
              </a:ext>
            </a:extLst>
          </p:cNvPr>
          <p:cNvGrpSpPr/>
          <p:nvPr userDrawn="1"/>
        </p:nvGrpSpPr>
        <p:grpSpPr>
          <a:xfrm>
            <a:off x="6556843" y="-2"/>
            <a:ext cx="5635157" cy="6858003"/>
            <a:chOff x="6556843" y="-2"/>
            <a:chExt cx="5635157" cy="6858003"/>
          </a:xfrm>
        </p:grpSpPr>
        <p:sp>
          <p:nvSpPr>
            <p:cNvPr id="13" name="Freeform: Shape 12">
              <a:extLst>
                <a:ext uri="{FF2B5EF4-FFF2-40B4-BE49-F238E27FC236}">
                  <a16:creationId xmlns:a16="http://schemas.microsoft.com/office/drawing/2014/main" id="{34E3EB53-DB50-447E-A65B-BDB3EBC195B1}"/>
                </a:ext>
                <a:ext uri="{C183D7F6-B498-43B3-948B-1728B52AA6E4}">
                  <adec:decorative xmlns:adec="http://schemas.microsoft.com/office/drawing/2017/decorative" val="1"/>
                </a:ext>
              </a:extLst>
            </p:cNvPr>
            <p:cNvSpPr/>
            <p:nvPr userDrawn="1"/>
          </p:nvSpPr>
          <p:spPr bwMode="gray">
            <a:xfrm rot="16200000">
              <a:off x="8669581" y="3335580"/>
              <a:ext cx="6120293" cy="924545"/>
            </a:xfrm>
            <a:custGeom>
              <a:avLst/>
              <a:gdLst>
                <a:gd name="connsiteX0" fmla="*/ 6120293 w 6120293"/>
                <a:gd name="connsiteY0" fmla="*/ 924544 h 924545"/>
                <a:gd name="connsiteX1" fmla="*/ 0 w 6120293"/>
                <a:gd name="connsiteY1" fmla="*/ 924545 h 924545"/>
                <a:gd name="connsiteX2" fmla="*/ 0 w 6120293"/>
                <a:gd name="connsiteY2" fmla="*/ 645788 h 924545"/>
                <a:gd name="connsiteX3" fmla="*/ 53839 w 6120293"/>
                <a:gd name="connsiteY3" fmla="*/ 512884 h 924545"/>
                <a:gd name="connsiteX4" fmla="*/ 901027 w 6120293"/>
                <a:gd name="connsiteY4" fmla="*/ 1 h 924545"/>
                <a:gd name="connsiteX5" fmla="*/ 5170766 w 6120293"/>
                <a:gd name="connsiteY5" fmla="*/ 0 h 924545"/>
                <a:gd name="connsiteX6" fmla="*/ 6102695 w 6120293"/>
                <a:gd name="connsiteY6" fmla="*/ 751759 h 9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293" h="924545">
                  <a:moveTo>
                    <a:pt x="6120293" y="924544"/>
                  </a:moveTo>
                  <a:lnTo>
                    <a:pt x="0" y="924545"/>
                  </a:lnTo>
                  <a:lnTo>
                    <a:pt x="0" y="645788"/>
                  </a:lnTo>
                  <a:lnTo>
                    <a:pt x="53839" y="512884"/>
                  </a:lnTo>
                  <a:cubicBezTo>
                    <a:pt x="211412" y="208396"/>
                    <a:pt x="531631" y="1"/>
                    <a:pt x="901027" y="1"/>
                  </a:cubicBezTo>
                  <a:lnTo>
                    <a:pt x="5170766" y="0"/>
                  </a:lnTo>
                  <a:cubicBezTo>
                    <a:pt x="5630459" y="0"/>
                    <a:pt x="6013994" y="322731"/>
                    <a:pt x="6102695" y="751759"/>
                  </a:cubicBezTo>
                  <a:close/>
                </a:path>
              </a:pathLst>
            </a:cu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EEB7CFD-CDCF-417D-A4E0-C12B8AF93EFD}"/>
                </a:ext>
                <a:ext uri="{C183D7F6-B498-43B3-948B-1728B52AA6E4}">
                  <adec:decorative xmlns:adec="http://schemas.microsoft.com/office/drawing/2017/decorative" val="1"/>
                </a:ext>
              </a:extLst>
            </p:cNvPr>
            <p:cNvSpPr/>
            <p:nvPr userDrawn="1"/>
          </p:nvSpPr>
          <p:spPr bwMode="gray">
            <a:xfrm rot="5400000" flipV="1">
              <a:off x="10831903" y="5497904"/>
              <a:ext cx="1795649" cy="924544"/>
            </a:xfrm>
            <a:custGeom>
              <a:avLst/>
              <a:gdLst>
                <a:gd name="connsiteX0" fmla="*/ 0 w 1795649"/>
                <a:gd name="connsiteY0" fmla="*/ 470727 h 924544"/>
                <a:gd name="connsiteX1" fmla="*/ 287499 w 1795649"/>
                <a:gd name="connsiteY1" fmla="*/ 904462 h 924544"/>
                <a:gd name="connsiteX2" fmla="*/ 352193 w 1795649"/>
                <a:gd name="connsiteY2" fmla="*/ 924544 h 924544"/>
                <a:gd name="connsiteX3" fmla="*/ 1795649 w 1795649"/>
                <a:gd name="connsiteY3" fmla="*/ 924544 h 924544"/>
                <a:gd name="connsiteX4" fmla="*/ 1795649 w 1795649"/>
                <a:gd name="connsiteY4" fmla="*/ 0 h 924544"/>
                <a:gd name="connsiteX5" fmla="*/ 470727 w 1795649"/>
                <a:gd name="connsiteY5" fmla="*/ 0 h 924544"/>
                <a:gd name="connsiteX6" fmla="*/ 0 w 1795649"/>
                <a:gd name="connsiteY6" fmla="*/ 470727 h 92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649" h="924544">
                  <a:moveTo>
                    <a:pt x="0" y="470727"/>
                  </a:moveTo>
                  <a:cubicBezTo>
                    <a:pt x="0" y="665708"/>
                    <a:pt x="118548" y="833002"/>
                    <a:pt x="287499" y="904462"/>
                  </a:cubicBezTo>
                  <a:lnTo>
                    <a:pt x="352193" y="924544"/>
                  </a:lnTo>
                  <a:lnTo>
                    <a:pt x="1795649" y="924544"/>
                  </a:lnTo>
                  <a:lnTo>
                    <a:pt x="1795649" y="0"/>
                  </a:lnTo>
                  <a:lnTo>
                    <a:pt x="470727" y="0"/>
                  </a:lnTo>
                  <a:cubicBezTo>
                    <a:pt x="210752" y="0"/>
                    <a:pt x="0" y="210752"/>
                    <a:pt x="0" y="470727"/>
                  </a:cubicBezTo>
                  <a:close/>
                </a:path>
              </a:pathLst>
            </a:custGeom>
            <a:gradFill>
              <a:gsLst>
                <a:gs pos="0">
                  <a:srgbClr val="7B5DFD"/>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AD0C6E4E-643B-4762-BD20-D75FD623E153}"/>
                </a:ext>
                <a:ext uri="{C183D7F6-B498-43B3-948B-1728B52AA6E4}">
                  <adec:decorative xmlns:adec="http://schemas.microsoft.com/office/drawing/2017/decorative" val="1"/>
                </a:ext>
              </a:extLst>
            </p:cNvPr>
            <p:cNvSpPr/>
            <p:nvPr userDrawn="1"/>
          </p:nvSpPr>
          <p:spPr bwMode="gray">
            <a:xfrm rot="16200000">
              <a:off x="8268150" y="2065846"/>
              <a:ext cx="5065200" cy="933504"/>
            </a:xfrm>
            <a:custGeom>
              <a:avLst/>
              <a:gdLst>
                <a:gd name="connsiteX0" fmla="*/ 5065200 w 5065200"/>
                <a:gd name="connsiteY0" fmla="*/ 0 h 933504"/>
                <a:gd name="connsiteX1" fmla="*/ 5065200 w 5065200"/>
                <a:gd name="connsiteY1" fmla="*/ 933503 h 933504"/>
                <a:gd name="connsiteX2" fmla="*/ 466751 w 5065200"/>
                <a:gd name="connsiteY2" fmla="*/ 933504 h 933504"/>
                <a:gd name="connsiteX3" fmla="*/ 0 w 5065200"/>
                <a:gd name="connsiteY3" fmla="*/ 466752 h 933504"/>
                <a:gd name="connsiteX4" fmla="*/ 466751 w 5065200"/>
                <a:gd name="connsiteY4" fmla="*/ 2 h 93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200" h="933504">
                  <a:moveTo>
                    <a:pt x="5065200" y="0"/>
                  </a:moveTo>
                  <a:lnTo>
                    <a:pt x="5065200" y="933503"/>
                  </a:lnTo>
                  <a:lnTo>
                    <a:pt x="466751" y="933504"/>
                  </a:lnTo>
                  <a:cubicBezTo>
                    <a:pt x="208972" y="933504"/>
                    <a:pt x="0" y="724532"/>
                    <a:pt x="0" y="466752"/>
                  </a:cubicBezTo>
                  <a:cubicBezTo>
                    <a:pt x="0" y="208974"/>
                    <a:pt x="208972" y="2"/>
                    <a:pt x="466751" y="2"/>
                  </a:cubicBezTo>
                  <a:close/>
                </a:path>
              </a:pathLst>
            </a:custGeom>
            <a:gradFill>
              <a:gsLst>
                <a:gs pos="0">
                  <a:srgbClr val="7B5DFD"/>
                </a:gs>
                <a:gs pos="100000">
                  <a:srgbClr val="7B5DFD">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7C332391-7EBD-446C-A9E7-08E522E1615B}"/>
                </a:ext>
                <a:ext uri="{C183D7F6-B498-43B3-948B-1728B52AA6E4}">
                  <adec:decorative xmlns:adec="http://schemas.microsoft.com/office/drawing/2017/decorative" val="1"/>
                </a:ext>
              </a:extLst>
            </p:cNvPr>
            <p:cNvGrpSpPr/>
            <p:nvPr userDrawn="1"/>
          </p:nvGrpSpPr>
          <p:grpSpPr>
            <a:xfrm>
              <a:off x="6556843" y="0"/>
              <a:ext cx="2824464" cy="6858001"/>
              <a:chOff x="9367537" y="0"/>
              <a:chExt cx="2824464" cy="6858001"/>
            </a:xfrm>
          </p:grpSpPr>
          <p:sp>
            <p:nvSpPr>
              <p:cNvPr id="17" name="Freeform: Shape 16">
                <a:extLst>
                  <a:ext uri="{FF2B5EF4-FFF2-40B4-BE49-F238E27FC236}">
                    <a16:creationId xmlns:a16="http://schemas.microsoft.com/office/drawing/2014/main" id="{0065EC62-78C5-48D7-870D-0489B59CD19A}"/>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1EB89A5D-0EC2-4ACA-AC12-2D5E1C141ABE}"/>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572C1951-537C-4D59-9667-52388718490E}"/>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8F58D7D-C42F-4762-911A-A084BFD398BF}"/>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1"/>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21" name="Freeform: Shape 20">
              <a:extLst>
                <a:ext uri="{FF2B5EF4-FFF2-40B4-BE49-F238E27FC236}">
                  <a16:creationId xmlns:a16="http://schemas.microsoft.com/office/drawing/2014/main" id="{A69467C2-F731-4171-A5D0-B355BB39F90D}"/>
                </a:ext>
                <a:ext uri="{C183D7F6-B498-43B3-948B-1728B52AA6E4}">
                  <adec:decorative xmlns:adec="http://schemas.microsoft.com/office/drawing/2017/decorative" val="1"/>
                </a:ext>
              </a:extLst>
            </p:cNvPr>
            <p:cNvSpPr/>
            <p:nvPr userDrawn="1"/>
          </p:nvSpPr>
          <p:spPr bwMode="gray">
            <a:xfrm rot="5400000">
              <a:off x="8730060" y="4320557"/>
              <a:ext cx="3195872" cy="1879016"/>
            </a:xfrm>
            <a:custGeom>
              <a:avLst/>
              <a:gdLst>
                <a:gd name="connsiteX0" fmla="*/ 0 w 3195872"/>
                <a:gd name="connsiteY0" fmla="*/ 933503 h 1879016"/>
                <a:gd name="connsiteX1" fmla="*/ 4557 w 3195872"/>
                <a:gd name="connsiteY1" fmla="*/ 843449 h 1879016"/>
                <a:gd name="connsiteX2" fmla="*/ 941149 w 3195872"/>
                <a:gd name="connsiteY2" fmla="*/ 0 h 1879016"/>
                <a:gd name="connsiteX3" fmla="*/ 3195872 w 3195872"/>
                <a:gd name="connsiteY3" fmla="*/ 0 h 1879016"/>
                <a:gd name="connsiteX4" fmla="*/ 3195872 w 3195872"/>
                <a:gd name="connsiteY4" fmla="*/ 1879016 h 1879016"/>
                <a:gd name="connsiteX5" fmla="*/ 2305311 w 3195872"/>
                <a:gd name="connsiteY5" fmla="*/ 1879016 h 1879016"/>
                <a:gd name="connsiteX6" fmla="*/ 2779046 w 3195872"/>
                <a:gd name="connsiteY6" fmla="*/ 1406260 h 1879016"/>
                <a:gd name="connsiteX7" fmla="*/ 2305311 w 3195872"/>
                <a:gd name="connsiteY7" fmla="*/ 933503 h 18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5872" h="1879016">
                  <a:moveTo>
                    <a:pt x="0" y="933503"/>
                  </a:moveTo>
                  <a:lnTo>
                    <a:pt x="4557" y="843449"/>
                  </a:lnTo>
                  <a:cubicBezTo>
                    <a:pt x="52768" y="369696"/>
                    <a:pt x="453696" y="0"/>
                    <a:pt x="941149" y="0"/>
                  </a:cubicBezTo>
                  <a:lnTo>
                    <a:pt x="3195872" y="0"/>
                  </a:lnTo>
                  <a:lnTo>
                    <a:pt x="3195872" y="1879016"/>
                  </a:lnTo>
                  <a:lnTo>
                    <a:pt x="2305311" y="1879016"/>
                  </a:lnTo>
                  <a:cubicBezTo>
                    <a:pt x="2566948" y="1879016"/>
                    <a:pt x="2779046" y="1667356"/>
                    <a:pt x="2779046" y="1406260"/>
                  </a:cubicBezTo>
                  <a:cubicBezTo>
                    <a:pt x="2779046" y="1145163"/>
                    <a:pt x="2566948" y="933503"/>
                    <a:pt x="2305311" y="933503"/>
                  </a:cubicBezTo>
                  <a:close/>
                </a:path>
              </a:pathLst>
            </a:custGeom>
            <a:gradFill>
              <a:gsLst>
                <a:gs pos="0">
                  <a:schemeClr val="accent1">
                    <a:alpha val="70000"/>
                  </a:schemeClr>
                </a:gs>
                <a:gs pos="100000">
                  <a:schemeClr val="accent2">
                    <a:alpha val="7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1E4F4D9E-5817-4568-9325-89B0DB437B42}"/>
                </a:ext>
                <a:ext uri="{C183D7F6-B498-43B3-948B-1728B52AA6E4}">
                  <adec:decorative xmlns:adec="http://schemas.microsoft.com/office/drawing/2017/decorative" val="1"/>
                </a:ext>
              </a:extLst>
            </p:cNvPr>
            <p:cNvSpPr/>
            <p:nvPr userDrawn="1"/>
          </p:nvSpPr>
          <p:spPr bwMode="gray">
            <a:xfrm rot="5400000">
              <a:off x="9013973" y="374509"/>
              <a:ext cx="1694534" cy="945514"/>
            </a:xfrm>
            <a:custGeom>
              <a:avLst/>
              <a:gdLst>
                <a:gd name="connsiteX0" fmla="*/ 0 w 1694534"/>
                <a:gd name="connsiteY0" fmla="*/ 945514 h 945514"/>
                <a:gd name="connsiteX1" fmla="*/ 0 w 1694534"/>
                <a:gd name="connsiteY1" fmla="*/ 0 h 945514"/>
                <a:gd name="connsiteX2" fmla="*/ 753385 w 1694534"/>
                <a:gd name="connsiteY2" fmla="*/ 0 h 945514"/>
                <a:gd name="connsiteX3" fmla="*/ 753081 w 1694534"/>
                <a:gd name="connsiteY3" fmla="*/ 6004 h 945514"/>
                <a:gd name="connsiteX4" fmla="*/ 1694534 w 1694534"/>
                <a:gd name="connsiteY4" fmla="*/ 945514 h 945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534" h="945514">
                  <a:moveTo>
                    <a:pt x="0" y="945514"/>
                  </a:moveTo>
                  <a:lnTo>
                    <a:pt x="0" y="0"/>
                  </a:lnTo>
                  <a:lnTo>
                    <a:pt x="753385" y="0"/>
                  </a:lnTo>
                  <a:lnTo>
                    <a:pt x="753081" y="6004"/>
                  </a:lnTo>
                  <a:cubicBezTo>
                    <a:pt x="753081" y="524881"/>
                    <a:pt x="1174584" y="945514"/>
                    <a:pt x="1694534" y="945514"/>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23" name="Title 1">
            <a:extLst>
              <a:ext uri="{FF2B5EF4-FFF2-40B4-BE49-F238E27FC236}">
                <a16:creationId xmlns:a16="http://schemas.microsoft.com/office/drawing/2014/main" id="{84927EFD-3D39-F889-27CA-71D09763ADF9}"/>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Tree>
    <p:extLst>
      <p:ext uri="{BB962C8B-B14F-4D97-AF65-F5344CB8AC3E}">
        <p14:creationId xmlns:p14="http://schemas.microsoft.com/office/powerpoint/2010/main" val="491597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044D2669-0A86-416D-B896-630E3B20D024}"/>
              </a:ext>
              <a:ext uri="{C183D7F6-B498-43B3-948B-1728B52AA6E4}">
                <adec:decorative xmlns:adec="http://schemas.microsoft.com/office/drawing/2017/decorative" val="1"/>
              </a:ext>
            </a:extLst>
          </p:cNvPr>
          <p:cNvGrpSpPr/>
          <p:nvPr userDrawn="1"/>
        </p:nvGrpSpPr>
        <p:grpSpPr bwMode="invGray">
          <a:xfrm>
            <a:off x="0" y="0"/>
            <a:ext cx="12192000" cy="6858000"/>
            <a:chOff x="0" y="0"/>
            <a:chExt cx="12192000" cy="6858000"/>
          </a:xfrm>
        </p:grpSpPr>
        <p:grpSp>
          <p:nvGrpSpPr>
            <p:cNvPr id="54" name="Group 53">
              <a:extLst>
                <a:ext uri="{FF2B5EF4-FFF2-40B4-BE49-F238E27FC236}">
                  <a16:creationId xmlns:a16="http://schemas.microsoft.com/office/drawing/2014/main" id="{8703DD57-73F4-4DCB-A8CC-E73DB9E4D530}"/>
                </a:ext>
              </a:extLst>
            </p:cNvPr>
            <p:cNvGrpSpPr/>
            <p:nvPr userDrawn="1"/>
          </p:nvGrpSpPr>
          <p:grpSpPr bwMode="invGray">
            <a:xfrm>
              <a:off x="0" y="0"/>
              <a:ext cx="12191970" cy="6858000"/>
              <a:chOff x="0" y="0"/>
              <a:chExt cx="12191970" cy="6858000"/>
            </a:xfrm>
          </p:grpSpPr>
          <p:sp>
            <p:nvSpPr>
              <p:cNvPr id="93" name="Freeform: Shape 92">
                <a:extLst>
                  <a:ext uri="{FF2B5EF4-FFF2-40B4-BE49-F238E27FC236}">
                    <a16:creationId xmlns:a16="http://schemas.microsoft.com/office/drawing/2014/main" id="{A74152C8-85FE-41FC-864B-DCA93604D492}"/>
                  </a:ext>
                </a:extLst>
              </p:cNvPr>
              <p:cNvSpPr/>
              <p:nvPr/>
            </p:nvSpPr>
            <p:spPr bwMode="invGray">
              <a:xfrm>
                <a:off x="4141034" y="2103120"/>
                <a:ext cx="420353" cy="3858768"/>
              </a:xfrm>
              <a:custGeom>
                <a:avLst/>
                <a:gdLst>
                  <a:gd name="connsiteX0" fmla="*/ 0 w 420353"/>
                  <a:gd name="connsiteY0" fmla="*/ 0 h 3858768"/>
                  <a:gd name="connsiteX1" fmla="*/ 420353 w 420353"/>
                  <a:gd name="connsiteY1" fmla="*/ 0 h 3858768"/>
                  <a:gd name="connsiteX2" fmla="*/ 420353 w 420353"/>
                  <a:gd name="connsiteY2" fmla="*/ 3858768 h 3858768"/>
                  <a:gd name="connsiteX3" fmla="*/ 0 w 420353"/>
                  <a:gd name="connsiteY3" fmla="*/ 3858768 h 3858768"/>
                  <a:gd name="connsiteX4" fmla="*/ 0 w 420353"/>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3" h="3858768">
                    <a:moveTo>
                      <a:pt x="0" y="0"/>
                    </a:moveTo>
                    <a:lnTo>
                      <a:pt x="420353" y="0"/>
                    </a:lnTo>
                    <a:lnTo>
                      <a:pt x="420353"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4" name="Freeform: Shape 93">
                <a:extLst>
                  <a:ext uri="{FF2B5EF4-FFF2-40B4-BE49-F238E27FC236}">
                    <a16:creationId xmlns:a16="http://schemas.microsoft.com/office/drawing/2014/main" id="{DCCD5C81-F8C6-4A1A-9250-A5DAD9B1F7EC}"/>
                  </a:ext>
                </a:extLst>
              </p:cNvPr>
              <p:cNvSpPr/>
              <p:nvPr/>
            </p:nvSpPr>
            <p:spPr bwMode="invGray">
              <a:xfrm>
                <a:off x="7630609"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5" name="Freeform: Shape 94">
                <a:extLst>
                  <a:ext uri="{FF2B5EF4-FFF2-40B4-BE49-F238E27FC236}">
                    <a16:creationId xmlns:a16="http://schemas.microsoft.com/office/drawing/2014/main" id="{01E76B6B-0930-4A08-A67E-B85400E6E9F0}"/>
                  </a:ext>
                </a:extLst>
              </p:cNvPr>
              <p:cNvSpPr/>
              <p:nvPr/>
            </p:nvSpPr>
            <p:spPr bwMode="invGray">
              <a:xfrm>
                <a:off x="8503004"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6" name="Freeform: Shape 95">
                <a:extLst>
                  <a:ext uri="{FF2B5EF4-FFF2-40B4-BE49-F238E27FC236}">
                    <a16:creationId xmlns:a16="http://schemas.microsoft.com/office/drawing/2014/main" id="{086A629A-88BD-4C89-B094-E69058CBEBD6}"/>
                  </a:ext>
                </a:extLst>
              </p:cNvPr>
              <p:cNvSpPr/>
              <p:nvPr/>
            </p:nvSpPr>
            <p:spPr bwMode="invGray">
              <a:xfrm>
                <a:off x="9375399" y="2103120"/>
                <a:ext cx="420353" cy="3858768"/>
              </a:xfrm>
              <a:custGeom>
                <a:avLst/>
                <a:gdLst>
                  <a:gd name="connsiteX0" fmla="*/ 0 w 420353"/>
                  <a:gd name="connsiteY0" fmla="*/ 0 h 3858768"/>
                  <a:gd name="connsiteX1" fmla="*/ 420353 w 420353"/>
                  <a:gd name="connsiteY1" fmla="*/ 0 h 3858768"/>
                  <a:gd name="connsiteX2" fmla="*/ 420353 w 420353"/>
                  <a:gd name="connsiteY2" fmla="*/ 3858768 h 3858768"/>
                  <a:gd name="connsiteX3" fmla="*/ 0 w 420353"/>
                  <a:gd name="connsiteY3" fmla="*/ 3858768 h 3858768"/>
                  <a:gd name="connsiteX4" fmla="*/ 0 w 420353"/>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3" h="3858768">
                    <a:moveTo>
                      <a:pt x="0" y="0"/>
                    </a:moveTo>
                    <a:lnTo>
                      <a:pt x="420353" y="0"/>
                    </a:lnTo>
                    <a:lnTo>
                      <a:pt x="420353"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7" name="Freeform: Shape 96">
                <a:extLst>
                  <a:ext uri="{FF2B5EF4-FFF2-40B4-BE49-F238E27FC236}">
                    <a16:creationId xmlns:a16="http://schemas.microsoft.com/office/drawing/2014/main" id="{EF6704F1-5322-4F9F-B456-D8CBF72D6839}"/>
                  </a:ext>
                </a:extLst>
              </p:cNvPr>
              <p:cNvSpPr/>
              <p:nvPr/>
            </p:nvSpPr>
            <p:spPr bwMode="invGray">
              <a:xfrm>
                <a:off x="10247793" y="2103120"/>
                <a:ext cx="419527" cy="3858768"/>
              </a:xfrm>
              <a:custGeom>
                <a:avLst/>
                <a:gdLst>
                  <a:gd name="connsiteX0" fmla="*/ 0 w 419527"/>
                  <a:gd name="connsiteY0" fmla="*/ 0 h 3858768"/>
                  <a:gd name="connsiteX1" fmla="*/ 419527 w 419527"/>
                  <a:gd name="connsiteY1" fmla="*/ 0 h 3858768"/>
                  <a:gd name="connsiteX2" fmla="*/ 419527 w 419527"/>
                  <a:gd name="connsiteY2" fmla="*/ 3858768 h 3858768"/>
                  <a:gd name="connsiteX3" fmla="*/ 0 w 419527"/>
                  <a:gd name="connsiteY3" fmla="*/ 3858768 h 3858768"/>
                  <a:gd name="connsiteX4" fmla="*/ 0 w 419527"/>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27" h="3858768">
                    <a:moveTo>
                      <a:pt x="0" y="0"/>
                    </a:moveTo>
                    <a:lnTo>
                      <a:pt x="419527" y="0"/>
                    </a:lnTo>
                    <a:lnTo>
                      <a:pt x="419527"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8" name="Freeform: Shape 97">
                <a:extLst>
                  <a:ext uri="{FF2B5EF4-FFF2-40B4-BE49-F238E27FC236}">
                    <a16:creationId xmlns:a16="http://schemas.microsoft.com/office/drawing/2014/main" id="{02FF0DA7-0E96-4B28-899B-66ED7CABF65E}"/>
                  </a:ext>
                </a:extLst>
              </p:cNvPr>
              <p:cNvSpPr/>
              <p:nvPr/>
            </p:nvSpPr>
            <p:spPr bwMode="invGray">
              <a:xfrm>
                <a:off x="0" y="0"/>
                <a:ext cx="12191970" cy="6858000"/>
              </a:xfrm>
              <a:custGeom>
                <a:avLst/>
                <a:gdLst>
                  <a:gd name="connsiteX0" fmla="*/ 0 w 12191970"/>
                  <a:gd name="connsiteY0" fmla="*/ 0 h 6858000"/>
                  <a:gd name="connsiteX1" fmla="*/ 12191970 w 12191970"/>
                  <a:gd name="connsiteY1" fmla="*/ 0 h 6858000"/>
                  <a:gd name="connsiteX2" fmla="*/ 12191970 w 12191970"/>
                  <a:gd name="connsiteY2" fmla="*/ 6858000 h 6858000"/>
                  <a:gd name="connsiteX3" fmla="*/ 0 w 12191970"/>
                  <a:gd name="connsiteY3" fmla="*/ 6858000 h 6858000"/>
                  <a:gd name="connsiteX4" fmla="*/ 0 w 12191970"/>
                  <a:gd name="connsiteY4" fmla="*/ 0 h 6858000"/>
                  <a:gd name="connsiteX5" fmla="*/ 1080516 w 12191970"/>
                  <a:gd name="connsiteY5" fmla="*/ 2103120 h 6858000"/>
                  <a:gd name="connsiteX6" fmla="*/ 1080516 w 12191970"/>
                  <a:gd name="connsiteY6" fmla="*/ 5961888 h 6858000"/>
                  <a:gd name="connsiteX7" fmla="*/ 11111484 w 12191970"/>
                  <a:gd name="connsiteY7" fmla="*/ 5961888 h 6858000"/>
                  <a:gd name="connsiteX8" fmla="*/ 11111484 w 12191970"/>
                  <a:gd name="connsiteY8" fmla="*/ 2103120 h 6858000"/>
                  <a:gd name="connsiteX9" fmla="*/ 1080516 w 12191970"/>
                  <a:gd name="connsiteY9" fmla="*/ 21031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70" h="6858000">
                    <a:moveTo>
                      <a:pt x="0" y="0"/>
                    </a:moveTo>
                    <a:lnTo>
                      <a:pt x="12191970" y="0"/>
                    </a:lnTo>
                    <a:lnTo>
                      <a:pt x="12191970" y="6858000"/>
                    </a:lnTo>
                    <a:lnTo>
                      <a:pt x="0" y="6858000"/>
                    </a:lnTo>
                    <a:lnTo>
                      <a:pt x="0" y="0"/>
                    </a:lnTo>
                    <a:close/>
                    <a:moveTo>
                      <a:pt x="1080516" y="2103120"/>
                    </a:moveTo>
                    <a:lnTo>
                      <a:pt x="1080516" y="5961888"/>
                    </a:lnTo>
                    <a:lnTo>
                      <a:pt x="11111484" y="5961888"/>
                    </a:lnTo>
                    <a:lnTo>
                      <a:pt x="11111484" y="2103120"/>
                    </a:lnTo>
                    <a:lnTo>
                      <a:pt x="1080516" y="210312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900"/>
                  </a:spcAft>
                  <a:buFont typeface="Arial" panose="020B0604020202020204" pitchFamily="34" charset="0"/>
                  <a:buChar char="​"/>
                </a:pPr>
                <a:endParaRPr lang="en-US" sz="1400" b="1" dirty="0">
                  <a:solidFill>
                    <a:schemeClr val="tx1"/>
                  </a:solidFill>
                </a:endParaRPr>
              </a:p>
            </p:txBody>
          </p:sp>
          <p:sp>
            <p:nvSpPr>
              <p:cNvPr id="99" name="Freeform: Shape 98">
                <a:extLst>
                  <a:ext uri="{FF2B5EF4-FFF2-40B4-BE49-F238E27FC236}">
                    <a16:creationId xmlns:a16="http://schemas.microsoft.com/office/drawing/2014/main" id="{A2979BA3-A5E5-4739-BD83-270768C58CE5}"/>
                  </a:ext>
                </a:extLst>
              </p:cNvPr>
              <p:cNvSpPr/>
              <p:nvPr/>
            </p:nvSpPr>
            <p:spPr bwMode="invGray">
              <a:xfrm>
                <a:off x="1524679" y="2103120"/>
                <a:ext cx="419525" cy="3858768"/>
              </a:xfrm>
              <a:custGeom>
                <a:avLst/>
                <a:gdLst>
                  <a:gd name="connsiteX0" fmla="*/ 0 w 419525"/>
                  <a:gd name="connsiteY0" fmla="*/ 0 h 3858768"/>
                  <a:gd name="connsiteX1" fmla="*/ 419525 w 419525"/>
                  <a:gd name="connsiteY1" fmla="*/ 0 h 3858768"/>
                  <a:gd name="connsiteX2" fmla="*/ 419525 w 419525"/>
                  <a:gd name="connsiteY2" fmla="*/ 3858768 h 3858768"/>
                  <a:gd name="connsiteX3" fmla="*/ 0 w 419525"/>
                  <a:gd name="connsiteY3" fmla="*/ 3858768 h 3858768"/>
                  <a:gd name="connsiteX4" fmla="*/ 0 w 419525"/>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25" h="3858768">
                    <a:moveTo>
                      <a:pt x="0" y="0"/>
                    </a:moveTo>
                    <a:lnTo>
                      <a:pt x="419525" y="0"/>
                    </a:lnTo>
                    <a:lnTo>
                      <a:pt x="419525"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0" name="Freeform: Shape 99">
                <a:extLst>
                  <a:ext uri="{FF2B5EF4-FFF2-40B4-BE49-F238E27FC236}">
                    <a16:creationId xmlns:a16="http://schemas.microsoft.com/office/drawing/2014/main" id="{4A1F33AE-19CB-4F8A-9907-834C5B894BDC}"/>
                  </a:ext>
                </a:extLst>
              </p:cNvPr>
              <p:cNvSpPr/>
              <p:nvPr/>
            </p:nvSpPr>
            <p:spPr bwMode="invGray">
              <a:xfrm>
                <a:off x="2396245" y="2103120"/>
                <a:ext cx="420355" cy="3858768"/>
              </a:xfrm>
              <a:custGeom>
                <a:avLst/>
                <a:gdLst>
                  <a:gd name="connsiteX0" fmla="*/ 0 w 420355"/>
                  <a:gd name="connsiteY0" fmla="*/ 0 h 3858768"/>
                  <a:gd name="connsiteX1" fmla="*/ 420355 w 420355"/>
                  <a:gd name="connsiteY1" fmla="*/ 0 h 3858768"/>
                  <a:gd name="connsiteX2" fmla="*/ 420355 w 420355"/>
                  <a:gd name="connsiteY2" fmla="*/ 3858768 h 3858768"/>
                  <a:gd name="connsiteX3" fmla="*/ 0 w 420355"/>
                  <a:gd name="connsiteY3" fmla="*/ 3858768 h 3858768"/>
                  <a:gd name="connsiteX4" fmla="*/ 0 w 420355"/>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5" h="3858768">
                    <a:moveTo>
                      <a:pt x="0" y="0"/>
                    </a:moveTo>
                    <a:lnTo>
                      <a:pt x="420355" y="0"/>
                    </a:lnTo>
                    <a:lnTo>
                      <a:pt x="420355"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1" name="Freeform: Shape 100">
                <a:extLst>
                  <a:ext uri="{FF2B5EF4-FFF2-40B4-BE49-F238E27FC236}">
                    <a16:creationId xmlns:a16="http://schemas.microsoft.com/office/drawing/2014/main" id="{FFF75AB8-E822-49F2-9CF8-9E0285F20479}"/>
                  </a:ext>
                </a:extLst>
              </p:cNvPr>
              <p:cNvSpPr/>
              <p:nvPr/>
            </p:nvSpPr>
            <p:spPr bwMode="invGray">
              <a:xfrm>
                <a:off x="3268640" y="2103120"/>
                <a:ext cx="420353" cy="3858768"/>
              </a:xfrm>
              <a:custGeom>
                <a:avLst/>
                <a:gdLst>
                  <a:gd name="connsiteX0" fmla="*/ 0 w 420353"/>
                  <a:gd name="connsiteY0" fmla="*/ 0 h 3858768"/>
                  <a:gd name="connsiteX1" fmla="*/ 420353 w 420353"/>
                  <a:gd name="connsiteY1" fmla="*/ 0 h 3858768"/>
                  <a:gd name="connsiteX2" fmla="*/ 420353 w 420353"/>
                  <a:gd name="connsiteY2" fmla="*/ 3858768 h 3858768"/>
                  <a:gd name="connsiteX3" fmla="*/ 0 w 420353"/>
                  <a:gd name="connsiteY3" fmla="*/ 3858768 h 3858768"/>
                  <a:gd name="connsiteX4" fmla="*/ 0 w 420353"/>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3" h="3858768">
                    <a:moveTo>
                      <a:pt x="0" y="0"/>
                    </a:moveTo>
                    <a:lnTo>
                      <a:pt x="420353" y="0"/>
                    </a:lnTo>
                    <a:lnTo>
                      <a:pt x="420353"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2" name="Freeform: Shape 101">
                <a:extLst>
                  <a:ext uri="{FF2B5EF4-FFF2-40B4-BE49-F238E27FC236}">
                    <a16:creationId xmlns:a16="http://schemas.microsoft.com/office/drawing/2014/main" id="{41546B19-8F72-4252-B6DE-A6C4C504B551}"/>
                  </a:ext>
                </a:extLst>
              </p:cNvPr>
              <p:cNvSpPr/>
              <p:nvPr userDrawn="1"/>
            </p:nvSpPr>
            <p:spPr bwMode="invGray">
              <a:xfrm>
                <a:off x="5013427"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3" name="Freeform: Shape 102">
                <a:extLst>
                  <a:ext uri="{FF2B5EF4-FFF2-40B4-BE49-F238E27FC236}">
                    <a16:creationId xmlns:a16="http://schemas.microsoft.com/office/drawing/2014/main" id="{CB41C228-D93A-4CF5-AEB7-C1D57BAC4C5E}"/>
                  </a:ext>
                </a:extLst>
              </p:cNvPr>
              <p:cNvSpPr/>
              <p:nvPr userDrawn="1"/>
            </p:nvSpPr>
            <p:spPr bwMode="invGray">
              <a:xfrm>
                <a:off x="5885822"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4" name="Freeform: Shape 103">
                <a:extLst>
                  <a:ext uri="{FF2B5EF4-FFF2-40B4-BE49-F238E27FC236}">
                    <a16:creationId xmlns:a16="http://schemas.microsoft.com/office/drawing/2014/main" id="{31AA8552-727E-4622-A663-CB8F4C4040C1}"/>
                  </a:ext>
                </a:extLst>
              </p:cNvPr>
              <p:cNvSpPr/>
              <p:nvPr userDrawn="1"/>
            </p:nvSpPr>
            <p:spPr bwMode="invGray">
              <a:xfrm>
                <a:off x="6758216" y="2103120"/>
                <a:ext cx="420352" cy="3858768"/>
              </a:xfrm>
              <a:custGeom>
                <a:avLst/>
                <a:gdLst>
                  <a:gd name="connsiteX0" fmla="*/ 0 w 420352"/>
                  <a:gd name="connsiteY0" fmla="*/ 0 h 3858768"/>
                  <a:gd name="connsiteX1" fmla="*/ 420352 w 420352"/>
                  <a:gd name="connsiteY1" fmla="*/ 0 h 3858768"/>
                  <a:gd name="connsiteX2" fmla="*/ 420352 w 420352"/>
                  <a:gd name="connsiteY2" fmla="*/ 3858768 h 3858768"/>
                  <a:gd name="connsiteX3" fmla="*/ 0 w 420352"/>
                  <a:gd name="connsiteY3" fmla="*/ 3858768 h 3858768"/>
                  <a:gd name="connsiteX4" fmla="*/ 0 w 420352"/>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2" h="3858768">
                    <a:moveTo>
                      <a:pt x="0" y="0"/>
                    </a:moveTo>
                    <a:lnTo>
                      <a:pt x="420352" y="0"/>
                    </a:lnTo>
                    <a:lnTo>
                      <a:pt x="420352"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nvGrpSpPr>
            <p:cNvPr id="55" name="Group 54">
              <a:extLst>
                <a:ext uri="{FF2B5EF4-FFF2-40B4-BE49-F238E27FC236}">
                  <a16:creationId xmlns:a16="http://schemas.microsoft.com/office/drawing/2014/main" id="{6343B036-4DE3-4FF9-A306-74D09622C7AD}"/>
                </a:ext>
              </a:extLst>
            </p:cNvPr>
            <p:cNvGrpSpPr/>
            <p:nvPr userDrawn="1"/>
          </p:nvGrpSpPr>
          <p:grpSpPr bwMode="invGray">
            <a:xfrm>
              <a:off x="1078992" y="2103120"/>
              <a:ext cx="10033985" cy="3858768"/>
              <a:chOff x="1078992" y="2103120"/>
              <a:chExt cx="10033985" cy="3858768"/>
            </a:xfrm>
          </p:grpSpPr>
          <p:grpSp>
            <p:nvGrpSpPr>
              <p:cNvPr id="78" name="Group 77">
                <a:extLst>
                  <a:ext uri="{FF2B5EF4-FFF2-40B4-BE49-F238E27FC236}">
                    <a16:creationId xmlns:a16="http://schemas.microsoft.com/office/drawing/2014/main" id="{1B236D12-64F8-45C8-966D-400593EC18C1}"/>
                  </a:ext>
                </a:extLst>
              </p:cNvPr>
              <p:cNvGrpSpPr/>
              <p:nvPr userDrawn="1"/>
            </p:nvGrpSpPr>
            <p:grpSpPr bwMode="invGray">
              <a:xfrm>
                <a:off x="1078992" y="2103120"/>
                <a:ext cx="3061715" cy="3858768"/>
                <a:chOff x="1078992" y="2103120"/>
                <a:chExt cx="3061715" cy="3858768"/>
              </a:xfrm>
            </p:grpSpPr>
            <p:sp>
              <p:nvSpPr>
                <p:cNvPr id="89" name="Freeform: Shape 88">
                  <a:extLst>
                    <a:ext uri="{FF2B5EF4-FFF2-40B4-BE49-F238E27FC236}">
                      <a16:creationId xmlns:a16="http://schemas.microsoft.com/office/drawing/2014/main" id="{58B7B7E1-E84F-4B56-BF19-156658DBADCE}"/>
                    </a:ext>
                  </a:extLst>
                </p:cNvPr>
                <p:cNvSpPr/>
                <p:nvPr/>
              </p:nvSpPr>
              <p:spPr bwMode="invGray">
                <a:xfrm>
                  <a:off x="1078992" y="2103120"/>
                  <a:ext cx="444162" cy="3858768"/>
                </a:xfrm>
                <a:custGeom>
                  <a:avLst/>
                  <a:gdLst>
                    <a:gd name="connsiteX0" fmla="*/ 0 w 572773"/>
                    <a:gd name="connsiteY0" fmla="*/ 0 h 4471416"/>
                    <a:gd name="connsiteX1" fmla="*/ 572773 w 572773"/>
                    <a:gd name="connsiteY1" fmla="*/ 0 h 4471416"/>
                    <a:gd name="connsiteX2" fmla="*/ 572773 w 572773"/>
                    <a:gd name="connsiteY2" fmla="*/ 4471416 h 4471416"/>
                    <a:gd name="connsiteX3" fmla="*/ 0 w 572773"/>
                    <a:gd name="connsiteY3" fmla="*/ 4471416 h 4471416"/>
                    <a:gd name="connsiteX4" fmla="*/ 0 w 57277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3" h="4471416">
                      <a:moveTo>
                        <a:pt x="0" y="0"/>
                      </a:moveTo>
                      <a:lnTo>
                        <a:pt x="572773" y="0"/>
                      </a:lnTo>
                      <a:lnTo>
                        <a:pt x="57277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0" name="Freeform: Shape 89">
                  <a:extLst>
                    <a:ext uri="{FF2B5EF4-FFF2-40B4-BE49-F238E27FC236}">
                      <a16:creationId xmlns:a16="http://schemas.microsoft.com/office/drawing/2014/main" id="{F617CE6B-FA83-4C4F-B791-93254884E366}"/>
                    </a:ext>
                  </a:extLst>
                </p:cNvPr>
                <p:cNvSpPr/>
                <p:nvPr/>
              </p:nvSpPr>
              <p:spPr bwMode="invGray">
                <a:xfrm>
                  <a:off x="1943631"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1" name="Freeform: Shape 90">
                  <a:extLst>
                    <a:ext uri="{FF2B5EF4-FFF2-40B4-BE49-F238E27FC236}">
                      <a16:creationId xmlns:a16="http://schemas.microsoft.com/office/drawing/2014/main" id="{EE4CC395-EC83-45B8-A0EA-14C28A27D98E}"/>
                    </a:ext>
                  </a:extLst>
                </p:cNvPr>
                <p:cNvSpPr/>
                <p:nvPr/>
              </p:nvSpPr>
              <p:spPr bwMode="invGray">
                <a:xfrm>
                  <a:off x="2816149" y="2103120"/>
                  <a:ext cx="452040" cy="3858768"/>
                </a:xfrm>
                <a:custGeom>
                  <a:avLst/>
                  <a:gdLst>
                    <a:gd name="connsiteX0" fmla="*/ 0 w 582932"/>
                    <a:gd name="connsiteY0" fmla="*/ 0 h 4471416"/>
                    <a:gd name="connsiteX1" fmla="*/ 582932 w 582932"/>
                    <a:gd name="connsiteY1" fmla="*/ 0 h 4471416"/>
                    <a:gd name="connsiteX2" fmla="*/ 582932 w 582932"/>
                    <a:gd name="connsiteY2" fmla="*/ 4471416 h 4471416"/>
                    <a:gd name="connsiteX3" fmla="*/ 0 w 582932"/>
                    <a:gd name="connsiteY3" fmla="*/ 4471416 h 4471416"/>
                    <a:gd name="connsiteX4" fmla="*/ 0 w 582932"/>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2" h="4471416">
                      <a:moveTo>
                        <a:pt x="0" y="0"/>
                      </a:moveTo>
                      <a:lnTo>
                        <a:pt x="582932" y="0"/>
                      </a:lnTo>
                      <a:lnTo>
                        <a:pt x="582932"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2" name="Freeform: Shape 91">
                  <a:extLst>
                    <a:ext uri="{FF2B5EF4-FFF2-40B4-BE49-F238E27FC236}">
                      <a16:creationId xmlns:a16="http://schemas.microsoft.com/office/drawing/2014/main" id="{897E2D96-9BCF-4423-9832-CC2634BF0E25}"/>
                    </a:ext>
                  </a:extLst>
                </p:cNvPr>
                <p:cNvSpPr/>
                <p:nvPr/>
              </p:nvSpPr>
              <p:spPr bwMode="invGray">
                <a:xfrm>
                  <a:off x="3688666"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nvGrpSpPr>
              <p:cNvPr id="79" name="Group 78">
                <a:extLst>
                  <a:ext uri="{FF2B5EF4-FFF2-40B4-BE49-F238E27FC236}">
                    <a16:creationId xmlns:a16="http://schemas.microsoft.com/office/drawing/2014/main" id="{F9B430DA-4580-4650-9647-6C1E67DE097F}"/>
                  </a:ext>
                </a:extLst>
              </p:cNvPr>
              <p:cNvGrpSpPr/>
              <p:nvPr userDrawn="1"/>
            </p:nvGrpSpPr>
            <p:grpSpPr bwMode="invGray">
              <a:xfrm>
                <a:off x="4561184" y="2103120"/>
                <a:ext cx="3069594" cy="3858768"/>
                <a:chOff x="4561184" y="2103120"/>
                <a:chExt cx="3069594" cy="3858768"/>
              </a:xfrm>
            </p:grpSpPr>
            <p:sp>
              <p:nvSpPr>
                <p:cNvPr id="85" name="Freeform: Shape 84">
                  <a:extLst>
                    <a:ext uri="{FF2B5EF4-FFF2-40B4-BE49-F238E27FC236}">
                      <a16:creationId xmlns:a16="http://schemas.microsoft.com/office/drawing/2014/main" id="{B5AF79AE-E281-4D4D-A917-843BDE31AE44}"/>
                    </a:ext>
                  </a:extLst>
                </p:cNvPr>
                <p:cNvSpPr/>
                <p:nvPr userDrawn="1"/>
              </p:nvSpPr>
              <p:spPr bwMode="invGray">
                <a:xfrm>
                  <a:off x="4561184"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6" name="Freeform: Shape 85">
                  <a:extLst>
                    <a:ext uri="{FF2B5EF4-FFF2-40B4-BE49-F238E27FC236}">
                      <a16:creationId xmlns:a16="http://schemas.microsoft.com/office/drawing/2014/main" id="{071E16E0-F9D4-4F79-8904-8BEC6F0E2514}"/>
                    </a:ext>
                  </a:extLst>
                </p:cNvPr>
                <p:cNvSpPr/>
                <p:nvPr userDrawn="1"/>
              </p:nvSpPr>
              <p:spPr bwMode="invGray">
                <a:xfrm>
                  <a:off x="5433702"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7" name="Freeform: Shape 86">
                  <a:extLst>
                    <a:ext uri="{FF2B5EF4-FFF2-40B4-BE49-F238E27FC236}">
                      <a16:creationId xmlns:a16="http://schemas.microsoft.com/office/drawing/2014/main" id="{BFA72A0E-F8C8-4816-9785-171B37C797C9}"/>
                    </a:ext>
                  </a:extLst>
                </p:cNvPr>
                <p:cNvSpPr/>
                <p:nvPr userDrawn="1"/>
              </p:nvSpPr>
              <p:spPr bwMode="invGray">
                <a:xfrm>
                  <a:off x="6306220" y="2103120"/>
                  <a:ext cx="452040" cy="3858768"/>
                </a:xfrm>
                <a:custGeom>
                  <a:avLst/>
                  <a:gdLst>
                    <a:gd name="connsiteX0" fmla="*/ 0 w 582932"/>
                    <a:gd name="connsiteY0" fmla="*/ 0 h 4471416"/>
                    <a:gd name="connsiteX1" fmla="*/ 582932 w 582932"/>
                    <a:gd name="connsiteY1" fmla="*/ 0 h 4471416"/>
                    <a:gd name="connsiteX2" fmla="*/ 582932 w 582932"/>
                    <a:gd name="connsiteY2" fmla="*/ 4471416 h 4471416"/>
                    <a:gd name="connsiteX3" fmla="*/ 0 w 582932"/>
                    <a:gd name="connsiteY3" fmla="*/ 4471416 h 4471416"/>
                    <a:gd name="connsiteX4" fmla="*/ 0 w 582932"/>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2" h="4471416">
                      <a:moveTo>
                        <a:pt x="0" y="0"/>
                      </a:moveTo>
                      <a:lnTo>
                        <a:pt x="582932" y="0"/>
                      </a:lnTo>
                      <a:lnTo>
                        <a:pt x="582932"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8" name="Freeform: Shape 87">
                  <a:extLst>
                    <a:ext uri="{FF2B5EF4-FFF2-40B4-BE49-F238E27FC236}">
                      <a16:creationId xmlns:a16="http://schemas.microsoft.com/office/drawing/2014/main" id="{9CCAA609-8779-445D-BC9A-457835C6E41A}"/>
                    </a:ext>
                  </a:extLst>
                </p:cNvPr>
                <p:cNvSpPr/>
                <p:nvPr userDrawn="1"/>
              </p:nvSpPr>
              <p:spPr bwMode="invGray">
                <a:xfrm>
                  <a:off x="7178737"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nvGrpSpPr>
              <p:cNvPr id="80" name="Group 79">
                <a:extLst>
                  <a:ext uri="{FF2B5EF4-FFF2-40B4-BE49-F238E27FC236}">
                    <a16:creationId xmlns:a16="http://schemas.microsoft.com/office/drawing/2014/main" id="{BC08B73F-E194-4105-B6E6-56543C0BC308}"/>
                  </a:ext>
                </a:extLst>
              </p:cNvPr>
              <p:cNvGrpSpPr/>
              <p:nvPr userDrawn="1"/>
            </p:nvGrpSpPr>
            <p:grpSpPr bwMode="invGray">
              <a:xfrm>
                <a:off x="8051255" y="2103120"/>
                <a:ext cx="3061722" cy="3858768"/>
                <a:chOff x="8051255" y="2103120"/>
                <a:chExt cx="3061722" cy="3858768"/>
              </a:xfrm>
            </p:grpSpPr>
            <p:sp>
              <p:nvSpPr>
                <p:cNvPr id="81" name="Freeform: Shape 80">
                  <a:extLst>
                    <a:ext uri="{FF2B5EF4-FFF2-40B4-BE49-F238E27FC236}">
                      <a16:creationId xmlns:a16="http://schemas.microsoft.com/office/drawing/2014/main" id="{135EBD24-D4E7-4BFE-A16F-242A4C73FD80}"/>
                    </a:ext>
                  </a:extLst>
                </p:cNvPr>
                <p:cNvSpPr/>
                <p:nvPr userDrawn="1"/>
              </p:nvSpPr>
              <p:spPr bwMode="invGray">
                <a:xfrm>
                  <a:off x="8051255"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2" name="Freeform: Shape 81">
                  <a:extLst>
                    <a:ext uri="{FF2B5EF4-FFF2-40B4-BE49-F238E27FC236}">
                      <a16:creationId xmlns:a16="http://schemas.microsoft.com/office/drawing/2014/main" id="{49DEBF3F-3135-4C12-B488-37A824863ECD}"/>
                    </a:ext>
                  </a:extLst>
                </p:cNvPr>
                <p:cNvSpPr/>
                <p:nvPr userDrawn="1"/>
              </p:nvSpPr>
              <p:spPr bwMode="invGray">
                <a:xfrm>
                  <a:off x="8923773" y="2103120"/>
                  <a:ext cx="452040" cy="3858768"/>
                </a:xfrm>
                <a:custGeom>
                  <a:avLst/>
                  <a:gdLst>
                    <a:gd name="connsiteX0" fmla="*/ 0 w 582932"/>
                    <a:gd name="connsiteY0" fmla="*/ 0 h 4471416"/>
                    <a:gd name="connsiteX1" fmla="*/ 582932 w 582932"/>
                    <a:gd name="connsiteY1" fmla="*/ 0 h 4471416"/>
                    <a:gd name="connsiteX2" fmla="*/ 582932 w 582932"/>
                    <a:gd name="connsiteY2" fmla="*/ 4471416 h 4471416"/>
                    <a:gd name="connsiteX3" fmla="*/ 0 w 582932"/>
                    <a:gd name="connsiteY3" fmla="*/ 4471416 h 4471416"/>
                    <a:gd name="connsiteX4" fmla="*/ 0 w 582932"/>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2" h="4471416">
                      <a:moveTo>
                        <a:pt x="0" y="0"/>
                      </a:moveTo>
                      <a:lnTo>
                        <a:pt x="582932" y="0"/>
                      </a:lnTo>
                      <a:lnTo>
                        <a:pt x="582932"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3" name="Freeform: Shape 82">
                  <a:extLst>
                    <a:ext uri="{FF2B5EF4-FFF2-40B4-BE49-F238E27FC236}">
                      <a16:creationId xmlns:a16="http://schemas.microsoft.com/office/drawing/2014/main" id="{AF70974E-AB34-47D3-B17A-C815D70D16BA}"/>
                    </a:ext>
                  </a:extLst>
                </p:cNvPr>
                <p:cNvSpPr/>
                <p:nvPr userDrawn="1"/>
              </p:nvSpPr>
              <p:spPr bwMode="invGray">
                <a:xfrm>
                  <a:off x="9796290"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4" name="Freeform: Shape 83">
                  <a:extLst>
                    <a:ext uri="{FF2B5EF4-FFF2-40B4-BE49-F238E27FC236}">
                      <a16:creationId xmlns:a16="http://schemas.microsoft.com/office/drawing/2014/main" id="{EBA4414F-D81C-4DEA-B2F4-092A24E5A335}"/>
                    </a:ext>
                  </a:extLst>
                </p:cNvPr>
                <p:cNvSpPr/>
                <p:nvPr userDrawn="1"/>
              </p:nvSpPr>
              <p:spPr bwMode="invGray">
                <a:xfrm>
                  <a:off x="10668812" y="2103120"/>
                  <a:ext cx="444165" cy="3858768"/>
                </a:xfrm>
                <a:custGeom>
                  <a:avLst/>
                  <a:gdLst>
                    <a:gd name="connsiteX0" fmla="*/ 0 w 572778"/>
                    <a:gd name="connsiteY0" fmla="*/ 0 h 4471416"/>
                    <a:gd name="connsiteX1" fmla="*/ 572778 w 572778"/>
                    <a:gd name="connsiteY1" fmla="*/ 0 h 4471416"/>
                    <a:gd name="connsiteX2" fmla="*/ 572778 w 572778"/>
                    <a:gd name="connsiteY2" fmla="*/ 4471416 h 4471416"/>
                    <a:gd name="connsiteX3" fmla="*/ 0 w 572778"/>
                    <a:gd name="connsiteY3" fmla="*/ 4471416 h 4471416"/>
                    <a:gd name="connsiteX4" fmla="*/ 0 w 572778"/>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8" h="4471416">
                      <a:moveTo>
                        <a:pt x="0" y="0"/>
                      </a:moveTo>
                      <a:lnTo>
                        <a:pt x="572778" y="0"/>
                      </a:lnTo>
                      <a:lnTo>
                        <a:pt x="572778"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grpSp>
          <p:nvGrpSpPr>
            <p:cNvPr id="56" name="Group 55">
              <a:extLst>
                <a:ext uri="{FF2B5EF4-FFF2-40B4-BE49-F238E27FC236}">
                  <a16:creationId xmlns:a16="http://schemas.microsoft.com/office/drawing/2014/main" id="{EA9175D1-679B-4607-A601-4998F663AE14}"/>
                </a:ext>
              </a:extLst>
            </p:cNvPr>
            <p:cNvGrpSpPr/>
            <p:nvPr/>
          </p:nvGrpSpPr>
          <p:grpSpPr bwMode="invGray">
            <a:xfrm>
              <a:off x="0" y="0"/>
              <a:ext cx="12192000" cy="6858000"/>
              <a:chOff x="0" y="0"/>
              <a:chExt cx="12192000" cy="6858000"/>
            </a:xfrm>
          </p:grpSpPr>
          <p:cxnSp>
            <p:nvCxnSpPr>
              <p:cNvPr id="57" name="Straight Connector 56">
                <a:extLst>
                  <a:ext uri="{FF2B5EF4-FFF2-40B4-BE49-F238E27FC236}">
                    <a16:creationId xmlns:a16="http://schemas.microsoft.com/office/drawing/2014/main" id="{4356C956-F34E-4C30-85A8-87C038E528B2}"/>
                  </a:ext>
                </a:extLst>
              </p:cNvPr>
              <p:cNvCxnSpPr/>
              <p:nvPr userDrawn="1"/>
            </p:nvCxnSpPr>
            <p:spPr bwMode="invGray">
              <a:xfrm>
                <a:off x="1078992" y="0"/>
                <a:ext cx="0" cy="685800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DB37D5-D5A0-4F02-9746-4B0F0C82C229}"/>
                  </a:ext>
                </a:extLst>
              </p:cNvPr>
              <p:cNvCxnSpPr/>
              <p:nvPr userDrawn="1"/>
            </p:nvCxnSpPr>
            <p:spPr bwMode="invGray">
              <a:xfrm>
                <a:off x="11112977" y="0"/>
                <a:ext cx="0" cy="685800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A25E94C-9E24-4D0B-8305-20630F177F2D}"/>
                  </a:ext>
                </a:extLst>
              </p:cNvPr>
              <p:cNvCxnSpPr/>
              <p:nvPr userDrawn="1"/>
            </p:nvCxnSpPr>
            <p:spPr bwMode="invGray">
              <a:xfrm>
                <a:off x="0" y="548640"/>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D92F85-1323-48D9-A4CF-9CB432EE06F4}"/>
                  </a:ext>
                </a:extLst>
              </p:cNvPr>
              <p:cNvCxnSpPr/>
              <p:nvPr userDrawn="1"/>
            </p:nvCxnSpPr>
            <p:spPr bwMode="invGray">
              <a:xfrm>
                <a:off x="0" y="5961888"/>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F7E2C83-6DAA-4A42-BDA5-3A475554A2DC}"/>
                  </a:ext>
                </a:extLst>
              </p:cNvPr>
              <p:cNvCxnSpPr/>
              <p:nvPr userDrawn="1"/>
            </p:nvCxnSpPr>
            <p:spPr bwMode="invGray">
              <a:xfrm>
                <a:off x="0" y="6400800"/>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906FD7A-CE00-43CC-9F79-72960F09C5A3}"/>
                  </a:ext>
                </a:extLst>
              </p:cNvPr>
              <p:cNvCxnSpPr/>
              <p:nvPr userDrawn="1"/>
            </p:nvCxnSpPr>
            <p:spPr bwMode="invGray">
              <a:xfrm flipH="1">
                <a:off x="0" y="2103120"/>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FAA972-D93C-41FD-BAC7-7F8F72C6BC10}"/>
                  </a:ext>
                </a:extLst>
              </p:cNvPr>
              <p:cNvCxnSpPr/>
              <p:nvPr userDrawn="1"/>
            </p:nvCxnSpPr>
            <p:spPr bwMode="invGray">
              <a:xfrm flipH="1">
                <a:off x="0" y="877824"/>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5" name="Title 14">
            <a:extLst>
              <a:ext uri="{FF2B5EF4-FFF2-40B4-BE49-F238E27FC236}">
                <a16:creationId xmlns:a16="http://schemas.microsoft.com/office/drawing/2014/main" id="{6276ACB6-CB71-423E-89A3-D94FF570F128}"/>
              </a:ext>
            </a:extLst>
          </p:cNvPr>
          <p:cNvSpPr>
            <a:spLocks noGrp="1"/>
          </p:cNvSpPr>
          <p:nvPr userDrawn="1">
            <p:ph type="title" hasCustomPrompt="1"/>
          </p:nvPr>
        </p:nvSpPr>
        <p:spPr/>
        <p:txBody>
          <a:bodyPr/>
          <a:lstStyle>
            <a:lvl1pPr>
              <a:defRPr/>
            </a:lvl1pPr>
          </a:lstStyle>
          <a:p>
            <a:r>
              <a:rPr lang="en-US" dirty="0"/>
              <a:t>Grid</a:t>
            </a:r>
          </a:p>
        </p:txBody>
      </p:sp>
    </p:spTree>
    <p:extLst>
      <p:ext uri="{BB962C8B-B14F-4D97-AF65-F5344CB8AC3E}">
        <p14:creationId xmlns:p14="http://schemas.microsoft.com/office/powerpoint/2010/main" val="270021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C8487E60-8E05-6FEA-196F-5C4FAB724577}"/>
              </a:ext>
            </a:extLst>
          </p:cNvPr>
          <p:cNvSpPr>
            <a:spLocks noGrp="1"/>
          </p:cNvSpPr>
          <p:nvPr>
            <p:ph type="ftr" sz="quarter" idx="21"/>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17"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E7FF0AD7-8864-64EC-367A-38C8B1A9E04D}"/>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6DCE3121-66B8-F629-3933-E3D082A5F1A8}"/>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500814"/>
            <a:ext cx="3197406" cy="355600"/>
          </a:xfrm>
          <a:prstGeom prst="rect">
            <a:avLst/>
          </a:prstGeom>
        </p:spPr>
        <p:txBody>
          <a:bodyPr vert="horz" lIns="182880" tIns="0" rIns="91440" bIns="0" rtlCol="0" anchor="ct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811000" y="6500474"/>
            <a:ext cx="381000" cy="357526"/>
          </a:xfrm>
          <a:prstGeom prst="rect">
            <a:avLst/>
          </a:prstGeom>
        </p:spPr>
        <p:txBody>
          <a:bodyPr vert="horz" lIns="0" tIns="0" rIns="0" bIns="0" rtlCol="0" anchor="ctr"/>
          <a:lstStyle>
            <a:lvl1pPr algn="ctr">
              <a:defRPr sz="1000" b="1">
                <a:solidFill>
                  <a:srgbClr val="7289B0"/>
                </a:solidFill>
              </a:defRPr>
            </a:lvl1pPr>
          </a:lstStyle>
          <a:p>
            <a:fld id="{4EBCDCBD-78E1-0D41-A999-31B5EBF8E02C}" type="slidenum">
              <a:rPr lang="en-US" smtClean="0"/>
              <a:pPr/>
              <a:t>‹#›</a:t>
            </a:fld>
            <a:endParaRPr lang="en-US" dirty="0"/>
          </a:p>
        </p:txBody>
      </p:sp>
      <p:sp>
        <p:nvSpPr>
          <p:cNvPr id="9" name="TextBox 8">
            <a:extLst>
              <a:ext uri="{FF2B5EF4-FFF2-40B4-BE49-F238E27FC236}">
                <a16:creationId xmlns:a16="http://schemas.microsoft.com/office/drawing/2014/main" id="{D4A9ABDF-E13E-FD6B-80BE-C7B5968B4355}"/>
              </a:ext>
            </a:extLst>
          </p:cNvPr>
          <p:cNvSpPr txBox="1"/>
          <p:nvPr userDrawn="1"/>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382FF25-D3F5-E4C9-F010-86BF275E9983}"/>
              </a:ext>
            </a:extLst>
          </p:cNvPr>
          <p:cNvSpPr txBox="1"/>
          <p:nvPr userDrawn="1"/>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444638"/>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731" r:id="rId3"/>
    <p:sldLayoutId id="2147483701" r:id="rId4"/>
    <p:sldLayoutId id="2147483732" r:id="rId5"/>
    <p:sldLayoutId id="2147483703" r:id="rId6"/>
    <p:sldLayoutId id="2147483733" r:id="rId7"/>
    <p:sldLayoutId id="2147483704" r:id="rId8"/>
    <p:sldLayoutId id="2147483734" r:id="rId9"/>
    <p:sldLayoutId id="2147483730" r:id="rId10"/>
    <p:sldLayoutId id="2147483736" r:id="rId11"/>
    <p:sldLayoutId id="2147483705" r:id="rId12"/>
    <p:sldLayoutId id="2147483735" r:id="rId13"/>
    <p:sldLayoutId id="2147483707" r:id="rId14"/>
    <p:sldLayoutId id="2147483708" r:id="rId15"/>
    <p:sldLayoutId id="2147483709" r:id="rId16"/>
    <p:sldLayoutId id="2147483725" r:id="rId17"/>
    <p:sldLayoutId id="2147483710" r:id="rId18"/>
    <p:sldLayoutId id="2147483711" r:id="rId19"/>
    <p:sldLayoutId id="2147483737" r:id="rId20"/>
    <p:sldLayoutId id="2147483712" r:id="rId21"/>
    <p:sldLayoutId id="2147483713" r:id="rId22"/>
    <p:sldLayoutId id="2147483727" r:id="rId23"/>
    <p:sldLayoutId id="2147483726" r:id="rId24"/>
    <p:sldLayoutId id="2147483693" r:id="rId25"/>
    <p:sldLayoutId id="2147483694" r:id="rId26"/>
    <p:sldLayoutId id="2147483695" r:id="rId27"/>
    <p:sldLayoutId id="2147483717" r:id="rId28"/>
    <p:sldLayoutId id="2147483715" r:id="rId29"/>
    <p:sldLayoutId id="2147483799" r:id="rId30"/>
    <p:sldLayoutId id="2147483800" r:id="rId31"/>
  </p:sldLayoutIdLst>
  <p:hf hdr="0"/>
  <p:txStyles>
    <p:title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64" userDrawn="1">
          <p15:clr>
            <a:srgbClr val="F26B43"/>
          </p15:clr>
        </p15:guide>
        <p15:guide id="11" pos="288" userDrawn="1">
          <p15:clr>
            <a:srgbClr val="F26B43"/>
          </p15:clr>
        </p15:guide>
        <p15:guide id="12" pos="7392" userDrawn="1">
          <p15:clr>
            <a:srgbClr val="F26B43"/>
          </p15:clr>
        </p15:guide>
        <p15:guide id="13" orient="horz" pos="3912" userDrawn="1">
          <p15:clr>
            <a:srgbClr val="F26B43"/>
          </p15:clr>
        </p15:guide>
        <p15:guide id="14" pos="3840" userDrawn="1">
          <p15:clr>
            <a:srgbClr val="F26B43"/>
          </p15:clr>
        </p15:guide>
        <p15:guide id="16" orient="horz" pos="936" userDrawn="1">
          <p15:clr>
            <a:srgbClr val="F26B43"/>
          </p15:clr>
        </p15:guide>
        <p15:guide id="17" pos="600" userDrawn="1">
          <p15:clr>
            <a:srgbClr val="F26B43"/>
          </p15:clr>
        </p15:guide>
        <p15:guide id="18" pos="7080" userDrawn="1">
          <p15:clr>
            <a:srgbClr val="F26B43"/>
          </p15:clr>
        </p15:guide>
        <p15:guide id="19" pos="4056" userDrawn="1">
          <p15:clr>
            <a:srgbClr val="F26B43"/>
          </p15:clr>
        </p15:guide>
        <p15:guide id="20" pos="3624" userDrawn="1">
          <p15:clr>
            <a:srgbClr val="F26B43"/>
          </p15:clr>
        </p15:guide>
        <p15:guide id="22" orient="horz" pos="7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18E34-2277-A80D-240E-5312BC2C7C3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0836" y="119698"/>
            <a:ext cx="5165948" cy="1100928"/>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622064677"/>
      </p:ext>
    </p:extLst>
  </p:cSld>
  <p:clrMap bg1="dk1" tx1="lt1" bg2="dk2" tx2="lt2" accent1="accent1" accent2="accent2" accent3="accent3" accent4="accent4" accent5="accent5" accent6="accent6" hlink="hlink" folHlink="folHlink"/>
  <p:sldLayoutIdLst>
    <p:sldLayoutId id="2147483761" r:id="rId1"/>
    <p:sldLayoutId id="21474837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79862"/>
      </p:ext>
    </p:extLst>
  </p:cSld>
  <p:clrMap bg1="dk1" tx1="lt1" bg2="dk2" tx2="lt2" accent1="accent1" accent2="accent2" accent3="accent3" accent4="accent4" accent5="accent5" accent6="accent6" hlink="hlink" folHlink="folHlink"/>
  <p:sldLayoutIdLst>
    <p:sldLayoutId id="2147483764" r:id="rId1"/>
    <p:sldLayoutId id="214748376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81D3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861DAB-9135-4A48-8D6D-92443661B882}"/>
              </a:ext>
              <a:ext uri="{C183D7F6-B498-43B3-948B-1728B52AA6E4}">
                <adec:decorative xmlns:adec="http://schemas.microsoft.com/office/drawing/2017/decorative" val="1"/>
              </a:ext>
            </a:extLst>
          </p:cNvPr>
          <p:cNvSpPr txBox="1"/>
          <p:nvPr userDrawn="1"/>
        </p:nvSpPr>
        <p:spPr>
          <a:xfrm>
            <a:off x="10581432" y="6172200"/>
            <a:ext cx="531545" cy="249329"/>
          </a:xfrm>
          <a:prstGeom prst="rect">
            <a:avLst/>
          </a:prstGeom>
          <a:ln>
            <a:noFill/>
          </a:ln>
        </p:spPr>
        <p:txBody>
          <a:bodyPr vert="horz" wrap="square" lIns="0" tIns="0" rIns="0" bIns="0" rtlCol="0" anchor="b">
            <a:no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fld id="{53D51DA2-7B77-4257-A587-3CFBA9565522}" type="slidenum">
              <a:rPr lang="en-US" sz="1000" smtClean="0">
                <a:solidFill>
                  <a:schemeClr val="bg2">
                    <a:lumMod val="75000"/>
                  </a:schemeClr>
                </a:solidFill>
              </a:rPr>
              <a:pPr marL="0" marR="0" lvl="0" indent="0" algn="r" defTabSz="914400" rtl="0" eaLnBrk="1" fontAlgn="auto" latinLnBrk="0" hangingPunct="1">
                <a:lnSpc>
                  <a:spcPct val="100000"/>
                </a:lnSpc>
                <a:spcBef>
                  <a:spcPts val="0"/>
                </a:spcBef>
                <a:spcAft>
                  <a:spcPts val="400"/>
                </a:spcAft>
                <a:buClrTx/>
                <a:buSzTx/>
                <a:buFontTx/>
                <a:buNone/>
                <a:tabLst/>
                <a:defRPr/>
              </a:pPr>
              <a:t>‹#›</a:t>
            </a:fld>
            <a:endParaRPr lang="en-US" sz="1000" dirty="0">
              <a:solidFill>
                <a:schemeClr val="bg2">
                  <a:lumMod val="75000"/>
                </a:schemeClr>
              </a:solidFill>
            </a:endParaRPr>
          </a:p>
        </p:txBody>
      </p:sp>
      <p:sp>
        <p:nvSpPr>
          <p:cNvPr id="2" name="Title Placeholder 1">
            <a:extLst>
              <a:ext uri="{FF2B5EF4-FFF2-40B4-BE49-F238E27FC236}">
                <a16:creationId xmlns:a16="http://schemas.microsoft.com/office/drawing/2014/main" id="{DF2FCE16-7C06-4F1C-B022-4D0D1A4B79C8}"/>
              </a:ext>
            </a:extLst>
          </p:cNvPr>
          <p:cNvSpPr>
            <a:spLocks noGrp="1"/>
          </p:cNvSpPr>
          <p:nvPr>
            <p:ph type="title"/>
          </p:nvPr>
        </p:nvSpPr>
        <p:spPr>
          <a:xfrm>
            <a:off x="1078992" y="877824"/>
            <a:ext cx="8924544" cy="694944"/>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DD85D7FB-693A-45DC-8B41-73D676C37DA2}"/>
              </a:ext>
            </a:extLst>
          </p:cNvPr>
          <p:cNvSpPr>
            <a:spLocks noGrp="1"/>
          </p:cNvSpPr>
          <p:nvPr>
            <p:ph type="body" idx="1"/>
          </p:nvPr>
        </p:nvSpPr>
        <p:spPr>
          <a:xfrm>
            <a:off x="1078992" y="2103120"/>
            <a:ext cx="8924544" cy="3858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4">
            <a:extLst>
              <a:ext uri="{FF2B5EF4-FFF2-40B4-BE49-F238E27FC236}">
                <a16:creationId xmlns:a16="http://schemas.microsoft.com/office/drawing/2014/main" id="{E5152091-C22B-4666-9A9A-70C796733141}"/>
              </a:ext>
            </a:extLst>
          </p:cNvPr>
          <p:cNvSpPr>
            <a:spLocks noGrp="1"/>
          </p:cNvSpPr>
          <p:nvPr>
            <p:ph type="ftr" sz="quarter" idx="3"/>
          </p:nvPr>
        </p:nvSpPr>
        <p:spPr>
          <a:xfrm>
            <a:off x="1078992" y="6172200"/>
            <a:ext cx="8924544" cy="249329"/>
          </a:xfrm>
          <a:prstGeom prst="rect">
            <a:avLst/>
          </a:prstGeom>
        </p:spPr>
        <p:txBody>
          <a:bodyPr vert="horz" lIns="0" tIns="0" rIns="0" bIns="0" rtlCol="0" anchor="b"/>
          <a:lstStyle>
            <a:lvl1pPr algn="l">
              <a:defRPr sz="1000">
                <a:solidFill>
                  <a:schemeClr val="bg2">
                    <a:lumMod val="75000"/>
                  </a:schemeClr>
                </a:solidFill>
              </a:defRPr>
            </a:lvl1pPr>
          </a:lstStyle>
          <a:p>
            <a:endParaRPr lang="en-US" dirty="0"/>
          </a:p>
        </p:txBody>
      </p:sp>
    </p:spTree>
    <p:extLst>
      <p:ext uri="{BB962C8B-B14F-4D97-AF65-F5344CB8AC3E}">
        <p14:creationId xmlns:p14="http://schemas.microsoft.com/office/powerpoint/2010/main" val="13067454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Lst>
  <p:hf sldNum="0" hdr="0" ftr="0" dt="0"/>
  <p:txStyles>
    <p:titleStyle>
      <a:lvl1pPr algn="l" defTabSz="914400" rtl="0" eaLnBrk="1" latinLnBrk="0" hangingPunct="1">
        <a:lnSpc>
          <a:spcPct val="90000"/>
        </a:lnSpc>
        <a:spcBef>
          <a:spcPct val="0"/>
        </a:spcBef>
        <a:buNone/>
        <a:defRPr sz="3400" kern="1200">
          <a:solidFill>
            <a:schemeClr val="bg2"/>
          </a:solidFill>
          <a:latin typeface="+mj-lt"/>
          <a:ea typeface="+mj-ea"/>
          <a:cs typeface="+mj-cs"/>
        </a:defRPr>
      </a:lvl1pPr>
    </p:titleStyle>
    <p:bodyStyle>
      <a:lvl1pPr marL="0" indent="0" algn="l" defTabSz="914400" rtl="0" eaLnBrk="1" latinLnBrk="0" hangingPunct="1">
        <a:lnSpc>
          <a:spcPct val="110000"/>
        </a:lnSpc>
        <a:spcBef>
          <a:spcPts val="0"/>
        </a:spcBef>
        <a:spcAft>
          <a:spcPts val="900"/>
        </a:spcAft>
        <a:buFont typeface="Arial" panose="020B0604020202020204" pitchFamily="34" charset="0"/>
        <a:buChar char="​"/>
        <a:defRPr lang="en-US" sz="1200" kern="1200" dirty="0" smtClean="0">
          <a:solidFill>
            <a:schemeClr val="bg2"/>
          </a:solidFill>
          <a:latin typeface="+mn-lt"/>
          <a:ea typeface="+mn-ea"/>
          <a:cs typeface="+mn-cs"/>
        </a:defRPr>
      </a:lvl1pPr>
      <a:lvl2pPr marL="117475" indent="-117475" algn="l" defTabSz="914400" rtl="0" eaLnBrk="1" latinLnBrk="0" hangingPunct="1">
        <a:lnSpc>
          <a:spcPct val="100000"/>
        </a:lnSpc>
        <a:spcBef>
          <a:spcPts val="0"/>
        </a:spcBef>
        <a:spcAft>
          <a:spcPts val="900"/>
        </a:spcAft>
        <a:buFont typeface="Arial" panose="020B0604020202020204" pitchFamily="34" charset="0"/>
        <a:buChar char="•"/>
        <a:defRPr sz="1200" kern="1200">
          <a:solidFill>
            <a:schemeClr val="bg2"/>
          </a:solidFill>
          <a:latin typeface="+mn-lt"/>
          <a:ea typeface="+mn-ea"/>
          <a:cs typeface="+mn-cs"/>
        </a:defRPr>
      </a:lvl2pPr>
      <a:lvl3pPr marL="284163" indent="-111125" algn="l" defTabSz="914400" rtl="0" eaLnBrk="1" latinLnBrk="0" hangingPunct="1">
        <a:lnSpc>
          <a:spcPct val="90000"/>
        </a:lnSpc>
        <a:spcBef>
          <a:spcPts val="0"/>
        </a:spcBef>
        <a:spcAft>
          <a:spcPts val="600"/>
        </a:spcAft>
        <a:buFont typeface="Microsoft Sans Serif" panose="020B0604020202020204" pitchFamily="34" charset="0"/>
        <a:buChar char="◦"/>
        <a:defRPr sz="1200" b="0" kern="1200">
          <a:solidFill>
            <a:schemeClr val="accent2"/>
          </a:solidFill>
          <a:latin typeface="+mn-lt"/>
          <a:ea typeface="+mn-ea"/>
          <a:cs typeface="+mn-cs"/>
        </a:defRPr>
      </a:lvl3pPr>
      <a:lvl4pPr marL="0" indent="0" algn="l" defTabSz="914400" rtl="0" eaLnBrk="1" latinLnBrk="0" hangingPunct="1">
        <a:lnSpc>
          <a:spcPct val="110000"/>
        </a:lnSpc>
        <a:spcBef>
          <a:spcPts val="0"/>
        </a:spcBef>
        <a:spcAft>
          <a:spcPts val="900"/>
        </a:spcAft>
        <a:buFont typeface="Arial" panose="020B0604020202020204" pitchFamily="34" charset="0"/>
        <a:buChar char="​"/>
        <a:defRPr sz="1600" b="1" kern="1200">
          <a:solidFill>
            <a:schemeClr val="accent3"/>
          </a:solidFill>
          <a:latin typeface="+mn-lt"/>
          <a:ea typeface="+mn-ea"/>
          <a:cs typeface="+mn-cs"/>
        </a:defRPr>
      </a:lvl4pPr>
      <a:lvl5pPr marL="114300" indent="-114300" algn="l" defTabSz="914400" rtl="0" eaLnBrk="1" latinLnBrk="0" hangingPunct="1">
        <a:lnSpc>
          <a:spcPct val="110000"/>
        </a:lnSpc>
        <a:spcBef>
          <a:spcPts val="0"/>
        </a:spcBef>
        <a:spcAft>
          <a:spcPts val="900"/>
        </a:spcAft>
        <a:buFont typeface="Arial" panose="020B0604020202020204" pitchFamily="34" charset="0"/>
        <a:buChar char="•"/>
        <a:defRPr sz="1200" b="0" kern="1200">
          <a:solidFill>
            <a:schemeClr val="bg1"/>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Char char="​"/>
        <a:defRPr sz="1500" kern="1200">
          <a:solidFill>
            <a:schemeClr val="bg2"/>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8pPr>
      <a:lvl9pPr marL="0" indent="0"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accent4"/>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72">
          <p15:clr>
            <a:srgbClr val="5ACBF0"/>
          </p15:clr>
        </p15:guide>
        <p15:guide id="3" orient="horz" pos="3744">
          <p15:clr>
            <a:srgbClr val="5ACBF0"/>
          </p15:clr>
        </p15:guide>
        <p15:guide id="4" orient="horz" pos="4032">
          <p15:clr>
            <a:srgbClr val="5ACBF0"/>
          </p15:clr>
        </p15:guide>
        <p15:guide id="5" orient="horz" pos="552">
          <p15:clr>
            <a:srgbClr val="5ACBF0"/>
          </p15:clr>
        </p15:guide>
        <p15:guide id="6" orient="horz" pos="288">
          <p15:clr>
            <a:srgbClr val="5ACBF0"/>
          </p15:clr>
        </p15:guide>
        <p15:guide id="30" orient="horz" pos="1320">
          <p15:clr>
            <a:srgbClr val="5ACBF0"/>
          </p15:clr>
        </p15:guide>
        <p15:guide id="31" pos="7008">
          <p15:clr>
            <a:srgbClr val="5ACBF0"/>
          </p15:clr>
        </p15:guide>
        <p15:guide id="32" pos="2616">
          <p15:clr>
            <a:srgbClr val="5ACBF0"/>
          </p15:clr>
        </p15:guide>
        <p15:guide id="33" pos="2880">
          <p15:clr>
            <a:srgbClr val="5ACBF0"/>
          </p15:clr>
        </p15:guide>
        <p15:guide id="34" pos="4800">
          <p15:clr>
            <a:srgbClr val="5ACBF0"/>
          </p15:clr>
        </p15:guide>
        <p15:guide id="35" pos="5064">
          <p15:clr>
            <a:srgbClr val="5ACBF0"/>
          </p15:clr>
        </p15:guide>
        <p15:guide id="36" pos="3840">
          <p15:clr>
            <a:srgbClr val="FBAE40"/>
          </p15:clr>
        </p15:guide>
        <p15:guide id="37" orient="horz" pos="2496">
          <p15:clr>
            <a:srgbClr val="5ACBF0"/>
          </p15:clr>
        </p15:guide>
        <p15:guide id="38" orient="horz" pos="2160">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erik.daly@jhuap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3.emf"/><Relationship Id="rId5" Type="http://schemas.openxmlformats.org/officeDocument/2006/relationships/image" Target="../media/image40.sv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jpe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30.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71.emf"/><Relationship Id="rId3" Type="http://schemas.openxmlformats.org/officeDocument/2006/relationships/image" Target="../media/image72.png"/><Relationship Id="rId7" Type="http://schemas.openxmlformats.org/officeDocument/2006/relationships/image" Target="../media/image39.png"/><Relationship Id="rId12"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2.emf"/><Relationship Id="rId11" Type="http://schemas.openxmlformats.org/officeDocument/2006/relationships/image" Target="../media/image69.emf"/><Relationship Id="rId5" Type="http://schemas.openxmlformats.org/officeDocument/2006/relationships/image" Target="../media/image74.png"/><Relationship Id="rId10" Type="http://schemas.openxmlformats.org/officeDocument/2006/relationships/image" Target="../media/image68.emf"/><Relationship Id="rId4" Type="http://schemas.openxmlformats.org/officeDocument/2006/relationships/image" Target="../media/image73.png"/><Relationship Id="rId9" Type="http://schemas.openxmlformats.org/officeDocument/2006/relationships/image" Target="../media/image67.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2.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a:t>Hypothetical Asteroid </a:t>
            </a:r>
            <a:br>
              <a:rPr lang="en-US" dirty="0"/>
            </a:br>
            <a:r>
              <a:rPr lang="en-US" dirty="0"/>
              <a:t>Impact Exercise</a:t>
            </a:r>
          </a:p>
        </p:txBody>
      </p:sp>
      <p:sp>
        <p:nvSpPr>
          <p:cNvPr id="6" name="Subtitle 5"/>
          <p:cNvSpPr>
            <a:spLocks noGrp="1"/>
          </p:cNvSpPr>
          <p:nvPr>
            <p:ph type="subTitle" idx="1"/>
          </p:nvPr>
        </p:nvSpPr>
        <p:spPr/>
        <p:txBody>
          <a:bodyPr vert="horz" lIns="0" tIns="0" rIns="0" bIns="0" rtlCol="0">
            <a:normAutofit/>
          </a:bodyPr>
          <a:lstStyle/>
          <a:p>
            <a:pPr marL="11113" lvl="2" algn="l"/>
            <a:r>
              <a:rPr lang="en-US" sz="2400" b="1" dirty="0">
                <a:solidFill>
                  <a:schemeClr val="accent2"/>
                </a:solidFill>
              </a:rPr>
              <a:t>Panel 1a: Notification of asteroid </a:t>
            </a:r>
            <a:br>
              <a:rPr lang="en-US" sz="2400" b="1" dirty="0">
                <a:solidFill>
                  <a:schemeClr val="accent2"/>
                </a:solidFill>
              </a:rPr>
            </a:br>
            <a:r>
              <a:rPr lang="en-US" sz="2400" b="1" dirty="0">
                <a:solidFill>
                  <a:schemeClr val="accent2"/>
                </a:solidFill>
              </a:rPr>
              <a:t>impact threat and early preparedness</a:t>
            </a:r>
          </a:p>
        </p:txBody>
      </p:sp>
      <p:sp>
        <p:nvSpPr>
          <p:cNvPr id="7" name="Text Placeholder 6"/>
          <p:cNvSpPr>
            <a:spLocks noGrp="1"/>
          </p:cNvSpPr>
          <p:nvPr>
            <p:ph type="body" sz="quarter" idx="13"/>
          </p:nvPr>
        </p:nvSpPr>
        <p:spPr/>
        <p:txBody>
          <a:bodyPr/>
          <a:lstStyle/>
          <a:p>
            <a:r>
              <a:rPr lang="en-US" dirty="0"/>
              <a:t>Point of Contact: Terik Daly</a:t>
            </a:r>
          </a:p>
          <a:p>
            <a:r>
              <a:rPr lang="en-US" dirty="0">
                <a:hlinkClick r:id="rId3"/>
              </a:rPr>
              <a:t>terik.daly@jhuapl.edu</a:t>
            </a:r>
            <a:endParaRPr lang="en-US" dirty="0"/>
          </a:p>
        </p:txBody>
      </p:sp>
    </p:spTree>
    <p:extLst>
      <p:ext uri="{BB962C8B-B14F-4D97-AF65-F5344CB8AC3E}">
        <p14:creationId xmlns:p14="http://schemas.microsoft.com/office/powerpoint/2010/main" val="150735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54F46A-E4A7-007F-4A53-367465A0454A}"/>
              </a:ext>
            </a:extLst>
          </p:cNvPr>
          <p:cNvSpPr txBox="1"/>
          <p:nvPr/>
        </p:nvSpPr>
        <p:spPr>
          <a:xfrm>
            <a:off x="457200" y="1699846"/>
            <a:ext cx="7842516" cy="4339650"/>
          </a:xfrm>
          <a:prstGeom prst="rect">
            <a:avLst/>
          </a:prstGeom>
          <a:noFill/>
        </p:spPr>
        <p:txBody>
          <a:bodyPr wrap="square" lIns="0" tIns="0" rIns="457200" bIns="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shall warn of predicted impacts exceeding a probability of </a:t>
            </a:r>
            <a:r>
              <a:rPr kumimoji="0" lang="en-US" sz="2200" b="1" i="0" u="none" strike="noStrike" kern="1200" cap="none" spc="0" normalizeH="0" baseline="0" noProof="0" dirty="0">
                <a:ln>
                  <a:noFill/>
                </a:ln>
                <a:solidFill>
                  <a:srgbClr val="FFEA5A"/>
                </a:solidFill>
                <a:effectLst/>
                <a:uLnTx/>
                <a:uFillTx/>
                <a:latin typeface="Arial" panose="020B0604020202020204" pitchFamily="34" charset="0"/>
                <a:ea typeface="+mn-ea"/>
                <a:cs typeface="Arial" panose="020B0604020202020204" pitchFamily="34" charset="0"/>
              </a:rPr>
              <a:t>1%</a:t>
            </a: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all objects characterized to be greater than </a:t>
            </a:r>
            <a:r>
              <a:rPr kumimoji="0" lang="en-US" sz="2200" b="1" i="0" u="none" strike="noStrike" kern="1200" cap="none" spc="0" normalizeH="0" baseline="0" noProof="0" dirty="0">
                <a:ln>
                  <a:noFill/>
                </a:ln>
                <a:solidFill>
                  <a:srgbClr val="FFEA5A"/>
                </a:solidFill>
                <a:effectLst/>
                <a:uLnTx/>
                <a:uFillTx/>
                <a:latin typeface="Arial" panose="020B0604020202020204" pitchFamily="34" charset="0"/>
                <a:ea typeface="+mn-ea"/>
                <a:cs typeface="Arial" panose="020B0604020202020204" pitchFamily="34" charset="0"/>
              </a:rPr>
              <a:t>10 meters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size* and notify:</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Chair, Space Mission Planning Advisory Group (SMPAG)</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United Nations Office for Outer Space Affairs (UNOOSA)</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UNOOSA will notify UN Member States</a:t>
            </a:r>
          </a:p>
          <a:p>
            <a:pPr>
              <a:spcBef>
                <a:spcPts val="1200"/>
              </a:spcBef>
              <a:spcAft>
                <a:spcPts val="1200"/>
              </a:spcAf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signatories will also notify and work with their own governments according to their own national policies, as applicable.</a:t>
            </a:r>
            <a:endParaRPr lang="en-US" sz="2200" dirty="0">
              <a:solidFill>
                <a:prstClr val="white"/>
              </a:solidFill>
              <a:latin typeface="Arial" panose="020B0604020202020204" pitchFamily="34" charset="0"/>
              <a:cs typeface="Arial" panose="020B0604020202020204" pitchFamily="34" charset="0"/>
            </a:endParaRPr>
          </a:p>
          <a:p>
            <a:pPr marL="11113" lvl="1">
              <a:spcBef>
                <a:spcPts val="1200"/>
              </a:spcBef>
              <a:spcAft>
                <a:spcPts val="1200"/>
              </a:spcAft>
              <a:defRPr/>
            </a:pPr>
            <a:r>
              <a:rPr kumimoji="0" lang="en-US" sz="14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Roughly equivalent to an absolute magnitude of 28 if only brightness data can be collected</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E618FCD-AA1F-3128-8AC8-B6CD13E0F8B6}"/>
              </a:ext>
            </a:extLst>
          </p:cNvPr>
          <p:cNvSpPr txBox="1"/>
          <p:nvPr/>
        </p:nvSpPr>
        <p:spPr>
          <a:xfrm>
            <a:off x="2645765" y="628844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FAD587A-564E-F28B-2D26-510E828AB205}"/>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Slide Number Placeholder 5">
            <a:extLst>
              <a:ext uri="{FF2B5EF4-FFF2-40B4-BE49-F238E27FC236}">
                <a16:creationId xmlns:a16="http://schemas.microsoft.com/office/drawing/2014/main" id="{783F1145-F259-42D4-BF8C-B0C303615EB0}"/>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40B56DAA-B1A1-60F6-726B-1AE214213100}"/>
              </a:ext>
            </a:extLst>
          </p:cNvPr>
          <p:cNvPicPr>
            <a:picLocks noChangeAspect="1"/>
          </p:cNvPicPr>
          <p:nvPr/>
        </p:nvPicPr>
        <p:blipFill>
          <a:blip r:embed="rId3"/>
          <a:stretch>
            <a:fillRect/>
          </a:stretch>
        </p:blipFill>
        <p:spPr>
          <a:xfrm>
            <a:off x="8261616" y="1676400"/>
            <a:ext cx="3435084" cy="4457700"/>
          </a:xfrm>
          <a:prstGeom prst="rect">
            <a:avLst/>
          </a:prstGeom>
        </p:spPr>
      </p:pic>
      <p:sp>
        <p:nvSpPr>
          <p:cNvPr id="9" name="TextBox 8">
            <a:extLst>
              <a:ext uri="{FF2B5EF4-FFF2-40B4-BE49-F238E27FC236}">
                <a16:creationId xmlns:a16="http://schemas.microsoft.com/office/drawing/2014/main" id="{BDA1BFBC-7E94-31FF-A2DD-7365F3642539}"/>
              </a:ext>
            </a:extLst>
          </p:cNvPr>
          <p:cNvSpPr txBox="1"/>
          <p:nvPr/>
        </p:nvSpPr>
        <p:spPr>
          <a:xfrm>
            <a:off x="5512905" y="777353"/>
            <a:ext cx="6221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Notification</a:t>
            </a:r>
          </a:p>
        </p:txBody>
      </p:sp>
    </p:spTree>
    <p:extLst>
      <p:ext uri="{BB962C8B-B14F-4D97-AF65-F5344CB8AC3E}">
        <p14:creationId xmlns:p14="http://schemas.microsoft.com/office/powerpoint/2010/main" val="20060397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36900-5128-EB7A-4B4A-C5A012218521}"/>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2C76A91-8830-F7C8-5A5B-554B555C33CA}"/>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Slide Number Placeholder 5">
            <a:extLst>
              <a:ext uri="{FF2B5EF4-FFF2-40B4-BE49-F238E27FC236}">
                <a16:creationId xmlns:a16="http://schemas.microsoft.com/office/drawing/2014/main" id="{268AEC61-C3DB-43B2-ADA2-C24D58BBA9B8}"/>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2D384CD-45A9-F781-173C-3B8D08B61840}"/>
              </a:ext>
            </a:extLst>
          </p:cNvPr>
          <p:cNvSpPr txBox="1"/>
          <p:nvPr/>
        </p:nvSpPr>
        <p:spPr>
          <a:xfrm>
            <a:off x="5512905" y="777353"/>
            <a:ext cx="6221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Notification: Key Points</a:t>
            </a:r>
          </a:p>
        </p:txBody>
      </p:sp>
      <p:graphicFrame>
        <p:nvGraphicFramePr>
          <p:cNvPr id="8" name="Table 11">
            <a:extLst>
              <a:ext uri="{FF2B5EF4-FFF2-40B4-BE49-F238E27FC236}">
                <a16:creationId xmlns:a16="http://schemas.microsoft.com/office/drawing/2014/main" id="{A71F79EE-C6D1-6505-942C-939416CA97E4}"/>
              </a:ext>
            </a:extLst>
          </p:cNvPr>
          <p:cNvGraphicFramePr>
            <a:graphicFrameLocks/>
          </p:cNvGraphicFramePr>
          <p:nvPr>
            <p:extLst>
              <p:ext uri="{D42A27DB-BD31-4B8C-83A1-F6EECF244321}">
                <p14:modId xmlns:p14="http://schemas.microsoft.com/office/powerpoint/2010/main" val="4165913467"/>
              </p:ext>
            </p:extLst>
          </p:nvPr>
        </p:nvGraphicFramePr>
        <p:xfrm>
          <a:off x="1551483" y="1676400"/>
          <a:ext cx="9089035" cy="4478542"/>
        </p:xfrm>
        <a:graphic>
          <a:graphicData uri="http://schemas.openxmlformats.org/drawingml/2006/table">
            <a:tbl>
              <a:tblPr firstRow="1" firstCol="1">
                <a:tableStyleId>{5C22544A-7EE6-4342-B048-85BDC9FD1C3A}</a:tableStyleId>
              </a:tblPr>
              <a:tblGrid>
                <a:gridCol w="2701001">
                  <a:extLst>
                    <a:ext uri="{9D8B030D-6E8A-4147-A177-3AD203B41FA5}">
                      <a16:colId xmlns:a16="http://schemas.microsoft.com/office/drawing/2014/main" val="311790701"/>
                    </a:ext>
                  </a:extLst>
                </a:gridCol>
                <a:gridCol w="6388034">
                  <a:extLst>
                    <a:ext uri="{9D8B030D-6E8A-4147-A177-3AD203B41FA5}">
                      <a16:colId xmlns:a16="http://schemas.microsoft.com/office/drawing/2014/main" val="767450477"/>
                    </a:ext>
                  </a:extLst>
                </a:gridCol>
              </a:tblGrid>
              <a:tr h="559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Probability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1.6% as calculated by NASA JPL CNEOS and ESA NEOCC</a:t>
                      </a:r>
                    </a:p>
                  </a:txBody>
                  <a:tcPr marR="18288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3131513"/>
                  </a:ext>
                </a:extLst>
              </a:tr>
              <a:tr h="55493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Date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24 April 2041</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3572444"/>
                  </a:ext>
                </a:extLst>
              </a:tr>
              <a:tr h="8168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Risk Corridor</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Across Eastern Europe, the Mediterranean Sea, and Africa from the Barents Sea to the Cape of Good Hope, across the South Atlantic to the Antarctic coast, and to the South Pacific</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0440789"/>
                  </a:ext>
                </a:extLst>
              </a:tr>
              <a:tr h="5760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Asteroid Size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Most likely in the range 90–160 m (300–520 ft) in diameter, but possibly in the range 50–280 meters (160–920 feet)</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9132550"/>
                  </a:ext>
                </a:extLst>
              </a:tr>
              <a:tr h="8168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Expected Damage </a:t>
                      </a:r>
                      <a:b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If Impact Occurs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Regional blast damage, likely extending up to 110 km from impact location, but possibly as far as 200km. Energy released most likely to be in the range 5–70 Mt, but possibly in the range 3–720 Mt</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6001085"/>
                  </a:ext>
                </a:extLst>
              </a:tr>
              <a:tr h="5760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Will New Information Be Available?</a:t>
                      </a:r>
                    </a:p>
                  </a:txBody>
                  <a:tcPr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asteroid will be observable, and information will be updated, through mid-December 2024 and then again starting in August 2025</a:t>
                      </a:r>
                    </a:p>
                  </a:txBody>
                  <a:tcPr marR="1828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35064"/>
                  </a:ext>
                </a:extLst>
              </a:tr>
              <a:tr h="559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Technical Information</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https://cneos.jpl.nasa.gov/pd/cs/pdc25/</a:t>
                      </a:r>
                    </a:p>
                  </a:txBody>
                  <a:tcPr marR="18288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696060"/>
                  </a:ext>
                </a:extLst>
              </a:tr>
            </a:tbl>
          </a:graphicData>
        </a:graphic>
      </p:graphicFrame>
    </p:spTree>
    <p:extLst>
      <p:ext uri="{BB962C8B-B14F-4D97-AF65-F5344CB8AC3E}">
        <p14:creationId xmlns:p14="http://schemas.microsoft.com/office/powerpoint/2010/main" val="149587517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E1DEF-1602-C5E1-675A-AD014564E19D}"/>
              </a:ext>
            </a:extLst>
          </p:cNvPr>
          <p:cNvSpPr>
            <a:spLocks noGrp="1"/>
          </p:cNvSpPr>
          <p:nvPr>
            <p:ph type="sldNum" sz="quarter" idx="17"/>
          </p:nvPr>
        </p:nvSpPr>
        <p:spPr/>
        <p:txBody>
          <a:bodyPr/>
          <a:lstStyle/>
          <a:p>
            <a:fld id="{4EBCDCBD-78E1-0D41-A999-31B5EBF8E02C}" type="slidenum">
              <a:rPr lang="en-US" smtClean="0"/>
              <a:pPr/>
              <a:t>12</a:t>
            </a:fld>
            <a:endParaRPr lang="en-US" dirty="0"/>
          </a:p>
        </p:txBody>
      </p:sp>
      <p:sp>
        <p:nvSpPr>
          <p:cNvPr id="4" name="Title 3">
            <a:extLst>
              <a:ext uri="{FF2B5EF4-FFF2-40B4-BE49-F238E27FC236}">
                <a16:creationId xmlns:a16="http://schemas.microsoft.com/office/drawing/2014/main" id="{A1381267-A91D-D353-7779-1718230342B8}"/>
              </a:ext>
            </a:extLst>
          </p:cNvPr>
          <p:cNvSpPr>
            <a:spLocks noGrp="1"/>
          </p:cNvSpPr>
          <p:nvPr>
            <p:ph type="ctrTitle"/>
          </p:nvPr>
        </p:nvSpPr>
        <p:spPr/>
        <p:txBody>
          <a:bodyPr>
            <a:normAutofit fontScale="90000"/>
          </a:bodyPr>
          <a:lstStyle/>
          <a:p>
            <a:r>
              <a:rPr lang="en-US" dirty="0"/>
              <a:t>Current Knowledge from Telescopic Observations</a:t>
            </a:r>
          </a:p>
        </p:txBody>
      </p:sp>
      <p:sp>
        <p:nvSpPr>
          <p:cNvPr id="5" name="Subtitle 4">
            <a:extLst>
              <a:ext uri="{FF2B5EF4-FFF2-40B4-BE49-F238E27FC236}">
                <a16:creationId xmlns:a16="http://schemas.microsoft.com/office/drawing/2014/main" id="{D1BFD344-7D47-395D-BDB8-DCB00EA6BFF2}"/>
              </a:ext>
            </a:extLst>
          </p:cNvPr>
          <p:cNvSpPr>
            <a:spLocks noGrp="1"/>
          </p:cNvSpPr>
          <p:nvPr>
            <p:ph type="subTitle" idx="1"/>
          </p:nvPr>
        </p:nvSpPr>
        <p:spPr/>
        <p:txBody>
          <a:bodyPr/>
          <a:lstStyle/>
          <a:p>
            <a:endParaRPr lang="en-US" dirty="0"/>
          </a:p>
        </p:txBody>
      </p:sp>
      <p:sp>
        <p:nvSpPr>
          <p:cNvPr id="6" name="Text Placeholder 5">
            <a:extLst>
              <a:ext uri="{FF2B5EF4-FFF2-40B4-BE49-F238E27FC236}">
                <a16:creationId xmlns:a16="http://schemas.microsoft.com/office/drawing/2014/main" id="{D0053907-7C24-75BF-63D1-64A785881E45}"/>
              </a:ext>
            </a:extLst>
          </p:cNvPr>
          <p:cNvSpPr>
            <a:spLocks noGrp="1"/>
          </p:cNvSpPr>
          <p:nvPr>
            <p:ph type="body" sz="quarter" idx="13"/>
          </p:nvPr>
        </p:nvSpPr>
        <p:spPr/>
        <p:txBody>
          <a:bodyPr/>
          <a:lstStyle/>
          <a:p>
            <a:r>
              <a:rPr lang="en-US" dirty="0"/>
              <a:t>Davide Farnocchia</a:t>
            </a:r>
          </a:p>
          <a:p>
            <a:r>
              <a:rPr lang="en-US" dirty="0"/>
              <a:t>Center for Near-Earth Object Studies</a:t>
            </a:r>
            <a:br>
              <a:rPr lang="en-US" dirty="0"/>
            </a:br>
            <a:r>
              <a:rPr lang="en-US" dirty="0"/>
              <a:t>NASA Jet Propulsion Laboratory, California Institute of Technology</a:t>
            </a:r>
          </a:p>
        </p:txBody>
      </p:sp>
      <p:sp>
        <p:nvSpPr>
          <p:cNvPr id="7" name="Footer Placeholder 6">
            <a:extLst>
              <a:ext uri="{FF2B5EF4-FFF2-40B4-BE49-F238E27FC236}">
                <a16:creationId xmlns:a16="http://schemas.microsoft.com/office/drawing/2014/main" id="{BFE973BF-6CAB-5616-2C64-982859E47F1B}"/>
              </a:ext>
            </a:extLst>
          </p:cNvPr>
          <p:cNvSpPr>
            <a:spLocks noGrp="1"/>
          </p:cNvSpPr>
          <p:nvPr>
            <p:ph type="ftr" sz="quarter" idx="18"/>
          </p:nvPr>
        </p:nvSpPr>
        <p:spPr/>
        <p:txBody>
          <a:bodyPr/>
          <a:lstStyle/>
          <a:p>
            <a:endParaRPr lang="en-US" dirty="0"/>
          </a:p>
        </p:txBody>
      </p:sp>
      <p:pic>
        <p:nvPicPr>
          <p:cNvPr id="2050" name="Picture 2">
            <a:extLst>
              <a:ext uri="{FF2B5EF4-FFF2-40B4-BE49-F238E27FC236}">
                <a16:creationId xmlns:a16="http://schemas.microsoft.com/office/drawing/2014/main" id="{923CC2EA-FFBD-1D26-DEB6-86D6846C6334}"/>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35980" r="1159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2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B3B9-D9FA-6F2F-7500-B62C6BDAC3CF}"/>
              </a:ext>
            </a:extLst>
          </p:cNvPr>
          <p:cNvSpPr>
            <a:spLocks noGrp="1"/>
          </p:cNvSpPr>
          <p:nvPr>
            <p:ph type="title"/>
          </p:nvPr>
        </p:nvSpPr>
        <p:spPr/>
        <p:txBody>
          <a:bodyPr/>
          <a:lstStyle/>
          <a:p>
            <a:r>
              <a:rPr lang="en-US" dirty="0"/>
              <a:t>Discovery of asteroid 2024 PDC25</a:t>
            </a:r>
          </a:p>
        </p:txBody>
      </p:sp>
      <p:sp>
        <p:nvSpPr>
          <p:cNvPr id="6" name="Slide Number Placeholder 5">
            <a:extLst>
              <a:ext uri="{FF2B5EF4-FFF2-40B4-BE49-F238E27FC236}">
                <a16:creationId xmlns:a16="http://schemas.microsoft.com/office/drawing/2014/main" id="{3BE7B145-0682-0D32-FE1D-D15842D36EC5}"/>
              </a:ext>
            </a:extLst>
          </p:cNvPr>
          <p:cNvSpPr>
            <a:spLocks noGrp="1"/>
          </p:cNvSpPr>
          <p:nvPr>
            <p:ph type="sldNum" sz="quarter" idx="17"/>
          </p:nvPr>
        </p:nvSpPr>
        <p:spPr/>
        <p:txBody>
          <a:bodyPr/>
          <a:lstStyle/>
          <a:p>
            <a:fld id="{4EBCDCBD-78E1-0D41-A999-31B5EBF8E02C}" type="slidenum">
              <a:rPr lang="en-US" smtClean="0"/>
              <a:pPr/>
              <a:t>13</a:t>
            </a:fld>
            <a:endParaRPr lang="en-US" dirty="0"/>
          </a:p>
        </p:txBody>
      </p:sp>
      <p:sp>
        <p:nvSpPr>
          <p:cNvPr id="7" name="Footer Placeholder 6">
            <a:extLst>
              <a:ext uri="{FF2B5EF4-FFF2-40B4-BE49-F238E27FC236}">
                <a16:creationId xmlns:a16="http://schemas.microsoft.com/office/drawing/2014/main" id="{FF9909EE-0618-57B8-0C45-C04A3CC521E9}"/>
              </a:ext>
            </a:extLst>
          </p:cNvPr>
          <p:cNvSpPr>
            <a:spLocks noGrp="1"/>
          </p:cNvSpPr>
          <p:nvPr>
            <p:ph type="ftr" sz="quarter" idx="18"/>
          </p:nvPr>
        </p:nvSpPr>
        <p:spPr/>
        <p:txBody>
          <a:bodyPr/>
          <a:lstStyle/>
          <a:p>
            <a:endParaRPr lang="en-US" dirty="0"/>
          </a:p>
        </p:txBody>
      </p:sp>
      <p:pic>
        <p:nvPicPr>
          <p:cNvPr id="8" name="Picture 2">
            <a:extLst>
              <a:ext uri="{FF2B5EF4-FFF2-40B4-BE49-F238E27FC236}">
                <a16:creationId xmlns:a16="http://schemas.microsoft.com/office/drawing/2014/main" id="{BB8EBB26-498E-A148-1F4A-BACDDF0B4C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1" t="3389" r="11592" b="3389"/>
          <a:stretch/>
        </p:blipFill>
        <p:spPr bwMode="auto">
          <a:xfrm>
            <a:off x="6438900" y="3128464"/>
            <a:ext cx="4800600" cy="3081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7390D09-23D3-C8B9-80DC-930867BEA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81099"/>
            <a:ext cx="5090208" cy="50514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D98D6A-4586-D3A2-CABF-F2544CC61821}"/>
              </a:ext>
            </a:extLst>
          </p:cNvPr>
          <p:cNvSpPr txBox="1"/>
          <p:nvPr/>
        </p:nvSpPr>
        <p:spPr>
          <a:xfrm>
            <a:off x="2802771" y="1251755"/>
            <a:ext cx="2655342" cy="461665"/>
          </a:xfrm>
          <a:prstGeom prst="rect">
            <a:avLst/>
          </a:prstGeom>
          <a:noFill/>
          <a:ln w="19050">
            <a:noFill/>
          </a:ln>
        </p:spPr>
        <p:txBody>
          <a:bodyPr wrap="none" rtlCol="0">
            <a:spAutoFit/>
          </a:bodyPr>
          <a:lstStyle/>
          <a:p>
            <a:r>
              <a:rPr lang="en-US" sz="1200" dirty="0">
                <a:solidFill>
                  <a:schemeClr val="bg1"/>
                </a:solidFill>
              </a:rPr>
              <a:t>Discovery observations of 2008 TC3</a:t>
            </a:r>
          </a:p>
          <a:p>
            <a:r>
              <a:rPr lang="en-US" sz="1200" dirty="0">
                <a:solidFill>
                  <a:schemeClr val="bg1"/>
                </a:solidFill>
              </a:rPr>
              <a:t>Credit: Catalina Sky Survey</a:t>
            </a:r>
          </a:p>
        </p:txBody>
      </p:sp>
      <p:cxnSp>
        <p:nvCxnSpPr>
          <p:cNvPr id="11" name="Straight Connector 10">
            <a:extLst>
              <a:ext uri="{FF2B5EF4-FFF2-40B4-BE49-F238E27FC236}">
                <a16:creationId xmlns:a16="http://schemas.microsoft.com/office/drawing/2014/main" id="{3B7F732C-D218-E8CB-21DF-CB40350FFD6F}"/>
              </a:ext>
            </a:extLst>
          </p:cNvPr>
          <p:cNvCxnSpPr>
            <a:cxnSpLocks/>
          </p:cNvCxnSpPr>
          <p:nvPr/>
        </p:nvCxnSpPr>
        <p:spPr>
          <a:xfrm flipH="1">
            <a:off x="5514975" y="4515729"/>
            <a:ext cx="3797837" cy="169457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93E0B5-5007-48BE-0827-DF3BC3AED678}"/>
              </a:ext>
            </a:extLst>
          </p:cNvPr>
          <p:cNvCxnSpPr>
            <a:cxnSpLocks/>
          </p:cNvCxnSpPr>
          <p:nvPr/>
        </p:nvCxnSpPr>
        <p:spPr>
          <a:xfrm flipH="1" flipV="1">
            <a:off x="5514975" y="1181100"/>
            <a:ext cx="3874254" cy="313299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8C0B0E2-777D-0958-A8B0-E03F4FCAB725}"/>
              </a:ext>
            </a:extLst>
          </p:cNvPr>
          <p:cNvSpPr/>
          <p:nvPr/>
        </p:nvSpPr>
        <p:spPr>
          <a:xfrm>
            <a:off x="6363730" y="1639278"/>
            <a:ext cx="1396313" cy="1213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5" name="Content Placeholder 4">
            <a:extLst>
              <a:ext uri="{FF2B5EF4-FFF2-40B4-BE49-F238E27FC236}">
                <a16:creationId xmlns:a16="http://schemas.microsoft.com/office/drawing/2014/main" id="{DD6DCBBC-8119-2613-C891-708F45ED97A3}"/>
              </a:ext>
            </a:extLst>
          </p:cNvPr>
          <p:cNvSpPr>
            <a:spLocks noGrp="1"/>
          </p:cNvSpPr>
          <p:nvPr>
            <p:ph idx="13"/>
          </p:nvPr>
        </p:nvSpPr>
        <p:spPr>
          <a:xfrm>
            <a:off x="6286501" y="1181100"/>
            <a:ext cx="4952998" cy="1745727"/>
          </a:xfrm>
          <a:noFill/>
        </p:spPr>
        <p:txBody>
          <a:bodyPr/>
          <a:lstStyle/>
          <a:p>
            <a:r>
              <a:rPr lang="en-US" dirty="0"/>
              <a:t>Asteroid 2024 PDC25 was discovered on June 5, 2024 by the NASA-funded Catalina Sky Survey.</a:t>
            </a:r>
          </a:p>
          <a:p>
            <a:r>
              <a:rPr lang="en-US" dirty="0"/>
              <a:t>Announced by the Minor Planet Center on June 7, 2024.</a:t>
            </a:r>
          </a:p>
          <a:p>
            <a:endParaRPr lang="en-US" dirty="0"/>
          </a:p>
        </p:txBody>
      </p:sp>
    </p:spTree>
    <p:extLst>
      <p:ext uri="{BB962C8B-B14F-4D97-AF65-F5344CB8AC3E}">
        <p14:creationId xmlns:p14="http://schemas.microsoft.com/office/powerpoint/2010/main" val="16228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NASA Jet Propulsion Laboratory California Institute of Technology">
            <a:extLst>
              <a:ext uri="{FF2B5EF4-FFF2-40B4-BE49-F238E27FC236}">
                <a16:creationId xmlns:a16="http://schemas.microsoft.com/office/drawing/2014/main" id="{73E0B2BA-B945-2413-AE69-490937A67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70" y="3616693"/>
            <a:ext cx="2557849" cy="25836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D0E48A-5C9F-8862-212E-312888A55A77}"/>
              </a:ext>
            </a:extLst>
          </p:cNvPr>
          <p:cNvSpPr>
            <a:spLocks noGrp="1"/>
          </p:cNvSpPr>
          <p:nvPr>
            <p:ph type="title"/>
          </p:nvPr>
        </p:nvSpPr>
        <p:spPr/>
        <p:txBody>
          <a:bodyPr/>
          <a:lstStyle/>
          <a:p>
            <a:r>
              <a:rPr lang="en-US" dirty="0"/>
              <a:t>Orbit and tracking of asteroid 2024 PDC25</a:t>
            </a:r>
          </a:p>
        </p:txBody>
      </p:sp>
      <p:sp>
        <p:nvSpPr>
          <p:cNvPr id="3" name="Content Placeholder 2">
            <a:extLst>
              <a:ext uri="{FF2B5EF4-FFF2-40B4-BE49-F238E27FC236}">
                <a16:creationId xmlns:a16="http://schemas.microsoft.com/office/drawing/2014/main" id="{748CBAD6-FCEE-3227-886E-A9BD611865BE}"/>
              </a:ext>
            </a:extLst>
          </p:cNvPr>
          <p:cNvSpPr>
            <a:spLocks noGrp="1"/>
          </p:cNvSpPr>
          <p:nvPr>
            <p:ph idx="1"/>
          </p:nvPr>
        </p:nvSpPr>
        <p:spPr>
          <a:xfrm>
            <a:off x="457200" y="1181100"/>
            <a:ext cx="4770339" cy="4176257"/>
          </a:xfrm>
        </p:spPr>
        <p:txBody>
          <a:bodyPr/>
          <a:lstStyle/>
          <a:p>
            <a:r>
              <a:rPr lang="en-US" dirty="0"/>
              <a:t>2024 PDC25 is on 1.0 au × 2.3 au orbit, with an inclination of 11° and an orbit period of 2.1 years.</a:t>
            </a:r>
          </a:p>
          <a:p>
            <a:r>
              <a:rPr lang="en-US" dirty="0"/>
              <a:t>2024 PDC25 has been tracked by optical telescopes since discovery. It will be observable until mid-December 2024 and again starting in August 2025.</a:t>
            </a:r>
          </a:p>
        </p:txBody>
      </p:sp>
      <p:sp>
        <p:nvSpPr>
          <p:cNvPr id="6" name="Slide Number Placeholder 5">
            <a:extLst>
              <a:ext uri="{FF2B5EF4-FFF2-40B4-BE49-F238E27FC236}">
                <a16:creationId xmlns:a16="http://schemas.microsoft.com/office/drawing/2014/main" id="{187389D4-B7C8-4FAF-86BA-7137EDE8E4D3}"/>
              </a:ext>
            </a:extLst>
          </p:cNvPr>
          <p:cNvSpPr>
            <a:spLocks noGrp="1"/>
          </p:cNvSpPr>
          <p:nvPr>
            <p:ph type="sldNum" sz="quarter" idx="17"/>
          </p:nvPr>
        </p:nvSpPr>
        <p:spPr/>
        <p:txBody>
          <a:bodyPr/>
          <a:lstStyle/>
          <a:p>
            <a:fld id="{4EBCDCBD-78E1-0D41-A999-31B5EBF8E02C}" type="slidenum">
              <a:rPr lang="en-US" smtClean="0"/>
              <a:pPr/>
              <a:t>14</a:t>
            </a:fld>
            <a:endParaRPr lang="en-US" dirty="0"/>
          </a:p>
        </p:txBody>
      </p:sp>
      <p:sp>
        <p:nvSpPr>
          <p:cNvPr id="7" name="Footer Placeholder 6">
            <a:extLst>
              <a:ext uri="{FF2B5EF4-FFF2-40B4-BE49-F238E27FC236}">
                <a16:creationId xmlns:a16="http://schemas.microsoft.com/office/drawing/2014/main" id="{C73EE837-E5FD-4875-EC5F-61897B33FF7E}"/>
              </a:ext>
            </a:extLst>
          </p:cNvPr>
          <p:cNvSpPr>
            <a:spLocks noGrp="1"/>
          </p:cNvSpPr>
          <p:nvPr>
            <p:ph type="ftr" sz="quarter" idx="18"/>
          </p:nvPr>
        </p:nvSpPr>
        <p:spPr/>
        <p:txBody>
          <a:bodyPr/>
          <a:lstStyle/>
          <a:p>
            <a:endParaRPr lang="en-US" dirty="0"/>
          </a:p>
        </p:txBody>
      </p:sp>
      <p:grpSp>
        <p:nvGrpSpPr>
          <p:cNvPr id="27" name="Group 26">
            <a:extLst>
              <a:ext uri="{FF2B5EF4-FFF2-40B4-BE49-F238E27FC236}">
                <a16:creationId xmlns:a16="http://schemas.microsoft.com/office/drawing/2014/main" id="{14A59EE5-8B29-CF9B-FAE5-8B6BB55FAB6E}"/>
              </a:ext>
            </a:extLst>
          </p:cNvPr>
          <p:cNvGrpSpPr/>
          <p:nvPr/>
        </p:nvGrpSpPr>
        <p:grpSpPr>
          <a:xfrm>
            <a:off x="5399904" y="1075038"/>
            <a:ext cx="6411097" cy="5239266"/>
            <a:chOff x="5289402" y="1327368"/>
            <a:chExt cx="6275634" cy="5128564"/>
          </a:xfrm>
        </p:grpSpPr>
        <p:pic>
          <p:nvPicPr>
            <p:cNvPr id="17" name="Picture 16">
              <a:extLst>
                <a:ext uri="{FF2B5EF4-FFF2-40B4-BE49-F238E27FC236}">
                  <a16:creationId xmlns:a16="http://schemas.microsoft.com/office/drawing/2014/main" id="{9B9AC701-1D39-15DA-60D8-2C170E2C30C3}"/>
                </a:ext>
              </a:extLst>
            </p:cNvPr>
            <p:cNvPicPr>
              <a:picLocks noChangeAspect="1"/>
            </p:cNvPicPr>
            <p:nvPr/>
          </p:nvPicPr>
          <p:blipFill>
            <a:blip r:embed="rId3"/>
            <a:srcRect l="2727" t="10027" r="8836" b="3246"/>
            <a:stretch/>
          </p:blipFill>
          <p:spPr>
            <a:xfrm>
              <a:off x="5289402" y="1327368"/>
              <a:ext cx="6275634" cy="5128564"/>
            </a:xfrm>
            <a:prstGeom prst="rect">
              <a:avLst/>
            </a:prstGeom>
          </p:spPr>
        </p:pic>
        <p:sp>
          <p:nvSpPr>
            <p:cNvPr id="18" name="TextBox 17">
              <a:extLst>
                <a:ext uri="{FF2B5EF4-FFF2-40B4-BE49-F238E27FC236}">
                  <a16:creationId xmlns:a16="http://schemas.microsoft.com/office/drawing/2014/main" id="{D385CC89-E680-8642-6D91-535B55DB8D80}"/>
                </a:ext>
              </a:extLst>
            </p:cNvPr>
            <p:cNvSpPr txBox="1"/>
            <p:nvPr/>
          </p:nvSpPr>
          <p:spPr>
            <a:xfrm>
              <a:off x="6798912" y="4405340"/>
              <a:ext cx="1980524" cy="523220"/>
            </a:xfrm>
            <a:prstGeom prst="rect">
              <a:avLst/>
            </a:prstGeom>
            <a:noFill/>
          </p:spPr>
          <p:txBody>
            <a:bodyPr wrap="square" rtlCol="0">
              <a:spAutoFit/>
            </a:bodyPr>
            <a:lstStyle/>
            <a:p>
              <a:r>
                <a:rPr lang="en-US" sz="1400" dirty="0"/>
                <a:t>Possible impact</a:t>
              </a:r>
              <a:br>
                <a:rPr lang="en-US" sz="1400" dirty="0"/>
              </a:br>
              <a:r>
                <a:rPr lang="en-US" sz="1400" dirty="0"/>
                <a:t>April 24, 2041</a:t>
              </a:r>
            </a:p>
          </p:txBody>
        </p:sp>
        <p:sp>
          <p:nvSpPr>
            <p:cNvPr id="19" name="TextBox 18">
              <a:extLst>
                <a:ext uri="{FF2B5EF4-FFF2-40B4-BE49-F238E27FC236}">
                  <a16:creationId xmlns:a16="http://schemas.microsoft.com/office/drawing/2014/main" id="{8B15DEE6-5A58-8FED-1A9A-BACD1DAA1CC7}"/>
                </a:ext>
              </a:extLst>
            </p:cNvPr>
            <p:cNvSpPr txBox="1"/>
            <p:nvPr/>
          </p:nvSpPr>
          <p:spPr>
            <a:xfrm>
              <a:off x="7777078" y="3874443"/>
              <a:ext cx="2062584" cy="307777"/>
            </a:xfrm>
            <a:prstGeom prst="rect">
              <a:avLst/>
            </a:prstGeom>
            <a:noFill/>
          </p:spPr>
          <p:txBody>
            <a:bodyPr wrap="square" rtlCol="0">
              <a:spAutoFit/>
            </a:bodyPr>
            <a:lstStyle/>
            <a:p>
              <a:r>
                <a:rPr lang="en-US" sz="1400" dirty="0"/>
                <a:t>Sun</a:t>
              </a:r>
            </a:p>
          </p:txBody>
        </p:sp>
        <p:sp>
          <p:nvSpPr>
            <p:cNvPr id="20" name="TextBox 19">
              <a:extLst>
                <a:ext uri="{FF2B5EF4-FFF2-40B4-BE49-F238E27FC236}">
                  <a16:creationId xmlns:a16="http://schemas.microsoft.com/office/drawing/2014/main" id="{B48F8091-FEB2-A52E-4B26-874629A4A841}"/>
                </a:ext>
              </a:extLst>
            </p:cNvPr>
            <p:cNvSpPr txBox="1"/>
            <p:nvPr/>
          </p:nvSpPr>
          <p:spPr>
            <a:xfrm>
              <a:off x="6410476" y="5265936"/>
              <a:ext cx="2062584" cy="523220"/>
            </a:xfrm>
            <a:prstGeom prst="rect">
              <a:avLst/>
            </a:prstGeom>
            <a:noFill/>
          </p:spPr>
          <p:txBody>
            <a:bodyPr wrap="square" rtlCol="0">
              <a:spAutoFit/>
            </a:bodyPr>
            <a:lstStyle/>
            <a:p>
              <a:r>
                <a:rPr lang="en-US" sz="1400" dirty="0"/>
                <a:t>Discovery</a:t>
              </a:r>
              <a:br>
                <a:rPr lang="en-US" sz="1400" dirty="0"/>
              </a:br>
              <a:r>
                <a:rPr lang="en-US" sz="1400" dirty="0"/>
                <a:t>June 5, 2024</a:t>
              </a:r>
            </a:p>
          </p:txBody>
        </p:sp>
        <p:sp>
          <p:nvSpPr>
            <p:cNvPr id="21" name="TextBox 20">
              <a:extLst>
                <a:ext uri="{FF2B5EF4-FFF2-40B4-BE49-F238E27FC236}">
                  <a16:creationId xmlns:a16="http://schemas.microsoft.com/office/drawing/2014/main" id="{FEDB7D38-844C-251D-A409-95C1AE2D37C0}"/>
                </a:ext>
              </a:extLst>
            </p:cNvPr>
            <p:cNvSpPr txBox="1"/>
            <p:nvPr/>
          </p:nvSpPr>
          <p:spPr>
            <a:xfrm>
              <a:off x="8343197" y="5731183"/>
              <a:ext cx="2617567" cy="307777"/>
            </a:xfrm>
            <a:prstGeom prst="rect">
              <a:avLst/>
            </a:prstGeom>
            <a:noFill/>
          </p:spPr>
          <p:txBody>
            <a:bodyPr wrap="square" rtlCol="0">
              <a:spAutoFit/>
            </a:bodyPr>
            <a:lstStyle/>
            <a:p>
              <a:r>
                <a:rPr lang="en-US" sz="1400" dirty="0"/>
                <a:t>August 1, 2024</a:t>
              </a:r>
            </a:p>
          </p:txBody>
        </p:sp>
        <p:sp>
          <p:nvSpPr>
            <p:cNvPr id="22" name="TextBox 21">
              <a:extLst>
                <a:ext uri="{FF2B5EF4-FFF2-40B4-BE49-F238E27FC236}">
                  <a16:creationId xmlns:a16="http://schemas.microsoft.com/office/drawing/2014/main" id="{6524871A-B7B3-AC4F-A26B-06A02129ABCE}"/>
                </a:ext>
              </a:extLst>
            </p:cNvPr>
            <p:cNvSpPr txBox="1"/>
            <p:nvPr/>
          </p:nvSpPr>
          <p:spPr>
            <a:xfrm>
              <a:off x="6973225" y="2965744"/>
              <a:ext cx="2062584" cy="307777"/>
            </a:xfrm>
            <a:prstGeom prst="rect">
              <a:avLst/>
            </a:prstGeom>
            <a:noFill/>
          </p:spPr>
          <p:txBody>
            <a:bodyPr wrap="square" rtlCol="0">
              <a:spAutoFit/>
            </a:bodyPr>
            <a:lstStyle/>
            <a:p>
              <a:pPr algn="ctr"/>
              <a:r>
                <a:rPr lang="en-US" sz="1400" dirty="0">
                  <a:solidFill>
                    <a:srgbClr val="FF0000"/>
                  </a:solidFill>
                </a:rPr>
                <a:t>Earth’s orbit</a:t>
              </a:r>
            </a:p>
          </p:txBody>
        </p:sp>
        <p:sp>
          <p:nvSpPr>
            <p:cNvPr id="23" name="TextBox 22">
              <a:extLst>
                <a:ext uri="{FF2B5EF4-FFF2-40B4-BE49-F238E27FC236}">
                  <a16:creationId xmlns:a16="http://schemas.microsoft.com/office/drawing/2014/main" id="{EF28C6D3-E42F-FDDC-6D12-2DA6DEB0B523}"/>
                </a:ext>
              </a:extLst>
            </p:cNvPr>
            <p:cNvSpPr txBox="1"/>
            <p:nvPr/>
          </p:nvSpPr>
          <p:spPr>
            <a:xfrm>
              <a:off x="7790115" y="1736431"/>
              <a:ext cx="2062584" cy="307777"/>
            </a:xfrm>
            <a:prstGeom prst="rect">
              <a:avLst/>
            </a:prstGeom>
            <a:noFill/>
          </p:spPr>
          <p:txBody>
            <a:bodyPr wrap="square" rtlCol="0">
              <a:spAutoFit/>
            </a:bodyPr>
            <a:lstStyle/>
            <a:p>
              <a:pPr algn="ctr"/>
              <a:r>
                <a:rPr lang="en-US" sz="1400" dirty="0">
                  <a:solidFill>
                    <a:srgbClr val="0000FF"/>
                  </a:solidFill>
                </a:rPr>
                <a:t>2024 PDC25’s orbit</a:t>
              </a:r>
            </a:p>
          </p:txBody>
        </p:sp>
        <p:sp>
          <p:nvSpPr>
            <p:cNvPr id="24" name="Rectangle 23">
              <a:extLst>
                <a:ext uri="{FF2B5EF4-FFF2-40B4-BE49-F238E27FC236}">
                  <a16:creationId xmlns:a16="http://schemas.microsoft.com/office/drawing/2014/main" id="{B4385F29-4870-1E77-39F3-E2B7E045A05C}"/>
                </a:ext>
              </a:extLst>
            </p:cNvPr>
            <p:cNvSpPr/>
            <p:nvPr/>
          </p:nvSpPr>
          <p:spPr>
            <a:xfrm>
              <a:off x="10392808" y="1499617"/>
              <a:ext cx="1081605" cy="44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cxnSp>
          <p:nvCxnSpPr>
            <p:cNvPr id="25" name="Straight Arrow Connector 24">
              <a:extLst>
                <a:ext uri="{FF2B5EF4-FFF2-40B4-BE49-F238E27FC236}">
                  <a16:creationId xmlns:a16="http://schemas.microsoft.com/office/drawing/2014/main" id="{95F150E8-A535-4FD0-A8C6-264F137EADB2}"/>
                </a:ext>
              </a:extLst>
            </p:cNvPr>
            <p:cNvCxnSpPr>
              <a:cxnSpLocks/>
            </p:cNvCxnSpPr>
            <p:nvPr/>
          </p:nvCxnSpPr>
          <p:spPr>
            <a:xfrm flipV="1">
              <a:off x="11008499" y="3187095"/>
              <a:ext cx="0" cy="844418"/>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CB9CEA-4273-D0D6-4B1E-7B5A38E27E50}"/>
                </a:ext>
              </a:extLst>
            </p:cNvPr>
            <p:cNvCxnSpPr>
              <a:cxnSpLocks/>
            </p:cNvCxnSpPr>
            <p:nvPr/>
          </p:nvCxnSpPr>
          <p:spPr>
            <a:xfrm flipV="1">
              <a:off x="9459800" y="3769246"/>
              <a:ext cx="0" cy="8009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6C1030BB-CA85-D3C0-E418-273F3BF90A7E}"/>
              </a:ext>
            </a:extLst>
          </p:cNvPr>
          <p:cNvSpPr txBox="1"/>
          <p:nvPr/>
        </p:nvSpPr>
        <p:spPr>
          <a:xfrm>
            <a:off x="3310025" y="5104584"/>
            <a:ext cx="1967196" cy="1200329"/>
          </a:xfrm>
          <a:prstGeom prst="rect">
            <a:avLst/>
          </a:prstGeom>
          <a:noFill/>
          <a:ln w="19050">
            <a:noFill/>
          </a:ln>
        </p:spPr>
        <p:txBody>
          <a:bodyPr wrap="square">
            <a:spAutoFit/>
          </a:bodyPr>
          <a:lstStyle/>
          <a:p>
            <a:r>
              <a:rPr lang="en-US" dirty="0"/>
              <a:t>Radar observations are not possible until 2041.</a:t>
            </a:r>
          </a:p>
        </p:txBody>
      </p:sp>
    </p:spTree>
    <p:extLst>
      <p:ext uri="{BB962C8B-B14F-4D97-AF65-F5344CB8AC3E}">
        <p14:creationId xmlns:p14="http://schemas.microsoft.com/office/powerpoint/2010/main" val="300413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A645-C6E7-EFCB-23D0-CCBB1E4B1E64}"/>
              </a:ext>
            </a:extLst>
          </p:cNvPr>
          <p:cNvSpPr>
            <a:spLocks noGrp="1"/>
          </p:cNvSpPr>
          <p:nvPr>
            <p:ph type="title"/>
          </p:nvPr>
        </p:nvSpPr>
        <p:spPr/>
        <p:txBody>
          <a:bodyPr/>
          <a:lstStyle/>
          <a:p>
            <a:r>
              <a:rPr lang="en-US" dirty="0"/>
              <a:t>Physical properties of asteroid 2024 PDC25</a:t>
            </a:r>
          </a:p>
        </p:txBody>
      </p:sp>
      <p:sp>
        <p:nvSpPr>
          <p:cNvPr id="4" name="Text Placeholder 3">
            <a:extLst>
              <a:ext uri="{FF2B5EF4-FFF2-40B4-BE49-F238E27FC236}">
                <a16:creationId xmlns:a16="http://schemas.microsoft.com/office/drawing/2014/main" id="{C8DF0FD8-03BC-AA0E-E914-83DCBDDF7258}"/>
              </a:ext>
            </a:extLst>
          </p:cNvPr>
          <p:cNvSpPr>
            <a:spLocks noGrp="1"/>
          </p:cNvSpPr>
          <p:nvPr>
            <p:ph type="body" sz="quarter" idx="13"/>
          </p:nvPr>
        </p:nvSpPr>
        <p:spPr/>
        <p:txBody>
          <a:bodyPr/>
          <a:lstStyle/>
          <a:p>
            <a:r>
              <a:rPr lang="en-US" dirty="0"/>
              <a:t>Spectral and infrared observations from the James Webb Space Telescope provide key constraints</a:t>
            </a:r>
          </a:p>
        </p:txBody>
      </p:sp>
      <p:sp>
        <p:nvSpPr>
          <p:cNvPr id="5" name="Slide Number Placeholder 4">
            <a:extLst>
              <a:ext uri="{FF2B5EF4-FFF2-40B4-BE49-F238E27FC236}">
                <a16:creationId xmlns:a16="http://schemas.microsoft.com/office/drawing/2014/main" id="{5F22CFB8-FA0B-C093-291E-CA27B00BB081}"/>
              </a:ext>
            </a:extLst>
          </p:cNvPr>
          <p:cNvSpPr>
            <a:spLocks noGrp="1"/>
          </p:cNvSpPr>
          <p:nvPr>
            <p:ph type="sldNum" sz="quarter" idx="16"/>
          </p:nvPr>
        </p:nvSpPr>
        <p:spPr/>
        <p:txBody>
          <a:bodyPr/>
          <a:lstStyle/>
          <a:p>
            <a:fld id="{4EBCDCBD-78E1-0D41-A999-31B5EBF8E02C}" type="slidenum">
              <a:rPr lang="en-US" smtClean="0"/>
              <a:pPr/>
              <a:t>15</a:t>
            </a:fld>
            <a:endParaRPr lang="en-US" dirty="0"/>
          </a:p>
        </p:txBody>
      </p:sp>
      <p:sp>
        <p:nvSpPr>
          <p:cNvPr id="6" name="Footer Placeholder 5">
            <a:extLst>
              <a:ext uri="{FF2B5EF4-FFF2-40B4-BE49-F238E27FC236}">
                <a16:creationId xmlns:a16="http://schemas.microsoft.com/office/drawing/2014/main" id="{112C862B-4BE1-5401-4229-4ADB257C8135}"/>
              </a:ext>
            </a:extLst>
          </p:cNvPr>
          <p:cNvSpPr>
            <a:spLocks noGrp="1"/>
          </p:cNvSpPr>
          <p:nvPr>
            <p:ph type="ftr" sz="quarter" idx="15"/>
          </p:nvPr>
        </p:nvSpPr>
        <p:spPr/>
        <p:txBody>
          <a:bodyPr/>
          <a:lstStyle/>
          <a:p>
            <a:endParaRPr lang="en-US" dirty="0"/>
          </a:p>
        </p:txBody>
      </p:sp>
      <p:pic>
        <p:nvPicPr>
          <p:cNvPr id="8" name="Content Placeholder 7">
            <a:extLst>
              <a:ext uri="{FF2B5EF4-FFF2-40B4-BE49-F238E27FC236}">
                <a16:creationId xmlns:a16="http://schemas.microsoft.com/office/drawing/2014/main" id="{5A8AAEDE-EF84-7672-108E-C7E2CFAC1F9F}"/>
              </a:ext>
            </a:extLst>
          </p:cNvPr>
          <p:cNvPicPr>
            <a:picLocks noGrp="1" noChangeAspect="1"/>
          </p:cNvPicPr>
          <p:nvPr>
            <p:ph idx="1"/>
          </p:nvPr>
        </p:nvPicPr>
        <p:blipFill>
          <a:blip r:embed="rId2"/>
          <a:srcRect l="8706" t="6606" r="6290"/>
          <a:stretch/>
        </p:blipFill>
        <p:spPr>
          <a:xfrm>
            <a:off x="4524710" y="1445559"/>
            <a:ext cx="7299737" cy="4724400"/>
          </a:xfrm>
          <a:prstGeom prst="rect">
            <a:avLst/>
          </a:prstGeom>
        </p:spPr>
      </p:pic>
      <p:sp>
        <p:nvSpPr>
          <p:cNvPr id="9" name="Content Placeholder 2">
            <a:extLst>
              <a:ext uri="{FF2B5EF4-FFF2-40B4-BE49-F238E27FC236}">
                <a16:creationId xmlns:a16="http://schemas.microsoft.com/office/drawing/2014/main" id="{10ACAF5D-F0E3-5E7D-2C95-40764D504CD2}"/>
              </a:ext>
            </a:extLst>
          </p:cNvPr>
          <p:cNvSpPr txBox="1">
            <a:spLocks/>
          </p:cNvSpPr>
          <p:nvPr/>
        </p:nvSpPr>
        <p:spPr>
          <a:xfrm>
            <a:off x="457200" y="1540096"/>
            <a:ext cx="3671047" cy="417625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2024 PDC25 is an S-type (stony) asteroid.</a:t>
            </a:r>
          </a:p>
          <a:p>
            <a:r>
              <a:rPr lang="en-US" dirty="0"/>
              <a:t>Diameter most likely between 90–160 m, but possibly in the range 50–280 m.</a:t>
            </a:r>
          </a:p>
          <a:p>
            <a:r>
              <a:rPr lang="en-US" dirty="0"/>
              <a:t>Impact energy most likely to be in the range 5–70 Mt, but possibly in the range </a:t>
            </a:r>
            <a:br>
              <a:rPr lang="en-US" dirty="0"/>
            </a:br>
            <a:r>
              <a:rPr lang="en-US" dirty="0"/>
              <a:t>3–720 Mt.</a:t>
            </a:r>
          </a:p>
        </p:txBody>
      </p:sp>
      <p:cxnSp>
        <p:nvCxnSpPr>
          <p:cNvPr id="10" name="Straight Arrow Connector 9">
            <a:extLst>
              <a:ext uri="{FF2B5EF4-FFF2-40B4-BE49-F238E27FC236}">
                <a16:creationId xmlns:a16="http://schemas.microsoft.com/office/drawing/2014/main" id="{03C307E4-21B7-90EB-7B63-069E092D0A1B}"/>
              </a:ext>
            </a:extLst>
          </p:cNvPr>
          <p:cNvCxnSpPr>
            <a:cxnSpLocks/>
          </p:cNvCxnSpPr>
          <p:nvPr/>
        </p:nvCxnSpPr>
        <p:spPr>
          <a:xfrm flipH="1">
            <a:off x="6445190" y="2302539"/>
            <a:ext cx="13716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252C3F6-90AA-81B5-4541-7C2FBFA849CD}"/>
              </a:ext>
            </a:extLst>
          </p:cNvPr>
          <p:cNvSpPr txBox="1"/>
          <p:nvPr/>
        </p:nvSpPr>
        <p:spPr>
          <a:xfrm>
            <a:off x="7828877" y="2048270"/>
            <a:ext cx="3200400" cy="646331"/>
          </a:xfrm>
          <a:prstGeom prst="rect">
            <a:avLst/>
          </a:prstGeom>
          <a:noFill/>
          <a:ln w="19050">
            <a:noFill/>
          </a:ln>
        </p:spPr>
        <p:txBody>
          <a:bodyPr wrap="square" rtlCol="0">
            <a:spAutoFit/>
          </a:bodyPr>
          <a:lstStyle/>
          <a:p>
            <a:r>
              <a:rPr lang="en-US" dirty="0">
                <a:solidFill>
                  <a:schemeClr val="tx2">
                    <a:lumMod val="75000"/>
                  </a:schemeClr>
                </a:solidFill>
              </a:rPr>
              <a:t>Size based on brightness measurements alone</a:t>
            </a:r>
          </a:p>
        </p:txBody>
      </p:sp>
      <p:pic>
        <p:nvPicPr>
          <p:cNvPr id="12" name="Picture 4" descr="James Webb Space Telescope - NASA Science">
            <a:extLst>
              <a:ext uri="{FF2B5EF4-FFF2-40B4-BE49-F238E27FC236}">
                <a16:creationId xmlns:a16="http://schemas.microsoft.com/office/drawing/2014/main" id="{50D3F7A8-5F20-1400-A065-5863FB3078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 r="436"/>
          <a:stretch/>
        </p:blipFill>
        <p:spPr bwMode="auto">
          <a:xfrm>
            <a:off x="9140134" y="2848541"/>
            <a:ext cx="2099365" cy="209936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D294DAB0-8FBC-4FD0-F0AA-ADF5B6802581}"/>
              </a:ext>
            </a:extLst>
          </p:cNvPr>
          <p:cNvCxnSpPr>
            <a:cxnSpLocks/>
          </p:cNvCxnSpPr>
          <p:nvPr/>
        </p:nvCxnSpPr>
        <p:spPr>
          <a:xfrm flipH="1">
            <a:off x="6445190" y="4033506"/>
            <a:ext cx="13716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EA47086-26B8-3B03-ED80-7147C9A866F8}"/>
              </a:ext>
            </a:extLst>
          </p:cNvPr>
          <p:cNvSpPr txBox="1"/>
          <p:nvPr/>
        </p:nvSpPr>
        <p:spPr>
          <a:xfrm>
            <a:off x="6913022" y="3392272"/>
            <a:ext cx="3200400" cy="646331"/>
          </a:xfrm>
          <a:prstGeom prst="rect">
            <a:avLst/>
          </a:prstGeom>
          <a:noFill/>
          <a:ln w="19050">
            <a:noFill/>
          </a:ln>
        </p:spPr>
        <p:txBody>
          <a:bodyPr wrap="square" rtlCol="0">
            <a:spAutoFit/>
          </a:bodyPr>
          <a:lstStyle/>
          <a:p>
            <a:r>
              <a:rPr lang="en-US" dirty="0">
                <a:solidFill>
                  <a:schemeClr val="tx2">
                    <a:lumMod val="75000"/>
                  </a:schemeClr>
                </a:solidFill>
              </a:rPr>
              <a:t>Size including</a:t>
            </a:r>
            <a:br>
              <a:rPr lang="en-US" dirty="0">
                <a:solidFill>
                  <a:schemeClr val="tx2">
                    <a:lumMod val="75000"/>
                  </a:schemeClr>
                </a:solidFill>
              </a:rPr>
            </a:br>
            <a:r>
              <a:rPr lang="en-US" dirty="0">
                <a:solidFill>
                  <a:schemeClr val="tx2">
                    <a:lumMod val="75000"/>
                  </a:schemeClr>
                </a:solidFill>
              </a:rPr>
              <a:t>JWST observations</a:t>
            </a:r>
          </a:p>
        </p:txBody>
      </p:sp>
    </p:spTree>
    <p:extLst>
      <p:ext uri="{BB962C8B-B14F-4D97-AF65-F5344CB8AC3E}">
        <p14:creationId xmlns:p14="http://schemas.microsoft.com/office/powerpoint/2010/main" val="191333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93BB-3739-5D7F-9B9E-173DED090BC8}"/>
              </a:ext>
            </a:extLst>
          </p:cNvPr>
          <p:cNvSpPr>
            <a:spLocks noGrp="1"/>
          </p:cNvSpPr>
          <p:nvPr>
            <p:ph type="title"/>
          </p:nvPr>
        </p:nvSpPr>
        <p:spPr/>
        <p:txBody>
          <a:bodyPr/>
          <a:lstStyle/>
          <a:p>
            <a:r>
              <a:rPr lang="en-US" sz="2800" dirty="0"/>
              <a:t>Potential impact of 2024 PDC25</a:t>
            </a:r>
            <a:endParaRPr lang="en-US" dirty="0"/>
          </a:p>
        </p:txBody>
      </p:sp>
      <p:sp>
        <p:nvSpPr>
          <p:cNvPr id="4" name="Text Placeholder 3">
            <a:extLst>
              <a:ext uri="{FF2B5EF4-FFF2-40B4-BE49-F238E27FC236}">
                <a16:creationId xmlns:a16="http://schemas.microsoft.com/office/drawing/2014/main" id="{4E7AA4F6-A06C-1542-E8F4-7F6FF8B401A8}"/>
              </a:ext>
            </a:extLst>
          </p:cNvPr>
          <p:cNvSpPr>
            <a:spLocks noGrp="1"/>
          </p:cNvSpPr>
          <p:nvPr>
            <p:ph type="body" sz="quarter" idx="13"/>
          </p:nvPr>
        </p:nvSpPr>
        <p:spPr/>
        <p:txBody>
          <a:bodyPr>
            <a:normAutofit/>
          </a:bodyPr>
          <a:lstStyle/>
          <a:p>
            <a:r>
              <a:rPr lang="en-US" dirty="0"/>
              <a:t>Currently, 1.6% probability of Earth impact in April 2041</a:t>
            </a:r>
          </a:p>
        </p:txBody>
      </p:sp>
      <p:sp>
        <p:nvSpPr>
          <p:cNvPr id="5" name="Slide Number Placeholder 4">
            <a:extLst>
              <a:ext uri="{FF2B5EF4-FFF2-40B4-BE49-F238E27FC236}">
                <a16:creationId xmlns:a16="http://schemas.microsoft.com/office/drawing/2014/main" id="{F6795CF5-4DA9-2AFF-1A2A-C9D9FEC02C50}"/>
              </a:ext>
            </a:extLst>
          </p:cNvPr>
          <p:cNvSpPr>
            <a:spLocks noGrp="1"/>
          </p:cNvSpPr>
          <p:nvPr>
            <p:ph type="sldNum" sz="quarter" idx="16"/>
          </p:nvPr>
        </p:nvSpPr>
        <p:spPr/>
        <p:txBody>
          <a:bodyPr/>
          <a:lstStyle/>
          <a:p>
            <a:fld id="{4EBCDCBD-78E1-0D41-A999-31B5EBF8E02C}" type="slidenum">
              <a:rPr lang="en-US" smtClean="0"/>
              <a:pPr/>
              <a:t>16</a:t>
            </a:fld>
            <a:endParaRPr lang="en-US" dirty="0"/>
          </a:p>
        </p:txBody>
      </p:sp>
      <p:sp>
        <p:nvSpPr>
          <p:cNvPr id="6" name="Footer Placeholder 5">
            <a:extLst>
              <a:ext uri="{FF2B5EF4-FFF2-40B4-BE49-F238E27FC236}">
                <a16:creationId xmlns:a16="http://schemas.microsoft.com/office/drawing/2014/main" id="{56F44AF8-7615-94AC-DBDC-837A0EB44CB8}"/>
              </a:ext>
            </a:extLst>
          </p:cNvPr>
          <p:cNvSpPr>
            <a:spLocks noGrp="1"/>
          </p:cNvSpPr>
          <p:nvPr>
            <p:ph type="ftr" sz="quarter" idx="15"/>
          </p:nvPr>
        </p:nvSpPr>
        <p:spPr/>
        <p:txBody>
          <a:bodyPr/>
          <a:lstStyle/>
          <a:p>
            <a:endParaRPr lang="en-US" dirty="0"/>
          </a:p>
        </p:txBody>
      </p:sp>
      <p:sp>
        <p:nvSpPr>
          <p:cNvPr id="17" name="Content Placeholder 2">
            <a:extLst>
              <a:ext uri="{FF2B5EF4-FFF2-40B4-BE49-F238E27FC236}">
                <a16:creationId xmlns:a16="http://schemas.microsoft.com/office/drawing/2014/main" id="{C59861C2-7127-980B-D795-151D5DFCE2A4}"/>
              </a:ext>
            </a:extLst>
          </p:cNvPr>
          <p:cNvSpPr txBox="1">
            <a:spLocks/>
          </p:cNvSpPr>
          <p:nvPr/>
        </p:nvSpPr>
        <p:spPr>
          <a:xfrm>
            <a:off x="457200" y="1482048"/>
            <a:ext cx="6548173" cy="487245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2024 PDC25 will make a close approach to Earth in April 2041, and there is a 1.6% probability of impact.</a:t>
            </a:r>
          </a:p>
          <a:p>
            <a:r>
              <a:rPr lang="en-US" dirty="0"/>
              <a:t>Based on the current orbit uncertainty, the position of 2024 PDC25 in 2041 can only be predicted to within ±1.7 million km (4.3 lunar distances).</a:t>
            </a:r>
          </a:p>
          <a:p>
            <a:r>
              <a:rPr lang="en-US" dirty="0"/>
              <a:t>Based on asteroid population estimates, objects of the size of 2024 PDC25 impact the Earth every 35,000 years or so, on average.</a:t>
            </a:r>
          </a:p>
          <a:p>
            <a:r>
              <a:rPr lang="en-US" dirty="0"/>
              <a:t>On the Torino Impact Hazard Scale (0 to 10), this potential impact currently has a rating of 3. Only Apophis in 2004 reached a higher level on the Torino Scale.</a:t>
            </a:r>
          </a:p>
          <a:p>
            <a:r>
              <a:rPr lang="en-US" dirty="0"/>
              <a:t>As the asteroid is tracked over the coming months, the position uncertainty in 2041 will shrink, and the impact probability will change.</a:t>
            </a:r>
          </a:p>
        </p:txBody>
      </p:sp>
      <p:grpSp>
        <p:nvGrpSpPr>
          <p:cNvPr id="18" name="Group 17">
            <a:extLst>
              <a:ext uri="{FF2B5EF4-FFF2-40B4-BE49-F238E27FC236}">
                <a16:creationId xmlns:a16="http://schemas.microsoft.com/office/drawing/2014/main" id="{290C7FBF-CEB1-A0E0-5D7A-7B719F6E8F5B}"/>
              </a:ext>
            </a:extLst>
          </p:cNvPr>
          <p:cNvGrpSpPr/>
          <p:nvPr/>
        </p:nvGrpSpPr>
        <p:grpSpPr>
          <a:xfrm>
            <a:off x="7238403" y="418311"/>
            <a:ext cx="4496397" cy="6020090"/>
            <a:chOff x="7535123" y="914401"/>
            <a:chExt cx="4125867" cy="5523999"/>
          </a:xfrm>
        </p:grpSpPr>
        <p:pic>
          <p:nvPicPr>
            <p:cNvPr id="19" name="Picture 18">
              <a:extLst>
                <a:ext uri="{FF2B5EF4-FFF2-40B4-BE49-F238E27FC236}">
                  <a16:creationId xmlns:a16="http://schemas.microsoft.com/office/drawing/2014/main" id="{AF83C84C-01D0-C63D-59A6-B215491E2BBC}"/>
                </a:ext>
              </a:extLst>
            </p:cNvPr>
            <p:cNvPicPr>
              <a:picLocks noChangeAspect="1"/>
            </p:cNvPicPr>
            <p:nvPr/>
          </p:nvPicPr>
          <p:blipFill>
            <a:blip r:embed="rId2"/>
            <a:srcRect l="37998" t="6385" r="32732"/>
            <a:stretch/>
          </p:blipFill>
          <p:spPr>
            <a:xfrm>
              <a:off x="7535123" y="914401"/>
              <a:ext cx="4125867" cy="5523999"/>
            </a:xfrm>
            <a:prstGeom prst="rect">
              <a:avLst/>
            </a:prstGeom>
          </p:spPr>
        </p:pic>
        <p:sp>
          <p:nvSpPr>
            <p:cNvPr id="20" name="TextBox 19">
              <a:extLst>
                <a:ext uri="{FF2B5EF4-FFF2-40B4-BE49-F238E27FC236}">
                  <a16:creationId xmlns:a16="http://schemas.microsoft.com/office/drawing/2014/main" id="{5F1CCF13-3037-9857-682A-7AF33682E784}"/>
                </a:ext>
              </a:extLst>
            </p:cNvPr>
            <p:cNvSpPr txBox="1"/>
            <p:nvPr/>
          </p:nvSpPr>
          <p:spPr>
            <a:xfrm>
              <a:off x="7774750" y="4421305"/>
              <a:ext cx="1156022" cy="307777"/>
            </a:xfrm>
            <a:prstGeom prst="rect">
              <a:avLst/>
            </a:prstGeom>
            <a:noFill/>
            <a:ln w="19050">
              <a:noFill/>
            </a:ln>
          </p:spPr>
          <p:txBody>
            <a:bodyPr wrap="none" rtlCol="0">
              <a:spAutoFit/>
            </a:bodyPr>
            <a:lstStyle/>
            <a:p>
              <a:r>
                <a:rPr lang="en-US" sz="1400" dirty="0">
                  <a:solidFill>
                    <a:schemeClr val="bg1"/>
                  </a:solidFill>
                </a:rPr>
                <a:t>Moon’s orbit</a:t>
              </a:r>
            </a:p>
          </p:txBody>
        </p:sp>
        <p:cxnSp>
          <p:nvCxnSpPr>
            <p:cNvPr id="21" name="Straight Arrow Connector 20">
              <a:extLst>
                <a:ext uri="{FF2B5EF4-FFF2-40B4-BE49-F238E27FC236}">
                  <a16:creationId xmlns:a16="http://schemas.microsoft.com/office/drawing/2014/main" id="{C08F5A75-CE4C-A2BE-56B6-5AA2AFF4AE1A}"/>
                </a:ext>
              </a:extLst>
            </p:cNvPr>
            <p:cNvCxnSpPr/>
            <p:nvPr/>
          </p:nvCxnSpPr>
          <p:spPr>
            <a:xfrm flipV="1">
              <a:off x="8357045" y="3892350"/>
              <a:ext cx="428625" cy="51435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841C1B-2546-7684-6467-006F3CE6F451}"/>
                </a:ext>
              </a:extLst>
            </p:cNvPr>
            <p:cNvSpPr txBox="1"/>
            <p:nvPr/>
          </p:nvSpPr>
          <p:spPr>
            <a:xfrm>
              <a:off x="7653460" y="3383059"/>
              <a:ext cx="612668" cy="307777"/>
            </a:xfrm>
            <a:prstGeom prst="rect">
              <a:avLst/>
            </a:prstGeom>
            <a:noFill/>
            <a:ln w="19050">
              <a:noFill/>
            </a:ln>
          </p:spPr>
          <p:txBody>
            <a:bodyPr wrap="none" rtlCol="0">
              <a:spAutoFit/>
            </a:bodyPr>
            <a:lstStyle/>
            <a:p>
              <a:r>
                <a:rPr lang="en-US" sz="1400" dirty="0">
                  <a:solidFill>
                    <a:schemeClr val="bg1"/>
                  </a:solidFill>
                </a:rPr>
                <a:t>Earth</a:t>
              </a:r>
            </a:p>
          </p:txBody>
        </p:sp>
        <p:cxnSp>
          <p:nvCxnSpPr>
            <p:cNvPr id="23" name="Straight Arrow Connector 22">
              <a:extLst>
                <a:ext uri="{FF2B5EF4-FFF2-40B4-BE49-F238E27FC236}">
                  <a16:creationId xmlns:a16="http://schemas.microsoft.com/office/drawing/2014/main" id="{3C292D8F-E190-C76A-29EE-6A5116BC9EBA}"/>
                </a:ext>
              </a:extLst>
            </p:cNvPr>
            <p:cNvCxnSpPr>
              <a:cxnSpLocks/>
            </p:cNvCxnSpPr>
            <p:nvPr/>
          </p:nvCxnSpPr>
          <p:spPr>
            <a:xfrm flipV="1">
              <a:off x="8251511" y="3488063"/>
              <a:ext cx="975484" cy="6138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9E76E4-1C16-F795-AB4B-91FB69A32A85}"/>
                </a:ext>
              </a:extLst>
            </p:cNvPr>
            <p:cNvSpPr txBox="1"/>
            <p:nvPr/>
          </p:nvSpPr>
          <p:spPr>
            <a:xfrm>
              <a:off x="9370935" y="1013535"/>
              <a:ext cx="2290055" cy="523220"/>
            </a:xfrm>
            <a:prstGeom prst="rect">
              <a:avLst/>
            </a:prstGeom>
            <a:noFill/>
            <a:ln w="19050">
              <a:noFill/>
            </a:ln>
          </p:spPr>
          <p:txBody>
            <a:bodyPr wrap="square" rtlCol="0">
              <a:spAutoFit/>
            </a:bodyPr>
            <a:lstStyle/>
            <a:p>
              <a:r>
                <a:rPr lang="en-US" sz="1400" dirty="0">
                  <a:solidFill>
                    <a:schemeClr val="bg1"/>
                  </a:solidFill>
                </a:rPr>
                <a:t>Positional uncertainty of 2024 PDC25 in 2041</a:t>
              </a:r>
            </a:p>
          </p:txBody>
        </p:sp>
        <p:cxnSp>
          <p:nvCxnSpPr>
            <p:cNvPr id="25" name="Straight Connector 24">
              <a:extLst>
                <a:ext uri="{FF2B5EF4-FFF2-40B4-BE49-F238E27FC236}">
                  <a16:creationId xmlns:a16="http://schemas.microsoft.com/office/drawing/2014/main" id="{ABC4EDF1-F598-413C-95C8-30818F4D4271}"/>
                </a:ext>
              </a:extLst>
            </p:cNvPr>
            <p:cNvCxnSpPr>
              <a:cxnSpLocks/>
              <a:endCxn id="24" idx="1"/>
            </p:cNvCxnSpPr>
            <p:nvPr/>
          </p:nvCxnSpPr>
          <p:spPr>
            <a:xfrm>
              <a:off x="7774750" y="1210429"/>
              <a:ext cx="1596185" cy="647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E65F14-74AA-EF2C-70F7-62A3125AF1D6}"/>
                </a:ext>
              </a:extLst>
            </p:cNvPr>
            <p:cNvCxnSpPr>
              <a:cxnSpLocks/>
            </p:cNvCxnSpPr>
            <p:nvPr/>
          </p:nvCxnSpPr>
          <p:spPr>
            <a:xfrm>
              <a:off x="10526957" y="1569710"/>
              <a:ext cx="850960" cy="4784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9726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2D581E-AD65-D979-101E-05D01F6956F0}"/>
              </a:ext>
            </a:extLst>
          </p:cNvPr>
          <p:cNvPicPr>
            <a:picLocks noChangeAspect="1"/>
          </p:cNvPicPr>
          <p:nvPr/>
        </p:nvPicPr>
        <p:blipFill>
          <a:blip r:embed="rId2"/>
          <a:stretch>
            <a:fillRect/>
          </a:stretch>
        </p:blipFill>
        <p:spPr>
          <a:xfrm>
            <a:off x="731354" y="1557258"/>
            <a:ext cx="6711696" cy="5033772"/>
          </a:xfrm>
          <a:prstGeom prst="rect">
            <a:avLst/>
          </a:prstGeom>
        </p:spPr>
      </p:pic>
      <p:sp>
        <p:nvSpPr>
          <p:cNvPr id="2" name="Title 1">
            <a:extLst>
              <a:ext uri="{FF2B5EF4-FFF2-40B4-BE49-F238E27FC236}">
                <a16:creationId xmlns:a16="http://schemas.microsoft.com/office/drawing/2014/main" id="{9647E788-A8C5-DDDE-8B6B-D0839644B89E}"/>
              </a:ext>
            </a:extLst>
          </p:cNvPr>
          <p:cNvSpPr>
            <a:spLocks noGrp="1"/>
          </p:cNvSpPr>
          <p:nvPr>
            <p:ph type="title"/>
          </p:nvPr>
        </p:nvSpPr>
        <p:spPr/>
        <p:txBody>
          <a:bodyPr/>
          <a:lstStyle/>
          <a:p>
            <a:r>
              <a:rPr lang="en-US" dirty="0"/>
              <a:t>Expected evolution of asteroid impact probability</a:t>
            </a:r>
          </a:p>
        </p:txBody>
      </p:sp>
      <p:sp>
        <p:nvSpPr>
          <p:cNvPr id="4" name="Text Placeholder 3">
            <a:extLst>
              <a:ext uri="{FF2B5EF4-FFF2-40B4-BE49-F238E27FC236}">
                <a16:creationId xmlns:a16="http://schemas.microsoft.com/office/drawing/2014/main" id="{4EC765E2-636F-E35D-C15F-E6CF55D2482D}"/>
              </a:ext>
            </a:extLst>
          </p:cNvPr>
          <p:cNvSpPr>
            <a:spLocks noGrp="1"/>
          </p:cNvSpPr>
          <p:nvPr>
            <p:ph type="body" sz="quarter" idx="13"/>
          </p:nvPr>
        </p:nvSpPr>
        <p:spPr/>
        <p:txBody>
          <a:bodyPr/>
          <a:lstStyle/>
          <a:p>
            <a:r>
              <a:rPr lang="en-US" dirty="0"/>
              <a:t>Impact probability will evolve as asteroid observations continue until mid-December 2024</a:t>
            </a:r>
          </a:p>
        </p:txBody>
      </p:sp>
      <p:sp>
        <p:nvSpPr>
          <p:cNvPr id="5" name="Slide Number Placeholder 4">
            <a:extLst>
              <a:ext uri="{FF2B5EF4-FFF2-40B4-BE49-F238E27FC236}">
                <a16:creationId xmlns:a16="http://schemas.microsoft.com/office/drawing/2014/main" id="{1DC9DADB-44A4-486B-1B64-F59D4AE9B4FA}"/>
              </a:ext>
            </a:extLst>
          </p:cNvPr>
          <p:cNvSpPr>
            <a:spLocks noGrp="1"/>
          </p:cNvSpPr>
          <p:nvPr>
            <p:ph type="sldNum" sz="quarter" idx="16"/>
          </p:nvPr>
        </p:nvSpPr>
        <p:spPr/>
        <p:txBody>
          <a:bodyPr/>
          <a:lstStyle/>
          <a:p>
            <a:fld id="{4EBCDCBD-78E1-0D41-A999-31B5EBF8E02C}" type="slidenum">
              <a:rPr lang="en-US" smtClean="0"/>
              <a:pPr/>
              <a:t>17</a:t>
            </a:fld>
            <a:endParaRPr lang="en-US" dirty="0"/>
          </a:p>
        </p:txBody>
      </p:sp>
      <p:sp>
        <p:nvSpPr>
          <p:cNvPr id="6" name="Footer Placeholder 5">
            <a:extLst>
              <a:ext uri="{FF2B5EF4-FFF2-40B4-BE49-F238E27FC236}">
                <a16:creationId xmlns:a16="http://schemas.microsoft.com/office/drawing/2014/main" id="{9A92F230-8E48-CF0C-7D76-58F92B6CF158}"/>
              </a:ext>
            </a:extLst>
          </p:cNvPr>
          <p:cNvSpPr>
            <a:spLocks noGrp="1"/>
          </p:cNvSpPr>
          <p:nvPr>
            <p:ph type="ftr" sz="quarter" idx="15"/>
          </p:nvPr>
        </p:nvSpPr>
        <p:spPr/>
        <p:txBody>
          <a:bodyPr/>
          <a:lstStyle/>
          <a:p>
            <a:endParaRPr lang="en-US" dirty="0"/>
          </a:p>
        </p:txBody>
      </p:sp>
      <p:sp>
        <p:nvSpPr>
          <p:cNvPr id="19" name="TextBox 18">
            <a:extLst>
              <a:ext uri="{FF2B5EF4-FFF2-40B4-BE49-F238E27FC236}">
                <a16:creationId xmlns:a16="http://schemas.microsoft.com/office/drawing/2014/main" id="{7BB504FD-EE62-10F5-257D-32BE46675F36}"/>
              </a:ext>
            </a:extLst>
          </p:cNvPr>
          <p:cNvSpPr txBox="1"/>
          <p:nvPr/>
        </p:nvSpPr>
        <p:spPr>
          <a:xfrm>
            <a:off x="7551554" y="1979296"/>
            <a:ext cx="4467324" cy="707886"/>
          </a:xfrm>
          <a:prstGeom prst="rect">
            <a:avLst/>
          </a:prstGeom>
          <a:noFill/>
          <a:ln w="19050">
            <a:noFill/>
          </a:ln>
        </p:spPr>
        <p:txBody>
          <a:bodyPr wrap="square" rtlCol="0">
            <a:spAutoFit/>
          </a:bodyPr>
          <a:lstStyle/>
          <a:p>
            <a:r>
              <a:rPr lang="en-US" sz="2000" dirty="0">
                <a:solidFill>
                  <a:schemeClr val="tx2">
                    <a:lumMod val="75000"/>
                  </a:schemeClr>
                </a:solidFill>
              </a:rPr>
              <a:t>7% chance that the </a:t>
            </a:r>
            <a:br>
              <a:rPr lang="en-US" sz="2000" dirty="0">
                <a:solidFill>
                  <a:schemeClr val="tx2">
                    <a:lumMod val="75000"/>
                  </a:schemeClr>
                </a:solidFill>
              </a:rPr>
            </a:br>
            <a:r>
              <a:rPr lang="en-US" sz="2000" dirty="0">
                <a:solidFill>
                  <a:schemeClr val="tx2">
                    <a:lumMod val="75000"/>
                  </a:schemeClr>
                </a:solidFill>
              </a:rPr>
              <a:t>impact probability will be &gt;10%</a:t>
            </a:r>
          </a:p>
        </p:txBody>
      </p:sp>
      <p:cxnSp>
        <p:nvCxnSpPr>
          <p:cNvPr id="20" name="Straight Arrow Connector 19">
            <a:extLst>
              <a:ext uri="{FF2B5EF4-FFF2-40B4-BE49-F238E27FC236}">
                <a16:creationId xmlns:a16="http://schemas.microsoft.com/office/drawing/2014/main" id="{B05D2994-7C99-F1EC-93F6-969EDFD3F1F1}"/>
              </a:ext>
            </a:extLst>
          </p:cNvPr>
          <p:cNvCxnSpPr>
            <a:cxnSpLocks/>
          </p:cNvCxnSpPr>
          <p:nvPr/>
        </p:nvCxnSpPr>
        <p:spPr>
          <a:xfrm flipV="1">
            <a:off x="7438110" y="1710408"/>
            <a:ext cx="0" cy="1245663"/>
          </a:xfrm>
          <a:prstGeom prst="straightConnector1">
            <a:avLst/>
          </a:prstGeom>
          <a:ln w="38100">
            <a:solidFill>
              <a:srgbClr val="F8941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B136ADE-ADD2-5BFA-6DA8-E48EB7966B15}"/>
              </a:ext>
            </a:extLst>
          </p:cNvPr>
          <p:cNvCxnSpPr>
            <a:cxnSpLocks/>
          </p:cNvCxnSpPr>
          <p:nvPr/>
        </p:nvCxnSpPr>
        <p:spPr>
          <a:xfrm flipV="1">
            <a:off x="7438110" y="4376053"/>
            <a:ext cx="0" cy="1163782"/>
          </a:xfrm>
          <a:prstGeom prst="straightConnector1">
            <a:avLst/>
          </a:prstGeom>
          <a:ln w="38100">
            <a:solidFill>
              <a:srgbClr val="F8941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9BDA56D-8ADA-DC66-C338-6FA879AC7239}"/>
              </a:ext>
            </a:extLst>
          </p:cNvPr>
          <p:cNvSpPr txBox="1"/>
          <p:nvPr/>
        </p:nvSpPr>
        <p:spPr>
          <a:xfrm rot="20606466">
            <a:off x="3568817" y="2465758"/>
            <a:ext cx="1460849" cy="400110"/>
          </a:xfrm>
          <a:prstGeom prst="rect">
            <a:avLst/>
          </a:prstGeom>
          <a:noFill/>
          <a:ln w="19050">
            <a:noFill/>
          </a:ln>
        </p:spPr>
        <p:txBody>
          <a:bodyPr wrap="none" rtlCol="0">
            <a:spAutoFit/>
          </a:bodyPr>
          <a:lstStyle/>
          <a:p>
            <a:r>
              <a:rPr lang="en-US" sz="2000" dirty="0">
                <a:solidFill>
                  <a:srgbClr val="FF0000"/>
                </a:solidFill>
              </a:rPr>
              <a:t>Worst case</a:t>
            </a:r>
          </a:p>
        </p:txBody>
      </p:sp>
      <p:sp>
        <p:nvSpPr>
          <p:cNvPr id="24" name="TextBox 23">
            <a:extLst>
              <a:ext uri="{FF2B5EF4-FFF2-40B4-BE49-F238E27FC236}">
                <a16:creationId xmlns:a16="http://schemas.microsoft.com/office/drawing/2014/main" id="{3C46CFC3-8804-3B1A-CAF3-43288CC4892C}"/>
              </a:ext>
            </a:extLst>
          </p:cNvPr>
          <p:cNvSpPr txBox="1"/>
          <p:nvPr/>
        </p:nvSpPr>
        <p:spPr>
          <a:xfrm>
            <a:off x="7551554" y="4757889"/>
            <a:ext cx="4467324" cy="707886"/>
          </a:xfrm>
          <a:prstGeom prst="rect">
            <a:avLst/>
          </a:prstGeom>
          <a:noFill/>
          <a:ln w="19050">
            <a:noFill/>
          </a:ln>
        </p:spPr>
        <p:txBody>
          <a:bodyPr wrap="square" rtlCol="0">
            <a:spAutoFit/>
          </a:bodyPr>
          <a:lstStyle/>
          <a:p>
            <a:r>
              <a:rPr lang="en-US" sz="2000" dirty="0">
                <a:solidFill>
                  <a:schemeClr val="tx2">
                    <a:lumMod val="75000"/>
                  </a:schemeClr>
                </a:solidFill>
              </a:rPr>
              <a:t>88% chance that the impact </a:t>
            </a:r>
            <a:br>
              <a:rPr lang="en-US" sz="2000" dirty="0">
                <a:solidFill>
                  <a:schemeClr val="tx2">
                    <a:lumMod val="75000"/>
                  </a:schemeClr>
                </a:solidFill>
              </a:rPr>
            </a:br>
            <a:r>
              <a:rPr lang="en-US" sz="2000" dirty="0">
                <a:solidFill>
                  <a:schemeClr val="tx2">
                    <a:lumMod val="75000"/>
                  </a:schemeClr>
                </a:solidFill>
              </a:rPr>
              <a:t>probability will be &lt; 1%</a:t>
            </a:r>
          </a:p>
        </p:txBody>
      </p:sp>
      <p:sp>
        <p:nvSpPr>
          <p:cNvPr id="25" name="TextBox 24">
            <a:extLst>
              <a:ext uri="{FF2B5EF4-FFF2-40B4-BE49-F238E27FC236}">
                <a16:creationId xmlns:a16="http://schemas.microsoft.com/office/drawing/2014/main" id="{C4E0186E-AF31-097C-17F7-56FE552083CD}"/>
              </a:ext>
            </a:extLst>
          </p:cNvPr>
          <p:cNvSpPr txBox="1"/>
          <p:nvPr/>
        </p:nvSpPr>
        <p:spPr>
          <a:xfrm>
            <a:off x="7551554" y="3319579"/>
            <a:ext cx="4467324" cy="707886"/>
          </a:xfrm>
          <a:prstGeom prst="rect">
            <a:avLst/>
          </a:prstGeom>
          <a:noFill/>
          <a:ln w="19050">
            <a:noFill/>
          </a:ln>
        </p:spPr>
        <p:txBody>
          <a:bodyPr wrap="square" rtlCol="0">
            <a:spAutoFit/>
          </a:bodyPr>
          <a:lstStyle/>
          <a:p>
            <a:r>
              <a:rPr lang="en-US" sz="2000" dirty="0">
                <a:solidFill>
                  <a:schemeClr val="tx2">
                    <a:lumMod val="75000"/>
                  </a:schemeClr>
                </a:solidFill>
              </a:rPr>
              <a:t>5% chance that the impact</a:t>
            </a:r>
            <a:br>
              <a:rPr lang="en-US" sz="2000" dirty="0">
                <a:solidFill>
                  <a:schemeClr val="tx2">
                    <a:lumMod val="75000"/>
                  </a:schemeClr>
                </a:solidFill>
              </a:rPr>
            </a:br>
            <a:r>
              <a:rPr lang="en-US" sz="2000" dirty="0">
                <a:solidFill>
                  <a:schemeClr val="tx2">
                    <a:lumMod val="75000"/>
                  </a:schemeClr>
                </a:solidFill>
              </a:rPr>
              <a:t>probability will be 1% to 10%</a:t>
            </a:r>
          </a:p>
        </p:txBody>
      </p:sp>
      <p:sp>
        <p:nvSpPr>
          <p:cNvPr id="26" name="TextBox 25">
            <a:extLst>
              <a:ext uri="{FF2B5EF4-FFF2-40B4-BE49-F238E27FC236}">
                <a16:creationId xmlns:a16="http://schemas.microsoft.com/office/drawing/2014/main" id="{DE90CA24-2C1B-CB7E-111A-0572DF38BDD6}"/>
              </a:ext>
            </a:extLst>
          </p:cNvPr>
          <p:cNvSpPr txBox="1"/>
          <p:nvPr/>
        </p:nvSpPr>
        <p:spPr>
          <a:xfrm>
            <a:off x="3474481" y="3598657"/>
            <a:ext cx="2558820" cy="1015663"/>
          </a:xfrm>
          <a:prstGeom prst="rect">
            <a:avLst/>
          </a:prstGeom>
          <a:noFill/>
          <a:ln w="19050">
            <a:noFill/>
          </a:ln>
        </p:spPr>
        <p:txBody>
          <a:bodyPr wrap="square" rtlCol="0">
            <a:spAutoFit/>
          </a:bodyPr>
          <a:lstStyle/>
          <a:p>
            <a:r>
              <a:rPr lang="en-US" sz="2000" dirty="0">
                <a:solidFill>
                  <a:srgbClr val="0000FF"/>
                </a:solidFill>
              </a:rPr>
              <a:t>Other possible cases of impact probability evolution</a:t>
            </a:r>
          </a:p>
        </p:txBody>
      </p:sp>
      <p:cxnSp>
        <p:nvCxnSpPr>
          <p:cNvPr id="10" name="Straight Arrow Connector 9">
            <a:extLst>
              <a:ext uri="{FF2B5EF4-FFF2-40B4-BE49-F238E27FC236}">
                <a16:creationId xmlns:a16="http://schemas.microsoft.com/office/drawing/2014/main" id="{AAFF8973-943F-3069-BD0E-1B41EE3D7C70}"/>
              </a:ext>
            </a:extLst>
          </p:cNvPr>
          <p:cNvCxnSpPr>
            <a:cxnSpLocks/>
          </p:cNvCxnSpPr>
          <p:nvPr/>
        </p:nvCxnSpPr>
        <p:spPr>
          <a:xfrm flipV="1">
            <a:off x="7438110" y="3055055"/>
            <a:ext cx="0" cy="1213966"/>
          </a:xfrm>
          <a:prstGeom prst="straightConnector1">
            <a:avLst/>
          </a:prstGeom>
          <a:ln w="38100">
            <a:solidFill>
              <a:srgbClr val="F8941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59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CE2C-77F3-A800-EF55-F1D933774B0F}"/>
              </a:ext>
            </a:extLst>
          </p:cNvPr>
          <p:cNvSpPr>
            <a:spLocks noGrp="1"/>
          </p:cNvSpPr>
          <p:nvPr>
            <p:ph type="title"/>
          </p:nvPr>
        </p:nvSpPr>
        <p:spPr/>
        <p:txBody>
          <a:bodyPr/>
          <a:lstStyle/>
          <a:p>
            <a:r>
              <a:rPr lang="en-US" dirty="0"/>
              <a:t>Expected evolution of asteroid location knowledge</a:t>
            </a:r>
          </a:p>
        </p:txBody>
      </p:sp>
      <p:sp>
        <p:nvSpPr>
          <p:cNvPr id="4" name="Text Placeholder 3">
            <a:extLst>
              <a:ext uri="{FF2B5EF4-FFF2-40B4-BE49-F238E27FC236}">
                <a16:creationId xmlns:a16="http://schemas.microsoft.com/office/drawing/2014/main" id="{62CB236B-EB07-4BBB-B652-83D5C09500BF}"/>
              </a:ext>
            </a:extLst>
          </p:cNvPr>
          <p:cNvSpPr>
            <a:spLocks noGrp="1"/>
          </p:cNvSpPr>
          <p:nvPr>
            <p:ph type="body" sz="quarter" idx="13"/>
          </p:nvPr>
        </p:nvSpPr>
        <p:spPr/>
        <p:txBody>
          <a:bodyPr/>
          <a:lstStyle/>
          <a:p>
            <a:r>
              <a:rPr lang="en-US" dirty="0"/>
              <a:t>From Earth-based observations</a:t>
            </a:r>
          </a:p>
        </p:txBody>
      </p:sp>
      <p:sp>
        <p:nvSpPr>
          <p:cNvPr id="5" name="Slide Number Placeholder 4">
            <a:extLst>
              <a:ext uri="{FF2B5EF4-FFF2-40B4-BE49-F238E27FC236}">
                <a16:creationId xmlns:a16="http://schemas.microsoft.com/office/drawing/2014/main" id="{6AB67EF2-ABB6-0D72-B874-2D72B8CE4F2D}"/>
              </a:ext>
            </a:extLst>
          </p:cNvPr>
          <p:cNvSpPr>
            <a:spLocks noGrp="1"/>
          </p:cNvSpPr>
          <p:nvPr>
            <p:ph type="sldNum" sz="quarter" idx="16"/>
          </p:nvPr>
        </p:nvSpPr>
        <p:spPr/>
        <p:txBody>
          <a:bodyPr/>
          <a:lstStyle/>
          <a:p>
            <a:fld id="{4EBCDCBD-78E1-0D41-A999-31B5EBF8E02C}" type="slidenum">
              <a:rPr lang="en-US" smtClean="0"/>
              <a:pPr/>
              <a:t>18</a:t>
            </a:fld>
            <a:endParaRPr lang="en-US" dirty="0"/>
          </a:p>
        </p:txBody>
      </p:sp>
      <p:sp>
        <p:nvSpPr>
          <p:cNvPr id="6" name="Footer Placeholder 5">
            <a:extLst>
              <a:ext uri="{FF2B5EF4-FFF2-40B4-BE49-F238E27FC236}">
                <a16:creationId xmlns:a16="http://schemas.microsoft.com/office/drawing/2014/main" id="{7610A70D-41BD-83B3-3637-079381B30652}"/>
              </a:ext>
            </a:extLst>
          </p:cNvPr>
          <p:cNvSpPr>
            <a:spLocks noGrp="1"/>
          </p:cNvSpPr>
          <p:nvPr>
            <p:ph type="ftr" sz="quarter" idx="15"/>
          </p:nvPr>
        </p:nvSpPr>
        <p:spPr/>
        <p:txBody>
          <a:bodyPr/>
          <a:lstStyle/>
          <a:p>
            <a:endParaRPr lang="en-US" dirty="0"/>
          </a:p>
        </p:txBody>
      </p:sp>
      <p:pic>
        <p:nvPicPr>
          <p:cNvPr id="13" name="Picture 12">
            <a:extLst>
              <a:ext uri="{FF2B5EF4-FFF2-40B4-BE49-F238E27FC236}">
                <a16:creationId xmlns:a16="http://schemas.microsoft.com/office/drawing/2014/main" id="{5FF85508-D840-88DE-DD3A-B385337C3785}"/>
              </a:ext>
            </a:extLst>
          </p:cNvPr>
          <p:cNvPicPr>
            <a:picLocks noChangeAspect="1"/>
          </p:cNvPicPr>
          <p:nvPr/>
        </p:nvPicPr>
        <p:blipFill>
          <a:blip r:embed="rId2"/>
          <a:srcRect r="8854" b="7495"/>
          <a:stretch/>
        </p:blipFill>
        <p:spPr>
          <a:xfrm>
            <a:off x="4643439" y="784840"/>
            <a:ext cx="7167559" cy="5455806"/>
          </a:xfrm>
          <a:prstGeom prst="rect">
            <a:avLst/>
          </a:prstGeom>
        </p:spPr>
      </p:pic>
      <p:sp>
        <p:nvSpPr>
          <p:cNvPr id="14" name="Content Placeholder 2">
            <a:extLst>
              <a:ext uri="{FF2B5EF4-FFF2-40B4-BE49-F238E27FC236}">
                <a16:creationId xmlns:a16="http://schemas.microsoft.com/office/drawing/2014/main" id="{2A9040BB-0F54-79AD-F9D4-6C140173F975}"/>
              </a:ext>
            </a:extLst>
          </p:cNvPr>
          <p:cNvSpPr txBox="1">
            <a:spLocks/>
          </p:cNvSpPr>
          <p:nvPr/>
        </p:nvSpPr>
        <p:spPr>
          <a:xfrm>
            <a:off x="457200" y="1502704"/>
            <a:ext cx="4165193" cy="503078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If 2024 PDC25 is on an impact trajectory, we cannot yet predict the impact location.</a:t>
            </a:r>
          </a:p>
          <a:p>
            <a:r>
              <a:rPr lang="en-US" dirty="0"/>
              <a:t>We can predict the accuracy of the impact location knowledge.</a:t>
            </a:r>
          </a:p>
          <a:p>
            <a:r>
              <a:rPr lang="en-US" dirty="0"/>
              <a:t>Without a space mission, we won’t know the impact location to within 100 km until 2039.</a:t>
            </a:r>
          </a:p>
          <a:p>
            <a:endParaRPr lang="en-US" dirty="0"/>
          </a:p>
        </p:txBody>
      </p:sp>
      <p:sp>
        <p:nvSpPr>
          <p:cNvPr id="15" name="Rounded Rectangle 14">
            <a:extLst>
              <a:ext uri="{FF2B5EF4-FFF2-40B4-BE49-F238E27FC236}">
                <a16:creationId xmlns:a16="http://schemas.microsoft.com/office/drawing/2014/main" id="{FC2B8B2E-65D1-4E86-5DE5-B84236B00CD6}"/>
              </a:ext>
              <a:ext uri="{C183D7F6-B498-43B3-948B-1728B52AA6E4}">
                <adec:decorative xmlns:adec="http://schemas.microsoft.com/office/drawing/2017/decorative" val="1"/>
              </a:ext>
            </a:extLst>
          </p:cNvPr>
          <p:cNvSpPr>
            <a:spLocks/>
          </p:cNvSpPr>
          <p:nvPr/>
        </p:nvSpPr>
        <p:spPr>
          <a:xfrm rot="10800000" flipV="1">
            <a:off x="457199" y="4469947"/>
            <a:ext cx="4165192" cy="1770698"/>
          </a:xfrm>
          <a:prstGeom prst="roundRect">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A reconnaissance mission would enable us to accurately predict the impact location much earlier.</a:t>
            </a:r>
          </a:p>
        </p:txBody>
      </p:sp>
      <p:cxnSp>
        <p:nvCxnSpPr>
          <p:cNvPr id="16" name="Straight Connector 15">
            <a:extLst>
              <a:ext uri="{FF2B5EF4-FFF2-40B4-BE49-F238E27FC236}">
                <a16:creationId xmlns:a16="http://schemas.microsoft.com/office/drawing/2014/main" id="{DFDA7012-D1D5-23BC-12E3-A34AC034A3C5}"/>
              </a:ext>
            </a:extLst>
          </p:cNvPr>
          <p:cNvCxnSpPr>
            <a:cxnSpLocks/>
          </p:cNvCxnSpPr>
          <p:nvPr/>
        </p:nvCxnSpPr>
        <p:spPr>
          <a:xfrm flipV="1">
            <a:off x="6068426" y="2152121"/>
            <a:ext cx="257169" cy="308187"/>
          </a:xfrm>
          <a:prstGeom prst="line">
            <a:avLst/>
          </a:prstGeom>
          <a:ln w="381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AEA7E718-7026-A9B3-EBA2-0C6AC07B376B}"/>
              </a:ext>
              <a:ext uri="{C183D7F6-B498-43B3-948B-1728B52AA6E4}">
                <adec:decorative xmlns:adec="http://schemas.microsoft.com/office/drawing/2017/decorative" val="1"/>
              </a:ext>
            </a:extLst>
          </p:cNvPr>
          <p:cNvSpPr>
            <a:spLocks/>
          </p:cNvSpPr>
          <p:nvPr/>
        </p:nvSpPr>
        <p:spPr>
          <a:xfrm rot="10800000" flipV="1">
            <a:off x="6325595" y="1484407"/>
            <a:ext cx="4469801" cy="681038"/>
          </a:xfrm>
          <a:prstGeom prst="roundRect">
            <a:avLst/>
          </a:prstGeom>
          <a:no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t>The soonest the impact probability could reach 100% is September 2025.</a:t>
            </a:r>
          </a:p>
        </p:txBody>
      </p:sp>
      <p:cxnSp>
        <p:nvCxnSpPr>
          <p:cNvPr id="18" name="Straight Connector 17">
            <a:extLst>
              <a:ext uri="{FF2B5EF4-FFF2-40B4-BE49-F238E27FC236}">
                <a16:creationId xmlns:a16="http://schemas.microsoft.com/office/drawing/2014/main" id="{138FE804-8123-690B-2D8D-B1D875E1D9E1}"/>
              </a:ext>
            </a:extLst>
          </p:cNvPr>
          <p:cNvCxnSpPr>
            <a:cxnSpLocks/>
          </p:cNvCxnSpPr>
          <p:nvPr/>
        </p:nvCxnSpPr>
        <p:spPr>
          <a:xfrm>
            <a:off x="6325595" y="2152121"/>
            <a:ext cx="4343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81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EB07-8043-4A0E-A3A8-B40C8078C2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A0C80F-5B8A-9C65-E06D-7390B3196785}"/>
              </a:ext>
            </a:extLst>
          </p:cNvPr>
          <p:cNvSpPr>
            <a:spLocks noGrp="1"/>
          </p:cNvSpPr>
          <p:nvPr>
            <p:ph type="sldNum" sz="quarter" idx="17"/>
          </p:nvPr>
        </p:nvSpPr>
        <p:spPr/>
        <p:txBody>
          <a:bodyPr/>
          <a:lstStyle/>
          <a:p>
            <a:fld id="{4EBCDCBD-78E1-0D41-A999-31B5EBF8E02C}" type="slidenum">
              <a:rPr lang="en-US" smtClean="0"/>
              <a:pPr/>
              <a:t>19</a:t>
            </a:fld>
            <a:endParaRPr lang="en-US" dirty="0"/>
          </a:p>
        </p:txBody>
      </p:sp>
      <p:sp>
        <p:nvSpPr>
          <p:cNvPr id="4" name="Title 3">
            <a:extLst>
              <a:ext uri="{FF2B5EF4-FFF2-40B4-BE49-F238E27FC236}">
                <a16:creationId xmlns:a16="http://schemas.microsoft.com/office/drawing/2014/main" id="{5CCBA6F0-BF9D-D0A5-F035-D270084F429A}"/>
              </a:ext>
            </a:extLst>
          </p:cNvPr>
          <p:cNvSpPr>
            <a:spLocks noGrp="1"/>
          </p:cNvSpPr>
          <p:nvPr>
            <p:ph type="ctrTitle"/>
          </p:nvPr>
        </p:nvSpPr>
        <p:spPr/>
        <p:txBody>
          <a:bodyPr>
            <a:normAutofit/>
          </a:bodyPr>
          <a:lstStyle/>
          <a:p>
            <a:r>
              <a:rPr lang="en-US" dirty="0"/>
              <a:t>Impact Risk Assessment</a:t>
            </a:r>
          </a:p>
        </p:txBody>
      </p:sp>
      <p:sp>
        <p:nvSpPr>
          <p:cNvPr id="5" name="Subtitle 4">
            <a:extLst>
              <a:ext uri="{FF2B5EF4-FFF2-40B4-BE49-F238E27FC236}">
                <a16:creationId xmlns:a16="http://schemas.microsoft.com/office/drawing/2014/main" id="{45490888-2C44-DC95-560C-2ED552D08A8B}"/>
              </a:ext>
            </a:extLst>
          </p:cNvPr>
          <p:cNvSpPr>
            <a:spLocks noGrp="1"/>
          </p:cNvSpPr>
          <p:nvPr>
            <p:ph type="subTitle" idx="1"/>
          </p:nvPr>
        </p:nvSpPr>
        <p:spPr/>
        <p:txBody>
          <a:bodyPr/>
          <a:lstStyle/>
          <a:p>
            <a:endParaRPr lang="en-US" dirty="0"/>
          </a:p>
        </p:txBody>
      </p:sp>
      <p:sp>
        <p:nvSpPr>
          <p:cNvPr id="6" name="Text Placeholder 5">
            <a:extLst>
              <a:ext uri="{FF2B5EF4-FFF2-40B4-BE49-F238E27FC236}">
                <a16:creationId xmlns:a16="http://schemas.microsoft.com/office/drawing/2014/main" id="{CFFDC552-36A9-FBC0-4E2B-396F0AA20462}"/>
              </a:ext>
            </a:extLst>
          </p:cNvPr>
          <p:cNvSpPr>
            <a:spLocks noGrp="1"/>
          </p:cNvSpPr>
          <p:nvPr>
            <p:ph type="body" sz="quarter" idx="13"/>
          </p:nvPr>
        </p:nvSpPr>
        <p:spPr/>
        <p:txBody>
          <a:bodyPr/>
          <a:lstStyle/>
          <a:p>
            <a:r>
              <a:rPr lang="en-US" dirty="0"/>
              <a:t>Lorien Wheeler</a:t>
            </a:r>
          </a:p>
          <a:p>
            <a:r>
              <a:rPr lang="en-US" dirty="0"/>
              <a:t>Asteroid Threat Assessment Project</a:t>
            </a:r>
            <a:br>
              <a:rPr lang="en-US" dirty="0"/>
            </a:br>
            <a:r>
              <a:rPr lang="en-US" dirty="0"/>
              <a:t>NASA Ames Research Center</a:t>
            </a:r>
          </a:p>
        </p:txBody>
      </p:sp>
      <p:sp>
        <p:nvSpPr>
          <p:cNvPr id="7" name="Footer Placeholder 6">
            <a:extLst>
              <a:ext uri="{FF2B5EF4-FFF2-40B4-BE49-F238E27FC236}">
                <a16:creationId xmlns:a16="http://schemas.microsoft.com/office/drawing/2014/main" id="{9B2BA813-5B16-B5C2-6421-5AA18290FB2C}"/>
              </a:ext>
            </a:extLst>
          </p:cNvPr>
          <p:cNvSpPr>
            <a:spLocks noGrp="1"/>
          </p:cNvSpPr>
          <p:nvPr>
            <p:ph type="ftr" sz="quarter" idx="18"/>
          </p:nvPr>
        </p:nvSpPr>
        <p:spPr/>
        <p:txBody>
          <a:bodyPr/>
          <a:lstStyle/>
          <a:p>
            <a:endParaRPr lang="en-US" dirty="0"/>
          </a:p>
        </p:txBody>
      </p:sp>
      <p:pic>
        <p:nvPicPr>
          <p:cNvPr id="10" name="Picture Placeholder 9">
            <a:extLst>
              <a:ext uri="{FF2B5EF4-FFF2-40B4-BE49-F238E27FC236}">
                <a16:creationId xmlns:a16="http://schemas.microsoft.com/office/drawing/2014/main" id="{2D23C463-D68B-9DDE-7ED8-95BCA790089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063" t="4403" b="7342"/>
          <a:stretch/>
        </p:blipFill>
        <p:spPr>
          <a:xfrm>
            <a:off x="6781801" y="488628"/>
            <a:ext cx="5410200" cy="5803530"/>
          </a:xfrm>
          <a:prstGeom prst="rect">
            <a:avLst/>
          </a:prstGeom>
          <a:solidFill>
            <a:schemeClr val="bg1"/>
          </a:solidFill>
          <a:ln>
            <a:noFill/>
          </a:ln>
          <a:effectLst/>
        </p:spPr>
      </p:pic>
    </p:spTree>
    <p:extLst>
      <p:ext uri="{BB962C8B-B14F-4D97-AF65-F5344CB8AC3E}">
        <p14:creationId xmlns:p14="http://schemas.microsoft.com/office/powerpoint/2010/main" val="1259349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05A6D7-E701-F9B2-5C75-A16DF6EB91BF}"/>
              </a:ext>
            </a:extLst>
          </p:cNvPr>
          <p:cNvSpPr>
            <a:spLocks noGrp="1"/>
          </p:cNvSpPr>
          <p:nvPr>
            <p:ph idx="1"/>
          </p:nvPr>
        </p:nvSpPr>
        <p:spPr>
          <a:xfrm>
            <a:off x="952544" y="4598065"/>
            <a:ext cx="2301354" cy="1243142"/>
          </a:xfrm>
        </p:spPr>
        <p:txBody>
          <a:bodyPr>
            <a:no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Raise awareness about the nature of asteroid threats and challenges related to preparing for an effective international response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621AFB88-5CAB-9A56-C13F-7044DBC578A8}"/>
              </a:ext>
            </a:extLst>
          </p:cNvPr>
          <p:cNvSpPr>
            <a:spLocks noGrp="1"/>
          </p:cNvSpPr>
          <p:nvPr>
            <p:ph type="body" sz="quarter" idx="16"/>
          </p:nvPr>
        </p:nvSpPr>
        <p:spPr>
          <a:xfrm>
            <a:off x="952501" y="4293264"/>
            <a:ext cx="2301386" cy="304800"/>
          </a:xfrm>
        </p:spPr>
        <p:txBody>
          <a:bodyPr/>
          <a:lstStyle/>
          <a:p>
            <a:r>
              <a:rPr lang="en-US" dirty="0"/>
              <a:t>Awareness Raising</a:t>
            </a:r>
          </a:p>
        </p:txBody>
      </p:sp>
      <p:sp>
        <p:nvSpPr>
          <p:cNvPr id="4" name="Content Placeholder 3">
            <a:extLst>
              <a:ext uri="{FF2B5EF4-FFF2-40B4-BE49-F238E27FC236}">
                <a16:creationId xmlns:a16="http://schemas.microsoft.com/office/drawing/2014/main" id="{9FBBB3CB-3DC6-FD8F-949B-36C0247521AF}"/>
              </a:ext>
            </a:extLst>
          </p:cNvPr>
          <p:cNvSpPr>
            <a:spLocks noGrp="1"/>
          </p:cNvSpPr>
          <p:nvPr>
            <p:ph idx="17"/>
          </p:nvPr>
        </p:nvSpPr>
        <p:spPr>
          <a:xfrm>
            <a:off x="3592038" y="4598065"/>
            <a:ext cx="2332240"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Hear international viewpoints about asteroid impact threats and potential ways of responding to them</a:t>
            </a:r>
            <a:endParaRPr lang="en-US" dirty="0"/>
          </a:p>
        </p:txBody>
      </p:sp>
      <p:sp>
        <p:nvSpPr>
          <p:cNvPr id="5" name="Text Placeholder 4">
            <a:extLst>
              <a:ext uri="{FF2B5EF4-FFF2-40B4-BE49-F238E27FC236}">
                <a16:creationId xmlns:a16="http://schemas.microsoft.com/office/drawing/2014/main" id="{4B5DF63D-9548-26D2-6FE0-DBDBEFF01228}"/>
              </a:ext>
            </a:extLst>
          </p:cNvPr>
          <p:cNvSpPr>
            <a:spLocks noGrp="1"/>
          </p:cNvSpPr>
          <p:nvPr>
            <p:ph type="body" sz="quarter" idx="18"/>
          </p:nvPr>
        </p:nvSpPr>
        <p:spPr>
          <a:xfrm>
            <a:off x="3591980" y="4293264"/>
            <a:ext cx="2332272" cy="304800"/>
          </a:xfrm>
        </p:spPr>
        <p:txBody>
          <a:bodyPr/>
          <a:lstStyle/>
          <a:p>
            <a:r>
              <a:rPr lang="en-US" dirty="0">
                <a:latin typeface="Arial" panose="020B0604020202020204" pitchFamily="34" charset="0"/>
                <a:ea typeface="Calibri" panose="020F0502020204030204" pitchFamily="34" charset="0"/>
              </a:rPr>
              <a:t>I</a:t>
            </a:r>
            <a:r>
              <a:rPr lang="en-US" b="1" dirty="0">
                <a:effectLst/>
                <a:latin typeface="Arial" panose="020B0604020202020204" pitchFamily="34" charset="0"/>
                <a:ea typeface="Calibri" panose="020F0502020204030204" pitchFamily="34" charset="0"/>
              </a:rPr>
              <a:t>nternational Views</a:t>
            </a:r>
            <a:endParaRPr lang="en-US" sz="1400" dirty="0"/>
          </a:p>
        </p:txBody>
      </p:sp>
      <p:sp>
        <p:nvSpPr>
          <p:cNvPr id="6" name="Content Placeholder 5">
            <a:extLst>
              <a:ext uri="{FF2B5EF4-FFF2-40B4-BE49-F238E27FC236}">
                <a16:creationId xmlns:a16="http://schemas.microsoft.com/office/drawing/2014/main" id="{13A0C178-1770-FC1B-5E93-639B7EC1C825}"/>
              </a:ext>
            </a:extLst>
          </p:cNvPr>
          <p:cNvSpPr>
            <a:spLocks noGrp="1"/>
          </p:cNvSpPr>
          <p:nvPr>
            <p:ph idx="19"/>
          </p:nvPr>
        </p:nvSpPr>
        <p:spPr>
          <a:xfrm>
            <a:off x="6260210" y="4598065"/>
            <a:ext cx="2302372"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Discuss ways of communicating with decision makers about a potential asteroid impact and options for responding to it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 Placeholder 6">
            <a:extLst>
              <a:ext uri="{FF2B5EF4-FFF2-40B4-BE49-F238E27FC236}">
                <a16:creationId xmlns:a16="http://schemas.microsoft.com/office/drawing/2014/main" id="{EE09AD23-A7E8-FAD6-C534-C7012B6FD114}"/>
              </a:ext>
            </a:extLst>
          </p:cNvPr>
          <p:cNvSpPr>
            <a:spLocks noGrp="1"/>
          </p:cNvSpPr>
          <p:nvPr>
            <p:ph type="body" sz="quarter" idx="20"/>
          </p:nvPr>
        </p:nvSpPr>
        <p:spPr>
          <a:xfrm>
            <a:off x="6262343" y="4293264"/>
            <a:ext cx="2301386" cy="304800"/>
          </a:xfrm>
        </p:spPr>
        <p:txBody>
          <a:bodyPr/>
          <a:lstStyle/>
          <a:p>
            <a:r>
              <a:rPr lang="en-US" dirty="0"/>
              <a:t>Decision Making</a:t>
            </a:r>
          </a:p>
        </p:txBody>
      </p:sp>
      <p:pic>
        <p:nvPicPr>
          <p:cNvPr id="43" name="Picture Placeholder 42">
            <a:extLst>
              <a:ext uri="{FF2B5EF4-FFF2-40B4-BE49-F238E27FC236}">
                <a16:creationId xmlns:a16="http://schemas.microsoft.com/office/drawing/2014/main" id="{C2E1DE97-6F63-9558-5946-F8BD54044FBB}"/>
              </a:ext>
            </a:extLst>
          </p:cNvPr>
          <p:cNvPicPr>
            <a:picLocks noGrp="1" noChangeAspect="1"/>
          </p:cNvPicPr>
          <p:nvPr>
            <p:ph type="pic" sz="quarter" idx="21"/>
          </p:nvPr>
        </p:nvPicPr>
        <p:blipFill>
          <a:blip r:embed="rId2"/>
          <a:srcRect t="405" b="405"/>
          <a:stretch>
            <a:fillRect/>
          </a:stretch>
        </p:blipFill>
        <p:spPr>
          <a:xfrm>
            <a:off x="952500" y="1845156"/>
            <a:ext cx="2301389" cy="2228937"/>
          </a:xfrm>
          <a:noFill/>
        </p:spPr>
      </p:pic>
      <p:pic>
        <p:nvPicPr>
          <p:cNvPr id="45" name="Picture Placeholder 44">
            <a:extLst>
              <a:ext uri="{FF2B5EF4-FFF2-40B4-BE49-F238E27FC236}">
                <a16:creationId xmlns:a16="http://schemas.microsoft.com/office/drawing/2014/main" id="{DCB1560D-2D26-4EEC-D64F-89607532CAF2}"/>
              </a:ext>
            </a:extLst>
          </p:cNvPr>
          <p:cNvPicPr>
            <a:picLocks noGrp="1" noChangeAspect="1"/>
          </p:cNvPicPr>
          <p:nvPr>
            <p:ph type="pic" sz="quarter" idx="22"/>
          </p:nvPr>
        </p:nvPicPr>
        <p:blipFill>
          <a:blip r:embed="rId3"/>
          <a:srcRect t="2212" b="2212"/>
          <a:stretch>
            <a:fillRect/>
          </a:stretch>
        </p:blipFill>
        <p:spPr>
          <a:xfrm>
            <a:off x="3591975" y="1845156"/>
            <a:ext cx="2332275" cy="2228937"/>
          </a:xfrm>
          <a:noFill/>
        </p:spPr>
      </p:pic>
      <p:pic>
        <p:nvPicPr>
          <p:cNvPr id="47" name="Picture Placeholder 46">
            <a:extLst>
              <a:ext uri="{FF2B5EF4-FFF2-40B4-BE49-F238E27FC236}">
                <a16:creationId xmlns:a16="http://schemas.microsoft.com/office/drawing/2014/main" id="{C2DDE7E5-A04F-804A-CA6E-FF0DFE6BA84D}"/>
              </a:ext>
            </a:extLst>
          </p:cNvPr>
          <p:cNvPicPr>
            <a:picLocks noGrp="1" noChangeAspect="1"/>
          </p:cNvPicPr>
          <p:nvPr>
            <p:ph type="pic" sz="quarter" idx="23"/>
          </p:nvPr>
        </p:nvPicPr>
        <p:blipFill>
          <a:blip r:embed="rId4"/>
          <a:srcRect l="798" r="798"/>
          <a:stretch>
            <a:fillRect/>
          </a:stretch>
        </p:blipFill>
        <p:spPr>
          <a:xfrm>
            <a:off x="6262335" y="1845156"/>
            <a:ext cx="2301389" cy="2228937"/>
          </a:xfrm>
          <a:noFill/>
        </p:spPr>
      </p:pic>
      <p:sp>
        <p:nvSpPr>
          <p:cNvPr id="11" name="Title 10">
            <a:extLst>
              <a:ext uri="{FF2B5EF4-FFF2-40B4-BE49-F238E27FC236}">
                <a16:creationId xmlns:a16="http://schemas.microsoft.com/office/drawing/2014/main" id="{13F86996-E3C5-2DEF-88C6-364DD1AB70FE}"/>
              </a:ext>
            </a:extLst>
          </p:cNvPr>
          <p:cNvSpPr>
            <a:spLocks noGrp="1"/>
          </p:cNvSpPr>
          <p:nvPr>
            <p:ph type="title"/>
          </p:nvPr>
        </p:nvSpPr>
        <p:spPr/>
        <p:txBody>
          <a:bodyPr/>
          <a:lstStyle/>
          <a:p>
            <a:r>
              <a:rPr lang="en-US" dirty="0"/>
              <a:t>Panel Objectives</a:t>
            </a:r>
          </a:p>
        </p:txBody>
      </p:sp>
      <p:sp>
        <p:nvSpPr>
          <p:cNvPr id="12" name="Content Placeholder 11">
            <a:extLst>
              <a:ext uri="{FF2B5EF4-FFF2-40B4-BE49-F238E27FC236}">
                <a16:creationId xmlns:a16="http://schemas.microsoft.com/office/drawing/2014/main" id="{817939ED-AE3B-4C97-9E7A-E990650A572A}"/>
              </a:ext>
            </a:extLst>
          </p:cNvPr>
          <p:cNvSpPr>
            <a:spLocks noGrp="1"/>
          </p:cNvSpPr>
          <p:nvPr>
            <p:ph idx="27"/>
          </p:nvPr>
        </p:nvSpPr>
        <p:spPr>
          <a:xfrm>
            <a:off x="8899761" y="4598065"/>
            <a:ext cx="2338690"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Expand perspectives of planetary defense specialists about how non-specialists perceive asteroid impact threats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3" name="Text Placeholder 12">
            <a:extLst>
              <a:ext uri="{FF2B5EF4-FFF2-40B4-BE49-F238E27FC236}">
                <a16:creationId xmlns:a16="http://schemas.microsoft.com/office/drawing/2014/main" id="{D8420AD6-19C9-A103-24AE-52246C2A68A7}"/>
              </a:ext>
            </a:extLst>
          </p:cNvPr>
          <p:cNvSpPr>
            <a:spLocks noGrp="1"/>
          </p:cNvSpPr>
          <p:nvPr>
            <p:ph type="body" sz="quarter" idx="28"/>
          </p:nvPr>
        </p:nvSpPr>
        <p:spPr>
          <a:xfrm>
            <a:off x="8901816" y="4293264"/>
            <a:ext cx="2337688" cy="304800"/>
          </a:xfrm>
        </p:spPr>
        <p:txBody>
          <a:bodyPr/>
          <a:lstStyle/>
          <a:p>
            <a:r>
              <a:rPr lang="en-US" dirty="0"/>
              <a:t>Perception </a:t>
            </a:r>
          </a:p>
        </p:txBody>
      </p:sp>
      <p:pic>
        <p:nvPicPr>
          <p:cNvPr id="49" name="Picture Placeholder 48">
            <a:extLst>
              <a:ext uri="{FF2B5EF4-FFF2-40B4-BE49-F238E27FC236}">
                <a16:creationId xmlns:a16="http://schemas.microsoft.com/office/drawing/2014/main" id="{6A8FD6E1-1235-5DAA-CC63-026B490CDDB0}"/>
              </a:ext>
            </a:extLst>
          </p:cNvPr>
          <p:cNvPicPr>
            <a:picLocks noGrp="1" noChangeAspect="1"/>
          </p:cNvPicPr>
          <p:nvPr>
            <p:ph type="pic" sz="quarter" idx="29"/>
          </p:nvPr>
        </p:nvPicPr>
        <p:blipFill>
          <a:blip r:embed="rId5"/>
          <a:srcRect b="4684"/>
          <a:stretch/>
        </p:blipFill>
        <p:spPr>
          <a:xfrm>
            <a:off x="8901808" y="1845156"/>
            <a:ext cx="2337691" cy="2228937"/>
          </a:xfrm>
          <a:noFill/>
        </p:spPr>
      </p:pic>
      <p:sp>
        <p:nvSpPr>
          <p:cNvPr id="16" name="Slide Number Placeholder 15">
            <a:extLst>
              <a:ext uri="{FF2B5EF4-FFF2-40B4-BE49-F238E27FC236}">
                <a16:creationId xmlns:a16="http://schemas.microsoft.com/office/drawing/2014/main" id="{E30F8B13-E16C-1AA6-8E60-4F777E8D0F26}"/>
              </a:ext>
            </a:extLst>
          </p:cNvPr>
          <p:cNvSpPr>
            <a:spLocks noGrp="1"/>
          </p:cNvSpPr>
          <p:nvPr>
            <p:ph type="sldNum" sz="quarter" idx="32"/>
          </p:nvPr>
        </p:nvSpPr>
        <p:spPr/>
        <p:txBody>
          <a:bodyPr/>
          <a:lstStyle/>
          <a:p>
            <a:fld id="{4EBCDCBD-78E1-0D41-A999-31B5EBF8E02C}" type="slidenum">
              <a:rPr lang="en-US" smtClean="0"/>
              <a:pPr/>
              <a:t>2</a:t>
            </a:fld>
            <a:endParaRPr lang="en-US" dirty="0"/>
          </a:p>
        </p:txBody>
      </p:sp>
      <p:sp>
        <p:nvSpPr>
          <p:cNvPr id="17" name="Footer Placeholder 16">
            <a:extLst>
              <a:ext uri="{FF2B5EF4-FFF2-40B4-BE49-F238E27FC236}">
                <a16:creationId xmlns:a16="http://schemas.microsoft.com/office/drawing/2014/main" id="{2B6E7F7A-A4EF-B0C8-0C64-F637A257BFE4}"/>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940441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B67EBE6-F659-328B-C11A-1F1227FB1640}"/>
              </a:ext>
            </a:extLst>
          </p:cNvPr>
          <p:cNvGrpSpPr/>
          <p:nvPr/>
        </p:nvGrpSpPr>
        <p:grpSpPr>
          <a:xfrm>
            <a:off x="457200" y="429739"/>
            <a:ext cx="4933687" cy="5780561"/>
            <a:chOff x="418734" y="300433"/>
            <a:chExt cx="5169266" cy="6056578"/>
          </a:xfrm>
        </p:grpSpPr>
        <p:pic>
          <p:nvPicPr>
            <p:cNvPr id="9" name="Picture 8">
              <a:extLst>
                <a:ext uri="{FF2B5EF4-FFF2-40B4-BE49-F238E27FC236}">
                  <a16:creationId xmlns:a16="http://schemas.microsoft.com/office/drawing/2014/main" id="{2F73F440-D75B-887B-0010-ABEDF28A82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5" t="-184"/>
            <a:stretch/>
          </p:blipFill>
          <p:spPr>
            <a:xfrm>
              <a:off x="418734" y="300433"/>
              <a:ext cx="5169266" cy="6056578"/>
            </a:xfrm>
            <a:prstGeom prst="rect">
              <a:avLst/>
            </a:prstGeom>
            <a:solidFill>
              <a:schemeClr val="bg1"/>
            </a:solidFill>
          </p:spPr>
        </p:pic>
        <p:sp>
          <p:nvSpPr>
            <p:cNvPr id="10" name="TextBox 9">
              <a:extLst>
                <a:ext uri="{FF2B5EF4-FFF2-40B4-BE49-F238E27FC236}">
                  <a16:creationId xmlns:a16="http://schemas.microsoft.com/office/drawing/2014/main" id="{39C78CD2-11A1-12F4-841A-2496BC27B1D5}"/>
                </a:ext>
              </a:extLst>
            </p:cNvPr>
            <p:cNvSpPr txBox="1"/>
            <p:nvPr/>
          </p:nvSpPr>
          <p:spPr>
            <a:xfrm>
              <a:off x="1700092" y="1251742"/>
              <a:ext cx="18612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Entry and Breakup</a:t>
              </a:r>
            </a:p>
          </p:txBody>
        </p:sp>
        <p:sp>
          <p:nvSpPr>
            <p:cNvPr id="11" name="TextBox 10">
              <a:extLst>
                <a:ext uri="{FF2B5EF4-FFF2-40B4-BE49-F238E27FC236}">
                  <a16:creationId xmlns:a16="http://schemas.microsoft.com/office/drawing/2014/main" id="{C21F2794-FE04-7B38-3F47-A23A91E8529D}"/>
                </a:ext>
              </a:extLst>
            </p:cNvPr>
            <p:cNvSpPr txBox="1"/>
            <p:nvPr/>
          </p:nvSpPr>
          <p:spPr>
            <a:xfrm>
              <a:off x="2015409" y="3707011"/>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Surface Hazards</a:t>
              </a:r>
            </a:p>
          </p:txBody>
        </p:sp>
        <p:sp>
          <p:nvSpPr>
            <p:cNvPr id="12" name="TextBox 11">
              <a:extLst>
                <a:ext uri="{FF2B5EF4-FFF2-40B4-BE49-F238E27FC236}">
                  <a16:creationId xmlns:a16="http://schemas.microsoft.com/office/drawing/2014/main" id="{97E52ED5-C3C4-C3FF-BE33-635ACDEE170C}"/>
                </a:ext>
              </a:extLst>
            </p:cNvPr>
            <p:cNvSpPr txBox="1"/>
            <p:nvPr/>
          </p:nvSpPr>
          <p:spPr>
            <a:xfrm>
              <a:off x="602974" y="5863769"/>
              <a:ext cx="10385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Tsunami</a:t>
              </a:r>
            </a:p>
          </p:txBody>
        </p:sp>
        <p:sp>
          <p:nvSpPr>
            <p:cNvPr id="13" name="TextBox 12">
              <a:extLst>
                <a:ext uri="{FF2B5EF4-FFF2-40B4-BE49-F238E27FC236}">
                  <a16:creationId xmlns:a16="http://schemas.microsoft.com/office/drawing/2014/main" id="{AD7C83D4-CBEB-2219-3FCF-34A2C192D790}"/>
                </a:ext>
              </a:extLst>
            </p:cNvPr>
            <p:cNvSpPr txBox="1"/>
            <p:nvPr/>
          </p:nvSpPr>
          <p:spPr>
            <a:xfrm>
              <a:off x="3305346" y="1738840"/>
              <a:ext cx="16685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Airburst or Surface Impact</a:t>
              </a:r>
            </a:p>
          </p:txBody>
        </p:sp>
        <p:sp>
          <p:nvSpPr>
            <p:cNvPr id="14" name="TextBox 13">
              <a:extLst>
                <a:ext uri="{FF2B5EF4-FFF2-40B4-BE49-F238E27FC236}">
                  <a16:creationId xmlns:a16="http://schemas.microsoft.com/office/drawing/2014/main" id="{5D8C970F-CBE8-D613-8E90-2C34B1DE119C}"/>
                </a:ext>
              </a:extLst>
            </p:cNvPr>
            <p:cNvSpPr txBox="1"/>
            <p:nvPr/>
          </p:nvSpPr>
          <p:spPr>
            <a:xfrm>
              <a:off x="4381984"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Blast</a:t>
              </a:r>
            </a:p>
          </p:txBody>
        </p:sp>
        <p:sp>
          <p:nvSpPr>
            <p:cNvPr id="15" name="TextBox 14">
              <a:extLst>
                <a:ext uri="{FF2B5EF4-FFF2-40B4-BE49-F238E27FC236}">
                  <a16:creationId xmlns:a16="http://schemas.microsoft.com/office/drawing/2014/main" id="{C8DF0848-1EA1-4AF2-F17E-C185608E134A}"/>
                </a:ext>
              </a:extLst>
            </p:cNvPr>
            <p:cNvSpPr txBox="1"/>
            <p:nvPr/>
          </p:nvSpPr>
          <p:spPr>
            <a:xfrm>
              <a:off x="3596866"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Thermal</a:t>
              </a:r>
            </a:p>
          </p:txBody>
        </p:sp>
        <p:sp>
          <p:nvSpPr>
            <p:cNvPr id="16" name="TextBox 15">
              <a:extLst>
                <a:ext uri="{FF2B5EF4-FFF2-40B4-BE49-F238E27FC236}">
                  <a16:creationId xmlns:a16="http://schemas.microsoft.com/office/drawing/2014/main" id="{99BD44DF-AA92-EFD3-6A22-655CF19F6596}"/>
                </a:ext>
              </a:extLst>
            </p:cNvPr>
            <p:cNvSpPr txBox="1"/>
            <p:nvPr/>
          </p:nvSpPr>
          <p:spPr>
            <a:xfrm>
              <a:off x="3318464" y="4290876"/>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Local Ground Damage</a:t>
              </a:r>
            </a:p>
          </p:txBody>
        </p:sp>
      </p:grpSp>
      <p:sp>
        <p:nvSpPr>
          <p:cNvPr id="2" name="Title 1">
            <a:extLst>
              <a:ext uri="{FF2B5EF4-FFF2-40B4-BE49-F238E27FC236}">
                <a16:creationId xmlns:a16="http://schemas.microsoft.com/office/drawing/2014/main" id="{3F2970A5-2A81-D454-780D-C8E61EA9734F}"/>
              </a:ext>
            </a:extLst>
          </p:cNvPr>
          <p:cNvSpPr>
            <a:spLocks noGrp="1"/>
          </p:cNvSpPr>
          <p:nvPr>
            <p:ph type="title"/>
          </p:nvPr>
        </p:nvSpPr>
        <p:spPr/>
        <p:txBody>
          <a:bodyPr/>
          <a:lstStyle/>
          <a:p>
            <a:pPr algn="ctr"/>
            <a:r>
              <a:rPr lang="en-US" dirty="0"/>
              <a:t>Asteroid Impact Hazards</a:t>
            </a:r>
          </a:p>
        </p:txBody>
      </p:sp>
      <p:sp>
        <p:nvSpPr>
          <p:cNvPr id="5" name="Content Placeholder 4">
            <a:extLst>
              <a:ext uri="{FF2B5EF4-FFF2-40B4-BE49-F238E27FC236}">
                <a16:creationId xmlns:a16="http://schemas.microsoft.com/office/drawing/2014/main" id="{5200A73E-75A9-F20B-E824-6A609471091F}"/>
              </a:ext>
            </a:extLst>
          </p:cNvPr>
          <p:cNvSpPr>
            <a:spLocks noGrp="1"/>
          </p:cNvSpPr>
          <p:nvPr>
            <p:ph idx="13"/>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Asteroids can cause damage by exploding in the atmosphere or by impacting Earth’s surface</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Potential hazards include destructive blast waves, thermal fireballs, or tsunamis</a:t>
            </a:r>
          </a:p>
          <a:p>
            <a:pP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Damage depends on asteroid properties, atmospheric entry, and impact location</a:t>
            </a:r>
          </a:p>
          <a:p>
            <a:pPr marL="0" marR="0" lvl="0" indent="0" algn="l" defTabSz="914400" rtl="0" eaLnBrk="1" fontAlgn="auto" latinLnBrk="0" hangingPunct="1">
              <a:lnSpc>
                <a:spcPct val="100000"/>
              </a:lnSpc>
              <a:spcBef>
                <a:spcPts val="1000"/>
              </a:spcBef>
              <a:spcAft>
                <a:spcPts val="0"/>
              </a:spcAft>
              <a:buClrTx/>
              <a:buSz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5FE45DAB-979C-BE1D-F9AD-D46EE9571B37}"/>
              </a:ext>
            </a:extLst>
          </p:cNvPr>
          <p:cNvSpPr>
            <a:spLocks noGrp="1"/>
          </p:cNvSpPr>
          <p:nvPr>
            <p:ph type="sldNum" sz="quarter" idx="17"/>
          </p:nvPr>
        </p:nvSpPr>
        <p:spPr/>
        <p:txBody>
          <a:bodyPr/>
          <a:lstStyle/>
          <a:p>
            <a:fld id="{4EBCDCBD-78E1-0D41-A999-31B5EBF8E02C}" type="slidenum">
              <a:rPr lang="en-US" smtClean="0"/>
              <a:pPr/>
              <a:t>20</a:t>
            </a:fld>
            <a:endParaRPr lang="en-US" dirty="0"/>
          </a:p>
        </p:txBody>
      </p:sp>
      <p:sp>
        <p:nvSpPr>
          <p:cNvPr id="7" name="Footer Placeholder 6">
            <a:extLst>
              <a:ext uri="{FF2B5EF4-FFF2-40B4-BE49-F238E27FC236}">
                <a16:creationId xmlns:a16="http://schemas.microsoft.com/office/drawing/2014/main" id="{9B862F39-C790-C0D3-9A67-F63929CEF3FD}"/>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053166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0D4E-730D-15FB-EA12-48764EBDCEB7}"/>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B71118A-2A00-B7FF-19FF-B5872F68D624}"/>
              </a:ext>
            </a:extLst>
          </p:cNvPr>
          <p:cNvGrpSpPr/>
          <p:nvPr/>
        </p:nvGrpSpPr>
        <p:grpSpPr>
          <a:xfrm>
            <a:off x="457200" y="429739"/>
            <a:ext cx="4933687" cy="5780561"/>
            <a:chOff x="418734" y="300433"/>
            <a:chExt cx="5169266" cy="6056578"/>
          </a:xfrm>
        </p:grpSpPr>
        <p:pic>
          <p:nvPicPr>
            <p:cNvPr id="9" name="Picture 8">
              <a:extLst>
                <a:ext uri="{FF2B5EF4-FFF2-40B4-BE49-F238E27FC236}">
                  <a16:creationId xmlns:a16="http://schemas.microsoft.com/office/drawing/2014/main" id="{E59C0152-8092-834F-85F6-F056589D0E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5" t="-184"/>
            <a:stretch/>
          </p:blipFill>
          <p:spPr>
            <a:xfrm>
              <a:off x="418734" y="300433"/>
              <a:ext cx="5169266" cy="6056578"/>
            </a:xfrm>
            <a:prstGeom prst="rect">
              <a:avLst/>
            </a:prstGeom>
            <a:solidFill>
              <a:schemeClr val="bg1"/>
            </a:solidFill>
          </p:spPr>
        </p:pic>
        <p:sp>
          <p:nvSpPr>
            <p:cNvPr id="10" name="TextBox 9">
              <a:extLst>
                <a:ext uri="{FF2B5EF4-FFF2-40B4-BE49-F238E27FC236}">
                  <a16:creationId xmlns:a16="http://schemas.microsoft.com/office/drawing/2014/main" id="{3FF5300A-5B16-83F1-0974-A46AFCDA43E6}"/>
                </a:ext>
              </a:extLst>
            </p:cNvPr>
            <p:cNvSpPr txBox="1"/>
            <p:nvPr/>
          </p:nvSpPr>
          <p:spPr>
            <a:xfrm>
              <a:off x="1700092" y="1251742"/>
              <a:ext cx="18612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Entry and Breakup</a:t>
              </a:r>
            </a:p>
          </p:txBody>
        </p:sp>
        <p:sp>
          <p:nvSpPr>
            <p:cNvPr id="11" name="TextBox 10">
              <a:extLst>
                <a:ext uri="{FF2B5EF4-FFF2-40B4-BE49-F238E27FC236}">
                  <a16:creationId xmlns:a16="http://schemas.microsoft.com/office/drawing/2014/main" id="{5AED39F7-E43A-588B-FB4E-3E303CF21148}"/>
                </a:ext>
              </a:extLst>
            </p:cNvPr>
            <p:cNvSpPr txBox="1"/>
            <p:nvPr/>
          </p:nvSpPr>
          <p:spPr>
            <a:xfrm>
              <a:off x="2015409" y="3707011"/>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Surface Hazards</a:t>
              </a:r>
            </a:p>
          </p:txBody>
        </p:sp>
        <p:sp>
          <p:nvSpPr>
            <p:cNvPr id="12" name="TextBox 11">
              <a:extLst>
                <a:ext uri="{FF2B5EF4-FFF2-40B4-BE49-F238E27FC236}">
                  <a16:creationId xmlns:a16="http://schemas.microsoft.com/office/drawing/2014/main" id="{DB9482DF-D08D-EF6B-D943-AA0A7EE1CB61}"/>
                </a:ext>
              </a:extLst>
            </p:cNvPr>
            <p:cNvSpPr txBox="1"/>
            <p:nvPr/>
          </p:nvSpPr>
          <p:spPr>
            <a:xfrm>
              <a:off x="602974" y="5863769"/>
              <a:ext cx="10385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Tsunami</a:t>
              </a:r>
            </a:p>
          </p:txBody>
        </p:sp>
        <p:sp>
          <p:nvSpPr>
            <p:cNvPr id="13" name="TextBox 12">
              <a:extLst>
                <a:ext uri="{FF2B5EF4-FFF2-40B4-BE49-F238E27FC236}">
                  <a16:creationId xmlns:a16="http://schemas.microsoft.com/office/drawing/2014/main" id="{6CBE0714-8520-540F-1771-6CDBA07B9D8E}"/>
                </a:ext>
              </a:extLst>
            </p:cNvPr>
            <p:cNvSpPr txBox="1"/>
            <p:nvPr/>
          </p:nvSpPr>
          <p:spPr>
            <a:xfrm>
              <a:off x="3305346" y="1738840"/>
              <a:ext cx="16685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Airburst or Surface Impact</a:t>
              </a:r>
            </a:p>
          </p:txBody>
        </p:sp>
        <p:sp>
          <p:nvSpPr>
            <p:cNvPr id="14" name="TextBox 13">
              <a:extLst>
                <a:ext uri="{FF2B5EF4-FFF2-40B4-BE49-F238E27FC236}">
                  <a16:creationId xmlns:a16="http://schemas.microsoft.com/office/drawing/2014/main" id="{0D298C57-3351-F5C9-5C97-0FD511A055B6}"/>
                </a:ext>
              </a:extLst>
            </p:cNvPr>
            <p:cNvSpPr txBox="1"/>
            <p:nvPr/>
          </p:nvSpPr>
          <p:spPr>
            <a:xfrm>
              <a:off x="4381984"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Blast</a:t>
              </a:r>
            </a:p>
          </p:txBody>
        </p:sp>
        <p:sp>
          <p:nvSpPr>
            <p:cNvPr id="15" name="TextBox 14">
              <a:extLst>
                <a:ext uri="{FF2B5EF4-FFF2-40B4-BE49-F238E27FC236}">
                  <a16:creationId xmlns:a16="http://schemas.microsoft.com/office/drawing/2014/main" id="{46FFD1B6-2FD1-6A01-6B06-4DA6200A3BDB}"/>
                </a:ext>
              </a:extLst>
            </p:cNvPr>
            <p:cNvSpPr txBox="1"/>
            <p:nvPr/>
          </p:nvSpPr>
          <p:spPr>
            <a:xfrm>
              <a:off x="3596866"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Thermal</a:t>
              </a:r>
            </a:p>
          </p:txBody>
        </p:sp>
        <p:sp>
          <p:nvSpPr>
            <p:cNvPr id="16" name="TextBox 15">
              <a:extLst>
                <a:ext uri="{FF2B5EF4-FFF2-40B4-BE49-F238E27FC236}">
                  <a16:creationId xmlns:a16="http://schemas.microsoft.com/office/drawing/2014/main" id="{C9939596-71D8-F47E-0A35-F424B574C5E4}"/>
                </a:ext>
              </a:extLst>
            </p:cNvPr>
            <p:cNvSpPr txBox="1"/>
            <p:nvPr/>
          </p:nvSpPr>
          <p:spPr>
            <a:xfrm>
              <a:off x="3318464" y="4290876"/>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Local Ground Damage</a:t>
              </a:r>
            </a:p>
          </p:txBody>
        </p:sp>
      </p:grpSp>
      <p:sp>
        <p:nvSpPr>
          <p:cNvPr id="2" name="Title 1">
            <a:extLst>
              <a:ext uri="{FF2B5EF4-FFF2-40B4-BE49-F238E27FC236}">
                <a16:creationId xmlns:a16="http://schemas.microsoft.com/office/drawing/2014/main" id="{DC4423DD-11CB-7ABF-3179-435DC1EF3AC7}"/>
              </a:ext>
            </a:extLst>
          </p:cNvPr>
          <p:cNvSpPr>
            <a:spLocks noGrp="1"/>
          </p:cNvSpPr>
          <p:nvPr>
            <p:ph type="title"/>
          </p:nvPr>
        </p:nvSpPr>
        <p:spPr/>
        <p:txBody>
          <a:bodyPr/>
          <a:lstStyle/>
          <a:p>
            <a:pPr algn="ctr"/>
            <a:r>
              <a:rPr lang="en-US" dirty="0"/>
              <a:t>Asteroid Impact Hazards</a:t>
            </a:r>
          </a:p>
        </p:txBody>
      </p:sp>
      <p:sp>
        <p:nvSpPr>
          <p:cNvPr id="5" name="Content Placeholder 4">
            <a:extLst>
              <a:ext uri="{FF2B5EF4-FFF2-40B4-BE49-F238E27FC236}">
                <a16:creationId xmlns:a16="http://schemas.microsoft.com/office/drawing/2014/main" id="{204D3D23-EC9F-CDBF-2AD6-9BE90784C403}"/>
              </a:ext>
            </a:extLst>
          </p:cNvPr>
          <p:cNvSpPr>
            <a:spLocks noGrp="1"/>
          </p:cNvSpPr>
          <p:nvPr>
            <p:ph idx="13"/>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Asteroids can cause damage by exploding in the atmosphere or by impacting Earth’s surface</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Potential hazards include destructive blast waves, thermal fireballs, or tsunamis</a:t>
            </a:r>
          </a:p>
          <a:p>
            <a:pP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Damage depends on asteroid properties, atmospheric entry, and impact location</a:t>
            </a:r>
          </a:p>
          <a:p>
            <a:pPr marL="0" marR="0" lvl="0" indent="0" algn="l" defTabSz="914400" rtl="0" eaLnBrk="1" fontAlgn="auto" latinLnBrk="0" hangingPunct="1">
              <a:lnSpc>
                <a:spcPct val="100000"/>
              </a:lnSpc>
              <a:spcBef>
                <a:spcPts val="1000"/>
              </a:spcBef>
              <a:spcAft>
                <a:spcPts val="0"/>
              </a:spcAft>
              <a:buClrTx/>
              <a:buSz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4746A7F9-2067-C96C-301B-CC71CE669EDB}"/>
              </a:ext>
            </a:extLst>
          </p:cNvPr>
          <p:cNvSpPr>
            <a:spLocks noGrp="1"/>
          </p:cNvSpPr>
          <p:nvPr>
            <p:ph type="sldNum" sz="quarter" idx="17"/>
          </p:nvPr>
        </p:nvSpPr>
        <p:spPr/>
        <p:txBody>
          <a:bodyPr/>
          <a:lstStyle/>
          <a:p>
            <a:fld id="{4EBCDCBD-78E1-0D41-A999-31B5EBF8E02C}" type="slidenum">
              <a:rPr lang="en-US" smtClean="0"/>
              <a:pPr/>
              <a:t>21</a:t>
            </a:fld>
            <a:endParaRPr lang="en-US" dirty="0"/>
          </a:p>
        </p:txBody>
      </p:sp>
      <p:sp>
        <p:nvSpPr>
          <p:cNvPr id="7" name="Footer Placeholder 6">
            <a:extLst>
              <a:ext uri="{FF2B5EF4-FFF2-40B4-BE49-F238E27FC236}">
                <a16:creationId xmlns:a16="http://schemas.microsoft.com/office/drawing/2014/main" id="{D94AC169-346E-FFED-702E-9DA26F91967F}"/>
              </a:ext>
            </a:extLst>
          </p:cNvPr>
          <p:cNvSpPr>
            <a:spLocks noGrp="1"/>
          </p:cNvSpPr>
          <p:nvPr>
            <p:ph type="ftr" sz="quarter" idx="18"/>
          </p:nvPr>
        </p:nvSpPr>
        <p:spPr/>
        <p:txBody>
          <a:bodyPr/>
          <a:lstStyle/>
          <a:p>
            <a:endParaRPr lang="en-US" dirty="0"/>
          </a:p>
        </p:txBody>
      </p:sp>
      <p:sp>
        <p:nvSpPr>
          <p:cNvPr id="19" name="TextBox 18">
            <a:extLst>
              <a:ext uri="{FF2B5EF4-FFF2-40B4-BE49-F238E27FC236}">
                <a16:creationId xmlns:a16="http://schemas.microsoft.com/office/drawing/2014/main" id="{DA26ABD4-1B94-28F6-E43C-A2A22438A8C3}"/>
              </a:ext>
            </a:extLst>
          </p:cNvPr>
          <p:cNvSpPr txBox="1"/>
          <p:nvPr/>
        </p:nvSpPr>
        <p:spPr>
          <a:xfrm flipH="1">
            <a:off x="4499194" y="1671980"/>
            <a:ext cx="697631"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0" name="TextBox 19">
            <a:extLst>
              <a:ext uri="{FF2B5EF4-FFF2-40B4-BE49-F238E27FC236}">
                <a16:creationId xmlns:a16="http://schemas.microsoft.com/office/drawing/2014/main" id="{B14BA795-D398-CD7C-F664-F19A48A7AEA3}"/>
              </a:ext>
            </a:extLst>
          </p:cNvPr>
          <p:cNvSpPr txBox="1"/>
          <p:nvPr/>
        </p:nvSpPr>
        <p:spPr>
          <a:xfrm flipH="1">
            <a:off x="3133709" y="949647"/>
            <a:ext cx="68646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1" name="TextBox 20">
            <a:extLst>
              <a:ext uri="{FF2B5EF4-FFF2-40B4-BE49-F238E27FC236}">
                <a16:creationId xmlns:a16="http://schemas.microsoft.com/office/drawing/2014/main" id="{27D412E1-FD68-709E-2AEE-4B82DD160DD1}"/>
              </a:ext>
            </a:extLst>
          </p:cNvPr>
          <p:cNvSpPr txBox="1"/>
          <p:nvPr/>
        </p:nvSpPr>
        <p:spPr>
          <a:xfrm flipH="1">
            <a:off x="1070593" y="539348"/>
            <a:ext cx="68646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2" name="TextBox 21">
            <a:extLst>
              <a:ext uri="{FF2B5EF4-FFF2-40B4-BE49-F238E27FC236}">
                <a16:creationId xmlns:a16="http://schemas.microsoft.com/office/drawing/2014/main" id="{2666FEC6-8D1F-47B1-F851-CABD064EE068}"/>
              </a:ext>
            </a:extLst>
          </p:cNvPr>
          <p:cNvSpPr txBox="1"/>
          <p:nvPr/>
        </p:nvSpPr>
        <p:spPr>
          <a:xfrm flipH="1">
            <a:off x="2790475" y="4385200"/>
            <a:ext cx="68646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3" name="Rounded Rectangle 22">
            <a:extLst>
              <a:ext uri="{FF2B5EF4-FFF2-40B4-BE49-F238E27FC236}">
                <a16:creationId xmlns:a16="http://schemas.microsoft.com/office/drawing/2014/main" id="{240EEAE6-F837-0ECC-EFE4-7CE3D08FBB1A}"/>
              </a:ext>
              <a:ext uri="{C183D7F6-B498-43B3-948B-1728B52AA6E4}">
                <adec:decorative xmlns:adec="http://schemas.microsoft.com/office/drawing/2017/decorative" val="1"/>
              </a:ext>
            </a:extLst>
          </p:cNvPr>
          <p:cNvSpPr>
            <a:spLocks/>
          </p:cNvSpPr>
          <p:nvPr/>
        </p:nvSpPr>
        <p:spPr>
          <a:xfrm rot="10800000" flipV="1">
            <a:off x="6438899" y="4167187"/>
            <a:ext cx="4800598" cy="2043113"/>
          </a:xfrm>
          <a:prstGeom prst="roundRect">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Properties and impact location of asteroid 2024 PDC25 are uncertain, so the potential damage is highly uncertain</a:t>
            </a:r>
          </a:p>
        </p:txBody>
      </p:sp>
    </p:spTree>
    <p:extLst>
      <p:ext uri="{BB962C8B-B14F-4D97-AF65-F5344CB8AC3E}">
        <p14:creationId xmlns:p14="http://schemas.microsoft.com/office/powerpoint/2010/main" val="3279830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18A5-E007-429A-FE60-7AFEEBF995C1}"/>
              </a:ext>
            </a:extLst>
          </p:cNvPr>
          <p:cNvSpPr>
            <a:spLocks noGrp="1"/>
          </p:cNvSpPr>
          <p:nvPr>
            <p:ph type="title"/>
          </p:nvPr>
        </p:nvSpPr>
        <p:spPr/>
        <p:txBody>
          <a:bodyPr/>
          <a:lstStyle/>
          <a:p>
            <a:r>
              <a:rPr lang="en-US" dirty="0"/>
              <a:t>Impact Risk Assessment</a:t>
            </a:r>
          </a:p>
        </p:txBody>
      </p:sp>
      <p:sp>
        <p:nvSpPr>
          <p:cNvPr id="4" name="Text Placeholder 3">
            <a:extLst>
              <a:ext uri="{FF2B5EF4-FFF2-40B4-BE49-F238E27FC236}">
                <a16:creationId xmlns:a16="http://schemas.microsoft.com/office/drawing/2014/main" id="{0513EE70-1E5F-74B7-925B-248ADF491EF8}"/>
              </a:ext>
            </a:extLst>
          </p:cNvPr>
          <p:cNvSpPr>
            <a:spLocks noGrp="1"/>
          </p:cNvSpPr>
          <p:nvPr>
            <p:ph type="body" sz="quarter" idx="13"/>
          </p:nvPr>
        </p:nvSpPr>
        <p:spPr/>
        <p:txBody>
          <a:bodyPr>
            <a:normAutofit/>
          </a:bodyPr>
          <a:lstStyle/>
          <a:p>
            <a:r>
              <a:rPr lang="en-US" dirty="0"/>
              <a:t>Models millions of cases to evaluate range &amp; likelihood of potential damage, given uncertainties </a:t>
            </a:r>
          </a:p>
          <a:p>
            <a:endParaRPr lang="en-US" dirty="0"/>
          </a:p>
        </p:txBody>
      </p:sp>
      <p:sp>
        <p:nvSpPr>
          <p:cNvPr id="5" name="Slide Number Placeholder 4">
            <a:extLst>
              <a:ext uri="{FF2B5EF4-FFF2-40B4-BE49-F238E27FC236}">
                <a16:creationId xmlns:a16="http://schemas.microsoft.com/office/drawing/2014/main" id="{59B1570F-63A6-FDFF-D179-04161D764DCF}"/>
              </a:ext>
            </a:extLst>
          </p:cNvPr>
          <p:cNvSpPr>
            <a:spLocks noGrp="1"/>
          </p:cNvSpPr>
          <p:nvPr>
            <p:ph type="sldNum" sz="quarter" idx="16"/>
          </p:nvPr>
        </p:nvSpPr>
        <p:spPr/>
        <p:txBody>
          <a:bodyPr/>
          <a:lstStyle/>
          <a:p>
            <a:fld id="{4EBCDCBD-78E1-0D41-A999-31B5EBF8E02C}" type="slidenum">
              <a:rPr lang="en-US" smtClean="0"/>
              <a:pPr/>
              <a:t>22</a:t>
            </a:fld>
            <a:endParaRPr lang="en-US" dirty="0"/>
          </a:p>
        </p:txBody>
      </p:sp>
      <p:sp>
        <p:nvSpPr>
          <p:cNvPr id="6" name="Footer Placeholder 5">
            <a:extLst>
              <a:ext uri="{FF2B5EF4-FFF2-40B4-BE49-F238E27FC236}">
                <a16:creationId xmlns:a16="http://schemas.microsoft.com/office/drawing/2014/main" id="{122ACF5E-4FDA-0713-B3B8-297C1FD7FB52}"/>
              </a:ext>
            </a:extLst>
          </p:cNvPr>
          <p:cNvSpPr>
            <a:spLocks noGrp="1"/>
          </p:cNvSpPr>
          <p:nvPr>
            <p:ph type="ftr" sz="quarter" idx="15"/>
          </p:nvPr>
        </p:nvSpPr>
        <p:spPr/>
        <p:txBody>
          <a:bodyPr/>
          <a:lstStyle/>
          <a:p>
            <a:endParaRPr lang="en-US" dirty="0"/>
          </a:p>
        </p:txBody>
      </p:sp>
      <p:pic>
        <p:nvPicPr>
          <p:cNvPr id="7" name="Picture 6">
            <a:extLst>
              <a:ext uri="{FF2B5EF4-FFF2-40B4-BE49-F238E27FC236}">
                <a16:creationId xmlns:a16="http://schemas.microsoft.com/office/drawing/2014/main" id="{5DEBDDA2-7787-1E62-8D10-C92AD5520346}"/>
              </a:ext>
            </a:extLst>
          </p:cNvPr>
          <p:cNvPicPr>
            <a:picLocks noChangeAspect="1"/>
          </p:cNvPicPr>
          <p:nvPr/>
        </p:nvPicPr>
        <p:blipFill>
          <a:blip r:embed="rId2" cstate="screen">
            <a:alphaModFix amt="74000"/>
            <a:extLst>
              <a:ext uri="{28A0092B-C50C-407E-A947-70E740481C1C}">
                <a14:useLocalDpi xmlns:a14="http://schemas.microsoft.com/office/drawing/2010/main"/>
              </a:ext>
            </a:extLst>
          </a:blip>
          <a:stretch>
            <a:fillRect/>
          </a:stretch>
        </p:blipFill>
        <p:spPr>
          <a:xfrm flipH="1" flipV="1">
            <a:off x="952500" y="1443450"/>
            <a:ext cx="3348434" cy="2661552"/>
          </a:xfrm>
          <a:prstGeom prst="rect">
            <a:avLst/>
          </a:prstGeom>
        </p:spPr>
      </p:pic>
      <p:pic>
        <p:nvPicPr>
          <p:cNvPr id="8" name="Picture 7">
            <a:extLst>
              <a:ext uri="{FF2B5EF4-FFF2-40B4-BE49-F238E27FC236}">
                <a16:creationId xmlns:a16="http://schemas.microsoft.com/office/drawing/2014/main" id="{1BCAEFF2-19EC-DF68-00C0-94371ED33842}"/>
              </a:ext>
            </a:extLst>
          </p:cNvPr>
          <p:cNvPicPr>
            <a:picLocks noChangeAspect="1"/>
          </p:cNvPicPr>
          <p:nvPr/>
        </p:nvPicPr>
        <p:blipFill>
          <a:blip r:embed="rId3"/>
          <a:stretch>
            <a:fillRect/>
          </a:stretch>
        </p:blipFill>
        <p:spPr>
          <a:xfrm>
            <a:off x="3751628" y="2682010"/>
            <a:ext cx="7487872" cy="3517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9" name="Straight Arrow Connector 8">
            <a:extLst>
              <a:ext uri="{FF2B5EF4-FFF2-40B4-BE49-F238E27FC236}">
                <a16:creationId xmlns:a16="http://schemas.microsoft.com/office/drawing/2014/main" id="{01CD05AA-A211-15A1-8531-E54493E56E3F}"/>
              </a:ext>
            </a:extLst>
          </p:cNvPr>
          <p:cNvCxnSpPr>
            <a:cxnSpLocks/>
          </p:cNvCxnSpPr>
          <p:nvPr/>
        </p:nvCxnSpPr>
        <p:spPr>
          <a:xfrm>
            <a:off x="1738265" y="3100627"/>
            <a:ext cx="2562669" cy="2114400"/>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38100">
              <a:srgbClr val="FEF7D3">
                <a:alpha val="70000"/>
              </a:srgbClr>
            </a:glo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3E24BA6-B56F-2990-E9B3-042D6B2DA2F3}"/>
              </a:ext>
            </a:extLst>
          </p:cNvPr>
          <p:cNvCxnSpPr>
            <a:cxnSpLocks/>
          </p:cNvCxnSpPr>
          <p:nvPr/>
        </p:nvCxnSpPr>
        <p:spPr>
          <a:xfrm>
            <a:off x="2801269" y="2466887"/>
            <a:ext cx="4983233" cy="1448145"/>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152400">
              <a:srgbClr val="FEF7D3"/>
            </a:glo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417CCB9-EBD7-7A17-AC57-ED3D8B56CC3A}"/>
              </a:ext>
            </a:extLst>
          </p:cNvPr>
          <p:cNvCxnSpPr>
            <a:cxnSpLocks/>
          </p:cNvCxnSpPr>
          <p:nvPr/>
        </p:nvCxnSpPr>
        <p:spPr>
          <a:xfrm>
            <a:off x="1839328" y="2920317"/>
            <a:ext cx="3516443" cy="1776731"/>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152400">
              <a:srgbClr val="FEF7D3"/>
            </a:glo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89AEB35-9273-0026-9B7F-B87740AB1F32}"/>
              </a:ext>
            </a:extLst>
          </p:cNvPr>
          <p:cNvCxnSpPr>
            <a:cxnSpLocks/>
          </p:cNvCxnSpPr>
          <p:nvPr/>
        </p:nvCxnSpPr>
        <p:spPr>
          <a:xfrm>
            <a:off x="2399168" y="2682010"/>
            <a:ext cx="3987281" cy="1652144"/>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152400">
              <a:srgbClr val="FEF7D3"/>
            </a:glo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A0430F0-F226-22C2-6F1B-E62FDBA6079F}"/>
              </a:ext>
            </a:extLst>
          </p:cNvPr>
          <p:cNvCxnSpPr>
            <a:cxnSpLocks/>
          </p:cNvCxnSpPr>
          <p:nvPr/>
        </p:nvCxnSpPr>
        <p:spPr>
          <a:xfrm>
            <a:off x="3197406" y="2344723"/>
            <a:ext cx="6108651" cy="1307959"/>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38100">
              <a:srgbClr val="FEF7D3">
                <a:alpha val="7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029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58A2-0058-3517-C1AE-627FA0113204}"/>
              </a:ext>
            </a:extLst>
          </p:cNvPr>
          <p:cNvSpPr>
            <a:spLocks noGrp="1"/>
          </p:cNvSpPr>
          <p:nvPr>
            <p:ph type="title"/>
          </p:nvPr>
        </p:nvSpPr>
        <p:spPr/>
        <p:txBody>
          <a:bodyPr/>
          <a:lstStyle/>
          <a:p>
            <a:r>
              <a:rPr lang="en-US" sz="2800" dirty="0"/>
              <a:t>What are the damage risks if the asteroid 2024 PDC25 hits Earth?</a:t>
            </a:r>
            <a:endParaRPr lang="en-US" dirty="0"/>
          </a:p>
        </p:txBody>
      </p:sp>
      <p:sp>
        <p:nvSpPr>
          <p:cNvPr id="4" name="Text Placeholder 3">
            <a:extLst>
              <a:ext uri="{FF2B5EF4-FFF2-40B4-BE49-F238E27FC236}">
                <a16:creationId xmlns:a16="http://schemas.microsoft.com/office/drawing/2014/main" id="{7D2913E5-CD3A-2866-3E65-0ADF1362F514}"/>
              </a:ext>
            </a:extLst>
          </p:cNvPr>
          <p:cNvSpPr>
            <a:spLocks noGrp="1"/>
          </p:cNvSpPr>
          <p:nvPr>
            <p:ph type="body" sz="quarter" idx="13"/>
          </p:nvPr>
        </p:nvSpPr>
        <p:spPr/>
        <p:txBody>
          <a:bodyPr>
            <a:normAutofit fontScale="92500"/>
          </a:bodyPr>
          <a:lstStyle/>
          <a:p>
            <a:r>
              <a:rPr lang="en-US" dirty="0"/>
              <a:t>August 2024: 1.6% chance of Earth impact by an asteroid 50–280 m in diameter with 3–720 Mt of energy</a:t>
            </a:r>
          </a:p>
          <a:p>
            <a:endParaRPr lang="en-US" dirty="0"/>
          </a:p>
          <a:p>
            <a:endParaRPr lang="en-US" dirty="0"/>
          </a:p>
        </p:txBody>
      </p:sp>
      <p:sp>
        <p:nvSpPr>
          <p:cNvPr id="5" name="Slide Number Placeholder 4">
            <a:extLst>
              <a:ext uri="{FF2B5EF4-FFF2-40B4-BE49-F238E27FC236}">
                <a16:creationId xmlns:a16="http://schemas.microsoft.com/office/drawing/2014/main" id="{C59932F6-A285-645B-663E-CEC4600BFC95}"/>
              </a:ext>
            </a:extLst>
          </p:cNvPr>
          <p:cNvSpPr>
            <a:spLocks noGrp="1"/>
          </p:cNvSpPr>
          <p:nvPr>
            <p:ph type="sldNum" sz="quarter" idx="16"/>
          </p:nvPr>
        </p:nvSpPr>
        <p:spPr/>
        <p:txBody>
          <a:bodyPr/>
          <a:lstStyle/>
          <a:p>
            <a:fld id="{4EBCDCBD-78E1-0D41-A999-31B5EBF8E02C}" type="slidenum">
              <a:rPr lang="en-US" smtClean="0"/>
              <a:pPr/>
              <a:t>23</a:t>
            </a:fld>
            <a:endParaRPr lang="en-US" dirty="0"/>
          </a:p>
        </p:txBody>
      </p:sp>
      <p:sp>
        <p:nvSpPr>
          <p:cNvPr id="6" name="Footer Placeholder 5">
            <a:extLst>
              <a:ext uri="{FF2B5EF4-FFF2-40B4-BE49-F238E27FC236}">
                <a16:creationId xmlns:a16="http://schemas.microsoft.com/office/drawing/2014/main" id="{F6C92958-A3F8-0077-3B58-4D0E4AFD5619}"/>
              </a:ext>
            </a:extLst>
          </p:cNvPr>
          <p:cNvSpPr>
            <a:spLocks noGrp="1"/>
          </p:cNvSpPr>
          <p:nvPr>
            <p:ph type="ftr" sz="quarter" idx="15"/>
          </p:nvPr>
        </p:nvSpPr>
        <p:spPr/>
        <p:txBody>
          <a:bodyPr/>
          <a:lstStyle/>
          <a:p>
            <a:endParaRPr lang="en-US" dirty="0"/>
          </a:p>
        </p:txBody>
      </p:sp>
      <p:sp>
        <p:nvSpPr>
          <p:cNvPr id="7" name="Content Placeholder 2">
            <a:extLst>
              <a:ext uri="{FF2B5EF4-FFF2-40B4-BE49-F238E27FC236}">
                <a16:creationId xmlns:a16="http://schemas.microsoft.com/office/drawing/2014/main" id="{519F10F7-0C60-A3BE-3CC5-A3910BCECEB0}"/>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If Earth impact occurs, </a:t>
            </a: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there is a ~50/50 chance of damage to populated areas</a:t>
            </a:r>
          </a:p>
        </p:txBody>
      </p:sp>
      <p:grpSp>
        <p:nvGrpSpPr>
          <p:cNvPr id="17" name="Group 16">
            <a:extLst>
              <a:ext uri="{FF2B5EF4-FFF2-40B4-BE49-F238E27FC236}">
                <a16:creationId xmlns:a16="http://schemas.microsoft.com/office/drawing/2014/main" id="{EC8026A4-67A0-CA2D-E51A-47BAE8F205A7}"/>
              </a:ext>
            </a:extLst>
          </p:cNvPr>
          <p:cNvGrpSpPr/>
          <p:nvPr/>
        </p:nvGrpSpPr>
        <p:grpSpPr>
          <a:xfrm>
            <a:off x="457200" y="1485901"/>
            <a:ext cx="3515204" cy="3766576"/>
            <a:chOff x="457200" y="1485900"/>
            <a:chExt cx="3725661" cy="3992083"/>
          </a:xfrm>
        </p:grpSpPr>
        <p:pic>
          <p:nvPicPr>
            <p:cNvPr id="9" name="Picture 8">
              <a:extLst>
                <a:ext uri="{FF2B5EF4-FFF2-40B4-BE49-F238E27FC236}">
                  <a16:creationId xmlns:a16="http://schemas.microsoft.com/office/drawing/2014/main" id="{BE8E7EF8-0CF6-3420-A0B2-AF75EFA7CCFD}"/>
                </a:ext>
              </a:extLst>
            </p:cNvPr>
            <p:cNvPicPr>
              <a:picLocks noChangeAspect="1"/>
            </p:cNvPicPr>
            <p:nvPr/>
          </p:nvPicPr>
          <p:blipFill>
            <a:blip r:embed="rId3"/>
            <a:srcRect l="31786" t="9177" r="32731"/>
            <a:stretch/>
          </p:blipFill>
          <p:spPr>
            <a:xfrm>
              <a:off x="457200" y="1485900"/>
              <a:ext cx="3725661" cy="3992083"/>
            </a:xfrm>
            <a:prstGeom prst="rect">
              <a:avLst/>
            </a:prstGeom>
            <a:ln>
              <a:noFill/>
            </a:ln>
          </p:spPr>
        </p:pic>
        <p:cxnSp>
          <p:nvCxnSpPr>
            <p:cNvPr id="10" name="Straight Arrow Connector 9">
              <a:extLst>
                <a:ext uri="{FF2B5EF4-FFF2-40B4-BE49-F238E27FC236}">
                  <a16:creationId xmlns:a16="http://schemas.microsoft.com/office/drawing/2014/main" id="{FD389EFF-38F8-6197-DE51-DF0416762C45}"/>
                </a:ext>
              </a:extLst>
            </p:cNvPr>
            <p:cNvCxnSpPr>
              <a:cxnSpLocks/>
            </p:cNvCxnSpPr>
            <p:nvPr/>
          </p:nvCxnSpPr>
          <p:spPr>
            <a:xfrm flipH="1">
              <a:off x="2416958" y="2596113"/>
              <a:ext cx="148645" cy="28493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275092E-B59A-064E-8B74-C0ECE011B9BC}"/>
                </a:ext>
              </a:extLst>
            </p:cNvPr>
            <p:cNvCxnSpPr>
              <a:cxnSpLocks/>
            </p:cNvCxnSpPr>
            <p:nvPr/>
          </p:nvCxnSpPr>
          <p:spPr>
            <a:xfrm flipH="1">
              <a:off x="2416958" y="3274590"/>
              <a:ext cx="44518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4B0E41-9E84-0FFF-1216-6FD71FF028F8}"/>
                </a:ext>
              </a:extLst>
            </p:cNvPr>
            <p:cNvSpPr txBox="1"/>
            <p:nvPr/>
          </p:nvSpPr>
          <p:spPr>
            <a:xfrm>
              <a:off x="534497" y="4017923"/>
              <a:ext cx="2031106" cy="554545"/>
            </a:xfrm>
            <a:prstGeom prst="rect">
              <a:avLst/>
            </a:prstGeom>
            <a:noFill/>
            <a:ln w="19050">
              <a:noFill/>
            </a:ln>
          </p:spPr>
          <p:txBody>
            <a:bodyPr wrap="square" rtlCol="0">
              <a:spAutoFit/>
            </a:bodyPr>
            <a:lstStyle/>
            <a:p>
              <a:r>
                <a:rPr lang="en-US" sz="1400" dirty="0">
                  <a:solidFill>
                    <a:schemeClr val="bg1"/>
                  </a:solidFill>
                </a:rPr>
                <a:t>Positional uncertainty of asteroid in 2041</a:t>
              </a:r>
            </a:p>
          </p:txBody>
        </p:sp>
        <p:sp>
          <p:nvSpPr>
            <p:cNvPr id="13" name="TextBox 12">
              <a:extLst>
                <a:ext uri="{FF2B5EF4-FFF2-40B4-BE49-F238E27FC236}">
                  <a16:creationId xmlns:a16="http://schemas.microsoft.com/office/drawing/2014/main" id="{B72C8F47-63F9-5B2C-C392-CD349814EE1D}"/>
                </a:ext>
              </a:extLst>
            </p:cNvPr>
            <p:cNvSpPr txBox="1"/>
            <p:nvPr/>
          </p:nvSpPr>
          <p:spPr>
            <a:xfrm>
              <a:off x="2434728" y="2278455"/>
              <a:ext cx="1225234" cy="326204"/>
            </a:xfrm>
            <a:prstGeom prst="rect">
              <a:avLst/>
            </a:prstGeom>
            <a:noFill/>
            <a:ln w="19050">
              <a:noFill/>
            </a:ln>
          </p:spPr>
          <p:txBody>
            <a:bodyPr wrap="none" rtlCol="0">
              <a:spAutoFit/>
            </a:bodyPr>
            <a:lstStyle/>
            <a:p>
              <a:r>
                <a:rPr lang="en-US" sz="1400" dirty="0">
                  <a:solidFill>
                    <a:schemeClr val="bg1"/>
                  </a:solidFill>
                </a:rPr>
                <a:t>Moon’s orbit</a:t>
              </a:r>
            </a:p>
          </p:txBody>
        </p:sp>
        <p:sp>
          <p:nvSpPr>
            <p:cNvPr id="14" name="TextBox 13">
              <a:extLst>
                <a:ext uri="{FF2B5EF4-FFF2-40B4-BE49-F238E27FC236}">
                  <a16:creationId xmlns:a16="http://schemas.microsoft.com/office/drawing/2014/main" id="{DB6C7661-36C8-282B-59ED-385033F006A0}"/>
                </a:ext>
              </a:extLst>
            </p:cNvPr>
            <p:cNvSpPr txBox="1"/>
            <p:nvPr/>
          </p:nvSpPr>
          <p:spPr>
            <a:xfrm>
              <a:off x="2862140" y="3109126"/>
              <a:ext cx="649349" cy="326204"/>
            </a:xfrm>
            <a:prstGeom prst="rect">
              <a:avLst/>
            </a:prstGeom>
            <a:noFill/>
            <a:ln w="19050">
              <a:noFill/>
            </a:ln>
          </p:spPr>
          <p:txBody>
            <a:bodyPr wrap="none" rtlCol="0">
              <a:spAutoFit/>
            </a:bodyPr>
            <a:lstStyle/>
            <a:p>
              <a:r>
                <a:rPr lang="en-US" sz="1400" dirty="0">
                  <a:solidFill>
                    <a:schemeClr val="bg1"/>
                  </a:solidFill>
                </a:rPr>
                <a:t>Earth</a:t>
              </a:r>
            </a:p>
          </p:txBody>
        </p:sp>
        <p:cxnSp>
          <p:nvCxnSpPr>
            <p:cNvPr id="15" name="Straight Arrow Connector 14">
              <a:extLst>
                <a:ext uri="{FF2B5EF4-FFF2-40B4-BE49-F238E27FC236}">
                  <a16:creationId xmlns:a16="http://schemas.microsoft.com/office/drawing/2014/main" id="{88CB29A9-ED15-6FAD-43AD-E599E06F1003}"/>
                </a:ext>
              </a:extLst>
            </p:cNvPr>
            <p:cNvCxnSpPr>
              <a:cxnSpLocks/>
            </p:cNvCxnSpPr>
            <p:nvPr/>
          </p:nvCxnSpPr>
          <p:spPr>
            <a:xfrm>
              <a:off x="1371737" y="4541143"/>
              <a:ext cx="2426366" cy="85299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4833F6-3855-FF33-8AB1-BA5385CC114E}"/>
                </a:ext>
              </a:extLst>
            </p:cNvPr>
            <p:cNvCxnSpPr>
              <a:cxnSpLocks/>
            </p:cNvCxnSpPr>
            <p:nvPr/>
          </p:nvCxnSpPr>
          <p:spPr>
            <a:xfrm flipV="1">
              <a:off x="1160580" y="1723855"/>
              <a:ext cx="91250" cy="231439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865BE07-AAA8-E2A9-DBE7-427996F94A51}"/>
              </a:ext>
            </a:extLst>
          </p:cNvPr>
          <p:cNvGrpSpPr/>
          <p:nvPr/>
        </p:nvGrpSpPr>
        <p:grpSpPr>
          <a:xfrm>
            <a:off x="5471736" y="1389783"/>
            <a:ext cx="6339264" cy="3948508"/>
            <a:chOff x="667266" y="2330385"/>
            <a:chExt cx="5946291" cy="3703739"/>
          </a:xfrm>
        </p:grpSpPr>
        <p:pic>
          <p:nvPicPr>
            <p:cNvPr id="19" name="Picture 18" descr="A map of the world&#10;&#10;Description automatically generated">
              <a:extLst>
                <a:ext uri="{FF2B5EF4-FFF2-40B4-BE49-F238E27FC236}">
                  <a16:creationId xmlns:a16="http://schemas.microsoft.com/office/drawing/2014/main" id="{D4F91861-524F-F793-340D-DF73A94B9380}"/>
                </a:ext>
              </a:extLst>
            </p:cNvPr>
            <p:cNvPicPr>
              <a:picLocks noChangeAspect="1"/>
            </p:cNvPicPr>
            <p:nvPr/>
          </p:nvPicPr>
          <p:blipFill rotWithShape="1">
            <a:blip r:embed="rId4"/>
            <a:srcRect l="10434" t="7026" b="10355"/>
            <a:stretch/>
          </p:blipFill>
          <p:spPr>
            <a:xfrm>
              <a:off x="667266" y="2330385"/>
              <a:ext cx="5946291" cy="3703739"/>
            </a:xfrm>
            <a:prstGeom prst="rect">
              <a:avLst/>
            </a:prstGeom>
          </p:spPr>
        </p:pic>
        <p:sp>
          <p:nvSpPr>
            <p:cNvPr id="20" name="TextBox 19">
              <a:extLst>
                <a:ext uri="{FF2B5EF4-FFF2-40B4-BE49-F238E27FC236}">
                  <a16:creationId xmlns:a16="http://schemas.microsoft.com/office/drawing/2014/main" id="{1CD011BC-5176-B7B2-7F8F-A36D04D5B901}"/>
                </a:ext>
              </a:extLst>
            </p:cNvPr>
            <p:cNvSpPr txBox="1"/>
            <p:nvPr/>
          </p:nvSpPr>
          <p:spPr>
            <a:xfrm>
              <a:off x="5761650" y="5689647"/>
              <a:ext cx="576192" cy="303132"/>
            </a:xfrm>
            <a:prstGeom prst="rect">
              <a:avLst/>
            </a:prstGeom>
            <a:noFill/>
          </p:spPr>
          <p:txBody>
            <a:bodyPr wrap="none" rtlCol="0">
              <a:spAutoFit/>
            </a:bodyPr>
            <a:lstStyle/>
            <a:p>
              <a:r>
                <a:rPr lang="en-US" sz="1500" dirty="0">
                  <a:latin typeface="+mn-lt"/>
                </a:rPr>
                <a:t>none</a:t>
              </a:r>
            </a:p>
          </p:txBody>
        </p:sp>
      </p:grpSp>
      <p:cxnSp>
        <p:nvCxnSpPr>
          <p:cNvPr id="21" name="Straight Connector 20">
            <a:extLst>
              <a:ext uri="{FF2B5EF4-FFF2-40B4-BE49-F238E27FC236}">
                <a16:creationId xmlns:a16="http://schemas.microsoft.com/office/drawing/2014/main" id="{94239B44-905C-5D58-FBBE-930028549AD9}"/>
              </a:ext>
            </a:extLst>
          </p:cNvPr>
          <p:cNvCxnSpPr>
            <a:cxnSpLocks/>
          </p:cNvCxnSpPr>
          <p:nvPr/>
        </p:nvCxnSpPr>
        <p:spPr>
          <a:xfrm>
            <a:off x="2251115" y="3173231"/>
            <a:ext cx="4578886" cy="208456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078ECD-430E-5600-309B-22801D1B0D1C}"/>
              </a:ext>
            </a:extLst>
          </p:cNvPr>
          <p:cNvCxnSpPr>
            <a:cxnSpLocks/>
          </p:cNvCxnSpPr>
          <p:nvPr/>
        </p:nvCxnSpPr>
        <p:spPr>
          <a:xfrm flipV="1">
            <a:off x="2251115" y="1485900"/>
            <a:ext cx="4302085" cy="168733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62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E4CF-D707-D1D3-1714-5E97BABCE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9010B-1D50-EF08-EEBA-7535D46F25F9}"/>
              </a:ext>
            </a:extLst>
          </p:cNvPr>
          <p:cNvSpPr>
            <a:spLocks noGrp="1"/>
          </p:cNvSpPr>
          <p:nvPr>
            <p:ph type="title"/>
          </p:nvPr>
        </p:nvSpPr>
        <p:spPr/>
        <p:txBody>
          <a:bodyPr/>
          <a:lstStyle/>
          <a:p>
            <a:r>
              <a:rPr lang="en-US" sz="2800" dirty="0"/>
              <a:t>Impact Hazard Summary</a:t>
            </a:r>
            <a:endParaRPr lang="en-US" dirty="0"/>
          </a:p>
        </p:txBody>
      </p:sp>
      <p:sp>
        <p:nvSpPr>
          <p:cNvPr id="4" name="Text Placeholder 3">
            <a:extLst>
              <a:ext uri="{FF2B5EF4-FFF2-40B4-BE49-F238E27FC236}">
                <a16:creationId xmlns:a16="http://schemas.microsoft.com/office/drawing/2014/main" id="{1710DBD8-555E-9035-A726-A6F8C2D73E4B}"/>
              </a:ext>
            </a:extLst>
          </p:cNvPr>
          <p:cNvSpPr>
            <a:spLocks noGrp="1"/>
          </p:cNvSpPr>
          <p:nvPr>
            <p:ph type="body" sz="quarter" idx="13"/>
          </p:nvPr>
        </p:nvSpPr>
        <p:spPr/>
        <p:txBody>
          <a:bodyPr>
            <a:normAutofit fontScale="92500"/>
          </a:bodyPr>
          <a:lstStyle/>
          <a:p>
            <a:r>
              <a:rPr lang="en-US" dirty="0"/>
              <a:t>August 2024: 1.6% chance of Earth impact by an asteroid 50–280 m in diameter with 3–720 Mt of energy</a:t>
            </a:r>
          </a:p>
          <a:p>
            <a:endParaRPr lang="en-US" dirty="0"/>
          </a:p>
          <a:p>
            <a:endParaRPr lang="en-US" dirty="0"/>
          </a:p>
        </p:txBody>
      </p:sp>
      <p:sp>
        <p:nvSpPr>
          <p:cNvPr id="5" name="Slide Number Placeholder 4">
            <a:extLst>
              <a:ext uri="{FF2B5EF4-FFF2-40B4-BE49-F238E27FC236}">
                <a16:creationId xmlns:a16="http://schemas.microsoft.com/office/drawing/2014/main" id="{EF290588-84CF-88C5-8A19-BA19E76EFCBE}"/>
              </a:ext>
            </a:extLst>
          </p:cNvPr>
          <p:cNvSpPr>
            <a:spLocks noGrp="1"/>
          </p:cNvSpPr>
          <p:nvPr>
            <p:ph type="sldNum" sz="quarter" idx="16"/>
          </p:nvPr>
        </p:nvSpPr>
        <p:spPr/>
        <p:txBody>
          <a:bodyPr/>
          <a:lstStyle/>
          <a:p>
            <a:fld id="{4EBCDCBD-78E1-0D41-A999-31B5EBF8E02C}" type="slidenum">
              <a:rPr lang="en-US" smtClean="0"/>
              <a:pPr/>
              <a:t>24</a:t>
            </a:fld>
            <a:endParaRPr lang="en-US" dirty="0"/>
          </a:p>
        </p:txBody>
      </p:sp>
      <p:sp>
        <p:nvSpPr>
          <p:cNvPr id="6" name="Footer Placeholder 5">
            <a:extLst>
              <a:ext uri="{FF2B5EF4-FFF2-40B4-BE49-F238E27FC236}">
                <a16:creationId xmlns:a16="http://schemas.microsoft.com/office/drawing/2014/main" id="{D9F8BFDA-1F0A-2069-D15B-319CCD661D3F}"/>
              </a:ext>
            </a:extLst>
          </p:cNvPr>
          <p:cNvSpPr>
            <a:spLocks noGrp="1"/>
          </p:cNvSpPr>
          <p:nvPr>
            <p:ph type="ftr" sz="quarter" idx="15"/>
          </p:nvPr>
        </p:nvSpPr>
        <p:spPr/>
        <p:txBody>
          <a:bodyPr/>
          <a:lstStyle/>
          <a:p>
            <a:endParaRPr lang="en-US" dirty="0"/>
          </a:p>
        </p:txBody>
      </p:sp>
      <p:grpSp>
        <p:nvGrpSpPr>
          <p:cNvPr id="18" name="Group 17">
            <a:extLst>
              <a:ext uri="{FF2B5EF4-FFF2-40B4-BE49-F238E27FC236}">
                <a16:creationId xmlns:a16="http://schemas.microsoft.com/office/drawing/2014/main" id="{774F996E-0C2E-1C0E-D65A-46581F8441BE}"/>
              </a:ext>
            </a:extLst>
          </p:cNvPr>
          <p:cNvGrpSpPr/>
          <p:nvPr/>
        </p:nvGrpSpPr>
        <p:grpSpPr>
          <a:xfrm>
            <a:off x="5471736" y="1389783"/>
            <a:ext cx="6339264" cy="3948508"/>
            <a:chOff x="667266" y="2330385"/>
            <a:chExt cx="5946291" cy="3703739"/>
          </a:xfrm>
        </p:grpSpPr>
        <p:pic>
          <p:nvPicPr>
            <p:cNvPr id="19" name="Picture 18" descr="A map of the world&#10;&#10;Description automatically generated">
              <a:extLst>
                <a:ext uri="{FF2B5EF4-FFF2-40B4-BE49-F238E27FC236}">
                  <a16:creationId xmlns:a16="http://schemas.microsoft.com/office/drawing/2014/main" id="{2FDB01F4-6B02-FCAF-54F4-0EAEEF1CDD80}"/>
                </a:ext>
              </a:extLst>
            </p:cNvPr>
            <p:cNvPicPr>
              <a:picLocks noChangeAspect="1"/>
            </p:cNvPicPr>
            <p:nvPr/>
          </p:nvPicPr>
          <p:blipFill rotWithShape="1">
            <a:blip r:embed="rId3"/>
            <a:srcRect l="10434" t="7026" b="10355"/>
            <a:stretch/>
          </p:blipFill>
          <p:spPr>
            <a:xfrm>
              <a:off x="667266" y="2330385"/>
              <a:ext cx="5946291" cy="3703739"/>
            </a:xfrm>
            <a:prstGeom prst="rect">
              <a:avLst/>
            </a:prstGeom>
          </p:spPr>
        </p:pic>
        <p:sp>
          <p:nvSpPr>
            <p:cNvPr id="20" name="TextBox 19">
              <a:extLst>
                <a:ext uri="{FF2B5EF4-FFF2-40B4-BE49-F238E27FC236}">
                  <a16:creationId xmlns:a16="http://schemas.microsoft.com/office/drawing/2014/main" id="{42A908AE-6839-4E28-4AB0-F55ED3517083}"/>
                </a:ext>
              </a:extLst>
            </p:cNvPr>
            <p:cNvSpPr txBox="1"/>
            <p:nvPr/>
          </p:nvSpPr>
          <p:spPr>
            <a:xfrm>
              <a:off x="5761650" y="5689647"/>
              <a:ext cx="576192" cy="303132"/>
            </a:xfrm>
            <a:prstGeom prst="rect">
              <a:avLst/>
            </a:prstGeom>
            <a:noFill/>
          </p:spPr>
          <p:txBody>
            <a:bodyPr wrap="none" rtlCol="0">
              <a:spAutoFit/>
            </a:bodyPr>
            <a:lstStyle/>
            <a:p>
              <a:r>
                <a:rPr lang="en-US" sz="1500" dirty="0">
                  <a:latin typeface="+mn-lt"/>
                </a:rPr>
                <a:t>none</a:t>
              </a:r>
            </a:p>
          </p:txBody>
        </p:sp>
      </p:grpSp>
      <p:sp>
        <p:nvSpPr>
          <p:cNvPr id="8" name="Content Placeholder 2">
            <a:extLst>
              <a:ext uri="{FF2B5EF4-FFF2-40B4-BE49-F238E27FC236}">
                <a16:creationId xmlns:a16="http://schemas.microsoft.com/office/drawing/2014/main" id="{5DE46C62-1D55-F0BD-E680-2886AFB84265}"/>
              </a:ext>
            </a:extLst>
          </p:cNvPr>
          <p:cNvSpPr txBox="1">
            <a:spLocks noGrp="1"/>
          </p:cNvSpPr>
          <p:nvPr>
            <p:ph idx="1"/>
          </p:nvPr>
        </p:nvSpPr>
        <p:spPr>
          <a:xfrm>
            <a:off x="457200" y="1485900"/>
            <a:ext cx="4720600" cy="3871457"/>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800"/>
              </a:spcBef>
            </a:pPr>
            <a:r>
              <a:rPr lang="en-US" kern="0" dirty="0">
                <a:solidFill>
                  <a:schemeClr val="tx1"/>
                </a:solidFill>
              </a:rPr>
              <a:t>Primary hazard is a </a:t>
            </a:r>
            <a:r>
              <a:rPr lang="en-US" b="1" kern="0" dirty="0">
                <a:solidFill>
                  <a:schemeClr val="tx1"/>
                </a:solidFill>
              </a:rPr>
              <a:t>destructive blast wave </a:t>
            </a:r>
            <a:r>
              <a:rPr lang="en-US" kern="0" dirty="0">
                <a:solidFill>
                  <a:schemeClr val="tx1"/>
                </a:solidFill>
              </a:rPr>
              <a:t>from a high-energy, low-altitude airburst</a:t>
            </a:r>
          </a:p>
          <a:p>
            <a:pPr>
              <a:spcBef>
                <a:spcPts val="800"/>
              </a:spcBef>
            </a:pPr>
            <a:r>
              <a:rPr lang="en-US" kern="0" dirty="0">
                <a:solidFill>
                  <a:schemeClr val="tx1"/>
                </a:solidFill>
              </a:rPr>
              <a:t>Blast damage could span multiple cities or larger provinces, potentially affecting </a:t>
            </a:r>
            <a:r>
              <a:rPr lang="en-US" b="1" kern="0" dirty="0">
                <a:solidFill>
                  <a:schemeClr val="tx1"/>
                </a:solidFill>
              </a:rPr>
              <a:t>thousands to millions of people </a:t>
            </a:r>
          </a:p>
          <a:p>
            <a:pPr>
              <a:spcBef>
                <a:spcPts val="800"/>
              </a:spcBef>
            </a:pPr>
            <a:r>
              <a:rPr lang="en-US" b="1" kern="0" dirty="0">
                <a:solidFill>
                  <a:schemeClr val="tx1"/>
                </a:solidFill>
              </a:rPr>
              <a:t>Significant tsunami are unlikely</a:t>
            </a:r>
            <a:r>
              <a:rPr lang="en-US" kern="0" dirty="0">
                <a:solidFill>
                  <a:schemeClr val="tx1"/>
                </a:solidFill>
              </a:rPr>
              <a:t>, but the largest impacts near coasts could cause inundation damage</a:t>
            </a:r>
            <a:endParaRPr lang="en-US" dirty="0">
              <a:solidFill>
                <a:schemeClr val="tx1"/>
              </a:solidFill>
            </a:endParaRPr>
          </a:p>
          <a:p>
            <a:pPr marL="0" indent="0">
              <a:buFont typeface="Arial"/>
              <a:buNone/>
            </a:pPr>
            <a:endParaRPr lang="en-US" dirty="0">
              <a:solidFill>
                <a:schemeClr val="tx1"/>
              </a:solidFill>
            </a:endParaRPr>
          </a:p>
        </p:txBody>
      </p:sp>
      <p:sp>
        <p:nvSpPr>
          <p:cNvPr id="24" name="Content Placeholder 2">
            <a:extLst>
              <a:ext uri="{FF2B5EF4-FFF2-40B4-BE49-F238E27FC236}">
                <a16:creationId xmlns:a16="http://schemas.microsoft.com/office/drawing/2014/main" id="{4C3A9024-71F9-49E3-A612-A5C55FFB075C}"/>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If Earth impact occurs, </a:t>
            </a: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there is a ~50/50 chance of damage to populated areas</a:t>
            </a:r>
          </a:p>
        </p:txBody>
      </p:sp>
    </p:spTree>
    <p:extLst>
      <p:ext uri="{BB962C8B-B14F-4D97-AF65-F5344CB8AC3E}">
        <p14:creationId xmlns:p14="http://schemas.microsoft.com/office/powerpoint/2010/main" val="942416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F1DB-0F11-5C48-8325-3B710D0AD59E}"/>
              </a:ext>
            </a:extLst>
          </p:cNvPr>
          <p:cNvSpPr>
            <a:spLocks noGrp="1"/>
          </p:cNvSpPr>
          <p:nvPr>
            <p:ph type="title"/>
          </p:nvPr>
        </p:nvSpPr>
        <p:spPr/>
        <p:txBody>
          <a:bodyPr/>
          <a:lstStyle/>
          <a:p>
            <a:r>
              <a:rPr lang="en-US" dirty="0"/>
              <a:t>Affected Population Risks</a:t>
            </a:r>
          </a:p>
        </p:txBody>
      </p:sp>
      <p:sp>
        <p:nvSpPr>
          <p:cNvPr id="4" name="Text Placeholder 3">
            <a:extLst>
              <a:ext uri="{FF2B5EF4-FFF2-40B4-BE49-F238E27FC236}">
                <a16:creationId xmlns:a16="http://schemas.microsoft.com/office/drawing/2014/main" id="{3A36ECE1-2BDB-BC57-401B-F319F8520097}"/>
              </a:ext>
            </a:extLst>
          </p:cNvPr>
          <p:cNvSpPr>
            <a:spLocks noGrp="1"/>
          </p:cNvSpPr>
          <p:nvPr>
            <p:ph type="body" sz="quarter" idx="13"/>
          </p:nvPr>
        </p:nvSpPr>
        <p:spPr/>
        <p:txBody>
          <a:bodyPr>
            <a:normAutofit/>
          </a:bodyPr>
          <a:lstStyle/>
          <a:p>
            <a:r>
              <a:rPr lang="en-US" dirty="0">
                <a:solidFill>
                  <a:schemeClr val="accent2"/>
                </a:solidFill>
              </a:rPr>
              <a:t>Damage probabilities </a:t>
            </a:r>
            <a:r>
              <a:rPr lang="en-US" i="1" dirty="0">
                <a:solidFill>
                  <a:schemeClr val="accent2"/>
                </a:solidFill>
              </a:rPr>
              <a:t>if Earth impact occurs; </a:t>
            </a:r>
            <a:r>
              <a:rPr lang="en-US" dirty="0">
                <a:solidFill>
                  <a:schemeClr val="accent2"/>
                </a:solidFill>
              </a:rPr>
              <a:t>Earth impact probability is currently 1.6%</a:t>
            </a:r>
          </a:p>
        </p:txBody>
      </p:sp>
      <p:sp>
        <p:nvSpPr>
          <p:cNvPr id="5" name="Slide Number Placeholder 4">
            <a:extLst>
              <a:ext uri="{FF2B5EF4-FFF2-40B4-BE49-F238E27FC236}">
                <a16:creationId xmlns:a16="http://schemas.microsoft.com/office/drawing/2014/main" id="{33AA215A-F0D8-53B0-8657-8C6E9112CFB4}"/>
              </a:ext>
            </a:extLst>
          </p:cNvPr>
          <p:cNvSpPr>
            <a:spLocks noGrp="1"/>
          </p:cNvSpPr>
          <p:nvPr>
            <p:ph type="sldNum" sz="quarter" idx="16"/>
          </p:nvPr>
        </p:nvSpPr>
        <p:spPr/>
        <p:txBody>
          <a:bodyPr/>
          <a:lstStyle/>
          <a:p>
            <a:fld id="{4EBCDCBD-78E1-0D41-A999-31B5EBF8E02C}" type="slidenum">
              <a:rPr lang="en-US" smtClean="0"/>
              <a:pPr/>
              <a:t>25</a:t>
            </a:fld>
            <a:endParaRPr lang="en-US" dirty="0"/>
          </a:p>
        </p:txBody>
      </p:sp>
      <p:sp>
        <p:nvSpPr>
          <p:cNvPr id="6" name="Footer Placeholder 5">
            <a:extLst>
              <a:ext uri="{FF2B5EF4-FFF2-40B4-BE49-F238E27FC236}">
                <a16:creationId xmlns:a16="http://schemas.microsoft.com/office/drawing/2014/main" id="{90D900E5-6431-9362-1C61-A76DD37D1432}"/>
              </a:ext>
            </a:extLst>
          </p:cNvPr>
          <p:cNvSpPr>
            <a:spLocks noGrp="1"/>
          </p:cNvSpPr>
          <p:nvPr>
            <p:ph type="ftr" sz="quarter" idx="15"/>
          </p:nvPr>
        </p:nvSpPr>
        <p:spPr/>
        <p:txBody>
          <a:bodyPr/>
          <a:lstStyle/>
          <a:p>
            <a:endParaRPr lang="en-US" dirty="0"/>
          </a:p>
        </p:txBody>
      </p:sp>
      <p:grpSp>
        <p:nvGrpSpPr>
          <p:cNvPr id="7" name="Group 6">
            <a:extLst>
              <a:ext uri="{FF2B5EF4-FFF2-40B4-BE49-F238E27FC236}">
                <a16:creationId xmlns:a16="http://schemas.microsoft.com/office/drawing/2014/main" id="{44D88F50-5F2D-494B-3F97-5BAF03B23DEB}"/>
              </a:ext>
            </a:extLst>
          </p:cNvPr>
          <p:cNvGrpSpPr/>
          <p:nvPr/>
        </p:nvGrpSpPr>
        <p:grpSpPr>
          <a:xfrm>
            <a:off x="370602" y="1215527"/>
            <a:ext cx="5779177" cy="3834260"/>
            <a:chOff x="240127" y="1647219"/>
            <a:chExt cx="6217920" cy="4125349"/>
          </a:xfrm>
        </p:grpSpPr>
        <p:pic>
          <p:nvPicPr>
            <p:cNvPr id="8" name="Picture 7" descr="A graph of a number of people with different numbers&#10;&#10;Description automatically generated">
              <a:extLst>
                <a:ext uri="{FF2B5EF4-FFF2-40B4-BE49-F238E27FC236}">
                  <a16:creationId xmlns:a16="http://schemas.microsoft.com/office/drawing/2014/main" id="{B17EFCB5-5720-6D02-5714-E83DBBF8897C}"/>
                </a:ext>
              </a:extLst>
            </p:cNvPr>
            <p:cNvPicPr>
              <a:picLocks noChangeAspect="1"/>
            </p:cNvPicPr>
            <p:nvPr/>
          </p:nvPicPr>
          <p:blipFill>
            <a:blip r:embed="rId3"/>
            <a:stretch>
              <a:fillRect/>
            </a:stretch>
          </p:blipFill>
          <p:spPr>
            <a:xfrm>
              <a:off x="240127" y="1647219"/>
              <a:ext cx="6217920" cy="4125349"/>
            </a:xfrm>
            <a:prstGeom prst="rect">
              <a:avLst/>
            </a:prstGeom>
          </p:spPr>
        </p:pic>
        <p:sp>
          <p:nvSpPr>
            <p:cNvPr id="9" name="TextBox 8">
              <a:extLst>
                <a:ext uri="{FF2B5EF4-FFF2-40B4-BE49-F238E27FC236}">
                  <a16:creationId xmlns:a16="http://schemas.microsoft.com/office/drawing/2014/main" id="{01694E98-D844-AC0B-F8DE-EAA1DAE472E7}"/>
                </a:ext>
              </a:extLst>
            </p:cNvPr>
            <p:cNvSpPr txBox="1"/>
            <p:nvPr/>
          </p:nvSpPr>
          <p:spPr>
            <a:xfrm>
              <a:off x="1092324" y="2031676"/>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49%</a:t>
              </a:r>
            </a:p>
          </p:txBody>
        </p:sp>
        <p:sp>
          <p:nvSpPr>
            <p:cNvPr id="10" name="TextBox 9">
              <a:extLst>
                <a:ext uri="{FF2B5EF4-FFF2-40B4-BE49-F238E27FC236}">
                  <a16:creationId xmlns:a16="http://schemas.microsoft.com/office/drawing/2014/main" id="{9FFFD915-7C91-DD34-0F40-9BDB8267C63F}"/>
                </a:ext>
              </a:extLst>
            </p:cNvPr>
            <p:cNvSpPr txBox="1"/>
            <p:nvPr/>
          </p:nvSpPr>
          <p:spPr>
            <a:xfrm>
              <a:off x="1049170" y="2328924"/>
              <a:ext cx="1851157" cy="142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Likely no damage from impacts over ocean or Antarctic</a:t>
              </a:r>
            </a:p>
          </p:txBody>
        </p:sp>
        <p:sp>
          <p:nvSpPr>
            <p:cNvPr id="11" name="TextBox 10">
              <a:extLst>
                <a:ext uri="{FF2B5EF4-FFF2-40B4-BE49-F238E27FC236}">
                  <a16:creationId xmlns:a16="http://schemas.microsoft.com/office/drawing/2014/main" id="{8334DAEE-A57D-702F-77CA-92CE84604096}"/>
                </a:ext>
              </a:extLst>
            </p:cNvPr>
            <p:cNvSpPr txBox="1"/>
            <p:nvPr/>
          </p:nvSpPr>
          <p:spPr>
            <a:xfrm>
              <a:off x="2900385" y="4542985"/>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7%</a:t>
              </a:r>
            </a:p>
          </p:txBody>
        </p:sp>
        <p:sp>
          <p:nvSpPr>
            <p:cNvPr id="12" name="TextBox 11">
              <a:extLst>
                <a:ext uri="{FF2B5EF4-FFF2-40B4-BE49-F238E27FC236}">
                  <a16:creationId xmlns:a16="http://schemas.microsoft.com/office/drawing/2014/main" id="{73C03907-DED9-8784-7925-962E3F344067}"/>
                </a:ext>
              </a:extLst>
            </p:cNvPr>
            <p:cNvSpPr txBox="1"/>
            <p:nvPr/>
          </p:nvSpPr>
          <p:spPr>
            <a:xfrm>
              <a:off x="3492119" y="3922198"/>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17%</a:t>
              </a:r>
            </a:p>
          </p:txBody>
        </p:sp>
        <p:sp>
          <p:nvSpPr>
            <p:cNvPr id="13" name="TextBox 12">
              <a:extLst>
                <a:ext uri="{FF2B5EF4-FFF2-40B4-BE49-F238E27FC236}">
                  <a16:creationId xmlns:a16="http://schemas.microsoft.com/office/drawing/2014/main" id="{7201EF3F-9758-D695-7AC3-2DF673372679}"/>
                </a:ext>
              </a:extLst>
            </p:cNvPr>
            <p:cNvSpPr txBox="1"/>
            <p:nvPr/>
          </p:nvSpPr>
          <p:spPr>
            <a:xfrm>
              <a:off x="4714647" y="4415511"/>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glow rad="127000">
                      <a:srgbClr val="FFFFFF"/>
                    </a:glow>
                  </a:effectLst>
                  <a:latin typeface="Arial" panose="020B0604020202020204"/>
                  <a:ea typeface="+mn-ea"/>
                  <a:cs typeface="+mn-cs"/>
                </a:rPr>
                <a:t>9</a:t>
              </a: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t>
              </a:r>
            </a:p>
          </p:txBody>
        </p:sp>
        <p:sp>
          <p:nvSpPr>
            <p:cNvPr id="14" name="TextBox 13">
              <a:extLst>
                <a:ext uri="{FF2B5EF4-FFF2-40B4-BE49-F238E27FC236}">
                  <a16:creationId xmlns:a16="http://schemas.microsoft.com/office/drawing/2014/main" id="{B4E2CBA7-0C7A-6807-DDFC-DE01A5299D43}"/>
                </a:ext>
              </a:extLst>
            </p:cNvPr>
            <p:cNvSpPr txBox="1"/>
            <p:nvPr/>
          </p:nvSpPr>
          <p:spPr>
            <a:xfrm>
              <a:off x="5310709" y="4900169"/>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glow rad="127000">
                      <a:srgbClr val="FFFFFF"/>
                    </a:glow>
                  </a:effectLst>
                  <a:latin typeface="Arial" panose="020B0604020202020204"/>
                  <a:ea typeface="+mn-ea"/>
                  <a:cs typeface="+mn-cs"/>
                </a:rPr>
                <a:t>1</a:t>
              </a: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t>
              </a:r>
            </a:p>
          </p:txBody>
        </p:sp>
        <p:cxnSp>
          <p:nvCxnSpPr>
            <p:cNvPr id="15" name="Straight Connector 14">
              <a:extLst>
                <a:ext uri="{FF2B5EF4-FFF2-40B4-BE49-F238E27FC236}">
                  <a16:creationId xmlns:a16="http://schemas.microsoft.com/office/drawing/2014/main" id="{CC85532E-6469-D0E5-5817-B493CA54D419}"/>
                </a:ext>
              </a:extLst>
            </p:cNvPr>
            <p:cNvCxnSpPr>
              <a:cxnSpLocks/>
            </p:cNvCxnSpPr>
            <p:nvPr/>
          </p:nvCxnSpPr>
          <p:spPr>
            <a:xfrm flipV="1">
              <a:off x="4486294" y="1959528"/>
              <a:ext cx="0" cy="325702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2A5363-7616-669B-9953-35EEBBFF4CD8}"/>
                </a:ext>
              </a:extLst>
            </p:cNvPr>
            <p:cNvSpPr txBox="1"/>
            <p:nvPr/>
          </p:nvSpPr>
          <p:spPr>
            <a:xfrm>
              <a:off x="2841089" y="3248672"/>
              <a:ext cx="2548454" cy="629170"/>
            </a:xfrm>
            <a:prstGeom prst="rect">
              <a:avLst/>
            </a:prstGeom>
            <a:solidFill>
              <a:schemeClr val="bg1">
                <a:alpha val="63867"/>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Large damage from impacts over land</a:t>
              </a:r>
            </a:p>
          </p:txBody>
        </p:sp>
        <p:sp>
          <p:nvSpPr>
            <p:cNvPr id="17" name="TextBox 16">
              <a:extLst>
                <a:ext uri="{FF2B5EF4-FFF2-40B4-BE49-F238E27FC236}">
                  <a16:creationId xmlns:a16="http://schemas.microsoft.com/office/drawing/2014/main" id="{BCA2973F-4E9B-E7C5-87EB-6F7B2A83015B}"/>
                </a:ext>
              </a:extLst>
            </p:cNvPr>
            <p:cNvSpPr txBox="1"/>
            <p:nvPr/>
          </p:nvSpPr>
          <p:spPr>
            <a:xfrm>
              <a:off x="4101719" y="3922198"/>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17%</a:t>
              </a:r>
            </a:p>
          </p:txBody>
        </p:sp>
        <p:sp>
          <p:nvSpPr>
            <p:cNvPr id="18" name="TextBox 17">
              <a:extLst>
                <a:ext uri="{FF2B5EF4-FFF2-40B4-BE49-F238E27FC236}">
                  <a16:creationId xmlns:a16="http://schemas.microsoft.com/office/drawing/2014/main" id="{3B10443C-BC47-B1CB-345C-561C55899B32}"/>
                </a:ext>
              </a:extLst>
            </p:cNvPr>
            <p:cNvSpPr txBox="1"/>
            <p:nvPr/>
          </p:nvSpPr>
          <p:spPr>
            <a:xfrm>
              <a:off x="4116730" y="2011684"/>
              <a:ext cx="749175" cy="463599"/>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Average~50K </a:t>
              </a:r>
            </a:p>
          </p:txBody>
        </p:sp>
      </p:grpSp>
      <p:sp>
        <p:nvSpPr>
          <p:cNvPr id="21" name="Content Placeholder 2">
            <a:extLst>
              <a:ext uri="{FF2B5EF4-FFF2-40B4-BE49-F238E27FC236}">
                <a16:creationId xmlns:a16="http://schemas.microsoft.com/office/drawing/2014/main" id="{CC22407F-A45B-70F0-9D66-D9488B89A77A}"/>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If Earth impact occurs, </a:t>
            </a:r>
            <a:r>
              <a:rPr lang="en-US" dirty="0">
                <a:solidFill>
                  <a:srgbClr val="FFFFFF"/>
                </a:solidFill>
                <a:latin typeface="Arial" panose="020B0604020202020204"/>
              </a:rPr>
              <a:t>c</a:t>
            </a: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hances of no damage or large damage are both likely</a:t>
            </a:r>
          </a:p>
        </p:txBody>
      </p:sp>
      <p:grpSp>
        <p:nvGrpSpPr>
          <p:cNvPr id="22" name="Group 21">
            <a:extLst>
              <a:ext uri="{FF2B5EF4-FFF2-40B4-BE49-F238E27FC236}">
                <a16:creationId xmlns:a16="http://schemas.microsoft.com/office/drawing/2014/main" id="{02F1BC5B-CC74-5C41-FA39-9F262EA73A9E}"/>
              </a:ext>
            </a:extLst>
          </p:cNvPr>
          <p:cNvGrpSpPr/>
          <p:nvPr/>
        </p:nvGrpSpPr>
        <p:grpSpPr>
          <a:xfrm>
            <a:off x="6446897" y="2088302"/>
            <a:ext cx="5287903" cy="772787"/>
            <a:chOff x="468465" y="2228803"/>
            <a:chExt cx="5287157" cy="662272"/>
          </a:xfrm>
        </p:grpSpPr>
        <p:sp>
          <p:nvSpPr>
            <p:cNvPr id="23" name="Rounded Rectangle 22">
              <a:extLst>
                <a:ext uri="{FF2B5EF4-FFF2-40B4-BE49-F238E27FC236}">
                  <a16:creationId xmlns:a16="http://schemas.microsoft.com/office/drawing/2014/main" id="{289ACF6B-83E8-7A14-B4C8-1DD51D4562D2}"/>
                </a:ext>
              </a:extLst>
            </p:cNvPr>
            <p:cNvSpPr/>
            <p:nvPr/>
          </p:nvSpPr>
          <p:spPr>
            <a:xfrm>
              <a:off x="1538794"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43%</a:t>
              </a:r>
            </a:p>
          </p:txBody>
        </p:sp>
        <p:sp>
          <p:nvSpPr>
            <p:cNvPr id="24" name="Rounded Rectangle 23">
              <a:extLst>
                <a:ext uri="{FF2B5EF4-FFF2-40B4-BE49-F238E27FC236}">
                  <a16:creationId xmlns:a16="http://schemas.microsoft.com/office/drawing/2014/main" id="{3A851EE8-6379-4416-ECDD-DA210B82B83F}"/>
                </a:ext>
              </a:extLst>
            </p:cNvPr>
            <p:cNvSpPr/>
            <p:nvPr/>
          </p:nvSpPr>
          <p:spPr>
            <a:xfrm>
              <a:off x="2609123"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26%</a:t>
              </a:r>
            </a:p>
          </p:txBody>
        </p:sp>
        <p:sp>
          <p:nvSpPr>
            <p:cNvPr id="25" name="Rounded Rectangle 24">
              <a:extLst>
                <a:ext uri="{FF2B5EF4-FFF2-40B4-BE49-F238E27FC236}">
                  <a16:creationId xmlns:a16="http://schemas.microsoft.com/office/drawing/2014/main" id="{68DEDA67-A70A-327E-C00E-A476B99CB8F7}"/>
                </a:ext>
              </a:extLst>
            </p:cNvPr>
            <p:cNvSpPr/>
            <p:nvPr/>
          </p:nvSpPr>
          <p:spPr>
            <a:xfrm>
              <a:off x="367945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&gt;100K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b="1" dirty="0">
                  <a:solidFill>
                    <a:srgbClr val="FFFFFF"/>
                  </a:solidFill>
                  <a:latin typeface="Arial" panose="020B0604020202020204"/>
                </a:rPr>
                <a:t>10</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26" name="Rounded Rectangle 25">
              <a:extLst>
                <a:ext uri="{FF2B5EF4-FFF2-40B4-BE49-F238E27FC236}">
                  <a16:creationId xmlns:a16="http://schemas.microsoft.com/office/drawing/2014/main" id="{FA62AB8C-934F-CADC-44F1-8DB181D7C3F3}"/>
                </a:ext>
              </a:extLst>
            </p:cNvPr>
            <p:cNvSpPr/>
            <p:nvPr/>
          </p:nvSpPr>
          <p:spPr>
            <a:xfrm>
              <a:off x="474978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&gt;1M</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b="1" dirty="0">
                  <a:solidFill>
                    <a:srgbClr val="FFFFFF"/>
                  </a:solidFill>
                  <a:latin typeface="Arial" panose="020B0604020202020204"/>
                </a:rPr>
                <a:t>1</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27" name="Rounded Rectangle 26">
              <a:extLst>
                <a:ext uri="{FF2B5EF4-FFF2-40B4-BE49-F238E27FC236}">
                  <a16:creationId xmlns:a16="http://schemas.microsoft.com/office/drawing/2014/main" id="{F7FE03C4-EEDE-E427-61B9-05829568691A}"/>
                </a:ext>
              </a:extLst>
            </p:cNvPr>
            <p:cNvSpPr/>
            <p:nvPr/>
          </p:nvSpPr>
          <p:spPr>
            <a:xfrm>
              <a:off x="468465"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0</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49%</a:t>
              </a:r>
            </a:p>
          </p:txBody>
        </p:sp>
      </p:grpSp>
      <p:sp>
        <p:nvSpPr>
          <p:cNvPr id="28" name="TextBox 27">
            <a:extLst>
              <a:ext uri="{FF2B5EF4-FFF2-40B4-BE49-F238E27FC236}">
                <a16:creationId xmlns:a16="http://schemas.microsoft.com/office/drawing/2014/main" id="{9113507F-969D-274B-FA92-0A18C8F2B629}"/>
              </a:ext>
            </a:extLst>
          </p:cNvPr>
          <p:cNvSpPr txBox="1"/>
          <p:nvPr/>
        </p:nvSpPr>
        <p:spPr>
          <a:xfrm>
            <a:off x="6446158" y="1469038"/>
            <a:ext cx="5571923" cy="553998"/>
          </a:xfrm>
          <a:prstGeom prst="rect">
            <a:avLst/>
          </a:prstGeom>
          <a:noFill/>
          <a:ln w="19050">
            <a:noFill/>
          </a:ln>
        </p:spPr>
        <p:txBody>
          <a:bodyPr wrap="square" lIns="0" tIns="0" rIns="0" bIns="0" rtlCol="0">
            <a:spAutoFit/>
          </a:bodyPr>
          <a:lstStyle>
            <a:defPPr>
              <a:defRPr lang="en-US"/>
            </a:defPPr>
            <a:lvl1pPr>
              <a:defRPr sz="1600" b="1">
                <a:latin typeface="Arial" panose="020B0604020202020204" pitchFamily="34" charset="0"/>
                <a:cs typeface="Arial" panose="020B0604020202020204" pitchFamily="34" charset="0"/>
              </a:defRPr>
            </a:lvl1pPr>
          </a:lstStyle>
          <a:p>
            <a:r>
              <a:rPr lang="en-US" sz="1800" dirty="0"/>
              <a:t>Likelihood of the impact affecting at least </a:t>
            </a:r>
            <a:br>
              <a:rPr lang="en-US" sz="1800" dirty="0"/>
            </a:br>
            <a:r>
              <a:rPr lang="en-US" sz="1800" dirty="0"/>
              <a:t>this many people if Earth impact occurs</a:t>
            </a:r>
          </a:p>
        </p:txBody>
      </p:sp>
      <p:sp>
        <p:nvSpPr>
          <p:cNvPr id="29" name="Content Placeholder 2">
            <a:extLst>
              <a:ext uri="{FF2B5EF4-FFF2-40B4-BE49-F238E27FC236}">
                <a16:creationId xmlns:a16="http://schemas.microsoft.com/office/drawing/2014/main" id="{44C08318-90CB-4A0A-FA43-57B0CF2A7A65}"/>
              </a:ext>
            </a:extLst>
          </p:cNvPr>
          <p:cNvSpPr txBox="1">
            <a:spLocks/>
          </p:cNvSpPr>
          <p:nvPr/>
        </p:nvSpPr>
        <p:spPr>
          <a:xfrm>
            <a:off x="6446158" y="3103527"/>
            <a:ext cx="5288642" cy="1912580"/>
          </a:xfrm>
          <a:prstGeom prst="roundRect">
            <a:avLst/>
          </a:prstGeom>
          <a:solidFill>
            <a:schemeClr val="accent2"/>
          </a:solidFill>
        </p:spPr>
        <p:txBody>
          <a:bodyPr vert="horz"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dirty="0">
                <a:solidFill>
                  <a:srgbClr val="FFFFFF"/>
                </a:solidFill>
                <a:latin typeface="Arial" panose="020B0604020202020204"/>
              </a:rPr>
              <a:t>Impacts over land would likely affect </a:t>
            </a:r>
            <a:br>
              <a:rPr lang="en-US" dirty="0">
                <a:solidFill>
                  <a:srgbClr val="FFFFFF"/>
                </a:solidFill>
                <a:latin typeface="Arial" panose="020B0604020202020204"/>
              </a:rPr>
            </a:br>
            <a:r>
              <a:rPr lang="en-US" dirty="0">
                <a:solidFill>
                  <a:srgbClr val="FFFFFF"/>
                </a:solidFill>
                <a:latin typeface="Arial" panose="020B0604020202020204"/>
              </a:rPr>
              <a:t>1K–100K people, potentially up to ~5M people</a:t>
            </a:r>
          </a:p>
          <a:p>
            <a:pPr marL="0" indent="0">
              <a:buNone/>
              <a:defRPr/>
            </a:pPr>
            <a:r>
              <a:rPr lang="en-US" dirty="0">
                <a:solidFill>
                  <a:srgbClr val="FFFFFF"/>
                </a:solidFill>
                <a:latin typeface="Arial" panose="020B0604020202020204"/>
              </a:rPr>
              <a:t>~50K people affected on average</a:t>
            </a:r>
          </a:p>
        </p:txBody>
      </p:sp>
    </p:spTree>
    <p:extLst>
      <p:ext uri="{BB962C8B-B14F-4D97-AF65-F5344CB8AC3E}">
        <p14:creationId xmlns:p14="http://schemas.microsoft.com/office/powerpoint/2010/main" val="2070165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552D-916E-C8BB-2861-E807D424ACE7}"/>
              </a:ext>
            </a:extLst>
          </p:cNvPr>
          <p:cNvSpPr>
            <a:spLocks noGrp="1"/>
          </p:cNvSpPr>
          <p:nvPr>
            <p:ph type="title"/>
          </p:nvPr>
        </p:nvSpPr>
        <p:spPr/>
        <p:txBody>
          <a:bodyPr/>
          <a:lstStyle/>
          <a:p>
            <a:r>
              <a:rPr lang="en-US" dirty="0"/>
              <a:t>Ground Damage Risk Swath</a:t>
            </a:r>
            <a:br>
              <a:rPr lang="en-US" dirty="0"/>
            </a:br>
            <a:endParaRPr lang="en-US" dirty="0"/>
          </a:p>
        </p:txBody>
      </p:sp>
      <p:sp>
        <p:nvSpPr>
          <p:cNvPr id="4" name="Text Placeholder 3">
            <a:extLst>
              <a:ext uri="{FF2B5EF4-FFF2-40B4-BE49-F238E27FC236}">
                <a16:creationId xmlns:a16="http://schemas.microsoft.com/office/drawing/2014/main" id="{4420098D-5A71-C90C-F1D6-38F21FD4F242}"/>
              </a:ext>
            </a:extLst>
          </p:cNvPr>
          <p:cNvSpPr>
            <a:spLocks noGrp="1"/>
          </p:cNvSpPr>
          <p:nvPr>
            <p:ph type="body" sz="quarter" idx="13"/>
          </p:nvPr>
        </p:nvSpPr>
        <p:spPr/>
        <p:txBody>
          <a:bodyPr/>
          <a:lstStyle/>
          <a:p>
            <a:r>
              <a:rPr lang="en-US" dirty="0"/>
              <a:t>Regions potentially at risk to ground damage given ranges of damage sizes and locations</a:t>
            </a:r>
          </a:p>
        </p:txBody>
      </p:sp>
      <p:sp>
        <p:nvSpPr>
          <p:cNvPr id="5" name="Slide Number Placeholder 4">
            <a:extLst>
              <a:ext uri="{FF2B5EF4-FFF2-40B4-BE49-F238E27FC236}">
                <a16:creationId xmlns:a16="http://schemas.microsoft.com/office/drawing/2014/main" id="{09EF5D8F-984F-E8F9-5A93-4500B39E3E1E}"/>
              </a:ext>
            </a:extLst>
          </p:cNvPr>
          <p:cNvSpPr>
            <a:spLocks noGrp="1"/>
          </p:cNvSpPr>
          <p:nvPr>
            <p:ph type="sldNum" sz="quarter" idx="16"/>
          </p:nvPr>
        </p:nvSpPr>
        <p:spPr/>
        <p:txBody>
          <a:bodyPr/>
          <a:lstStyle/>
          <a:p>
            <a:fld id="{4EBCDCBD-78E1-0D41-A999-31B5EBF8E02C}" type="slidenum">
              <a:rPr lang="en-US" smtClean="0"/>
              <a:pPr/>
              <a:t>26</a:t>
            </a:fld>
            <a:endParaRPr lang="en-US" dirty="0"/>
          </a:p>
        </p:txBody>
      </p:sp>
      <p:sp>
        <p:nvSpPr>
          <p:cNvPr id="6" name="Footer Placeholder 5">
            <a:extLst>
              <a:ext uri="{FF2B5EF4-FFF2-40B4-BE49-F238E27FC236}">
                <a16:creationId xmlns:a16="http://schemas.microsoft.com/office/drawing/2014/main" id="{70E4B25F-A9AE-825A-DBF7-3A3B12CD149B}"/>
              </a:ext>
            </a:extLst>
          </p:cNvPr>
          <p:cNvSpPr>
            <a:spLocks noGrp="1"/>
          </p:cNvSpPr>
          <p:nvPr>
            <p:ph type="ftr" sz="quarter" idx="15"/>
          </p:nvPr>
        </p:nvSpPr>
        <p:spPr/>
        <p:txBody>
          <a:bodyPr/>
          <a:lstStyle/>
          <a:p>
            <a:endParaRPr lang="en-US" dirty="0"/>
          </a:p>
        </p:txBody>
      </p:sp>
      <p:grpSp>
        <p:nvGrpSpPr>
          <p:cNvPr id="7" name="Group 6">
            <a:extLst>
              <a:ext uri="{FF2B5EF4-FFF2-40B4-BE49-F238E27FC236}">
                <a16:creationId xmlns:a16="http://schemas.microsoft.com/office/drawing/2014/main" id="{3EE803A0-89EE-78FF-2297-94EB58DBC983}"/>
              </a:ext>
            </a:extLst>
          </p:cNvPr>
          <p:cNvGrpSpPr/>
          <p:nvPr/>
        </p:nvGrpSpPr>
        <p:grpSpPr>
          <a:xfrm>
            <a:off x="457200" y="1485900"/>
            <a:ext cx="5097786" cy="4779442"/>
            <a:chOff x="475052" y="1248788"/>
            <a:chExt cx="5600992" cy="5251223"/>
          </a:xfrm>
        </p:grpSpPr>
        <p:pic>
          <p:nvPicPr>
            <p:cNvPr id="8" name="Picture 7" descr="A map of the earth&#10;&#10;Description automatically generated">
              <a:extLst>
                <a:ext uri="{FF2B5EF4-FFF2-40B4-BE49-F238E27FC236}">
                  <a16:creationId xmlns:a16="http://schemas.microsoft.com/office/drawing/2014/main" id="{6D4CE80C-80CC-9545-1026-AA30D4B0848D}"/>
                </a:ext>
              </a:extLst>
            </p:cNvPr>
            <p:cNvPicPr>
              <a:picLocks noChangeAspect="1"/>
            </p:cNvPicPr>
            <p:nvPr/>
          </p:nvPicPr>
          <p:blipFill rotWithShape="1">
            <a:blip r:embed="rId2"/>
            <a:srcRect l="27530" r="23735"/>
            <a:stretch/>
          </p:blipFill>
          <p:spPr>
            <a:xfrm>
              <a:off x="475052" y="1248788"/>
              <a:ext cx="3304033" cy="5210370"/>
            </a:xfrm>
            <a:prstGeom prst="rect">
              <a:avLst/>
            </a:prstGeom>
          </p:spPr>
        </p:pic>
        <p:sp>
          <p:nvSpPr>
            <p:cNvPr id="9" name="TextBox 8">
              <a:extLst>
                <a:ext uri="{FF2B5EF4-FFF2-40B4-BE49-F238E27FC236}">
                  <a16:creationId xmlns:a16="http://schemas.microsoft.com/office/drawing/2014/main" id="{08B1409A-7C08-BC0E-82DD-94C56B5CB444}"/>
                </a:ext>
              </a:extLst>
            </p:cNvPr>
            <p:cNvSpPr txBox="1"/>
            <p:nvPr/>
          </p:nvSpPr>
          <p:spPr>
            <a:xfrm>
              <a:off x="1969017" y="6222558"/>
              <a:ext cx="750286"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Cape Town</a:t>
              </a:r>
            </a:p>
          </p:txBody>
        </p:sp>
        <p:sp>
          <p:nvSpPr>
            <p:cNvPr id="10" name="TextBox 9">
              <a:extLst>
                <a:ext uri="{FF2B5EF4-FFF2-40B4-BE49-F238E27FC236}">
                  <a16:creationId xmlns:a16="http://schemas.microsoft.com/office/drawing/2014/main" id="{73C85846-73C8-09CF-17C7-A6C62C25784F}"/>
                </a:ext>
              </a:extLst>
            </p:cNvPr>
            <p:cNvSpPr txBox="1"/>
            <p:nvPr/>
          </p:nvSpPr>
          <p:spPr>
            <a:xfrm>
              <a:off x="2228668" y="4099124"/>
              <a:ext cx="593537"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Kananga</a:t>
              </a:r>
            </a:p>
          </p:txBody>
        </p:sp>
        <p:sp>
          <p:nvSpPr>
            <p:cNvPr id="11" name="TextBox 10">
              <a:extLst>
                <a:ext uri="{FF2B5EF4-FFF2-40B4-BE49-F238E27FC236}">
                  <a16:creationId xmlns:a16="http://schemas.microsoft.com/office/drawing/2014/main" id="{A5EFC622-9C6D-BB7E-BAF7-FAFC04007E7D}"/>
                </a:ext>
              </a:extLst>
            </p:cNvPr>
            <p:cNvSpPr txBox="1"/>
            <p:nvPr/>
          </p:nvSpPr>
          <p:spPr>
            <a:xfrm>
              <a:off x="2228668" y="3327657"/>
              <a:ext cx="396279"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Lisala</a:t>
              </a:r>
            </a:p>
          </p:txBody>
        </p:sp>
        <p:sp>
          <p:nvSpPr>
            <p:cNvPr id="12" name="TextBox 11">
              <a:extLst>
                <a:ext uri="{FF2B5EF4-FFF2-40B4-BE49-F238E27FC236}">
                  <a16:creationId xmlns:a16="http://schemas.microsoft.com/office/drawing/2014/main" id="{6D0C7F69-1F87-5EB3-7E54-09755A838283}"/>
                </a:ext>
              </a:extLst>
            </p:cNvPr>
            <p:cNvSpPr txBox="1"/>
            <p:nvPr/>
          </p:nvSpPr>
          <p:spPr>
            <a:xfrm>
              <a:off x="2276418" y="2377053"/>
              <a:ext cx="1213915" cy="169078"/>
            </a:xfrm>
            <a:prstGeom prst="rect">
              <a:avLst/>
            </a:prstGeom>
            <a:noFill/>
            <a:effectLst>
              <a:glow rad="127000">
                <a:schemeClr val="bg1"/>
              </a:glow>
            </a:effectLst>
          </p:spPr>
          <p:txBody>
            <a:bodyPr wrap="square" lIns="0" tIns="0" rIns="0" bIns="0" rtlCol="0">
              <a:spAutoFit/>
            </a:bodyPr>
            <a:lstStyle/>
            <a:p>
              <a:r>
                <a:rPr lang="en-US" sz="1000" b="1" dirty="0">
                  <a:solidFill>
                    <a:schemeClr val="bg1"/>
                  </a:solidFill>
                  <a:effectLst>
                    <a:glow rad="101600">
                      <a:schemeClr val="tx1">
                        <a:alpha val="50000"/>
                      </a:schemeClr>
                    </a:glow>
                  </a:effectLst>
                </a:rPr>
                <a:t>Al Junaynah</a:t>
              </a:r>
            </a:p>
          </p:txBody>
        </p:sp>
        <p:grpSp>
          <p:nvGrpSpPr>
            <p:cNvPr id="13" name="Group 12">
              <a:extLst>
                <a:ext uri="{FF2B5EF4-FFF2-40B4-BE49-F238E27FC236}">
                  <a16:creationId xmlns:a16="http://schemas.microsoft.com/office/drawing/2014/main" id="{8DA14942-ED96-EFDA-AB6A-803E9A260976}"/>
                </a:ext>
              </a:extLst>
            </p:cNvPr>
            <p:cNvGrpSpPr/>
            <p:nvPr/>
          </p:nvGrpSpPr>
          <p:grpSpPr>
            <a:xfrm>
              <a:off x="3854268" y="1248788"/>
              <a:ext cx="2221776" cy="3440234"/>
              <a:chOff x="3723639" y="1005670"/>
              <a:chExt cx="2221776" cy="3440234"/>
            </a:xfrm>
          </p:grpSpPr>
          <p:pic>
            <p:nvPicPr>
              <p:cNvPr id="21" name="Picture 20" descr="A satellite view of the earth&#10;&#10;Description automatically generated">
                <a:extLst>
                  <a:ext uri="{FF2B5EF4-FFF2-40B4-BE49-F238E27FC236}">
                    <a16:creationId xmlns:a16="http://schemas.microsoft.com/office/drawing/2014/main" id="{DAC292B5-047A-75D6-F12C-EB325444FD0D}"/>
                  </a:ext>
                </a:extLst>
              </p:cNvPr>
              <p:cNvPicPr>
                <a:picLocks noChangeAspect="1"/>
              </p:cNvPicPr>
              <p:nvPr/>
            </p:nvPicPr>
            <p:blipFill rotWithShape="1">
              <a:blip r:embed="rId3"/>
              <a:srcRect l="37295" t="8122" r="30967" b="27011"/>
              <a:stretch/>
            </p:blipFill>
            <p:spPr>
              <a:xfrm>
                <a:off x="3723639" y="1005670"/>
                <a:ext cx="2190101" cy="3440234"/>
              </a:xfrm>
              <a:prstGeom prst="rect">
                <a:avLst/>
              </a:prstGeom>
            </p:spPr>
          </p:pic>
          <p:sp>
            <p:nvSpPr>
              <p:cNvPr id="22" name="TextBox 21">
                <a:extLst>
                  <a:ext uri="{FF2B5EF4-FFF2-40B4-BE49-F238E27FC236}">
                    <a16:creationId xmlns:a16="http://schemas.microsoft.com/office/drawing/2014/main" id="{9831EC92-719A-B3B7-5FA3-485144F94253}"/>
                  </a:ext>
                </a:extLst>
              </p:cNvPr>
              <p:cNvSpPr txBox="1"/>
              <p:nvPr/>
            </p:nvSpPr>
            <p:spPr>
              <a:xfrm>
                <a:off x="4985541" y="1927013"/>
                <a:ext cx="959874"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St. Petersburg</a:t>
                </a:r>
              </a:p>
            </p:txBody>
          </p:sp>
          <p:sp>
            <p:nvSpPr>
              <p:cNvPr id="23" name="TextBox 22">
                <a:extLst>
                  <a:ext uri="{FF2B5EF4-FFF2-40B4-BE49-F238E27FC236}">
                    <a16:creationId xmlns:a16="http://schemas.microsoft.com/office/drawing/2014/main" id="{3FC72F48-D42E-9B73-8DA2-C1C029E9A8F0}"/>
                  </a:ext>
                </a:extLst>
              </p:cNvPr>
              <p:cNvSpPr txBox="1"/>
              <p:nvPr/>
            </p:nvSpPr>
            <p:spPr>
              <a:xfrm>
                <a:off x="4846122" y="3348976"/>
                <a:ext cx="686882"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Bucharest</a:t>
                </a:r>
              </a:p>
            </p:txBody>
          </p:sp>
          <p:sp>
            <p:nvSpPr>
              <p:cNvPr id="24" name="TextBox 23">
                <a:extLst>
                  <a:ext uri="{FF2B5EF4-FFF2-40B4-BE49-F238E27FC236}">
                    <a16:creationId xmlns:a16="http://schemas.microsoft.com/office/drawing/2014/main" id="{729ECB1B-ACC1-B978-1BA8-629CBE90A8AB}"/>
                  </a:ext>
                </a:extLst>
              </p:cNvPr>
              <p:cNvSpPr txBox="1"/>
              <p:nvPr/>
            </p:nvSpPr>
            <p:spPr>
              <a:xfrm>
                <a:off x="4942535" y="2466073"/>
                <a:ext cx="451087" cy="169078"/>
              </a:xfrm>
              <a:prstGeom prst="rect">
                <a:avLst/>
              </a:prstGeom>
              <a:noFill/>
              <a:effectLst>
                <a:glow rad="127000">
                  <a:schemeClr val="bg1"/>
                </a:glow>
              </a:effectLst>
            </p:spPr>
            <p:txBody>
              <a:bodyPr wrap="square" lIns="0" tIns="0" rIns="0" bIns="0" rtlCol="0">
                <a:spAutoFit/>
              </a:bodyPr>
              <a:lstStyle/>
              <a:p>
                <a:r>
                  <a:rPr lang="en-US" sz="1000" b="1" dirty="0">
                    <a:solidFill>
                      <a:schemeClr val="bg1"/>
                    </a:solidFill>
                    <a:effectLst>
                      <a:glow rad="101600">
                        <a:schemeClr val="tx1">
                          <a:alpha val="50000"/>
                        </a:schemeClr>
                      </a:glow>
                    </a:effectLst>
                  </a:rPr>
                  <a:t>Minsk</a:t>
                </a:r>
              </a:p>
            </p:txBody>
          </p:sp>
          <p:sp>
            <p:nvSpPr>
              <p:cNvPr id="25" name="TextBox 24">
                <a:extLst>
                  <a:ext uri="{FF2B5EF4-FFF2-40B4-BE49-F238E27FC236}">
                    <a16:creationId xmlns:a16="http://schemas.microsoft.com/office/drawing/2014/main" id="{4BDAA249-9EF0-9BC2-F1D6-0BF77345ED2F}"/>
                  </a:ext>
                </a:extLst>
              </p:cNvPr>
              <p:cNvSpPr txBox="1"/>
              <p:nvPr/>
            </p:nvSpPr>
            <p:spPr>
              <a:xfrm>
                <a:off x="4849575" y="2990092"/>
                <a:ext cx="686882"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Chernivtsi</a:t>
                </a:r>
              </a:p>
            </p:txBody>
          </p:sp>
          <p:sp>
            <p:nvSpPr>
              <p:cNvPr id="26" name="TextBox 25">
                <a:extLst>
                  <a:ext uri="{FF2B5EF4-FFF2-40B4-BE49-F238E27FC236}">
                    <a16:creationId xmlns:a16="http://schemas.microsoft.com/office/drawing/2014/main" id="{BF312BE1-652C-CDB7-EA7C-C2994742D93E}"/>
                  </a:ext>
                </a:extLst>
              </p:cNvPr>
              <p:cNvSpPr txBox="1"/>
              <p:nvPr/>
            </p:nvSpPr>
            <p:spPr>
              <a:xfrm>
                <a:off x="4752129" y="3959631"/>
                <a:ext cx="477295"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Athens</a:t>
                </a:r>
              </a:p>
            </p:txBody>
          </p:sp>
          <p:sp>
            <p:nvSpPr>
              <p:cNvPr id="27" name="TextBox 26">
                <a:extLst>
                  <a:ext uri="{FF2B5EF4-FFF2-40B4-BE49-F238E27FC236}">
                    <a16:creationId xmlns:a16="http://schemas.microsoft.com/office/drawing/2014/main" id="{BEFA2359-2219-CE95-F258-377B1C27D574}"/>
                  </a:ext>
                </a:extLst>
              </p:cNvPr>
              <p:cNvSpPr txBox="1"/>
              <p:nvPr/>
            </p:nvSpPr>
            <p:spPr>
              <a:xfrm>
                <a:off x="5029231" y="1190930"/>
                <a:ext cx="702734"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Murmansk</a:t>
                </a:r>
              </a:p>
            </p:txBody>
          </p:sp>
        </p:grpSp>
        <p:sp>
          <p:nvSpPr>
            <p:cNvPr id="14" name="TextBox 13">
              <a:extLst>
                <a:ext uri="{FF2B5EF4-FFF2-40B4-BE49-F238E27FC236}">
                  <a16:creationId xmlns:a16="http://schemas.microsoft.com/office/drawing/2014/main" id="{28F522B1-CB6D-EBEA-02C1-CD6B654C57E9}"/>
                </a:ext>
              </a:extLst>
            </p:cNvPr>
            <p:cNvSpPr txBox="1"/>
            <p:nvPr/>
          </p:nvSpPr>
          <p:spPr>
            <a:xfrm>
              <a:off x="817808" y="2709191"/>
              <a:ext cx="772595" cy="710131"/>
            </a:xfrm>
            <a:prstGeom prst="rect">
              <a:avLst/>
            </a:prstGeom>
            <a:noFill/>
            <a:effectLst>
              <a:glow rad="127000">
                <a:schemeClr val="bg1"/>
              </a:glow>
            </a:effectLst>
          </p:spPr>
          <p:txBody>
            <a:bodyPr wrap="square" lIns="0" tIns="0" rIns="0" bIns="0" rtlCol="0">
              <a:spAutoFit/>
            </a:bodyPr>
            <a:lstStyle/>
            <a:p>
              <a:pPr algn="ctr"/>
              <a:r>
                <a:rPr lang="en-US" sz="1400" b="1" dirty="0">
                  <a:solidFill>
                    <a:schemeClr val="bg1"/>
                  </a:solidFill>
                  <a:effectLst>
                    <a:glow rad="101600">
                      <a:schemeClr val="tx1">
                        <a:alpha val="50000"/>
                      </a:schemeClr>
                    </a:glow>
                  </a:effectLst>
                </a:rPr>
                <a:t>Median damage sizes</a:t>
              </a:r>
            </a:p>
          </p:txBody>
        </p:sp>
        <p:pic>
          <p:nvPicPr>
            <p:cNvPr id="15" name="Picture 14">
              <a:extLst>
                <a:ext uri="{FF2B5EF4-FFF2-40B4-BE49-F238E27FC236}">
                  <a16:creationId xmlns:a16="http://schemas.microsoft.com/office/drawing/2014/main" id="{4380224B-049A-F60D-0CC5-110B45DA5E39}"/>
                </a:ext>
              </a:extLst>
            </p:cNvPr>
            <p:cNvPicPr>
              <a:picLocks noChangeAspect="1"/>
            </p:cNvPicPr>
            <p:nvPr/>
          </p:nvPicPr>
          <p:blipFill>
            <a:blip r:embed="rId4"/>
            <a:stretch>
              <a:fillRect/>
            </a:stretch>
          </p:blipFill>
          <p:spPr>
            <a:xfrm>
              <a:off x="3854268" y="4874282"/>
              <a:ext cx="2190101" cy="1625729"/>
            </a:xfrm>
            <a:prstGeom prst="rect">
              <a:avLst/>
            </a:prstGeom>
          </p:spPr>
        </p:pic>
        <p:cxnSp>
          <p:nvCxnSpPr>
            <p:cNvPr id="16" name="Straight Arrow Connector 15">
              <a:extLst>
                <a:ext uri="{FF2B5EF4-FFF2-40B4-BE49-F238E27FC236}">
                  <a16:creationId xmlns:a16="http://schemas.microsoft.com/office/drawing/2014/main" id="{5536B5FE-8DD7-E060-FAD5-249734F79D03}"/>
                </a:ext>
              </a:extLst>
            </p:cNvPr>
            <p:cNvCxnSpPr>
              <a:cxnSpLocks/>
              <a:stCxn id="14" idx="3"/>
            </p:cNvCxnSpPr>
            <p:nvPr/>
          </p:nvCxnSpPr>
          <p:spPr>
            <a:xfrm flipV="1">
              <a:off x="1590403" y="2582913"/>
              <a:ext cx="358201" cy="481344"/>
            </a:xfrm>
            <a:prstGeom prst="straightConnector1">
              <a:avLst/>
            </a:prstGeom>
            <a:ln w="19050">
              <a:solidFill>
                <a:schemeClr val="bg1"/>
              </a:solidFill>
              <a:tailEnd type="triangle"/>
            </a:ln>
            <a:effectLst>
              <a:outerShdw blurRad="50800" dist="25400" dir="2700000" algn="t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5CF85E-D233-B27C-29BD-CCD249A0555C}"/>
                </a:ext>
              </a:extLst>
            </p:cNvPr>
            <p:cNvCxnSpPr>
              <a:cxnSpLocks/>
              <a:stCxn id="14" idx="3"/>
            </p:cNvCxnSpPr>
            <p:nvPr/>
          </p:nvCxnSpPr>
          <p:spPr>
            <a:xfrm>
              <a:off x="1590403" y="3064257"/>
              <a:ext cx="358201" cy="263400"/>
            </a:xfrm>
            <a:prstGeom prst="straightConnector1">
              <a:avLst/>
            </a:prstGeom>
            <a:ln w="19050">
              <a:solidFill>
                <a:schemeClr val="bg1"/>
              </a:solidFill>
              <a:tailEnd type="triangle"/>
            </a:ln>
            <a:effectLst>
              <a:outerShdw blurRad="50800" dist="25400" dir="2700000" algn="t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3AA989-3CB3-B615-EE24-A96AF35162B9}"/>
                </a:ext>
              </a:extLst>
            </p:cNvPr>
            <p:cNvCxnSpPr>
              <a:cxnSpLocks/>
            </p:cNvCxnSpPr>
            <p:nvPr/>
          </p:nvCxnSpPr>
          <p:spPr>
            <a:xfrm>
              <a:off x="1590403" y="3034753"/>
              <a:ext cx="386080" cy="1064371"/>
            </a:xfrm>
            <a:prstGeom prst="straightConnector1">
              <a:avLst/>
            </a:prstGeom>
            <a:ln w="19050">
              <a:solidFill>
                <a:schemeClr val="bg1"/>
              </a:solidFill>
              <a:tailEnd type="triangle"/>
            </a:ln>
            <a:effectLst>
              <a:outerShdw blurRad="50800" dist="25400" dir="2700000" algn="t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6C7AA7-66A6-F4AD-3C2B-2498F445AD50}"/>
                </a:ext>
              </a:extLst>
            </p:cNvPr>
            <p:cNvSpPr txBox="1"/>
            <p:nvPr/>
          </p:nvSpPr>
          <p:spPr>
            <a:xfrm>
              <a:off x="1008932" y="1645837"/>
              <a:ext cx="1007960" cy="473420"/>
            </a:xfrm>
            <a:prstGeom prst="rect">
              <a:avLst/>
            </a:prstGeom>
            <a:noFill/>
            <a:effectLst/>
          </p:spPr>
          <p:txBody>
            <a:bodyPr wrap="square" lIns="0" tIns="0" rIns="0" bIns="0" rtlCol="0">
              <a:spAutoFit/>
            </a:bodyPr>
            <a:lstStyle/>
            <a:p>
              <a:pPr algn="ctr"/>
              <a:r>
                <a:rPr lang="en-US" sz="1400" b="1" dirty="0">
                  <a:effectLst/>
                </a:rPr>
                <a:t>Impact Corridor</a:t>
              </a:r>
            </a:p>
          </p:txBody>
        </p:sp>
        <p:cxnSp>
          <p:nvCxnSpPr>
            <p:cNvPr id="20" name="Straight Arrow Connector 19">
              <a:extLst>
                <a:ext uri="{FF2B5EF4-FFF2-40B4-BE49-F238E27FC236}">
                  <a16:creationId xmlns:a16="http://schemas.microsoft.com/office/drawing/2014/main" id="{C0D01796-5D71-1E92-E38A-590FCAAACB31}"/>
                </a:ext>
              </a:extLst>
            </p:cNvPr>
            <p:cNvCxnSpPr>
              <a:cxnSpLocks/>
            </p:cNvCxnSpPr>
            <p:nvPr/>
          </p:nvCxnSpPr>
          <p:spPr>
            <a:xfrm>
              <a:off x="1872426" y="1988543"/>
              <a:ext cx="257577" cy="0"/>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1AC1CE34-8E92-6705-5537-765A853500D8}"/>
              </a:ext>
            </a:extLst>
          </p:cNvPr>
          <p:cNvSpPr txBox="1">
            <a:spLocks/>
          </p:cNvSpPr>
          <p:nvPr/>
        </p:nvSpPr>
        <p:spPr>
          <a:xfrm>
            <a:off x="6438900" y="1485900"/>
            <a:ext cx="5295900" cy="1770698"/>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dirty="0">
                <a:solidFill>
                  <a:srgbClr val="FFFFFF"/>
                </a:solidFill>
                <a:latin typeface="Arial" panose="020B0604020202020204"/>
              </a:rPr>
              <a:t>Areas potentially at risk to blast damage span a ~500-km-wide swath from South Africa to the Barents Sea, crossing Africa, the Mediterranean, and Eastern Europe</a:t>
            </a:r>
          </a:p>
        </p:txBody>
      </p:sp>
      <p:sp>
        <p:nvSpPr>
          <p:cNvPr id="29" name="Content Placeholder 2">
            <a:extLst>
              <a:ext uri="{FF2B5EF4-FFF2-40B4-BE49-F238E27FC236}">
                <a16:creationId xmlns:a16="http://schemas.microsoft.com/office/drawing/2014/main" id="{89AA8D3C-7354-C190-811C-0FD804F520D3}"/>
              </a:ext>
            </a:extLst>
          </p:cNvPr>
          <p:cNvSpPr txBox="1">
            <a:spLocks/>
          </p:cNvSpPr>
          <p:nvPr/>
        </p:nvSpPr>
        <p:spPr>
          <a:xfrm>
            <a:off x="6438900" y="3561398"/>
            <a:ext cx="5295900" cy="266116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800"/>
              </a:spcBef>
            </a:pPr>
            <a:r>
              <a:rPr lang="en-US" sz="1800" dirty="0">
                <a:solidFill>
                  <a:schemeClr val="tx1"/>
                </a:solidFill>
              </a:rPr>
              <a:t>Damage risk swath shows extent of regions </a:t>
            </a:r>
            <a:r>
              <a:rPr lang="en-US" sz="1800" i="1" dirty="0">
                <a:solidFill>
                  <a:schemeClr val="tx1"/>
                </a:solidFill>
              </a:rPr>
              <a:t>potentially</a:t>
            </a:r>
            <a:r>
              <a:rPr lang="en-US" sz="1800" dirty="0">
                <a:solidFill>
                  <a:schemeClr val="tx1"/>
                </a:solidFill>
              </a:rPr>
              <a:t> at risk to ground damage, given </a:t>
            </a:r>
            <a:br>
              <a:rPr lang="en-US" sz="1800" dirty="0">
                <a:solidFill>
                  <a:schemeClr val="tx1"/>
                </a:solidFill>
              </a:rPr>
            </a:br>
            <a:r>
              <a:rPr lang="en-US" sz="1800" dirty="0">
                <a:solidFill>
                  <a:schemeClr val="tx1"/>
                </a:solidFill>
              </a:rPr>
              <a:t>ranges of potential damage locations and sizes </a:t>
            </a:r>
          </a:p>
          <a:p>
            <a:pPr>
              <a:spcBef>
                <a:spcPts val="800"/>
              </a:spcBef>
            </a:pPr>
            <a:r>
              <a:rPr lang="en-US" sz="1800" dirty="0">
                <a:solidFill>
                  <a:schemeClr val="tx1"/>
                </a:solidFill>
              </a:rPr>
              <a:t>Black border shows range of potential airburst/impact locations</a:t>
            </a:r>
          </a:p>
          <a:p>
            <a:pPr>
              <a:spcBef>
                <a:spcPts val="800"/>
              </a:spcBef>
            </a:pPr>
            <a:r>
              <a:rPr lang="en-US" sz="1800" dirty="0">
                <a:solidFill>
                  <a:schemeClr val="tx1"/>
                </a:solidFill>
              </a:rPr>
              <a:t>Rings show median damage sizes at sample locations</a:t>
            </a:r>
          </a:p>
          <a:p>
            <a:pPr>
              <a:spcBef>
                <a:spcPts val="800"/>
              </a:spcBef>
            </a:pPr>
            <a:endParaRPr lang="en-US" sz="1800" dirty="0">
              <a:solidFill>
                <a:schemeClr val="tx1"/>
              </a:solidFill>
            </a:endParaRPr>
          </a:p>
        </p:txBody>
      </p:sp>
    </p:spTree>
    <p:extLst>
      <p:ext uri="{BB962C8B-B14F-4D97-AF65-F5344CB8AC3E}">
        <p14:creationId xmlns:p14="http://schemas.microsoft.com/office/powerpoint/2010/main" val="288190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D8FB-31D6-16B4-6738-31DE8E248446}"/>
              </a:ext>
            </a:extLst>
          </p:cNvPr>
          <p:cNvSpPr>
            <a:spLocks noGrp="1"/>
          </p:cNvSpPr>
          <p:nvPr>
            <p:ph type="title"/>
          </p:nvPr>
        </p:nvSpPr>
        <p:spPr/>
        <p:txBody>
          <a:bodyPr/>
          <a:lstStyle/>
          <a:p>
            <a:r>
              <a:rPr lang="en-US" dirty="0"/>
              <a:t>Potential Ground Damage Sizes &amp; Severities</a:t>
            </a:r>
            <a:br>
              <a:rPr lang="en-US" dirty="0"/>
            </a:br>
            <a:endParaRPr lang="en-US" dirty="0"/>
          </a:p>
        </p:txBody>
      </p:sp>
      <p:sp>
        <p:nvSpPr>
          <p:cNvPr id="4" name="Text Placeholder 3">
            <a:extLst>
              <a:ext uri="{FF2B5EF4-FFF2-40B4-BE49-F238E27FC236}">
                <a16:creationId xmlns:a16="http://schemas.microsoft.com/office/drawing/2014/main" id="{F8CD1FD3-4558-F041-E73C-8655D1380A73}"/>
              </a:ext>
            </a:extLst>
          </p:cNvPr>
          <p:cNvSpPr>
            <a:spLocks noGrp="1"/>
          </p:cNvSpPr>
          <p:nvPr>
            <p:ph type="body" sz="quarter" idx="13"/>
          </p:nvPr>
        </p:nvSpPr>
        <p:spPr/>
        <p:txBody>
          <a:bodyPr/>
          <a:lstStyle/>
          <a:p>
            <a:r>
              <a:rPr lang="en-US" dirty="0"/>
              <a:t>Example over Cape Town, South Africa</a:t>
            </a:r>
          </a:p>
          <a:p>
            <a:endParaRPr lang="en-US" dirty="0"/>
          </a:p>
          <a:p>
            <a:endParaRPr lang="en-US" dirty="0"/>
          </a:p>
        </p:txBody>
      </p:sp>
      <p:sp>
        <p:nvSpPr>
          <p:cNvPr id="5" name="Slide Number Placeholder 4">
            <a:extLst>
              <a:ext uri="{FF2B5EF4-FFF2-40B4-BE49-F238E27FC236}">
                <a16:creationId xmlns:a16="http://schemas.microsoft.com/office/drawing/2014/main" id="{893C8E83-9174-1B03-B4B0-5FF35DCDA346}"/>
              </a:ext>
            </a:extLst>
          </p:cNvPr>
          <p:cNvSpPr>
            <a:spLocks noGrp="1"/>
          </p:cNvSpPr>
          <p:nvPr>
            <p:ph type="sldNum" sz="quarter" idx="16"/>
          </p:nvPr>
        </p:nvSpPr>
        <p:spPr/>
        <p:txBody>
          <a:bodyPr/>
          <a:lstStyle/>
          <a:p>
            <a:fld id="{4EBCDCBD-78E1-0D41-A999-31B5EBF8E02C}" type="slidenum">
              <a:rPr lang="en-US" smtClean="0"/>
              <a:pPr/>
              <a:t>27</a:t>
            </a:fld>
            <a:endParaRPr lang="en-US" dirty="0"/>
          </a:p>
        </p:txBody>
      </p:sp>
      <p:sp>
        <p:nvSpPr>
          <p:cNvPr id="6" name="Footer Placeholder 5">
            <a:extLst>
              <a:ext uri="{FF2B5EF4-FFF2-40B4-BE49-F238E27FC236}">
                <a16:creationId xmlns:a16="http://schemas.microsoft.com/office/drawing/2014/main" id="{5FF8F2AC-770F-9555-448A-48480D5A40A9}"/>
              </a:ext>
            </a:extLst>
          </p:cNvPr>
          <p:cNvSpPr>
            <a:spLocks noGrp="1"/>
          </p:cNvSpPr>
          <p:nvPr>
            <p:ph type="ftr" sz="quarter" idx="15"/>
          </p:nvPr>
        </p:nvSpPr>
        <p:spPr/>
        <p:txBody>
          <a:bodyPr/>
          <a:lstStyle/>
          <a:p>
            <a:endParaRPr lang="en-US" dirty="0"/>
          </a:p>
        </p:txBody>
      </p:sp>
      <p:sp>
        <p:nvSpPr>
          <p:cNvPr id="8" name="Content Placeholder 2">
            <a:extLst>
              <a:ext uri="{FF2B5EF4-FFF2-40B4-BE49-F238E27FC236}">
                <a16:creationId xmlns:a16="http://schemas.microsoft.com/office/drawing/2014/main" id="{F9A965F7-640B-8B14-F5A7-FD88A6A2FBC6}"/>
              </a:ext>
            </a:extLst>
          </p:cNvPr>
          <p:cNvSpPr txBox="1">
            <a:spLocks/>
          </p:cNvSpPr>
          <p:nvPr/>
        </p:nvSpPr>
        <p:spPr>
          <a:xfrm>
            <a:off x="8205216" y="1485900"/>
            <a:ext cx="3529584" cy="228267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Font typeface="Arial"/>
              <a:buNone/>
            </a:pPr>
            <a:r>
              <a:rPr lang="en-US" kern="0" dirty="0">
                <a:solidFill>
                  <a:schemeClr val="tx1"/>
                </a:solidFill>
              </a:rPr>
              <a:t>Damage severities could reach </a:t>
            </a:r>
            <a:r>
              <a:rPr lang="en-US" b="1" kern="0" dirty="0">
                <a:solidFill>
                  <a:schemeClr val="tx1"/>
                </a:solidFill>
              </a:rPr>
              <a:t>unsurvivable </a:t>
            </a:r>
            <a:r>
              <a:rPr lang="en-US" kern="0" dirty="0">
                <a:solidFill>
                  <a:schemeClr val="tx1"/>
                </a:solidFill>
              </a:rPr>
              <a:t>levels near the blast, extending to larger areas of </a:t>
            </a:r>
            <a:r>
              <a:rPr lang="en-US" b="1" kern="0" dirty="0">
                <a:solidFill>
                  <a:schemeClr val="tx1"/>
                </a:solidFill>
              </a:rPr>
              <a:t>structural damage, fires, and shattered windows</a:t>
            </a:r>
            <a:endParaRPr lang="en-US" dirty="0">
              <a:solidFill>
                <a:schemeClr val="tx1"/>
              </a:solidFill>
            </a:endParaRPr>
          </a:p>
          <a:p>
            <a:pPr marL="0" indent="0">
              <a:buFont typeface="Arial"/>
              <a:buNone/>
            </a:pPr>
            <a:endParaRPr lang="en-US" dirty="0">
              <a:solidFill>
                <a:schemeClr val="tx1"/>
              </a:solidFill>
            </a:endParaRPr>
          </a:p>
        </p:txBody>
      </p:sp>
      <p:graphicFrame>
        <p:nvGraphicFramePr>
          <p:cNvPr id="9" name="Table 8">
            <a:extLst>
              <a:ext uri="{FF2B5EF4-FFF2-40B4-BE49-F238E27FC236}">
                <a16:creationId xmlns:a16="http://schemas.microsoft.com/office/drawing/2014/main" id="{76DA5B2D-FB84-85AD-0D9E-02B58D390172}"/>
              </a:ext>
            </a:extLst>
          </p:cNvPr>
          <p:cNvGraphicFramePr>
            <a:graphicFrameLocks noGrp="1"/>
          </p:cNvGraphicFramePr>
          <p:nvPr/>
        </p:nvGraphicFramePr>
        <p:xfrm>
          <a:off x="8205216" y="3589050"/>
          <a:ext cx="3529584" cy="2377440"/>
        </p:xfrm>
        <a:graphic>
          <a:graphicData uri="http://schemas.openxmlformats.org/drawingml/2006/table">
            <a:tbl>
              <a:tblPr firstRow="1" firstCol="1" bandRow="1">
                <a:tableStyleId>{5940675A-B579-460E-94D1-54222C63F5DA}</a:tableStyleId>
              </a:tblPr>
              <a:tblGrid>
                <a:gridCol w="1413166">
                  <a:extLst>
                    <a:ext uri="{9D8B030D-6E8A-4147-A177-3AD203B41FA5}">
                      <a16:colId xmlns:a16="http://schemas.microsoft.com/office/drawing/2014/main" val="20000"/>
                    </a:ext>
                  </a:extLst>
                </a:gridCol>
                <a:gridCol w="2116418">
                  <a:extLst>
                    <a:ext uri="{9D8B030D-6E8A-4147-A177-3AD203B41FA5}">
                      <a16:colId xmlns:a16="http://schemas.microsoft.com/office/drawing/2014/main" val="20001"/>
                    </a:ext>
                  </a:extLst>
                </a:gridCol>
              </a:tblGrid>
              <a:tr h="284070">
                <a:tc gridSpan="2">
                  <a:txBody>
                    <a:bodyPr/>
                    <a:lstStyle/>
                    <a:p>
                      <a:pPr marL="0" marR="0">
                        <a:spcBef>
                          <a:spcPts val="0"/>
                        </a:spcBef>
                        <a:spcAft>
                          <a:spcPts val="0"/>
                        </a:spcAft>
                      </a:pPr>
                      <a:r>
                        <a:rPr lang="en-US" sz="1400" b="1" dirty="0">
                          <a:effectLst/>
                          <a:latin typeface="+mn-lt"/>
                        </a:rPr>
                        <a:t>Damage Level Description</a:t>
                      </a:r>
                      <a:endParaRPr lang="en-US" sz="1400" b="1" dirty="0">
                        <a:solidFill>
                          <a:schemeClr val="tx1"/>
                        </a:solidFill>
                        <a:effectLst/>
                        <a:latin typeface="+mn-lt"/>
                        <a:ea typeface="ＭＳ 明朝" charset="-128"/>
                        <a:cs typeface="Times New Roman" charset="0"/>
                      </a:endParaRPr>
                    </a:p>
                  </a:txBody>
                  <a:tcPr anchor="ctr">
                    <a:lnL w="12700" cmpd="sng">
                      <a:noFill/>
                    </a:lnL>
                    <a:lnR w="12700" cmpd="sng">
                      <a:noFill/>
                    </a:lnR>
                    <a:lnT w="12700" cap="flat" cmpd="sng" algn="ctr">
                      <a:solidFill>
                        <a:srgbClr val="CCCDD6"/>
                      </a:solidFill>
                      <a:prstDash val="solid"/>
                      <a:round/>
                      <a:headEnd type="none" w="med" len="med"/>
                      <a:tailEnd type="none" w="med" len="med"/>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dirty="0"/>
                    </a:p>
                  </a:txBody>
                  <a:tcPr marR="0" anchor="ctr">
                    <a:lnL w="12700" cmpd="sng">
                      <a:noFill/>
                    </a:lnL>
                    <a:lnR w="12700" cmpd="sng">
                      <a:noFill/>
                    </a:lnR>
                    <a:lnT w="12700" cap="flat" cmpd="sng" algn="ctr">
                      <a:solidFill>
                        <a:srgbClr val="CCCDD6"/>
                      </a:solidFill>
                      <a:prstDash val="solid"/>
                      <a:round/>
                      <a:headEnd type="none" w="med" len="med"/>
                      <a:tailEnd type="none" w="med" len="med"/>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Serious</a:t>
                      </a:r>
                    </a:p>
                  </a:txBody>
                  <a:tcPr anchor="ctr">
                    <a:lnL w="12700" cmpd="sng">
                      <a:noFill/>
                    </a:lnL>
                    <a:lnR w="12700" cmpd="sng">
                      <a:noFill/>
                    </a:lnR>
                    <a:lnT w="12700" cap="flat" cmpd="sng" algn="ctr">
                      <a:solidFill>
                        <a:srgbClr val="CCCDD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EEC98"/>
                    </a:solidFill>
                  </a:tcPr>
                </a:tc>
                <a:tc>
                  <a:txBody>
                    <a:bodyPr/>
                    <a:lstStyle/>
                    <a:p>
                      <a:pPr marL="0" marR="0" indent="0" algn="l" defTabSz="2090044" rtl="0" eaLnBrk="1" fontAlgn="auto" latinLnBrk="0" hangingPunct="1">
                        <a:lnSpc>
                          <a:spcPct val="100000"/>
                        </a:lnSpc>
                        <a:spcBef>
                          <a:spcPts val="0"/>
                        </a:spcBef>
                        <a:spcAft>
                          <a:spcPts val="0"/>
                        </a:spcAft>
                        <a:buClrTx/>
                        <a:buSzTx/>
                        <a:buFontTx/>
                        <a:buNone/>
                        <a:tabLst/>
                        <a:defRPr/>
                      </a:pPr>
                      <a:r>
                        <a:rPr lang="en-US" sz="1400" dirty="0">
                          <a:effectLst/>
                          <a:latin typeface="+mn-lt"/>
                        </a:rPr>
                        <a:t>Windows shatter, some structure</a:t>
                      </a:r>
                      <a:r>
                        <a:rPr lang="en-US" sz="1400" baseline="0" dirty="0">
                          <a:effectLst/>
                          <a:latin typeface="+mn-lt"/>
                        </a:rPr>
                        <a:t> damage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ap="flat" cmpd="sng" algn="ctr">
                      <a:solidFill>
                        <a:srgbClr val="CCCDD6"/>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Severe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A40"/>
                    </a:solidFill>
                  </a:tcPr>
                </a:tc>
                <a:tc>
                  <a:txBody>
                    <a:bodyPr/>
                    <a:lstStyle/>
                    <a:p>
                      <a:pPr marL="0" marR="0">
                        <a:spcBef>
                          <a:spcPts val="0"/>
                        </a:spcBef>
                        <a:spcAft>
                          <a:spcPts val="0"/>
                        </a:spcAft>
                      </a:pPr>
                      <a:r>
                        <a:rPr lang="en-US" sz="1400" dirty="0">
                          <a:effectLst/>
                          <a:latin typeface="+mn-lt"/>
                        </a:rPr>
                        <a:t>Widespread structure damage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Critical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7A1A"/>
                    </a:solidFill>
                  </a:tcPr>
                </a:tc>
                <a:tc>
                  <a:txBody>
                    <a:bodyPr/>
                    <a:lstStyle/>
                    <a:p>
                      <a:pPr marL="0" marR="0">
                        <a:spcBef>
                          <a:spcPts val="0"/>
                        </a:spcBef>
                        <a:spcAft>
                          <a:spcPts val="0"/>
                        </a:spcAft>
                      </a:pPr>
                      <a:r>
                        <a:rPr lang="en-US" sz="1400" baseline="0" dirty="0">
                          <a:effectLst/>
                          <a:latin typeface="+mn-lt"/>
                        </a:rPr>
                        <a:t>Residential structures collapse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Unsurvivable</a:t>
                      </a:r>
                    </a:p>
                  </a:txBody>
                  <a:tcPr anchor="ctr">
                    <a:lnL w="12700" cmpd="sng">
                      <a:noFill/>
                    </a:lnL>
                    <a:lnR w="12700" cmpd="sng">
                      <a:noFill/>
                    </a:lnR>
                    <a:lnT w="12700" cmpd="sng">
                      <a:noFill/>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rgbClr val="C44F3D"/>
                    </a:solidFill>
                  </a:tcPr>
                </a:tc>
                <a:tc>
                  <a:txBody>
                    <a:bodyPr/>
                    <a:lstStyle/>
                    <a:p>
                      <a:pPr marL="0" marR="0">
                        <a:spcBef>
                          <a:spcPts val="0"/>
                        </a:spcBef>
                        <a:spcAft>
                          <a:spcPts val="0"/>
                        </a:spcAft>
                      </a:pPr>
                      <a:r>
                        <a:rPr lang="en-US" sz="1400" dirty="0">
                          <a:effectLst/>
                          <a:latin typeface="+mn-lt"/>
                        </a:rPr>
                        <a:t>Devastation, structures flattened or burned</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0" name="Content Placeholder 2">
            <a:extLst>
              <a:ext uri="{FF2B5EF4-FFF2-40B4-BE49-F238E27FC236}">
                <a16:creationId xmlns:a16="http://schemas.microsoft.com/office/drawing/2014/main" id="{BEE5B1E2-3054-C028-4BC0-D57790A66733}"/>
              </a:ext>
            </a:extLst>
          </p:cNvPr>
          <p:cNvSpPr txBox="1">
            <a:spLocks/>
          </p:cNvSpPr>
          <p:nvPr/>
        </p:nvSpPr>
        <p:spPr>
          <a:xfrm>
            <a:off x="457200" y="5984101"/>
            <a:ext cx="3758184" cy="276999"/>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Median (50</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Damage</a:t>
            </a:r>
          </a:p>
        </p:txBody>
      </p:sp>
      <p:sp>
        <p:nvSpPr>
          <p:cNvPr id="11" name="Content Placeholder 2">
            <a:extLst>
              <a:ext uri="{FF2B5EF4-FFF2-40B4-BE49-F238E27FC236}">
                <a16:creationId xmlns:a16="http://schemas.microsoft.com/office/drawing/2014/main" id="{0358EF5B-3CEA-9FF7-7855-24EAF0FB01A5}"/>
              </a:ext>
            </a:extLst>
          </p:cNvPr>
          <p:cNvSpPr txBox="1">
            <a:spLocks/>
          </p:cNvSpPr>
          <p:nvPr/>
        </p:nvSpPr>
        <p:spPr>
          <a:xfrm>
            <a:off x="4215384" y="5984101"/>
            <a:ext cx="3758184" cy="276999"/>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Large (95</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Damage</a:t>
            </a:r>
          </a:p>
        </p:txBody>
      </p:sp>
      <p:sp>
        <p:nvSpPr>
          <p:cNvPr id="12" name="Content Placeholder 2">
            <a:extLst>
              <a:ext uri="{FF2B5EF4-FFF2-40B4-BE49-F238E27FC236}">
                <a16:creationId xmlns:a16="http://schemas.microsoft.com/office/drawing/2014/main" id="{45654481-8981-154C-185B-4E5E9F309ABE}"/>
              </a:ext>
            </a:extLst>
          </p:cNvPr>
          <p:cNvSpPr txBox="1">
            <a:spLocks/>
          </p:cNvSpPr>
          <p:nvPr/>
        </p:nvSpPr>
        <p:spPr>
          <a:xfrm>
            <a:off x="456979" y="1495127"/>
            <a:ext cx="3648456" cy="1225868"/>
          </a:xfrm>
          <a:prstGeom prst="roundRect">
            <a:avLst/>
          </a:prstGeom>
          <a:solidFill>
            <a:schemeClr val="accent1"/>
          </a:solidFill>
        </p:spPr>
        <p:txBody>
          <a:bodyPr vert="horz" lIns="91440" tIns="91440" rIns="91440" bIns="9144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a:buNone/>
              <a:tabLst/>
              <a:defRPr/>
            </a:pPr>
            <a:r>
              <a:rPr lang="en-US" i="1" dirty="0">
                <a:solidFill>
                  <a:srgbClr val="FFFFFF"/>
                </a:solidFill>
                <a:latin typeface="Arial" panose="020B0604020202020204"/>
              </a:rPr>
              <a:t>Likely</a:t>
            </a:r>
            <a:r>
              <a:rPr lang="en-US" dirty="0">
                <a:solidFill>
                  <a:srgbClr val="FFFFFF"/>
                </a:solidFill>
                <a:latin typeface="Arial" panose="020B0604020202020204"/>
              </a:rPr>
              <a:t> damage sizes could span multiple metropolitan areas or counties</a:t>
            </a:r>
          </a:p>
        </p:txBody>
      </p:sp>
      <p:sp>
        <p:nvSpPr>
          <p:cNvPr id="13" name="Content Placeholder 2">
            <a:extLst>
              <a:ext uri="{FF2B5EF4-FFF2-40B4-BE49-F238E27FC236}">
                <a16:creationId xmlns:a16="http://schemas.microsoft.com/office/drawing/2014/main" id="{8842042F-3E8D-6458-F3CE-7BF925E6FEAE}"/>
              </a:ext>
            </a:extLst>
          </p:cNvPr>
          <p:cNvSpPr txBox="1">
            <a:spLocks/>
          </p:cNvSpPr>
          <p:nvPr/>
        </p:nvSpPr>
        <p:spPr>
          <a:xfrm>
            <a:off x="4325112" y="1496271"/>
            <a:ext cx="3648456" cy="1225868"/>
          </a:xfrm>
          <a:prstGeom prst="roundRect">
            <a:avLst/>
          </a:prstGeom>
          <a:solidFill>
            <a:schemeClr val="accent1"/>
          </a:solidFill>
        </p:spPr>
        <p:txBody>
          <a:bodyPr vert="horz" lIns="91440" tIns="91440" rIns="91440" bIns="9144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a:buNone/>
              <a:tabLst/>
              <a:defRPr/>
            </a:pPr>
            <a:r>
              <a:rPr lang="en-US" i="1" dirty="0">
                <a:solidFill>
                  <a:srgbClr val="FFFFFF"/>
                </a:solidFill>
                <a:latin typeface="Arial" panose="020B0604020202020204"/>
              </a:rPr>
              <a:t>Large</a:t>
            </a:r>
            <a:r>
              <a:rPr lang="en-US" dirty="0">
                <a:solidFill>
                  <a:srgbClr val="FFFFFF"/>
                </a:solidFill>
                <a:latin typeface="Arial" panose="020B0604020202020204"/>
              </a:rPr>
              <a:t> damage sizes could </a:t>
            </a:r>
            <a:br>
              <a:rPr lang="en-US" dirty="0">
                <a:solidFill>
                  <a:srgbClr val="FFFFFF"/>
                </a:solidFill>
                <a:latin typeface="Arial" panose="020B0604020202020204"/>
              </a:rPr>
            </a:br>
            <a:r>
              <a:rPr lang="en-US" dirty="0">
                <a:solidFill>
                  <a:srgbClr val="FFFFFF"/>
                </a:solidFill>
                <a:latin typeface="Arial" panose="020B0604020202020204"/>
              </a:rPr>
              <a:t>span multiple provinces or states</a:t>
            </a:r>
          </a:p>
        </p:txBody>
      </p:sp>
      <p:grpSp>
        <p:nvGrpSpPr>
          <p:cNvPr id="14" name="Group 13">
            <a:extLst>
              <a:ext uri="{FF2B5EF4-FFF2-40B4-BE49-F238E27FC236}">
                <a16:creationId xmlns:a16="http://schemas.microsoft.com/office/drawing/2014/main" id="{C7564BAE-CDE7-4A83-146E-645250B18013}"/>
              </a:ext>
            </a:extLst>
          </p:cNvPr>
          <p:cNvGrpSpPr>
            <a:grpSpLocks noChangeAspect="1"/>
          </p:cNvGrpSpPr>
          <p:nvPr/>
        </p:nvGrpSpPr>
        <p:grpSpPr>
          <a:xfrm>
            <a:off x="457056" y="2763956"/>
            <a:ext cx="3648456" cy="3202534"/>
            <a:chOff x="264738" y="1523081"/>
            <a:chExt cx="3840480" cy="3371088"/>
          </a:xfrm>
        </p:grpSpPr>
        <p:pic>
          <p:nvPicPr>
            <p:cNvPr id="15" name="Picture 14" descr="A map of the earth&#10;&#10;Description automatically generated">
              <a:extLst>
                <a:ext uri="{FF2B5EF4-FFF2-40B4-BE49-F238E27FC236}">
                  <a16:creationId xmlns:a16="http://schemas.microsoft.com/office/drawing/2014/main" id="{EEBE16DA-9C24-1AEE-4EF1-647DD8C7A409}"/>
                </a:ext>
              </a:extLst>
            </p:cNvPr>
            <p:cNvPicPr>
              <a:picLocks noChangeAspect="1"/>
            </p:cNvPicPr>
            <p:nvPr/>
          </p:nvPicPr>
          <p:blipFill>
            <a:blip r:embed="rId3"/>
            <a:stretch>
              <a:fillRect/>
            </a:stretch>
          </p:blipFill>
          <p:spPr>
            <a:xfrm>
              <a:off x="264738" y="1523081"/>
              <a:ext cx="3840480" cy="3371088"/>
            </a:xfrm>
            <a:prstGeom prst="rect">
              <a:avLst/>
            </a:prstGeom>
          </p:spPr>
        </p:pic>
        <p:cxnSp>
          <p:nvCxnSpPr>
            <p:cNvPr id="16" name="Straight Arrow Connector 15">
              <a:extLst>
                <a:ext uri="{FF2B5EF4-FFF2-40B4-BE49-F238E27FC236}">
                  <a16:creationId xmlns:a16="http://schemas.microsoft.com/office/drawing/2014/main" id="{A8A4F38C-54B8-86F4-6CA5-026488FEF711}"/>
                </a:ext>
              </a:extLst>
            </p:cNvPr>
            <p:cNvCxnSpPr>
              <a:cxnSpLocks/>
            </p:cNvCxnSpPr>
            <p:nvPr/>
          </p:nvCxnSpPr>
          <p:spPr>
            <a:xfrm flipV="1">
              <a:off x="2175906" y="2455584"/>
              <a:ext cx="289630" cy="637986"/>
            </a:xfrm>
            <a:prstGeom prst="straightConnector1">
              <a:avLst/>
            </a:prstGeom>
            <a:ln w="19050">
              <a:gradFill flip="none" rotWithShape="1">
                <a:gsLst>
                  <a:gs pos="27000">
                    <a:srgbClr val="FDFAB5"/>
                  </a:gs>
                  <a:gs pos="55000">
                    <a:srgbClr val="F8C93D"/>
                  </a:gs>
                  <a:gs pos="80000">
                    <a:srgbClr val="EE8532"/>
                  </a:gs>
                  <a:gs pos="93000">
                    <a:schemeClr val="accent6">
                      <a:lumMod val="75000"/>
                    </a:schemeClr>
                  </a:gs>
                </a:gsLst>
                <a:lin ang="10800000" scaled="1"/>
                <a:tileRect/>
              </a:gra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8C314FD-4BA4-F4AE-8FF9-929F948C0C95}"/>
                </a:ext>
              </a:extLst>
            </p:cNvPr>
            <p:cNvGrpSpPr/>
            <p:nvPr/>
          </p:nvGrpSpPr>
          <p:grpSpPr>
            <a:xfrm>
              <a:off x="1323763" y="3023779"/>
              <a:ext cx="726809" cy="164664"/>
              <a:chOff x="1323763" y="3023779"/>
              <a:chExt cx="726809" cy="164664"/>
            </a:xfrm>
          </p:grpSpPr>
          <p:sp>
            <p:nvSpPr>
              <p:cNvPr id="20" name="TextBox 19">
                <a:extLst>
                  <a:ext uri="{FF2B5EF4-FFF2-40B4-BE49-F238E27FC236}">
                    <a16:creationId xmlns:a16="http://schemas.microsoft.com/office/drawing/2014/main" id="{21388F7A-D919-9EBA-FC7D-5009D1055C0C}"/>
                  </a:ext>
                </a:extLst>
              </p:cNvPr>
              <p:cNvSpPr txBox="1"/>
              <p:nvPr/>
            </p:nvSpPr>
            <p:spPr>
              <a:xfrm>
                <a:off x="1323763" y="3026456"/>
                <a:ext cx="718820" cy="1619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3175">
                      <a:noFill/>
                    </a:ln>
                    <a:solidFill>
                      <a:srgbClr val="FFFFFF"/>
                    </a:solidFill>
                    <a:effectLst>
                      <a:glow rad="101600">
                        <a:srgbClr val="000000">
                          <a:alpha val="40000"/>
                        </a:srgbClr>
                      </a:glow>
                    </a:effectLst>
                    <a:uLnTx/>
                    <a:uFillTx/>
                    <a:latin typeface="Arial" panose="020B0604020202020204"/>
                    <a:ea typeface="+mn-ea"/>
                    <a:cs typeface="+mn-cs"/>
                  </a:rPr>
                  <a:t>Cape Town</a:t>
                </a:r>
              </a:p>
            </p:txBody>
          </p:sp>
          <p:sp>
            <p:nvSpPr>
              <p:cNvPr id="21" name="Oval 20">
                <a:extLst>
                  <a:ext uri="{FF2B5EF4-FFF2-40B4-BE49-F238E27FC236}">
                    <a16:creationId xmlns:a16="http://schemas.microsoft.com/office/drawing/2014/main" id="{C2EF5C9E-8AF7-CBA1-EA7E-9C6F50F9B696}"/>
                  </a:ext>
                </a:extLst>
              </p:cNvPr>
              <p:cNvSpPr>
                <a:spLocks noChangeAspect="1"/>
              </p:cNvSpPr>
              <p:nvPr/>
            </p:nvSpPr>
            <p:spPr>
              <a:xfrm>
                <a:off x="2004852" y="3023779"/>
                <a:ext cx="45720" cy="45720"/>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8" name="TextBox 17">
              <a:extLst>
                <a:ext uri="{FF2B5EF4-FFF2-40B4-BE49-F238E27FC236}">
                  <a16:creationId xmlns:a16="http://schemas.microsoft.com/office/drawing/2014/main" id="{C21A6DAA-CFEA-0134-E304-1B7F30CA69CA}"/>
                </a:ext>
              </a:extLst>
            </p:cNvPr>
            <p:cNvSpPr txBox="1"/>
            <p:nvPr/>
          </p:nvSpPr>
          <p:spPr>
            <a:xfrm>
              <a:off x="2416443" y="2294068"/>
              <a:ext cx="1118727"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~80 km (</a:t>
              </a:r>
              <a:r>
                <a:rPr lang="en-US" sz="1200" b="1" dirty="0">
                  <a:ln w="3175">
                    <a:noFill/>
                  </a:ln>
                  <a:solidFill>
                    <a:srgbClr val="FDFAB5"/>
                  </a:solidFill>
                  <a:effectLst>
                    <a:glow rad="63500">
                      <a:srgbClr val="000000">
                        <a:alpha val="40000"/>
                      </a:srgbClr>
                    </a:glow>
                  </a:effectLst>
                  <a:latin typeface="Arial" panose="020B0604020202020204"/>
                  <a:ea typeface="+mn-ea"/>
                  <a:cs typeface="+mn-cs"/>
                </a:rPr>
                <a:t>50</a:t>
              </a: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 mi)</a:t>
              </a:r>
            </a:p>
          </p:txBody>
        </p:sp>
        <p:sp>
          <p:nvSpPr>
            <p:cNvPr id="19" name="TextBox 18">
              <a:extLst>
                <a:ext uri="{FF2B5EF4-FFF2-40B4-BE49-F238E27FC236}">
                  <a16:creationId xmlns:a16="http://schemas.microsoft.com/office/drawing/2014/main" id="{7DB15811-2973-433C-0B35-3AE0A71A82EE}"/>
                </a:ext>
              </a:extLst>
            </p:cNvPr>
            <p:cNvSpPr txBox="1"/>
            <p:nvPr/>
          </p:nvSpPr>
          <p:spPr>
            <a:xfrm>
              <a:off x="2193289" y="2895960"/>
              <a:ext cx="1029297"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rgbClr val="C02721"/>
                  </a:solidFill>
                  <a:effectLst>
                    <a:glow rad="63500">
                      <a:schemeClr val="tx1">
                        <a:alpha val="40000"/>
                      </a:schemeClr>
                    </a:glow>
                  </a:effectLst>
                  <a:latin typeface="Arial" panose="020B0604020202020204"/>
                </a:rPr>
                <a:t>~12 km (7 mi)</a:t>
              </a:r>
            </a:p>
          </p:txBody>
        </p:sp>
      </p:grpSp>
      <p:grpSp>
        <p:nvGrpSpPr>
          <p:cNvPr id="22" name="Group 21">
            <a:extLst>
              <a:ext uri="{FF2B5EF4-FFF2-40B4-BE49-F238E27FC236}">
                <a16:creationId xmlns:a16="http://schemas.microsoft.com/office/drawing/2014/main" id="{2BED937D-DBC4-9078-5EBA-4269003841A9}"/>
              </a:ext>
            </a:extLst>
          </p:cNvPr>
          <p:cNvGrpSpPr>
            <a:grpSpLocks noChangeAspect="1"/>
          </p:cNvGrpSpPr>
          <p:nvPr/>
        </p:nvGrpSpPr>
        <p:grpSpPr>
          <a:xfrm>
            <a:off x="4368078" y="2763956"/>
            <a:ext cx="3648456" cy="3202534"/>
            <a:chOff x="4368078" y="2473838"/>
            <a:chExt cx="3840480" cy="3371088"/>
          </a:xfrm>
        </p:grpSpPr>
        <p:pic>
          <p:nvPicPr>
            <p:cNvPr id="23" name="Picture 22" descr="A map of the earth&#10;&#10;Description automatically generated">
              <a:extLst>
                <a:ext uri="{FF2B5EF4-FFF2-40B4-BE49-F238E27FC236}">
                  <a16:creationId xmlns:a16="http://schemas.microsoft.com/office/drawing/2014/main" id="{3537AF0D-4B21-E9B6-BA41-F2925FCADC6B}"/>
                </a:ext>
              </a:extLst>
            </p:cNvPr>
            <p:cNvPicPr>
              <a:picLocks noChangeAspect="1"/>
            </p:cNvPicPr>
            <p:nvPr/>
          </p:nvPicPr>
          <p:blipFill>
            <a:blip r:embed="rId4"/>
            <a:stretch>
              <a:fillRect/>
            </a:stretch>
          </p:blipFill>
          <p:spPr>
            <a:xfrm>
              <a:off x="4368078" y="2473838"/>
              <a:ext cx="3840480" cy="3371088"/>
            </a:xfrm>
            <a:prstGeom prst="rect">
              <a:avLst/>
            </a:prstGeom>
          </p:spPr>
        </p:pic>
        <p:cxnSp>
          <p:nvCxnSpPr>
            <p:cNvPr id="24" name="Straight Arrow Connector 23">
              <a:extLst>
                <a:ext uri="{FF2B5EF4-FFF2-40B4-BE49-F238E27FC236}">
                  <a16:creationId xmlns:a16="http://schemas.microsoft.com/office/drawing/2014/main" id="{7A7F63AC-BFA6-C2A0-3BD4-1EC73DA2933A}"/>
                </a:ext>
              </a:extLst>
            </p:cNvPr>
            <p:cNvCxnSpPr>
              <a:cxnSpLocks/>
            </p:cNvCxnSpPr>
            <p:nvPr/>
          </p:nvCxnSpPr>
          <p:spPr>
            <a:xfrm flipV="1">
              <a:off x="6278539" y="3103577"/>
              <a:ext cx="427045" cy="940679"/>
            </a:xfrm>
            <a:prstGeom prst="straightConnector1">
              <a:avLst/>
            </a:prstGeom>
            <a:ln w="19050">
              <a:gradFill flip="none" rotWithShape="1">
                <a:gsLst>
                  <a:gs pos="27000">
                    <a:srgbClr val="FDFAB5"/>
                  </a:gs>
                  <a:gs pos="55000">
                    <a:srgbClr val="F8C93D"/>
                  </a:gs>
                  <a:gs pos="80000">
                    <a:srgbClr val="EE8532"/>
                  </a:gs>
                  <a:gs pos="93000">
                    <a:schemeClr val="accent6">
                      <a:lumMod val="75000"/>
                    </a:schemeClr>
                  </a:gs>
                </a:gsLst>
                <a:lin ang="10800000" scaled="1"/>
                <a:tileRect/>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5BD3FF9-1690-D798-03EB-804F8F935659}"/>
                </a:ext>
              </a:extLst>
            </p:cNvPr>
            <p:cNvSpPr txBox="1"/>
            <p:nvPr/>
          </p:nvSpPr>
          <p:spPr>
            <a:xfrm>
              <a:off x="6667725" y="2967842"/>
              <a:ext cx="1208158"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~130 km (80 mi)</a:t>
              </a:r>
            </a:p>
          </p:txBody>
        </p:sp>
        <p:sp>
          <p:nvSpPr>
            <p:cNvPr id="26" name="TextBox 25">
              <a:extLst>
                <a:ext uri="{FF2B5EF4-FFF2-40B4-BE49-F238E27FC236}">
                  <a16:creationId xmlns:a16="http://schemas.microsoft.com/office/drawing/2014/main" id="{B3AD4943-60BA-BF78-4429-FDF4F573CB49}"/>
                </a:ext>
              </a:extLst>
            </p:cNvPr>
            <p:cNvSpPr txBox="1"/>
            <p:nvPr/>
          </p:nvSpPr>
          <p:spPr>
            <a:xfrm>
              <a:off x="6346164" y="3846782"/>
              <a:ext cx="1118727"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rgbClr val="C02721"/>
                  </a:solidFill>
                  <a:effectLst>
                    <a:glow rad="63500">
                      <a:schemeClr val="tx1">
                        <a:alpha val="40000"/>
                      </a:schemeClr>
                    </a:glow>
                  </a:effectLst>
                  <a:latin typeface="Arial" panose="020B0604020202020204"/>
                </a:rPr>
                <a:t>~20 km (12 mi)</a:t>
              </a:r>
            </a:p>
          </p:txBody>
        </p:sp>
        <p:sp>
          <p:nvSpPr>
            <p:cNvPr id="27" name="TextBox 26">
              <a:extLst>
                <a:ext uri="{FF2B5EF4-FFF2-40B4-BE49-F238E27FC236}">
                  <a16:creationId xmlns:a16="http://schemas.microsoft.com/office/drawing/2014/main" id="{FBB73B8F-CAED-A528-7D2D-F7563B13E3CB}"/>
                </a:ext>
              </a:extLst>
            </p:cNvPr>
            <p:cNvSpPr txBox="1"/>
            <p:nvPr/>
          </p:nvSpPr>
          <p:spPr>
            <a:xfrm>
              <a:off x="6515121" y="3436580"/>
              <a:ext cx="1118727" cy="194385"/>
            </a:xfrm>
            <a:prstGeom prst="rect">
              <a:avLst/>
            </a:prstGeom>
            <a:noFill/>
          </p:spPr>
          <p:txBody>
            <a:bodyPr wrap="none" lIns="0" tIns="0" rIns="0" bIns="0" rtlCol="0">
              <a:spAutoFit/>
            </a:bodyPr>
            <a:lstStyle/>
            <a:p>
              <a:r>
                <a:rPr lang="en-US" sz="1200" b="1" dirty="0">
                  <a:ln w="3175">
                    <a:noFill/>
                  </a:ln>
                  <a:solidFill>
                    <a:srgbClr val="F9C73D"/>
                  </a:solidFill>
                  <a:effectLst>
                    <a:glow rad="63500">
                      <a:srgbClr val="000000">
                        <a:alpha val="40000"/>
                      </a:srgbClr>
                    </a:glow>
                  </a:effectLst>
                </a:rPr>
                <a:t>~60 km (40 mi)</a:t>
              </a:r>
            </a:p>
          </p:txBody>
        </p:sp>
        <p:sp>
          <p:nvSpPr>
            <p:cNvPr id="28" name="TextBox 27">
              <a:extLst>
                <a:ext uri="{FF2B5EF4-FFF2-40B4-BE49-F238E27FC236}">
                  <a16:creationId xmlns:a16="http://schemas.microsoft.com/office/drawing/2014/main" id="{7E1B2D52-15E8-19F9-AD37-DCFACE5CC6B1}"/>
                </a:ext>
              </a:extLst>
            </p:cNvPr>
            <p:cNvSpPr txBox="1"/>
            <p:nvPr/>
          </p:nvSpPr>
          <p:spPr>
            <a:xfrm>
              <a:off x="6443373" y="3647469"/>
              <a:ext cx="1118727" cy="194385"/>
            </a:xfrm>
            <a:prstGeom prst="rect">
              <a:avLst/>
            </a:prstGeom>
            <a:noFill/>
          </p:spPr>
          <p:txBody>
            <a:bodyPr wrap="none" lIns="0" tIns="0" rIns="0" bIns="0" rtlCol="0">
              <a:spAutoFit/>
            </a:bodyPr>
            <a:lstStyle/>
            <a:p>
              <a:r>
                <a:rPr lang="en-US" sz="1200" b="1" dirty="0">
                  <a:ln w="3175">
                    <a:noFill/>
                  </a:ln>
                  <a:solidFill>
                    <a:srgbClr val="EE8533"/>
                  </a:solidFill>
                  <a:effectLst>
                    <a:glow rad="63500">
                      <a:srgbClr val="000000">
                        <a:alpha val="40000"/>
                      </a:srgbClr>
                    </a:glow>
                  </a:effectLst>
                </a:rPr>
                <a:t>~40 km (25 mi)</a:t>
              </a:r>
            </a:p>
          </p:txBody>
        </p:sp>
        <p:grpSp>
          <p:nvGrpSpPr>
            <p:cNvPr id="29" name="Group 28">
              <a:extLst>
                <a:ext uri="{FF2B5EF4-FFF2-40B4-BE49-F238E27FC236}">
                  <a16:creationId xmlns:a16="http://schemas.microsoft.com/office/drawing/2014/main" id="{79642AC7-E147-4B4C-1D58-8A75DD3D8C95}"/>
                </a:ext>
              </a:extLst>
            </p:cNvPr>
            <p:cNvGrpSpPr/>
            <p:nvPr/>
          </p:nvGrpSpPr>
          <p:grpSpPr>
            <a:xfrm>
              <a:off x="5421606" y="3965422"/>
              <a:ext cx="726809" cy="164664"/>
              <a:chOff x="1323763" y="3023779"/>
              <a:chExt cx="726809" cy="164664"/>
            </a:xfrm>
          </p:grpSpPr>
          <p:sp>
            <p:nvSpPr>
              <p:cNvPr id="30" name="TextBox 29">
                <a:extLst>
                  <a:ext uri="{FF2B5EF4-FFF2-40B4-BE49-F238E27FC236}">
                    <a16:creationId xmlns:a16="http://schemas.microsoft.com/office/drawing/2014/main" id="{A3CBC5B6-4186-F9AC-EA1E-57D487DFCC12}"/>
                  </a:ext>
                </a:extLst>
              </p:cNvPr>
              <p:cNvSpPr txBox="1"/>
              <p:nvPr/>
            </p:nvSpPr>
            <p:spPr>
              <a:xfrm>
                <a:off x="1323763" y="3026456"/>
                <a:ext cx="718820" cy="1619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3175">
                      <a:noFill/>
                    </a:ln>
                    <a:solidFill>
                      <a:srgbClr val="FFFFFF"/>
                    </a:solidFill>
                    <a:effectLst>
                      <a:glow rad="101600">
                        <a:srgbClr val="000000">
                          <a:alpha val="40000"/>
                        </a:srgbClr>
                      </a:glow>
                    </a:effectLst>
                    <a:uLnTx/>
                    <a:uFillTx/>
                    <a:latin typeface="Arial" panose="020B0604020202020204"/>
                    <a:ea typeface="+mn-ea"/>
                    <a:cs typeface="+mn-cs"/>
                  </a:rPr>
                  <a:t>Cape Town</a:t>
                </a:r>
              </a:p>
            </p:txBody>
          </p:sp>
          <p:sp>
            <p:nvSpPr>
              <p:cNvPr id="31" name="Oval 30">
                <a:extLst>
                  <a:ext uri="{FF2B5EF4-FFF2-40B4-BE49-F238E27FC236}">
                    <a16:creationId xmlns:a16="http://schemas.microsoft.com/office/drawing/2014/main" id="{EA24C075-4007-66CD-C28A-0189B482AB37}"/>
                  </a:ext>
                </a:extLst>
              </p:cNvPr>
              <p:cNvSpPr>
                <a:spLocks noChangeAspect="1"/>
              </p:cNvSpPr>
              <p:nvPr/>
            </p:nvSpPr>
            <p:spPr>
              <a:xfrm>
                <a:off x="2004852" y="3023779"/>
                <a:ext cx="45720" cy="45720"/>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75825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1B25-914B-E316-5943-F35DC41E7DE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F2C77A-CD98-BE71-0626-D1FEE06FF521}"/>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7CC16CFD-3A06-074C-F67B-D2B327216974}"/>
              </a:ext>
            </a:extLst>
          </p:cNvPr>
          <p:cNvSpPr>
            <a:spLocks noGrp="1"/>
          </p:cNvSpPr>
          <p:nvPr>
            <p:ph type="sldNum" sz="quarter" idx="12"/>
          </p:nvPr>
        </p:nvSpPr>
        <p:spPr/>
        <p:txBody>
          <a:bodyPr/>
          <a:lstStyle/>
          <a:p>
            <a:fld id="{4EBCDCBD-78E1-0D41-A999-31B5EBF8E02C}" type="slidenum">
              <a:rPr lang="en-US" smtClean="0"/>
              <a:pPr/>
              <a:t>28</a:t>
            </a:fld>
            <a:endParaRPr lang="en-US" dirty="0"/>
          </a:p>
        </p:txBody>
      </p:sp>
    </p:spTree>
    <p:extLst>
      <p:ext uri="{BB962C8B-B14F-4D97-AF65-F5344CB8AC3E}">
        <p14:creationId xmlns:p14="http://schemas.microsoft.com/office/powerpoint/2010/main" val="1376606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C785-B821-B7C9-F5D3-92853EA8A2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515FD-EB24-48C7-6FC0-977E7184D49F}"/>
              </a:ext>
            </a:extLst>
          </p:cNvPr>
          <p:cNvSpPr>
            <a:spLocks noGrp="1"/>
          </p:cNvSpPr>
          <p:nvPr>
            <p:ph type="sldNum" sz="quarter" idx="12"/>
          </p:nvPr>
        </p:nvSpPr>
        <p:spPr/>
        <p:txBody>
          <a:bodyPr/>
          <a:lstStyle/>
          <a:p>
            <a:fld id="{4EBCDCBD-78E1-0D41-A999-31B5EBF8E02C}" type="slidenum">
              <a:rPr lang="en-US" smtClean="0"/>
              <a:pPr/>
              <a:t>29</a:t>
            </a:fld>
            <a:endParaRPr lang="en-US" dirty="0"/>
          </a:p>
        </p:txBody>
      </p:sp>
      <p:sp>
        <p:nvSpPr>
          <p:cNvPr id="61" name="TextBox 60">
            <a:extLst>
              <a:ext uri="{FF2B5EF4-FFF2-40B4-BE49-F238E27FC236}">
                <a16:creationId xmlns:a16="http://schemas.microsoft.com/office/drawing/2014/main" id="{D8B0F95C-1F92-BF01-C1B3-44D45A1F470E}"/>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0" name="Freeform: Shape 85">
            <a:extLst>
              <a:ext uri="{FF2B5EF4-FFF2-40B4-BE49-F238E27FC236}">
                <a16:creationId xmlns:a16="http://schemas.microsoft.com/office/drawing/2014/main" id="{C0CAC350-68FA-EC5C-4D7B-9C8D3167EAAB}"/>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4" name="TextBox 63">
            <a:extLst>
              <a:ext uri="{FF2B5EF4-FFF2-40B4-BE49-F238E27FC236}">
                <a16:creationId xmlns:a16="http://schemas.microsoft.com/office/drawing/2014/main" id="{C88A7880-52D7-2940-FD3A-95608E6883D7}"/>
              </a:ext>
            </a:extLst>
          </p:cNvPr>
          <p:cNvSpPr txBox="1"/>
          <p:nvPr/>
        </p:nvSpPr>
        <p:spPr>
          <a:xfrm>
            <a:off x="257306" y="4553151"/>
            <a:ext cx="1544722" cy="581698"/>
          </a:xfrm>
          <a:prstGeom prst="rect">
            <a:avLst/>
          </a:prstGeom>
          <a:noFill/>
          <a:ln w="19050">
            <a:noFill/>
          </a:ln>
        </p:spPr>
        <p:txBody>
          <a:bodyPr wrap="square" lIns="0" tIns="0" rIns="0" bIns="0" rtlCol="0">
            <a:spAutoFit/>
          </a:bodyPr>
          <a:lstStyle/>
          <a:p>
            <a:pPr algn="ct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IAWN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notification</a:t>
            </a:r>
          </a:p>
          <a:p>
            <a:pPr algn="ctr">
              <a:lnSpc>
                <a:spcPct val="90000"/>
              </a:lnSpc>
              <a:defRPr/>
            </a:pPr>
            <a:r>
              <a:rPr lang="en-US" sz="1400" b="1" dirty="0">
                <a:solidFill>
                  <a:schemeClr val="accent1"/>
                </a:solidFill>
                <a:latin typeface="Arial" panose="020B0604020202020204" pitchFamily="34" charset="0"/>
                <a:cs typeface="Arial" panose="020B0604020202020204" pitchFamily="34" charset="0"/>
              </a:rPr>
              <a:t>1 August 2024</a:t>
            </a:r>
          </a:p>
        </p:txBody>
      </p:sp>
      <p:sp>
        <p:nvSpPr>
          <p:cNvPr id="7" name="TextBox 6">
            <a:extLst>
              <a:ext uri="{FF2B5EF4-FFF2-40B4-BE49-F238E27FC236}">
                <a16:creationId xmlns:a16="http://schemas.microsoft.com/office/drawing/2014/main" id="{44967F9B-A5F8-E134-1D4A-012F74A0BA26}"/>
              </a:ext>
            </a:extLst>
          </p:cNvPr>
          <p:cNvSpPr txBox="1"/>
          <p:nvPr/>
        </p:nvSpPr>
        <p:spPr>
          <a:xfrm>
            <a:off x="1695120" y="2521401"/>
            <a:ext cx="9166824"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now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16.5 years until potential impact </a:t>
            </a:r>
          </a:p>
        </p:txBody>
      </p:sp>
      <p:grpSp>
        <p:nvGrpSpPr>
          <p:cNvPr id="8" name="Group 7">
            <a:extLst>
              <a:ext uri="{FF2B5EF4-FFF2-40B4-BE49-F238E27FC236}">
                <a16:creationId xmlns:a16="http://schemas.microsoft.com/office/drawing/2014/main" id="{1A433F21-5B04-5B1F-75DE-833873179E02}"/>
              </a:ext>
            </a:extLst>
          </p:cNvPr>
          <p:cNvGrpSpPr/>
          <p:nvPr/>
        </p:nvGrpSpPr>
        <p:grpSpPr>
          <a:xfrm>
            <a:off x="896695" y="2427830"/>
            <a:ext cx="731520" cy="1013055"/>
            <a:chOff x="563547" y="2427830"/>
            <a:chExt cx="731520" cy="1013055"/>
          </a:xfrm>
        </p:grpSpPr>
        <p:sp>
          <p:nvSpPr>
            <p:cNvPr id="9" name="Oval 8">
              <a:extLst>
                <a:ext uri="{FF2B5EF4-FFF2-40B4-BE49-F238E27FC236}">
                  <a16:creationId xmlns:a16="http://schemas.microsoft.com/office/drawing/2014/main" id="{880D032D-4C0E-95E8-F448-EFDB7256B23B}"/>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51D8C5CB-F605-2F3B-3950-638B937404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061EF322-7375-37DC-BEA8-74CD033B808B}"/>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nvGrpSpPr>
          <p:cNvPr id="13" name="Group 12">
            <a:extLst>
              <a:ext uri="{FF2B5EF4-FFF2-40B4-BE49-F238E27FC236}">
                <a16:creationId xmlns:a16="http://schemas.microsoft.com/office/drawing/2014/main" id="{75D9831B-5E2F-719F-F8A0-AF4030848668}"/>
              </a:ext>
            </a:extLst>
          </p:cNvPr>
          <p:cNvGrpSpPr/>
          <p:nvPr/>
        </p:nvGrpSpPr>
        <p:grpSpPr>
          <a:xfrm>
            <a:off x="663907" y="3456147"/>
            <a:ext cx="731520" cy="1013055"/>
            <a:chOff x="663907" y="3456147"/>
            <a:chExt cx="731520" cy="1013055"/>
          </a:xfrm>
        </p:grpSpPr>
        <p:sp>
          <p:nvSpPr>
            <p:cNvPr id="3" name="Oval 2">
              <a:extLst>
                <a:ext uri="{FF2B5EF4-FFF2-40B4-BE49-F238E27FC236}">
                  <a16:creationId xmlns:a16="http://schemas.microsoft.com/office/drawing/2014/main" id="{7DED142D-FDA1-1E4D-B598-74E3144063CE}"/>
                </a:ext>
              </a:extLst>
            </p:cNvPr>
            <p:cNvSpPr>
              <a:spLocks noChangeAspect="1"/>
            </p:cNvSpPr>
            <p:nvPr/>
          </p:nvSpPr>
          <p:spPr>
            <a:xfrm flipV="1">
              <a:off x="663907" y="3737682"/>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7E49194-E9F0-B70E-3790-898919D7E631}"/>
                </a:ext>
              </a:extLst>
            </p:cNvPr>
            <p:cNvCxnSpPr>
              <a:cxnSpLocks/>
            </p:cNvCxnSpPr>
            <p:nvPr/>
          </p:nvCxnSpPr>
          <p:spPr>
            <a:xfrm>
              <a:off x="1029667" y="3456147"/>
              <a:ext cx="0" cy="281535"/>
            </a:xfrm>
            <a:prstGeom prst="line">
              <a:avLst/>
            </a:prstGeom>
            <a:noFill/>
            <a:ln w="38100" cap="flat" cmpd="sng" algn="ctr">
              <a:solidFill>
                <a:srgbClr val="050226"/>
              </a:solidFill>
              <a:prstDash val="solid"/>
              <a:miter lim="800000"/>
              <a:headEnd type="oval"/>
              <a:tailEnd type="none"/>
            </a:ln>
            <a:effectLst/>
          </p:spPr>
        </p:cxnSp>
        <p:pic>
          <p:nvPicPr>
            <p:cNvPr id="12" name="Picture 11">
              <a:extLst>
                <a:ext uri="{FF2B5EF4-FFF2-40B4-BE49-F238E27FC236}">
                  <a16:creationId xmlns:a16="http://schemas.microsoft.com/office/drawing/2014/main" id="{3EBAEE70-FF36-814F-4E42-EB3C294857ED}"/>
                </a:ext>
              </a:extLst>
            </p:cNvPr>
            <p:cNvPicPr>
              <a:picLocks noChangeAspect="1"/>
            </p:cNvPicPr>
            <p:nvPr/>
          </p:nvPicPr>
          <p:blipFill>
            <a:blip r:embed="rId5"/>
            <a:stretch>
              <a:fillRect/>
            </a:stretch>
          </p:blipFill>
          <p:spPr>
            <a:xfrm>
              <a:off x="801067" y="3867799"/>
              <a:ext cx="457200" cy="403538"/>
            </a:xfrm>
            <a:prstGeom prst="rect">
              <a:avLst/>
            </a:prstGeom>
          </p:spPr>
        </p:pic>
      </p:grpSp>
      <p:grpSp>
        <p:nvGrpSpPr>
          <p:cNvPr id="15" name="Group 14">
            <a:extLst>
              <a:ext uri="{FF2B5EF4-FFF2-40B4-BE49-F238E27FC236}">
                <a16:creationId xmlns:a16="http://schemas.microsoft.com/office/drawing/2014/main" id="{F2EE37E4-9CBD-2BCE-52DB-B521F48AEB56}"/>
              </a:ext>
            </a:extLst>
          </p:cNvPr>
          <p:cNvGrpSpPr/>
          <p:nvPr/>
        </p:nvGrpSpPr>
        <p:grpSpPr>
          <a:xfrm>
            <a:off x="10880498" y="2462356"/>
            <a:ext cx="731520" cy="978529"/>
            <a:chOff x="10367544" y="-407810"/>
            <a:chExt cx="731520" cy="978529"/>
          </a:xfrm>
        </p:grpSpPr>
        <p:grpSp>
          <p:nvGrpSpPr>
            <p:cNvPr id="16" name="Group 15">
              <a:extLst>
                <a:ext uri="{FF2B5EF4-FFF2-40B4-BE49-F238E27FC236}">
                  <a16:creationId xmlns:a16="http://schemas.microsoft.com/office/drawing/2014/main" id="{FCD57600-A7E1-9CAD-3A6C-6E4F032B8BFA}"/>
                </a:ext>
              </a:extLst>
            </p:cNvPr>
            <p:cNvGrpSpPr/>
            <p:nvPr/>
          </p:nvGrpSpPr>
          <p:grpSpPr>
            <a:xfrm>
              <a:off x="10367544" y="-407810"/>
              <a:ext cx="731520" cy="731520"/>
              <a:chOff x="10984103" y="533491"/>
              <a:chExt cx="731520" cy="731520"/>
            </a:xfrm>
          </p:grpSpPr>
          <p:sp>
            <p:nvSpPr>
              <p:cNvPr id="18" name="Oval 17">
                <a:extLst>
                  <a:ext uri="{FF2B5EF4-FFF2-40B4-BE49-F238E27FC236}">
                    <a16:creationId xmlns:a16="http://schemas.microsoft.com/office/drawing/2014/main" id="{BC03D541-484D-97D7-5C57-6D8DF270A4B7}"/>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F8E1DEF-3C0C-C843-8D48-548C8B07FBA9}"/>
                  </a:ext>
                </a:extLst>
              </p:cNvPr>
              <p:cNvPicPr>
                <a:picLocks noChangeAspect="1"/>
              </p:cNvPicPr>
              <p:nvPr/>
            </p:nvPicPr>
            <p:blipFill>
              <a:blip r:embed="rId6">
                <a:lum bright="70000" contrast="-70000"/>
              </a:blip>
              <a:stretch>
                <a:fillRect/>
              </a:stretch>
            </p:blipFill>
            <p:spPr>
              <a:xfrm>
                <a:off x="11093469" y="636806"/>
                <a:ext cx="536538" cy="548640"/>
              </a:xfrm>
              <a:prstGeom prst="rect">
                <a:avLst/>
              </a:prstGeom>
            </p:spPr>
          </p:pic>
        </p:grpSp>
        <p:cxnSp>
          <p:nvCxnSpPr>
            <p:cNvPr id="17" name="Straight Connector 16">
              <a:extLst>
                <a:ext uri="{FF2B5EF4-FFF2-40B4-BE49-F238E27FC236}">
                  <a16:creationId xmlns:a16="http://schemas.microsoft.com/office/drawing/2014/main" id="{86E47C6F-EA92-9A37-5119-71C069D78BBF}"/>
                </a:ext>
              </a:extLst>
            </p:cNvPr>
            <p:cNvCxnSpPr>
              <a:cxnSpLocks/>
              <a:endCxn id="18"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5FFF071-69F8-A178-E5A6-9B25679EA8D6}"/>
              </a:ext>
            </a:extLst>
          </p:cNvPr>
          <p:cNvSpPr txBox="1"/>
          <p:nvPr/>
        </p:nvSpPr>
        <p:spPr>
          <a:xfrm>
            <a:off x="8642195" y="2521401"/>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40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9DEDE5-EDA5-9C18-22D3-C460CA3CF451}"/>
              </a:ext>
            </a:extLst>
          </p:cNvPr>
          <p:cNvSpPr/>
          <p:nvPr/>
        </p:nvSpPr>
        <p:spPr>
          <a:xfrm>
            <a:off x="3619567" y="1844675"/>
            <a:ext cx="2304288" cy="2231136"/>
          </a:xfrm>
          <a:prstGeom prst="rect">
            <a:avLst/>
          </a:prstGeom>
          <a:solidFill>
            <a:srgbClr val="2426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2" name="Content Placeholder 1">
            <a:extLst>
              <a:ext uri="{FF2B5EF4-FFF2-40B4-BE49-F238E27FC236}">
                <a16:creationId xmlns:a16="http://schemas.microsoft.com/office/drawing/2014/main" id="{B308C86B-C29E-F2EC-0614-BD0F8E7CCA40}"/>
              </a:ext>
            </a:extLst>
          </p:cNvPr>
          <p:cNvSpPr>
            <a:spLocks noGrp="1"/>
          </p:cNvSpPr>
          <p:nvPr>
            <p:ph idx="1"/>
          </p:nvPr>
        </p:nvSpPr>
        <p:spPr>
          <a:xfrm>
            <a:off x="952544" y="4598065"/>
            <a:ext cx="2301354" cy="1243142"/>
          </a:xfrm>
        </p:spPr>
        <p:txBody>
          <a:bodyPr/>
          <a:lstStyle/>
          <a:p>
            <a:r>
              <a:rPr lang="en-US" dirty="0"/>
              <a:t>NASA Headquarters &amp; International Asteroid Warning Network</a:t>
            </a:r>
          </a:p>
        </p:txBody>
      </p:sp>
      <p:sp>
        <p:nvSpPr>
          <p:cNvPr id="3" name="Text Placeholder 2">
            <a:extLst>
              <a:ext uri="{FF2B5EF4-FFF2-40B4-BE49-F238E27FC236}">
                <a16:creationId xmlns:a16="http://schemas.microsoft.com/office/drawing/2014/main" id="{245765BD-BB45-62AB-CD41-951122C1690A}"/>
              </a:ext>
            </a:extLst>
          </p:cNvPr>
          <p:cNvSpPr>
            <a:spLocks noGrp="1"/>
          </p:cNvSpPr>
          <p:nvPr>
            <p:ph type="body" sz="quarter" idx="16"/>
          </p:nvPr>
        </p:nvSpPr>
        <p:spPr>
          <a:xfrm>
            <a:off x="952501" y="4293264"/>
            <a:ext cx="2301386" cy="304800"/>
          </a:xfrm>
        </p:spPr>
        <p:txBody>
          <a:bodyPr/>
          <a:lstStyle/>
          <a:p>
            <a:r>
              <a:rPr lang="en-US" dirty="0"/>
              <a:t>Kelly Fast</a:t>
            </a:r>
          </a:p>
        </p:txBody>
      </p:sp>
      <p:sp>
        <p:nvSpPr>
          <p:cNvPr id="4" name="Content Placeholder 3">
            <a:extLst>
              <a:ext uri="{FF2B5EF4-FFF2-40B4-BE49-F238E27FC236}">
                <a16:creationId xmlns:a16="http://schemas.microsoft.com/office/drawing/2014/main" id="{4A06FA56-00BF-D54A-780E-8C97420BB7A3}"/>
              </a:ext>
            </a:extLst>
          </p:cNvPr>
          <p:cNvSpPr>
            <a:spLocks noGrp="1"/>
          </p:cNvSpPr>
          <p:nvPr>
            <p:ph idx="17"/>
          </p:nvPr>
        </p:nvSpPr>
        <p:spPr>
          <a:xfrm>
            <a:off x="3592038" y="4598065"/>
            <a:ext cx="2332240" cy="1243142"/>
          </a:xfrm>
        </p:spPr>
        <p:txBody>
          <a:bodyPr/>
          <a:lstStyle/>
          <a:p>
            <a:r>
              <a:rPr lang="en-US" dirty="0"/>
              <a:t>NASA JPL Center for Near-Earth Object Studies</a:t>
            </a:r>
          </a:p>
        </p:txBody>
      </p:sp>
      <p:sp>
        <p:nvSpPr>
          <p:cNvPr id="5" name="Text Placeholder 4">
            <a:extLst>
              <a:ext uri="{FF2B5EF4-FFF2-40B4-BE49-F238E27FC236}">
                <a16:creationId xmlns:a16="http://schemas.microsoft.com/office/drawing/2014/main" id="{2C5ACD39-0DD1-231B-8573-FCD2D6CE5889}"/>
              </a:ext>
            </a:extLst>
          </p:cNvPr>
          <p:cNvSpPr>
            <a:spLocks noGrp="1"/>
          </p:cNvSpPr>
          <p:nvPr>
            <p:ph type="body" sz="quarter" idx="18"/>
          </p:nvPr>
        </p:nvSpPr>
        <p:spPr>
          <a:xfrm>
            <a:off x="3591980" y="4293264"/>
            <a:ext cx="2332272" cy="304800"/>
          </a:xfrm>
        </p:spPr>
        <p:txBody>
          <a:bodyPr/>
          <a:lstStyle/>
          <a:p>
            <a:r>
              <a:rPr lang="en-US" dirty="0"/>
              <a:t>Davide Farnocchia</a:t>
            </a:r>
          </a:p>
        </p:txBody>
      </p:sp>
      <p:sp>
        <p:nvSpPr>
          <p:cNvPr id="6" name="Content Placeholder 5">
            <a:extLst>
              <a:ext uri="{FF2B5EF4-FFF2-40B4-BE49-F238E27FC236}">
                <a16:creationId xmlns:a16="http://schemas.microsoft.com/office/drawing/2014/main" id="{E94F9E5E-42C2-87D2-FDB7-3932DD57253C}"/>
              </a:ext>
            </a:extLst>
          </p:cNvPr>
          <p:cNvSpPr>
            <a:spLocks noGrp="1"/>
          </p:cNvSpPr>
          <p:nvPr>
            <p:ph idx="19"/>
          </p:nvPr>
        </p:nvSpPr>
        <p:spPr>
          <a:xfrm>
            <a:off x="6260210" y="4598065"/>
            <a:ext cx="2302372" cy="1243142"/>
          </a:xfrm>
        </p:spPr>
        <p:txBody>
          <a:bodyPr/>
          <a:lstStyle/>
          <a:p>
            <a:r>
              <a:rPr lang="en-US" dirty="0"/>
              <a:t>NASA Ames Asteroid Threat Assessment Project</a:t>
            </a:r>
          </a:p>
        </p:txBody>
      </p:sp>
      <p:sp>
        <p:nvSpPr>
          <p:cNvPr id="7" name="Text Placeholder 6">
            <a:extLst>
              <a:ext uri="{FF2B5EF4-FFF2-40B4-BE49-F238E27FC236}">
                <a16:creationId xmlns:a16="http://schemas.microsoft.com/office/drawing/2014/main" id="{B71FCAD4-4F98-93DE-9AB7-5DA3CBAF9F4D}"/>
              </a:ext>
            </a:extLst>
          </p:cNvPr>
          <p:cNvSpPr>
            <a:spLocks noGrp="1"/>
          </p:cNvSpPr>
          <p:nvPr>
            <p:ph type="body" sz="quarter" idx="20"/>
          </p:nvPr>
        </p:nvSpPr>
        <p:spPr>
          <a:xfrm>
            <a:off x="6262343" y="4293264"/>
            <a:ext cx="2301386" cy="304800"/>
          </a:xfrm>
        </p:spPr>
        <p:txBody>
          <a:bodyPr/>
          <a:lstStyle/>
          <a:p>
            <a:r>
              <a:rPr lang="en-US" dirty="0"/>
              <a:t>Lorien Wheeler</a:t>
            </a:r>
          </a:p>
        </p:txBody>
      </p:sp>
      <p:sp>
        <p:nvSpPr>
          <p:cNvPr id="11" name="Title 10">
            <a:extLst>
              <a:ext uri="{FF2B5EF4-FFF2-40B4-BE49-F238E27FC236}">
                <a16:creationId xmlns:a16="http://schemas.microsoft.com/office/drawing/2014/main" id="{6807DD74-34B5-0D28-2CC1-40907636F708}"/>
              </a:ext>
            </a:extLst>
          </p:cNvPr>
          <p:cNvSpPr>
            <a:spLocks noGrp="1"/>
          </p:cNvSpPr>
          <p:nvPr>
            <p:ph type="title"/>
          </p:nvPr>
        </p:nvSpPr>
        <p:spPr/>
        <p:txBody>
          <a:bodyPr/>
          <a:lstStyle/>
          <a:p>
            <a:r>
              <a:rPr lang="en-US" dirty="0"/>
              <a:t>Meet the Presenters</a:t>
            </a:r>
          </a:p>
        </p:txBody>
      </p:sp>
      <p:sp>
        <p:nvSpPr>
          <p:cNvPr id="12" name="Content Placeholder 11">
            <a:extLst>
              <a:ext uri="{FF2B5EF4-FFF2-40B4-BE49-F238E27FC236}">
                <a16:creationId xmlns:a16="http://schemas.microsoft.com/office/drawing/2014/main" id="{A53F9427-7F55-C4BA-3566-09CC94E9AF5A}"/>
              </a:ext>
            </a:extLst>
          </p:cNvPr>
          <p:cNvSpPr>
            <a:spLocks noGrp="1"/>
          </p:cNvSpPr>
          <p:nvPr>
            <p:ph idx="27"/>
          </p:nvPr>
        </p:nvSpPr>
        <p:spPr>
          <a:xfrm>
            <a:off x="8899761" y="4598065"/>
            <a:ext cx="2338690" cy="1243142"/>
          </a:xfrm>
        </p:spPr>
        <p:txBody>
          <a:bodyPr/>
          <a:lstStyle/>
          <a:p>
            <a:r>
              <a:rPr lang="en-US" dirty="0"/>
              <a:t>Technical University of Munich &amp; Space Mission Planning Advisory Group on behalf of ESA</a:t>
            </a:r>
          </a:p>
        </p:txBody>
      </p:sp>
      <p:sp>
        <p:nvSpPr>
          <p:cNvPr id="13" name="Text Placeholder 12">
            <a:extLst>
              <a:ext uri="{FF2B5EF4-FFF2-40B4-BE49-F238E27FC236}">
                <a16:creationId xmlns:a16="http://schemas.microsoft.com/office/drawing/2014/main" id="{97A0F91C-9AEA-0C93-EEAD-2313C48D7DF7}"/>
              </a:ext>
            </a:extLst>
          </p:cNvPr>
          <p:cNvSpPr>
            <a:spLocks noGrp="1"/>
          </p:cNvSpPr>
          <p:nvPr>
            <p:ph type="body" sz="quarter" idx="28"/>
          </p:nvPr>
        </p:nvSpPr>
        <p:spPr>
          <a:xfrm>
            <a:off x="8901816" y="4293264"/>
            <a:ext cx="2337688" cy="304800"/>
          </a:xfrm>
        </p:spPr>
        <p:txBody>
          <a:bodyPr/>
          <a:lstStyle/>
          <a:p>
            <a:r>
              <a:rPr lang="en-US" dirty="0"/>
              <a:t>Detlef Koschny</a:t>
            </a:r>
          </a:p>
        </p:txBody>
      </p:sp>
      <p:sp>
        <p:nvSpPr>
          <p:cNvPr id="16" name="Slide Number Placeholder 15">
            <a:extLst>
              <a:ext uri="{FF2B5EF4-FFF2-40B4-BE49-F238E27FC236}">
                <a16:creationId xmlns:a16="http://schemas.microsoft.com/office/drawing/2014/main" id="{5F5B80A0-004D-C4C2-8FFA-AA715C136832}"/>
              </a:ext>
            </a:extLst>
          </p:cNvPr>
          <p:cNvSpPr>
            <a:spLocks noGrp="1"/>
          </p:cNvSpPr>
          <p:nvPr>
            <p:ph type="sldNum" sz="quarter" idx="32"/>
          </p:nvPr>
        </p:nvSpPr>
        <p:spPr/>
        <p:txBody>
          <a:bodyPr/>
          <a:lstStyle/>
          <a:p>
            <a:fld id="{4EBCDCBD-78E1-0D41-A999-31B5EBF8E02C}" type="slidenum">
              <a:rPr lang="en-US" smtClean="0"/>
              <a:pPr/>
              <a:t>3</a:t>
            </a:fld>
            <a:endParaRPr lang="en-US" dirty="0"/>
          </a:p>
        </p:txBody>
      </p:sp>
      <p:sp>
        <p:nvSpPr>
          <p:cNvPr id="17" name="Footer Placeholder 16">
            <a:extLst>
              <a:ext uri="{FF2B5EF4-FFF2-40B4-BE49-F238E27FC236}">
                <a16:creationId xmlns:a16="http://schemas.microsoft.com/office/drawing/2014/main" id="{6DC83758-11C6-FAA0-7E24-EC31B3BD57AE}"/>
              </a:ext>
            </a:extLst>
          </p:cNvPr>
          <p:cNvSpPr>
            <a:spLocks noGrp="1"/>
          </p:cNvSpPr>
          <p:nvPr>
            <p:ph type="ftr" sz="quarter" idx="15"/>
          </p:nvPr>
        </p:nvSpPr>
        <p:spPr/>
        <p:txBody>
          <a:bodyPr/>
          <a:lstStyle/>
          <a:p>
            <a:endParaRPr lang="en-US" dirty="0"/>
          </a:p>
        </p:txBody>
      </p:sp>
      <p:pic>
        <p:nvPicPr>
          <p:cNvPr id="3074" name="Picture 2" descr="Profile photo of Detlef Koschny">
            <a:extLst>
              <a:ext uri="{FF2B5EF4-FFF2-40B4-BE49-F238E27FC236}">
                <a16:creationId xmlns:a16="http://schemas.microsoft.com/office/drawing/2014/main" id="{5F63A5E8-D17A-A6EF-5F30-002D280FA3C9}"/>
              </a:ext>
            </a:extLst>
          </p:cNvPr>
          <p:cNvPicPr>
            <a:picLocks noGrp="1" noChangeAspect="1" noChangeArrowheads="1"/>
          </p:cNvPicPr>
          <p:nvPr>
            <p:ph type="pic" sz="quarter" idx="29"/>
          </p:nvPr>
        </p:nvPicPr>
        <p:blipFill>
          <a:blip r:embed="rId2">
            <a:extLst>
              <a:ext uri="{28A0092B-C50C-407E-A947-70E740481C1C}">
                <a14:useLocalDpi xmlns:a14="http://schemas.microsoft.com/office/drawing/2010/main" val="0"/>
              </a:ext>
            </a:extLst>
          </a:blip>
          <a:srcRect t="2342" b="2342"/>
          <a:stretch>
            <a:fillRect/>
          </a:stretch>
        </p:blipFill>
        <p:spPr bwMode="auto">
          <a:xfrm>
            <a:off x="8901808" y="1845156"/>
            <a:ext cx="2337691" cy="22289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elly Fast - NASA Science">
            <a:extLst>
              <a:ext uri="{FF2B5EF4-FFF2-40B4-BE49-F238E27FC236}">
                <a16:creationId xmlns:a16="http://schemas.microsoft.com/office/drawing/2014/main" id="{43255382-B35C-E209-FD4E-D0208181502B}"/>
              </a:ext>
            </a:extLst>
          </p:cNvPr>
          <p:cNvPicPr>
            <a:picLocks noGrp="1" noChangeAspect="1" noChangeArrowheads="1"/>
          </p:cNvPicPr>
          <p:nvPr>
            <p:ph type="pic" sz="quarter" idx="21"/>
          </p:nvPr>
        </p:nvPicPr>
        <p:blipFill rotWithShape="1">
          <a:blip r:embed="rId3">
            <a:extLst>
              <a:ext uri="{28A0092B-C50C-407E-A947-70E740481C1C}">
                <a14:useLocalDpi xmlns:a14="http://schemas.microsoft.com/office/drawing/2010/main" val="0"/>
              </a:ext>
            </a:extLst>
          </a:blip>
          <a:srcRect b="22600"/>
          <a:stretch/>
        </p:blipFill>
        <p:spPr bwMode="auto">
          <a:xfrm>
            <a:off x="952500" y="1845156"/>
            <a:ext cx="2301389" cy="22289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avide Farnocchia | IAU">
            <a:extLst>
              <a:ext uri="{FF2B5EF4-FFF2-40B4-BE49-F238E27FC236}">
                <a16:creationId xmlns:a16="http://schemas.microsoft.com/office/drawing/2014/main" id="{A5BCBB0F-DCBA-F5C5-A29E-E8320009D16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3878368" y="1844675"/>
            <a:ext cx="1786686" cy="2231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8">
            <a:extLst>
              <a:ext uri="{FF2B5EF4-FFF2-40B4-BE49-F238E27FC236}">
                <a16:creationId xmlns:a16="http://schemas.microsoft.com/office/drawing/2014/main" id="{1F0C8068-D551-C3B3-2757-BC69B337AAB7}"/>
              </a:ext>
            </a:extLst>
          </p:cNvPr>
          <p:cNvPicPr>
            <a:picLocks noGrp="1" noChangeAspect="1"/>
          </p:cNvPicPr>
          <p:nvPr>
            <p:ph type="pic" sz="quarter" idx="23"/>
          </p:nvPr>
        </p:nvPicPr>
        <p:blipFill>
          <a:blip r:embed="rId5"/>
          <a:srcRect l="11702" t="4474" r="8856" b="22675"/>
          <a:stretch/>
        </p:blipFill>
        <p:spPr>
          <a:xfrm>
            <a:off x="6262688" y="1844675"/>
            <a:ext cx="2300287" cy="2228850"/>
          </a:xfrm>
        </p:spPr>
      </p:pic>
    </p:spTree>
    <p:extLst>
      <p:ext uri="{BB962C8B-B14F-4D97-AF65-F5344CB8AC3E}">
        <p14:creationId xmlns:p14="http://schemas.microsoft.com/office/powerpoint/2010/main" val="216922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9347D-3A28-2B40-A570-7D931C9C5A3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4F99E85-863C-ED0D-BC66-1BEBC212D440}"/>
              </a:ext>
            </a:extLst>
          </p:cNvPr>
          <p:cNvSpPr/>
          <p:nvPr/>
        </p:nvSpPr>
        <p:spPr>
          <a:xfrm>
            <a:off x="1029667" y="0"/>
            <a:ext cx="247154" cy="6858000"/>
          </a:xfrm>
          <a:prstGeom prst="rect">
            <a:avLst/>
          </a:prstGeom>
          <a:solidFill>
            <a:schemeClr val="accent3">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4" name="Slide Number Placeholder 3">
            <a:extLst>
              <a:ext uri="{FF2B5EF4-FFF2-40B4-BE49-F238E27FC236}">
                <a16:creationId xmlns:a16="http://schemas.microsoft.com/office/drawing/2014/main" id="{176DD58E-5F43-D908-8E27-120048B815B3}"/>
              </a:ext>
            </a:extLst>
          </p:cNvPr>
          <p:cNvSpPr>
            <a:spLocks noGrp="1"/>
          </p:cNvSpPr>
          <p:nvPr>
            <p:ph type="sldNum" sz="quarter" idx="12"/>
          </p:nvPr>
        </p:nvSpPr>
        <p:spPr/>
        <p:txBody>
          <a:bodyPr/>
          <a:lstStyle/>
          <a:p>
            <a:fld id="{4EBCDCBD-78E1-0D41-A999-31B5EBF8E02C}" type="slidenum">
              <a:rPr lang="en-US" smtClean="0"/>
              <a:pPr/>
              <a:t>30</a:t>
            </a:fld>
            <a:endParaRPr lang="en-US" dirty="0"/>
          </a:p>
        </p:txBody>
      </p:sp>
      <p:sp>
        <p:nvSpPr>
          <p:cNvPr id="61" name="TextBox 60">
            <a:extLst>
              <a:ext uri="{FF2B5EF4-FFF2-40B4-BE49-F238E27FC236}">
                <a16:creationId xmlns:a16="http://schemas.microsoft.com/office/drawing/2014/main" id="{99336387-1348-7D45-A4FA-846FD0071C97}"/>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0" name="Freeform: Shape 85">
            <a:extLst>
              <a:ext uri="{FF2B5EF4-FFF2-40B4-BE49-F238E27FC236}">
                <a16:creationId xmlns:a16="http://schemas.microsoft.com/office/drawing/2014/main" id="{D8953954-6B78-84EC-3BF7-2FAFEA6907B8}"/>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4" name="TextBox 63">
            <a:extLst>
              <a:ext uri="{FF2B5EF4-FFF2-40B4-BE49-F238E27FC236}">
                <a16:creationId xmlns:a16="http://schemas.microsoft.com/office/drawing/2014/main" id="{89269E1B-A3B3-7ED6-196B-438130148857}"/>
              </a:ext>
            </a:extLst>
          </p:cNvPr>
          <p:cNvSpPr txBox="1"/>
          <p:nvPr/>
        </p:nvSpPr>
        <p:spPr>
          <a:xfrm>
            <a:off x="257306" y="4553151"/>
            <a:ext cx="1544722" cy="581698"/>
          </a:xfrm>
          <a:prstGeom prst="rect">
            <a:avLst/>
          </a:prstGeom>
          <a:noFill/>
          <a:ln w="19050">
            <a:noFill/>
          </a:ln>
        </p:spPr>
        <p:txBody>
          <a:bodyPr wrap="square" lIns="0" tIns="0" rIns="0" bIns="0" rtlCol="0">
            <a:spAutoFit/>
          </a:bodyPr>
          <a:lstStyle/>
          <a:p>
            <a:pPr algn="ct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IAWN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notification</a:t>
            </a:r>
          </a:p>
          <a:p>
            <a:pPr algn="ctr">
              <a:lnSpc>
                <a:spcPct val="90000"/>
              </a:lnSpc>
              <a:defRPr/>
            </a:pPr>
            <a:r>
              <a:rPr lang="en-US" sz="1400" b="1" dirty="0">
                <a:solidFill>
                  <a:schemeClr val="accent1"/>
                </a:solidFill>
                <a:latin typeface="Arial" panose="020B0604020202020204" pitchFamily="34" charset="0"/>
                <a:cs typeface="Arial" panose="020B0604020202020204" pitchFamily="34" charset="0"/>
              </a:rPr>
              <a:t>1 August 2024</a:t>
            </a:r>
          </a:p>
        </p:txBody>
      </p:sp>
      <p:sp>
        <p:nvSpPr>
          <p:cNvPr id="7" name="TextBox 6">
            <a:extLst>
              <a:ext uri="{FF2B5EF4-FFF2-40B4-BE49-F238E27FC236}">
                <a16:creationId xmlns:a16="http://schemas.microsoft.com/office/drawing/2014/main" id="{E304D0C6-B6DA-3523-F870-430035C8699F}"/>
              </a:ext>
            </a:extLst>
          </p:cNvPr>
          <p:cNvSpPr txBox="1"/>
          <p:nvPr/>
        </p:nvSpPr>
        <p:spPr>
          <a:xfrm>
            <a:off x="1695120" y="2521401"/>
            <a:ext cx="9166824"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now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16.5 years until potential impact </a:t>
            </a:r>
          </a:p>
        </p:txBody>
      </p:sp>
      <p:grpSp>
        <p:nvGrpSpPr>
          <p:cNvPr id="8" name="Group 7">
            <a:extLst>
              <a:ext uri="{FF2B5EF4-FFF2-40B4-BE49-F238E27FC236}">
                <a16:creationId xmlns:a16="http://schemas.microsoft.com/office/drawing/2014/main" id="{A7081872-BF7D-5378-73A0-7BA5D0AB020B}"/>
              </a:ext>
            </a:extLst>
          </p:cNvPr>
          <p:cNvGrpSpPr/>
          <p:nvPr/>
        </p:nvGrpSpPr>
        <p:grpSpPr>
          <a:xfrm>
            <a:off x="896695" y="2427830"/>
            <a:ext cx="731520" cy="1013055"/>
            <a:chOff x="563547" y="2427830"/>
            <a:chExt cx="731520" cy="1013055"/>
          </a:xfrm>
        </p:grpSpPr>
        <p:sp>
          <p:nvSpPr>
            <p:cNvPr id="9" name="Oval 8">
              <a:extLst>
                <a:ext uri="{FF2B5EF4-FFF2-40B4-BE49-F238E27FC236}">
                  <a16:creationId xmlns:a16="http://schemas.microsoft.com/office/drawing/2014/main" id="{987ABB49-E469-CDB0-1A66-C776A79C55E2}"/>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111E1DEE-8B8E-645F-AF40-9DEE47BD41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25DE094C-7AEB-47D4-1C72-791568413579}"/>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nvGrpSpPr>
          <p:cNvPr id="13" name="Group 12">
            <a:extLst>
              <a:ext uri="{FF2B5EF4-FFF2-40B4-BE49-F238E27FC236}">
                <a16:creationId xmlns:a16="http://schemas.microsoft.com/office/drawing/2014/main" id="{B5915F25-2B04-C493-C950-B89E180059B1}"/>
              </a:ext>
            </a:extLst>
          </p:cNvPr>
          <p:cNvGrpSpPr/>
          <p:nvPr/>
        </p:nvGrpSpPr>
        <p:grpSpPr>
          <a:xfrm>
            <a:off x="663907" y="3456147"/>
            <a:ext cx="731520" cy="1013055"/>
            <a:chOff x="663907" y="3456147"/>
            <a:chExt cx="731520" cy="1013055"/>
          </a:xfrm>
        </p:grpSpPr>
        <p:sp>
          <p:nvSpPr>
            <p:cNvPr id="3" name="Oval 2">
              <a:extLst>
                <a:ext uri="{FF2B5EF4-FFF2-40B4-BE49-F238E27FC236}">
                  <a16:creationId xmlns:a16="http://schemas.microsoft.com/office/drawing/2014/main" id="{A8C53EA2-A153-CA9D-688C-29255200EACF}"/>
                </a:ext>
              </a:extLst>
            </p:cNvPr>
            <p:cNvSpPr>
              <a:spLocks noChangeAspect="1"/>
            </p:cNvSpPr>
            <p:nvPr/>
          </p:nvSpPr>
          <p:spPr>
            <a:xfrm flipV="1">
              <a:off x="663907" y="3737682"/>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704D64EB-EEE3-DDDA-084C-1E12E0B59E15}"/>
                </a:ext>
              </a:extLst>
            </p:cNvPr>
            <p:cNvCxnSpPr>
              <a:cxnSpLocks/>
            </p:cNvCxnSpPr>
            <p:nvPr/>
          </p:nvCxnSpPr>
          <p:spPr>
            <a:xfrm>
              <a:off x="1029667" y="3456147"/>
              <a:ext cx="0" cy="281535"/>
            </a:xfrm>
            <a:prstGeom prst="line">
              <a:avLst/>
            </a:prstGeom>
            <a:noFill/>
            <a:ln w="38100" cap="flat" cmpd="sng" algn="ctr">
              <a:solidFill>
                <a:srgbClr val="050226"/>
              </a:solidFill>
              <a:prstDash val="solid"/>
              <a:miter lim="800000"/>
              <a:headEnd type="oval"/>
              <a:tailEnd type="none"/>
            </a:ln>
            <a:effectLst/>
          </p:spPr>
        </p:cxnSp>
        <p:pic>
          <p:nvPicPr>
            <p:cNvPr id="12" name="Picture 11">
              <a:extLst>
                <a:ext uri="{FF2B5EF4-FFF2-40B4-BE49-F238E27FC236}">
                  <a16:creationId xmlns:a16="http://schemas.microsoft.com/office/drawing/2014/main" id="{208AC568-6E17-7893-3107-B152991860B2}"/>
                </a:ext>
              </a:extLst>
            </p:cNvPr>
            <p:cNvPicPr>
              <a:picLocks noChangeAspect="1"/>
            </p:cNvPicPr>
            <p:nvPr/>
          </p:nvPicPr>
          <p:blipFill>
            <a:blip r:embed="rId5"/>
            <a:stretch>
              <a:fillRect/>
            </a:stretch>
          </p:blipFill>
          <p:spPr>
            <a:xfrm>
              <a:off x="801067" y="3867799"/>
              <a:ext cx="457200" cy="403538"/>
            </a:xfrm>
            <a:prstGeom prst="rect">
              <a:avLst/>
            </a:prstGeom>
          </p:spPr>
        </p:pic>
      </p:grpSp>
      <p:sp>
        <p:nvSpPr>
          <p:cNvPr id="14" name="TextBox 13">
            <a:extLst>
              <a:ext uri="{FF2B5EF4-FFF2-40B4-BE49-F238E27FC236}">
                <a16:creationId xmlns:a16="http://schemas.microsoft.com/office/drawing/2014/main" id="{9248B291-679C-F772-2802-2C3C23387EAA}"/>
              </a:ext>
            </a:extLst>
          </p:cNvPr>
          <p:cNvSpPr txBox="1"/>
          <p:nvPr/>
        </p:nvSpPr>
        <p:spPr>
          <a:xfrm>
            <a:off x="8642195" y="2521401"/>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294698B-7AE1-D85C-4FBC-6F14430432D7}"/>
              </a:ext>
            </a:extLst>
          </p:cNvPr>
          <p:cNvGrpSpPr/>
          <p:nvPr/>
        </p:nvGrpSpPr>
        <p:grpSpPr>
          <a:xfrm>
            <a:off x="10880498" y="2462356"/>
            <a:ext cx="731520" cy="978529"/>
            <a:chOff x="10367544" y="-407810"/>
            <a:chExt cx="731520" cy="978529"/>
          </a:xfrm>
        </p:grpSpPr>
        <p:grpSp>
          <p:nvGrpSpPr>
            <p:cNvPr id="16" name="Group 15">
              <a:extLst>
                <a:ext uri="{FF2B5EF4-FFF2-40B4-BE49-F238E27FC236}">
                  <a16:creationId xmlns:a16="http://schemas.microsoft.com/office/drawing/2014/main" id="{12A1EEBB-3732-3912-252F-B3E729720F39}"/>
                </a:ext>
              </a:extLst>
            </p:cNvPr>
            <p:cNvGrpSpPr/>
            <p:nvPr/>
          </p:nvGrpSpPr>
          <p:grpSpPr>
            <a:xfrm>
              <a:off x="10367544" y="-407810"/>
              <a:ext cx="731520" cy="731520"/>
              <a:chOff x="10984103" y="533491"/>
              <a:chExt cx="731520" cy="731520"/>
            </a:xfrm>
          </p:grpSpPr>
          <p:sp>
            <p:nvSpPr>
              <p:cNvPr id="18" name="Oval 17">
                <a:extLst>
                  <a:ext uri="{FF2B5EF4-FFF2-40B4-BE49-F238E27FC236}">
                    <a16:creationId xmlns:a16="http://schemas.microsoft.com/office/drawing/2014/main" id="{4D8DDA80-5B4B-A0CE-893F-C07DD943C400}"/>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0D1947A-5E94-A44C-1844-E37F4FE87CDA}"/>
                  </a:ext>
                </a:extLst>
              </p:cNvPr>
              <p:cNvPicPr>
                <a:picLocks noChangeAspect="1"/>
              </p:cNvPicPr>
              <p:nvPr/>
            </p:nvPicPr>
            <p:blipFill>
              <a:blip r:embed="rId6">
                <a:lum bright="70000" contrast="-70000"/>
              </a:blip>
              <a:stretch>
                <a:fillRect/>
              </a:stretch>
            </p:blipFill>
            <p:spPr>
              <a:xfrm>
                <a:off x="11093469" y="636806"/>
                <a:ext cx="536538" cy="548640"/>
              </a:xfrm>
              <a:prstGeom prst="rect">
                <a:avLst/>
              </a:prstGeom>
            </p:spPr>
          </p:pic>
        </p:grpSp>
        <p:cxnSp>
          <p:nvCxnSpPr>
            <p:cNvPr id="17" name="Straight Connector 16">
              <a:extLst>
                <a:ext uri="{FF2B5EF4-FFF2-40B4-BE49-F238E27FC236}">
                  <a16:creationId xmlns:a16="http://schemas.microsoft.com/office/drawing/2014/main" id="{3B9783A9-501B-F4E3-951B-F3667218DC1E}"/>
                </a:ext>
              </a:extLst>
            </p:cNvPr>
            <p:cNvCxnSpPr>
              <a:cxnSpLocks/>
              <a:endCxn id="18"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288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45920-489E-7F44-50B0-DE8A8FDE71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E56AEA-B8A1-B62C-2AB6-25D8BB3E6DEE}"/>
              </a:ext>
            </a:extLst>
          </p:cNvPr>
          <p:cNvSpPr/>
          <p:nvPr/>
        </p:nvSpPr>
        <p:spPr>
          <a:xfrm>
            <a:off x="956390" y="0"/>
            <a:ext cx="7729793" cy="6858000"/>
          </a:xfrm>
          <a:prstGeom prst="rect">
            <a:avLst/>
          </a:prstGeom>
          <a:solidFill>
            <a:schemeClr val="accent3">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4" name="Slide Number Placeholder 3">
            <a:extLst>
              <a:ext uri="{FF2B5EF4-FFF2-40B4-BE49-F238E27FC236}">
                <a16:creationId xmlns:a16="http://schemas.microsoft.com/office/drawing/2014/main" id="{D1158E4E-BA0A-A4AA-11F1-E7D9565B8059}"/>
              </a:ext>
            </a:extLst>
          </p:cNvPr>
          <p:cNvSpPr>
            <a:spLocks noGrp="1"/>
          </p:cNvSpPr>
          <p:nvPr>
            <p:ph type="sldNum" sz="quarter" idx="12"/>
          </p:nvPr>
        </p:nvSpPr>
        <p:spPr/>
        <p:txBody>
          <a:bodyPr/>
          <a:lstStyle/>
          <a:p>
            <a:fld id="{4EBCDCBD-78E1-0D41-A999-31B5EBF8E02C}" type="slidenum">
              <a:rPr lang="en-US" smtClean="0"/>
              <a:pPr/>
              <a:t>31</a:t>
            </a:fld>
            <a:endParaRPr lang="en-US" dirty="0"/>
          </a:p>
        </p:txBody>
      </p:sp>
      <p:sp>
        <p:nvSpPr>
          <p:cNvPr id="5" name="Round Single Corner Rectangle 4">
            <a:extLst>
              <a:ext uri="{FF2B5EF4-FFF2-40B4-BE49-F238E27FC236}">
                <a16:creationId xmlns:a16="http://schemas.microsoft.com/office/drawing/2014/main" id="{1E90F8B3-42F0-DDC3-C4F2-FBEDE5549109}"/>
              </a:ext>
            </a:extLst>
          </p:cNvPr>
          <p:cNvSpPr/>
          <p:nvPr/>
        </p:nvSpPr>
        <p:spPr>
          <a:xfrm>
            <a:off x="956390" y="3513994"/>
            <a:ext cx="6440072" cy="1415772"/>
          </a:xfrm>
          <a:prstGeom prst="round1Rect">
            <a:avLst/>
          </a:prstGeom>
          <a:solidFill>
            <a:schemeClr val="accent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21" name="Freeform: Shape 85">
            <a:extLst>
              <a:ext uri="{FF2B5EF4-FFF2-40B4-BE49-F238E27FC236}">
                <a16:creationId xmlns:a16="http://schemas.microsoft.com/office/drawing/2014/main" id="{30794306-B5C4-AFD0-0873-8639E507F6C9}"/>
              </a:ext>
              <a:ext uri="{C183D7F6-B498-43B3-948B-1728B52AA6E4}">
                <adec:decorative xmlns:adec="http://schemas.microsoft.com/office/drawing/2017/decorative" val="1"/>
              </a:ext>
            </a:extLst>
          </p:cNvPr>
          <p:cNvSpPr/>
          <p:nvPr/>
        </p:nvSpPr>
        <p:spPr>
          <a:xfrm rot="10800000">
            <a:off x="0" y="3232404"/>
            <a:ext cx="13030196"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22" name="TextBox 21">
            <a:extLst>
              <a:ext uri="{FF2B5EF4-FFF2-40B4-BE49-F238E27FC236}">
                <a16:creationId xmlns:a16="http://schemas.microsoft.com/office/drawing/2014/main" id="{ECD8B9F4-215C-6063-561C-219F29DFFC1D}"/>
              </a:ext>
            </a:extLst>
          </p:cNvPr>
          <p:cNvSpPr txBox="1"/>
          <p:nvPr/>
        </p:nvSpPr>
        <p:spPr>
          <a:xfrm>
            <a:off x="9121400" y="2328298"/>
            <a:ext cx="2639575" cy="830997"/>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29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SMPAG shares </a:t>
            </a:r>
            <a:br>
              <a:rPr lang="en-US" sz="2000" dirty="0">
                <a:solidFill>
                  <a:srgbClr val="7289B0"/>
                </a:solidFill>
                <a:latin typeface="Arial" panose="020B0604020202020204" pitchFamily="34" charset="0"/>
                <a:cs typeface="Arial" panose="020B0604020202020204" pitchFamily="34" charset="0"/>
              </a:rPr>
            </a:br>
            <a:r>
              <a:rPr lang="en-US" sz="2000" dirty="0">
                <a:solidFill>
                  <a:srgbClr val="7289B0"/>
                </a:solidFill>
                <a:latin typeface="Arial" panose="020B0604020202020204" pitchFamily="34" charset="0"/>
                <a:cs typeface="Arial" panose="020B0604020202020204" pitchFamily="34" charset="0"/>
              </a:rPr>
              <a:t>recommendations </a:t>
            </a:r>
          </a:p>
        </p:txBody>
      </p:sp>
      <p:grpSp>
        <p:nvGrpSpPr>
          <p:cNvPr id="23" name="Group 22">
            <a:extLst>
              <a:ext uri="{FF2B5EF4-FFF2-40B4-BE49-F238E27FC236}">
                <a16:creationId xmlns:a16="http://schemas.microsoft.com/office/drawing/2014/main" id="{DA7B4D89-0852-B56F-3513-64619521EE26}"/>
              </a:ext>
            </a:extLst>
          </p:cNvPr>
          <p:cNvGrpSpPr/>
          <p:nvPr/>
        </p:nvGrpSpPr>
        <p:grpSpPr>
          <a:xfrm>
            <a:off x="590630" y="2328298"/>
            <a:ext cx="731520" cy="731520"/>
            <a:chOff x="590630" y="2427830"/>
            <a:chExt cx="731520" cy="731520"/>
          </a:xfrm>
        </p:grpSpPr>
        <p:sp>
          <p:nvSpPr>
            <p:cNvPr id="24" name="Oval 23">
              <a:extLst>
                <a:ext uri="{FF2B5EF4-FFF2-40B4-BE49-F238E27FC236}">
                  <a16:creationId xmlns:a16="http://schemas.microsoft.com/office/drawing/2014/main" id="{AF73BC57-8FEF-3975-7D17-3208DFFD223F}"/>
                </a:ext>
              </a:extLst>
            </p:cNvPr>
            <p:cNvSpPr>
              <a:spLocks noChangeAspect="1"/>
            </p:cNvSpPr>
            <p:nvPr/>
          </p:nvSpPr>
          <p:spPr>
            <a:xfrm flipV="1">
              <a:off x="590630"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7561C0D0-09C9-8379-EE66-1ADC7C97A31F}"/>
                </a:ext>
              </a:extLst>
            </p:cNvPr>
            <p:cNvPicPr>
              <a:picLocks noChangeAspect="1"/>
            </p:cNvPicPr>
            <p:nvPr/>
          </p:nvPicPr>
          <p:blipFill>
            <a:blip r:embed="rId3"/>
            <a:stretch>
              <a:fillRect/>
            </a:stretch>
          </p:blipFill>
          <p:spPr>
            <a:xfrm>
              <a:off x="727790" y="2557947"/>
              <a:ext cx="457200" cy="403538"/>
            </a:xfrm>
            <a:prstGeom prst="rect">
              <a:avLst/>
            </a:prstGeom>
          </p:spPr>
        </p:pic>
      </p:grpSp>
      <p:sp>
        <p:nvSpPr>
          <p:cNvPr id="26" name="TextBox 25">
            <a:extLst>
              <a:ext uri="{FF2B5EF4-FFF2-40B4-BE49-F238E27FC236}">
                <a16:creationId xmlns:a16="http://schemas.microsoft.com/office/drawing/2014/main" id="{D8E1AD4F-272B-D572-8032-2F8928C57B76}"/>
              </a:ext>
            </a:extLst>
          </p:cNvPr>
          <p:cNvSpPr txBox="1"/>
          <p:nvPr/>
        </p:nvSpPr>
        <p:spPr>
          <a:xfrm>
            <a:off x="1408417" y="2328298"/>
            <a:ext cx="2758470" cy="830997"/>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August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IAWN issues notification about potential impactor</a:t>
            </a:r>
          </a:p>
        </p:txBody>
      </p:sp>
      <p:grpSp>
        <p:nvGrpSpPr>
          <p:cNvPr id="27" name="Group 26">
            <a:extLst>
              <a:ext uri="{FF2B5EF4-FFF2-40B4-BE49-F238E27FC236}">
                <a16:creationId xmlns:a16="http://schemas.microsoft.com/office/drawing/2014/main" id="{60B018C2-8BBF-D002-3D53-0284B7A8A479}"/>
              </a:ext>
            </a:extLst>
          </p:cNvPr>
          <p:cNvGrpSpPr/>
          <p:nvPr/>
        </p:nvGrpSpPr>
        <p:grpSpPr>
          <a:xfrm>
            <a:off x="8320432" y="2328298"/>
            <a:ext cx="731520" cy="1112587"/>
            <a:chOff x="10869850" y="2328298"/>
            <a:chExt cx="731520" cy="1112587"/>
          </a:xfrm>
        </p:grpSpPr>
        <p:sp>
          <p:nvSpPr>
            <p:cNvPr id="28" name="Oval 27">
              <a:extLst>
                <a:ext uri="{FF2B5EF4-FFF2-40B4-BE49-F238E27FC236}">
                  <a16:creationId xmlns:a16="http://schemas.microsoft.com/office/drawing/2014/main" id="{F67B622B-AFB0-4110-522B-0CB080A3664F}"/>
                </a:ext>
              </a:extLst>
            </p:cNvPr>
            <p:cNvSpPr>
              <a:spLocks noChangeAspect="1"/>
            </p:cNvSpPr>
            <p:nvPr/>
          </p:nvSpPr>
          <p:spPr>
            <a:xfrm>
              <a:off x="10869850" y="2328298"/>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9" name="Graphic 28" descr="Marker with solid fill">
              <a:extLst>
                <a:ext uri="{FF2B5EF4-FFF2-40B4-BE49-F238E27FC236}">
                  <a16:creationId xmlns:a16="http://schemas.microsoft.com/office/drawing/2014/main" id="{CF69545D-B41C-12A0-E2F6-D4DA3EFAE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9850" y="2328298"/>
              <a:ext cx="731520" cy="731520"/>
            </a:xfrm>
            <a:prstGeom prst="rect">
              <a:avLst/>
            </a:prstGeom>
          </p:spPr>
        </p:pic>
        <p:cxnSp>
          <p:nvCxnSpPr>
            <p:cNvPr id="30" name="Straight Connector 29">
              <a:extLst>
                <a:ext uri="{FF2B5EF4-FFF2-40B4-BE49-F238E27FC236}">
                  <a16:creationId xmlns:a16="http://schemas.microsoft.com/office/drawing/2014/main" id="{2EC7CB36-E170-3F83-73E1-90D771EAEC20}"/>
                </a:ext>
              </a:extLst>
            </p:cNvPr>
            <p:cNvCxnSpPr>
              <a:cxnSpLocks/>
            </p:cNvCxnSpPr>
            <p:nvPr/>
          </p:nvCxnSpPr>
          <p:spPr>
            <a:xfrm flipV="1">
              <a:off x="11235610" y="3059818"/>
              <a:ext cx="0" cy="381067"/>
            </a:xfrm>
            <a:prstGeom prst="line">
              <a:avLst/>
            </a:prstGeom>
            <a:noFill/>
            <a:ln w="38100" cap="flat" cmpd="sng" algn="ctr">
              <a:solidFill>
                <a:srgbClr val="050226"/>
              </a:solidFill>
              <a:prstDash val="solid"/>
              <a:miter lim="800000"/>
              <a:headEnd type="oval"/>
              <a:tailEnd type="none"/>
            </a:ln>
            <a:effectLst/>
          </p:spPr>
        </p:cxnSp>
      </p:grpSp>
      <p:cxnSp>
        <p:nvCxnSpPr>
          <p:cNvPr id="31" name="Straight Connector 30">
            <a:extLst>
              <a:ext uri="{FF2B5EF4-FFF2-40B4-BE49-F238E27FC236}">
                <a16:creationId xmlns:a16="http://schemas.microsoft.com/office/drawing/2014/main" id="{D40BA5F0-C628-3F50-0DDA-50155E023D54}"/>
              </a:ext>
            </a:extLst>
          </p:cNvPr>
          <p:cNvCxnSpPr>
            <a:cxnSpLocks/>
          </p:cNvCxnSpPr>
          <p:nvPr/>
        </p:nvCxnSpPr>
        <p:spPr>
          <a:xfrm flipV="1">
            <a:off x="956390" y="3059818"/>
            <a:ext cx="0" cy="381067"/>
          </a:xfrm>
          <a:prstGeom prst="line">
            <a:avLst/>
          </a:prstGeom>
          <a:noFill/>
          <a:ln w="38100" cap="flat" cmpd="sng" algn="ctr">
            <a:solidFill>
              <a:srgbClr val="050226"/>
            </a:solidFill>
            <a:prstDash val="solid"/>
            <a:miter lim="800000"/>
            <a:headEnd type="oval"/>
            <a:tailEnd type="none"/>
          </a:ln>
          <a:effectLst/>
        </p:spPr>
      </p:cxnSp>
      <p:sp>
        <p:nvSpPr>
          <p:cNvPr id="32" name="Oval 31">
            <a:extLst>
              <a:ext uri="{FF2B5EF4-FFF2-40B4-BE49-F238E27FC236}">
                <a16:creationId xmlns:a16="http://schemas.microsoft.com/office/drawing/2014/main" id="{7F3DBE54-DCA7-CF0C-38F8-3B961B8C100E}"/>
              </a:ext>
            </a:extLst>
          </p:cNvPr>
          <p:cNvSpPr>
            <a:spLocks noChangeAspect="1"/>
          </p:cNvSpPr>
          <p:nvPr/>
        </p:nvSpPr>
        <p:spPr>
          <a:xfrm flipV="1">
            <a:off x="7030706" y="3841572"/>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3BCF1AC0-F17B-D5A0-3874-327BC8BCBE1E}"/>
              </a:ext>
            </a:extLst>
          </p:cNvPr>
          <p:cNvCxnSpPr>
            <a:cxnSpLocks/>
            <a:endCxn id="32" idx="4"/>
          </p:cNvCxnSpPr>
          <p:nvPr/>
        </p:nvCxnSpPr>
        <p:spPr>
          <a:xfrm>
            <a:off x="7396466" y="3440885"/>
            <a:ext cx="0" cy="400687"/>
          </a:xfrm>
          <a:prstGeom prst="line">
            <a:avLst/>
          </a:prstGeom>
          <a:noFill/>
          <a:ln w="38100" cap="flat" cmpd="sng" algn="ctr">
            <a:solidFill>
              <a:srgbClr val="050226"/>
            </a:solidFill>
            <a:prstDash val="solid"/>
            <a:miter lim="800000"/>
            <a:headEnd type="oval"/>
            <a:tailEnd type="none"/>
          </a:ln>
          <a:effectLst/>
        </p:spPr>
      </p:cxnSp>
      <p:pic>
        <p:nvPicPr>
          <p:cNvPr id="34" name="Picture 33">
            <a:extLst>
              <a:ext uri="{FF2B5EF4-FFF2-40B4-BE49-F238E27FC236}">
                <a16:creationId xmlns:a16="http://schemas.microsoft.com/office/drawing/2014/main" id="{B1008E84-A326-DCF9-A782-78FBD7BC94BE}"/>
              </a:ext>
            </a:extLst>
          </p:cNvPr>
          <p:cNvPicPr>
            <a:picLocks noChangeAspect="1"/>
          </p:cNvPicPr>
          <p:nvPr/>
        </p:nvPicPr>
        <p:blipFill>
          <a:blip r:embed="rId6"/>
          <a:stretch>
            <a:fillRect/>
          </a:stretch>
        </p:blipFill>
        <p:spPr>
          <a:xfrm>
            <a:off x="7167866" y="4008229"/>
            <a:ext cx="457200" cy="398207"/>
          </a:xfrm>
          <a:prstGeom prst="rect">
            <a:avLst/>
          </a:prstGeom>
        </p:spPr>
      </p:pic>
      <p:sp>
        <p:nvSpPr>
          <p:cNvPr id="35" name="TextBox 34">
            <a:extLst>
              <a:ext uri="{FF2B5EF4-FFF2-40B4-BE49-F238E27FC236}">
                <a16:creationId xmlns:a16="http://schemas.microsoft.com/office/drawing/2014/main" id="{952F1907-B54A-B046-3A92-D2657F0154F2}"/>
              </a:ext>
            </a:extLst>
          </p:cNvPr>
          <p:cNvSpPr txBox="1"/>
          <p:nvPr/>
        </p:nvSpPr>
        <p:spPr>
          <a:xfrm>
            <a:off x="7835951" y="3742095"/>
            <a:ext cx="2758470" cy="830997"/>
          </a:xfrm>
          <a:prstGeom prst="rect">
            <a:avLst/>
          </a:prstGeom>
          <a:noFill/>
          <a:ln w="19050">
            <a:noFill/>
          </a:ln>
        </p:spPr>
        <p:txBody>
          <a:bodyPr wrap="square" lIns="0" tIns="0" rIns="0" bIns="0" rtlCol="0">
            <a:spAutoFit/>
          </a:bodyPr>
          <a:lstStyle/>
          <a:p>
            <a:pPr>
              <a:lnSpc>
                <a:spcPct val="90000"/>
              </a:lnSpc>
              <a:defRPr/>
            </a:pPr>
            <a:r>
              <a:rPr lang="en-US" sz="2000" b="1" dirty="0">
                <a:solidFill>
                  <a:schemeClr val="accent1"/>
                </a:solidFill>
                <a:latin typeface="Arial" panose="020B0604020202020204" pitchFamily="34" charset="0"/>
                <a:cs typeface="Arial" panose="020B0604020202020204" pitchFamily="34" charset="0"/>
              </a:rPr>
              <a:t>10 &amp; 11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SMPAG meets </a:t>
            </a:r>
            <a:br>
              <a:rPr lang="en-US" sz="2000" dirty="0">
                <a:solidFill>
                  <a:srgbClr val="7289B0"/>
                </a:solidFill>
                <a:latin typeface="Arial" panose="020B0604020202020204" pitchFamily="34" charset="0"/>
                <a:cs typeface="Arial" panose="020B0604020202020204" pitchFamily="34" charset="0"/>
              </a:rPr>
            </a:br>
            <a:r>
              <a:rPr lang="en-US" sz="2000" dirty="0">
                <a:solidFill>
                  <a:srgbClr val="7289B0"/>
                </a:solidFill>
                <a:latin typeface="Arial" panose="020B0604020202020204" pitchFamily="34" charset="0"/>
                <a:cs typeface="Arial" panose="020B0604020202020204" pitchFamily="34" charset="0"/>
              </a:rPr>
              <a:t>in Milan, Italy</a:t>
            </a:r>
          </a:p>
        </p:txBody>
      </p:sp>
      <p:sp>
        <p:nvSpPr>
          <p:cNvPr id="36" name="TextBox 35">
            <a:extLst>
              <a:ext uri="{FF2B5EF4-FFF2-40B4-BE49-F238E27FC236}">
                <a16:creationId xmlns:a16="http://schemas.microsoft.com/office/drawing/2014/main" id="{31CFB91B-C4B7-BC31-196F-A4895C8A6116}"/>
              </a:ext>
            </a:extLst>
          </p:cNvPr>
          <p:cNvSpPr txBox="1"/>
          <p:nvPr/>
        </p:nvSpPr>
        <p:spPr>
          <a:xfrm>
            <a:off x="1035409" y="3742095"/>
            <a:ext cx="5973483" cy="1415772"/>
          </a:xfrm>
          <a:prstGeom prst="rect">
            <a:avLst/>
          </a:prstGeom>
          <a:noFill/>
          <a:ln w="19050">
            <a:noFill/>
          </a:ln>
        </p:spPr>
        <p:txBody>
          <a:bodyPr wrap="square" lIns="0" tIns="0" rIns="0" bIns="0">
            <a:spAutoFit/>
          </a:bodyPr>
          <a:lstStyle/>
          <a:p>
            <a:r>
              <a:rPr lang="en-US" sz="2000" b="1" kern="100" dirty="0">
                <a:solidFill>
                  <a:schemeClr val="accent1"/>
                </a:solidFill>
                <a:latin typeface="Arial" panose="020B0604020202020204" pitchFamily="34" charset="0"/>
                <a:ea typeface="Calibri" panose="020F0502020204030204" pitchFamily="34" charset="0"/>
                <a:cs typeface="Times New Roman" panose="02020603050405020304" pitchFamily="18" charset="0"/>
              </a:rPr>
              <a:t>August to October 2024</a:t>
            </a:r>
          </a:p>
          <a:p>
            <a:r>
              <a:rPr lang="en-US" kern="100" dirty="0">
                <a:solidFill>
                  <a:schemeClr val="accent2"/>
                </a:solidFill>
                <a:latin typeface="Arial" panose="020B0604020202020204" pitchFamily="34" charset="0"/>
                <a:ea typeface="Calibri" panose="020F0502020204030204" pitchFamily="34" charset="0"/>
                <a:cs typeface="Times New Roman" panose="02020603050405020304" pitchFamily="18" charset="0"/>
              </a:rPr>
              <a:t>D</a:t>
            </a:r>
            <a:r>
              <a:rPr lang="en-US" kern="1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elegates of the UN-endorsed </a:t>
            </a:r>
            <a:r>
              <a:rPr lang="en-US" dirty="0">
                <a:solidFill>
                  <a:schemeClr val="accent2"/>
                </a:solidFill>
                <a:latin typeface="Arial" panose="020B0604020202020204" pitchFamily="34" charset="0"/>
                <a:cs typeface="Arial" panose="020B0604020202020204" pitchFamily="34" charset="0"/>
              </a:rPr>
              <a:t>Space Mission Planning Advisory Group (SMPAG) </a:t>
            </a:r>
            <a:r>
              <a:rPr lang="en-US" kern="1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meet virtually on a recurring basis to assess space mission options</a:t>
            </a:r>
          </a:p>
          <a:p>
            <a:endParaRPr lang="en-US" kern="100" dirty="0">
              <a:solidFill>
                <a:schemeClr val="accent2"/>
              </a:solidFill>
              <a:latin typeface="Arial" panose="020B060402020202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787BEB5-2B70-E82E-84D3-F59EE3176033}"/>
              </a:ext>
            </a:extLst>
          </p:cNvPr>
          <p:cNvSpPr txBox="1"/>
          <p:nvPr/>
        </p:nvSpPr>
        <p:spPr>
          <a:xfrm>
            <a:off x="2645765" y="6531528"/>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896A56AB-528B-849C-BB41-0BCDAA45483E}"/>
              </a:ext>
            </a:extLst>
          </p:cNvPr>
          <p:cNvSpPr txBox="1"/>
          <p:nvPr/>
        </p:nvSpPr>
        <p:spPr>
          <a:xfrm>
            <a:off x="2645765" y="5791"/>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911DDAE-D23C-D9F8-C1C0-3696151998C4}"/>
              </a:ext>
            </a:extLst>
          </p:cNvPr>
          <p:cNvSpPr txBox="1"/>
          <p:nvPr/>
        </p:nvSpPr>
        <p:spPr>
          <a:xfrm>
            <a:off x="9121400" y="777862"/>
            <a:ext cx="2639571" cy="1477328"/>
          </a:xfrm>
          <a:prstGeom prst="rect">
            <a:avLst/>
          </a:prstGeom>
          <a:noFill/>
          <a:ln w="19050">
            <a:noFill/>
          </a:ln>
        </p:spPr>
        <p:txBody>
          <a:bodyPr wrap="square" lIns="0" tIns="0" rIns="0" bIns="0">
            <a:spAutoFit/>
          </a:bodyPr>
          <a:lstStyle/>
          <a:p>
            <a:r>
              <a:rPr lang="en-US" sz="1600" kern="100" dirty="0">
                <a:solidFill>
                  <a:schemeClr val="accent2"/>
                </a:solidFill>
                <a:latin typeface="Arial" panose="020B0604020202020204" pitchFamily="34" charset="0"/>
                <a:cs typeface="Times New Roman" panose="02020603050405020304" pitchFamily="18" charset="0"/>
              </a:rPr>
              <a:t>The impact probability is </a:t>
            </a:r>
            <a:br>
              <a:rPr lang="en-US" sz="1600" kern="100" dirty="0">
                <a:solidFill>
                  <a:schemeClr val="accent2"/>
                </a:solidFill>
                <a:latin typeface="Arial" panose="020B0604020202020204" pitchFamily="34" charset="0"/>
                <a:cs typeface="Times New Roman" panose="02020603050405020304" pitchFamily="18" charset="0"/>
              </a:rPr>
            </a:br>
            <a:r>
              <a:rPr lang="en-US" sz="1600" kern="100" dirty="0">
                <a:solidFill>
                  <a:schemeClr val="accent2"/>
                </a:solidFill>
                <a:latin typeface="Arial" panose="020B0604020202020204" pitchFamily="34" charset="0"/>
                <a:cs typeface="Times New Roman" panose="02020603050405020304" pitchFamily="18" charset="0"/>
              </a:rPr>
              <a:t>now 18%. There is an 82% chance the probability of Earth impact will be &gt;1% when observations end in December.</a:t>
            </a:r>
            <a:endParaRPr lang="en-US" sz="1600" dirty="0">
              <a:solidFill>
                <a:schemeClr val="accent2"/>
              </a:solidFill>
            </a:endParaRPr>
          </a:p>
        </p:txBody>
      </p:sp>
    </p:spTree>
    <p:extLst>
      <p:ext uri="{BB962C8B-B14F-4D97-AF65-F5344CB8AC3E}">
        <p14:creationId xmlns:p14="http://schemas.microsoft.com/office/powerpoint/2010/main" val="1922354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BDDAD-FF53-1694-635F-A4E37D71F4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F6CB2E6-E9AF-62FA-A20C-505A1A0F03F6}"/>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E4BA727-0483-79E9-EEDA-1B4B5CA1860D}"/>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FA582E0D-3AFF-ACED-2D01-89FBA8E85C93}"/>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4DDACADA-3204-686A-E4D1-CE423656FBCB}"/>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8" name="TextBox 7">
            <a:extLst>
              <a:ext uri="{FF2B5EF4-FFF2-40B4-BE49-F238E27FC236}">
                <a16:creationId xmlns:a16="http://schemas.microsoft.com/office/drawing/2014/main" id="{88092D7E-BB32-774A-7B2B-0E60F5FCA138}"/>
              </a:ext>
            </a:extLst>
          </p:cNvPr>
          <p:cNvSpPr txBox="1"/>
          <p:nvPr/>
        </p:nvSpPr>
        <p:spPr>
          <a:xfrm>
            <a:off x="1421450" y="1828562"/>
            <a:ext cx="9349100" cy="3508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Recommendations for Space Mission Options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Detlef Koschny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Chair, Space Mission Planning Advisory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(SMPAG)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Arial" panose="020B0604020202020204" pitchFamily="34" charset="0"/>
                <a:ea typeface="Verdana" panose="020B0604030504040204" pitchFamily="34" charset="0"/>
                <a:cs typeface="Arial" panose="020B0604020202020204" pitchFamily="34" charset="0"/>
              </a:rPr>
              <a:t>9</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IAA Planetary Defense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0000"/>
              </a:solidFill>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Scenario date: 29 October 2024</a:t>
            </a:r>
          </a:p>
        </p:txBody>
      </p:sp>
      <p:sp>
        <p:nvSpPr>
          <p:cNvPr id="6" name="Slide Number Placeholder 5">
            <a:extLst>
              <a:ext uri="{FF2B5EF4-FFF2-40B4-BE49-F238E27FC236}">
                <a16:creationId xmlns:a16="http://schemas.microsoft.com/office/drawing/2014/main" id="{6BAE06A1-D117-0DDF-FC18-E6143D46D0AE}"/>
              </a:ext>
            </a:extLst>
          </p:cNvPr>
          <p:cNvSpPr>
            <a:spLocks noGrp="1"/>
          </p:cNvSpPr>
          <p:nvPr>
            <p:ph type="sldNum" sz="quarter" idx="12"/>
          </p:nvPr>
        </p:nvSpPr>
        <p:spPr/>
        <p:txBody>
          <a:bodyPr/>
          <a:lstStyle/>
          <a:p>
            <a:fld id="{4EBCDCBD-78E1-0D41-A999-31B5EBF8E02C}" type="slidenum">
              <a:rPr lang="en-US" smtClean="0">
                <a:latin typeface="Arial" panose="020B0604020202020204" pitchFamily="34" charset="0"/>
                <a:cs typeface="Arial" panose="020B0604020202020204" pitchFamily="34" charset="0"/>
              </a:rPr>
              <a:pPr/>
              <a:t>32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0922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B9724-2ABE-D8D4-8F6B-06974D3003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A65B683-8A2B-57E4-132E-D444E0632911}"/>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2084662-C8D6-E637-5D41-8B2213404561}"/>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B580D07B-1170-1413-00EE-EEF6FDD05C83}"/>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86831528-EE94-59FF-4726-3ECD0D8B18D6}"/>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15" name="Title 1">
            <a:extLst>
              <a:ext uri="{FF2B5EF4-FFF2-40B4-BE49-F238E27FC236}">
                <a16:creationId xmlns:a16="http://schemas.microsoft.com/office/drawing/2014/main" id="{6214217B-E753-C802-FA43-A2E26A0F41ED}"/>
              </a:ext>
            </a:extLst>
          </p:cNvPr>
          <p:cNvSpPr>
            <a:spLocks noGrp="1"/>
          </p:cNvSpPr>
          <p:nvPr>
            <p:ph type="title"/>
          </p:nvPr>
        </p:nvSpPr>
        <p:spPr>
          <a:xfrm>
            <a:off x="438346" y="562156"/>
            <a:ext cx="9267932" cy="586167"/>
          </a:xfrm>
        </p:spPr>
        <p:txBody>
          <a:bodyPr anchor="b" anchorCtr="0">
            <a:normAutofit/>
          </a:bodyPr>
          <a:lstStyle/>
          <a:p>
            <a:r>
              <a:rPr lang="en-US" dirty="0">
                <a:latin typeface="Arial" panose="020B0604020202020204" pitchFamily="34" charset="0"/>
                <a:ea typeface="Verdana" panose="020B0604030504040204" pitchFamily="34" charset="0"/>
                <a:cs typeface="Arial" panose="020B0604020202020204" pitchFamily="34" charset="0"/>
              </a:rPr>
              <a:t>Space Mission Planning Advisory Group</a:t>
            </a:r>
          </a:p>
        </p:txBody>
      </p:sp>
      <p:sp>
        <p:nvSpPr>
          <p:cNvPr id="6" name="Slide Number Placeholder 5">
            <a:extLst>
              <a:ext uri="{FF2B5EF4-FFF2-40B4-BE49-F238E27FC236}">
                <a16:creationId xmlns:a16="http://schemas.microsoft.com/office/drawing/2014/main" id="{31D4A5D4-2D17-A8C6-9CD3-185B6E78404D}"/>
              </a:ext>
            </a:extLst>
          </p:cNvPr>
          <p:cNvSpPr>
            <a:spLocks noGrp="1"/>
          </p:cNvSpPr>
          <p:nvPr>
            <p:ph type="sldNum" sz="quarter" idx="12"/>
          </p:nvPr>
        </p:nvSpPr>
        <p:spPr/>
        <p:txBody>
          <a:bodyPr/>
          <a:lstStyle/>
          <a:p>
            <a:fld id="{4EBCDCBD-78E1-0D41-A999-31B5EBF8E02C}" type="slidenum">
              <a:rPr lang="en-US" smtClean="0">
                <a:latin typeface="Arial" panose="020B0604020202020204" pitchFamily="34" charset="0"/>
                <a:cs typeface="Arial" panose="020B0604020202020204" pitchFamily="34" charset="0"/>
              </a:rPr>
              <a:pPr/>
              <a:t>33</a:t>
            </a:fld>
            <a:endParaRPr lang="en-US" dirty="0">
              <a:latin typeface="Arial" panose="020B0604020202020204" pitchFamily="34" charset="0"/>
              <a:cs typeface="Arial" panose="020B0604020202020204" pitchFamily="34" charset="0"/>
            </a:endParaRPr>
          </a:p>
        </p:txBody>
      </p:sp>
      <p:pic>
        <p:nvPicPr>
          <p:cNvPr id="9" name="Picture 2" descr="Flag of the United Nations">
            <a:extLst>
              <a:ext uri="{FF2B5EF4-FFF2-40B4-BE49-F238E27FC236}">
                <a16:creationId xmlns:a16="http://schemas.microsoft.com/office/drawing/2014/main" id="{22FEB73B-342C-03A9-C828-DE735C614A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56" r="16656"/>
          <a:stretch/>
        </p:blipFill>
        <p:spPr bwMode="auto">
          <a:xfrm>
            <a:off x="457199" y="2328896"/>
            <a:ext cx="2706646" cy="27066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70E8044-7940-F579-0187-82ED28297D04}"/>
              </a:ext>
            </a:extLst>
          </p:cNvPr>
          <p:cNvGrpSpPr/>
          <p:nvPr/>
        </p:nvGrpSpPr>
        <p:grpSpPr>
          <a:xfrm>
            <a:off x="3366717" y="2303845"/>
            <a:ext cx="8167330" cy="662768"/>
            <a:chOff x="3383935" y="1181100"/>
            <a:chExt cx="8167330" cy="662768"/>
          </a:xfrm>
        </p:grpSpPr>
        <p:pic>
          <p:nvPicPr>
            <p:cNvPr id="12" name="Picture 42">
              <a:extLst>
                <a:ext uri="{FF2B5EF4-FFF2-40B4-BE49-F238E27FC236}">
                  <a16:creationId xmlns:a16="http://schemas.microsoft.com/office/drawing/2014/main" id="{B90E87B1-AA55-9E9E-E0D0-2C99E3E86B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21" t="3849" r="3699" b="4272"/>
            <a:stretch/>
          </p:blipFill>
          <p:spPr bwMode="auto">
            <a:xfrm>
              <a:off x="9574616" y="1181100"/>
              <a:ext cx="662768" cy="662768"/>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2A45FFA-C82E-9FDC-8C5B-074C64E11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550" y="1228892"/>
              <a:ext cx="653300" cy="5671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FC830AE3-564A-C892-F6BE-5CF693AC3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07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A679EF8E-E484-D3FF-C96E-BB063A23D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15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219C49B-AB4A-9193-F226-95150D276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991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id="{567B7863-149A-A692-07AD-0AB397703A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0313" y="1228441"/>
              <a:ext cx="1136173" cy="568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23261A-2B10-F879-C96F-1A9EB86819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39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33BCFCFB-1830-7575-C49E-8520375D4156}"/>
              </a:ext>
            </a:extLst>
          </p:cNvPr>
          <p:cNvGrpSpPr/>
          <p:nvPr/>
        </p:nvGrpSpPr>
        <p:grpSpPr>
          <a:xfrm>
            <a:off x="3320560" y="3383291"/>
            <a:ext cx="7061748" cy="569378"/>
            <a:chOff x="3337778" y="2379272"/>
            <a:chExt cx="7061748" cy="569378"/>
          </a:xfrm>
        </p:grpSpPr>
        <p:pic>
          <p:nvPicPr>
            <p:cNvPr id="21" name="Picture 2">
              <a:extLst>
                <a:ext uri="{FF2B5EF4-FFF2-40B4-BE49-F238E27FC236}">
                  <a16:creationId xmlns:a16="http://schemas.microsoft.com/office/drawing/2014/main" id="{D5E590FC-203E-614C-6CF6-1A9B2A4A08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12475" y="2381306"/>
              <a:ext cx="987051" cy="5653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48211DE8-99D8-8B4C-E3F7-C8C40E3F36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2335" y="2379272"/>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0">
              <a:extLst>
                <a:ext uri="{FF2B5EF4-FFF2-40B4-BE49-F238E27FC236}">
                  <a16:creationId xmlns:a16="http://schemas.microsoft.com/office/drawing/2014/main" id="{7C1F5765-AC5E-AC11-C511-C0992E97C6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37778" y="2380628"/>
              <a:ext cx="944444" cy="566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788ADB4-CA6B-56A7-8037-01AFC0744E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8641" y="2379918"/>
              <a:ext cx="781119" cy="568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45F4F4A-7BC6-47AF-3C01-D9ADB28046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41535" y="2379272"/>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AF67F32-7F09-D5CE-96B4-D383CA535A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0735" y="2379272"/>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B1C1969-E618-EB3E-3B89-4230AB5B58EC}"/>
              </a:ext>
            </a:extLst>
          </p:cNvPr>
          <p:cNvGrpSpPr/>
          <p:nvPr/>
        </p:nvGrpSpPr>
        <p:grpSpPr>
          <a:xfrm>
            <a:off x="3366717" y="4419450"/>
            <a:ext cx="7061748" cy="569378"/>
            <a:chOff x="3383935" y="3597329"/>
            <a:chExt cx="7061748" cy="569378"/>
          </a:xfrm>
        </p:grpSpPr>
        <p:pic>
          <p:nvPicPr>
            <p:cNvPr id="28" name="Picture 27">
              <a:extLst>
                <a:ext uri="{FF2B5EF4-FFF2-40B4-BE49-F238E27FC236}">
                  <a16:creationId xmlns:a16="http://schemas.microsoft.com/office/drawing/2014/main" id="{C7BFB5A9-A73D-3BFD-945A-B2CB78AD61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6318" y="3597458"/>
              <a:ext cx="1079365" cy="5691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5F31BFD-03BC-EC2B-D0E2-EFA217FF17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31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370AEEE-3D3D-572F-1190-1A56074F54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223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B1CD649-44E2-A1F2-0EF5-EC0904750D6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415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E9AABAA-40C0-4ABA-186F-DD0C2C23330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839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48E8913-DA81-DDE8-B3B5-51CF2CCD748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18714" y="3597975"/>
              <a:ext cx="1136173" cy="568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5BA90DE7-FA1B-B04F-BB99-5DCC03965922}"/>
              </a:ext>
            </a:extLst>
          </p:cNvPr>
          <p:cNvSpPr txBox="1"/>
          <p:nvPr/>
        </p:nvSpPr>
        <p:spPr>
          <a:xfrm>
            <a:off x="9395257" y="3997326"/>
            <a:ext cx="44242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AEM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(Mexico)</a:t>
            </a:r>
          </a:p>
        </p:txBody>
      </p:sp>
      <p:sp>
        <p:nvSpPr>
          <p:cNvPr id="35" name="TextBox 34">
            <a:extLst>
              <a:ext uri="{FF2B5EF4-FFF2-40B4-BE49-F238E27FC236}">
                <a16:creationId xmlns:a16="http://schemas.microsoft.com/office/drawing/2014/main" id="{8A3B5282-6C83-4635-30FD-540D82E6241B}"/>
              </a:ext>
            </a:extLst>
          </p:cNvPr>
          <p:cNvSpPr txBox="1"/>
          <p:nvPr/>
        </p:nvSpPr>
        <p:spPr>
          <a:xfrm>
            <a:off x="5805117" y="3997326"/>
            <a:ext cx="288541"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ASI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Italy)</a:t>
            </a:r>
          </a:p>
        </p:txBody>
      </p:sp>
      <p:sp>
        <p:nvSpPr>
          <p:cNvPr id="36" name="TextBox 35">
            <a:extLst>
              <a:ext uri="{FF2B5EF4-FFF2-40B4-BE49-F238E27FC236}">
                <a16:creationId xmlns:a16="http://schemas.microsoft.com/office/drawing/2014/main" id="{5EE5EC6E-43AD-1232-236A-8E82D2C93F70}"/>
              </a:ext>
            </a:extLst>
          </p:cNvPr>
          <p:cNvSpPr txBox="1"/>
          <p:nvPr/>
        </p:nvSpPr>
        <p:spPr>
          <a:xfrm>
            <a:off x="4685332" y="2966613"/>
            <a:ext cx="493725"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BELSPO</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Belgium)</a:t>
            </a:r>
          </a:p>
        </p:txBody>
      </p:sp>
      <p:sp>
        <p:nvSpPr>
          <p:cNvPr id="37" name="TextBox 36">
            <a:extLst>
              <a:ext uri="{FF2B5EF4-FFF2-40B4-BE49-F238E27FC236}">
                <a16:creationId xmlns:a16="http://schemas.microsoft.com/office/drawing/2014/main" id="{38CB2F48-8C56-4C5E-006D-95E60108FE19}"/>
              </a:ext>
            </a:extLst>
          </p:cNvPr>
          <p:cNvSpPr txBox="1"/>
          <p:nvPr/>
        </p:nvSpPr>
        <p:spPr>
          <a:xfrm>
            <a:off x="8243517" y="2966613"/>
            <a:ext cx="884886" cy="169277"/>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Czech Republic</a:t>
            </a:r>
          </a:p>
        </p:txBody>
      </p:sp>
      <p:sp>
        <p:nvSpPr>
          <p:cNvPr id="38" name="TextBox 37">
            <a:extLst>
              <a:ext uri="{FF2B5EF4-FFF2-40B4-BE49-F238E27FC236}">
                <a16:creationId xmlns:a16="http://schemas.microsoft.com/office/drawing/2014/main" id="{81BCDE56-E155-E1CC-5B56-8CD9DD626490}"/>
              </a:ext>
            </a:extLst>
          </p:cNvPr>
          <p:cNvSpPr txBox="1"/>
          <p:nvPr/>
        </p:nvSpPr>
        <p:spPr>
          <a:xfrm>
            <a:off x="7024317" y="2966613"/>
            <a:ext cx="822960" cy="338554"/>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CNSA</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(China)</a:t>
            </a:r>
          </a:p>
        </p:txBody>
      </p:sp>
      <p:sp>
        <p:nvSpPr>
          <p:cNvPr id="39" name="TextBox 38">
            <a:extLst>
              <a:ext uri="{FF2B5EF4-FFF2-40B4-BE49-F238E27FC236}">
                <a16:creationId xmlns:a16="http://schemas.microsoft.com/office/drawing/2014/main" id="{D82D2EF4-5AFA-65E7-8371-A317FC620775}"/>
              </a:ext>
            </a:extLst>
          </p:cNvPr>
          <p:cNvSpPr txBox="1"/>
          <p:nvPr/>
        </p:nvSpPr>
        <p:spPr>
          <a:xfrm>
            <a:off x="10681917" y="2966613"/>
            <a:ext cx="436017"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CNES</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France)</a:t>
            </a:r>
          </a:p>
        </p:txBody>
      </p:sp>
      <p:sp>
        <p:nvSpPr>
          <p:cNvPr id="40" name="TextBox 39">
            <a:extLst>
              <a:ext uri="{FF2B5EF4-FFF2-40B4-BE49-F238E27FC236}">
                <a16:creationId xmlns:a16="http://schemas.microsoft.com/office/drawing/2014/main" id="{93E32C81-878C-A7CD-0A05-1338EF01DB6C}"/>
              </a:ext>
            </a:extLst>
          </p:cNvPr>
          <p:cNvSpPr txBox="1"/>
          <p:nvPr/>
        </p:nvSpPr>
        <p:spPr>
          <a:xfrm>
            <a:off x="5663095" y="2966613"/>
            <a:ext cx="480901"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CSA</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Canada)</a:t>
            </a:r>
          </a:p>
        </p:txBody>
      </p:sp>
      <p:sp>
        <p:nvSpPr>
          <p:cNvPr id="41" name="TextBox 40">
            <a:extLst>
              <a:ext uri="{FF2B5EF4-FFF2-40B4-BE49-F238E27FC236}">
                <a16:creationId xmlns:a16="http://schemas.microsoft.com/office/drawing/2014/main" id="{96D90054-EEA1-6DBD-E1C1-A9637CCDD533}"/>
              </a:ext>
            </a:extLst>
          </p:cNvPr>
          <p:cNvSpPr txBox="1"/>
          <p:nvPr/>
        </p:nvSpPr>
        <p:spPr>
          <a:xfrm>
            <a:off x="3320560" y="3997326"/>
            <a:ext cx="551433"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DLR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Germany)</a:t>
            </a:r>
          </a:p>
        </p:txBody>
      </p:sp>
      <p:sp>
        <p:nvSpPr>
          <p:cNvPr id="42" name="TextBox 41">
            <a:extLst>
              <a:ext uri="{FF2B5EF4-FFF2-40B4-BE49-F238E27FC236}">
                <a16:creationId xmlns:a16="http://schemas.microsoft.com/office/drawing/2014/main" id="{9C35CCF3-0C6D-CDC5-2449-651758C21D2E}"/>
              </a:ext>
            </a:extLst>
          </p:cNvPr>
          <p:cNvSpPr txBox="1"/>
          <p:nvPr/>
        </p:nvSpPr>
        <p:spPr>
          <a:xfrm>
            <a:off x="9557398" y="2966613"/>
            <a:ext cx="230832" cy="169277"/>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ESA</a:t>
            </a:r>
          </a:p>
        </p:txBody>
      </p:sp>
      <p:sp>
        <p:nvSpPr>
          <p:cNvPr id="43" name="TextBox 42">
            <a:extLst>
              <a:ext uri="{FF2B5EF4-FFF2-40B4-BE49-F238E27FC236}">
                <a16:creationId xmlns:a16="http://schemas.microsoft.com/office/drawing/2014/main" id="{B92501A6-98B8-D3D3-2436-98EB758CD1AA}"/>
              </a:ext>
            </a:extLst>
          </p:cNvPr>
          <p:cNvSpPr txBox="1"/>
          <p:nvPr/>
        </p:nvSpPr>
        <p:spPr>
          <a:xfrm>
            <a:off x="3366717" y="2966613"/>
            <a:ext cx="436017"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FFG</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(Austria)</a:t>
            </a:r>
          </a:p>
        </p:txBody>
      </p:sp>
      <p:sp>
        <p:nvSpPr>
          <p:cNvPr id="44" name="TextBox 43">
            <a:extLst>
              <a:ext uri="{FF2B5EF4-FFF2-40B4-BE49-F238E27FC236}">
                <a16:creationId xmlns:a16="http://schemas.microsoft.com/office/drawing/2014/main" id="{2CC3A645-9D8B-1BE3-4A61-FA9E4D7ADC4D}"/>
              </a:ext>
            </a:extLst>
          </p:cNvPr>
          <p:cNvSpPr txBox="1"/>
          <p:nvPr/>
        </p:nvSpPr>
        <p:spPr>
          <a:xfrm>
            <a:off x="7024317" y="3997326"/>
            <a:ext cx="391133"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JAXA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Japan)</a:t>
            </a:r>
          </a:p>
        </p:txBody>
      </p:sp>
      <p:sp>
        <p:nvSpPr>
          <p:cNvPr id="45" name="TextBox 44">
            <a:extLst>
              <a:ext uri="{FF2B5EF4-FFF2-40B4-BE49-F238E27FC236}">
                <a16:creationId xmlns:a16="http://schemas.microsoft.com/office/drawing/2014/main" id="{34E02F5F-35C3-6FC3-0A1A-C13E0F58F3D8}"/>
              </a:ext>
            </a:extLst>
          </p:cNvPr>
          <p:cNvSpPr txBox="1"/>
          <p:nvPr/>
        </p:nvSpPr>
        <p:spPr>
          <a:xfrm>
            <a:off x="4621423" y="3997326"/>
            <a:ext cx="359073"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ISA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Israel)</a:t>
            </a:r>
          </a:p>
        </p:txBody>
      </p:sp>
      <p:sp>
        <p:nvSpPr>
          <p:cNvPr id="46" name="TextBox 45">
            <a:extLst>
              <a:ext uri="{FF2B5EF4-FFF2-40B4-BE49-F238E27FC236}">
                <a16:creationId xmlns:a16="http://schemas.microsoft.com/office/drawing/2014/main" id="{87B9BF33-60AC-844C-B076-1E341C160271}"/>
              </a:ext>
            </a:extLst>
          </p:cNvPr>
          <p:cNvSpPr txBox="1"/>
          <p:nvPr/>
        </p:nvSpPr>
        <p:spPr>
          <a:xfrm>
            <a:off x="8243517" y="3997326"/>
            <a:ext cx="384721"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KASI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(Korea)</a:t>
            </a:r>
          </a:p>
        </p:txBody>
      </p:sp>
      <p:sp>
        <p:nvSpPr>
          <p:cNvPr id="47" name="TextBox 46">
            <a:extLst>
              <a:ext uri="{FF2B5EF4-FFF2-40B4-BE49-F238E27FC236}">
                <a16:creationId xmlns:a16="http://schemas.microsoft.com/office/drawing/2014/main" id="{F4554A2E-1048-4094-E575-D05FC3D9BA56}"/>
              </a:ext>
            </a:extLst>
          </p:cNvPr>
          <p:cNvSpPr txBox="1"/>
          <p:nvPr/>
        </p:nvSpPr>
        <p:spPr>
          <a:xfrm>
            <a:off x="9349100" y="5035542"/>
            <a:ext cx="34624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NASA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USA)</a:t>
            </a:r>
          </a:p>
        </p:txBody>
      </p:sp>
      <p:sp>
        <p:nvSpPr>
          <p:cNvPr id="48" name="TextBox 47">
            <a:extLst>
              <a:ext uri="{FF2B5EF4-FFF2-40B4-BE49-F238E27FC236}">
                <a16:creationId xmlns:a16="http://schemas.microsoft.com/office/drawing/2014/main" id="{C7B60731-4D6D-3753-3E8C-02B569BC21FF}"/>
              </a:ext>
            </a:extLst>
          </p:cNvPr>
          <p:cNvSpPr txBox="1"/>
          <p:nvPr/>
        </p:nvSpPr>
        <p:spPr>
          <a:xfrm>
            <a:off x="4585917" y="5035542"/>
            <a:ext cx="53860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ROSA</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Romania)</a:t>
            </a:r>
          </a:p>
        </p:txBody>
      </p:sp>
      <p:sp>
        <p:nvSpPr>
          <p:cNvPr id="49" name="TextBox 48">
            <a:extLst>
              <a:ext uri="{FF2B5EF4-FFF2-40B4-BE49-F238E27FC236}">
                <a16:creationId xmlns:a16="http://schemas.microsoft.com/office/drawing/2014/main" id="{BF54931B-1D4E-ECB3-94AC-1075109AEA21}"/>
              </a:ext>
            </a:extLst>
          </p:cNvPr>
          <p:cNvSpPr txBox="1"/>
          <p:nvPr/>
        </p:nvSpPr>
        <p:spPr>
          <a:xfrm>
            <a:off x="5805117" y="5035542"/>
            <a:ext cx="79508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ROSCOSMOS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Russia)</a:t>
            </a:r>
          </a:p>
        </p:txBody>
      </p:sp>
      <p:sp>
        <p:nvSpPr>
          <p:cNvPr id="50" name="TextBox 49">
            <a:extLst>
              <a:ext uri="{FF2B5EF4-FFF2-40B4-BE49-F238E27FC236}">
                <a16:creationId xmlns:a16="http://schemas.microsoft.com/office/drawing/2014/main" id="{FA53B94C-73A2-9528-5F01-7D1A8F967EF2}"/>
              </a:ext>
            </a:extLst>
          </p:cNvPr>
          <p:cNvSpPr txBox="1"/>
          <p:nvPr/>
        </p:nvSpPr>
        <p:spPr>
          <a:xfrm>
            <a:off x="7024317" y="5035542"/>
            <a:ext cx="47448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SSAU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Ukraine)</a:t>
            </a:r>
          </a:p>
        </p:txBody>
      </p:sp>
      <p:sp>
        <p:nvSpPr>
          <p:cNvPr id="51" name="TextBox 50">
            <a:extLst>
              <a:ext uri="{FF2B5EF4-FFF2-40B4-BE49-F238E27FC236}">
                <a16:creationId xmlns:a16="http://schemas.microsoft.com/office/drawing/2014/main" id="{478FA8BB-9273-9FDA-7F5D-114678ACC24D}"/>
              </a:ext>
            </a:extLst>
          </p:cNvPr>
          <p:cNvSpPr txBox="1"/>
          <p:nvPr/>
        </p:nvSpPr>
        <p:spPr>
          <a:xfrm>
            <a:off x="3366717" y="5035542"/>
            <a:ext cx="57066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SUPARCO</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Pakistan)</a:t>
            </a:r>
          </a:p>
        </p:txBody>
      </p:sp>
      <p:sp>
        <p:nvSpPr>
          <p:cNvPr id="52" name="TextBox 51">
            <a:extLst>
              <a:ext uri="{FF2B5EF4-FFF2-40B4-BE49-F238E27FC236}">
                <a16:creationId xmlns:a16="http://schemas.microsoft.com/office/drawing/2014/main" id="{F80EA497-3D1E-296C-B7DD-D6367666ABB8}"/>
              </a:ext>
            </a:extLst>
          </p:cNvPr>
          <p:cNvSpPr txBox="1"/>
          <p:nvPr/>
        </p:nvSpPr>
        <p:spPr>
          <a:xfrm>
            <a:off x="8101496" y="5035542"/>
            <a:ext cx="968214"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UK Space Agency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(UK)</a:t>
            </a:r>
          </a:p>
        </p:txBody>
      </p:sp>
      <p:sp>
        <p:nvSpPr>
          <p:cNvPr id="53" name="TextBox 52">
            <a:extLst>
              <a:ext uri="{FF2B5EF4-FFF2-40B4-BE49-F238E27FC236}">
                <a16:creationId xmlns:a16="http://schemas.microsoft.com/office/drawing/2014/main" id="{9EDEBEA2-70C4-8687-00A1-B3824B48965E}"/>
              </a:ext>
            </a:extLst>
          </p:cNvPr>
          <p:cNvSpPr txBox="1"/>
          <p:nvPr/>
        </p:nvSpPr>
        <p:spPr>
          <a:xfrm>
            <a:off x="7144927" y="5427581"/>
            <a:ext cx="4389120" cy="307777"/>
          </a:xfrm>
          <a:prstGeom prst="rect">
            <a:avLst/>
          </a:prstGeom>
          <a:noFill/>
          <a:ln w="19050">
            <a:noFill/>
          </a:ln>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SMPAG members as of January 2024</a:t>
            </a:r>
          </a:p>
        </p:txBody>
      </p:sp>
      <p:sp>
        <p:nvSpPr>
          <p:cNvPr id="54" name="TextBox 53">
            <a:extLst>
              <a:ext uri="{FF2B5EF4-FFF2-40B4-BE49-F238E27FC236}">
                <a16:creationId xmlns:a16="http://schemas.microsoft.com/office/drawing/2014/main" id="{B8E8995D-2B98-5D4C-5001-E7EA3241BF2B}"/>
              </a:ext>
            </a:extLst>
          </p:cNvPr>
          <p:cNvSpPr txBox="1"/>
          <p:nvPr/>
        </p:nvSpPr>
        <p:spPr>
          <a:xfrm>
            <a:off x="10681916" y="3972520"/>
            <a:ext cx="1052883" cy="1015663"/>
          </a:xfrm>
          <a:prstGeom prst="rect">
            <a:avLst/>
          </a:prstGeom>
          <a:noFill/>
          <a:ln w="19050">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 Observer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ex-officio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ASE, COSPAR, ESO, IAA, IAU, IAWN, SWF, UNOOSA</a:t>
            </a:r>
          </a:p>
        </p:txBody>
      </p:sp>
      <p:sp>
        <p:nvSpPr>
          <p:cNvPr id="56" name="Text Placeholder 2">
            <a:extLst>
              <a:ext uri="{FF2B5EF4-FFF2-40B4-BE49-F238E27FC236}">
                <a16:creationId xmlns:a16="http://schemas.microsoft.com/office/drawing/2014/main" id="{23603FA5-17FF-1ACD-1831-3EA9C5D49345}"/>
              </a:ext>
            </a:extLst>
          </p:cNvPr>
          <p:cNvSpPr txBox="1">
            <a:spLocks/>
          </p:cNvSpPr>
          <p:nvPr/>
        </p:nvSpPr>
        <p:spPr>
          <a:xfrm>
            <a:off x="457199" y="1276294"/>
            <a:ext cx="11277600" cy="379720"/>
          </a:xfrm>
          <a:prstGeom prst="rect">
            <a:avLst/>
          </a:prstGeom>
        </p:spPr>
        <p:txBody>
          <a:bodyPr lIns="0" tIns="0" rIns="0" bIns="0"/>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rPr>
              <a:t>Endorsed by the UN Committee on the Peaceful Uses of Outer Space in 2013</a:t>
            </a:r>
          </a:p>
        </p:txBody>
      </p:sp>
    </p:spTree>
    <p:extLst>
      <p:ext uri="{BB962C8B-B14F-4D97-AF65-F5344CB8AC3E}">
        <p14:creationId xmlns:p14="http://schemas.microsoft.com/office/powerpoint/2010/main" val="475040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6378E-B68A-4C1A-BC29-34F204FCC52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E38FE7-28BF-F777-156C-A5E7F2E00B01}"/>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5F34281-B9EE-778D-729D-6598EAD93435}"/>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D6DA6B35-CED6-D633-9A53-DE15A9F53D55}"/>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EA55F0BF-B119-0349-C647-FD9AD77562EF}"/>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15" name="Title 1">
            <a:extLst>
              <a:ext uri="{FF2B5EF4-FFF2-40B4-BE49-F238E27FC236}">
                <a16:creationId xmlns:a16="http://schemas.microsoft.com/office/drawing/2014/main" id="{40305A2F-530B-0E25-A13F-42DEC1D82A5C}"/>
              </a:ext>
            </a:extLst>
          </p:cNvPr>
          <p:cNvSpPr>
            <a:spLocks noGrp="1"/>
          </p:cNvSpPr>
          <p:nvPr>
            <p:ph type="title"/>
          </p:nvPr>
        </p:nvSpPr>
        <p:spPr>
          <a:xfrm>
            <a:off x="438346" y="562156"/>
            <a:ext cx="9267932" cy="586167"/>
          </a:xfrm>
        </p:spPr>
        <p:txBody>
          <a:bodyPr anchor="b" anchorCtr="0">
            <a:normAutofit/>
          </a:bodyPr>
          <a:lstStyle/>
          <a:p>
            <a:r>
              <a:rPr lang="en-US" dirty="0">
                <a:latin typeface="Arial" panose="020B0604020202020204" pitchFamily="34" charset="0"/>
                <a:ea typeface="Verdana" panose="020B0604030504040204" pitchFamily="34" charset="0"/>
                <a:cs typeface="Arial" panose="020B0604020202020204" pitchFamily="34" charset="0"/>
              </a:rPr>
              <a:t>Excerpts from Terms of Reference</a:t>
            </a:r>
          </a:p>
        </p:txBody>
      </p:sp>
      <p:sp>
        <p:nvSpPr>
          <p:cNvPr id="6" name="Slide Number Placeholder 5">
            <a:extLst>
              <a:ext uri="{FF2B5EF4-FFF2-40B4-BE49-F238E27FC236}">
                <a16:creationId xmlns:a16="http://schemas.microsoft.com/office/drawing/2014/main" id="{AB241A8F-EC44-BB98-B51C-02BA0F644133}"/>
              </a:ext>
            </a:extLst>
          </p:cNvPr>
          <p:cNvSpPr>
            <a:spLocks noGrp="1"/>
          </p:cNvSpPr>
          <p:nvPr>
            <p:ph type="sldNum" sz="quarter" idx="12"/>
          </p:nvPr>
        </p:nvSpPr>
        <p:spPr/>
        <p:txBody>
          <a:bodyPr/>
          <a:lstStyle/>
          <a:p>
            <a:fld id="{4EBCDCBD-78E1-0D41-A999-31B5EBF8E02C}" type="slidenum">
              <a:rPr lang="en-US" smtClean="0">
                <a:latin typeface="Arial" panose="020B0604020202020204" pitchFamily="34" charset="0"/>
                <a:cs typeface="Arial" panose="020B0604020202020204" pitchFamily="34" charset="0"/>
              </a:rPr>
              <a:pPr/>
              <a:t>34</a:t>
            </a:fld>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743613D4-5215-CB57-BD98-F5123DAEFEBD}"/>
              </a:ext>
            </a:extLst>
          </p:cNvPr>
          <p:cNvSpPr txBox="1">
            <a:spLocks/>
          </p:cNvSpPr>
          <p:nvPr/>
        </p:nvSpPr>
        <p:spPr>
          <a:xfrm>
            <a:off x="1409700" y="1752600"/>
            <a:ext cx="9372600" cy="3858768"/>
          </a:xfrm>
          <a:prstGeom prst="rect">
            <a:avLst/>
          </a:prstGeom>
        </p:spPr>
        <p:txBody>
          <a:bodyPr lIns="0" tIns="0" rIns="0" bIns="0" anchor="ctr" anchorCtr="0"/>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587" indent="0">
              <a:lnSpc>
                <a:spcPct val="110000"/>
              </a:lnSpc>
              <a:buNone/>
            </a:pPr>
            <a:r>
              <a:rPr kumimoji="0" lang="en-US" sz="2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purpose of the SMPAG is to </a:t>
            </a:r>
            <a:r>
              <a:rPr kumimoji="0" lang="en-US" sz="2800" b="1" i="1" u="none" strike="noStrike" kern="1200" cap="none" spc="0" normalizeH="0" baseline="0" noProof="0" dirty="0">
                <a:ln>
                  <a:noFill/>
                </a:ln>
                <a:solidFill>
                  <a:srgbClr val="73A950"/>
                </a:solidFill>
                <a:effectLst/>
                <a:uLnTx/>
                <a:uFillTx/>
                <a:latin typeface="Arial" panose="020B0604020202020204" pitchFamily="34" charset="0"/>
                <a:cs typeface="Arial" panose="020B0604020202020204" pitchFamily="34" charset="0"/>
              </a:rPr>
              <a:t>prepare for an international response to a NEO impact threat </a:t>
            </a:r>
            <a:r>
              <a:rPr kumimoji="0" lang="en-US" sz="2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through the exchange of information, development of options for collaborative research and mission opportunities, and NEO threat mitigation planning activities.”</a:t>
            </a:r>
            <a:endParaRPr lang="en-US" sz="2800" i="1" dirty="0"/>
          </a:p>
        </p:txBody>
      </p:sp>
      <p:sp>
        <p:nvSpPr>
          <p:cNvPr id="11" name="Text Placeholder 12">
            <a:extLst>
              <a:ext uri="{FF2B5EF4-FFF2-40B4-BE49-F238E27FC236}">
                <a16:creationId xmlns:a16="http://schemas.microsoft.com/office/drawing/2014/main" id="{1557627C-4C99-4153-D4D4-89FC8E4919D9}"/>
              </a:ext>
            </a:extLst>
          </p:cNvPr>
          <p:cNvSpPr txBox="1">
            <a:spLocks/>
          </p:cNvSpPr>
          <p:nvPr/>
        </p:nvSpPr>
        <p:spPr>
          <a:xfrm>
            <a:off x="1124857" y="6006885"/>
            <a:ext cx="9942287" cy="25442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900"/>
              </a:spcAft>
              <a:buFont typeface="Arial" panose="020B0604020202020204" pitchFamily="34" charset="0"/>
              <a:buChar char="​"/>
              <a:defRPr lang="en-US" sz="1600" kern="1200">
                <a:solidFill>
                  <a:schemeClr val="bg2"/>
                </a:solidFill>
                <a:latin typeface="+mn-lt"/>
                <a:ea typeface="+mn-ea"/>
                <a:cs typeface="+mn-cs"/>
              </a:defRPr>
            </a:lvl1pPr>
            <a:lvl2pPr marL="117475" indent="-117475"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bg2"/>
                </a:solidFill>
                <a:latin typeface="+mn-lt"/>
                <a:ea typeface="+mn-ea"/>
                <a:cs typeface="+mn-cs"/>
              </a:defRPr>
            </a:lvl2pPr>
            <a:lvl3pPr marL="0" indent="0" algn="l" defTabSz="914400" rtl="0" eaLnBrk="1" latinLnBrk="0" hangingPunct="1">
              <a:lnSpc>
                <a:spcPct val="90000"/>
              </a:lnSpc>
              <a:spcBef>
                <a:spcPts val="0"/>
              </a:spcBef>
              <a:spcAft>
                <a:spcPts val="600"/>
              </a:spcAft>
              <a:buFont typeface="Microsoft Sans Serif" panose="020B0604020202020204" pitchFamily="34" charset="0"/>
              <a:buNone/>
              <a:defRPr sz="1200" b="0" kern="1200">
                <a:solidFill>
                  <a:schemeClr val="accent2"/>
                </a:solidFill>
                <a:latin typeface="+mn-lt"/>
                <a:ea typeface="+mn-ea"/>
                <a:cs typeface="+mn-cs"/>
              </a:defRPr>
            </a:lvl3pPr>
            <a:lvl4pPr marL="0" indent="0" algn="l" defTabSz="914400" rtl="0" eaLnBrk="1" latinLnBrk="0" hangingPunct="1">
              <a:lnSpc>
                <a:spcPct val="110000"/>
              </a:lnSpc>
              <a:spcBef>
                <a:spcPts val="0"/>
              </a:spcBef>
              <a:spcAft>
                <a:spcPts val="900"/>
              </a:spcAft>
              <a:buFont typeface="Arial" panose="020B0604020202020204" pitchFamily="34" charset="0"/>
              <a:buChar char="​"/>
              <a:defRPr sz="1600" b="1" kern="1200">
                <a:solidFill>
                  <a:schemeClr val="accent3"/>
                </a:solidFill>
                <a:latin typeface="+mn-lt"/>
                <a:ea typeface="+mn-ea"/>
                <a:cs typeface="+mn-cs"/>
              </a:defRPr>
            </a:lvl4pPr>
            <a:lvl5pPr marL="114300" indent="-114300" algn="l" defTabSz="914400" rtl="0" eaLnBrk="1" latinLnBrk="0" hangingPunct="1">
              <a:lnSpc>
                <a:spcPct val="110000"/>
              </a:lnSpc>
              <a:spcBef>
                <a:spcPts val="0"/>
              </a:spcBef>
              <a:spcAft>
                <a:spcPts val="900"/>
              </a:spcAft>
              <a:buFont typeface="Arial" panose="020B0604020202020204" pitchFamily="34" charset="0"/>
              <a:buChar char="•"/>
              <a:defRPr sz="1200" b="0" kern="1200">
                <a:solidFill>
                  <a:schemeClr val="bg1"/>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Char char="​"/>
              <a:defRPr sz="1500" kern="1200">
                <a:solidFill>
                  <a:schemeClr val="bg2"/>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8pPr>
            <a:lvl9pPr marL="0" indent="0"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accent4"/>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Reference: SMPAG Terms of Reference, https://www.cosmos.esa.int/web/smpag/terms_of_reference_v2</a:t>
            </a:r>
          </a:p>
        </p:txBody>
      </p:sp>
    </p:spTree>
    <p:extLst>
      <p:ext uri="{BB962C8B-B14F-4D97-AF65-F5344CB8AC3E}">
        <p14:creationId xmlns:p14="http://schemas.microsoft.com/office/powerpoint/2010/main" val="31438129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C5DF8-33D8-8810-DFE6-0A0D709C443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CF56BE4-8C82-BCCD-C260-F18059D59E70}"/>
              </a:ext>
            </a:extLst>
          </p:cNvPr>
          <p:cNvPicPr>
            <a:picLocks noChangeAspect="1"/>
          </p:cNvPicPr>
          <p:nvPr/>
        </p:nvPicPr>
        <p:blipFill>
          <a:blip r:embed="rId3"/>
          <a:stretch>
            <a:fillRect/>
          </a:stretch>
        </p:blipFill>
        <p:spPr>
          <a:xfrm>
            <a:off x="1387102" y="457200"/>
            <a:ext cx="9417796" cy="5943600"/>
          </a:xfrm>
          <a:prstGeom prst="rect">
            <a:avLst/>
          </a:prstGeom>
        </p:spPr>
      </p:pic>
      <p:sp>
        <p:nvSpPr>
          <p:cNvPr id="29" name="Title 1">
            <a:extLst>
              <a:ext uri="{FF2B5EF4-FFF2-40B4-BE49-F238E27FC236}">
                <a16:creationId xmlns:a16="http://schemas.microsoft.com/office/drawing/2014/main" id="{E422F0D2-3B05-F26D-F2B5-1EEF8CC96183}"/>
              </a:ext>
            </a:extLst>
          </p:cNvPr>
          <p:cNvSpPr txBox="1">
            <a:spLocks/>
          </p:cNvSpPr>
          <p:nvPr/>
        </p:nvSpPr>
        <p:spPr>
          <a:xfrm>
            <a:off x="457200" y="438912"/>
            <a:ext cx="4600275" cy="6547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Overview for NEO Threat Response</a:t>
            </a:r>
          </a:p>
        </p:txBody>
      </p:sp>
      <p:sp>
        <p:nvSpPr>
          <p:cNvPr id="2" name="TextBox 1">
            <a:extLst>
              <a:ext uri="{FF2B5EF4-FFF2-40B4-BE49-F238E27FC236}">
                <a16:creationId xmlns:a16="http://schemas.microsoft.com/office/drawing/2014/main" id="{F7A2AE48-B038-89DF-B4C0-87494D28E1E2}"/>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0676EF0-3CE0-F4CF-7845-60CE6CCDBC56}"/>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541176A4-0992-B6E9-8515-17ABB1E711B6}"/>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815B8E3-472F-6F4E-E29B-1FF534DDB9D9}"/>
              </a:ext>
            </a:extLst>
          </p:cNvPr>
          <p:cNvSpPr txBox="1"/>
          <p:nvPr/>
        </p:nvSpPr>
        <p:spPr>
          <a:xfrm>
            <a:off x="9672467" y="5174932"/>
            <a:ext cx="1724189" cy="1225868"/>
          </a:xfrm>
          <a:prstGeom prst="roundRect">
            <a:avLst/>
          </a:prstGeom>
          <a:solidFill>
            <a:schemeClr val="accent1"/>
          </a:solidFill>
          <a:ln w="19050">
            <a:noFill/>
          </a:ln>
        </p:spPr>
        <p:txBody>
          <a:bodyPr wrap="none" lIns="182880" tIns="91440" rIns="182880" bIns="91440" rtlCol="0">
            <a:spAutoFit/>
          </a:bodyPr>
          <a:lstStyle/>
          <a:p>
            <a:r>
              <a:rPr lang="en-NL" sz="2000" b="1">
                <a:solidFill>
                  <a:schemeClr val="bg1"/>
                </a:solidFill>
              </a:rPr>
              <a:t>&gt; 1 %</a:t>
            </a:r>
          </a:p>
          <a:p>
            <a:r>
              <a:rPr lang="en-NL" sz="2000" b="1">
                <a:solidFill>
                  <a:schemeClr val="bg1"/>
                </a:solidFill>
              </a:rPr>
              <a:t>&lt; 50 years</a:t>
            </a:r>
          </a:p>
          <a:p>
            <a:r>
              <a:rPr lang="en-NL" sz="2000" b="1">
                <a:solidFill>
                  <a:schemeClr val="bg1"/>
                </a:solidFill>
              </a:rPr>
              <a:t>&gt; 50 m</a:t>
            </a:r>
          </a:p>
        </p:txBody>
      </p:sp>
    </p:spTree>
    <p:extLst>
      <p:ext uri="{BB962C8B-B14F-4D97-AF65-F5344CB8AC3E}">
        <p14:creationId xmlns:p14="http://schemas.microsoft.com/office/powerpoint/2010/main" val="34017611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6C86A4-0B26-C59D-381F-5C41A42CBDBE}"/>
              </a:ext>
            </a:extLst>
          </p:cNvPr>
          <p:cNvSpPr>
            <a:spLocks noGrp="1"/>
          </p:cNvSpPr>
          <p:nvPr>
            <p:ph type="sldNum" sz="quarter" idx="12"/>
          </p:nvPr>
        </p:nvSpPr>
        <p:spPr/>
        <p:txBody>
          <a:bodyPr/>
          <a:lstStyle/>
          <a:p>
            <a:fld id="{4EBCDCBD-78E1-0D41-A999-31B5EBF8E02C}" type="slidenum">
              <a:rPr lang="en-US" smtClean="0"/>
              <a:pPr/>
              <a:t>36</a:t>
            </a:fld>
            <a:endParaRPr lang="en-US" dirty="0"/>
          </a:p>
        </p:txBody>
      </p:sp>
      <p:sp>
        <p:nvSpPr>
          <p:cNvPr id="3" name="Footer Placeholder 2">
            <a:extLst>
              <a:ext uri="{FF2B5EF4-FFF2-40B4-BE49-F238E27FC236}">
                <a16:creationId xmlns:a16="http://schemas.microsoft.com/office/drawing/2014/main" id="{AE705E2D-AA88-DBAC-0812-A5D68B643E53}"/>
              </a:ext>
            </a:extLst>
          </p:cNvPr>
          <p:cNvSpPr>
            <a:spLocks noGrp="1"/>
          </p:cNvSpPr>
          <p:nvPr>
            <p:ph type="ftr" sz="quarter" idx="15"/>
          </p:nvPr>
        </p:nvSpPr>
        <p:spPr/>
        <p:txBody>
          <a:bodyPr/>
          <a:lstStyle/>
          <a:p>
            <a:endParaRPr lang="en-US" dirty="0"/>
          </a:p>
        </p:txBody>
      </p:sp>
      <p:sp>
        <p:nvSpPr>
          <p:cNvPr id="7" name="Title 1">
            <a:extLst>
              <a:ext uri="{FF2B5EF4-FFF2-40B4-BE49-F238E27FC236}">
                <a16:creationId xmlns:a16="http://schemas.microsoft.com/office/drawing/2014/main" id="{A3E67FAD-916B-EDC6-2A91-31BF90232D1C}"/>
              </a:ext>
            </a:extLst>
          </p:cNvPr>
          <p:cNvSpPr txBox="1">
            <a:spLocks/>
          </p:cNvSpPr>
          <p:nvPr/>
        </p:nvSpPr>
        <p:spPr>
          <a:xfrm>
            <a:off x="484908" y="124107"/>
            <a:ext cx="4600275" cy="6547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MISSION OPTIONS TIMELINE</a:t>
            </a:r>
          </a:p>
        </p:txBody>
      </p:sp>
      <p:pic>
        <p:nvPicPr>
          <p:cNvPr id="9" name="Picture 8">
            <a:extLst>
              <a:ext uri="{FF2B5EF4-FFF2-40B4-BE49-F238E27FC236}">
                <a16:creationId xmlns:a16="http://schemas.microsoft.com/office/drawing/2014/main" id="{0A382D03-F025-1625-2938-8DACE4084064}"/>
              </a:ext>
            </a:extLst>
          </p:cNvPr>
          <p:cNvPicPr>
            <a:picLocks noChangeAspect="1"/>
          </p:cNvPicPr>
          <p:nvPr/>
        </p:nvPicPr>
        <p:blipFill>
          <a:blip r:embed="rId2"/>
          <a:stretch>
            <a:fillRect/>
          </a:stretch>
        </p:blipFill>
        <p:spPr>
          <a:xfrm>
            <a:off x="135255" y="405102"/>
            <a:ext cx="11921490" cy="6047796"/>
          </a:xfrm>
          <a:prstGeom prst="rect">
            <a:avLst/>
          </a:prstGeom>
        </p:spPr>
      </p:pic>
    </p:spTree>
    <p:extLst>
      <p:ext uri="{BB962C8B-B14F-4D97-AF65-F5344CB8AC3E}">
        <p14:creationId xmlns:p14="http://schemas.microsoft.com/office/powerpoint/2010/main" val="772898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2AFF-CA0D-53DB-86BF-12D1B0C5F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97D4C-9933-A6BB-B452-B72DDFC2557C}"/>
              </a:ext>
            </a:extLst>
          </p:cNvPr>
          <p:cNvSpPr>
            <a:spLocks noGrp="1"/>
          </p:cNvSpPr>
          <p:nvPr>
            <p:ph type="title"/>
          </p:nvPr>
        </p:nvSpPr>
        <p:spPr/>
        <p:txBody>
          <a:bodyPr>
            <a:normAutofit/>
          </a:bodyPr>
          <a:lstStyle/>
          <a:p>
            <a:r>
              <a:rPr lang="en-US" dirty="0"/>
              <a:t>Five SMPAG Recommendations</a:t>
            </a:r>
          </a:p>
        </p:txBody>
      </p:sp>
      <p:sp>
        <p:nvSpPr>
          <p:cNvPr id="4" name="Footer Placeholder 3">
            <a:extLst>
              <a:ext uri="{FF2B5EF4-FFF2-40B4-BE49-F238E27FC236}">
                <a16:creationId xmlns:a16="http://schemas.microsoft.com/office/drawing/2014/main" id="{54CA5AC2-CA4E-7D1D-5DBE-06BC888B3D3D}"/>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D075DC2F-85E5-88CC-0CB4-B8BAF41C27E1}"/>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275A8082-3BC4-4A75-EC12-252C08224071}"/>
              </a:ext>
            </a:extLst>
          </p:cNvPr>
          <p:cNvGraphicFramePr>
            <a:graphicFrameLocks noGrp="1"/>
          </p:cNvGraphicFramePr>
          <p:nvPr/>
        </p:nvGraphicFramePr>
        <p:xfrm>
          <a:off x="457200" y="1179514"/>
          <a:ext cx="11449447" cy="5030785"/>
        </p:xfrm>
        <a:graphic>
          <a:graphicData uri="http://schemas.openxmlformats.org/drawingml/2006/table">
            <a:tbl>
              <a:tblPr>
                <a:tableStyleId>{5C22544A-7EE6-4342-B048-85BDC9FD1C3A}</a:tableStyleId>
              </a:tblPr>
              <a:tblGrid>
                <a:gridCol w="548640">
                  <a:extLst>
                    <a:ext uri="{9D8B030D-6E8A-4147-A177-3AD203B41FA5}">
                      <a16:colId xmlns:a16="http://schemas.microsoft.com/office/drawing/2014/main" val="1961310449"/>
                    </a:ext>
                  </a:extLst>
                </a:gridCol>
                <a:gridCol w="1062249">
                  <a:extLst>
                    <a:ext uri="{9D8B030D-6E8A-4147-A177-3AD203B41FA5}">
                      <a16:colId xmlns:a16="http://schemas.microsoft.com/office/drawing/2014/main" val="1491953851"/>
                    </a:ext>
                  </a:extLst>
                </a:gridCol>
                <a:gridCol w="9838558">
                  <a:extLst>
                    <a:ext uri="{9D8B030D-6E8A-4147-A177-3AD203B41FA5}">
                      <a16:colId xmlns:a16="http://schemas.microsoft.com/office/drawing/2014/main" val="394721792"/>
                    </a:ext>
                  </a:extLst>
                </a:gridCol>
              </a:tblGrid>
              <a:tr h="1006157">
                <a:tc>
                  <a:txBody>
                    <a:bodyPr/>
                    <a:lstStyle/>
                    <a:p>
                      <a:pPr algn="r"/>
                      <a:r>
                        <a:rPr lang="en-US" sz="4400" b="1" dirty="0">
                          <a:solidFill>
                            <a:schemeClr val="accent1"/>
                          </a:solidFill>
                        </a:rPr>
                        <a:t>1</a:t>
                      </a:r>
                    </a:p>
                  </a:txBody>
                  <a:tcPr anchor="ctr">
                    <a:noFill/>
                  </a:tcPr>
                </a:tc>
                <a:tc>
                  <a:txBody>
                    <a:bodyPr/>
                    <a:lstStyle/>
                    <a:p>
                      <a:pPr marL="0" indent="0">
                        <a:buFont typeface="+mj-lt"/>
                        <a:buNone/>
                      </a:pPr>
                      <a:endParaRPr lang="en-US" sz="2000" dirty="0"/>
                    </a:p>
                  </a:txBody>
                  <a:tcPr anchor="ctr">
                    <a:noFill/>
                  </a:tcPr>
                </a:tc>
                <a:tc>
                  <a:txBody>
                    <a:bodyPr/>
                    <a:lstStyle/>
                    <a:p>
                      <a:pPr marL="0" indent="0">
                        <a:buFont typeface="+mj-lt"/>
                        <a:buNone/>
                      </a:pPr>
                      <a:r>
                        <a:rPr lang="en-US" sz="2000" dirty="0"/>
                        <a:t>Start, as soon as possible, the initial design phases (phases A/B) </a:t>
                      </a:r>
                      <a:br>
                        <a:rPr lang="en-US" sz="2000" dirty="0"/>
                      </a:br>
                      <a:r>
                        <a:rPr lang="en-US" sz="2000" dirty="0"/>
                        <a:t>of a fast flyby reconnaissance mission.</a:t>
                      </a:r>
                    </a:p>
                  </a:txBody>
                  <a:tcPr anchor="ctr">
                    <a:noFill/>
                  </a:tcPr>
                </a:tc>
                <a:extLst>
                  <a:ext uri="{0D108BD9-81ED-4DB2-BD59-A6C34878D82A}">
                    <a16:rowId xmlns:a16="http://schemas.microsoft.com/office/drawing/2014/main" val="2006318277"/>
                  </a:ext>
                </a:extLst>
              </a:tr>
              <a:tr h="1006157">
                <a:tc>
                  <a:txBody>
                    <a:bodyPr/>
                    <a:lstStyle/>
                    <a:p>
                      <a:pPr algn="r"/>
                      <a:r>
                        <a:rPr lang="en-US" sz="4400" b="1" dirty="0">
                          <a:solidFill>
                            <a:schemeClr val="accent1"/>
                          </a:solidFill>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Consider re-tasking an already flying spacecraft to perform </a:t>
                      </a:r>
                      <a:br>
                        <a:rPr lang="en-US" sz="2000" dirty="0"/>
                      </a:br>
                      <a:r>
                        <a:rPr lang="en-US" sz="2000" dirty="0"/>
                        <a:t>an early reconnaissance of the target asteroid.</a:t>
                      </a:r>
                    </a:p>
                  </a:txBody>
                  <a:tcPr anchor="ctr">
                    <a:noFill/>
                  </a:tcPr>
                </a:tc>
                <a:extLst>
                  <a:ext uri="{0D108BD9-81ED-4DB2-BD59-A6C34878D82A}">
                    <a16:rowId xmlns:a16="http://schemas.microsoft.com/office/drawing/2014/main" val="3894164886"/>
                  </a:ext>
                </a:extLst>
              </a:tr>
              <a:tr h="1006157">
                <a:tc>
                  <a:txBody>
                    <a:bodyPr/>
                    <a:lstStyle/>
                    <a:p>
                      <a:pPr algn="r"/>
                      <a:r>
                        <a:rPr lang="en-US" sz="4400" b="1" dirty="0">
                          <a:solidFill>
                            <a:schemeClr val="accent1"/>
                          </a:solidFill>
                        </a:rPr>
                        <a:t>3</a:t>
                      </a:r>
                    </a:p>
                  </a:txBody>
                  <a:tcPr anchor="ctr">
                    <a:noFill/>
                  </a:tcPr>
                </a:tc>
                <a:tc>
                  <a:txBody>
                    <a:bodyPr/>
                    <a:lstStyle/>
                    <a:p>
                      <a:pPr marL="0" indent="0">
                        <a:buFont typeface="+mj-lt"/>
                        <a:buNone/>
                      </a:pPr>
                      <a:endParaRPr lang="en-NL" sz="2000"/>
                    </a:p>
                  </a:txBody>
                  <a:tcPr anchor="ctr">
                    <a:noFill/>
                  </a:tcPr>
                </a:tc>
                <a:tc>
                  <a:txBody>
                    <a:bodyPr/>
                    <a:lstStyle/>
                    <a:p>
                      <a:pPr marL="0" indent="0">
                        <a:buFont typeface="+mj-lt"/>
                        <a:buNone/>
                      </a:pPr>
                      <a:r>
                        <a:rPr lang="en-US" sz="2000" dirty="0"/>
                        <a:t>Start, as soon as possible, the initial design phases (phases A/B) of a </a:t>
                      </a:r>
                      <a:br>
                        <a:rPr lang="en-US" sz="2000" dirty="0"/>
                      </a:br>
                      <a:r>
                        <a:rPr lang="en-US" sz="2000" dirty="0"/>
                        <a:t>solar electric propulsion (SEP) rendezvous reconnaissance mission, </a:t>
                      </a:r>
                      <a:br>
                        <a:rPr lang="en-US" sz="2000" dirty="0"/>
                      </a:br>
                      <a:r>
                        <a:rPr lang="en-US" sz="2000" dirty="0"/>
                        <a:t>independently of the implementation of a flyby reconnaissance mission.</a:t>
                      </a:r>
                      <a:endParaRPr lang="en-NL" sz="2000"/>
                    </a:p>
                  </a:txBody>
                  <a:tcPr anchor="ctr">
                    <a:noFill/>
                  </a:tcPr>
                </a:tc>
                <a:extLst>
                  <a:ext uri="{0D108BD9-81ED-4DB2-BD59-A6C34878D82A}">
                    <a16:rowId xmlns:a16="http://schemas.microsoft.com/office/drawing/2014/main" val="2225564171"/>
                  </a:ext>
                </a:extLst>
              </a:tr>
              <a:tr h="1006157">
                <a:tc>
                  <a:txBody>
                    <a:bodyPr/>
                    <a:lstStyle/>
                    <a:p>
                      <a:pPr algn="r"/>
                      <a:r>
                        <a:rPr lang="en-US" sz="4400" b="1" dirty="0">
                          <a:solidFill>
                            <a:schemeClr val="accent1"/>
                          </a:solidFill>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Start, as soon as possible, the initial design phases (phases A/B) of </a:t>
                      </a:r>
                      <a:br>
                        <a:rPr lang="en-US" sz="2000" dirty="0"/>
                      </a:br>
                      <a:r>
                        <a:rPr lang="en-US" sz="2000" dirty="0"/>
                        <a:t>in-space mitigation missions, based on the following concepts, including the risk assessment on each option: kinetic impactor (KI) and ion beam deflection (IBD).</a:t>
                      </a:r>
                    </a:p>
                  </a:txBody>
                  <a:tcPr anchor="ctr">
                    <a:noFill/>
                  </a:tcPr>
                </a:tc>
                <a:extLst>
                  <a:ext uri="{0D108BD9-81ED-4DB2-BD59-A6C34878D82A}">
                    <a16:rowId xmlns:a16="http://schemas.microsoft.com/office/drawing/2014/main" val="2856939863"/>
                  </a:ext>
                </a:extLst>
              </a:tr>
              <a:tr h="1006157">
                <a:tc>
                  <a:txBody>
                    <a:bodyPr/>
                    <a:lstStyle/>
                    <a:p>
                      <a:pPr algn="r"/>
                      <a:r>
                        <a:rPr lang="en-US" sz="4400" b="1" dirty="0">
                          <a:solidFill>
                            <a:schemeClr val="accent1"/>
                          </a:solidFill>
                        </a:rPr>
                        <a:t>5</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Perform detailed simulations assessing the possibility to disrupt an asteroid by an impulse transfer. The work should be done by several SMPAG delegations independently.</a:t>
                      </a:r>
                    </a:p>
                  </a:txBody>
                  <a:tcPr anchor="ctr">
                    <a:noFill/>
                  </a:tcPr>
                </a:tc>
                <a:extLst>
                  <a:ext uri="{0D108BD9-81ED-4DB2-BD59-A6C34878D82A}">
                    <a16:rowId xmlns:a16="http://schemas.microsoft.com/office/drawing/2014/main" val="1885215459"/>
                  </a:ext>
                </a:extLst>
              </a:tr>
            </a:tbl>
          </a:graphicData>
        </a:graphic>
      </p:graphicFrame>
      <p:grpSp>
        <p:nvGrpSpPr>
          <p:cNvPr id="8" name="Group 7">
            <a:extLst>
              <a:ext uri="{FF2B5EF4-FFF2-40B4-BE49-F238E27FC236}">
                <a16:creationId xmlns:a16="http://schemas.microsoft.com/office/drawing/2014/main" id="{6F608709-08EA-4C23-2994-2DB769765DAF}"/>
              </a:ext>
            </a:extLst>
          </p:cNvPr>
          <p:cNvGrpSpPr>
            <a:grpSpLocks noChangeAspect="1"/>
          </p:cNvGrpSpPr>
          <p:nvPr/>
        </p:nvGrpSpPr>
        <p:grpSpPr>
          <a:xfrm>
            <a:off x="1154180" y="1321203"/>
            <a:ext cx="731520" cy="731520"/>
            <a:chOff x="4774960" y="-684361"/>
            <a:chExt cx="731520" cy="731520"/>
          </a:xfrm>
        </p:grpSpPr>
        <p:sp>
          <p:nvSpPr>
            <p:cNvPr id="9" name="Oval 8">
              <a:extLst>
                <a:ext uri="{FF2B5EF4-FFF2-40B4-BE49-F238E27FC236}">
                  <a16:creationId xmlns:a16="http://schemas.microsoft.com/office/drawing/2014/main" id="{D34CD667-C27E-EE77-3905-BB3B8526DAB5}"/>
                </a:ext>
              </a:extLst>
            </p:cNvPr>
            <p:cNvSpPr/>
            <p:nvPr/>
          </p:nvSpPr>
          <p:spPr>
            <a:xfrm>
              <a:off x="4774960" y="-68436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7015EC9-EC95-856A-2AA5-04207C18992C}"/>
                </a:ext>
              </a:extLst>
            </p:cNvPr>
            <p:cNvPicPr>
              <a:picLocks noChangeAspect="1"/>
            </p:cNvPicPr>
            <p:nvPr/>
          </p:nvPicPr>
          <p:blipFill>
            <a:blip r:embed="rId2">
              <a:lum bright="70000" contrast="-70000"/>
            </a:blip>
            <a:stretch>
              <a:fillRect/>
            </a:stretch>
          </p:blipFill>
          <p:spPr>
            <a:xfrm>
              <a:off x="4883356" y="-599271"/>
              <a:ext cx="552829" cy="548640"/>
            </a:xfrm>
            <a:prstGeom prst="rect">
              <a:avLst/>
            </a:prstGeom>
          </p:spPr>
        </p:pic>
      </p:grpSp>
      <p:grpSp>
        <p:nvGrpSpPr>
          <p:cNvPr id="11" name="Group 10">
            <a:extLst>
              <a:ext uri="{FF2B5EF4-FFF2-40B4-BE49-F238E27FC236}">
                <a16:creationId xmlns:a16="http://schemas.microsoft.com/office/drawing/2014/main" id="{711EDE82-11D9-582D-87F1-ACB3DDA0EF44}"/>
              </a:ext>
            </a:extLst>
          </p:cNvPr>
          <p:cNvGrpSpPr>
            <a:grpSpLocks noChangeAspect="1"/>
          </p:cNvGrpSpPr>
          <p:nvPr/>
        </p:nvGrpSpPr>
        <p:grpSpPr>
          <a:xfrm>
            <a:off x="1154180" y="2324244"/>
            <a:ext cx="731520" cy="731520"/>
            <a:chOff x="8966004" y="5035075"/>
            <a:chExt cx="731520" cy="731520"/>
          </a:xfrm>
        </p:grpSpPr>
        <p:sp>
          <p:nvSpPr>
            <p:cNvPr id="12" name="Oval 11">
              <a:extLst>
                <a:ext uri="{FF2B5EF4-FFF2-40B4-BE49-F238E27FC236}">
                  <a16:creationId xmlns:a16="http://schemas.microsoft.com/office/drawing/2014/main" id="{67983E11-276B-9E98-7C69-AEEC8CF5245C}"/>
                </a:ext>
              </a:extLst>
            </p:cNvPr>
            <p:cNvSpPr/>
            <p:nvPr/>
          </p:nvSpPr>
          <p:spPr>
            <a:xfrm>
              <a:off x="8966004" y="5035075"/>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3" name="Picture 12">
              <a:extLst>
                <a:ext uri="{FF2B5EF4-FFF2-40B4-BE49-F238E27FC236}">
                  <a16:creationId xmlns:a16="http://schemas.microsoft.com/office/drawing/2014/main" id="{35BFDA55-16B8-4125-E4DA-4DF625E61A4C}"/>
                </a:ext>
              </a:extLst>
            </p:cNvPr>
            <p:cNvPicPr>
              <a:picLocks noChangeAspect="1"/>
            </p:cNvPicPr>
            <p:nvPr/>
          </p:nvPicPr>
          <p:blipFill>
            <a:blip r:embed="rId3">
              <a:lum bright="70000" contrast="-70000"/>
            </a:blip>
            <a:stretch>
              <a:fillRect/>
            </a:stretch>
          </p:blipFill>
          <p:spPr>
            <a:xfrm>
              <a:off x="9104322" y="5172235"/>
              <a:ext cx="454885" cy="457200"/>
            </a:xfrm>
            <a:prstGeom prst="rect">
              <a:avLst/>
            </a:prstGeom>
          </p:spPr>
        </p:pic>
      </p:grpSp>
      <p:grpSp>
        <p:nvGrpSpPr>
          <p:cNvPr id="14" name="Group 13">
            <a:extLst>
              <a:ext uri="{FF2B5EF4-FFF2-40B4-BE49-F238E27FC236}">
                <a16:creationId xmlns:a16="http://schemas.microsoft.com/office/drawing/2014/main" id="{70EE67CB-E8F4-322D-2540-D0BF74CD62F4}"/>
              </a:ext>
            </a:extLst>
          </p:cNvPr>
          <p:cNvGrpSpPr>
            <a:grpSpLocks noChangeAspect="1"/>
          </p:cNvGrpSpPr>
          <p:nvPr/>
        </p:nvGrpSpPr>
        <p:grpSpPr>
          <a:xfrm>
            <a:off x="1154180" y="3327285"/>
            <a:ext cx="731520" cy="731520"/>
            <a:chOff x="5170146" y="5301512"/>
            <a:chExt cx="731520" cy="731520"/>
          </a:xfrm>
        </p:grpSpPr>
        <p:sp>
          <p:nvSpPr>
            <p:cNvPr id="15" name="Oval 14">
              <a:extLst>
                <a:ext uri="{FF2B5EF4-FFF2-40B4-BE49-F238E27FC236}">
                  <a16:creationId xmlns:a16="http://schemas.microsoft.com/office/drawing/2014/main" id="{8356BE90-FAB0-2D41-E512-12526DE4CD6E}"/>
                </a:ext>
              </a:extLst>
            </p:cNvPr>
            <p:cNvSpPr/>
            <p:nvPr/>
          </p:nvSpPr>
          <p:spPr>
            <a:xfrm>
              <a:off x="5170146" y="5301512"/>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6" name="Picture 15">
              <a:extLst>
                <a:ext uri="{FF2B5EF4-FFF2-40B4-BE49-F238E27FC236}">
                  <a16:creationId xmlns:a16="http://schemas.microsoft.com/office/drawing/2014/main" id="{7447743C-C031-FE0A-D2D4-5271588085C6}"/>
                </a:ext>
              </a:extLst>
            </p:cNvPr>
            <p:cNvPicPr>
              <a:picLocks noChangeAspect="1"/>
            </p:cNvPicPr>
            <p:nvPr/>
          </p:nvPicPr>
          <p:blipFill>
            <a:blip r:embed="rId4">
              <a:lum bright="70000" contrast="-70000"/>
            </a:blip>
            <a:stretch>
              <a:fillRect/>
            </a:stretch>
          </p:blipFill>
          <p:spPr>
            <a:xfrm>
              <a:off x="5215866" y="5357496"/>
              <a:ext cx="640080" cy="619553"/>
            </a:xfrm>
            <a:prstGeom prst="rect">
              <a:avLst/>
            </a:prstGeom>
          </p:spPr>
        </p:pic>
      </p:grpSp>
      <p:grpSp>
        <p:nvGrpSpPr>
          <p:cNvPr id="17" name="Group 16">
            <a:extLst>
              <a:ext uri="{FF2B5EF4-FFF2-40B4-BE49-F238E27FC236}">
                <a16:creationId xmlns:a16="http://schemas.microsoft.com/office/drawing/2014/main" id="{35E09CEC-EE64-4722-A308-334672BB5C60}"/>
              </a:ext>
            </a:extLst>
          </p:cNvPr>
          <p:cNvGrpSpPr>
            <a:grpSpLocks noChangeAspect="1"/>
          </p:cNvGrpSpPr>
          <p:nvPr/>
        </p:nvGrpSpPr>
        <p:grpSpPr>
          <a:xfrm>
            <a:off x="1154180" y="5333366"/>
            <a:ext cx="731520" cy="731520"/>
            <a:chOff x="9128566" y="4816790"/>
            <a:chExt cx="731520" cy="731520"/>
          </a:xfrm>
        </p:grpSpPr>
        <p:sp>
          <p:nvSpPr>
            <p:cNvPr id="18" name="Oval 17">
              <a:extLst>
                <a:ext uri="{FF2B5EF4-FFF2-40B4-BE49-F238E27FC236}">
                  <a16:creationId xmlns:a16="http://schemas.microsoft.com/office/drawing/2014/main" id="{5A926D06-4A97-CF83-20A6-1B3F71EAC22F}"/>
                </a:ext>
              </a:extLst>
            </p:cNvPr>
            <p:cNvSpPr/>
            <p:nvPr/>
          </p:nvSpPr>
          <p:spPr>
            <a:xfrm>
              <a:off x="9128566" y="4816790"/>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F587A4C8-2C16-DD09-9B7D-FA078F94C754}"/>
                </a:ext>
              </a:extLst>
            </p:cNvPr>
            <p:cNvPicPr>
              <a:picLocks noChangeAspect="1"/>
            </p:cNvPicPr>
            <p:nvPr/>
          </p:nvPicPr>
          <p:blipFill rotWithShape="1">
            <a:blip r:embed="rId5"/>
            <a:srcRect l="18257" t="17813" r="19938" b="10963"/>
            <a:stretch/>
          </p:blipFill>
          <p:spPr>
            <a:xfrm>
              <a:off x="9204425" y="4910432"/>
              <a:ext cx="564448" cy="553578"/>
            </a:xfrm>
            <a:prstGeom prst="ellipse">
              <a:avLst/>
            </a:prstGeom>
          </p:spPr>
        </p:pic>
      </p:grpSp>
      <p:grpSp>
        <p:nvGrpSpPr>
          <p:cNvPr id="20" name="Group 19">
            <a:extLst>
              <a:ext uri="{FF2B5EF4-FFF2-40B4-BE49-F238E27FC236}">
                <a16:creationId xmlns:a16="http://schemas.microsoft.com/office/drawing/2014/main" id="{AE64B9E7-DCC0-259B-C5A2-B18276BE4193}"/>
              </a:ext>
            </a:extLst>
          </p:cNvPr>
          <p:cNvGrpSpPr>
            <a:grpSpLocks noChangeAspect="1"/>
          </p:cNvGrpSpPr>
          <p:nvPr/>
        </p:nvGrpSpPr>
        <p:grpSpPr>
          <a:xfrm>
            <a:off x="1154180" y="4330326"/>
            <a:ext cx="731520" cy="731520"/>
            <a:chOff x="6859747" y="5138172"/>
            <a:chExt cx="914400" cy="914400"/>
          </a:xfrm>
        </p:grpSpPr>
        <p:sp>
          <p:nvSpPr>
            <p:cNvPr id="21" name="Oval 20">
              <a:extLst>
                <a:ext uri="{FF2B5EF4-FFF2-40B4-BE49-F238E27FC236}">
                  <a16:creationId xmlns:a16="http://schemas.microsoft.com/office/drawing/2014/main" id="{0AE0DD64-E479-E627-E587-D5201665BAD9}"/>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22" name="Picture 21">
              <a:extLst>
                <a:ext uri="{FF2B5EF4-FFF2-40B4-BE49-F238E27FC236}">
                  <a16:creationId xmlns:a16="http://schemas.microsoft.com/office/drawing/2014/main" id="{827DB303-D916-D184-3F1C-533DE61B7766}"/>
                </a:ext>
              </a:extLst>
            </p:cNvPr>
            <p:cNvPicPr>
              <a:picLocks noChangeAspect="1"/>
            </p:cNvPicPr>
            <p:nvPr/>
          </p:nvPicPr>
          <p:blipFill>
            <a:blip r:embed="rId6"/>
            <a:stretch>
              <a:fillRect/>
            </a:stretch>
          </p:blipFill>
          <p:spPr>
            <a:xfrm>
              <a:off x="7052395" y="5252472"/>
              <a:ext cx="529104" cy="685800"/>
            </a:xfrm>
            <a:prstGeom prst="rect">
              <a:avLst/>
            </a:prstGeom>
          </p:spPr>
        </p:pic>
      </p:grpSp>
    </p:spTree>
    <p:extLst>
      <p:ext uri="{BB962C8B-B14F-4D97-AF65-F5344CB8AC3E}">
        <p14:creationId xmlns:p14="http://schemas.microsoft.com/office/powerpoint/2010/main" val="1322848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42EE5-4181-AD48-B35B-4F4C5A0FADC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B61356-3CD9-24A6-AF86-9701B2D784AF}"/>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68795C2-D1C5-175F-EDC8-2803FD533DCF}"/>
              </a:ext>
            </a:extLst>
          </p:cNvPr>
          <p:cNvSpPr>
            <a:spLocks noGrp="1"/>
          </p:cNvSpPr>
          <p:nvPr>
            <p:ph type="sldNum" sz="quarter" idx="12"/>
          </p:nvPr>
        </p:nvSpPr>
        <p:spPr/>
        <p:txBody>
          <a:bodyPr/>
          <a:lstStyle/>
          <a:p>
            <a:fld id="{4EBCDCBD-78E1-0D41-A999-31B5EBF8E02C}" type="slidenum">
              <a:rPr lang="en-US" smtClean="0"/>
              <a:pPr/>
              <a:t>38</a:t>
            </a:fld>
            <a:endParaRPr lang="en-US" dirty="0"/>
          </a:p>
        </p:txBody>
      </p:sp>
    </p:spTree>
    <p:extLst>
      <p:ext uri="{BB962C8B-B14F-4D97-AF65-F5344CB8AC3E}">
        <p14:creationId xmlns:p14="http://schemas.microsoft.com/office/powerpoint/2010/main" val="3621203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80879-104D-5363-15DC-E1403B1241F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BA7106A2-E932-7F16-11B0-3CDD999791ED}"/>
              </a:ext>
            </a:extLst>
          </p:cNvPr>
          <p:cNvSpPr txBox="1"/>
          <p:nvPr/>
        </p:nvSpPr>
        <p:spPr>
          <a:xfrm>
            <a:off x="501384" y="3299202"/>
            <a:ext cx="5786874"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Avg. affected population along potential impact regions</a:t>
            </a:r>
            <a:endParaRPr lang="en-US" sz="1600" b="1"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200E84A-FFBD-365E-9BEC-EAE5F265C97D}"/>
              </a:ext>
            </a:extLst>
          </p:cNvPr>
          <p:cNvSpPr>
            <a:spLocks noGrp="1"/>
          </p:cNvSpPr>
          <p:nvPr>
            <p:ph type="sldNum" sz="quarter" idx="12"/>
          </p:nvPr>
        </p:nvSpPr>
        <p:spPr/>
        <p:txBody>
          <a:bodyPr/>
          <a:lstStyle/>
          <a:p>
            <a:fld id="{4EBCDCBD-78E1-0D41-A999-31B5EBF8E02C}" type="slidenum">
              <a:rPr lang="en-US" smtClean="0"/>
              <a:pPr/>
              <a:t>39</a:t>
            </a:fld>
            <a:endParaRPr lang="en-US" dirty="0"/>
          </a:p>
        </p:txBody>
      </p:sp>
      <p:sp>
        <p:nvSpPr>
          <p:cNvPr id="61" name="TextBox 60">
            <a:extLst>
              <a:ext uri="{FF2B5EF4-FFF2-40B4-BE49-F238E27FC236}">
                <a16:creationId xmlns:a16="http://schemas.microsoft.com/office/drawing/2014/main" id="{5FC17850-3655-499F-F311-87827DF2C5B0}"/>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141818CE-9492-D244-002A-A44474D066AC}"/>
              </a:ext>
            </a:extLst>
          </p:cNvPr>
          <p:cNvGrpSpPr>
            <a:grpSpLocks noChangeAspect="1"/>
          </p:cNvGrpSpPr>
          <p:nvPr/>
        </p:nvGrpSpPr>
        <p:grpSpPr>
          <a:xfrm>
            <a:off x="963203" y="3688898"/>
            <a:ext cx="4297680" cy="2694917"/>
            <a:chOff x="444680" y="3400425"/>
            <a:chExt cx="4739235" cy="2971800"/>
          </a:xfrm>
        </p:grpSpPr>
        <p:pic>
          <p:nvPicPr>
            <p:cNvPr id="5" name="Picture 4">
              <a:extLst>
                <a:ext uri="{FF2B5EF4-FFF2-40B4-BE49-F238E27FC236}">
                  <a16:creationId xmlns:a16="http://schemas.microsoft.com/office/drawing/2014/main" id="{B0BB9557-AE36-3EB7-7291-A437D423D5D3}"/>
                </a:ext>
              </a:extLst>
            </p:cNvPr>
            <p:cNvPicPr>
              <a:picLocks noChangeAspect="1"/>
            </p:cNvPicPr>
            <p:nvPr/>
          </p:nvPicPr>
          <p:blipFill>
            <a:blip r:embed="rId3"/>
            <a:srcRect l="3094" t="9249" r="18483" b="2220"/>
            <a:stretch/>
          </p:blipFill>
          <p:spPr>
            <a:xfrm>
              <a:off x="444680" y="3400425"/>
              <a:ext cx="4047807" cy="2971800"/>
            </a:xfrm>
            <a:prstGeom prst="rect">
              <a:avLst/>
            </a:prstGeom>
          </p:spPr>
        </p:pic>
        <p:pic>
          <p:nvPicPr>
            <p:cNvPr id="21" name="Picture 20">
              <a:extLst>
                <a:ext uri="{FF2B5EF4-FFF2-40B4-BE49-F238E27FC236}">
                  <a16:creationId xmlns:a16="http://schemas.microsoft.com/office/drawing/2014/main" id="{624DD2E7-7B18-2FFA-DECA-FFE3459CEAE2}"/>
                </a:ext>
              </a:extLst>
            </p:cNvPr>
            <p:cNvPicPr>
              <a:picLocks noChangeAspect="1"/>
            </p:cNvPicPr>
            <p:nvPr/>
          </p:nvPicPr>
          <p:blipFill>
            <a:blip r:embed="rId3"/>
            <a:srcRect l="82140" t="9652" r="6164" b="2073"/>
            <a:stretch/>
          </p:blipFill>
          <p:spPr>
            <a:xfrm>
              <a:off x="4600952" y="3455689"/>
              <a:ext cx="582963" cy="2861272"/>
            </a:xfrm>
            <a:prstGeom prst="rect">
              <a:avLst/>
            </a:prstGeom>
          </p:spPr>
        </p:pic>
      </p:grpSp>
      <p:sp>
        <p:nvSpPr>
          <p:cNvPr id="22" name="TextBox 21">
            <a:extLst>
              <a:ext uri="{FF2B5EF4-FFF2-40B4-BE49-F238E27FC236}">
                <a16:creationId xmlns:a16="http://schemas.microsoft.com/office/drawing/2014/main" id="{45A96EBF-62EF-F4A6-9DB5-50FC90A7E9F2}"/>
              </a:ext>
            </a:extLst>
          </p:cNvPr>
          <p:cNvSpPr txBox="1"/>
          <p:nvPr/>
        </p:nvSpPr>
        <p:spPr>
          <a:xfrm>
            <a:off x="6451445" y="329920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SMPAG Recommendations </a:t>
            </a:r>
          </a:p>
        </p:txBody>
      </p:sp>
      <p:sp>
        <p:nvSpPr>
          <p:cNvPr id="27" name="TextBox 26">
            <a:extLst>
              <a:ext uri="{FF2B5EF4-FFF2-40B4-BE49-F238E27FC236}">
                <a16:creationId xmlns:a16="http://schemas.microsoft.com/office/drawing/2014/main" id="{E1BC2201-C9F8-5528-40BF-EE4767ADA198}"/>
              </a:ext>
            </a:extLst>
          </p:cNvPr>
          <p:cNvSpPr txBox="1"/>
          <p:nvPr/>
        </p:nvSpPr>
        <p:spPr>
          <a:xfrm>
            <a:off x="6451445" y="182327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Possible asteroid sizes (m)</a:t>
            </a:r>
            <a:endParaRPr lang="en-US" sz="1600" b="1" i="1"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93B13F10-453C-D78C-8A4F-30DAF237B4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flipH="1">
            <a:off x="10691306" y="1857116"/>
            <a:ext cx="1056435" cy="1044643"/>
          </a:xfrm>
          <a:prstGeom prst="rect">
            <a:avLst/>
          </a:prstGeom>
        </p:spPr>
      </p:pic>
      <p:pic>
        <p:nvPicPr>
          <p:cNvPr id="30" name="Picture 29">
            <a:extLst>
              <a:ext uri="{FF2B5EF4-FFF2-40B4-BE49-F238E27FC236}">
                <a16:creationId xmlns:a16="http://schemas.microsoft.com/office/drawing/2014/main" id="{0F42DAF6-68C9-3BF1-6E9A-378AD729D0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0800000" flipH="1">
            <a:off x="6446850" y="2283848"/>
            <a:ext cx="193333" cy="191178"/>
          </a:xfrm>
          <a:prstGeom prst="rect">
            <a:avLst/>
          </a:prstGeom>
        </p:spPr>
      </p:pic>
      <p:cxnSp>
        <p:nvCxnSpPr>
          <p:cNvPr id="31" name="Straight Arrow Connector 30">
            <a:extLst>
              <a:ext uri="{FF2B5EF4-FFF2-40B4-BE49-F238E27FC236}">
                <a16:creationId xmlns:a16="http://schemas.microsoft.com/office/drawing/2014/main" id="{7A8F36BD-55CA-C091-77F0-7A96381F46FF}"/>
              </a:ext>
            </a:extLst>
          </p:cNvPr>
          <p:cNvCxnSpPr>
            <a:cxnSpLocks/>
          </p:cNvCxnSpPr>
          <p:nvPr/>
        </p:nvCxnSpPr>
        <p:spPr>
          <a:xfrm>
            <a:off x="6734301" y="2383933"/>
            <a:ext cx="3852929" cy="0"/>
          </a:xfrm>
          <a:prstGeom prst="straightConnector1">
            <a:avLst/>
          </a:prstGeom>
          <a:noFill/>
          <a:ln w="73025" cap="flat" cmpd="sng" algn="ctr">
            <a:gradFill flip="none" rotWithShape="1">
              <a:gsLst>
                <a:gs pos="0">
                  <a:schemeClr val="bg1">
                    <a:lumMod val="90000"/>
                    <a:lumOff val="10000"/>
                  </a:schemeClr>
                </a:gs>
                <a:gs pos="18000">
                  <a:schemeClr val="bg1">
                    <a:lumMod val="40000"/>
                  </a:schemeClr>
                </a:gs>
                <a:gs pos="48000">
                  <a:schemeClr val="bg1">
                    <a:lumMod val="40000"/>
                  </a:schemeClr>
                </a:gs>
                <a:gs pos="100000">
                  <a:schemeClr val="bg1">
                    <a:lumMod val="85000"/>
                    <a:lumOff val="15000"/>
                  </a:schemeClr>
                </a:gs>
              </a:gsLst>
              <a:lin ang="0" scaled="1"/>
              <a:tileRect/>
            </a:gradFill>
            <a:prstDash val="solid"/>
            <a:miter lim="800000"/>
            <a:headEnd type="triangle"/>
            <a:tailEnd type="triangle"/>
          </a:ln>
          <a:effectLst/>
        </p:spPr>
      </p:cxnSp>
      <p:sp>
        <p:nvSpPr>
          <p:cNvPr id="32" name="TextBox 31">
            <a:extLst>
              <a:ext uri="{FF2B5EF4-FFF2-40B4-BE49-F238E27FC236}">
                <a16:creationId xmlns:a16="http://schemas.microsoft.com/office/drawing/2014/main" id="{14424D50-D130-694D-2433-64B15C2DEA14}"/>
              </a:ext>
            </a:extLst>
          </p:cNvPr>
          <p:cNvSpPr txBox="1"/>
          <p:nvPr/>
        </p:nvSpPr>
        <p:spPr>
          <a:xfrm>
            <a:off x="6451445" y="2481700"/>
            <a:ext cx="406177" cy="215444"/>
          </a:xfrm>
          <a:prstGeom prst="rect">
            <a:avLst/>
          </a:prstGeom>
          <a:noFill/>
          <a:ln w="19050">
            <a:noFill/>
          </a:ln>
        </p:spPr>
        <p:txBody>
          <a:bodyPr wrap="square" lIns="0" tIns="0" rIns="0" bIns="0" rtlCol="0" anchor="b" anchorCtr="0">
            <a:spAutoFit/>
          </a:bodyPr>
          <a:lstStyle/>
          <a:p>
            <a:pPr defTabSz="914400">
              <a:defRPr/>
            </a:pPr>
            <a:r>
              <a:rPr lang="en-US" sz="1400" dirty="0">
                <a:latin typeface="Arial" panose="020B0604020202020204" pitchFamily="34" charset="0"/>
                <a:cs typeface="Arial" panose="020B0604020202020204" pitchFamily="34" charset="0"/>
              </a:rPr>
              <a:t>50</a:t>
            </a:r>
          </a:p>
        </p:txBody>
      </p:sp>
      <p:sp>
        <p:nvSpPr>
          <p:cNvPr id="33" name="TextBox 32">
            <a:extLst>
              <a:ext uri="{FF2B5EF4-FFF2-40B4-BE49-F238E27FC236}">
                <a16:creationId xmlns:a16="http://schemas.microsoft.com/office/drawing/2014/main" id="{F4441CE1-41B0-235F-35A4-E01D9DAB2BE4}"/>
              </a:ext>
            </a:extLst>
          </p:cNvPr>
          <p:cNvSpPr txBox="1"/>
          <p:nvPr/>
        </p:nvSpPr>
        <p:spPr>
          <a:xfrm>
            <a:off x="10054209" y="2481700"/>
            <a:ext cx="533021" cy="215444"/>
          </a:xfrm>
          <a:prstGeom prst="rect">
            <a:avLst/>
          </a:prstGeom>
          <a:noFill/>
          <a:ln w="19050">
            <a:noFill/>
          </a:ln>
        </p:spPr>
        <p:txBody>
          <a:bodyPr wrap="square" lIns="0" tIns="0" rIns="0" bIns="0" rtlCol="0" anchor="b" anchorCtr="0">
            <a:spAutoFit/>
          </a:bodyPr>
          <a:lstStyle/>
          <a:p>
            <a:pPr algn="r" defTabSz="914400">
              <a:defRPr/>
            </a:pPr>
            <a:r>
              <a:rPr lang="en-US" sz="1400" dirty="0">
                <a:latin typeface="Arial" panose="020B0604020202020204" pitchFamily="34" charset="0"/>
                <a:cs typeface="Arial" panose="020B0604020202020204" pitchFamily="34" charset="0"/>
              </a:rPr>
              <a:t>280</a:t>
            </a:r>
          </a:p>
        </p:txBody>
      </p:sp>
      <p:sp>
        <p:nvSpPr>
          <p:cNvPr id="34" name="TextBox 33">
            <a:extLst>
              <a:ext uri="{FF2B5EF4-FFF2-40B4-BE49-F238E27FC236}">
                <a16:creationId xmlns:a16="http://schemas.microsoft.com/office/drawing/2014/main" id="{D2616E1D-D05D-98A1-C4A3-4233BE503F8F}"/>
              </a:ext>
            </a:extLst>
          </p:cNvPr>
          <p:cNvSpPr txBox="1"/>
          <p:nvPr/>
        </p:nvSpPr>
        <p:spPr>
          <a:xfrm>
            <a:off x="7152231" y="2481700"/>
            <a:ext cx="2286000" cy="215444"/>
          </a:xfrm>
          <a:prstGeom prst="rect">
            <a:avLst/>
          </a:prstGeom>
          <a:noFill/>
        </p:spPr>
        <p:txBody>
          <a:bodyPr wrap="square" lIns="0" tIns="0" rIns="0" bIns="0" anchor="b" anchorCtr="0">
            <a:spAutoFit/>
          </a:bodyPr>
          <a:lstStyle/>
          <a:p>
            <a:pPr algn="ctr"/>
            <a:r>
              <a:rPr lang="en-US" sz="1400" b="1" dirty="0">
                <a:latin typeface="Arial" panose="020B0604020202020204" pitchFamily="34" charset="0"/>
                <a:cs typeface="Arial" panose="020B0604020202020204" pitchFamily="34" charset="0"/>
              </a:rPr>
              <a:t>Most likely size: 90–160</a:t>
            </a:r>
            <a:endParaRPr lang="en-US" sz="1400" b="1" dirty="0"/>
          </a:p>
        </p:txBody>
      </p:sp>
      <p:sp>
        <p:nvSpPr>
          <p:cNvPr id="38" name="TextBox 37">
            <a:extLst>
              <a:ext uri="{FF2B5EF4-FFF2-40B4-BE49-F238E27FC236}">
                <a16:creationId xmlns:a16="http://schemas.microsoft.com/office/drawing/2014/main" id="{CC6C7EF8-0192-BF13-6831-28FCBC56AF22}"/>
              </a:ext>
            </a:extLst>
          </p:cNvPr>
          <p:cNvSpPr txBox="1"/>
          <p:nvPr/>
        </p:nvSpPr>
        <p:spPr>
          <a:xfrm>
            <a:off x="7267702" y="2675631"/>
            <a:ext cx="1998666" cy="215444"/>
          </a:xfrm>
          <a:prstGeom prst="rect">
            <a:avLst/>
          </a:prstGeom>
          <a:noFill/>
        </p:spPr>
        <p:txBody>
          <a:bodyPr wrap="square" lIns="0" tIns="0" rIns="0" bIns="0">
            <a:spAutoFit/>
          </a:bodyPr>
          <a:lstStyle/>
          <a:p>
            <a:pPr algn="ctr"/>
            <a:r>
              <a:rPr lang="en-US" sz="1400" dirty="0">
                <a:solidFill>
                  <a:schemeClr val="bg1">
                    <a:lumMod val="50000"/>
                  </a:schemeClr>
                </a:solidFill>
                <a:latin typeface="Arial" panose="020B0604020202020204" pitchFamily="34" charset="0"/>
                <a:cs typeface="Arial" panose="020B0604020202020204" pitchFamily="34" charset="0"/>
              </a:rPr>
              <a:t>Rocky composition</a:t>
            </a:r>
            <a:endParaRPr lang="en-US" sz="1400" dirty="0">
              <a:solidFill>
                <a:schemeClr val="bg1">
                  <a:lumMod val="50000"/>
                </a:schemeClr>
              </a:solidFill>
            </a:endParaRPr>
          </a:p>
        </p:txBody>
      </p:sp>
      <p:sp>
        <p:nvSpPr>
          <p:cNvPr id="3" name="Freeform: Shape 85">
            <a:extLst>
              <a:ext uri="{FF2B5EF4-FFF2-40B4-BE49-F238E27FC236}">
                <a16:creationId xmlns:a16="http://schemas.microsoft.com/office/drawing/2014/main" id="{C03B7863-BE49-581F-C7F8-028233DF9105}"/>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11" name="TextBox 10">
            <a:extLst>
              <a:ext uri="{FF2B5EF4-FFF2-40B4-BE49-F238E27FC236}">
                <a16:creationId xmlns:a16="http://schemas.microsoft.com/office/drawing/2014/main" id="{33062920-4478-5DD8-DDFD-42F59A9D0400}"/>
              </a:ext>
            </a:extLst>
          </p:cNvPr>
          <p:cNvSpPr txBox="1"/>
          <p:nvPr/>
        </p:nvSpPr>
        <p:spPr>
          <a:xfrm>
            <a:off x="8642195" y="528815"/>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9170DCEA-F1DE-6949-2626-5B8FDBBE9BDF}"/>
              </a:ext>
            </a:extLst>
          </p:cNvPr>
          <p:cNvGrpSpPr/>
          <p:nvPr/>
        </p:nvGrpSpPr>
        <p:grpSpPr>
          <a:xfrm>
            <a:off x="10880498" y="469770"/>
            <a:ext cx="731520" cy="978529"/>
            <a:chOff x="10367544" y="-407810"/>
            <a:chExt cx="731520" cy="978529"/>
          </a:xfrm>
        </p:grpSpPr>
        <p:grpSp>
          <p:nvGrpSpPr>
            <p:cNvPr id="12" name="Group 11">
              <a:extLst>
                <a:ext uri="{FF2B5EF4-FFF2-40B4-BE49-F238E27FC236}">
                  <a16:creationId xmlns:a16="http://schemas.microsoft.com/office/drawing/2014/main" id="{60F1ACD5-F748-616B-51AC-5B653F8CC2B7}"/>
                </a:ext>
              </a:extLst>
            </p:cNvPr>
            <p:cNvGrpSpPr/>
            <p:nvPr/>
          </p:nvGrpSpPr>
          <p:grpSpPr>
            <a:xfrm>
              <a:off x="10367544" y="-407810"/>
              <a:ext cx="731520" cy="731520"/>
              <a:chOff x="10984103" y="533491"/>
              <a:chExt cx="731520" cy="731520"/>
            </a:xfrm>
          </p:grpSpPr>
          <p:sp>
            <p:nvSpPr>
              <p:cNvPr id="13" name="Oval 12">
                <a:extLst>
                  <a:ext uri="{FF2B5EF4-FFF2-40B4-BE49-F238E27FC236}">
                    <a16:creationId xmlns:a16="http://schemas.microsoft.com/office/drawing/2014/main" id="{CF64F787-C904-2F44-2CC7-879A3351103E}"/>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6466345-2199-6061-1500-BF8D252C9060}"/>
                  </a:ext>
                </a:extLst>
              </p:cNvPr>
              <p:cNvPicPr>
                <a:picLocks noChangeAspect="1"/>
              </p:cNvPicPr>
              <p:nvPr/>
            </p:nvPicPr>
            <p:blipFill>
              <a:blip r:embed="rId6">
                <a:lum bright="70000" contrast="-70000"/>
              </a:blip>
              <a:stretch>
                <a:fillRect/>
              </a:stretch>
            </p:blipFill>
            <p:spPr>
              <a:xfrm>
                <a:off x="11093469" y="636806"/>
                <a:ext cx="536538" cy="548640"/>
              </a:xfrm>
              <a:prstGeom prst="rect">
                <a:avLst/>
              </a:prstGeom>
            </p:spPr>
          </p:pic>
        </p:grpSp>
        <p:cxnSp>
          <p:nvCxnSpPr>
            <p:cNvPr id="15" name="Straight Connector 14">
              <a:extLst>
                <a:ext uri="{FF2B5EF4-FFF2-40B4-BE49-F238E27FC236}">
                  <a16:creationId xmlns:a16="http://schemas.microsoft.com/office/drawing/2014/main" id="{7043D55D-4149-CCC0-0507-8D031E91E352}"/>
                </a:ext>
              </a:extLst>
            </p:cNvPr>
            <p:cNvCxnSpPr>
              <a:cxnSpLocks/>
              <a:endCxn id="13"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19AE9265-AD53-3BB2-DF7C-E014610C5BC9}"/>
              </a:ext>
            </a:extLst>
          </p:cNvPr>
          <p:cNvGrpSpPr/>
          <p:nvPr/>
        </p:nvGrpSpPr>
        <p:grpSpPr>
          <a:xfrm>
            <a:off x="896695" y="435244"/>
            <a:ext cx="7022376" cy="1013055"/>
            <a:chOff x="896695" y="423816"/>
            <a:chExt cx="7022376" cy="1013055"/>
          </a:xfrm>
        </p:grpSpPr>
        <p:sp>
          <p:nvSpPr>
            <p:cNvPr id="2" name="TextBox 1">
              <a:extLst>
                <a:ext uri="{FF2B5EF4-FFF2-40B4-BE49-F238E27FC236}">
                  <a16:creationId xmlns:a16="http://schemas.microsoft.com/office/drawing/2014/main" id="{23134686-3FCB-06F4-9065-7073BF5993FD}"/>
                </a:ext>
              </a:extLst>
            </p:cNvPr>
            <p:cNvSpPr txBox="1"/>
            <p:nvPr/>
          </p:nvSpPr>
          <p:spPr>
            <a:xfrm>
              <a:off x="1695120" y="517387"/>
              <a:ext cx="6223951"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16.5 years until potential impact; 18% chance of impact</a:t>
              </a:r>
            </a:p>
          </p:txBody>
        </p:sp>
        <p:grpSp>
          <p:nvGrpSpPr>
            <p:cNvPr id="17" name="Group 16">
              <a:extLst>
                <a:ext uri="{FF2B5EF4-FFF2-40B4-BE49-F238E27FC236}">
                  <a16:creationId xmlns:a16="http://schemas.microsoft.com/office/drawing/2014/main" id="{9525C3CB-74C7-9928-AD17-0F6D63DA2841}"/>
                </a:ext>
              </a:extLst>
            </p:cNvPr>
            <p:cNvGrpSpPr/>
            <p:nvPr/>
          </p:nvGrpSpPr>
          <p:grpSpPr>
            <a:xfrm>
              <a:off x="896695" y="423816"/>
              <a:ext cx="731520" cy="1013055"/>
              <a:chOff x="563547" y="2427830"/>
              <a:chExt cx="731520" cy="1013055"/>
            </a:xfrm>
          </p:grpSpPr>
          <p:sp>
            <p:nvSpPr>
              <p:cNvPr id="18" name="Oval 17">
                <a:extLst>
                  <a:ext uri="{FF2B5EF4-FFF2-40B4-BE49-F238E27FC236}">
                    <a16:creationId xmlns:a16="http://schemas.microsoft.com/office/drawing/2014/main" id="{1A4CD83F-6353-722C-D092-56091D8468CC}"/>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9" name="Graphic 18" descr="Marker with solid fill">
                <a:extLst>
                  <a:ext uri="{FF2B5EF4-FFF2-40B4-BE49-F238E27FC236}">
                    <a16:creationId xmlns:a16="http://schemas.microsoft.com/office/drawing/2014/main" id="{0F572EF7-E7CD-9194-A935-7792E4D48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547" y="2427830"/>
                <a:ext cx="731520" cy="731520"/>
              </a:xfrm>
              <a:prstGeom prst="rect">
                <a:avLst/>
              </a:prstGeom>
            </p:spPr>
          </p:pic>
          <p:cxnSp>
            <p:nvCxnSpPr>
              <p:cNvPr id="23" name="Straight Connector 22">
                <a:extLst>
                  <a:ext uri="{FF2B5EF4-FFF2-40B4-BE49-F238E27FC236}">
                    <a16:creationId xmlns:a16="http://schemas.microsoft.com/office/drawing/2014/main" id="{52626D7B-7344-27F1-6608-F0232F54FCA3}"/>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sp>
        <p:nvSpPr>
          <p:cNvPr id="37" name="TextBox 36">
            <a:extLst>
              <a:ext uri="{FF2B5EF4-FFF2-40B4-BE49-F238E27FC236}">
                <a16:creationId xmlns:a16="http://schemas.microsoft.com/office/drawing/2014/main" id="{CDEE17DF-7B11-52FC-8F67-FB599E0E5094}"/>
              </a:ext>
            </a:extLst>
          </p:cNvPr>
          <p:cNvSpPr txBox="1"/>
          <p:nvPr/>
        </p:nvSpPr>
        <p:spPr>
          <a:xfrm>
            <a:off x="501384" y="1823272"/>
            <a:ext cx="5088252" cy="246221"/>
          </a:xfrm>
          <a:prstGeom prst="rect">
            <a:avLst/>
          </a:prstGeom>
          <a:noFill/>
          <a:ln w="19050">
            <a:noFill/>
          </a:ln>
        </p:spPr>
        <p:txBody>
          <a:bodyPr wrap="square" lIns="0" tIns="0" rIns="0" bIns="0" rtlCol="0">
            <a:spAutoFit/>
          </a:bodyPr>
          <a:lstStyle>
            <a:defPPr>
              <a:defRPr lang="en-US"/>
            </a:defPPr>
            <a:lvl1pPr>
              <a:defRPr sz="1600" b="1">
                <a:latin typeface="Arial" panose="020B0604020202020204" pitchFamily="34" charset="0"/>
                <a:cs typeface="Arial" panose="020B0604020202020204" pitchFamily="34" charset="0"/>
              </a:defRPr>
            </a:lvl1pPr>
          </a:lstStyle>
          <a:p>
            <a:r>
              <a:rPr lang="en-US" dirty="0"/>
              <a:t>Affected people among Earth-impacting scenarios</a:t>
            </a:r>
          </a:p>
        </p:txBody>
      </p:sp>
      <p:grpSp>
        <p:nvGrpSpPr>
          <p:cNvPr id="45" name="Group 44">
            <a:extLst>
              <a:ext uri="{FF2B5EF4-FFF2-40B4-BE49-F238E27FC236}">
                <a16:creationId xmlns:a16="http://schemas.microsoft.com/office/drawing/2014/main" id="{F7712B9D-C317-1AD2-D856-D7464DF3A8D5}"/>
              </a:ext>
            </a:extLst>
          </p:cNvPr>
          <p:cNvGrpSpPr/>
          <p:nvPr/>
        </p:nvGrpSpPr>
        <p:grpSpPr>
          <a:xfrm>
            <a:off x="468465" y="2228803"/>
            <a:ext cx="5287157" cy="662272"/>
            <a:chOff x="468465" y="2228803"/>
            <a:chExt cx="5287157" cy="662272"/>
          </a:xfrm>
        </p:grpSpPr>
        <p:sp>
          <p:nvSpPr>
            <p:cNvPr id="26" name="Rounded Rectangle 25">
              <a:extLst>
                <a:ext uri="{FF2B5EF4-FFF2-40B4-BE49-F238E27FC236}">
                  <a16:creationId xmlns:a16="http://schemas.microsoft.com/office/drawing/2014/main" id="{DCCA5715-26B0-4F44-1184-EB34AE91F4A5}"/>
                </a:ext>
              </a:extLst>
            </p:cNvPr>
            <p:cNvSpPr/>
            <p:nvPr/>
          </p:nvSpPr>
          <p:spPr>
            <a:xfrm>
              <a:off x="1538794"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43%</a:t>
              </a:r>
            </a:p>
          </p:txBody>
        </p:sp>
        <p:sp>
          <p:nvSpPr>
            <p:cNvPr id="28" name="Rounded Rectangle 27">
              <a:extLst>
                <a:ext uri="{FF2B5EF4-FFF2-40B4-BE49-F238E27FC236}">
                  <a16:creationId xmlns:a16="http://schemas.microsoft.com/office/drawing/2014/main" id="{3D436BBE-D244-7E56-1EB9-646FDD683154}"/>
                </a:ext>
              </a:extLst>
            </p:cNvPr>
            <p:cNvSpPr/>
            <p:nvPr/>
          </p:nvSpPr>
          <p:spPr>
            <a:xfrm>
              <a:off x="2609123"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26%</a:t>
              </a:r>
            </a:p>
          </p:txBody>
        </p:sp>
        <p:sp>
          <p:nvSpPr>
            <p:cNvPr id="35" name="Rounded Rectangle 34">
              <a:extLst>
                <a:ext uri="{FF2B5EF4-FFF2-40B4-BE49-F238E27FC236}">
                  <a16:creationId xmlns:a16="http://schemas.microsoft.com/office/drawing/2014/main" id="{9AD834B8-565B-1F30-9E00-541A3CAC4905}"/>
                </a:ext>
              </a:extLst>
            </p:cNvPr>
            <p:cNvSpPr/>
            <p:nvPr/>
          </p:nvSpPr>
          <p:spPr>
            <a:xfrm>
              <a:off x="367945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&gt;100K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10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36" name="Rounded Rectangle 35">
              <a:extLst>
                <a:ext uri="{FF2B5EF4-FFF2-40B4-BE49-F238E27FC236}">
                  <a16:creationId xmlns:a16="http://schemas.microsoft.com/office/drawing/2014/main" id="{6835180A-09D2-B1A7-8ACA-17D616E9CE83}"/>
                </a:ext>
              </a:extLst>
            </p:cNvPr>
            <p:cNvSpPr/>
            <p:nvPr/>
          </p:nvSpPr>
          <p:spPr>
            <a:xfrm>
              <a:off x="474978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&gt;1M</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1</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10" name="Rounded Rectangle 9">
              <a:extLst>
                <a:ext uri="{FF2B5EF4-FFF2-40B4-BE49-F238E27FC236}">
                  <a16:creationId xmlns:a16="http://schemas.microsoft.com/office/drawing/2014/main" id="{91E832FA-414F-9290-7273-7E80A602C79A}"/>
                </a:ext>
              </a:extLst>
            </p:cNvPr>
            <p:cNvSpPr/>
            <p:nvPr/>
          </p:nvSpPr>
          <p:spPr>
            <a:xfrm>
              <a:off x="468465"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200" dirty="0">
                  <a:solidFill>
                    <a:srgbClr val="FFFFFF"/>
                  </a:solidFill>
                  <a:latin typeface="Arial" panose="020B0604020202020204"/>
                </a:rPr>
                <a:t>0</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49%</a:t>
              </a:r>
            </a:p>
          </p:txBody>
        </p:sp>
      </p:grpSp>
      <p:grpSp>
        <p:nvGrpSpPr>
          <p:cNvPr id="94" name="Group 93">
            <a:extLst>
              <a:ext uri="{FF2B5EF4-FFF2-40B4-BE49-F238E27FC236}">
                <a16:creationId xmlns:a16="http://schemas.microsoft.com/office/drawing/2014/main" id="{7C79EDFA-AAE8-3D0E-9265-5E6D52B3A7CD}"/>
              </a:ext>
            </a:extLst>
          </p:cNvPr>
          <p:cNvGrpSpPr/>
          <p:nvPr/>
        </p:nvGrpSpPr>
        <p:grpSpPr>
          <a:xfrm>
            <a:off x="6446850" y="3793872"/>
            <a:ext cx="1764792" cy="1143568"/>
            <a:chOff x="6446850" y="3722432"/>
            <a:chExt cx="1764792" cy="1143568"/>
          </a:xfrm>
        </p:grpSpPr>
        <p:sp>
          <p:nvSpPr>
            <p:cNvPr id="60" name="TextBox 59">
              <a:extLst>
                <a:ext uri="{FF2B5EF4-FFF2-40B4-BE49-F238E27FC236}">
                  <a16:creationId xmlns:a16="http://schemas.microsoft.com/office/drawing/2014/main" id="{F8FCBB27-355D-C752-2221-A001A8E16EFB}"/>
                </a:ext>
              </a:extLst>
            </p:cNvPr>
            <p:cNvSpPr txBox="1"/>
            <p:nvPr/>
          </p:nvSpPr>
          <p:spPr>
            <a:xfrm>
              <a:off x="6446850" y="465055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Flyby Recon</a:t>
              </a:r>
              <a:endParaRPr lang="en-US" sz="1400" dirty="0">
                <a:solidFill>
                  <a:schemeClr val="accent1"/>
                </a:solidFill>
              </a:endParaRPr>
            </a:p>
          </p:txBody>
        </p:sp>
        <p:grpSp>
          <p:nvGrpSpPr>
            <p:cNvPr id="67" name="Group 66">
              <a:extLst>
                <a:ext uri="{FF2B5EF4-FFF2-40B4-BE49-F238E27FC236}">
                  <a16:creationId xmlns:a16="http://schemas.microsoft.com/office/drawing/2014/main" id="{BEDF7067-34AA-848E-A78B-172C71693800}"/>
                </a:ext>
              </a:extLst>
            </p:cNvPr>
            <p:cNvGrpSpPr>
              <a:grpSpLocks noChangeAspect="1"/>
            </p:cNvGrpSpPr>
            <p:nvPr/>
          </p:nvGrpSpPr>
          <p:grpSpPr>
            <a:xfrm>
              <a:off x="6872046" y="3722432"/>
              <a:ext cx="914400" cy="914400"/>
              <a:chOff x="4774960" y="-684361"/>
              <a:chExt cx="731520" cy="731520"/>
            </a:xfrm>
          </p:grpSpPr>
          <p:sp>
            <p:nvSpPr>
              <p:cNvPr id="68" name="Oval 67">
                <a:extLst>
                  <a:ext uri="{FF2B5EF4-FFF2-40B4-BE49-F238E27FC236}">
                    <a16:creationId xmlns:a16="http://schemas.microsoft.com/office/drawing/2014/main" id="{49D75FAF-6ECD-6EA6-28AA-93F69EEA9C72}"/>
                  </a:ext>
                </a:extLst>
              </p:cNvPr>
              <p:cNvSpPr/>
              <p:nvPr/>
            </p:nvSpPr>
            <p:spPr>
              <a:xfrm>
                <a:off x="4774960" y="-68436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64C2BF1A-9973-AD5B-0B63-CD6EB75AC43D}"/>
                  </a:ext>
                </a:extLst>
              </p:cNvPr>
              <p:cNvPicPr>
                <a:picLocks noChangeAspect="1"/>
              </p:cNvPicPr>
              <p:nvPr/>
            </p:nvPicPr>
            <p:blipFill>
              <a:blip r:embed="rId9">
                <a:lum bright="70000" contrast="-70000"/>
              </a:blip>
              <a:stretch>
                <a:fillRect/>
              </a:stretch>
            </p:blipFill>
            <p:spPr>
              <a:xfrm>
                <a:off x="4883356" y="-599271"/>
                <a:ext cx="552829" cy="548640"/>
              </a:xfrm>
              <a:prstGeom prst="rect">
                <a:avLst/>
              </a:prstGeom>
            </p:spPr>
          </p:pic>
        </p:grpSp>
      </p:grpSp>
      <p:grpSp>
        <p:nvGrpSpPr>
          <p:cNvPr id="95" name="Group 94">
            <a:extLst>
              <a:ext uri="{FF2B5EF4-FFF2-40B4-BE49-F238E27FC236}">
                <a16:creationId xmlns:a16="http://schemas.microsoft.com/office/drawing/2014/main" id="{4AB2E2CD-9AA6-5632-D9F1-0ACF866191C9}"/>
              </a:ext>
            </a:extLst>
          </p:cNvPr>
          <p:cNvGrpSpPr/>
          <p:nvPr/>
        </p:nvGrpSpPr>
        <p:grpSpPr>
          <a:xfrm>
            <a:off x="8211751" y="3793872"/>
            <a:ext cx="1764792" cy="1143568"/>
            <a:chOff x="8211751" y="3722432"/>
            <a:chExt cx="1764792" cy="1143568"/>
          </a:xfrm>
        </p:grpSpPr>
        <p:sp>
          <p:nvSpPr>
            <p:cNvPr id="64" name="TextBox 63">
              <a:extLst>
                <a:ext uri="{FF2B5EF4-FFF2-40B4-BE49-F238E27FC236}">
                  <a16:creationId xmlns:a16="http://schemas.microsoft.com/office/drawing/2014/main" id="{8FAF4668-DF8D-EF6B-5242-2053A4011521}"/>
                </a:ext>
              </a:extLst>
            </p:cNvPr>
            <p:cNvSpPr txBox="1"/>
            <p:nvPr/>
          </p:nvSpPr>
          <p:spPr>
            <a:xfrm>
              <a:off x="8211751" y="465055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Retask for Recon</a:t>
              </a:r>
              <a:endParaRPr lang="en-US" sz="1400" dirty="0">
                <a:solidFill>
                  <a:schemeClr val="accent1"/>
                </a:solidFill>
              </a:endParaRPr>
            </a:p>
          </p:txBody>
        </p:sp>
        <p:grpSp>
          <p:nvGrpSpPr>
            <p:cNvPr id="70" name="Group 69">
              <a:extLst>
                <a:ext uri="{FF2B5EF4-FFF2-40B4-BE49-F238E27FC236}">
                  <a16:creationId xmlns:a16="http://schemas.microsoft.com/office/drawing/2014/main" id="{7DBBC389-52C0-468A-F674-341843EADC0C}"/>
                </a:ext>
              </a:extLst>
            </p:cNvPr>
            <p:cNvGrpSpPr>
              <a:grpSpLocks noChangeAspect="1"/>
            </p:cNvGrpSpPr>
            <p:nvPr/>
          </p:nvGrpSpPr>
          <p:grpSpPr>
            <a:xfrm>
              <a:off x="8636947" y="3722432"/>
              <a:ext cx="914400" cy="914400"/>
              <a:chOff x="8966004" y="5035075"/>
              <a:chExt cx="731520" cy="731520"/>
            </a:xfrm>
          </p:grpSpPr>
          <p:sp>
            <p:nvSpPr>
              <p:cNvPr id="71" name="Oval 70">
                <a:extLst>
                  <a:ext uri="{FF2B5EF4-FFF2-40B4-BE49-F238E27FC236}">
                    <a16:creationId xmlns:a16="http://schemas.microsoft.com/office/drawing/2014/main" id="{A6F47D77-B195-BEF4-BD5E-54599DABF702}"/>
                  </a:ext>
                </a:extLst>
              </p:cNvPr>
              <p:cNvSpPr/>
              <p:nvPr/>
            </p:nvSpPr>
            <p:spPr>
              <a:xfrm>
                <a:off x="8966004" y="5035075"/>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72" name="Picture 71">
                <a:extLst>
                  <a:ext uri="{FF2B5EF4-FFF2-40B4-BE49-F238E27FC236}">
                    <a16:creationId xmlns:a16="http://schemas.microsoft.com/office/drawing/2014/main" id="{134DF1A7-F409-E5E1-CED2-287A8115A4E2}"/>
                  </a:ext>
                </a:extLst>
              </p:cNvPr>
              <p:cNvPicPr>
                <a:picLocks noChangeAspect="1"/>
              </p:cNvPicPr>
              <p:nvPr/>
            </p:nvPicPr>
            <p:blipFill>
              <a:blip r:embed="rId10">
                <a:lum bright="70000" contrast="-70000"/>
              </a:blip>
              <a:stretch>
                <a:fillRect/>
              </a:stretch>
            </p:blipFill>
            <p:spPr>
              <a:xfrm>
                <a:off x="9104322" y="5172235"/>
                <a:ext cx="454885" cy="457200"/>
              </a:xfrm>
              <a:prstGeom prst="rect">
                <a:avLst/>
              </a:prstGeom>
            </p:spPr>
          </p:pic>
        </p:grpSp>
      </p:grpSp>
      <p:grpSp>
        <p:nvGrpSpPr>
          <p:cNvPr id="96" name="Group 95">
            <a:extLst>
              <a:ext uri="{FF2B5EF4-FFF2-40B4-BE49-F238E27FC236}">
                <a16:creationId xmlns:a16="http://schemas.microsoft.com/office/drawing/2014/main" id="{A6AAF75F-7244-F569-0A39-C263E5D5F654}"/>
              </a:ext>
            </a:extLst>
          </p:cNvPr>
          <p:cNvGrpSpPr/>
          <p:nvPr/>
        </p:nvGrpSpPr>
        <p:grpSpPr>
          <a:xfrm>
            <a:off x="9976653" y="3793872"/>
            <a:ext cx="1764792" cy="1143568"/>
            <a:chOff x="9976653" y="3722432"/>
            <a:chExt cx="1764792" cy="1143568"/>
          </a:xfrm>
        </p:grpSpPr>
        <p:sp>
          <p:nvSpPr>
            <p:cNvPr id="63" name="TextBox 62">
              <a:extLst>
                <a:ext uri="{FF2B5EF4-FFF2-40B4-BE49-F238E27FC236}">
                  <a16:creationId xmlns:a16="http://schemas.microsoft.com/office/drawing/2014/main" id="{0813B645-6493-BF1B-A88C-F251BCDB88F3}"/>
                </a:ext>
              </a:extLst>
            </p:cNvPr>
            <p:cNvSpPr txBox="1"/>
            <p:nvPr/>
          </p:nvSpPr>
          <p:spPr>
            <a:xfrm>
              <a:off x="9976653" y="465055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Rendezvous Recon</a:t>
              </a:r>
              <a:endParaRPr lang="en-US" sz="1400" dirty="0">
                <a:solidFill>
                  <a:schemeClr val="accent1"/>
                </a:solidFill>
              </a:endParaRPr>
            </a:p>
          </p:txBody>
        </p:sp>
        <p:grpSp>
          <p:nvGrpSpPr>
            <p:cNvPr id="73" name="Group 72">
              <a:extLst>
                <a:ext uri="{FF2B5EF4-FFF2-40B4-BE49-F238E27FC236}">
                  <a16:creationId xmlns:a16="http://schemas.microsoft.com/office/drawing/2014/main" id="{88499245-46A7-F0A4-A797-929FA0F57297}"/>
                </a:ext>
              </a:extLst>
            </p:cNvPr>
            <p:cNvGrpSpPr>
              <a:grpSpLocks noChangeAspect="1"/>
            </p:cNvGrpSpPr>
            <p:nvPr/>
          </p:nvGrpSpPr>
          <p:grpSpPr>
            <a:xfrm>
              <a:off x="10401849" y="3722432"/>
              <a:ext cx="914400" cy="914400"/>
              <a:chOff x="5170146" y="5301512"/>
              <a:chExt cx="731520" cy="731520"/>
            </a:xfrm>
          </p:grpSpPr>
          <p:sp>
            <p:nvSpPr>
              <p:cNvPr id="74" name="Oval 73">
                <a:extLst>
                  <a:ext uri="{FF2B5EF4-FFF2-40B4-BE49-F238E27FC236}">
                    <a16:creationId xmlns:a16="http://schemas.microsoft.com/office/drawing/2014/main" id="{D27BD744-1907-4A93-C953-212B6479E2A9}"/>
                  </a:ext>
                </a:extLst>
              </p:cNvPr>
              <p:cNvSpPr/>
              <p:nvPr/>
            </p:nvSpPr>
            <p:spPr>
              <a:xfrm>
                <a:off x="5170146" y="5301512"/>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75" name="Picture 74">
                <a:extLst>
                  <a:ext uri="{FF2B5EF4-FFF2-40B4-BE49-F238E27FC236}">
                    <a16:creationId xmlns:a16="http://schemas.microsoft.com/office/drawing/2014/main" id="{6D222188-2430-B4C0-2AEC-5F2B19B759C4}"/>
                  </a:ext>
                </a:extLst>
              </p:cNvPr>
              <p:cNvPicPr>
                <a:picLocks noChangeAspect="1"/>
              </p:cNvPicPr>
              <p:nvPr/>
            </p:nvPicPr>
            <p:blipFill>
              <a:blip r:embed="rId11">
                <a:lum bright="70000" contrast="-70000"/>
              </a:blip>
              <a:stretch>
                <a:fillRect/>
              </a:stretch>
            </p:blipFill>
            <p:spPr>
              <a:xfrm>
                <a:off x="5215866" y="5357496"/>
                <a:ext cx="640080" cy="619553"/>
              </a:xfrm>
              <a:prstGeom prst="rect">
                <a:avLst/>
              </a:prstGeom>
            </p:spPr>
          </p:pic>
        </p:grpSp>
      </p:grpSp>
      <p:sp>
        <p:nvSpPr>
          <p:cNvPr id="65" name="TextBox 64">
            <a:extLst>
              <a:ext uri="{FF2B5EF4-FFF2-40B4-BE49-F238E27FC236}">
                <a16:creationId xmlns:a16="http://schemas.microsoft.com/office/drawing/2014/main" id="{FF94BFE1-D1E0-FADB-CFDB-B0C5C860B7CD}"/>
              </a:ext>
            </a:extLst>
          </p:cNvPr>
          <p:cNvSpPr txBox="1"/>
          <p:nvPr/>
        </p:nvSpPr>
        <p:spPr>
          <a:xfrm>
            <a:off x="6434551" y="606629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In-Space Mitigation </a:t>
            </a:r>
            <a:endParaRPr lang="en-US" sz="1400" dirty="0">
              <a:solidFill>
                <a:schemeClr val="accent1"/>
              </a:solidFill>
            </a:endParaRPr>
          </a:p>
        </p:txBody>
      </p:sp>
      <p:sp>
        <p:nvSpPr>
          <p:cNvPr id="77" name="Oval 76">
            <a:extLst>
              <a:ext uri="{FF2B5EF4-FFF2-40B4-BE49-F238E27FC236}">
                <a16:creationId xmlns:a16="http://schemas.microsoft.com/office/drawing/2014/main" id="{09A4AF6C-D8CE-3B28-DB90-ED8F6760CD66}"/>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grpSp>
        <p:nvGrpSpPr>
          <p:cNvPr id="93" name="Group 92">
            <a:extLst>
              <a:ext uri="{FF2B5EF4-FFF2-40B4-BE49-F238E27FC236}">
                <a16:creationId xmlns:a16="http://schemas.microsoft.com/office/drawing/2014/main" id="{F1E9B903-379E-9C7B-093C-941DD8DD105C}"/>
              </a:ext>
            </a:extLst>
          </p:cNvPr>
          <p:cNvGrpSpPr/>
          <p:nvPr/>
        </p:nvGrpSpPr>
        <p:grpSpPr>
          <a:xfrm>
            <a:off x="8211751" y="5138172"/>
            <a:ext cx="1764792" cy="1143568"/>
            <a:chOff x="8211751" y="4966716"/>
            <a:chExt cx="1764792" cy="1143568"/>
          </a:xfrm>
        </p:grpSpPr>
        <p:sp>
          <p:nvSpPr>
            <p:cNvPr id="66" name="TextBox 65">
              <a:extLst>
                <a:ext uri="{FF2B5EF4-FFF2-40B4-BE49-F238E27FC236}">
                  <a16:creationId xmlns:a16="http://schemas.microsoft.com/office/drawing/2014/main" id="{7A5F9905-396A-2318-DF38-1D8441E1EC03}"/>
                </a:ext>
              </a:extLst>
            </p:cNvPr>
            <p:cNvSpPr txBox="1"/>
            <p:nvPr/>
          </p:nvSpPr>
          <p:spPr>
            <a:xfrm>
              <a:off x="8211751" y="5894840"/>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Disruption Modeling</a:t>
              </a:r>
              <a:endParaRPr lang="en-US" sz="1400" dirty="0">
                <a:solidFill>
                  <a:schemeClr val="accent1"/>
                </a:solidFill>
              </a:endParaRPr>
            </a:p>
          </p:txBody>
        </p:sp>
        <p:grpSp>
          <p:nvGrpSpPr>
            <p:cNvPr id="86" name="Group 85">
              <a:extLst>
                <a:ext uri="{FF2B5EF4-FFF2-40B4-BE49-F238E27FC236}">
                  <a16:creationId xmlns:a16="http://schemas.microsoft.com/office/drawing/2014/main" id="{437B32BF-F147-A5D4-37D4-95E1625DE459}"/>
                </a:ext>
              </a:extLst>
            </p:cNvPr>
            <p:cNvGrpSpPr>
              <a:grpSpLocks noChangeAspect="1"/>
            </p:cNvGrpSpPr>
            <p:nvPr/>
          </p:nvGrpSpPr>
          <p:grpSpPr>
            <a:xfrm>
              <a:off x="8636947" y="4966716"/>
              <a:ext cx="914400" cy="914400"/>
              <a:chOff x="9128566" y="4816790"/>
              <a:chExt cx="731520" cy="731520"/>
            </a:xfrm>
          </p:grpSpPr>
          <p:sp>
            <p:nvSpPr>
              <p:cNvPr id="81" name="Oval 80">
                <a:extLst>
                  <a:ext uri="{FF2B5EF4-FFF2-40B4-BE49-F238E27FC236}">
                    <a16:creationId xmlns:a16="http://schemas.microsoft.com/office/drawing/2014/main" id="{3EEE1B37-3D8B-C880-93FA-B5E3106739BB}"/>
                  </a:ext>
                </a:extLst>
              </p:cNvPr>
              <p:cNvSpPr/>
              <p:nvPr/>
            </p:nvSpPr>
            <p:spPr>
              <a:xfrm>
                <a:off x="9128566" y="4816790"/>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5" name="Picture 84">
                <a:extLst>
                  <a:ext uri="{FF2B5EF4-FFF2-40B4-BE49-F238E27FC236}">
                    <a16:creationId xmlns:a16="http://schemas.microsoft.com/office/drawing/2014/main" id="{9B76B641-8A5F-4F20-25F3-714D8078D500}"/>
                  </a:ext>
                </a:extLst>
              </p:cNvPr>
              <p:cNvPicPr>
                <a:picLocks noChangeAspect="1"/>
              </p:cNvPicPr>
              <p:nvPr/>
            </p:nvPicPr>
            <p:blipFill rotWithShape="1">
              <a:blip r:embed="rId12"/>
              <a:srcRect l="18257" t="17813" r="19938" b="10963"/>
              <a:stretch/>
            </p:blipFill>
            <p:spPr>
              <a:xfrm>
                <a:off x="9204425" y="4910432"/>
                <a:ext cx="564448" cy="553578"/>
              </a:xfrm>
              <a:prstGeom prst="ellipse">
                <a:avLst/>
              </a:prstGeom>
            </p:spPr>
          </p:pic>
        </p:grpSp>
      </p:grpSp>
      <p:pic>
        <p:nvPicPr>
          <p:cNvPr id="39" name="Picture 38">
            <a:extLst>
              <a:ext uri="{FF2B5EF4-FFF2-40B4-BE49-F238E27FC236}">
                <a16:creationId xmlns:a16="http://schemas.microsoft.com/office/drawing/2014/main" id="{45884468-94C7-81D8-1C69-1582DB14EB87}"/>
              </a:ext>
            </a:extLst>
          </p:cNvPr>
          <p:cNvPicPr>
            <a:picLocks noChangeAspect="1"/>
          </p:cNvPicPr>
          <p:nvPr/>
        </p:nvPicPr>
        <p:blipFill>
          <a:blip r:embed="rId13"/>
          <a:stretch>
            <a:fillRect/>
          </a:stretch>
        </p:blipFill>
        <p:spPr>
          <a:xfrm>
            <a:off x="7052395" y="5252472"/>
            <a:ext cx="529104" cy="685800"/>
          </a:xfrm>
          <a:prstGeom prst="rect">
            <a:avLst/>
          </a:prstGeom>
        </p:spPr>
      </p:pic>
    </p:spTree>
    <p:extLst>
      <p:ext uri="{BB962C8B-B14F-4D97-AF65-F5344CB8AC3E}">
        <p14:creationId xmlns:p14="http://schemas.microsoft.com/office/powerpoint/2010/main" val="897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8F84E-693A-00F9-085A-AC23986D70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BA748A-CC76-6027-9C8E-1E62C6D3318B}"/>
              </a:ext>
            </a:extLst>
          </p:cNvPr>
          <p:cNvSpPr>
            <a:spLocks noGrp="1"/>
          </p:cNvSpPr>
          <p:nvPr>
            <p:ph type="sldNum" sz="quarter" idx="12"/>
          </p:nvPr>
        </p:nvSpPr>
        <p:spPr/>
        <p:txBody>
          <a:bodyPr/>
          <a:lstStyle/>
          <a:p>
            <a:fld id="{4EBCDCBD-78E1-0D41-A999-31B5EBF8E02C}" type="slidenum">
              <a:rPr lang="en-US" smtClean="0"/>
              <a:pPr/>
              <a:t>4</a:t>
            </a:fld>
            <a:endParaRPr lang="en-US" dirty="0"/>
          </a:p>
        </p:txBody>
      </p:sp>
      <p:sp>
        <p:nvSpPr>
          <p:cNvPr id="61" name="TextBox 60">
            <a:extLst>
              <a:ext uri="{FF2B5EF4-FFF2-40B4-BE49-F238E27FC236}">
                <a16:creationId xmlns:a16="http://schemas.microsoft.com/office/drawing/2014/main" id="{C703AED5-41AF-5231-E744-DED24CC8EB7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76" name="Group 75">
            <a:extLst>
              <a:ext uri="{FF2B5EF4-FFF2-40B4-BE49-F238E27FC236}">
                <a16:creationId xmlns:a16="http://schemas.microsoft.com/office/drawing/2014/main" id="{FED35C2C-29A4-5503-5F0A-79C0BD30B094}"/>
              </a:ext>
            </a:extLst>
          </p:cNvPr>
          <p:cNvGrpSpPr/>
          <p:nvPr/>
        </p:nvGrpSpPr>
        <p:grpSpPr>
          <a:xfrm>
            <a:off x="0" y="2427830"/>
            <a:ext cx="12192000" cy="1197766"/>
            <a:chOff x="0" y="2427830"/>
            <a:chExt cx="12192000" cy="1197766"/>
          </a:xfrm>
        </p:grpSpPr>
        <p:sp>
          <p:nvSpPr>
            <p:cNvPr id="50" name="Freeform: Shape 85">
              <a:extLst>
                <a:ext uri="{FF2B5EF4-FFF2-40B4-BE49-F238E27FC236}">
                  <a16:creationId xmlns:a16="http://schemas.microsoft.com/office/drawing/2014/main" id="{968B7321-76A8-C19E-F8D3-D297F6792D8A}"/>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4" name="TextBox 63">
              <a:extLst>
                <a:ext uri="{FF2B5EF4-FFF2-40B4-BE49-F238E27FC236}">
                  <a16:creationId xmlns:a16="http://schemas.microsoft.com/office/drawing/2014/main" id="{29960F65-60D8-D80F-EC28-B237E764C36D}"/>
                </a:ext>
              </a:extLst>
            </p:cNvPr>
            <p:cNvSpPr txBox="1"/>
            <p:nvPr/>
          </p:nvSpPr>
          <p:spPr>
            <a:xfrm>
              <a:off x="1462332" y="2655090"/>
              <a:ext cx="9166824" cy="276999"/>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1 August 2024. </a:t>
              </a:r>
            </a:p>
          </p:txBody>
        </p:sp>
        <p:grpSp>
          <p:nvGrpSpPr>
            <p:cNvPr id="75" name="Group 74">
              <a:extLst>
                <a:ext uri="{FF2B5EF4-FFF2-40B4-BE49-F238E27FC236}">
                  <a16:creationId xmlns:a16="http://schemas.microsoft.com/office/drawing/2014/main" id="{0981918B-D8E1-B4C8-C314-B5D610D07AC5}"/>
                </a:ext>
              </a:extLst>
            </p:cNvPr>
            <p:cNvGrpSpPr/>
            <p:nvPr/>
          </p:nvGrpSpPr>
          <p:grpSpPr>
            <a:xfrm>
              <a:off x="663907" y="2427830"/>
              <a:ext cx="731520" cy="1013055"/>
              <a:chOff x="563547" y="2427830"/>
              <a:chExt cx="731520" cy="1013055"/>
            </a:xfrm>
          </p:grpSpPr>
          <p:sp>
            <p:nvSpPr>
              <p:cNvPr id="69" name="Oval 68">
                <a:extLst>
                  <a:ext uri="{FF2B5EF4-FFF2-40B4-BE49-F238E27FC236}">
                    <a16:creationId xmlns:a16="http://schemas.microsoft.com/office/drawing/2014/main" id="{BDC5BF50-A3C2-1199-6FAD-275A9EEB04BD}"/>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70" name="Graphic 69" descr="Marker with solid fill">
                <a:extLst>
                  <a:ext uri="{FF2B5EF4-FFF2-40B4-BE49-F238E27FC236}">
                    <a16:creationId xmlns:a16="http://schemas.microsoft.com/office/drawing/2014/main" id="{D662886E-63FC-E49E-FF7C-DB9169FCA9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71" name="Straight Connector 70">
                <a:extLst>
                  <a:ext uri="{FF2B5EF4-FFF2-40B4-BE49-F238E27FC236}">
                    <a16:creationId xmlns:a16="http://schemas.microsoft.com/office/drawing/2014/main" id="{A6C12D22-56BE-D085-96F5-AA872D16313B}"/>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spTree>
    <p:extLst>
      <p:ext uri="{BB962C8B-B14F-4D97-AF65-F5344CB8AC3E}">
        <p14:creationId xmlns:p14="http://schemas.microsoft.com/office/powerpoint/2010/main" val="3320800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D7AC68-D548-C9ED-9C86-AE437D5A7E11}"/>
              </a:ext>
            </a:extLst>
          </p:cNvPr>
          <p:cNvSpPr>
            <a:spLocks noGrp="1"/>
          </p:cNvSpPr>
          <p:nvPr>
            <p:ph type="sldNum" sz="quarter" idx="26"/>
          </p:nvPr>
        </p:nvSpPr>
        <p:spPr/>
        <p:txBody>
          <a:bodyPr/>
          <a:lstStyle/>
          <a:p>
            <a:fld id="{4EBCDCBD-78E1-0D41-A999-31B5EBF8E02C}" type="slidenum">
              <a:rPr lang="en-US" smtClean="0"/>
              <a:pPr/>
              <a:t>40</a:t>
            </a:fld>
            <a:endParaRPr lang="en-US" dirty="0"/>
          </a:p>
        </p:txBody>
      </p:sp>
      <p:sp>
        <p:nvSpPr>
          <p:cNvPr id="6" name="Footer Placeholder 5">
            <a:extLst>
              <a:ext uri="{FF2B5EF4-FFF2-40B4-BE49-F238E27FC236}">
                <a16:creationId xmlns:a16="http://schemas.microsoft.com/office/drawing/2014/main" id="{1F0E43E8-361B-3615-A848-511128DBE3D0}"/>
              </a:ext>
            </a:extLst>
          </p:cNvPr>
          <p:cNvSpPr>
            <a:spLocks noGrp="1"/>
          </p:cNvSpPr>
          <p:nvPr>
            <p:ph type="ftr" sz="quarter" idx="15"/>
          </p:nvPr>
        </p:nvSpPr>
        <p:spPr/>
        <p:txBody>
          <a:bodyPr/>
          <a:lstStyle/>
          <a:p>
            <a:endParaRPr lang="en-US" dirty="0"/>
          </a:p>
        </p:txBody>
      </p:sp>
      <p:sp>
        <p:nvSpPr>
          <p:cNvPr id="11" name="Title 1">
            <a:extLst>
              <a:ext uri="{FF2B5EF4-FFF2-40B4-BE49-F238E27FC236}">
                <a16:creationId xmlns:a16="http://schemas.microsoft.com/office/drawing/2014/main" id="{D6F139DB-F24E-05F7-3F71-74CB466CE0A6}"/>
              </a:ext>
            </a:extLst>
          </p:cNvPr>
          <p:cNvSpPr txBox="1">
            <a:spLocks/>
          </p:cNvSpPr>
          <p:nvPr/>
        </p:nvSpPr>
        <p:spPr>
          <a:xfrm>
            <a:off x="457200" y="419100"/>
            <a:ext cx="11277600" cy="762000"/>
          </a:xfrm>
          <a:prstGeom prst="rect">
            <a:avLst/>
          </a:prstGeom>
        </p:spPr>
        <p:txBody>
          <a:bodyPr>
            <a:normAutofit fontScale="97500"/>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Participant Discussion</a:t>
            </a:r>
          </a:p>
        </p:txBody>
      </p:sp>
      <p:pic>
        <p:nvPicPr>
          <p:cNvPr id="18" name="Picture 17">
            <a:extLst>
              <a:ext uri="{FF2B5EF4-FFF2-40B4-BE49-F238E27FC236}">
                <a16:creationId xmlns:a16="http://schemas.microsoft.com/office/drawing/2014/main" id="{6BFAC4D4-047F-6D62-073F-6496070F39A8}"/>
              </a:ext>
            </a:extLst>
          </p:cNvPr>
          <p:cNvPicPr>
            <a:picLocks noChangeAspect="1"/>
          </p:cNvPicPr>
          <p:nvPr/>
        </p:nvPicPr>
        <p:blipFill>
          <a:blip r:embed="rId2"/>
          <a:stretch>
            <a:fillRect/>
          </a:stretch>
        </p:blipFill>
        <p:spPr>
          <a:xfrm>
            <a:off x="8251038" y="2034373"/>
            <a:ext cx="2992686" cy="3146158"/>
          </a:xfrm>
          <a:prstGeom prst="rect">
            <a:avLst/>
          </a:prstGeom>
        </p:spPr>
      </p:pic>
      <p:sp>
        <p:nvSpPr>
          <p:cNvPr id="19" name="Text Placeholder 2">
            <a:extLst>
              <a:ext uri="{FF2B5EF4-FFF2-40B4-BE49-F238E27FC236}">
                <a16:creationId xmlns:a16="http://schemas.microsoft.com/office/drawing/2014/main" id="{60AD3731-5FA7-5D0B-9811-04145787C640}"/>
              </a:ext>
            </a:extLst>
          </p:cNvPr>
          <p:cNvSpPr txBox="1">
            <a:spLocks/>
          </p:cNvSpPr>
          <p:nvPr/>
        </p:nvSpPr>
        <p:spPr>
          <a:xfrm>
            <a:off x="948276" y="1181100"/>
            <a:ext cx="6637566" cy="5029200"/>
          </a:xfrm>
          <a:prstGeom prst="rect">
            <a:avLst/>
          </a:prstGeom>
          <a:noFill/>
          <a:ln>
            <a:noFill/>
          </a:ln>
        </p:spPr>
        <p:txBody>
          <a:bodyPr vert="horz" lIns="0" tIns="0" rIns="0" bIns="0" rtlCol="0" anchor="ctr">
            <a:noAutofit/>
          </a:bodyPr>
          <a:lstStyle>
            <a:lvl1pPr marL="0" indent="0" algn="ctr" defTabSz="914400" rtl="0" eaLnBrk="1" latinLnBrk="0" hangingPunct="1">
              <a:lnSpc>
                <a:spcPct val="100000"/>
              </a:lnSpc>
              <a:spcBef>
                <a:spcPts val="1000"/>
              </a:spcBef>
              <a:buFont typeface="Arial"/>
              <a:buNone/>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base">
              <a:spcBef>
                <a:spcPts val="800"/>
              </a:spcBef>
              <a:spcAft>
                <a:spcPts val="800"/>
              </a:spcAft>
            </a:pPr>
            <a:r>
              <a:rPr lang="en-US" sz="2200" dirty="0">
                <a:solidFill>
                  <a:srgbClr val="000000"/>
                </a:solidFill>
                <a:latin typeface="Arial" panose="020B0604020202020204" pitchFamily="34" charset="0"/>
              </a:rPr>
              <a:t>What did you learn during the panel?</a:t>
            </a:r>
          </a:p>
          <a:p>
            <a:pPr algn="l" fontAlgn="base">
              <a:spcBef>
                <a:spcPts val="800"/>
              </a:spcBef>
              <a:spcAft>
                <a:spcPts val="800"/>
              </a:spcAft>
            </a:pPr>
            <a:r>
              <a:rPr lang="en-US" sz="2200" dirty="0">
                <a:solidFill>
                  <a:srgbClr val="000000"/>
                </a:solidFill>
                <a:latin typeface="Arial" panose="020B0604020202020204" pitchFamily="34" charset="0"/>
              </a:rPr>
              <a:t>What in the panelists’ comments aligned with your expectations? What surprised you?</a:t>
            </a:r>
          </a:p>
          <a:p>
            <a:pPr algn="l" fontAlgn="base">
              <a:spcBef>
                <a:spcPts val="800"/>
              </a:spcBef>
              <a:spcAft>
                <a:spcPts val="800"/>
              </a:spcAft>
            </a:pPr>
            <a:r>
              <a:rPr lang="en-US" sz="2200" dirty="0">
                <a:solidFill>
                  <a:srgbClr val="000000"/>
                </a:solidFill>
                <a:latin typeface="Arial" panose="020B0604020202020204" pitchFamily="34" charset="0"/>
              </a:rPr>
              <a:t>Did your perspective on planetary defense change in any way after listening to the panelists? If so, how?</a:t>
            </a:r>
          </a:p>
          <a:p>
            <a:pPr algn="l" fontAlgn="base">
              <a:spcBef>
                <a:spcPts val="800"/>
              </a:spcBef>
              <a:spcAft>
                <a:spcPts val="800"/>
              </a:spcAft>
            </a:pPr>
            <a:r>
              <a:rPr lang="en-US" sz="2200" dirty="0">
                <a:solidFill>
                  <a:srgbClr val="000000"/>
                </a:solidFill>
                <a:latin typeface="Arial" panose="020B0604020202020204" pitchFamily="34" charset="0"/>
              </a:rPr>
              <a:t>What are the implications of the panelists’ comments for your own work?</a:t>
            </a:r>
          </a:p>
          <a:p>
            <a:pPr algn="l" fontAlgn="base">
              <a:spcBef>
                <a:spcPts val="800"/>
              </a:spcBef>
              <a:spcAft>
                <a:spcPts val="800"/>
              </a:spcAft>
            </a:pPr>
            <a:r>
              <a:rPr lang="en-US" sz="2200" dirty="0">
                <a:solidFill>
                  <a:srgbClr val="000000"/>
                </a:solidFill>
                <a:latin typeface="Arial" panose="020B0604020202020204" pitchFamily="34" charset="0"/>
              </a:rPr>
              <a:t>What concrete actions could be taken to make progress on the issues raised by the panelists?</a:t>
            </a:r>
          </a:p>
          <a:p>
            <a:pPr algn="l" fontAlgn="base">
              <a:spcBef>
                <a:spcPts val="800"/>
              </a:spcBef>
              <a:spcAft>
                <a:spcPts val="800"/>
              </a:spcAft>
            </a:pPr>
            <a:r>
              <a:rPr lang="en-US" sz="2200" dirty="0">
                <a:solidFill>
                  <a:srgbClr val="000000"/>
                </a:solidFill>
                <a:latin typeface="Arial" panose="020B0604020202020204" pitchFamily="34" charset="0"/>
              </a:rPr>
              <a:t>If you could ask the panelists to elaborate on one specific point, what would it be?</a:t>
            </a:r>
          </a:p>
        </p:txBody>
      </p:sp>
    </p:spTree>
    <p:extLst>
      <p:ext uri="{BB962C8B-B14F-4D97-AF65-F5344CB8AC3E}">
        <p14:creationId xmlns:p14="http://schemas.microsoft.com/office/powerpoint/2010/main" val="461259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0536C-17DB-0FE1-8CD7-77CDFD25224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FB7F80-08A3-2595-68CE-0671D777B696}"/>
              </a:ext>
            </a:extLst>
          </p:cNvPr>
          <p:cNvSpPr>
            <a:spLocks noGrp="1"/>
          </p:cNvSpPr>
          <p:nvPr>
            <p:ph type="sldNum" sz="quarter" idx="26"/>
          </p:nvPr>
        </p:nvSpPr>
        <p:spPr/>
        <p:txBody>
          <a:bodyPr/>
          <a:lstStyle/>
          <a:p>
            <a:fld id="{4EBCDCBD-78E1-0D41-A999-31B5EBF8E02C}" type="slidenum">
              <a:rPr lang="en-US" smtClean="0"/>
              <a:pPr/>
              <a:t>41</a:t>
            </a:fld>
            <a:endParaRPr lang="en-US" dirty="0"/>
          </a:p>
        </p:txBody>
      </p:sp>
      <p:sp>
        <p:nvSpPr>
          <p:cNvPr id="6" name="Footer Placeholder 5">
            <a:extLst>
              <a:ext uri="{FF2B5EF4-FFF2-40B4-BE49-F238E27FC236}">
                <a16:creationId xmlns:a16="http://schemas.microsoft.com/office/drawing/2014/main" id="{132660B1-1B1D-F7C4-4466-3D8CF726C20F}"/>
              </a:ext>
            </a:extLst>
          </p:cNvPr>
          <p:cNvSpPr>
            <a:spLocks noGrp="1"/>
          </p:cNvSpPr>
          <p:nvPr>
            <p:ph type="ftr" sz="quarter" idx="15"/>
          </p:nvPr>
        </p:nvSpPr>
        <p:spPr/>
        <p:txBody>
          <a:bodyPr/>
          <a:lstStyle/>
          <a:p>
            <a:endParaRPr lang="en-US" dirty="0"/>
          </a:p>
        </p:txBody>
      </p:sp>
      <p:sp>
        <p:nvSpPr>
          <p:cNvPr id="11" name="Title 1">
            <a:extLst>
              <a:ext uri="{FF2B5EF4-FFF2-40B4-BE49-F238E27FC236}">
                <a16:creationId xmlns:a16="http://schemas.microsoft.com/office/drawing/2014/main" id="{EB91ABAB-2BC9-55E8-B9E7-BE723896D043}"/>
              </a:ext>
            </a:extLst>
          </p:cNvPr>
          <p:cNvSpPr txBox="1">
            <a:spLocks/>
          </p:cNvSpPr>
          <p:nvPr/>
        </p:nvSpPr>
        <p:spPr>
          <a:xfrm>
            <a:off x="457200" y="419100"/>
            <a:ext cx="11277600" cy="762000"/>
          </a:xfrm>
          <a:prstGeom prst="rect">
            <a:avLst/>
          </a:prstGeom>
          <a:noFill/>
        </p:spPr>
        <p:txBody>
          <a:bodyPr>
            <a:normAutofit fontScale="97500"/>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Share Your Perspectives</a:t>
            </a:r>
          </a:p>
        </p:txBody>
      </p:sp>
      <p:sp>
        <p:nvSpPr>
          <p:cNvPr id="19" name="Text Placeholder 2">
            <a:extLst>
              <a:ext uri="{FF2B5EF4-FFF2-40B4-BE49-F238E27FC236}">
                <a16:creationId xmlns:a16="http://schemas.microsoft.com/office/drawing/2014/main" id="{399604CE-BA6D-E22C-FC2C-6F2A451BF917}"/>
              </a:ext>
            </a:extLst>
          </p:cNvPr>
          <p:cNvSpPr txBox="1">
            <a:spLocks/>
          </p:cNvSpPr>
          <p:nvPr/>
        </p:nvSpPr>
        <p:spPr>
          <a:xfrm>
            <a:off x="838200" y="1181100"/>
            <a:ext cx="10515600" cy="4786778"/>
          </a:xfrm>
          <a:prstGeom prst="rect">
            <a:avLst/>
          </a:prstGeom>
          <a:noFill/>
          <a:ln>
            <a:noFill/>
          </a:ln>
        </p:spPr>
        <p:txBody>
          <a:bodyPr vert="horz" lIns="0" tIns="0" rIns="0" bIns="0" numCol="1" spcCol="457200" rtlCol="0" anchor="t" anchorCtr="0">
            <a:noAutofit/>
          </a:bodyPr>
          <a:lstStyle>
            <a:lvl1pPr marL="0" indent="0" algn="ctr" defTabSz="914400" rtl="0" eaLnBrk="1" latinLnBrk="0" hangingPunct="1">
              <a:lnSpc>
                <a:spcPct val="100000"/>
              </a:lnSpc>
              <a:spcBef>
                <a:spcPts val="1000"/>
              </a:spcBef>
              <a:buFont typeface="Arial"/>
              <a:buNone/>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rtl="0" fontAlgn="base"/>
            <a:r>
              <a:rPr lang="en-US" sz="2400" b="1" i="0" u="none" strike="noStrike" dirty="0">
                <a:solidFill>
                  <a:schemeClr val="accent1">
                    <a:lumMod val="50000"/>
                    <a:lumOff val="50000"/>
                  </a:schemeClr>
                </a:solidFill>
                <a:effectLst/>
                <a:latin typeface="Arial" panose="020B0604020202020204" pitchFamily="34" charset="0"/>
              </a:rPr>
              <a:t>Which recommendation about </a:t>
            </a:r>
            <a:r>
              <a:rPr lang="en-US" sz="2400" b="1" i="0" u="none" strike="noStrike" dirty="0">
                <a:solidFill>
                  <a:schemeClr val="accent3"/>
                </a:solidFill>
                <a:effectLst/>
                <a:latin typeface="Arial" panose="020B0604020202020204" pitchFamily="34" charset="0"/>
              </a:rPr>
              <a:t>asteroid</a:t>
            </a:r>
            <a:r>
              <a:rPr lang="en-US" sz="2400" b="1" i="0" u="none" strike="noStrike" dirty="0">
                <a:solidFill>
                  <a:schemeClr val="accent1">
                    <a:lumMod val="50000"/>
                    <a:lumOff val="50000"/>
                  </a:schemeClr>
                </a:solidFill>
                <a:effectLst/>
                <a:latin typeface="Arial" panose="020B0604020202020204" pitchFamily="34" charset="0"/>
              </a:rPr>
              <a:t> </a:t>
            </a:r>
            <a:r>
              <a:rPr lang="en-US" sz="2400" b="1" i="0" u="none" strike="noStrike" dirty="0">
                <a:solidFill>
                  <a:schemeClr val="accent3"/>
                </a:solidFill>
                <a:effectLst/>
                <a:latin typeface="Arial" panose="020B0604020202020204" pitchFamily="34" charset="0"/>
              </a:rPr>
              <a:t>reconnaissance </a:t>
            </a:r>
            <a:r>
              <a:rPr lang="en-US" sz="2400" b="1" i="0" u="none" strike="noStrike" dirty="0">
                <a:solidFill>
                  <a:schemeClr val="accent1">
                    <a:lumMod val="50000"/>
                    <a:lumOff val="50000"/>
                  </a:schemeClr>
                </a:solidFill>
                <a:effectLst/>
                <a:latin typeface="Arial" panose="020B0604020202020204" pitchFamily="34" charset="0"/>
              </a:rPr>
              <a:t>would you advocate that your government prioritize, given the current level of risk?</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Fast flyby reconnaissance mission</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Re-tasking already flying spacecraft for reconnaissance</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Rendezvous reconnaissance mission</a:t>
            </a:r>
          </a:p>
          <a:p>
            <a:pPr marL="354012" lvl="1" indent="-342900" rtl="0" fontAlgn="base">
              <a:buFont typeface="+mj-lt"/>
              <a:buAutoNum type="alphaLcParenR"/>
            </a:pPr>
            <a:endParaRPr lang="en-US" sz="2400" dirty="0">
              <a:solidFill>
                <a:srgbClr val="000000"/>
              </a:solidFill>
              <a:latin typeface="Arial" panose="020B0604020202020204" pitchFamily="34" charset="0"/>
            </a:endParaRPr>
          </a:p>
          <a:p>
            <a:pPr algn="l" rtl="0" fontAlgn="base"/>
            <a:r>
              <a:rPr lang="en-US" sz="2400" b="1" i="0" u="none" strike="noStrike" dirty="0">
                <a:solidFill>
                  <a:schemeClr val="accent1">
                    <a:lumMod val="50000"/>
                    <a:lumOff val="50000"/>
                  </a:schemeClr>
                </a:solidFill>
                <a:effectLst/>
                <a:latin typeface="Arial" panose="020B0604020202020204" pitchFamily="34" charset="0"/>
              </a:rPr>
              <a:t>Which recommendation related to </a:t>
            </a:r>
            <a:r>
              <a:rPr lang="en-US" sz="2400" b="1" i="0" u="none" strike="noStrike" dirty="0">
                <a:solidFill>
                  <a:schemeClr val="accent3"/>
                </a:solidFill>
                <a:effectLst/>
                <a:latin typeface="Arial" panose="020B0604020202020204" pitchFamily="34" charset="0"/>
              </a:rPr>
              <a:t>Earth impact prevention </a:t>
            </a:r>
            <a:r>
              <a:rPr lang="en-US" sz="2400" b="1" i="0" u="none" strike="noStrike" dirty="0">
                <a:solidFill>
                  <a:schemeClr val="accent1">
                    <a:lumMod val="50000"/>
                    <a:lumOff val="50000"/>
                  </a:schemeClr>
                </a:solidFill>
                <a:effectLst/>
                <a:latin typeface="Arial" panose="020B0604020202020204" pitchFamily="34" charset="0"/>
              </a:rPr>
              <a:t>would you advocate that your government prioritize, given the current level of risk?</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Initial design phases of in-space mitigation missions</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Detailed simulations assessing the possibility of asteroid disruption</a:t>
            </a:r>
          </a:p>
        </p:txBody>
      </p:sp>
    </p:spTree>
    <p:extLst>
      <p:ext uri="{BB962C8B-B14F-4D97-AF65-F5344CB8AC3E}">
        <p14:creationId xmlns:p14="http://schemas.microsoft.com/office/powerpoint/2010/main" val="3883695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F42D47-FF99-5035-55B9-38759F874C7E}"/>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AB07AE2A-E23F-84AF-2E09-3DD40906B930}"/>
              </a:ext>
            </a:extLst>
          </p:cNvPr>
          <p:cNvSpPr>
            <a:spLocks noGrp="1"/>
          </p:cNvSpPr>
          <p:nvPr>
            <p:ph type="sldNum" sz="quarter" idx="12"/>
          </p:nvPr>
        </p:nvSpPr>
        <p:spPr/>
        <p:txBody>
          <a:bodyPr/>
          <a:lstStyle/>
          <a:p>
            <a:fld id="{4EBCDCBD-78E1-0D41-A999-31B5EBF8E02C}" type="slidenum">
              <a:rPr lang="en-US" smtClean="0"/>
              <a:pPr/>
              <a:t>42</a:t>
            </a:fld>
            <a:endParaRPr lang="en-US" dirty="0"/>
          </a:p>
        </p:txBody>
      </p:sp>
    </p:spTree>
    <p:extLst>
      <p:ext uri="{BB962C8B-B14F-4D97-AF65-F5344CB8AC3E}">
        <p14:creationId xmlns:p14="http://schemas.microsoft.com/office/powerpoint/2010/main" val="98889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3323C9-C69D-9C67-5382-71EEE4A9AE25}"/>
              </a:ext>
            </a:extLst>
          </p:cNvPr>
          <p:cNvSpPr>
            <a:spLocks noGrp="1"/>
          </p:cNvSpPr>
          <p:nvPr>
            <p:ph type="sldNum" sz="quarter" idx="12"/>
          </p:nvPr>
        </p:nvSpPr>
        <p:spPr/>
        <p:txBody>
          <a:bodyPr/>
          <a:lstStyle/>
          <a:p>
            <a:fld id="{4EBCDCBD-78E1-0D41-A999-31B5EBF8E02C}" type="slidenum">
              <a:rPr lang="en-US" smtClean="0"/>
              <a:pPr/>
              <a:t>5</a:t>
            </a:fld>
            <a:endParaRPr lang="en-US" dirty="0"/>
          </a:p>
        </p:txBody>
      </p:sp>
      <p:sp>
        <p:nvSpPr>
          <p:cNvPr id="3" name="Footer Placeholder 2">
            <a:extLst>
              <a:ext uri="{FF2B5EF4-FFF2-40B4-BE49-F238E27FC236}">
                <a16:creationId xmlns:a16="http://schemas.microsoft.com/office/drawing/2014/main" id="{F6C21AF7-3306-03D5-C351-A8F49A4A9EA3}"/>
              </a:ext>
            </a:extLst>
          </p:cNvPr>
          <p:cNvSpPr>
            <a:spLocks noGrp="1"/>
          </p:cNvSpPr>
          <p:nvPr>
            <p:ph type="ftr" sz="quarter" idx="15"/>
          </p:nvPr>
        </p:nvSpPr>
        <p:spPr/>
        <p:txBody>
          <a:bodyPr/>
          <a:lstStyle/>
          <a:p>
            <a:endParaRPr lang="en-US" dirty="0"/>
          </a:p>
        </p:txBody>
      </p:sp>
      <p:pic>
        <p:nvPicPr>
          <p:cNvPr id="4" name="Picture 3">
            <a:extLst>
              <a:ext uri="{FF2B5EF4-FFF2-40B4-BE49-F238E27FC236}">
                <a16:creationId xmlns:a16="http://schemas.microsoft.com/office/drawing/2014/main" id="{D9DE7B05-8EA5-C853-0EC7-A4894FF812F2}"/>
              </a:ext>
            </a:extLst>
          </p:cNvPr>
          <p:cNvPicPr>
            <a:picLocks noChangeAspect="1"/>
          </p:cNvPicPr>
          <p:nvPr/>
        </p:nvPicPr>
        <p:blipFill>
          <a:blip r:embed="rId2"/>
          <a:srcRect l="9659" r="17701" b="5278"/>
          <a:stretch/>
        </p:blipFill>
        <p:spPr>
          <a:xfrm>
            <a:off x="458724" y="1534928"/>
            <a:ext cx="11274552" cy="4083341"/>
          </a:xfrm>
          <a:prstGeom prst="rect">
            <a:avLst/>
          </a:prstGeom>
        </p:spPr>
      </p:pic>
      <p:grpSp>
        <p:nvGrpSpPr>
          <p:cNvPr id="5" name="Group 4">
            <a:extLst>
              <a:ext uri="{FF2B5EF4-FFF2-40B4-BE49-F238E27FC236}">
                <a16:creationId xmlns:a16="http://schemas.microsoft.com/office/drawing/2014/main" id="{9FB02246-ABD5-0C58-504D-736504B2BFBD}"/>
              </a:ext>
            </a:extLst>
          </p:cNvPr>
          <p:cNvGrpSpPr/>
          <p:nvPr/>
        </p:nvGrpSpPr>
        <p:grpSpPr>
          <a:xfrm>
            <a:off x="0" y="435244"/>
            <a:ext cx="12192000" cy="1197766"/>
            <a:chOff x="0" y="2427830"/>
            <a:chExt cx="12192000" cy="1197766"/>
          </a:xfrm>
        </p:grpSpPr>
        <p:sp>
          <p:nvSpPr>
            <p:cNvPr id="6" name="Freeform: Shape 85">
              <a:extLst>
                <a:ext uri="{FF2B5EF4-FFF2-40B4-BE49-F238E27FC236}">
                  <a16:creationId xmlns:a16="http://schemas.microsoft.com/office/drawing/2014/main" id="{DE639ACC-DB08-99E3-3471-9EBAD83E51CD}"/>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7" name="TextBox 6">
              <a:extLst>
                <a:ext uri="{FF2B5EF4-FFF2-40B4-BE49-F238E27FC236}">
                  <a16:creationId xmlns:a16="http://schemas.microsoft.com/office/drawing/2014/main" id="{1182D21F-B594-44F9-24A1-CBAD3CC6E6A8}"/>
                </a:ext>
              </a:extLst>
            </p:cNvPr>
            <p:cNvSpPr txBox="1"/>
            <p:nvPr/>
          </p:nvSpPr>
          <p:spPr>
            <a:xfrm>
              <a:off x="1462332" y="2655090"/>
              <a:ext cx="9166824" cy="276999"/>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1 August 2024. </a:t>
              </a:r>
            </a:p>
          </p:txBody>
        </p:sp>
        <p:grpSp>
          <p:nvGrpSpPr>
            <p:cNvPr id="8" name="Group 7">
              <a:extLst>
                <a:ext uri="{FF2B5EF4-FFF2-40B4-BE49-F238E27FC236}">
                  <a16:creationId xmlns:a16="http://schemas.microsoft.com/office/drawing/2014/main" id="{9CA50B59-3A6E-DD65-F75C-FE0C53C7F01B}"/>
                </a:ext>
              </a:extLst>
            </p:cNvPr>
            <p:cNvGrpSpPr/>
            <p:nvPr/>
          </p:nvGrpSpPr>
          <p:grpSpPr>
            <a:xfrm>
              <a:off x="663907" y="2427830"/>
              <a:ext cx="731520" cy="1013055"/>
              <a:chOff x="563547" y="2427830"/>
              <a:chExt cx="731520" cy="1013055"/>
            </a:xfrm>
          </p:grpSpPr>
          <p:sp>
            <p:nvSpPr>
              <p:cNvPr id="9" name="Oval 8">
                <a:extLst>
                  <a:ext uri="{FF2B5EF4-FFF2-40B4-BE49-F238E27FC236}">
                    <a16:creationId xmlns:a16="http://schemas.microsoft.com/office/drawing/2014/main" id="{BB14AB83-7D16-97F6-9347-BA9EB4F6F58F}"/>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10959621-DE6F-72D4-E6D4-B47DD4F4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1C8605BC-C946-1BCE-15BF-508B574A6F27}"/>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spTree>
    <p:extLst>
      <p:ext uri="{BB962C8B-B14F-4D97-AF65-F5344CB8AC3E}">
        <p14:creationId xmlns:p14="http://schemas.microsoft.com/office/powerpoint/2010/main" val="134264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1421450" y="1548976"/>
            <a:ext cx="9349100"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Simulated Impact Threat Scenario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Notification by the International Asteroid Warning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(IAWN)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Kelly Fast, NASA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Coordinating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9</a:t>
            </a:r>
            <a:r>
              <a:rPr kumimoji="0" lang="en-US" sz="20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IAA Planetary Defense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Scenario date: 1 August 2024</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581F820-BDEF-F815-A5A2-74C61B1DFFAD}"/>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D8FF3AF-F042-0500-C099-ABA90A0A2B86}"/>
              </a:ext>
            </a:extLst>
          </p:cNvPr>
          <p:cNvSpPr txBox="1"/>
          <p:nvPr/>
        </p:nvSpPr>
        <p:spPr>
          <a:xfrm>
            <a:off x="2645765" y="6291819"/>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76484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7B226-6E50-F8DB-69EB-727554C97294}"/>
              </a:ext>
            </a:extLst>
          </p:cNvPr>
          <p:cNvSpPr txBox="1"/>
          <p:nvPr/>
        </p:nvSpPr>
        <p:spPr>
          <a:xfrm>
            <a:off x="2645765" y="629806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3AB3214-C6C9-916B-291B-EAEDA4BAD39B}"/>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47E3CBB-49FB-CD77-46D1-CF51F55FEE46}"/>
              </a:ext>
            </a:extLst>
          </p:cNvPr>
          <p:cNvSpPr txBox="1"/>
          <p:nvPr/>
        </p:nvSpPr>
        <p:spPr>
          <a:xfrm>
            <a:off x="458724" y="1562203"/>
            <a:ext cx="1127455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International Asteroid Warning Network (IAWN)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worldwide collaboration recommended by the United Nations to detect, track, and physically characterize near-Earth objects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Signatories include scientific institutions, observatories, and independent astronomers involved in asteroid observations, orbit computation, and modeling</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IAWN’s goal is to provide the most accurate and up-to-date information available on the impact potential and effects</a:t>
            </a:r>
          </a:p>
        </p:txBody>
      </p:sp>
      <p:sp>
        <p:nvSpPr>
          <p:cNvPr id="9" name="TextBox 8">
            <a:extLst>
              <a:ext uri="{FF2B5EF4-FFF2-40B4-BE49-F238E27FC236}">
                <a16:creationId xmlns:a16="http://schemas.microsoft.com/office/drawing/2014/main" id="{6D4BAF11-1612-6191-6CD4-4A0D9230540E}"/>
              </a:ext>
            </a:extLst>
          </p:cNvPr>
          <p:cNvSpPr txBox="1"/>
          <p:nvPr/>
        </p:nvSpPr>
        <p:spPr>
          <a:xfrm>
            <a:off x="1609952" y="5544910"/>
            <a:ext cx="89720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95A"/>
                </a:solidFill>
                <a:effectLst/>
                <a:uLnTx/>
                <a:uFillTx/>
                <a:latin typeface="Arial" panose="020B0604020202020204" pitchFamily="34" charset="0"/>
                <a:ea typeface="+mn-ea"/>
                <a:cs typeface="Arial" panose="020B0604020202020204" pitchFamily="34" charset="0"/>
              </a:rPr>
              <a:t>Currently </a:t>
            </a:r>
            <a:r>
              <a:rPr lang="en-US" sz="2800" b="1" dirty="0">
                <a:solidFill>
                  <a:srgbClr val="FFE95A"/>
                </a:solidFill>
                <a:latin typeface="Arial" panose="020B0604020202020204" pitchFamily="34" charset="0"/>
                <a:cs typeface="Arial" panose="020B0604020202020204" pitchFamily="34" charset="0"/>
              </a:rPr>
              <a:t>69</a:t>
            </a:r>
            <a:r>
              <a:rPr kumimoji="0" lang="en-US" sz="2800" b="1" i="0" u="none" strike="noStrike" kern="1200" cap="none" spc="0" normalizeH="0" baseline="0" noProof="0" dirty="0">
                <a:ln>
                  <a:noFill/>
                </a:ln>
                <a:solidFill>
                  <a:srgbClr val="FFE95A"/>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FFEA5A"/>
                </a:solidFill>
                <a:effectLst/>
                <a:uLnTx/>
                <a:uFillTx/>
                <a:latin typeface="Arial" panose="020B0604020202020204" pitchFamily="34" charset="0"/>
                <a:ea typeface="+mn-ea"/>
                <a:cs typeface="Arial" panose="020B0604020202020204" pitchFamily="34" charset="0"/>
              </a:rPr>
              <a:t>signatories</a:t>
            </a:r>
            <a:r>
              <a:rPr kumimoji="0" lang="en-US" sz="2800" b="1" i="0" u="none" strike="noStrike" kern="1200" cap="none" spc="0" normalizeH="0" baseline="0" noProof="0" dirty="0">
                <a:ln>
                  <a:noFill/>
                </a:ln>
                <a:solidFill>
                  <a:srgbClr val="FFE95A"/>
                </a:solidFill>
                <a:effectLst/>
                <a:uLnTx/>
                <a:uFillTx/>
                <a:latin typeface="Arial" panose="020B0604020202020204" pitchFamily="34" charset="0"/>
                <a:ea typeface="+mn-ea"/>
                <a:cs typeface="Arial" panose="020B0604020202020204" pitchFamily="34" charset="0"/>
              </a:rPr>
              <a:t> from over 28 countries</a:t>
            </a:r>
          </a:p>
        </p:txBody>
      </p:sp>
      <p:sp>
        <p:nvSpPr>
          <p:cNvPr id="10" name="Slide Number Placeholder 5">
            <a:extLst>
              <a:ext uri="{FF2B5EF4-FFF2-40B4-BE49-F238E27FC236}">
                <a16:creationId xmlns:a16="http://schemas.microsoft.com/office/drawing/2014/main" id="{DAA069AD-85CE-4992-8FA5-EBBEF747DF93}"/>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631159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4BEA-B5B3-AE10-CF42-432751ACB13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FCAED5D-01A9-E439-5EB3-12441B4E69FE}"/>
              </a:ext>
            </a:extLst>
          </p:cNvPr>
          <p:cNvSpPr txBox="1">
            <a:spLocks/>
          </p:cNvSpPr>
          <p:nvPr/>
        </p:nvSpPr>
        <p:spPr>
          <a:xfrm>
            <a:off x="457200" y="438912"/>
            <a:ext cx="4600275" cy="6547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Overview for NEO Threat Response</a:t>
            </a:r>
          </a:p>
        </p:txBody>
      </p:sp>
      <p:pic>
        <p:nvPicPr>
          <p:cNvPr id="3" name="Picture 2">
            <a:extLst>
              <a:ext uri="{FF2B5EF4-FFF2-40B4-BE49-F238E27FC236}">
                <a16:creationId xmlns:a16="http://schemas.microsoft.com/office/drawing/2014/main" id="{AB6754E0-E1E0-D740-C354-758D1B943376}"/>
              </a:ext>
            </a:extLst>
          </p:cNvPr>
          <p:cNvPicPr>
            <a:picLocks noChangeAspect="1"/>
          </p:cNvPicPr>
          <p:nvPr/>
        </p:nvPicPr>
        <p:blipFill>
          <a:blip r:embed="rId3"/>
          <a:stretch>
            <a:fillRect/>
          </a:stretch>
        </p:blipFill>
        <p:spPr>
          <a:xfrm>
            <a:off x="1361026" y="457200"/>
            <a:ext cx="9469948" cy="5943600"/>
          </a:xfrm>
          <a:prstGeom prst="rect">
            <a:avLst/>
          </a:prstGeom>
        </p:spPr>
      </p:pic>
      <p:sp>
        <p:nvSpPr>
          <p:cNvPr id="2" name="TextBox 1">
            <a:extLst>
              <a:ext uri="{FF2B5EF4-FFF2-40B4-BE49-F238E27FC236}">
                <a16:creationId xmlns:a16="http://schemas.microsoft.com/office/drawing/2014/main" id="{ADBB9A41-9A2E-E294-5EFC-52539E1232F5}"/>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888BC99-AA62-527C-8590-E46FD42E88B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433F4C0A-AEEC-4C15-A4A9-2BF6CC99CB11}"/>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79204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4BEA-B5B3-AE10-CF42-432751ACB13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FCAED5D-01A9-E439-5EB3-12441B4E69FE}"/>
              </a:ext>
            </a:extLst>
          </p:cNvPr>
          <p:cNvSpPr txBox="1">
            <a:spLocks/>
          </p:cNvSpPr>
          <p:nvPr/>
        </p:nvSpPr>
        <p:spPr>
          <a:xfrm>
            <a:off x="457200" y="438912"/>
            <a:ext cx="11350486" cy="53351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NEO Observations to Impact Predictions</a:t>
            </a:r>
          </a:p>
        </p:txBody>
      </p:sp>
      <p:sp>
        <p:nvSpPr>
          <p:cNvPr id="2" name="TextBox 1">
            <a:extLst>
              <a:ext uri="{FF2B5EF4-FFF2-40B4-BE49-F238E27FC236}">
                <a16:creationId xmlns:a16="http://schemas.microsoft.com/office/drawing/2014/main" id="{ADBB9A41-9A2E-E294-5EFC-52539E1232F5}"/>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888BC99-AA62-527C-8590-E46FD42E88B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7483A30C-A0B6-ECC6-0482-483AFF86947C}"/>
              </a:ext>
            </a:extLst>
          </p:cNvPr>
          <p:cNvSpPr txBox="1"/>
          <p:nvPr/>
        </p:nvSpPr>
        <p:spPr>
          <a:xfrm>
            <a:off x="457200" y="5754100"/>
            <a:ext cx="5520615"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NEOCC – Near-Earth Object Coordination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CNEOS – Center for Near Earth Object Studies</a:t>
            </a:r>
          </a:p>
        </p:txBody>
      </p:sp>
      <p:grpSp>
        <p:nvGrpSpPr>
          <p:cNvPr id="18" name="Group 17">
            <a:extLst>
              <a:ext uri="{FF2B5EF4-FFF2-40B4-BE49-F238E27FC236}">
                <a16:creationId xmlns:a16="http://schemas.microsoft.com/office/drawing/2014/main" id="{EBC92864-671F-6169-7671-EFBB2078C8F2}"/>
              </a:ext>
            </a:extLst>
          </p:cNvPr>
          <p:cNvGrpSpPr/>
          <p:nvPr/>
        </p:nvGrpSpPr>
        <p:grpSpPr>
          <a:xfrm>
            <a:off x="1104647" y="1242025"/>
            <a:ext cx="10406211" cy="4978164"/>
            <a:chOff x="1032011" y="1242025"/>
            <a:chExt cx="10406211" cy="4978164"/>
          </a:xfrm>
        </p:grpSpPr>
        <p:pic>
          <p:nvPicPr>
            <p:cNvPr id="5" name="Image" descr="Image">
              <a:extLst>
                <a:ext uri="{FF2B5EF4-FFF2-40B4-BE49-F238E27FC236}">
                  <a16:creationId xmlns:a16="http://schemas.microsoft.com/office/drawing/2014/main" id="{6C6F8628-6716-AC04-B4D2-96E2363262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011" y="1242025"/>
              <a:ext cx="8610953" cy="4889672"/>
            </a:xfrm>
            <a:prstGeom prst="rect">
              <a:avLst/>
            </a:prstGeom>
            <a:ln w="12700">
              <a:miter lim="400000"/>
            </a:ln>
          </p:spPr>
        </p:pic>
        <p:sp>
          <p:nvSpPr>
            <p:cNvPr id="7" name="TextBox 6">
              <a:extLst>
                <a:ext uri="{FF2B5EF4-FFF2-40B4-BE49-F238E27FC236}">
                  <a16:creationId xmlns:a16="http://schemas.microsoft.com/office/drawing/2014/main" id="{AE3092B9-B2C4-A156-E759-925E371ED3F8}"/>
                </a:ext>
              </a:extLst>
            </p:cNvPr>
            <p:cNvSpPr txBox="1"/>
            <p:nvPr/>
          </p:nvSpPr>
          <p:spPr>
            <a:xfrm>
              <a:off x="1032011" y="4575340"/>
              <a:ext cx="227266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NEO position measurements from observatories worldwide</a:t>
              </a:r>
            </a:p>
          </p:txBody>
        </p:sp>
        <p:sp>
          <p:nvSpPr>
            <p:cNvPr id="8" name="TextBox 7">
              <a:extLst>
                <a:ext uri="{FF2B5EF4-FFF2-40B4-BE49-F238E27FC236}">
                  <a16:creationId xmlns:a16="http://schemas.microsoft.com/office/drawing/2014/main" id="{108E98B4-73BB-AF59-57BE-718931E29D1F}"/>
                </a:ext>
              </a:extLst>
            </p:cNvPr>
            <p:cNvSpPr txBox="1"/>
            <p:nvPr/>
          </p:nvSpPr>
          <p:spPr>
            <a:xfrm>
              <a:off x="4031204" y="1493391"/>
              <a:ext cx="2182982" cy="9875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ACEF8"/>
                  </a:solidFill>
                  <a:effectLst/>
                  <a:uLnTx/>
                  <a:uFillTx/>
                  <a:latin typeface="Arial" panose="020B0604020202020204" pitchFamily="34" charset="0"/>
                  <a:ea typeface="+mn-ea"/>
                  <a:cs typeface="Arial" panose="020B0604020202020204" pitchFamily="34" charset="0"/>
                </a:rPr>
                <a:t>Minor Planet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Provides identification, designation, and initial orbit computation</a:t>
              </a:r>
            </a:p>
          </p:txBody>
        </p:sp>
        <p:sp>
          <p:nvSpPr>
            <p:cNvPr id="9" name="TextBox 8">
              <a:extLst>
                <a:ext uri="{FF2B5EF4-FFF2-40B4-BE49-F238E27FC236}">
                  <a16:creationId xmlns:a16="http://schemas.microsoft.com/office/drawing/2014/main" id="{B14EAB5E-6FE0-49D4-4A24-15F42AC5D916}"/>
                </a:ext>
              </a:extLst>
            </p:cNvPr>
            <p:cNvSpPr txBox="1"/>
            <p:nvPr/>
          </p:nvSpPr>
          <p:spPr>
            <a:xfrm>
              <a:off x="5999740" y="4896750"/>
              <a:ext cx="30128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ACEF8"/>
                  </a:solidFill>
                  <a:effectLst/>
                  <a:uLnTx/>
                  <a:uFillTx/>
                  <a:latin typeface="Arial" panose="020B0604020202020204" pitchFamily="34" charset="0"/>
                  <a:ea typeface="+mn-ea"/>
                  <a:cs typeface="Arial" panose="020B0604020202020204" pitchFamily="34" charset="0"/>
                </a:rPr>
                <a:t>ESA NEOCC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ACEF8"/>
                  </a:solidFill>
                  <a:effectLst/>
                  <a:uLnTx/>
                  <a:uFillTx/>
                  <a:latin typeface="Arial" panose="020B0604020202020204" pitchFamily="34" charset="0"/>
                  <a:ea typeface="+mn-ea"/>
                  <a:cs typeface="Arial" panose="020B0604020202020204" pitchFamily="34" charset="0"/>
                </a:rPr>
                <a:t>NASA CNEOS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 independent calculations of NEO orbits and potential impact information</a:t>
              </a:r>
            </a:p>
          </p:txBody>
        </p:sp>
        <p:sp>
          <p:nvSpPr>
            <p:cNvPr id="11" name="TextBox 10">
              <a:extLst>
                <a:ext uri="{FF2B5EF4-FFF2-40B4-BE49-F238E27FC236}">
                  <a16:creationId xmlns:a16="http://schemas.microsoft.com/office/drawing/2014/main" id="{0C0035E9-05EE-AC2A-653B-AE88690A30B8}"/>
                </a:ext>
              </a:extLst>
            </p:cNvPr>
            <p:cNvSpPr txBox="1"/>
            <p:nvPr/>
          </p:nvSpPr>
          <p:spPr>
            <a:xfrm>
              <a:off x="9817516" y="2802486"/>
              <a:ext cx="1620706" cy="2511517"/>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 made available to the public and to support follow-on observations by Earth-based and space-based facilities</a:t>
              </a:r>
            </a:p>
          </p:txBody>
        </p:sp>
      </p:grpSp>
      <p:sp>
        <p:nvSpPr>
          <p:cNvPr id="13" name="Slide Number Placeholder 5">
            <a:extLst>
              <a:ext uri="{FF2B5EF4-FFF2-40B4-BE49-F238E27FC236}">
                <a16:creationId xmlns:a16="http://schemas.microsoft.com/office/drawing/2014/main" id="{D941B48C-48D0-4DCB-9A89-FA86A9882F4E}"/>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26532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APL-PowerPoint-Theme_light">
  <a:themeElements>
    <a:clrScheme name="PDC25">
      <a:dk1>
        <a:srgbClr val="000000"/>
      </a:dk1>
      <a:lt1>
        <a:srgbClr val="FFFFFF"/>
      </a:lt1>
      <a:dk2>
        <a:srgbClr val="050226"/>
      </a:dk2>
      <a:lt2>
        <a:srgbClr val="E7E6E6"/>
      </a:lt2>
      <a:accent1>
        <a:srgbClr val="0C0655"/>
      </a:accent1>
      <a:accent2>
        <a:srgbClr val="758CB3"/>
      </a:accent2>
      <a:accent3>
        <a:srgbClr val="F39316"/>
      </a:accent3>
      <a:accent4>
        <a:srgbClr val="F13032"/>
      </a:accent4>
      <a:accent5>
        <a:srgbClr val="44C849"/>
      </a:accent5>
      <a:accent6>
        <a:srgbClr val="AD0E61"/>
      </a:accent6>
      <a:hlink>
        <a:srgbClr val="C683F5"/>
      </a:hlink>
      <a:folHlink>
        <a:srgbClr val="B5D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2" id="{391C17A2-2FCF-7447-AB82-34B940C6A931}" vid="{69F63A80-7057-3741-B30E-97101A4CB921}"/>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doc Theme 3">
  <a:themeElements>
    <a:clrScheme name="Theme 3 Slidedoc">
      <a:dk1>
        <a:srgbClr val="191E32"/>
      </a:dk1>
      <a:lt1>
        <a:srgbClr val="FFFFFF"/>
      </a:lt1>
      <a:dk2>
        <a:srgbClr val="191E32"/>
      </a:dk2>
      <a:lt2>
        <a:srgbClr val="E7E6E6"/>
      </a:lt2>
      <a:accent1>
        <a:srgbClr val="816BE1"/>
      </a:accent1>
      <a:accent2>
        <a:srgbClr val="28D7D7"/>
      </a:accent2>
      <a:accent3>
        <a:srgbClr val="FF69AF"/>
      </a:accent3>
      <a:accent4>
        <a:srgbClr val="2364FA"/>
      </a:accent4>
      <a:accent5>
        <a:srgbClr val="44546A"/>
      </a:accent5>
      <a:accent6>
        <a:srgbClr val="F98A4D"/>
      </a:accent6>
      <a:hlink>
        <a:srgbClr val="7AA2FC"/>
      </a:hlink>
      <a:folHlink>
        <a:srgbClr val="7AA2FC"/>
      </a:folHlink>
    </a:clrScheme>
    <a:fontScheme name="Digital Slidedoc">
      <a:majorFont>
        <a:latin typeface="Roboto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marL="0" algn="ctr">
          <a:spcAft>
            <a:spcPts val="900"/>
          </a:spcAft>
          <a:buFont typeface="Arial" panose="020B0604020202020204" pitchFamily="34" charset="0"/>
          <a:buChar cha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lnSpc>
            <a:spcPct val="110000"/>
          </a:lnSpc>
          <a:spcAft>
            <a:spcPts val="900"/>
          </a:spcAft>
          <a:defRPr sz="12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4" ma:contentTypeDescription="Create a new document." ma:contentTypeScope="" ma:versionID="e78114eed8621f4f046573b7710756e9">
  <xsd:schema xmlns:xsd="http://www.w3.org/2001/XMLSchema" xmlns:xs="http://www.w3.org/2001/XMLSchema" xmlns:p="http://schemas.microsoft.com/office/2006/metadata/properties" xmlns:ns1="http://schemas.microsoft.com/sharepoint/v3" xmlns:ns2="http://schemas.microsoft.com/sharepoint/v4" xmlns:ns3="79de32d1-22ac-42d0-9c42-d61c55952b0c" targetNamespace="http://schemas.microsoft.com/office/2006/metadata/properties" ma:root="true" ma:fieldsID="e95644cd47d5260cc7f92a9c31875574" ns1:_="" ns2:_="" ns3:_="">
    <xsd:import namespace="http://schemas.microsoft.com/sharepoint/v3"/>
    <xsd:import namespace="http://schemas.microsoft.com/sharepoint/v4"/>
    <xsd:import namespace="79de32d1-22ac-42d0-9c42-d61c55952b0c"/>
    <xsd:element name="properties">
      <xsd:complexType>
        <xsd:sequence>
          <xsd:element name="documentManagement">
            <xsd:complexType>
              <xsd:all>
                <xsd:element ref="ns1:PublishingStartDate" minOccurs="0"/>
                <xsd:element ref="ns1:PublishingExpirationDate" minOccurs="0"/>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e32d1-22ac-42d0-9c42-d61c55952b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F96FBC9-784B-43FA-9D6B-E8D2B98C1D8F}">
  <ds:schemaRefs>
    <ds:schemaRef ds:uri="http://schemas.microsoft.com/sharepoint/v3/contenttype/forms"/>
  </ds:schemaRefs>
</ds:datastoreItem>
</file>

<file path=customXml/itemProps2.xml><?xml version="1.0" encoding="utf-8"?>
<ds:datastoreItem xmlns:ds="http://schemas.openxmlformats.org/officeDocument/2006/customXml" ds:itemID="{D6F7CC06-1524-481C-BC1E-B399813B9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79de32d1-22ac-42d0-9c42-d61c5595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BB476B-CD8A-49EB-9796-541DDF5EF900}">
  <ds:schemaRefs>
    <ds:schemaRef ds:uri="http://schemas.microsoft.com/office/2006/metadata/properties"/>
    <ds:schemaRef ds:uri="http://schemas.microsoft.com/office/infopath/2007/PartnerControls"/>
    <ds:schemaRef ds:uri="http://schemas.microsoft.com/sharepoint/v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35607</TotalTime>
  <Words>3134</Words>
  <Application>Microsoft Macintosh PowerPoint</Application>
  <PresentationFormat>Widescreen</PresentationFormat>
  <Paragraphs>448</Paragraphs>
  <Slides>42</Slides>
  <Notes>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42</vt:i4>
      </vt:variant>
    </vt:vector>
  </HeadingPairs>
  <TitlesOfParts>
    <vt:vector size="56" baseType="lpstr">
      <vt:lpstr>.AppleSystemUIFont</vt:lpstr>
      <vt:lpstr>Arial</vt:lpstr>
      <vt:lpstr>Arial Narrow</vt:lpstr>
      <vt:lpstr>Calibri</vt:lpstr>
      <vt:lpstr>Courier New</vt:lpstr>
      <vt:lpstr>Helvetica</vt:lpstr>
      <vt:lpstr>Microsoft Sans Serif</vt:lpstr>
      <vt:lpstr>Roboto</vt:lpstr>
      <vt:lpstr>Roboto Bold</vt:lpstr>
      <vt:lpstr>Wingdings</vt:lpstr>
      <vt:lpstr>APL-PowerPoint-Theme_light</vt:lpstr>
      <vt:lpstr>3_Custom Design</vt:lpstr>
      <vt:lpstr>16_Custom Design</vt:lpstr>
      <vt:lpstr>Slidedoc Theme 3</vt:lpstr>
      <vt:lpstr>Hypothetical Asteroid  Impact Exercise</vt:lpstr>
      <vt:lpstr>Panel Objectives</vt:lpstr>
      <vt:lpstr>Meet the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Knowledge from Telescopic Observations</vt:lpstr>
      <vt:lpstr>Discovery of asteroid 2024 PDC25</vt:lpstr>
      <vt:lpstr>Orbit and tracking of asteroid 2024 PDC25</vt:lpstr>
      <vt:lpstr>Physical properties of asteroid 2024 PDC25</vt:lpstr>
      <vt:lpstr>Potential impact of 2024 PDC25</vt:lpstr>
      <vt:lpstr>Expected evolution of asteroid impact probability</vt:lpstr>
      <vt:lpstr>Expected evolution of asteroid location knowledge</vt:lpstr>
      <vt:lpstr>Impact Risk Assessment</vt:lpstr>
      <vt:lpstr>Asteroid Impact Hazards</vt:lpstr>
      <vt:lpstr>Asteroid Impact Hazards</vt:lpstr>
      <vt:lpstr>Impact Risk Assessment</vt:lpstr>
      <vt:lpstr>What are the damage risks if the asteroid 2024 PDC25 hits Earth?</vt:lpstr>
      <vt:lpstr>Impact Hazard Summary</vt:lpstr>
      <vt:lpstr>Affected Population Risks</vt:lpstr>
      <vt:lpstr>Ground Damage Risk Swath </vt:lpstr>
      <vt:lpstr>Potential Ground Damage Sizes &amp; Severities </vt:lpstr>
      <vt:lpstr>PowerPoint Presentation</vt:lpstr>
      <vt:lpstr>PowerPoint Presentation</vt:lpstr>
      <vt:lpstr>PowerPoint Presentation</vt:lpstr>
      <vt:lpstr>PowerPoint Presentation</vt:lpstr>
      <vt:lpstr>PowerPoint Presentation</vt:lpstr>
      <vt:lpstr>Space Mission Planning Advisory Group</vt:lpstr>
      <vt:lpstr>Excerpts from Terms of Reference</vt:lpstr>
      <vt:lpstr>PowerPoint Presentation</vt:lpstr>
      <vt:lpstr>PowerPoint Presentation</vt:lpstr>
      <vt:lpstr>Five SMPAG Recommendations</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volatile release and retention during impacts</dc:title>
  <dc:subject/>
  <dc:creator>Terik Daly</dc:creator>
  <cp:keywords/>
  <dc:description>Version 1.0</dc:description>
  <cp:lastModifiedBy>Terik Daly</cp:lastModifiedBy>
  <cp:revision>90</cp:revision>
  <cp:lastPrinted>2017-08-24T18:44:08Z</cp:lastPrinted>
  <dcterms:created xsi:type="dcterms:W3CDTF">2024-03-29T20:15:26Z</dcterms:created>
  <dcterms:modified xsi:type="dcterms:W3CDTF">2025-05-01T15:46:56Z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