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438912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B3A0D-8FD7-4600-A905-D820944A8F09}" v="5" dt="2025-04-11T18:43:51.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9471" autoAdjust="0"/>
  </p:normalViewPr>
  <p:slideViewPr>
    <p:cSldViewPr>
      <p:cViewPr>
        <p:scale>
          <a:sx n="33" d="100"/>
          <a:sy n="33" d="100"/>
        </p:scale>
        <p:origin x="211" y="-4594"/>
      </p:cViewPr>
      <p:guideLst>
        <p:guide orient="horz" pos="13824"/>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uth, Joseph A. (GSFC-6900)" userId="a8b9dc0d-798b-4a5b-94ac-cd5c009ea418" providerId="ADAL" clId="{C93B3A0D-8FD7-4600-A905-D820944A8F09}"/>
    <pc:docChg chg="undo redo custSel modSld">
      <pc:chgData name="Nuth, Joseph A. (GSFC-6900)" userId="a8b9dc0d-798b-4a5b-94ac-cd5c009ea418" providerId="ADAL" clId="{C93B3A0D-8FD7-4600-A905-D820944A8F09}" dt="2025-04-15T18:57:42.615" v="2207" actId="1076"/>
      <pc:docMkLst>
        <pc:docMk/>
      </pc:docMkLst>
      <pc:sldChg chg="addSp delSp modSp mod">
        <pc:chgData name="Nuth, Joseph A. (GSFC-6900)" userId="a8b9dc0d-798b-4a5b-94ac-cd5c009ea418" providerId="ADAL" clId="{C93B3A0D-8FD7-4600-A905-D820944A8F09}" dt="2025-04-15T18:57:42.615" v="2207" actId="1076"/>
        <pc:sldMkLst>
          <pc:docMk/>
          <pc:sldMk cId="0" sldId="256"/>
        </pc:sldMkLst>
        <pc:spChg chg="mod">
          <ac:chgData name="Nuth, Joseph A. (GSFC-6900)" userId="a8b9dc0d-798b-4a5b-94ac-cd5c009ea418" providerId="ADAL" clId="{C93B3A0D-8FD7-4600-A905-D820944A8F09}" dt="2025-04-11T16:49:51.135" v="0" actId="1076"/>
          <ac:spMkLst>
            <pc:docMk/>
            <pc:sldMk cId="0" sldId="256"/>
            <ac:spMk id="3" creationId="{AEBAAF76-04B6-66DA-66D8-3B4934A0A96D}"/>
          </ac:spMkLst>
        </pc:spChg>
        <pc:spChg chg="add mod">
          <ac:chgData name="Nuth, Joseph A. (GSFC-6900)" userId="a8b9dc0d-798b-4a5b-94ac-cd5c009ea418" providerId="ADAL" clId="{C93B3A0D-8FD7-4600-A905-D820944A8F09}" dt="2025-04-11T19:42:25.380" v="2099" actId="20577"/>
          <ac:spMkLst>
            <pc:docMk/>
            <pc:sldMk cId="0" sldId="256"/>
            <ac:spMk id="5" creationId="{F71FD6D9-4675-EF0F-9759-A160CA36EDC3}"/>
          </ac:spMkLst>
        </pc:spChg>
        <pc:spChg chg="add mod">
          <ac:chgData name="Nuth, Joseph A. (GSFC-6900)" userId="a8b9dc0d-798b-4a5b-94ac-cd5c009ea418" providerId="ADAL" clId="{C93B3A0D-8FD7-4600-A905-D820944A8F09}" dt="2025-04-15T18:57:38.087" v="2206" actId="1076"/>
          <ac:spMkLst>
            <pc:docMk/>
            <pc:sldMk cId="0" sldId="256"/>
            <ac:spMk id="9" creationId="{856BFACA-EF51-DBA6-AAC6-7F92E5F8D5ED}"/>
          </ac:spMkLst>
        </pc:spChg>
        <pc:spChg chg="add mod">
          <ac:chgData name="Nuth, Joseph A. (GSFC-6900)" userId="a8b9dc0d-798b-4a5b-94ac-cd5c009ea418" providerId="ADAL" clId="{C93B3A0D-8FD7-4600-A905-D820944A8F09}" dt="2025-04-15T18:57:42.615" v="2207" actId="1076"/>
          <ac:spMkLst>
            <pc:docMk/>
            <pc:sldMk cId="0" sldId="256"/>
            <ac:spMk id="12" creationId="{B871B777-91E3-1089-3DF0-D10E9F3FA24A}"/>
          </ac:spMkLst>
        </pc:spChg>
        <pc:spChg chg="add mod">
          <ac:chgData name="Nuth, Joseph A. (GSFC-6900)" userId="a8b9dc0d-798b-4a5b-94ac-cd5c009ea418" providerId="ADAL" clId="{C93B3A0D-8FD7-4600-A905-D820944A8F09}" dt="2025-04-11T18:48:03.591" v="2015" actId="113"/>
          <ac:spMkLst>
            <pc:docMk/>
            <pc:sldMk cId="0" sldId="256"/>
            <ac:spMk id="15" creationId="{41C1D2C7-1B9E-EA09-CE3E-8464A89CA8AC}"/>
          </ac:spMkLst>
        </pc:spChg>
        <pc:spChg chg="mod">
          <ac:chgData name="Nuth, Joseph A. (GSFC-6900)" userId="a8b9dc0d-798b-4a5b-94ac-cd5c009ea418" providerId="ADAL" clId="{C93B3A0D-8FD7-4600-A905-D820944A8F09}" dt="2025-04-15T18:50:23.747" v="2168" actId="33524"/>
          <ac:spMkLst>
            <pc:docMk/>
            <pc:sldMk cId="0" sldId="256"/>
            <ac:spMk id="21" creationId="{7A4A4B7B-C577-C2D0-4698-F9FD2D8B9ACA}"/>
          </ac:spMkLst>
        </pc:spChg>
        <pc:spChg chg="mod">
          <ac:chgData name="Nuth, Joseph A. (GSFC-6900)" userId="a8b9dc0d-798b-4a5b-94ac-cd5c009ea418" providerId="ADAL" clId="{C93B3A0D-8FD7-4600-A905-D820944A8F09}" dt="2025-04-11T17:22:30.508" v="671" actId="1076"/>
          <ac:spMkLst>
            <pc:docMk/>
            <pc:sldMk cId="0" sldId="256"/>
            <ac:spMk id="28" creationId="{302464FB-C0A2-A226-24E6-CBFDF86E4AC9}"/>
          </ac:spMkLst>
        </pc:spChg>
        <pc:spChg chg="mod">
          <ac:chgData name="Nuth, Joseph A. (GSFC-6900)" userId="a8b9dc0d-798b-4a5b-94ac-cd5c009ea418" providerId="ADAL" clId="{C93B3A0D-8FD7-4600-A905-D820944A8F09}" dt="2025-04-15T18:47:53.274" v="2100" actId="1076"/>
          <ac:spMkLst>
            <pc:docMk/>
            <pc:sldMk cId="0" sldId="256"/>
            <ac:spMk id="31" creationId="{A5BA2F7F-28B0-4663-AA6C-69CEC5289511}"/>
          </ac:spMkLst>
        </pc:spChg>
        <pc:spChg chg="mod">
          <ac:chgData name="Nuth, Joseph A. (GSFC-6900)" userId="a8b9dc0d-798b-4a5b-94ac-cd5c009ea418" providerId="ADAL" clId="{C93B3A0D-8FD7-4600-A905-D820944A8F09}" dt="2025-04-11T17:25:16.304" v="689" actId="20577"/>
          <ac:spMkLst>
            <pc:docMk/>
            <pc:sldMk cId="0" sldId="256"/>
            <ac:spMk id="32" creationId="{DB9CD9C0-E065-03B1-56BF-089BB99C1DD9}"/>
          </ac:spMkLst>
        </pc:spChg>
        <pc:spChg chg="mod">
          <ac:chgData name="Nuth, Joseph A. (GSFC-6900)" userId="a8b9dc0d-798b-4a5b-94ac-cd5c009ea418" providerId="ADAL" clId="{C93B3A0D-8FD7-4600-A905-D820944A8F09}" dt="2025-04-15T18:55:25.528" v="2204" actId="1076"/>
          <ac:spMkLst>
            <pc:docMk/>
            <pc:sldMk cId="0" sldId="256"/>
            <ac:spMk id="36" creationId="{55F6D6E5-8434-4EA9-FCC9-F07834A31361}"/>
          </ac:spMkLst>
        </pc:spChg>
        <pc:spChg chg="mod">
          <ac:chgData name="Nuth, Joseph A. (GSFC-6900)" userId="a8b9dc0d-798b-4a5b-94ac-cd5c009ea418" providerId="ADAL" clId="{C93B3A0D-8FD7-4600-A905-D820944A8F09}" dt="2025-04-15T18:55:35.855" v="2205" actId="1076"/>
          <ac:spMkLst>
            <pc:docMk/>
            <pc:sldMk cId="0" sldId="256"/>
            <ac:spMk id="37" creationId="{729C2433-DD15-B06D-CFA8-9B19DF085976}"/>
          </ac:spMkLst>
        </pc:spChg>
        <pc:spChg chg="mod">
          <ac:chgData name="Nuth, Joseph A. (GSFC-6900)" userId="a8b9dc0d-798b-4a5b-94ac-cd5c009ea418" providerId="ADAL" clId="{C93B3A0D-8FD7-4600-A905-D820944A8F09}" dt="2025-04-11T17:43:20.913" v="1044" actId="14100"/>
          <ac:spMkLst>
            <pc:docMk/>
            <pc:sldMk cId="0" sldId="256"/>
            <ac:spMk id="41" creationId="{86F387FD-BD10-F7F0-C65D-8C38EBFBE8F5}"/>
          </ac:spMkLst>
        </pc:spChg>
        <pc:picChg chg="add mod">
          <ac:chgData name="Nuth, Joseph A. (GSFC-6900)" userId="a8b9dc0d-798b-4a5b-94ac-cd5c009ea418" providerId="ADAL" clId="{C93B3A0D-8FD7-4600-A905-D820944A8F09}" dt="2025-04-11T18:47:27.942" v="2013" actId="14100"/>
          <ac:picMkLst>
            <pc:docMk/>
            <pc:sldMk cId="0" sldId="256"/>
            <ac:picMk id="10" creationId="{E7831FE8-8987-639B-7D0E-244B3958DEE1}"/>
          </ac:picMkLst>
        </pc:picChg>
        <pc:picChg chg="mod">
          <ac:chgData name="Nuth, Joseph A. (GSFC-6900)" userId="a8b9dc0d-798b-4a5b-94ac-cd5c009ea418" providerId="ADAL" clId="{C93B3A0D-8FD7-4600-A905-D820944A8F09}" dt="2025-04-11T19:24:48.276" v="2020" actId="1076"/>
          <ac:picMkLst>
            <pc:docMk/>
            <pc:sldMk cId="0" sldId="256"/>
            <ac:picMk id="26" creationId="{CB5B2357-BDB4-DAA0-8714-FA43F1F172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7"/>
            <a:ext cx="32644080" cy="9408159"/>
          </a:xfrm>
        </p:spPr>
        <p:txBody>
          <a:bodyPr/>
          <a:lstStyle/>
          <a:p>
            <a:r>
              <a:rPr lang="en-US"/>
              <a:t>Click to edit Master title style</a:t>
            </a:r>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8679C-4F38-44E0-BB7F-92356FFCD7ED}"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8679C-4F38-44E0-BB7F-92356FFCD7ED}"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480" y="1757689"/>
            <a:ext cx="8641080" cy="3744975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20240" y="1757689"/>
            <a:ext cx="25283160" cy="37449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8679C-4F38-44E0-BB7F-92356FFCD7ED}"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8679C-4F38-44E0-BB7F-92356FFCD7ED}"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8204163"/>
            <a:ext cx="32644080" cy="871728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033714" y="18602967"/>
            <a:ext cx="3264408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8679C-4F38-44E0-BB7F-92356FFCD7ED}" type="datetimeFigureOut">
              <a:rPr lang="en-US" smtClean="0"/>
              <a:pPr/>
              <a:t>4/15/2025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20240" y="10241285"/>
            <a:ext cx="1696212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9522440" y="10241285"/>
            <a:ext cx="1696212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8679C-4F38-44E0-BB7F-92356FFCD7ED}"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4" y="9824727"/>
            <a:ext cx="16968789"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1920244" y="13919204"/>
            <a:ext cx="16968789"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9824727"/>
            <a:ext cx="16975455"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19509107" y="13919204"/>
            <a:ext cx="16975455"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8679C-4F38-44E0-BB7F-92356FFCD7ED}" type="datetimeFigureOut">
              <a:rPr lang="en-US" smtClean="0"/>
              <a:pPr/>
              <a:t>4/15/2025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8679C-4F38-44E0-BB7F-92356FFCD7ED}" type="datetimeFigureOut">
              <a:rPr lang="en-US" smtClean="0"/>
              <a:pPr/>
              <a:t>4/15/2025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8679C-4F38-44E0-BB7F-92356FFCD7ED}" type="datetimeFigureOut">
              <a:rPr lang="en-US" smtClean="0"/>
              <a:pPr/>
              <a:t>4/15/2025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8" y="1747521"/>
            <a:ext cx="12634914" cy="743712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5015210" y="1747524"/>
            <a:ext cx="2146935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8" y="9184644"/>
            <a:ext cx="12634914"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8E98679C-4F38-44E0-BB7F-92356FFCD7ED}"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30723843"/>
            <a:ext cx="23042880" cy="3627123"/>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7527609" y="3921759"/>
            <a:ext cx="2304288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7527609" y="34350966"/>
            <a:ext cx="2304288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8E98679C-4F38-44E0-BB7F-92356FFCD7ED}" type="datetimeFigureOut">
              <a:rPr lang="en-US" smtClean="0"/>
              <a:pPr/>
              <a:t>4/15/2025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980065-8D02-471C-9651-254622EC1E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920240" y="10241285"/>
            <a:ext cx="34564320" cy="28966163"/>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40680646"/>
            <a:ext cx="8961120" cy="2336799"/>
          </a:xfrm>
          <a:prstGeom prst="rect">
            <a:avLst/>
          </a:prstGeom>
        </p:spPr>
        <p:txBody>
          <a:bodyPr vert="horz" lIns="438912" tIns="219456" rIns="438912" bIns="219456" rtlCol="0" anchor="ctr"/>
          <a:lstStyle>
            <a:lvl1pPr algn="l">
              <a:defRPr sz="5800">
                <a:solidFill>
                  <a:schemeClr val="tx1">
                    <a:tint val="75000"/>
                  </a:schemeClr>
                </a:solidFill>
              </a:defRPr>
            </a:lvl1pPr>
          </a:lstStyle>
          <a:p>
            <a:fld id="{8E98679C-4F38-44E0-BB7F-92356FFCD7ED}" type="datetimeFigureOut">
              <a:rPr lang="en-US" smtClean="0"/>
              <a:pPr/>
              <a:t>4/15/2025</a:t>
            </a:fld>
            <a:endParaRPr lang="en-US"/>
          </a:p>
        </p:txBody>
      </p:sp>
      <p:sp>
        <p:nvSpPr>
          <p:cNvPr id="5" name="Footer Placeholder 4"/>
          <p:cNvSpPr>
            <a:spLocks noGrp="1"/>
          </p:cNvSpPr>
          <p:nvPr>
            <p:ph type="ftr" sz="quarter" idx="3"/>
          </p:nvPr>
        </p:nvSpPr>
        <p:spPr>
          <a:xfrm>
            <a:off x="13121640" y="40680646"/>
            <a:ext cx="12161520" cy="2336799"/>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7523440" y="40680646"/>
            <a:ext cx="8961120" cy="2336799"/>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B980065-8D02-471C-9651-254622EC1E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9646901" y="20802599"/>
            <a:ext cx="17691100" cy="553998"/>
          </a:xfrm>
          <a:prstGeom prst="rect">
            <a:avLst/>
          </a:prstGeom>
          <a:noFill/>
        </p:spPr>
        <p:txBody>
          <a:bodyPr wrap="square" rtlCol="0">
            <a:spAutoFit/>
          </a:bodyPr>
          <a:lstStyle/>
          <a:p>
            <a:pPr algn="just"/>
            <a:r>
              <a:rPr lang="en-US" sz="3000" b="1" dirty="0"/>
              <a:t>.</a:t>
            </a:r>
            <a:endParaRPr lang="en-US" sz="3000" dirty="0"/>
          </a:p>
        </p:txBody>
      </p:sp>
      <p:pic>
        <p:nvPicPr>
          <p:cNvPr id="27" name="Picture 26" descr="clr_meatball.PNG"/>
          <p:cNvPicPr>
            <a:picLocks noChangeAspect="1"/>
          </p:cNvPicPr>
          <p:nvPr/>
        </p:nvPicPr>
        <p:blipFill>
          <a:blip r:embed="rId2" cstate="print"/>
          <a:stretch>
            <a:fillRect/>
          </a:stretch>
        </p:blipFill>
        <p:spPr>
          <a:xfrm>
            <a:off x="533402" y="332509"/>
            <a:ext cx="4190998" cy="3740727"/>
          </a:xfrm>
          <a:prstGeom prst="rect">
            <a:avLst/>
          </a:prstGeom>
        </p:spPr>
      </p:pic>
      <p:pic>
        <p:nvPicPr>
          <p:cNvPr id="2" name="3CBA1D55-845E-460B-8506-5D76AF07975E" descr="1370DBCD-7259-4760-8B06-E4518FA30457"/>
          <p:cNvPicPr>
            <a:picLocks noChangeAspect="1" noChangeArrowheads="1"/>
          </p:cNvPicPr>
          <p:nvPr/>
        </p:nvPicPr>
        <p:blipFill>
          <a:blip r:embed="rId3" cstate="print"/>
          <a:srcRect/>
          <a:stretch>
            <a:fillRect/>
          </a:stretch>
        </p:blipFill>
        <p:spPr bwMode="auto">
          <a:xfrm>
            <a:off x="34366200" y="228600"/>
            <a:ext cx="2980303" cy="3886200"/>
          </a:xfrm>
          <a:prstGeom prst="rect">
            <a:avLst/>
          </a:prstGeom>
          <a:noFill/>
          <a:ln w="9525">
            <a:noFill/>
            <a:miter lim="800000"/>
            <a:headEnd/>
            <a:tailEnd/>
          </a:ln>
        </p:spPr>
      </p:pic>
      <p:sp>
        <p:nvSpPr>
          <p:cNvPr id="11" name="TextBox 10">
            <a:extLst>
              <a:ext uri="{FF2B5EF4-FFF2-40B4-BE49-F238E27FC236}">
                <a16:creationId xmlns:a16="http://schemas.microsoft.com/office/drawing/2014/main" id="{741210BC-F9CC-349E-18AD-FED34CA792FE}"/>
              </a:ext>
            </a:extLst>
          </p:cNvPr>
          <p:cNvSpPr txBox="1"/>
          <p:nvPr/>
        </p:nvSpPr>
        <p:spPr>
          <a:xfrm>
            <a:off x="18745200" y="21488400"/>
            <a:ext cx="914400" cy="1415772"/>
          </a:xfrm>
          <a:prstGeom prst="rect">
            <a:avLst/>
          </a:prstGeom>
          <a:noFill/>
        </p:spPr>
        <p:txBody>
          <a:bodyPr wrap="square" rtlCol="0">
            <a:spAutoFit/>
          </a:bodyPr>
          <a:lstStyle/>
          <a:p>
            <a:endParaRPr lang="en-US" dirty="0"/>
          </a:p>
        </p:txBody>
      </p:sp>
      <p:sp>
        <p:nvSpPr>
          <p:cNvPr id="29" name="TextBox 28">
            <a:extLst>
              <a:ext uri="{FF2B5EF4-FFF2-40B4-BE49-F238E27FC236}">
                <a16:creationId xmlns:a16="http://schemas.microsoft.com/office/drawing/2014/main" id="{CAFAF224-81A9-299E-308C-2203E78FA5C1}"/>
              </a:ext>
            </a:extLst>
          </p:cNvPr>
          <p:cNvSpPr txBox="1"/>
          <p:nvPr/>
        </p:nvSpPr>
        <p:spPr>
          <a:xfrm>
            <a:off x="20976316" y="20217824"/>
            <a:ext cx="1798320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 </a:t>
            </a:r>
          </a:p>
        </p:txBody>
      </p:sp>
      <p:sp>
        <p:nvSpPr>
          <p:cNvPr id="31" name="TextBox 30">
            <a:extLst>
              <a:ext uri="{FF2B5EF4-FFF2-40B4-BE49-F238E27FC236}">
                <a16:creationId xmlns:a16="http://schemas.microsoft.com/office/drawing/2014/main" id="{A5BA2F7F-28B0-4663-AA6C-69CEC5289511}"/>
              </a:ext>
            </a:extLst>
          </p:cNvPr>
          <p:cNvSpPr txBox="1"/>
          <p:nvPr/>
        </p:nvSpPr>
        <p:spPr>
          <a:xfrm>
            <a:off x="1180155" y="8828930"/>
            <a:ext cx="17505497" cy="1754326"/>
          </a:xfrm>
          <a:prstGeom prst="rect">
            <a:avLst/>
          </a:prstGeom>
          <a:noFill/>
        </p:spPr>
        <p:txBody>
          <a:bodyPr wrap="square" rtlCol="0">
            <a:spAutoFit/>
          </a:bodyPr>
          <a:lstStyle/>
          <a:p>
            <a:pPr algn="ctr"/>
            <a:r>
              <a:rPr lang="en-US" sz="5400" b="1" u="sng" dirty="0">
                <a:latin typeface="Times New Roman" panose="02020603050405020304" pitchFamily="18" charset="0"/>
                <a:cs typeface="Times New Roman" panose="02020603050405020304" pitchFamily="18" charset="0"/>
              </a:rPr>
              <a:t>Short Warning Time Threats are the Stressing Case for Planetary Defense</a:t>
            </a:r>
          </a:p>
        </p:txBody>
      </p:sp>
      <p:sp>
        <p:nvSpPr>
          <p:cNvPr id="3" name="TextBox 2">
            <a:extLst>
              <a:ext uri="{FF2B5EF4-FFF2-40B4-BE49-F238E27FC236}">
                <a16:creationId xmlns:a16="http://schemas.microsoft.com/office/drawing/2014/main" id="{AEBAAF76-04B6-66DA-66D8-3B4934A0A96D}"/>
              </a:ext>
            </a:extLst>
          </p:cNvPr>
          <p:cNvSpPr txBox="1"/>
          <p:nvPr/>
        </p:nvSpPr>
        <p:spPr>
          <a:xfrm>
            <a:off x="19190031" y="4305954"/>
            <a:ext cx="17829878" cy="923330"/>
          </a:xfrm>
          <a:prstGeom prst="rect">
            <a:avLst/>
          </a:prstGeom>
          <a:noFill/>
        </p:spPr>
        <p:txBody>
          <a:bodyPr wrap="square" rtlCol="0">
            <a:spAutoFit/>
          </a:bodyPr>
          <a:lstStyle/>
          <a:p>
            <a:pPr algn="ctr"/>
            <a:r>
              <a:rPr lang="en-US" sz="5400" b="1" u="sng" dirty="0">
                <a:latin typeface="Times New Roman" panose="02020603050405020304" pitchFamily="18" charset="0"/>
                <a:cs typeface="Times New Roman" panose="02020603050405020304" pitchFamily="18" charset="0"/>
              </a:rPr>
              <a:t>Designing, Building, Testing and Launching Spacecraft</a:t>
            </a:r>
          </a:p>
        </p:txBody>
      </p:sp>
      <p:sp>
        <p:nvSpPr>
          <p:cNvPr id="17" name="TextBox 16">
            <a:extLst>
              <a:ext uri="{FF2B5EF4-FFF2-40B4-BE49-F238E27FC236}">
                <a16:creationId xmlns:a16="http://schemas.microsoft.com/office/drawing/2014/main" id="{FE4E27D3-4826-FAB8-9E72-EFF71BE83C18}"/>
              </a:ext>
            </a:extLst>
          </p:cNvPr>
          <p:cNvSpPr txBox="1"/>
          <p:nvPr/>
        </p:nvSpPr>
        <p:spPr>
          <a:xfrm>
            <a:off x="1847560" y="25419848"/>
            <a:ext cx="6502035" cy="1323439"/>
          </a:xfrm>
          <a:prstGeom prst="rect">
            <a:avLst/>
          </a:prstGeom>
          <a:noFill/>
        </p:spPr>
        <p:txBody>
          <a:bodyPr wrap="square" rtlCol="0">
            <a:spAutoFit/>
          </a:bodyPr>
          <a:lstStyle/>
          <a:p>
            <a:endParaRPr lang="en-US" sz="40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A4A4B7B-C577-C2D0-4698-F9FD2D8B9ACA}"/>
              </a:ext>
            </a:extLst>
          </p:cNvPr>
          <p:cNvSpPr txBox="1"/>
          <p:nvPr/>
        </p:nvSpPr>
        <p:spPr>
          <a:xfrm>
            <a:off x="1180155" y="10562521"/>
            <a:ext cx="17983199" cy="7232749"/>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Asteroid 2024 YR4 was discovered in December 2024 and rose to more than a 3% probability of impacting the Earth in 2032 before additional observations more precisely defined its orbit and retired the threat.</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Comet Siding Spring, a long period comet discovered on Jan. 3, 2013, dropped into the inner solar system from the celestial pole, just missed Mars on October 19, 2014,  and could easily have targeted Earth.</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If either of these threats had progressed to the point of requiring a reconnaissance or mitigation spacecraft mission, the probability of success would have been low, as very little time was available to design, build, test and launch a new spacecraft.</a:t>
            </a:r>
          </a:p>
        </p:txBody>
      </p:sp>
      <p:sp>
        <p:nvSpPr>
          <p:cNvPr id="32" name="TextBox 31">
            <a:extLst>
              <a:ext uri="{FF2B5EF4-FFF2-40B4-BE49-F238E27FC236}">
                <a16:creationId xmlns:a16="http://schemas.microsoft.com/office/drawing/2014/main" id="{DB9CD9C0-E065-03B1-56BF-089BB99C1DD9}"/>
              </a:ext>
            </a:extLst>
          </p:cNvPr>
          <p:cNvSpPr txBox="1"/>
          <p:nvPr/>
        </p:nvSpPr>
        <p:spPr>
          <a:xfrm>
            <a:off x="19401691" y="5424068"/>
            <a:ext cx="17350371" cy="5201424"/>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NASA, ESA, JAXA and other space agencies have developed rules and standard practices to increase the probability of Mission Success.</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Shown below is a typical timeline for a Planetary Science Mission that DOES NOT include the preliminary studies to set the Objectives, or the Instrument Specifications required to meet these objectives.</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i="1" dirty="0">
                <a:solidFill>
                  <a:srgbClr val="FF0000"/>
                </a:solidFill>
                <a:latin typeface="Times New Roman" panose="02020603050405020304" pitchFamily="18" charset="0"/>
                <a:cs typeface="Times New Roman" panose="02020603050405020304" pitchFamily="18" charset="0"/>
              </a:rPr>
              <a:t>Using standard procedures, it could take more than 5 years from the time we receive the authority to proceed until a spacecraft is launched.</a:t>
            </a:r>
          </a:p>
        </p:txBody>
      </p:sp>
      <p:sp>
        <p:nvSpPr>
          <p:cNvPr id="36" name="TextBox 35">
            <a:extLst>
              <a:ext uri="{FF2B5EF4-FFF2-40B4-BE49-F238E27FC236}">
                <a16:creationId xmlns:a16="http://schemas.microsoft.com/office/drawing/2014/main" id="{55F6D6E5-8434-4EA9-FCC9-F07834A31361}"/>
              </a:ext>
            </a:extLst>
          </p:cNvPr>
          <p:cNvSpPr txBox="1"/>
          <p:nvPr/>
        </p:nvSpPr>
        <p:spPr>
          <a:xfrm flipH="1">
            <a:off x="20004159" y="21427508"/>
            <a:ext cx="16976584" cy="923330"/>
          </a:xfrm>
          <a:prstGeom prst="rect">
            <a:avLst/>
          </a:prstGeom>
          <a:noFill/>
        </p:spPr>
        <p:txBody>
          <a:bodyPr wrap="square" rtlCol="0">
            <a:spAutoFit/>
          </a:bodyPr>
          <a:lstStyle/>
          <a:p>
            <a:pPr algn="ctr"/>
            <a:r>
              <a:rPr lang="en-US" sz="5400" b="1" u="sng" dirty="0">
                <a:latin typeface="Times New Roman" panose="02020603050405020304" pitchFamily="18" charset="0"/>
                <a:cs typeface="Times New Roman" panose="02020603050405020304" pitchFamily="18" charset="0"/>
              </a:rPr>
              <a:t>Launching within 6 Months of Authority to Proceed</a:t>
            </a:r>
          </a:p>
        </p:txBody>
      </p:sp>
      <p:sp>
        <p:nvSpPr>
          <p:cNvPr id="37" name="TextBox 36">
            <a:extLst>
              <a:ext uri="{FF2B5EF4-FFF2-40B4-BE49-F238E27FC236}">
                <a16:creationId xmlns:a16="http://schemas.microsoft.com/office/drawing/2014/main" id="{729C2433-DD15-B06D-CFA8-9B19DF085976}"/>
              </a:ext>
            </a:extLst>
          </p:cNvPr>
          <p:cNvSpPr txBox="1"/>
          <p:nvPr/>
        </p:nvSpPr>
        <p:spPr>
          <a:xfrm>
            <a:off x="19646901" y="22269722"/>
            <a:ext cx="17348478" cy="8771632"/>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The basic Mission Requirements for a reconnaissance mission do not depend on the specific asteroid or cometary threat.</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Mission Requirements for a Kinetic Impactor or Nuclear Explosive Device mitigation mission only generically depend on the threat: the KI mass could be modularly adjusted by adding or removing ballast, and the NED device can be chosen to provide sufficient yield to encompass the uncertainty in the asteroid’s properties</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Therefore, we can design and build generic reconnaissance and mitigation spacecraft before any specific threat is identified.</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While these generic “quick-launch” spacecraft can respond to short warning time threats, they can also be used as the basis to respond to longer timescale impact threats.</a:t>
            </a:r>
          </a:p>
        </p:txBody>
      </p:sp>
      <p:sp>
        <p:nvSpPr>
          <p:cNvPr id="39" name="TextBox 38">
            <a:extLst>
              <a:ext uri="{FF2B5EF4-FFF2-40B4-BE49-F238E27FC236}">
                <a16:creationId xmlns:a16="http://schemas.microsoft.com/office/drawing/2014/main" id="{B7F7CE13-0EBA-D2A6-AB50-3E4FBFB8A1AF}"/>
              </a:ext>
            </a:extLst>
          </p:cNvPr>
          <p:cNvSpPr txBox="1"/>
          <p:nvPr/>
        </p:nvSpPr>
        <p:spPr>
          <a:xfrm>
            <a:off x="4419600" y="17735840"/>
            <a:ext cx="3568150" cy="769441"/>
          </a:xfrm>
          <a:prstGeom prst="rect">
            <a:avLst/>
          </a:prstGeom>
          <a:noFill/>
        </p:spPr>
        <p:txBody>
          <a:bodyPr wrap="square" rtlCol="0">
            <a:sp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1133DB4D-A0A4-AB53-441C-EEE41A09652A}"/>
              </a:ext>
            </a:extLst>
          </p:cNvPr>
          <p:cNvSpPr txBox="1"/>
          <p:nvPr/>
        </p:nvSpPr>
        <p:spPr>
          <a:xfrm>
            <a:off x="4724400" y="131916"/>
            <a:ext cx="29413199" cy="3724096"/>
          </a:xfrm>
          <a:prstGeom prst="rect">
            <a:avLst/>
          </a:prstGeom>
          <a:noFill/>
        </p:spPr>
        <p:txBody>
          <a:bodyPr wrap="square" rtlCol="0">
            <a:spAutoFit/>
          </a:bodyPr>
          <a:lstStyle/>
          <a:p>
            <a:pPr algn="ctr"/>
            <a:r>
              <a:rPr lang="en-US" sz="9600" b="1" dirty="0">
                <a:effectLst/>
                <a:latin typeface="Times New Roman" panose="02020603050405020304" pitchFamily="18" charset="0"/>
                <a:ea typeface="Times New Roman" panose="02020603050405020304" pitchFamily="18" charset="0"/>
              </a:rPr>
              <a:t>RAPID RESPONSE TO AN IMMINENT THREAT.</a:t>
            </a:r>
            <a:r>
              <a:rPr lang="en-US" sz="9600" dirty="0">
                <a:effectLst/>
                <a:latin typeface="Times New Roman" panose="02020603050405020304" pitchFamily="18" charset="0"/>
                <a:ea typeface="Times New Roman" panose="02020603050405020304" pitchFamily="18" charset="0"/>
              </a:rPr>
              <a:t> </a:t>
            </a:r>
          </a:p>
          <a:p>
            <a:pPr algn="ctr"/>
            <a:r>
              <a:rPr lang="en-US" sz="6000" dirty="0">
                <a:effectLst/>
                <a:latin typeface="Times New Roman" panose="02020603050405020304" pitchFamily="18" charset="0"/>
                <a:ea typeface="Times New Roman" panose="02020603050405020304" pitchFamily="18" charset="0"/>
              </a:rPr>
              <a:t> </a:t>
            </a:r>
            <a:r>
              <a:rPr lang="en-US" sz="6000" b="1" dirty="0">
                <a:effectLst/>
                <a:latin typeface="Times New Roman" panose="02020603050405020304" pitchFamily="18" charset="0"/>
                <a:ea typeface="Times New Roman" panose="02020603050405020304" pitchFamily="18" charset="0"/>
              </a:rPr>
              <a:t>Joseph A. Nuth III</a:t>
            </a:r>
            <a:r>
              <a:rPr lang="en-US" sz="6000" b="1" baseline="30000" dirty="0">
                <a:effectLst/>
                <a:latin typeface="Times New Roman" panose="02020603050405020304" pitchFamily="18" charset="0"/>
                <a:ea typeface="Times New Roman" panose="02020603050405020304" pitchFamily="18" charset="0"/>
              </a:rPr>
              <a:t>a</a:t>
            </a:r>
            <a:r>
              <a:rPr lang="en-US" sz="6000" b="1" dirty="0">
                <a:effectLst/>
                <a:latin typeface="Times New Roman" panose="02020603050405020304" pitchFamily="18" charset="0"/>
                <a:ea typeface="Times New Roman" panose="02020603050405020304" pitchFamily="18" charset="0"/>
              </a:rPr>
              <a:t>, Brent W. </a:t>
            </a:r>
            <a:r>
              <a:rPr lang="en-US" sz="6000" b="1" dirty="0" err="1">
                <a:effectLst/>
                <a:latin typeface="Times New Roman" panose="02020603050405020304" pitchFamily="18" charset="0"/>
                <a:ea typeface="Times New Roman" panose="02020603050405020304" pitchFamily="18" charset="0"/>
              </a:rPr>
              <a:t>Barbee</a:t>
            </a:r>
            <a:r>
              <a:rPr lang="en-US" sz="6000" b="1" baseline="30000" dirty="0" err="1">
                <a:effectLst/>
                <a:latin typeface="Times New Roman" panose="02020603050405020304" pitchFamily="18" charset="0"/>
                <a:ea typeface="Times New Roman" panose="02020603050405020304" pitchFamily="18" charset="0"/>
              </a:rPr>
              <a:t>b</a:t>
            </a:r>
            <a:r>
              <a:rPr lang="en-US" sz="6000" b="1" dirty="0">
                <a:effectLst/>
                <a:latin typeface="Times New Roman" panose="02020603050405020304" pitchFamily="18" charset="0"/>
                <a:ea typeface="Times New Roman" panose="02020603050405020304" pitchFamily="18" charset="0"/>
              </a:rPr>
              <a:t> and Joshua R. </a:t>
            </a:r>
            <a:r>
              <a:rPr lang="en-US" sz="6000" b="1" dirty="0" err="1">
                <a:effectLst/>
                <a:latin typeface="Times New Roman" panose="02020603050405020304" pitchFamily="18" charset="0"/>
                <a:ea typeface="Times New Roman" panose="02020603050405020304" pitchFamily="18" charset="0"/>
              </a:rPr>
              <a:t>Lyzhoft</a:t>
            </a:r>
            <a:r>
              <a:rPr lang="en-US" sz="6000" b="1" baseline="30000" dirty="0" err="1">
                <a:effectLst/>
                <a:latin typeface="Times New Roman" panose="02020603050405020304" pitchFamily="18" charset="0"/>
                <a:ea typeface="Times New Roman" panose="02020603050405020304" pitchFamily="18" charset="0"/>
              </a:rPr>
              <a:t>b</a:t>
            </a:r>
            <a:endParaRPr lang="en-US" sz="6000" b="1" baseline="30000" dirty="0">
              <a:effectLst/>
              <a:latin typeface="Times New Roman" panose="02020603050405020304" pitchFamily="18" charset="0"/>
              <a:ea typeface="Times New Roman" panose="02020603050405020304" pitchFamily="18" charset="0"/>
            </a:endParaRPr>
          </a:p>
          <a:p>
            <a:pPr algn="ctr"/>
            <a:r>
              <a:rPr lang="en-US" sz="4000" baseline="30000" dirty="0" err="1">
                <a:effectLst/>
                <a:latin typeface="Times New Roman" panose="02020603050405020304" pitchFamily="18" charset="0"/>
                <a:ea typeface="Times New Roman" panose="02020603050405020304" pitchFamily="18" charset="0"/>
              </a:rPr>
              <a:t>a</a:t>
            </a:r>
            <a:r>
              <a:rPr lang="en-US" sz="4000" dirty="0" err="1">
                <a:effectLst/>
                <a:latin typeface="Times New Roman" panose="02020603050405020304" pitchFamily="18" charset="0"/>
                <a:ea typeface="Times New Roman" panose="02020603050405020304" pitchFamily="18" charset="0"/>
              </a:rPr>
              <a:t>NASA’s</a:t>
            </a:r>
            <a:r>
              <a:rPr lang="en-US" sz="4000" dirty="0">
                <a:effectLst/>
                <a:latin typeface="Times New Roman" panose="02020603050405020304" pitchFamily="18" charset="0"/>
                <a:ea typeface="Times New Roman" panose="02020603050405020304" pitchFamily="18" charset="0"/>
              </a:rPr>
              <a:t> Goddard Space Flight Center, Solar System Exploration Division, Code 690, Greenbelt MD 20771, USA 301-286-9467  </a:t>
            </a:r>
          </a:p>
          <a:p>
            <a:pPr algn="ctr"/>
            <a:r>
              <a:rPr lang="en-US" sz="4000" baseline="30000" dirty="0" err="1">
                <a:effectLst/>
                <a:latin typeface="Times New Roman" panose="02020603050405020304" pitchFamily="18" charset="0"/>
                <a:ea typeface="Times New Roman" panose="02020603050405020304" pitchFamily="18" charset="0"/>
              </a:rPr>
              <a:t>b</a:t>
            </a:r>
            <a:r>
              <a:rPr lang="en-US" sz="4000" dirty="0" err="1">
                <a:effectLst/>
                <a:latin typeface="Times New Roman" panose="02020603050405020304" pitchFamily="18" charset="0"/>
                <a:ea typeface="Times New Roman" panose="02020603050405020304" pitchFamily="18" charset="0"/>
              </a:rPr>
              <a:t>NASA’s</a:t>
            </a:r>
            <a:r>
              <a:rPr lang="en-US" sz="4000" dirty="0">
                <a:effectLst/>
                <a:latin typeface="Times New Roman" panose="02020603050405020304" pitchFamily="18" charset="0"/>
                <a:ea typeface="Times New Roman" panose="02020603050405020304" pitchFamily="18" charset="0"/>
              </a:rPr>
              <a:t> Goddard Space Flight Center, Navigation and Mission Design Branch, Code 595, Greenbelt MD 20771 USA, 301-286-1837</a:t>
            </a:r>
          </a:p>
        </p:txBody>
      </p:sp>
      <p:pic>
        <p:nvPicPr>
          <p:cNvPr id="26" name="Picture 25">
            <a:extLst>
              <a:ext uri="{FF2B5EF4-FFF2-40B4-BE49-F238E27FC236}">
                <a16:creationId xmlns:a16="http://schemas.microsoft.com/office/drawing/2014/main" id="{CB5B2357-BDB4-DAA0-8714-FA43F1F172B9}"/>
              </a:ext>
            </a:extLst>
          </p:cNvPr>
          <p:cNvPicPr>
            <a:picLocks noChangeAspect="1"/>
          </p:cNvPicPr>
          <p:nvPr/>
        </p:nvPicPr>
        <p:blipFill>
          <a:blip r:embed="rId4"/>
          <a:stretch>
            <a:fillRect/>
          </a:stretch>
        </p:blipFill>
        <p:spPr>
          <a:xfrm>
            <a:off x="19493562" y="10951486"/>
            <a:ext cx="17297400" cy="10342107"/>
          </a:xfrm>
          <a:prstGeom prst="rect">
            <a:avLst/>
          </a:prstGeom>
        </p:spPr>
      </p:pic>
      <p:sp>
        <p:nvSpPr>
          <p:cNvPr id="28" name="TextBox 27">
            <a:extLst>
              <a:ext uri="{FF2B5EF4-FFF2-40B4-BE49-F238E27FC236}">
                <a16:creationId xmlns:a16="http://schemas.microsoft.com/office/drawing/2014/main" id="{302464FB-C0A2-A226-24E6-CBFDF86E4AC9}"/>
              </a:ext>
            </a:extLst>
          </p:cNvPr>
          <p:cNvSpPr txBox="1"/>
          <p:nvPr/>
        </p:nvSpPr>
        <p:spPr>
          <a:xfrm>
            <a:off x="945530" y="17955401"/>
            <a:ext cx="17369281" cy="923330"/>
          </a:xfrm>
          <a:prstGeom prst="rect">
            <a:avLst/>
          </a:prstGeom>
          <a:noFill/>
        </p:spPr>
        <p:txBody>
          <a:bodyPr wrap="square" rtlCol="0">
            <a:spAutoFit/>
          </a:bodyPr>
          <a:lstStyle/>
          <a:p>
            <a:pPr algn="ctr"/>
            <a:r>
              <a:rPr lang="en-US" sz="5400" b="1" u="sng" dirty="0">
                <a:latin typeface="Times New Roman" panose="02020603050405020304" pitchFamily="18" charset="0"/>
                <a:cs typeface="Times New Roman" panose="02020603050405020304" pitchFamily="18" charset="0"/>
              </a:rPr>
              <a:t>Recommendations to Reduce Reaction Time</a:t>
            </a:r>
            <a:endParaRPr lang="en-US" sz="5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86F387FD-BD10-F7F0-C65D-8C38EBFBE8F5}"/>
              </a:ext>
            </a:extLst>
          </p:cNvPr>
          <p:cNvSpPr txBox="1"/>
          <p:nvPr/>
        </p:nvSpPr>
        <p:spPr>
          <a:xfrm>
            <a:off x="1180155" y="19048872"/>
            <a:ext cx="17904038" cy="14065389"/>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Build a simple reconnaissance spacecraft and put it into storage (with periodic testing). This could document the threat’s orbit, shape, spin axis and rotation rate to enable the most effective mitigation mission (and can determine if mitigation is actually required).</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Build a mitigation spacecraft that could be either a Kinetic Impactor or carry a Nuclear Explosive Device and put the spacecraft into storage (with periodic testing). This could quickly be adapted to appropriately respond to a threat. </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Build duplicate spacecraft to mitigate against possible launch failures.</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Building high reliability spacecraft can be done prior to need, on a “normal” schedule, using established protocols for reviews &amp; testing, thus maximizing the probability that flaws, and design errors will be detected prior to launch.</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Stored spacecraft can be launched within a year or less, reducing reaction time to launch reconnaissance or mitigation missions by at least four years.</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Periodically replace stored spacecraft to avoid obsolescence.</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Release “old” spacecraft to the scientific community through the standard AO process for new, low-cost missions.</a:t>
            </a:r>
          </a:p>
        </p:txBody>
      </p:sp>
      <p:sp>
        <p:nvSpPr>
          <p:cNvPr id="5" name="TextBox 4">
            <a:extLst>
              <a:ext uri="{FF2B5EF4-FFF2-40B4-BE49-F238E27FC236}">
                <a16:creationId xmlns:a16="http://schemas.microsoft.com/office/drawing/2014/main" id="{F71FD6D9-4675-EF0F-9759-A160CA36EDC3}"/>
              </a:ext>
            </a:extLst>
          </p:cNvPr>
          <p:cNvSpPr txBox="1"/>
          <p:nvPr/>
        </p:nvSpPr>
        <p:spPr>
          <a:xfrm>
            <a:off x="1582398" y="4587470"/>
            <a:ext cx="16845183" cy="4154984"/>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With the upcoming launch of NEO Surveyor and new Survey Telescopes coming online, we can now find most threats. What should be the next high priority for Planetary Defense?</a:t>
            </a:r>
          </a:p>
        </p:txBody>
      </p:sp>
      <p:sp>
        <p:nvSpPr>
          <p:cNvPr id="9" name="TextBox 8">
            <a:extLst>
              <a:ext uri="{FF2B5EF4-FFF2-40B4-BE49-F238E27FC236}">
                <a16:creationId xmlns:a16="http://schemas.microsoft.com/office/drawing/2014/main" id="{856BFACA-EF51-DBA6-AAC6-7F92E5F8D5ED}"/>
              </a:ext>
            </a:extLst>
          </p:cNvPr>
          <p:cNvSpPr txBox="1"/>
          <p:nvPr/>
        </p:nvSpPr>
        <p:spPr>
          <a:xfrm>
            <a:off x="19599431" y="31018787"/>
            <a:ext cx="16924903" cy="1938992"/>
          </a:xfrm>
          <a:prstGeom prst="rect">
            <a:avLst/>
          </a:prstGeom>
          <a:noFill/>
        </p:spPr>
        <p:txBody>
          <a:bodyPr wrap="square" rtlCol="0">
            <a:spAutoFit/>
          </a:bodyPr>
          <a:lstStyle/>
          <a:p>
            <a:pPr algn="ctr"/>
            <a:r>
              <a:rPr lang="en-US" sz="6000" b="1" u="sng" dirty="0">
                <a:latin typeface="Times New Roman" panose="02020603050405020304" pitchFamily="18" charset="0"/>
                <a:cs typeface="Times New Roman" panose="02020603050405020304" pitchFamily="18" charset="0"/>
              </a:rPr>
              <a:t>How do we justify the expense for an impact threat response system that we hope to never use?</a:t>
            </a:r>
          </a:p>
        </p:txBody>
      </p:sp>
      <p:pic>
        <p:nvPicPr>
          <p:cNvPr id="10" name="Picture 9">
            <a:extLst>
              <a:ext uri="{FF2B5EF4-FFF2-40B4-BE49-F238E27FC236}">
                <a16:creationId xmlns:a16="http://schemas.microsoft.com/office/drawing/2014/main" id="{E7831FE8-8987-639B-7D0E-244B3958DEE1}"/>
              </a:ext>
            </a:extLst>
          </p:cNvPr>
          <p:cNvPicPr>
            <a:picLocks noChangeAspect="1"/>
          </p:cNvPicPr>
          <p:nvPr/>
        </p:nvPicPr>
        <p:blipFill>
          <a:blip r:embed="rId5"/>
          <a:stretch>
            <a:fillRect/>
          </a:stretch>
        </p:blipFill>
        <p:spPr>
          <a:xfrm>
            <a:off x="2514600" y="33114261"/>
            <a:ext cx="13719805" cy="10444430"/>
          </a:xfrm>
          <a:prstGeom prst="rect">
            <a:avLst/>
          </a:prstGeom>
        </p:spPr>
      </p:pic>
      <p:sp>
        <p:nvSpPr>
          <p:cNvPr id="12" name="TextBox 11">
            <a:extLst>
              <a:ext uri="{FF2B5EF4-FFF2-40B4-BE49-F238E27FC236}">
                <a16:creationId xmlns:a16="http://schemas.microsoft.com/office/drawing/2014/main" id="{B871B777-91E3-1089-3DF0-D10E9F3FA24A}"/>
              </a:ext>
            </a:extLst>
          </p:cNvPr>
          <p:cNvSpPr txBox="1"/>
          <p:nvPr/>
        </p:nvSpPr>
        <p:spPr>
          <a:xfrm>
            <a:off x="19560463" y="32939714"/>
            <a:ext cx="17786040" cy="10310515"/>
          </a:xfrm>
          <a:prstGeom prst="rect">
            <a:avLst/>
          </a:prstGeom>
          <a:noFill/>
        </p:spPr>
        <p:txBody>
          <a:bodyPr wrap="square" rtlCol="0">
            <a:spAutoFit/>
          </a:bodyPr>
          <a:lstStyle/>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Safety systems are ubiquitous in modern society. The expense for these systems is typically a tiny fraction of the cost of the protected asset.</a:t>
            </a:r>
            <a:endParaRPr lang="en-US" sz="1200" b="1" dirty="0">
              <a:latin typeface="Times New Roman" panose="02020603050405020304" pitchFamily="18" charset="0"/>
              <a:cs typeface="Times New Roman" panose="02020603050405020304" pitchFamily="18" charset="0"/>
            </a:endParaRPr>
          </a:p>
          <a:p>
            <a:pPr marL="2766060" lvl="1"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Fire suppression systems are required in public buildings.</a:t>
            </a:r>
          </a:p>
          <a:p>
            <a:pPr marL="2766060" lvl="1"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Hard hats and other protective gear is mandatory at industrial facilities or construction sites.</a:t>
            </a:r>
          </a:p>
          <a:p>
            <a:pPr marL="2766060" lvl="1"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Lifeboats are standard equipment on cruise ships.</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What is the replacement cost for a village, town, city, nation, continent, civilization, or even the unsterilized surface of the Earth?</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We only need a single response system to protect everything and everyone on our planet.</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The cost of the recommended Planetary Defense system as a fraction of the value of the protected asset (the Earth) is trivial.</a:t>
            </a:r>
          </a:p>
          <a:p>
            <a:pPr marL="571500" indent="-571500">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b="1" dirty="0">
                <a:latin typeface="Times New Roman" panose="02020603050405020304" pitchFamily="18" charset="0"/>
                <a:cs typeface="Times New Roman" panose="02020603050405020304" pitchFamily="18" charset="0"/>
              </a:rPr>
              <a:t>We know an impact is coming. The only questions are “When?” and “Will we be prepared?”</a:t>
            </a:r>
          </a:p>
        </p:txBody>
      </p:sp>
      <p:sp>
        <p:nvSpPr>
          <p:cNvPr id="15" name="TextBox 14">
            <a:extLst>
              <a:ext uri="{FF2B5EF4-FFF2-40B4-BE49-F238E27FC236}">
                <a16:creationId xmlns:a16="http://schemas.microsoft.com/office/drawing/2014/main" id="{41C1D2C7-1B9E-EA09-CE3E-8464A89CA8AC}"/>
              </a:ext>
            </a:extLst>
          </p:cNvPr>
          <p:cNvSpPr txBox="1"/>
          <p:nvPr/>
        </p:nvSpPr>
        <p:spPr>
          <a:xfrm>
            <a:off x="4419600" y="34971201"/>
            <a:ext cx="5257800" cy="1938992"/>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I told you we needed a Planetary Defense system!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21615</TotalTime>
  <Words>828</Words>
  <Application>Microsoft Office PowerPoint</Application>
  <PresentationFormat>Custom</PresentationFormat>
  <Paragraphs>56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NASA 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A. Nuth</dc:creator>
  <cp:lastModifiedBy>Nuth, Joseph A. (GSFC-6900)</cp:lastModifiedBy>
  <cp:revision>176</cp:revision>
  <dcterms:created xsi:type="dcterms:W3CDTF">2013-06-10T16:43:01Z</dcterms:created>
  <dcterms:modified xsi:type="dcterms:W3CDTF">2025-04-15T18:57:48Z</dcterms:modified>
</cp:coreProperties>
</file>