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18"/>
  </p:notesMasterIdLst>
  <p:handoutMasterIdLst>
    <p:handoutMasterId r:id="rId19"/>
  </p:handoutMasterIdLst>
  <p:sldIdLst>
    <p:sldId id="429" r:id="rId6"/>
    <p:sldId id="260" r:id="rId7"/>
    <p:sldId id="261" r:id="rId8"/>
    <p:sldId id="262" r:id="rId9"/>
    <p:sldId id="264" r:id="rId10"/>
    <p:sldId id="265" r:id="rId11"/>
    <p:sldId id="16155" r:id="rId12"/>
    <p:sldId id="16159" r:id="rId13"/>
    <p:sldId id="266" r:id="rId14"/>
    <p:sldId id="16153" r:id="rId15"/>
    <p:sldId id="1615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884BD2-B705-494D-ACDA-8C425BF80DA9}">
          <p14:sldIdLst>
            <p14:sldId id="429"/>
            <p14:sldId id="260"/>
            <p14:sldId id="261"/>
            <p14:sldId id="262"/>
            <p14:sldId id="264"/>
            <p14:sldId id="265"/>
            <p14:sldId id="16155"/>
            <p14:sldId id="16159"/>
            <p14:sldId id="266"/>
            <p14:sldId id="16153"/>
            <p14:sldId id="1615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ee, Brent W. (GSFC-5950)" initials="BBW(5" lastIdx="1" clrIdx="0">
    <p:extLst>
      <p:ext uri="{19B8F6BF-5375-455C-9EA6-DF929625EA0E}">
        <p15:presenceInfo xmlns:p15="http://schemas.microsoft.com/office/powerpoint/2012/main" userId="S::bbarbee@ndc.nasa.gov::b8e70d3e-fc75-4bbf-ad93-d55a9ebef3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C9A"/>
    <a:srgbClr val="213C9A"/>
    <a:srgbClr val="EC8514"/>
    <a:srgbClr val="FFD579"/>
    <a:srgbClr val="18942D"/>
    <a:srgbClr val="4EE267"/>
    <a:srgbClr val="E2F0D9"/>
    <a:srgbClr val="E0EDF8"/>
    <a:srgbClr val="A1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9" autoAdjust="0"/>
    <p:restoredTop sz="95268" autoAdjust="0"/>
  </p:normalViewPr>
  <p:slideViewPr>
    <p:cSldViewPr snapToGrid="0">
      <p:cViewPr>
        <p:scale>
          <a:sx n="110" d="100"/>
          <a:sy n="110" d="100"/>
        </p:scale>
        <p:origin x="592" y="5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40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6284A6-78C4-0DF1-103F-64FCCBE56F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74F0D-4278-5B08-E290-262C8FC75C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67697-2CD4-5643-AD90-42786B969DA6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1AF65-3EF8-E1B4-0201-587DF6A4EF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4BA18-3413-8166-5A73-1C71D2548C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E4997-2DDE-5E43-AC58-3DD6D51B6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6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75B6F-0D68-4311-8963-F2D9C0C7D2E3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D0E7F-029E-4310-9FB5-4417F832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D0E7F-029E-4310-9FB5-4417F832A5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0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2869C464-086F-C43A-8BAE-0276CD65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>
            <a:extLst>
              <a:ext uri="{FF2B5EF4-FFF2-40B4-BE49-F238E27FC236}">
                <a16:creationId xmlns:a16="http://schemas.microsoft.com/office/drawing/2014/main" id="{C0427003-5CCE-26F0-98F9-9FA405702B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0:notes">
            <a:extLst>
              <a:ext uri="{FF2B5EF4-FFF2-40B4-BE49-F238E27FC236}">
                <a16:creationId xmlns:a16="http://schemas.microsoft.com/office/drawing/2014/main" id="{1B4B6BD8-10E2-503E-29B4-DDA5AE4DCF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049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C23CACEE-819C-BCBB-64D7-077C48AEE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>
            <a:extLst>
              <a:ext uri="{FF2B5EF4-FFF2-40B4-BE49-F238E27FC236}">
                <a16:creationId xmlns:a16="http://schemas.microsoft.com/office/drawing/2014/main" id="{4C41F96A-F631-6777-1B0B-DAF3A9AFAF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0:notes">
            <a:extLst>
              <a:ext uri="{FF2B5EF4-FFF2-40B4-BE49-F238E27FC236}">
                <a16:creationId xmlns:a16="http://schemas.microsoft.com/office/drawing/2014/main" id="{2DA05868-480D-C174-EFE3-0B23912529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216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2ec2620fd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342ec2620fd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2ec2620fd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42ec2620fd_2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39024654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39024654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2ec2620fd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2ec2620fd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>
          <a:extLst>
            <a:ext uri="{FF2B5EF4-FFF2-40B4-BE49-F238E27FC236}">
              <a16:creationId xmlns:a16="http://schemas.microsoft.com/office/drawing/2014/main" id="{E136C563-A686-3719-FAA8-2C9AC6650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D73FDCD6-2596-5A05-2845-B47E67F0F5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>
            <a:extLst>
              <a:ext uri="{FF2B5EF4-FFF2-40B4-BE49-F238E27FC236}">
                <a16:creationId xmlns:a16="http://schemas.microsoft.com/office/drawing/2014/main" id="{B282322A-5A97-60F1-44B5-CC0F59C15B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40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>
          <a:extLst>
            <a:ext uri="{FF2B5EF4-FFF2-40B4-BE49-F238E27FC236}">
              <a16:creationId xmlns:a16="http://schemas.microsoft.com/office/drawing/2014/main" id="{5F3FB112-ECDC-8A7D-EE64-50C8C271F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2ec2620fd_2_83:notes">
            <a:extLst>
              <a:ext uri="{FF2B5EF4-FFF2-40B4-BE49-F238E27FC236}">
                <a16:creationId xmlns:a16="http://schemas.microsoft.com/office/drawing/2014/main" id="{CAD6633A-158B-D8FB-2DEF-E2E3F72206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42ec2620fd_2_83:notes">
            <a:extLst>
              <a:ext uri="{FF2B5EF4-FFF2-40B4-BE49-F238E27FC236}">
                <a16:creationId xmlns:a16="http://schemas.microsoft.com/office/drawing/2014/main" id="{72461BAA-0664-76E4-850C-91EBF03E5E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5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CDB31-87B3-4B42-B3F9-A1D5E646848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D3907264-5BDC-74BD-620F-5A33282C3B8C}"/>
              </a:ext>
            </a:extLst>
          </p:cNvPr>
          <p:cNvSpPr txBox="1">
            <a:spLocks/>
          </p:cNvSpPr>
          <p:nvPr userDrawn="1"/>
        </p:nvSpPr>
        <p:spPr>
          <a:xfrm>
            <a:off x="962884" y="263163"/>
            <a:ext cx="10633507" cy="78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0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55E46-6EAD-44B2-AB8F-B0AB9A6D9E2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7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B4914-066E-4D93-9BC8-8FE0782B597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96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D1805-839B-47FB-A86E-D8074E88F4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28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101600" y="1260908"/>
            <a:ext cx="11887200" cy="544469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defRPr sz="2100"/>
            </a:lvl1pPr>
            <a:lvl2pPr marL="685800" indent="-228600">
              <a:buFont typeface="Calibri" panose="020F0502020204030204" pitchFamily="34" charset="0"/>
              <a:buChar char="‒"/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221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Google Shape;17;p3"/>
          <p:cNvSpPr txBox="1"/>
          <p:nvPr/>
        </p:nvSpPr>
        <p:spPr>
          <a:xfrm>
            <a:off x="4360200" y="6271500"/>
            <a:ext cx="3471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HYPOTHETICAL EXERCISE</a:t>
            </a:r>
            <a:endParaRPr sz="1867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/>
        </p:nvSpPr>
        <p:spPr>
          <a:xfrm>
            <a:off x="4360200" y="0"/>
            <a:ext cx="3471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HYPOTHETICAL EXERCISE</a:t>
            </a:r>
            <a:endParaRPr sz="1867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191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16455" y="3221701"/>
            <a:ext cx="10017472" cy="5004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 b="1" baseline="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1216456" y="3722185"/>
            <a:ext cx="9998657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  <p:pic>
        <p:nvPicPr>
          <p:cNvPr id="4" name="Picture 3" descr="JPL_RedBlack_rgb_stacked_5in_16060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60" y="1672559"/>
            <a:ext cx="2837928" cy="124159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213312" y="5649583"/>
            <a:ext cx="9899649" cy="77946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213312" y="6459398"/>
            <a:ext cx="9899649" cy="39860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13311" y="2885930"/>
            <a:ext cx="10020616" cy="3357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</p:spTree>
    <p:extLst>
      <p:ext uri="{BB962C8B-B14F-4D97-AF65-F5344CB8AC3E}">
        <p14:creationId xmlns:p14="http://schemas.microsoft.com/office/powerpoint/2010/main" val="966018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446583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2265" y="4814635"/>
            <a:ext cx="11248180" cy="4301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92265" y="4524000"/>
            <a:ext cx="11248180" cy="2906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92265" y="5853546"/>
            <a:ext cx="8739539" cy="6657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pic>
        <p:nvPicPr>
          <p:cNvPr id="12" name="Picture 11" descr="JPL_RedBlack_rgb_stacked_5in_16060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595" y="5423673"/>
            <a:ext cx="2837928" cy="1241592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92265" y="6458524"/>
            <a:ext cx="8739540" cy="39947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92265" y="5244818"/>
            <a:ext cx="8739539" cy="4701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355534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V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435273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583715" y="1919102"/>
            <a:ext cx="4463143" cy="8830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7583714" y="2783303"/>
            <a:ext cx="4463143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# | Directorate, Division, Section or Group</a:t>
            </a:r>
          </a:p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583713" y="1016000"/>
            <a:ext cx="4463145" cy="8568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tabLst/>
              <a:defRPr sz="14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</a:t>
            </a:r>
            <a:br>
              <a:rPr lang="en-US" dirty="0"/>
            </a:br>
            <a:r>
              <a:rPr lang="en-US" dirty="0"/>
              <a:t>Mission Name (optional)</a:t>
            </a:r>
          </a:p>
        </p:txBody>
      </p:sp>
      <p:pic>
        <p:nvPicPr>
          <p:cNvPr id="10" name="Picture 9" descr="JPL_RedBlack_rgb_stacked_5in_16060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57" y="5047373"/>
            <a:ext cx="2837928" cy="1241592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83715" y="6133630"/>
            <a:ext cx="4463143" cy="7243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</p:spTree>
    <p:extLst>
      <p:ext uri="{BB962C8B-B14F-4D97-AF65-F5344CB8AC3E}">
        <p14:creationId xmlns:p14="http://schemas.microsoft.com/office/powerpoint/2010/main" val="3541695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609600" y="1600199"/>
            <a:ext cx="10972801" cy="4525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3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8" y="1318661"/>
            <a:ext cx="12016747" cy="496691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155EC-24F4-433E-AB5A-94810C02F54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69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234" y="310718"/>
            <a:ext cx="8485395" cy="754602"/>
          </a:xfrm>
        </p:spPr>
        <p:txBody>
          <a:bodyPr/>
          <a:lstStyle>
            <a:lvl1pPr algn="ctr"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609600" y="1600199"/>
            <a:ext cx="10972801" cy="4525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06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9" name="Picture 8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5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9" name="Picture 8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6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609600" y="1599449"/>
            <a:ext cx="5384800" cy="4526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6197600" y="1599449"/>
            <a:ext cx="5384800" cy="4526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2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609600" y="2174875"/>
            <a:ext cx="5384800" cy="3951288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6197600" y="2174875"/>
            <a:ext cx="5384800" cy="3951288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29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766733" y="1596524"/>
            <a:ext cx="6815667" cy="44058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58574"/>
            <a:ext cx="4011084" cy="324384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09601" y="1596525"/>
            <a:ext cx="4011084" cy="1162049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6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90842"/>
            <a:ext cx="7315200" cy="3383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14565"/>
            <a:ext cx="7315200" cy="52154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389717" y="4974803"/>
            <a:ext cx="7315200" cy="63107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67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8" name="Picture 7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19226"/>
            <a:ext cx="12192000" cy="50291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7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Gray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19226"/>
            <a:ext cx="12192000" cy="50291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8" name="Picture 7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02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5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2B2A8-8652-41BD-BA86-92F074B3EDD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5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810" y="2537620"/>
            <a:ext cx="10970381" cy="1782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 sz="4800" baseline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4160516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PL_RedBlack_rgb_horz_5in_1606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1212041" y="6502283"/>
            <a:ext cx="748632" cy="32546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810" y="2537620"/>
            <a:ext cx="10970381" cy="1782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920784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675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PL_RedBlack_rgb_stacked_5in_16060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10" y="2307166"/>
            <a:ext cx="5128381" cy="22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83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33" y="882650"/>
            <a:ext cx="11489267" cy="54419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90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11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xar 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D2917FE-62C5-F04B-9D5D-B452347C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47700"/>
            <a:ext cx="9144000" cy="888492"/>
          </a:xfrm>
          <a:prstGeom prst="rect">
            <a:avLst/>
          </a:prstGeom>
        </p:spPr>
        <p:txBody>
          <a:bodyPr wrap="square" lIns="0" tIns="0" rIns="0" bIns="0" anchor="ctr"/>
          <a:lstStyle>
            <a:lvl1pPr>
              <a:lnSpc>
                <a:spcPct val="100000"/>
              </a:lnSpc>
              <a:defRPr sz="2250" cap="non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Line2</a:t>
            </a:r>
          </a:p>
        </p:txBody>
      </p:sp>
    </p:spTree>
    <p:extLst>
      <p:ext uri="{BB962C8B-B14F-4D97-AF65-F5344CB8AC3E}">
        <p14:creationId xmlns:p14="http://schemas.microsoft.com/office/powerpoint/2010/main" val="705905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985FA-C33C-C94E-9E55-D8DEB8A26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804D4-B87D-D84F-86FE-BB3DD3C86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C3609-9261-3348-A44B-17E972E4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4E599-BDC3-E24C-9B4B-F070CE65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915" y="6457848"/>
            <a:ext cx="7202171" cy="4001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9D45-77A8-4B41-AA9E-DE388C63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8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490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954955"/>
            <a:ext cx="5181600" cy="3222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954955"/>
            <a:ext cx="5181600" cy="32220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25782-E644-40D4-8AE6-73CDEAB5A2F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25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65480-9497-4A34-B677-F9E0519C9D3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75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14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E8048-B3FE-4428-9313-0AC9130E20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73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9694-AAAE-430F-8B1D-BC4C0C9424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9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6D7CE-8D09-4C86-AF69-5BAFC284562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59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1CFDF-C3AF-1CBA-77A9-243C62377B4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1143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99D6F-25A6-466E-A884-08D293E102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65FF9-E518-46B5-8B9D-BB4799C1D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62884" y="263163"/>
            <a:ext cx="10633507" cy="78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06095"/>
            <a:ext cx="10515600" cy="504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21" descr="meatball best">
            <a:extLst>
              <a:ext uri="{FF2B5EF4-FFF2-40B4-BE49-F238E27FC236}">
                <a16:creationId xmlns:a16="http://schemas.microsoft.com/office/drawing/2014/main" id="{1C3E071C-0939-8312-3834-B7859C25D4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06" y="221412"/>
            <a:ext cx="844978" cy="7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8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705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651247" y="355106"/>
            <a:ext cx="8984202" cy="701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09600" y="6457848"/>
            <a:ext cx="1761067" cy="400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DA1A6D8-8965-4741-9EA0-5CE78655096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821334" y="6457848"/>
            <a:ext cx="1362855" cy="400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C55CB38-BBCE-43B9-89FE-89EE63121827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CA1CD58-2705-43CD-AC9D-4D2A5476E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4734"/>
            <a:ext cx="12191999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93A727-C75C-4C77-A070-C39B03AF1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5179" t="46618" r="64719" b="31992"/>
          <a:stretch/>
        </p:blipFill>
        <p:spPr>
          <a:xfrm>
            <a:off x="0" y="-1"/>
            <a:ext cx="1677704" cy="14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5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 cap="none" spc="0" baseline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A17041.NO LINE.tif" descr="PIA17041.NO LINE.tif">
            <a:extLst>
              <a:ext uri="{FF2B5EF4-FFF2-40B4-BE49-F238E27FC236}">
                <a16:creationId xmlns:a16="http://schemas.microsoft.com/office/drawing/2014/main" id="{E0385859-3BEE-F091-4B78-BBF463051F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9" y="-1"/>
            <a:ext cx="12207249" cy="6881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BB2A24BA-BFD6-7B67-CB99-64F6AB8219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723" y="6552547"/>
            <a:ext cx="361532" cy="107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E787D704-EA2F-1CB4-EB4D-F520A8DC4F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35358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520" y="6537727"/>
            <a:ext cx="507643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21" descr="meatball best">
            <a:extLst>
              <a:ext uri="{FF2B5EF4-FFF2-40B4-BE49-F238E27FC236}">
                <a16:creationId xmlns:a16="http://schemas.microsoft.com/office/drawing/2014/main" id="{E269AB78-8F82-509F-2CB6-6DBB0372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06" y="221412"/>
            <a:ext cx="844978" cy="7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© 2021 California Institute of Technology. Government sponsorship acknowledged.">
            <a:extLst>
              <a:ext uri="{FF2B5EF4-FFF2-40B4-BE49-F238E27FC236}">
                <a16:creationId xmlns:a16="http://schemas.microsoft.com/office/drawing/2014/main" id="{6C77D2FB-59C1-7D99-1733-F92EDE074748}"/>
              </a:ext>
            </a:extLst>
          </p:cNvPr>
          <p:cNvSpPr txBox="1"/>
          <p:nvPr/>
        </p:nvSpPr>
        <p:spPr>
          <a:xfrm>
            <a:off x="579123" y="6238152"/>
            <a:ext cx="3919329" cy="174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 algn="l" defTabSz="825500">
              <a:spcBef>
                <a:spcPts val="0"/>
              </a:spcBef>
              <a:tabLst/>
              <a:defRPr sz="1600" spc="0">
                <a:solidFill>
                  <a:srgbClr val="DCDEE0">
                    <a:alpha val="72163"/>
                  </a:srgb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800" dirty="0"/>
              <a:t>© 202</a:t>
            </a:r>
            <a:r>
              <a:rPr lang="en-US" sz="800" dirty="0"/>
              <a:t>5</a:t>
            </a:r>
            <a:r>
              <a:rPr sz="800" dirty="0"/>
              <a:t> California Institute of Technology. Government sponsorship acknowledged. </a:t>
            </a:r>
          </a:p>
        </p:txBody>
      </p:sp>
      <p:sp>
        <p:nvSpPr>
          <p:cNvPr id="2" name="Outline of Orbit Determination">
            <a:extLst>
              <a:ext uri="{FF2B5EF4-FFF2-40B4-BE49-F238E27FC236}">
                <a16:creationId xmlns:a16="http://schemas.microsoft.com/office/drawing/2014/main" id="{548CCD74-E6E1-6D88-F6CE-20DCE64C9719}"/>
              </a:ext>
            </a:extLst>
          </p:cNvPr>
          <p:cNvSpPr txBox="1"/>
          <p:nvPr/>
        </p:nvSpPr>
        <p:spPr>
          <a:xfrm>
            <a:off x="585656" y="1940498"/>
            <a:ext cx="8883129" cy="91870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48" tIns="6348" rIns="6348" bIns="6348"/>
          <a:lstStyle>
            <a:lvl1pPr algn="l" defTabSz="457200">
              <a:lnSpc>
                <a:spcPct val="110000"/>
              </a:lnSpc>
              <a:spcBef>
                <a:spcPts val="500"/>
              </a:spcBef>
              <a:tabLst/>
              <a:defRPr sz="9400" spc="0">
                <a:solidFill>
                  <a:srgbClr val="ADD3E0"/>
                </a:solidFill>
                <a:latin typeface="Chalet NewYorkNineteenSixty"/>
                <a:ea typeface="Chalet NewYorkNineteenSixty"/>
                <a:cs typeface="Chalet NewYorkNineteenSixty"/>
                <a:sym typeface="Chalet NewYorkNineteenSixty"/>
              </a:defRPr>
            </a:lvl1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599" b="1" dirty="0">
                <a:solidFill>
                  <a:schemeClr val="bg1"/>
                </a:solidFill>
              </a:rPr>
              <a:t>Ion-Beam Deflection Missions for the </a:t>
            </a:r>
            <a:br>
              <a:rPr lang="en-US" sz="3599" b="1" dirty="0">
                <a:solidFill>
                  <a:schemeClr val="bg1"/>
                </a:solidFill>
              </a:rPr>
            </a:br>
            <a:r>
              <a:rPr lang="en-US" sz="3599" b="1" dirty="0">
                <a:solidFill>
                  <a:schemeClr val="bg1"/>
                </a:solidFill>
              </a:rPr>
              <a:t>2024 PDC25 Scenario</a:t>
            </a:r>
            <a:endParaRPr sz="3599" b="1" dirty="0">
              <a:solidFill>
                <a:schemeClr val="bg1"/>
              </a:solidFill>
            </a:endParaRPr>
          </a:p>
        </p:txBody>
      </p:sp>
      <p:sp>
        <p:nvSpPr>
          <p:cNvPr id="3" name="Paul Chodas and Davide Farnocchia">
            <a:extLst>
              <a:ext uri="{FF2B5EF4-FFF2-40B4-BE49-F238E27FC236}">
                <a16:creationId xmlns:a16="http://schemas.microsoft.com/office/drawing/2014/main" id="{B7D303C4-87E8-503E-7CB6-5D2CE1F24532}"/>
              </a:ext>
            </a:extLst>
          </p:cNvPr>
          <p:cNvSpPr txBox="1"/>
          <p:nvPr/>
        </p:nvSpPr>
        <p:spPr>
          <a:xfrm>
            <a:off x="585656" y="3654876"/>
            <a:ext cx="11369543" cy="82072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3" tIns="25393" rIns="25393" bIns="25393">
            <a:spAutoFit/>
          </a:bodyPr>
          <a:lstStyle>
            <a:lvl1pPr algn="l" defTabSz="825500">
              <a:lnSpc>
                <a:spcPct val="120000"/>
              </a:lnSpc>
              <a:spcBef>
                <a:spcPts val="0"/>
              </a:spcBef>
              <a:tabLst/>
              <a:defRPr sz="4600" spc="0">
                <a:solidFill>
                  <a:srgbClr val="DCDEE0"/>
                </a:solidFill>
                <a:latin typeface="Chalet NewYorkNineteenSixty"/>
                <a:ea typeface="Chalet NewYorkNineteenSixty"/>
                <a:cs typeface="Chalet NewYorkNineteenSixty"/>
                <a:sym typeface="Chalet NewYorkNineteenSixty"/>
              </a:defRPr>
            </a:lvl1pPr>
          </a:lstStyle>
          <a:p>
            <a:r>
              <a:rPr sz="2300" b="1" dirty="0"/>
              <a:t>P</a:t>
            </a:r>
            <a:r>
              <a:rPr lang="en-US" sz="2300" b="1" dirty="0"/>
              <a:t>aul</a:t>
            </a:r>
            <a:r>
              <a:rPr sz="2300" b="1" dirty="0"/>
              <a:t> Chodas</a:t>
            </a:r>
            <a:r>
              <a:rPr lang="en-US" sz="2300" b="1" baseline="30000" dirty="0"/>
              <a:t>1</a:t>
            </a:r>
            <a:r>
              <a:rPr lang="en-US" sz="2300" b="1" dirty="0"/>
              <a:t>, John Brophy</a:t>
            </a:r>
            <a:r>
              <a:rPr lang="en-US" sz="2300" b="1" baseline="30000" dirty="0"/>
              <a:t>1</a:t>
            </a:r>
            <a:r>
              <a:rPr lang="en-US" sz="2300" b="1" dirty="0"/>
              <a:t>, Matt Vavrina</a:t>
            </a:r>
            <a:r>
              <a:rPr lang="en-US" sz="2300" b="1" baseline="30000" dirty="0"/>
              <a:t>2</a:t>
            </a:r>
            <a:r>
              <a:rPr lang="en-US" sz="2300" b="1" dirty="0"/>
              <a:t> and Brent Barbee</a:t>
            </a:r>
            <a:r>
              <a:rPr lang="en-US" sz="2300" b="1" baseline="30000" dirty="0"/>
              <a:t>2</a:t>
            </a:r>
            <a:endParaRPr lang="en-US" sz="2000" baseline="30000" dirty="0"/>
          </a:p>
          <a:p>
            <a:endParaRPr lang="en-US" sz="2000" dirty="0"/>
          </a:p>
        </p:txBody>
      </p:sp>
      <p:sp>
        <p:nvSpPr>
          <p:cNvPr id="8" name="CNEOS, Jet Propulsion Laboratory, California Institute of Technology">
            <a:extLst>
              <a:ext uri="{FF2B5EF4-FFF2-40B4-BE49-F238E27FC236}">
                <a16:creationId xmlns:a16="http://schemas.microsoft.com/office/drawing/2014/main" id="{489176F8-94BB-467D-CFC1-0C0B7E1997C5}"/>
              </a:ext>
            </a:extLst>
          </p:cNvPr>
          <p:cNvSpPr txBox="1"/>
          <p:nvPr/>
        </p:nvSpPr>
        <p:spPr>
          <a:xfrm>
            <a:off x="585656" y="4148770"/>
            <a:ext cx="5650291" cy="20099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3" tIns="25393" rIns="25393" bIns="25393">
            <a:spAutoFit/>
          </a:bodyPr>
          <a:lstStyle>
            <a:lvl1pPr algn="l" defTabSz="825500">
              <a:lnSpc>
                <a:spcPct val="120000"/>
              </a:lnSpc>
              <a:spcBef>
                <a:spcPts val="0"/>
              </a:spcBef>
              <a:tabLst/>
              <a:defRPr sz="2700" spc="0">
                <a:solidFill>
                  <a:srgbClr val="DCDEE0"/>
                </a:solidFill>
                <a:latin typeface="Helvetica Now Display Thin"/>
                <a:ea typeface="Helvetica Now Display Thin"/>
                <a:cs typeface="Helvetica Now Display Thin"/>
                <a:sym typeface="Helvetica Now Display Thin"/>
              </a:defRPr>
            </a:lvl1pPr>
          </a:lstStyle>
          <a:p>
            <a:r>
              <a:rPr lang="en-US" sz="1350" baseline="30000" dirty="0"/>
              <a:t>(1)</a:t>
            </a:r>
            <a:r>
              <a:rPr lang="en-US" sz="1350" dirty="0"/>
              <a:t> </a:t>
            </a:r>
            <a:r>
              <a:rPr sz="1350" dirty="0"/>
              <a:t>Jet Propulsion Laboratory, California Institute of Technolog</a:t>
            </a:r>
            <a:r>
              <a:rPr lang="en-US" sz="1350" dirty="0"/>
              <a:t>y</a:t>
            </a:r>
            <a:br>
              <a:rPr lang="en-US" sz="1350" dirty="0"/>
            </a:br>
            <a:r>
              <a:rPr lang="en-US" sz="1350" baseline="30000" dirty="0"/>
              <a:t>(2)</a:t>
            </a:r>
            <a:r>
              <a:rPr lang="en-US" sz="1350" dirty="0"/>
              <a:t> NASA Goddard Space Flight Center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9th IAA Planetary Defense Conference,</a:t>
            </a:r>
          </a:p>
          <a:p>
            <a:r>
              <a:rPr lang="en-US" sz="1600" dirty="0"/>
              <a:t>Stellenbosch, Cape Town, S. Africa, May 5-9, 2025</a:t>
            </a:r>
          </a:p>
        </p:txBody>
      </p:sp>
    </p:spTree>
    <p:extLst>
      <p:ext uri="{BB962C8B-B14F-4D97-AF65-F5344CB8AC3E}">
        <p14:creationId xmlns:p14="http://schemas.microsoft.com/office/powerpoint/2010/main" val="319146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1D94662C-E737-BEFD-53C1-07D3EA6B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>
            <a:extLst>
              <a:ext uri="{FF2B5EF4-FFF2-40B4-BE49-F238E27FC236}">
                <a16:creationId xmlns:a16="http://schemas.microsoft.com/office/drawing/2014/main" id="{A8CDC697-F3F4-A914-AB37-C39B6BB595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45134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SzPct val="111111"/>
            </a:pPr>
            <a:r>
              <a:rPr lang="en-US" dirty="0"/>
              <a:t>46kW IBD Spacecraft: Results for Southward Deflection</a:t>
            </a:r>
            <a:endParaRPr dirty="0"/>
          </a:p>
        </p:txBody>
      </p:sp>
      <p:sp>
        <p:nvSpPr>
          <p:cNvPr id="170" name="Google Shape;170;p23">
            <a:extLst>
              <a:ext uri="{FF2B5EF4-FFF2-40B4-BE49-F238E27FC236}">
                <a16:creationId xmlns:a16="http://schemas.microsoft.com/office/drawing/2014/main" id="{551E6065-DC8E-175B-F372-20F03B3C21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graphicFrame>
        <p:nvGraphicFramePr>
          <p:cNvPr id="171" name="Google Shape;171;p23">
            <a:extLst>
              <a:ext uri="{FF2B5EF4-FFF2-40B4-BE49-F238E27FC236}">
                <a16:creationId xmlns:a16="http://schemas.microsoft.com/office/drawing/2014/main" id="{1F436240-2D49-EC2A-94F9-C809427563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563838"/>
              </p:ext>
            </p:extLst>
          </p:nvPr>
        </p:nvGraphicFramePr>
        <p:xfrm>
          <a:off x="1574404" y="1578031"/>
          <a:ext cx="8481704" cy="44198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0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3391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Mission:</a:t>
                      </a:r>
                      <a:endParaRPr sz="2000" dirty="0"/>
                    </a:p>
                  </a:txBody>
                  <a:tcPr marL="121933" marR="121933" marT="50386" marB="5038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Early1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Early2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Primary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Backup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Launch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4/25/2029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</a:rPr>
                        <a:t>(5.5 mo. earlier)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6/2/2029 </a:t>
                      </a:r>
                      <a:br>
                        <a:rPr lang="en-US" sz="2000" dirty="0">
                          <a:solidFill>
                            <a:schemeClr val="dk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dk1"/>
                          </a:solidFill>
                        </a:rPr>
                        <a:t>(4.2 mo. earlier)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10/3/2029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4/10/2030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b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 mo. later)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0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Arrival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4/27/2032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6/4/2032</a:t>
                      </a:r>
                      <a:endParaRPr sz="1500" u="none" strike="noStrike" cap="none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7/6/2032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10/1/2032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Asteroid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Mass %</a:t>
                      </a:r>
                      <a:r>
                        <a:rPr lang="en-US" sz="2000" u="none" strike="noStrike" cap="none" dirty="0" err="1"/>
                        <a:t>ile</a:t>
                      </a:r>
                      <a:r>
                        <a:rPr lang="en-US" sz="2000" u="none" strike="noStrike" cap="none" dirty="0"/>
                        <a:t>: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Required Number of Launches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&amp; Completion Dates:</a:t>
                      </a:r>
                    </a:p>
                  </a:txBody>
                  <a:tcPr marT="41564" marB="41564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Low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Feb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Mar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2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Sep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2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Jan 2035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50th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2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Dec 2036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2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Jan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3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Dec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3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Jul 2035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High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3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Mar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3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Apr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4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Jul 2035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4</a:t>
                      </a:r>
                      <a:endParaRPr sz="20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Jan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2" name="Google Shape;172;p23">
            <a:extLst>
              <a:ext uri="{FF2B5EF4-FFF2-40B4-BE49-F238E27FC236}">
                <a16:creationId xmlns:a16="http://schemas.microsoft.com/office/drawing/2014/main" id="{8831802D-7B1C-AF26-E4E7-434D1E95DDE4}"/>
              </a:ext>
            </a:extLst>
          </p:cNvPr>
          <p:cNvSpPr txBox="1"/>
          <p:nvPr/>
        </p:nvSpPr>
        <p:spPr>
          <a:xfrm>
            <a:off x="10056108" y="2649239"/>
            <a:ext cx="2044452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Deflection begins </a:t>
            </a:r>
            <a:b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month after arrival</a:t>
            </a:r>
            <a:endParaRPr sz="2400" dirty="0"/>
          </a:p>
        </p:txBody>
      </p:sp>
      <p:sp>
        <p:nvSpPr>
          <p:cNvPr id="173" name="Google Shape;173;p23">
            <a:extLst>
              <a:ext uri="{FF2B5EF4-FFF2-40B4-BE49-F238E27FC236}">
                <a16:creationId xmlns:a16="http://schemas.microsoft.com/office/drawing/2014/main" id="{F202AC07-7BDB-875E-A71A-E678BB456141}"/>
              </a:ext>
            </a:extLst>
          </p:cNvPr>
          <p:cNvSpPr txBox="1"/>
          <p:nvPr/>
        </p:nvSpPr>
        <p:spPr>
          <a:xfrm>
            <a:off x="10208871" y="4668692"/>
            <a:ext cx="1819340" cy="13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467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2-4 IB spacecraft would be needed to successfully deflect southwards</a:t>
            </a:r>
            <a:endParaRPr sz="1467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13D97F-B36D-FF74-C7E7-8491BDEB2ABF}"/>
              </a:ext>
            </a:extLst>
          </p:cNvPr>
          <p:cNvSpPr/>
          <p:nvPr/>
        </p:nvSpPr>
        <p:spPr>
          <a:xfrm>
            <a:off x="10208871" y="4668692"/>
            <a:ext cx="1819340" cy="1164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A64B48DF-5882-FC5A-0A4C-3DB411296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>
            <a:extLst>
              <a:ext uri="{FF2B5EF4-FFF2-40B4-BE49-F238E27FC236}">
                <a16:creationId xmlns:a16="http://schemas.microsoft.com/office/drawing/2014/main" id="{2608220D-8258-8FBC-B9DF-82CA5B1DC5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7411" y="44077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SzPct val="111111"/>
            </a:pPr>
            <a:r>
              <a:rPr lang="en-US" dirty="0"/>
              <a:t>46kW IBD Spacecraft: Results for Partial Southward Deflection</a:t>
            </a:r>
            <a:endParaRPr dirty="0"/>
          </a:p>
        </p:txBody>
      </p:sp>
      <p:sp>
        <p:nvSpPr>
          <p:cNvPr id="170" name="Google Shape;170;p23">
            <a:extLst>
              <a:ext uri="{FF2B5EF4-FFF2-40B4-BE49-F238E27FC236}">
                <a16:creationId xmlns:a16="http://schemas.microsoft.com/office/drawing/2014/main" id="{3EA424B7-0879-B56A-759D-0BAA355EEAB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graphicFrame>
        <p:nvGraphicFramePr>
          <p:cNvPr id="171" name="Google Shape;171;p23">
            <a:extLst>
              <a:ext uri="{FF2B5EF4-FFF2-40B4-BE49-F238E27FC236}">
                <a16:creationId xmlns:a16="http://schemas.microsoft.com/office/drawing/2014/main" id="{B36BB5A5-ECE3-2B07-A3AE-31275C811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258542"/>
              </p:ext>
            </p:extLst>
          </p:nvPr>
        </p:nvGraphicFramePr>
        <p:xfrm>
          <a:off x="1574404" y="1578031"/>
          <a:ext cx="8481704" cy="44198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0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3391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Mission:</a:t>
                      </a:r>
                      <a:endParaRPr sz="2000" dirty="0"/>
                    </a:p>
                  </a:txBody>
                  <a:tcPr marL="121933" marR="121933" marT="50386" marB="5038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Early1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Early2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Primary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Backup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Launch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4/25/2029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</a:rPr>
                        <a:t>(5.5 mo. earlier)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6/2/2029 </a:t>
                      </a:r>
                      <a:br>
                        <a:rPr lang="en-US" sz="2000" dirty="0">
                          <a:solidFill>
                            <a:schemeClr val="dk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dk1"/>
                          </a:solidFill>
                        </a:rPr>
                        <a:t>(4.2 mo. earlier)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10/3/2029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4/10/2030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b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 mo. later)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0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Arrival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4/27/2032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6/4/2032</a:t>
                      </a:r>
                      <a:endParaRPr sz="1500" u="none" strike="noStrike" cap="none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7/6/2032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10/1/2032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Asteroid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Mass %</a:t>
                      </a:r>
                      <a:r>
                        <a:rPr lang="en-US" sz="2000" u="none" strike="noStrike" cap="none" dirty="0" err="1"/>
                        <a:t>ile</a:t>
                      </a:r>
                      <a:r>
                        <a:rPr lang="en-US" sz="2000" u="none" strike="noStrike" cap="none" dirty="0"/>
                        <a:t>: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Required Number of Launches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&amp; Completion Dates:</a:t>
                      </a:r>
                    </a:p>
                  </a:txBody>
                  <a:tcPr marT="41564" marB="41564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Low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Jan 2033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Feb 2033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1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Mar 2033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1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Aug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50th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Nov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Dec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Dec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Jun 2035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High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Feb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Mar 2037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2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Sep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2</a:t>
                      </a:r>
                      <a:endParaRPr sz="20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Jan 2035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2" name="Google Shape;172;p23">
            <a:extLst>
              <a:ext uri="{FF2B5EF4-FFF2-40B4-BE49-F238E27FC236}">
                <a16:creationId xmlns:a16="http://schemas.microsoft.com/office/drawing/2014/main" id="{BEAC16FC-69F0-CA6B-E1E9-5AB7799F6F72}"/>
              </a:ext>
            </a:extLst>
          </p:cNvPr>
          <p:cNvSpPr txBox="1"/>
          <p:nvPr/>
        </p:nvSpPr>
        <p:spPr>
          <a:xfrm>
            <a:off x="10056107" y="2649239"/>
            <a:ext cx="2005861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Deflection begins </a:t>
            </a:r>
            <a:b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month after arrival</a:t>
            </a:r>
            <a:endParaRPr sz="2400" dirty="0"/>
          </a:p>
        </p:txBody>
      </p:sp>
      <p:sp>
        <p:nvSpPr>
          <p:cNvPr id="173" name="Google Shape;173;p23">
            <a:extLst>
              <a:ext uri="{FF2B5EF4-FFF2-40B4-BE49-F238E27FC236}">
                <a16:creationId xmlns:a16="http://schemas.microsoft.com/office/drawing/2014/main" id="{66DCA6E2-FD3A-4267-52BF-BE498C49C392}"/>
              </a:ext>
            </a:extLst>
          </p:cNvPr>
          <p:cNvSpPr txBox="1"/>
          <p:nvPr/>
        </p:nvSpPr>
        <p:spPr>
          <a:xfrm>
            <a:off x="10115018" y="3789013"/>
            <a:ext cx="2005861" cy="13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467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early-</a:t>
            </a:r>
            <a:br>
              <a:rPr lang="en-US" sz="1467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IB spacecraft can achieve a partial southward deflection</a:t>
            </a:r>
            <a:endParaRPr sz="1467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F774DA-30B0-9104-6FFC-6F7D7F76E614}"/>
              </a:ext>
            </a:extLst>
          </p:cNvPr>
          <p:cNvSpPr/>
          <p:nvPr/>
        </p:nvSpPr>
        <p:spPr>
          <a:xfrm>
            <a:off x="3414530" y="3908562"/>
            <a:ext cx="3240912" cy="2054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951EAB6-9D67-7592-6A11-A899CCEA5AA1}"/>
              </a:ext>
            </a:extLst>
          </p:cNvPr>
          <p:cNvSpPr/>
          <p:nvPr/>
        </p:nvSpPr>
        <p:spPr>
          <a:xfrm>
            <a:off x="10115018" y="3877516"/>
            <a:ext cx="2005861" cy="10417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2;p23">
            <a:extLst>
              <a:ext uri="{FF2B5EF4-FFF2-40B4-BE49-F238E27FC236}">
                <a16:creationId xmlns:a16="http://schemas.microsoft.com/office/drawing/2014/main" id="{3E6E58DE-87EF-FDE0-8A85-34FFA146DCD0}"/>
              </a:ext>
            </a:extLst>
          </p:cNvPr>
          <p:cNvSpPr txBox="1"/>
          <p:nvPr/>
        </p:nvSpPr>
        <p:spPr>
          <a:xfrm>
            <a:off x="10115018" y="5102823"/>
            <a:ext cx="2005861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top 10% of the cases by mass, another spacecraft is required to reach the target</a:t>
            </a:r>
            <a:endParaRPr sz="24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14EA52A-CBF4-BEBA-4182-336DAD5DC94F}"/>
              </a:ext>
            </a:extLst>
          </p:cNvPr>
          <p:cNvSpPr/>
          <p:nvPr/>
        </p:nvSpPr>
        <p:spPr>
          <a:xfrm>
            <a:off x="10115018" y="5118213"/>
            <a:ext cx="2005861" cy="12365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966BAB-9709-728E-EE8D-D9089D098F49}"/>
              </a:ext>
            </a:extLst>
          </p:cNvPr>
          <p:cNvSpPr/>
          <p:nvPr/>
        </p:nvSpPr>
        <p:spPr>
          <a:xfrm>
            <a:off x="6782765" y="5279969"/>
            <a:ext cx="3171463" cy="683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>
            <a:spLocks noGrp="1"/>
          </p:cNvSpPr>
          <p:nvPr>
            <p:ph type="body" idx="1"/>
          </p:nvPr>
        </p:nvSpPr>
        <p:spPr>
          <a:xfrm>
            <a:off x="415600" y="1333433"/>
            <a:ext cx="11450800" cy="520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20119">
              <a:buSzPct val="108108"/>
            </a:pPr>
            <a:r>
              <a:rPr lang="en-US" dirty="0"/>
              <a:t>A single 46kW IBD spacecraft could achieve the partial southward deflection as long as it is launched early in 2029</a:t>
            </a:r>
          </a:p>
          <a:p>
            <a:pPr indent="-420119">
              <a:buSzPct val="108108"/>
            </a:pPr>
            <a:r>
              <a:rPr lang="en-US" dirty="0"/>
              <a:t>If launched later in 2029, another IBD spacecraft would be needed to reach the partial deflection target if the asteroid was in the top 10% by mass</a:t>
            </a:r>
          </a:p>
          <a:p>
            <a:pPr indent="-420119">
              <a:buSzPct val="108108"/>
            </a:pPr>
            <a:r>
              <a:rPr lang="en-US" dirty="0"/>
              <a:t>Deflecting northward off the Earth would likely require 2-3 IBD spacecraft.</a:t>
            </a:r>
          </a:p>
          <a:p>
            <a:pPr indent="-420119">
              <a:buSzPct val="108108"/>
            </a:pPr>
            <a:r>
              <a:rPr lang="en-US" dirty="0"/>
              <a:t>Deflecting southward off the Earth would likely require 3-4 IBD spacecraft.</a:t>
            </a:r>
            <a:endParaRPr dirty="0"/>
          </a:p>
        </p:txBody>
      </p:sp>
      <p:sp>
        <p:nvSpPr>
          <p:cNvPr id="250" name="Google Shape;250;p32"/>
          <p:cNvSpPr txBox="1">
            <a:spLocks noGrp="1"/>
          </p:cNvSpPr>
          <p:nvPr>
            <p:ph type="title"/>
          </p:nvPr>
        </p:nvSpPr>
        <p:spPr>
          <a:xfrm>
            <a:off x="1064824" y="318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SzPct val="111111"/>
            </a:pPr>
            <a:r>
              <a:rPr lang="en-US" dirty="0"/>
              <a:t>IBD for 2024 PDC25: Summary</a:t>
            </a:r>
            <a:endParaRPr dirty="0">
              <a:highlight>
                <a:srgbClr val="00FF00"/>
              </a:highlight>
            </a:endParaRPr>
          </a:p>
        </p:txBody>
      </p:sp>
      <p:sp>
        <p:nvSpPr>
          <p:cNvPr id="251" name="Google Shape;251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415600" y="467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SzPct val="111111"/>
            </a:pPr>
            <a:r>
              <a:rPr lang="en-US" dirty="0"/>
              <a:t>Ion-Beam Deflection (IBD)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/>
              <a:t>- Overall Concept</a:t>
            </a:r>
            <a:endParaRPr dirty="0">
              <a:highlight>
                <a:srgbClr val="00FF00"/>
              </a:highlight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415600" y="3317733"/>
            <a:ext cx="11360800" cy="334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indent="-422899">
              <a:buSzPct val="100000"/>
            </a:pPr>
            <a:r>
              <a:rPr lang="en-US" dirty="0"/>
              <a:t>Rendezvous with a high-power SEP spacecraft &amp; a large amount of xenon.</a:t>
            </a:r>
          </a:p>
          <a:p>
            <a:pPr indent="-422899">
              <a:buSzPct val="100000"/>
            </a:pPr>
            <a:r>
              <a:rPr lang="en-US" dirty="0"/>
              <a:t>Hover 3-4 diameters away from the asteroid.</a:t>
            </a:r>
            <a:endParaRPr dirty="0"/>
          </a:p>
          <a:p>
            <a:pPr indent="-422899">
              <a:buSzPct val="100000"/>
            </a:pPr>
            <a:r>
              <a:rPr lang="en-US" dirty="0"/>
              <a:t>Continuously fire opposing ion thrusters, one beam directed at the asteroid.</a:t>
            </a:r>
            <a:endParaRPr dirty="0"/>
          </a:p>
          <a:p>
            <a:pPr indent="-422899">
              <a:buSzPct val="100000"/>
            </a:pPr>
            <a:r>
              <a:rPr lang="en-US" dirty="0"/>
              <a:t>Momentum of the impinging ions is transferred to the asteroid.</a:t>
            </a:r>
            <a:endParaRPr dirty="0"/>
          </a:p>
          <a:p>
            <a:pPr indent="-422899">
              <a:buSzPct val="100000"/>
            </a:pPr>
            <a:r>
              <a:rPr lang="en-US" dirty="0"/>
              <a:t>Over time, a considerable amount of momentum can be imparted to the asteroid without the possibility of disrupting it.</a:t>
            </a:r>
            <a:endParaRPr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500" y="1231267"/>
            <a:ext cx="6574168" cy="22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552760" y="45620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-US" dirty="0"/>
              <a:t>Ion-Beam Deflection - Advantages</a:t>
            </a:r>
            <a:endParaRPr dirty="0"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r>
              <a:rPr lang="en-US" dirty="0"/>
              <a:t>IBD can deflect an asteroid trajectory in either direction</a:t>
            </a:r>
          </a:p>
          <a:p>
            <a:r>
              <a:rPr lang="en-US" dirty="0"/>
              <a:t>An IBD spacecraft can be positioned to optimize the deflection</a:t>
            </a:r>
          </a:p>
          <a:p>
            <a:r>
              <a:rPr lang="en-US" dirty="0"/>
              <a:t>IBD is highly predictable: its effectiveness does not depend on asteroid physical properties other than mass</a:t>
            </a:r>
          </a:p>
          <a:p>
            <a:pPr lvl="1"/>
            <a:r>
              <a:rPr lang="en-US" dirty="0"/>
              <a:t>IBD spacecraft design is largely independent of asteroid physical properties</a:t>
            </a:r>
            <a:endParaRPr dirty="0"/>
          </a:p>
          <a:p>
            <a:r>
              <a:rPr lang="en-US" dirty="0"/>
              <a:t>IBD does not require a separate rendezvous recon mission or an observer mission to monitor deflection progress</a:t>
            </a:r>
            <a:endParaRPr dirty="0"/>
          </a:p>
          <a:p>
            <a:r>
              <a:rPr lang="en-US" dirty="0"/>
              <a:t>IBD effectiveness can be amplified via multiple spacecraft operating in parallel</a:t>
            </a:r>
            <a:endParaRPr dirty="0"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15599" y="1268067"/>
            <a:ext cx="11612611" cy="51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11470">
              <a:buSzPct val="100000"/>
            </a:pPr>
            <a:r>
              <a:rPr lang="en-US" dirty="0"/>
              <a:t>At Epoch 1 we recommended developing 1-2 modest 22kW IBD spacecraft</a:t>
            </a:r>
          </a:p>
          <a:p>
            <a:pPr indent="-411470">
              <a:buSzPct val="100000"/>
            </a:pPr>
            <a:r>
              <a:rPr lang="en-US" dirty="0"/>
              <a:t>At Epoch 2 we analyzed two higher power IBD spacecraft models:</a:t>
            </a:r>
          </a:p>
          <a:p>
            <a:pPr lvl="1" indent="-411470">
              <a:buSzPct val="100000"/>
            </a:pPr>
            <a:r>
              <a:rPr lang="en-US" b="1" u="sng" dirty="0">
                <a:highlight>
                  <a:srgbClr val="FFFF00"/>
                </a:highlight>
              </a:rPr>
              <a:t>46kW Purpose-Built IBD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/>
              <a:t>spacecraft modeled on the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NASA Asteroid Redirect Robotic Mission (ARRM),</a:t>
            </a:r>
            <a:r>
              <a:rPr lang="en-US" dirty="0"/>
              <a:t> modified with 3 pairs of NEXT-C thrusters gridded for low beam divergence (~5 degrees)</a:t>
            </a:r>
          </a:p>
          <a:p>
            <a:pPr lvl="1" indent="-411470">
              <a:buSzPct val="100000"/>
            </a:pPr>
            <a:r>
              <a:rPr lang="en-US" b="1" u="sng" dirty="0"/>
              <a:t>Repurposed 60kW Gateway PPE IBD</a:t>
            </a:r>
            <a:r>
              <a:rPr lang="en-US" b="1" dirty="0"/>
              <a:t> </a:t>
            </a:r>
            <a:r>
              <a:rPr lang="en-US" dirty="0"/>
              <a:t>spacecraft with 7 thrusters total (3x AEPS &amp; 4x BHT-6000) </a:t>
            </a:r>
            <a:r>
              <a:rPr lang="en-US" dirty="0">
                <a:solidFill>
                  <a:srgbClr val="FF0000"/>
                </a:solidFill>
              </a:rPr>
              <a:t>[Not discussed here: see paper for discussion of that option]</a:t>
            </a:r>
            <a:endParaRPr dirty="0">
              <a:solidFill>
                <a:srgbClr val="FF0000"/>
              </a:solidFill>
            </a:endParaRPr>
          </a:p>
          <a:p>
            <a:pPr indent="-411468">
              <a:buSzPct val="100000"/>
            </a:pPr>
            <a:r>
              <a:rPr lang="en-US" dirty="0"/>
              <a:t>Large amount of extra propellant for deflection, e.g. 2000-5000 kg</a:t>
            </a:r>
            <a:endParaRPr dirty="0"/>
          </a:p>
          <a:p>
            <a:pPr indent="-411468">
              <a:buSzPct val="100000"/>
            </a:pPr>
            <a:r>
              <a:rPr lang="en-US" dirty="0"/>
              <a:t>Launches in the April 2029 -- April 2030 timeframe</a:t>
            </a:r>
          </a:p>
          <a:p>
            <a:pPr lvl="1" indent="-411468">
              <a:buSzPct val="100000"/>
            </a:pPr>
            <a:r>
              <a:rPr lang="en-US" dirty="0"/>
              <a:t>Development time would be only 4.5 - 5.5 years, which could be challenging</a:t>
            </a:r>
            <a:endParaRPr dirty="0"/>
          </a:p>
          <a:p>
            <a:pPr indent="-411470">
              <a:buSzPct val="100000"/>
            </a:pPr>
            <a:endParaRPr dirty="0"/>
          </a:p>
        </p:txBody>
      </p:sp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15600" y="47449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SzPct val="111111"/>
            </a:pPr>
            <a:r>
              <a:rPr lang="en-US" dirty="0"/>
              <a:t>Ion-Beam Deflection - Campaign Strategy </a:t>
            </a:r>
            <a:endParaRPr dirty="0">
              <a:highlight>
                <a:srgbClr val="00FF00"/>
              </a:highlight>
            </a:endParaRPr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415600" y="48363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lnSpc>
                <a:spcPct val="90000"/>
              </a:lnSpc>
              <a:buSzPts val="990"/>
            </a:pPr>
            <a:r>
              <a:rPr lang="en-US" sz="2600" dirty="0"/>
              <a:t>Rendezvous Trajectories for 46-kW IBD Spacecraft </a:t>
            </a:r>
            <a:endParaRPr sz="2600" dirty="0"/>
          </a:p>
        </p:txBody>
      </p:sp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  <p:graphicFrame>
        <p:nvGraphicFramePr>
          <p:cNvPr id="153" name="Google Shape;153;p21"/>
          <p:cNvGraphicFramePr/>
          <p:nvPr>
            <p:extLst>
              <p:ext uri="{D42A27DB-BD31-4B8C-83A1-F6EECF244321}">
                <p14:modId xmlns:p14="http://schemas.microsoft.com/office/powerpoint/2010/main" val="2569184010"/>
              </p:ext>
            </p:extLst>
          </p:nvPr>
        </p:nvGraphicFramePr>
        <p:xfrm>
          <a:off x="151316" y="1664252"/>
          <a:ext cx="11699402" cy="270669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6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1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1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978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Case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Launch Date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A</a:t>
                      </a:r>
                      <a:r>
                        <a:rPr lang="en-US" sz="1500"/>
                        <a:t>rrival Date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Time of Flight [years]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Launch Mass [kg]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Delivered Mass to Asteroid [kg]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Xenon for Trajectory from Earth to Asteroid [kg]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Estimated </a:t>
                      </a:r>
                      <a:r>
                        <a:rPr lang="en-US" sz="1500" u="none" strike="noStrike" cap="none"/>
                        <a:t>Xenon for IBD ops [kg]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Total Estimated Xenon [kg]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Flyby sequence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67" marR="3767" marT="376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</a:rPr>
                        <a:t>Early1</a:t>
                      </a:r>
                      <a:endParaRPr sz="1500" dirty="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2029-04-25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2032-04-27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>
                          <a:solidFill>
                            <a:srgbClr val="000000"/>
                          </a:solidFill>
                        </a:rPr>
                        <a:t>3.01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10295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>
                          <a:solidFill>
                            <a:srgbClr val="000000"/>
                          </a:solidFill>
                        </a:rPr>
                        <a:t>8863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1432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>
                          <a:solidFill>
                            <a:srgbClr val="000000"/>
                          </a:solidFill>
                        </a:rPr>
                        <a:t>5199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6631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 dirty="0">
                          <a:solidFill>
                            <a:srgbClr val="000000"/>
                          </a:solidFill>
                        </a:rPr>
                        <a:t>Direct</a:t>
                      </a:r>
                      <a:endParaRPr sz="1500" u="none" strike="noStrike" cap="none" dirty="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1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Early2</a:t>
                      </a:r>
                      <a:endParaRPr sz="150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2029-06-02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2032-06-04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>
                          <a:solidFill>
                            <a:srgbClr val="000000"/>
                          </a:solidFill>
                        </a:rPr>
                        <a:t>3.01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9235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>
                          <a:solidFill>
                            <a:srgbClr val="000000"/>
                          </a:solidFill>
                        </a:rPr>
                        <a:t>7855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1380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>
                          <a:solidFill>
                            <a:srgbClr val="000000"/>
                          </a:solidFill>
                        </a:rPr>
                        <a:t>4191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5571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0" u="none" strike="noStrike" cap="none" dirty="0">
                          <a:solidFill>
                            <a:srgbClr val="000000"/>
                          </a:solidFill>
                        </a:rPr>
                        <a:t>Direct</a:t>
                      </a:r>
                      <a:endParaRPr sz="1500" u="none" strike="noStrike" cap="none" dirty="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1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Primary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2029-10-03</a:t>
                      </a:r>
                      <a:endParaRPr sz="150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2032-07-06</a:t>
                      </a:r>
                      <a:endParaRPr sz="150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2.76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7399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5867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1532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2203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3735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VGA</a:t>
                      </a:r>
                      <a:endParaRPr sz="15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1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Backup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2030-04-10</a:t>
                      </a:r>
                      <a:endParaRPr sz="150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2032-10-01</a:t>
                      </a:r>
                      <a:endParaRPr sz="1500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2.48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6949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6239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710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2575</a:t>
                      </a:r>
                      <a:endParaRPr sz="15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3285</a:t>
                      </a:r>
                      <a:endParaRPr sz="1500" u="none" strike="noStrike" cap="none"/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direct</a:t>
                      </a:r>
                      <a:endParaRPr sz="15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3767" marR="3767" marT="37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Google Shape;117;p18">
            <a:extLst>
              <a:ext uri="{FF2B5EF4-FFF2-40B4-BE49-F238E27FC236}">
                <a16:creationId xmlns:a16="http://schemas.microsoft.com/office/drawing/2014/main" id="{A6DAE3C8-05C4-F0F2-4394-9C111DE23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67826"/>
            <a:ext cx="11360800" cy="212974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Falcon Heavy Expendable launch vehicle</a:t>
            </a:r>
          </a:p>
          <a:p>
            <a:r>
              <a:rPr lang="en-US" sz="2400" dirty="0">
                <a:latin typeface="Calibri"/>
                <a:cs typeface="Calibri"/>
                <a:sym typeface="Calibri"/>
              </a:rPr>
              <a:t>Choose missions that arrive before the Nov 2032 perihelion</a:t>
            </a:r>
          </a:p>
          <a:p>
            <a:r>
              <a:rPr lang="en-US" sz="2400" dirty="0"/>
              <a:t>IBD missions with later launches are possible but not considered here because deflection effectiveness would be reduced by ~40% and the number of required spacecraft would nearly double</a:t>
            </a:r>
            <a:endParaRPr sz="2400" dirty="0"/>
          </a:p>
          <a:p>
            <a:endParaRPr sz="24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EDCB95-C1C6-3680-46D9-B56CB0E82685}"/>
              </a:ext>
            </a:extLst>
          </p:cNvPr>
          <p:cNvSpPr/>
          <p:nvPr/>
        </p:nvSpPr>
        <p:spPr>
          <a:xfrm>
            <a:off x="5000263" y="2615879"/>
            <a:ext cx="4352081" cy="83627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415433" y="45105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-US" sz="2800" dirty="0"/>
              <a:t>Ion-Beam Deflection Efficiency vs. Time for 46kW Spacecraft</a:t>
            </a:r>
            <a:endParaRPr sz="2800" dirty="0"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256633" y="1536633"/>
            <a:ext cx="5839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19090">
              <a:lnSpc>
                <a:spcPct val="95000"/>
              </a:lnSpc>
              <a:spcBef>
                <a:spcPts val="1333"/>
              </a:spcBef>
              <a:buSzPts val="1350"/>
            </a:pPr>
            <a:r>
              <a:rPr lang="en-US" sz="1800" dirty="0"/>
              <a:t>Plot shows relative daily contribution to p-plane deflection as a function of time</a:t>
            </a:r>
          </a:p>
          <a:p>
            <a:pPr indent="-419090">
              <a:lnSpc>
                <a:spcPct val="95000"/>
              </a:lnSpc>
              <a:spcBef>
                <a:spcPts val="1333"/>
              </a:spcBef>
              <a:buSzPts val="1350"/>
            </a:pPr>
            <a:r>
              <a:rPr lang="en-US" sz="1800" dirty="0"/>
              <a:t>Peak contributions occur at perihelia, when both power levels and deflection leverage maximize</a:t>
            </a:r>
          </a:p>
          <a:p>
            <a:pPr indent="-419090">
              <a:lnSpc>
                <a:spcPct val="95000"/>
              </a:lnSpc>
              <a:spcBef>
                <a:spcPts val="1333"/>
              </a:spcBef>
              <a:buSzPts val="1350"/>
            </a:pPr>
            <a:r>
              <a:rPr lang="en-US" sz="1800" dirty="0"/>
              <a:t>This spacecraft design has enough power to continue deflections all the way around the orbit</a:t>
            </a:r>
          </a:p>
          <a:p>
            <a:pPr indent="-419090">
              <a:lnSpc>
                <a:spcPct val="95000"/>
              </a:lnSpc>
              <a:spcBef>
                <a:spcPts val="1333"/>
              </a:spcBef>
              <a:buSzPts val="1350"/>
            </a:pPr>
            <a:r>
              <a:rPr lang="en-US" sz="1800" u="sng" dirty="0"/>
              <a:t>The total b-</a:t>
            </a:r>
            <a:r>
              <a:rPr lang="en-US" sz="1800" dirty="0"/>
              <a:t>p</a:t>
            </a:r>
            <a:r>
              <a:rPr lang="en-US" sz="1800" u="sng" dirty="0"/>
              <a:t>lane deflection is the integral under the curve over the deflection arcs</a:t>
            </a:r>
            <a:r>
              <a:rPr lang="en-US" sz="1800" dirty="0"/>
              <a:t>: e.g. the area of the shaded region</a:t>
            </a:r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pic>
        <p:nvPicPr>
          <p:cNvPr id="161" name="Google Shape;161;p22" title="ibddze46a.png"/>
          <p:cNvPicPr preferRelativeResize="0"/>
          <p:nvPr/>
        </p:nvPicPr>
        <p:blipFill rotWithShape="1">
          <a:blip r:embed="rId3">
            <a:alphaModFix/>
          </a:blip>
          <a:srcRect l="7477" t="9266" r="5980" b="8218"/>
          <a:stretch/>
        </p:blipFill>
        <p:spPr>
          <a:xfrm>
            <a:off x="6096000" y="1457401"/>
            <a:ext cx="5979936" cy="44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/>
        </p:nvSpPr>
        <p:spPr>
          <a:xfrm>
            <a:off x="8505533" y="2625133"/>
            <a:ext cx="1510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>
                <a:solidFill>
                  <a:schemeClr val="dk2"/>
                </a:solidFill>
              </a:rPr>
              <a:t>2032 Perihelion</a:t>
            </a:r>
            <a:endParaRPr sz="1333" b="1">
              <a:solidFill>
                <a:schemeClr val="dk2"/>
              </a:solidFill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9299133" y="3208684"/>
            <a:ext cx="1510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>
                <a:solidFill>
                  <a:schemeClr val="dk2"/>
                </a:solidFill>
              </a:rPr>
              <a:t>2034 Perihelion</a:t>
            </a:r>
            <a:endParaRPr sz="1333" b="1">
              <a:solidFill>
                <a:schemeClr val="dk2"/>
              </a:solidFill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10092767" y="3780867"/>
            <a:ext cx="1510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>
                <a:solidFill>
                  <a:schemeClr val="dk2"/>
                </a:solidFill>
              </a:rPr>
              <a:t>2037 Perihelion</a:t>
            </a:r>
            <a:endParaRPr sz="1333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>
          <a:extLst>
            <a:ext uri="{FF2B5EF4-FFF2-40B4-BE49-F238E27FC236}">
              <a16:creationId xmlns:a16="http://schemas.microsoft.com/office/drawing/2014/main" id="{0F4A4834-EBA8-83E3-5C5C-E0C4EE8C2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>
            <a:extLst>
              <a:ext uri="{FF2B5EF4-FFF2-40B4-BE49-F238E27FC236}">
                <a16:creationId xmlns:a16="http://schemas.microsoft.com/office/drawing/2014/main" id="{FCA412A3-6682-33A1-539C-08675E5DA2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51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11470">
              <a:buSzPct val="100000"/>
            </a:pPr>
            <a:r>
              <a:rPr lang="en-US" dirty="0"/>
              <a:t>Simulations run for 3 different deflection goals: </a:t>
            </a:r>
          </a:p>
          <a:p>
            <a:pPr lvl="1" indent="-411470">
              <a:buSzPct val="100000"/>
            </a:pPr>
            <a:r>
              <a:rPr lang="en-US" b="1" dirty="0"/>
              <a:t>Northward off the Earth</a:t>
            </a:r>
          </a:p>
          <a:p>
            <a:pPr lvl="1" indent="-411470">
              <a:buSzPct val="100000"/>
            </a:pPr>
            <a:r>
              <a:rPr lang="en-US" b="1" dirty="0"/>
              <a:t>Southward off the Earth</a:t>
            </a:r>
          </a:p>
          <a:p>
            <a:pPr lvl="1" indent="-411470">
              <a:buSzPct val="100000"/>
            </a:pPr>
            <a:r>
              <a:rPr lang="en-US" b="1" dirty="0"/>
              <a:t>Southward Partial Deflection</a:t>
            </a:r>
            <a:endParaRPr dirty="0"/>
          </a:p>
          <a:p>
            <a:pPr indent="-411470">
              <a:buSzPct val="100000"/>
            </a:pPr>
            <a:r>
              <a:rPr lang="en-US" dirty="0"/>
              <a:t>Each simulation calculates the IBD mission’s deflection capability, the number of IBD spacecraft and the completion dates</a:t>
            </a:r>
            <a:endParaRPr dirty="0"/>
          </a:p>
          <a:p>
            <a:pPr indent="-411470">
              <a:buSzPct val="100000"/>
            </a:pPr>
            <a:r>
              <a:rPr lang="en-US" dirty="0"/>
              <a:t>Deflection thrusting arcs are optimized for early completion.</a:t>
            </a:r>
          </a:p>
          <a:p>
            <a:pPr indent="-411470">
              <a:buSzPct val="100000"/>
            </a:pPr>
            <a:r>
              <a:rPr lang="en-US" dirty="0"/>
              <a:t>Results presented for 3 realizations of the asteroid: </a:t>
            </a:r>
            <a:br>
              <a:rPr lang="en-US" dirty="0"/>
            </a:br>
            <a:r>
              <a:rPr lang="en-US" dirty="0"/>
              <a:t>Low Mass, 50th %tile Mass, and High Mass</a:t>
            </a:r>
            <a:endParaRPr dirty="0"/>
          </a:p>
        </p:txBody>
      </p:sp>
      <p:sp>
        <p:nvSpPr>
          <p:cNvPr id="124" name="Google Shape;124;p19">
            <a:extLst>
              <a:ext uri="{FF2B5EF4-FFF2-40B4-BE49-F238E27FC236}">
                <a16:creationId xmlns:a16="http://schemas.microsoft.com/office/drawing/2014/main" id="{9637783A-727F-9FB1-BE13-A964F863ED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47449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SzPct val="111111"/>
            </a:pPr>
            <a:r>
              <a:rPr lang="en-US" dirty="0"/>
              <a:t>Ion-Beam Deflection Simulations - Outline of Results </a:t>
            </a:r>
            <a:endParaRPr dirty="0">
              <a:highlight>
                <a:srgbClr val="00FF00"/>
              </a:highlight>
            </a:endParaRPr>
          </a:p>
        </p:txBody>
      </p:sp>
      <p:sp>
        <p:nvSpPr>
          <p:cNvPr id="125" name="Google Shape;125;p19">
            <a:extLst>
              <a:ext uri="{FF2B5EF4-FFF2-40B4-BE49-F238E27FC236}">
                <a16:creationId xmlns:a16="http://schemas.microsoft.com/office/drawing/2014/main" id="{D73413FF-18DF-63B8-3C1F-2A987BBC2B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64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>
          <a:extLst>
            <a:ext uri="{FF2B5EF4-FFF2-40B4-BE49-F238E27FC236}">
              <a16:creationId xmlns:a16="http://schemas.microsoft.com/office/drawing/2014/main" id="{D49FC2AD-63CE-0D72-6581-B7A4B1FE1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>
            <a:extLst>
              <a:ext uri="{FF2B5EF4-FFF2-40B4-BE49-F238E27FC236}">
                <a16:creationId xmlns:a16="http://schemas.microsoft.com/office/drawing/2014/main" id="{CCE54D0A-0EC2-1981-1F61-245B57D7B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760" y="45620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/>
            <a:r>
              <a:rPr lang="en-US" dirty="0"/>
              <a:t>2024 PDC25: Three Deflection Goals at Epoch 2</a:t>
            </a:r>
            <a:endParaRPr dirty="0"/>
          </a:p>
        </p:txBody>
      </p:sp>
      <p:pic>
        <p:nvPicPr>
          <p:cNvPr id="45" name="Picture 44" descr="A picture containing balloon, aircraft&#10;&#10;AI-generated content may be incorrect.">
            <a:extLst>
              <a:ext uri="{FF2B5EF4-FFF2-40B4-BE49-F238E27FC236}">
                <a16:creationId xmlns:a16="http://schemas.microsoft.com/office/drawing/2014/main" id="{536D8627-1488-8001-5E45-026C970033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8" y="1130300"/>
            <a:ext cx="5435592" cy="5435592"/>
          </a:xfrm>
          <a:prstGeom prst="rect">
            <a:avLst/>
          </a:prstGeom>
        </p:spPr>
      </p:pic>
      <p:sp>
        <p:nvSpPr>
          <p:cNvPr id="117" name="Google Shape;117;p18">
            <a:extLst>
              <a:ext uri="{FF2B5EF4-FFF2-40B4-BE49-F238E27FC236}">
                <a16:creationId xmlns:a16="http://schemas.microsoft.com/office/drawing/2014/main" id="{CB9D79D4-AC3A-CBE4-E3E7-E80897A58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5506" y="1536633"/>
            <a:ext cx="5104635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dirty="0"/>
              <a:t>Northward Deflection:</a:t>
            </a:r>
            <a:br>
              <a:rPr lang="en-US" dirty="0"/>
            </a:br>
            <a:r>
              <a:rPr lang="en-US" dirty="0"/>
              <a:t>7370 km</a:t>
            </a:r>
          </a:p>
          <a:p>
            <a:endParaRPr lang="en-US" dirty="0"/>
          </a:p>
          <a:p>
            <a:r>
              <a:rPr lang="en-US" dirty="0"/>
              <a:t>Partial Southward Deflection:</a:t>
            </a:r>
            <a:br>
              <a:rPr lang="en-US" dirty="0"/>
            </a:br>
            <a:r>
              <a:rPr lang="en-US" dirty="0"/>
              <a:t>5046 km</a:t>
            </a:r>
          </a:p>
          <a:p>
            <a:endParaRPr lang="en-US" dirty="0"/>
          </a:p>
          <a:p>
            <a:r>
              <a:rPr lang="en-US" dirty="0"/>
              <a:t>Full Southward Deflection:</a:t>
            </a:r>
            <a:br>
              <a:rPr lang="en-US" dirty="0"/>
            </a:br>
            <a:r>
              <a:rPr lang="en-US" dirty="0"/>
              <a:t>15352 km</a:t>
            </a:r>
          </a:p>
          <a:p>
            <a:endParaRPr lang="en-US" dirty="0"/>
          </a:p>
        </p:txBody>
      </p:sp>
      <p:cxnSp>
        <p:nvCxnSpPr>
          <p:cNvPr id="3" name="Google Shape;100;p17">
            <a:extLst>
              <a:ext uri="{FF2B5EF4-FFF2-40B4-BE49-F238E27FC236}">
                <a16:creationId xmlns:a16="http://schemas.microsoft.com/office/drawing/2014/main" id="{AA9DC37A-F979-3263-CF96-38BCAC10B674}"/>
              </a:ext>
            </a:extLst>
          </p:cNvPr>
          <p:cNvCxnSpPr>
            <a:cxnSpLocks/>
          </p:cNvCxnSpPr>
          <p:nvPr/>
        </p:nvCxnSpPr>
        <p:spPr>
          <a:xfrm rot="10800000">
            <a:off x="4313800" y="1158875"/>
            <a:ext cx="2214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100;p17">
            <a:extLst>
              <a:ext uri="{FF2B5EF4-FFF2-40B4-BE49-F238E27FC236}">
                <a16:creationId xmlns:a16="http://schemas.microsoft.com/office/drawing/2014/main" id="{38403555-AFE6-579F-014D-8AEB909C3AC4}"/>
              </a:ext>
            </a:extLst>
          </p:cNvPr>
          <p:cNvCxnSpPr>
            <a:cxnSpLocks/>
          </p:cNvCxnSpPr>
          <p:nvPr/>
        </p:nvCxnSpPr>
        <p:spPr>
          <a:xfrm flipH="1">
            <a:off x="6396600" y="1422136"/>
            <a:ext cx="2729112" cy="89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" name="Google Shape;101;p17">
            <a:extLst>
              <a:ext uri="{FF2B5EF4-FFF2-40B4-BE49-F238E27FC236}">
                <a16:creationId xmlns:a16="http://schemas.microsoft.com/office/drawing/2014/main" id="{0925812D-0473-0C18-B24C-070945ADCD97}"/>
              </a:ext>
            </a:extLst>
          </p:cNvPr>
          <p:cNvCxnSpPr>
            <a:cxnSpLocks/>
          </p:cNvCxnSpPr>
          <p:nvPr/>
        </p:nvCxnSpPr>
        <p:spPr>
          <a:xfrm flipV="1">
            <a:off x="6397625" y="1422136"/>
            <a:ext cx="3183" cy="15860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02;p17">
            <a:extLst>
              <a:ext uri="{FF2B5EF4-FFF2-40B4-BE49-F238E27FC236}">
                <a16:creationId xmlns:a16="http://schemas.microsoft.com/office/drawing/2014/main" id="{522DD57B-CF92-2EDB-3CB8-17C348721CC3}"/>
              </a:ext>
            </a:extLst>
          </p:cNvPr>
          <p:cNvCxnSpPr>
            <a:cxnSpLocks/>
          </p:cNvCxnSpPr>
          <p:nvPr/>
        </p:nvCxnSpPr>
        <p:spPr>
          <a:xfrm flipH="1">
            <a:off x="6626225" y="6276340"/>
            <a:ext cx="2499487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" name="Google Shape;103;p17">
            <a:extLst>
              <a:ext uri="{FF2B5EF4-FFF2-40B4-BE49-F238E27FC236}">
                <a16:creationId xmlns:a16="http://schemas.microsoft.com/office/drawing/2014/main" id="{D3977E04-5AD6-80C2-CB3B-E80601208B57}"/>
              </a:ext>
            </a:extLst>
          </p:cNvPr>
          <p:cNvCxnSpPr>
            <a:cxnSpLocks/>
          </p:cNvCxnSpPr>
          <p:nvPr/>
        </p:nvCxnSpPr>
        <p:spPr>
          <a:xfrm>
            <a:off x="6626225" y="2903537"/>
            <a:ext cx="0" cy="337280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104;p17">
            <a:extLst>
              <a:ext uri="{FF2B5EF4-FFF2-40B4-BE49-F238E27FC236}">
                <a16:creationId xmlns:a16="http://schemas.microsoft.com/office/drawing/2014/main" id="{C4CCBA9C-FCFB-02CE-2061-7489C76D7D8F}"/>
              </a:ext>
            </a:extLst>
          </p:cNvPr>
          <p:cNvCxnSpPr>
            <a:cxnSpLocks/>
          </p:cNvCxnSpPr>
          <p:nvPr/>
        </p:nvCxnSpPr>
        <p:spPr>
          <a:xfrm flipH="1">
            <a:off x="6418800" y="2953301"/>
            <a:ext cx="2703729" cy="5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" name="Google Shape;109;p17">
            <a:extLst>
              <a:ext uri="{FF2B5EF4-FFF2-40B4-BE49-F238E27FC236}">
                <a16:creationId xmlns:a16="http://schemas.microsoft.com/office/drawing/2014/main" id="{2ED1828A-F3DC-5C44-5FE9-B7A33BA7F97A}"/>
              </a:ext>
            </a:extLst>
          </p:cNvPr>
          <p:cNvSpPr txBox="1"/>
          <p:nvPr/>
        </p:nvSpPr>
        <p:spPr>
          <a:xfrm>
            <a:off x="9638335" y="2650251"/>
            <a:ext cx="10122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Impact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Region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1" name="Google Shape;110;p17">
            <a:extLst>
              <a:ext uri="{FF2B5EF4-FFF2-40B4-BE49-F238E27FC236}">
                <a16:creationId xmlns:a16="http://schemas.microsoft.com/office/drawing/2014/main" id="{255F187C-587A-755F-C4FA-C8BF4A429483}"/>
              </a:ext>
            </a:extLst>
          </p:cNvPr>
          <p:cNvCxnSpPr>
            <a:cxnSpLocks/>
          </p:cNvCxnSpPr>
          <p:nvPr/>
        </p:nvCxnSpPr>
        <p:spPr>
          <a:xfrm rot="10800000">
            <a:off x="9161335" y="2958051"/>
            <a:ext cx="5532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" name="Google Shape;109;p17">
            <a:extLst>
              <a:ext uri="{FF2B5EF4-FFF2-40B4-BE49-F238E27FC236}">
                <a16:creationId xmlns:a16="http://schemas.microsoft.com/office/drawing/2014/main" id="{BCA73005-2AB3-22E7-8D89-9361E71DE5D0}"/>
              </a:ext>
            </a:extLst>
          </p:cNvPr>
          <p:cNvSpPr txBox="1"/>
          <p:nvPr/>
        </p:nvSpPr>
        <p:spPr>
          <a:xfrm>
            <a:off x="9640014" y="3819607"/>
            <a:ext cx="185953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Partial Deflection Target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1" name="Google Shape;110;p17">
            <a:extLst>
              <a:ext uri="{FF2B5EF4-FFF2-40B4-BE49-F238E27FC236}">
                <a16:creationId xmlns:a16="http://schemas.microsoft.com/office/drawing/2014/main" id="{4AD1FD1E-44E7-BE71-CDB4-9F06A775F4A3}"/>
              </a:ext>
            </a:extLst>
          </p:cNvPr>
          <p:cNvCxnSpPr>
            <a:cxnSpLocks/>
          </p:cNvCxnSpPr>
          <p:nvPr/>
        </p:nvCxnSpPr>
        <p:spPr>
          <a:xfrm rot="10800000">
            <a:off x="9152191" y="4057811"/>
            <a:ext cx="553200" cy="0"/>
          </a:xfrm>
          <a:prstGeom prst="straightConnector1">
            <a:avLst/>
          </a:prstGeom>
          <a:noFill/>
          <a:ln w="1905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0543AEB-1643-BCE0-522C-192B2DE882AA}"/>
              </a:ext>
            </a:extLst>
          </p:cNvPr>
          <p:cNvCxnSpPr/>
          <p:nvPr/>
        </p:nvCxnSpPr>
        <p:spPr>
          <a:xfrm flipV="1">
            <a:off x="9125712" y="1453896"/>
            <a:ext cx="0" cy="479145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oogle Shape;103;p17">
            <a:extLst>
              <a:ext uri="{FF2B5EF4-FFF2-40B4-BE49-F238E27FC236}">
                <a16:creationId xmlns:a16="http://schemas.microsoft.com/office/drawing/2014/main" id="{81E2AA35-AC19-C8A3-F1F2-315E4A62343E}"/>
              </a:ext>
            </a:extLst>
          </p:cNvPr>
          <p:cNvCxnSpPr>
            <a:cxnSpLocks/>
          </p:cNvCxnSpPr>
          <p:nvPr/>
        </p:nvCxnSpPr>
        <p:spPr>
          <a:xfrm>
            <a:off x="6120257" y="2891345"/>
            <a:ext cx="0" cy="116646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" name="Google Shape;104;p17">
            <a:extLst>
              <a:ext uri="{FF2B5EF4-FFF2-40B4-BE49-F238E27FC236}">
                <a16:creationId xmlns:a16="http://schemas.microsoft.com/office/drawing/2014/main" id="{736C6E9A-58FB-71A7-BEB6-1CF004E0A4A4}"/>
              </a:ext>
            </a:extLst>
          </p:cNvPr>
          <p:cNvCxnSpPr>
            <a:cxnSpLocks/>
          </p:cNvCxnSpPr>
          <p:nvPr/>
        </p:nvCxnSpPr>
        <p:spPr>
          <a:xfrm flipH="1">
            <a:off x="6120257" y="4047533"/>
            <a:ext cx="2999224" cy="1027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AF889EE-9D5E-BBB4-945F-C0BC5FAB37B8}"/>
              </a:ext>
            </a:extLst>
          </p:cNvPr>
          <p:cNvSpPr txBox="1"/>
          <p:nvPr/>
        </p:nvSpPr>
        <p:spPr>
          <a:xfrm>
            <a:off x="10394074" y="5914663"/>
            <a:ext cx="172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Earth image unrolled into B-plane</a:t>
            </a:r>
          </a:p>
        </p:txBody>
      </p:sp>
    </p:spTree>
    <p:extLst>
      <p:ext uri="{BB962C8B-B14F-4D97-AF65-F5344CB8AC3E}">
        <p14:creationId xmlns:p14="http://schemas.microsoft.com/office/powerpoint/2010/main" val="166791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415600" y="45134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buSzPct val="111111"/>
            </a:pPr>
            <a:r>
              <a:rPr lang="en-US" dirty="0"/>
              <a:t>46kW IBD Spacecraft: Results for Northward Deflection</a:t>
            </a:r>
            <a:endParaRPr dirty="0"/>
          </a:p>
        </p:txBody>
      </p:sp>
      <p:sp>
        <p:nvSpPr>
          <p:cNvPr id="170" name="Google Shape;170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/>
          </a:p>
        </p:txBody>
      </p:sp>
      <p:graphicFrame>
        <p:nvGraphicFramePr>
          <p:cNvPr id="171" name="Google Shape;171;p23"/>
          <p:cNvGraphicFramePr/>
          <p:nvPr>
            <p:extLst>
              <p:ext uri="{D42A27DB-BD31-4B8C-83A1-F6EECF244321}">
                <p14:modId xmlns:p14="http://schemas.microsoft.com/office/powerpoint/2010/main" val="3939313645"/>
              </p:ext>
            </p:extLst>
          </p:nvPr>
        </p:nvGraphicFramePr>
        <p:xfrm>
          <a:off x="1574404" y="1578031"/>
          <a:ext cx="8481704" cy="44198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0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9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3391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Mission:</a:t>
                      </a:r>
                      <a:endParaRPr sz="2000" dirty="0"/>
                    </a:p>
                  </a:txBody>
                  <a:tcPr marL="121933" marR="121933" marT="50386" marB="5038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Early1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Early2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Primary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Backup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Launch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4/25/2029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</a:rPr>
                        <a:t>(5.5 mo. earlier)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6/2/2029 </a:t>
                      </a:r>
                      <a:br>
                        <a:rPr lang="en-US" sz="2000" dirty="0">
                          <a:solidFill>
                            <a:schemeClr val="dk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dk1"/>
                          </a:solidFill>
                        </a:rPr>
                        <a:t>(4.2 mo. earlier)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10/3/2029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u="none" strike="noStrike" cap="none" dirty="0"/>
                        <a:t>4/10/2030</a:t>
                      </a:r>
                      <a: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br>
                        <a:rPr lang="en-US" sz="15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(6.2 mo. later)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0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Arrival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4/27/2032</a:t>
                      </a:r>
                      <a:endParaRPr sz="1500" u="none" strike="noStrike" cap="none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6/4/2032</a:t>
                      </a:r>
                      <a:endParaRPr sz="1500" u="none" strike="noStrike" cap="none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7/6/2032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10/1/2032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Asteroid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Mass %</a:t>
                      </a:r>
                      <a:r>
                        <a:rPr lang="en-US" sz="2000" u="none" strike="noStrike" cap="none" dirty="0" err="1"/>
                        <a:t>ile</a:t>
                      </a:r>
                      <a:r>
                        <a:rPr lang="en-US" sz="2000" u="none" strike="noStrike" cap="none" dirty="0"/>
                        <a:t>: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Required Number of Launches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&amp; Completion Dates:</a:t>
                      </a:r>
                    </a:p>
                  </a:txBody>
                  <a:tcPr marT="41564" marB="41564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Low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Mar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Jun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1</a:t>
                      </a:r>
                      <a:endParaRPr sz="15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Aug 2034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Dec 2034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50th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Oct 2036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Nov 2036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Jun 2034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Dec 2034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3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High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2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Feb 2035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Mar 2035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</a:t>
                      </a: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Apr 2035</a:t>
                      </a:r>
                      <a:endParaRPr sz="200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2</a:t>
                      </a:r>
                      <a:endParaRPr sz="20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Dec 2036</a:t>
                      </a:r>
                      <a:endParaRPr sz="2000" dirty="0"/>
                    </a:p>
                  </a:txBody>
                  <a:tcPr marL="121933" marR="121933" marT="50386" marB="50386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2" name="Google Shape;172;p23"/>
          <p:cNvSpPr txBox="1"/>
          <p:nvPr/>
        </p:nvSpPr>
        <p:spPr>
          <a:xfrm>
            <a:off x="10056107" y="2649239"/>
            <a:ext cx="1972103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Deflection begins </a:t>
            </a:r>
            <a:b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month after arrival</a:t>
            </a:r>
            <a:endParaRPr sz="2400" dirty="0"/>
          </a:p>
        </p:txBody>
      </p:sp>
      <p:sp>
        <p:nvSpPr>
          <p:cNvPr id="173" name="Google Shape;173;p23"/>
          <p:cNvSpPr txBox="1"/>
          <p:nvPr/>
        </p:nvSpPr>
        <p:spPr>
          <a:xfrm>
            <a:off x="10115019" y="4888423"/>
            <a:ext cx="1913191" cy="13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467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or 2 IB spacecraft could successfully deflect northwards</a:t>
            </a:r>
            <a:endParaRPr sz="1467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5E2A17-6303-A39E-202E-4A232137ED63}"/>
              </a:ext>
            </a:extLst>
          </p:cNvPr>
          <p:cNvSpPr/>
          <p:nvPr/>
        </p:nvSpPr>
        <p:spPr>
          <a:xfrm>
            <a:off x="10115019" y="4888423"/>
            <a:ext cx="1830054" cy="1003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PL-WhiteTheme-4x3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9d5043-237b-4c63-8ec3-0d0d218dc774">
      <Terms xmlns="http://schemas.microsoft.com/office/infopath/2007/PartnerControls"/>
    </lcf76f155ced4ddcb4097134ff3c332f>
    <TaxCatchAll xmlns="d900e117-17a0-4b24-9e47-511ef1d02c4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B9300AB196EE4BA80B16710F58E734" ma:contentTypeVersion="9" ma:contentTypeDescription="Create a new document." ma:contentTypeScope="" ma:versionID="a6e50f25b24a0a3199a3ea036c1d1c93">
  <xsd:schema xmlns:xsd="http://www.w3.org/2001/XMLSchema" xmlns:xs="http://www.w3.org/2001/XMLSchema" xmlns:p="http://schemas.microsoft.com/office/2006/metadata/properties" xmlns:ns2="fd9d5043-237b-4c63-8ec3-0d0d218dc774" xmlns:ns3="d900e117-17a0-4b24-9e47-511ef1d02c43" targetNamespace="http://schemas.microsoft.com/office/2006/metadata/properties" ma:root="true" ma:fieldsID="c6dd2556eeede09b4f054f3ff393eff8" ns2:_="" ns3:_="">
    <xsd:import namespace="fd9d5043-237b-4c63-8ec3-0d0d218dc774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9d5043-237b-4c63-8ec3-0d0d218dc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a0c36fd-fdf1-4e97-885c-551dcfb7bc52}" ma:internalName="TaxCatchAll" ma:showField="CatchAllData" ma:web="573c746e-f7d3-477e-b16b-8b3e5c6c39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ECD014-CF3D-4EB6-B83A-11145898F0FD}">
  <ds:schemaRefs>
    <ds:schemaRef ds:uri="fd9d5043-237b-4c63-8ec3-0d0d218dc774"/>
    <ds:schemaRef ds:uri="http://purl.org/dc/terms/"/>
    <ds:schemaRef ds:uri="http://www.w3.org/XML/1998/namespace"/>
    <ds:schemaRef ds:uri="d900e117-17a0-4b24-9e47-511ef1d02c43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A7A41D4-7B62-46A9-9543-4FED3EC34C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9d5043-237b-4c63-8ec3-0d0d218dc774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893C73-5521-45C3-A24A-DAAC56C09F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166457</TotalTime>
  <Words>1140</Words>
  <Application>Microsoft Macintosh PowerPoint</Application>
  <PresentationFormat>Widescreen</PresentationFormat>
  <Paragraphs>274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1_Office Theme</vt:lpstr>
      <vt:lpstr>JPL-WhiteTheme-4x3-vA6</vt:lpstr>
      <vt:lpstr>PowerPoint Presentation</vt:lpstr>
      <vt:lpstr>Ion-Beam Deflection (IBD) - Overall Concept</vt:lpstr>
      <vt:lpstr>Ion-Beam Deflection - Advantages</vt:lpstr>
      <vt:lpstr>Ion-Beam Deflection - Campaign Strategy </vt:lpstr>
      <vt:lpstr>Rendezvous Trajectories for 46-kW IBD Spacecraft </vt:lpstr>
      <vt:lpstr>Ion-Beam Deflection Efficiency vs. Time for 46kW Spacecraft</vt:lpstr>
      <vt:lpstr>Ion-Beam Deflection Simulations - Outline of Results </vt:lpstr>
      <vt:lpstr>2024 PDC25: Three Deflection Goals at Epoch 2</vt:lpstr>
      <vt:lpstr>46kW IBD Spacecraft: Results for Northward Deflection</vt:lpstr>
      <vt:lpstr>46kW IBD Spacecraft: Results for Southward Deflection</vt:lpstr>
      <vt:lpstr>46kW IBD Spacecraft: Results for Partial Southward Deflection</vt:lpstr>
      <vt:lpstr>IBD for 2024 PDC25: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Design</dc:title>
  <dc:creator>Lyzhoft, Joshua R. (GSFC-5950)</dc:creator>
  <cp:lastModifiedBy>Chodas, Paul W (US 4100)</cp:lastModifiedBy>
  <cp:revision>527</cp:revision>
  <cp:lastPrinted>2025-04-17T18:14:22Z</cp:lastPrinted>
  <dcterms:created xsi:type="dcterms:W3CDTF">2022-01-06T17:11:46Z</dcterms:created>
  <dcterms:modified xsi:type="dcterms:W3CDTF">2025-04-29T04:26:21Z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0x010100C8B9300AB196EE4BA80B16710F58E734</vt:lpwstr>
  </property>
  <property fmtid="{D5CDD505-2E9C-101B-9397-08002B2CF9AE}" pid="3" name="MediaServiceImageTags">
    <vt:lpwstr/>
  </property>
</Properties>
</file>