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3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904C3-35D6-4589-981A-8A1E0D9295E3}" v="34" dt="2025-02-17T08:54:5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82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6D23-4B33-4E0F-94FC-4EE409564461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24E6F-C893-4622-94A9-CA466F9BC1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759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24E6F-C893-4622-94A9-CA466F9BC11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34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30275213" cy="285358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5768" y="3"/>
            <a:ext cx="30259450" cy="28535848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321" y="30958374"/>
            <a:ext cx="19300448" cy="9131469"/>
          </a:xfrm>
        </p:spPr>
        <p:txBody>
          <a:bodyPr anchor="ctr">
            <a:normAutofit/>
          </a:bodyPr>
          <a:lstStyle>
            <a:lvl1pPr algn="r">
              <a:defRPr sz="14568" spc="66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81869" y="30958374"/>
            <a:ext cx="7947243" cy="9131469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2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513743" indent="0" algn="ctr">
              <a:buNone/>
              <a:defRPr sz="5297"/>
            </a:lvl2pPr>
            <a:lvl3pPr marL="3027487" indent="0" algn="ctr">
              <a:buNone/>
              <a:defRPr sz="5297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826234" y="32855577"/>
            <a:ext cx="0" cy="57071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5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36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4755974"/>
            <a:ext cx="6528093" cy="33767413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9866" y="4755974"/>
            <a:ext cx="18827398" cy="33767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24977051" y="2088150"/>
            <a:ext cx="0" cy="227064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3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3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30275213" cy="285358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15768" y="3"/>
            <a:ext cx="30259450" cy="28535848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21" y="30958374"/>
            <a:ext cx="19300448" cy="9131469"/>
          </a:xfrm>
        </p:spPr>
        <p:txBody>
          <a:bodyPr anchor="ctr">
            <a:normAutofit/>
          </a:bodyPr>
          <a:lstStyle>
            <a:lvl1pPr algn="r">
              <a:defRPr sz="14568" b="0" spc="66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1869" y="30958374"/>
            <a:ext cx="7947243" cy="913146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2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513743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826234" y="32855577"/>
            <a:ext cx="0" cy="57071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118" y="3652588"/>
            <a:ext cx="24136914" cy="93597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3118" y="14267921"/>
            <a:ext cx="11807333" cy="2511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2698" y="14267921"/>
            <a:ext cx="11807333" cy="2511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0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43118" y="3652588"/>
            <a:ext cx="24136914" cy="93597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3118" y="13604057"/>
            <a:ext cx="11807333" cy="51364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284" b="0" cap="none" baseline="0">
                <a:solidFill>
                  <a:schemeClr val="accent1"/>
                </a:solidFill>
                <a:latin typeface="+mn-lt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3118" y="18523257"/>
            <a:ext cx="11807333" cy="20856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72698" y="13604057"/>
            <a:ext cx="11807333" cy="5136452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7284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marL="0" lvl="0" indent="0" algn="l" defTabSz="3027487" rtl="0" eaLnBrk="1" latinLnBrk="0" hangingPunct="1">
              <a:lnSpc>
                <a:spcPct val="90000"/>
              </a:lnSpc>
              <a:spcBef>
                <a:spcPts val="596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72698" y="18523257"/>
            <a:ext cx="11807333" cy="20856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73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38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9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43118" y="2942893"/>
            <a:ext cx="10899077" cy="108436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19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1506" y="5136451"/>
            <a:ext cx="14100680" cy="32359645"/>
          </a:xfrm>
        </p:spPr>
        <p:txBody>
          <a:bodyPr>
            <a:normAutofit/>
          </a:bodyPr>
          <a:lstStyle>
            <a:lvl1pPr>
              <a:defRPr sz="6622"/>
            </a:lvl1pPr>
            <a:lvl2pPr>
              <a:defRPr sz="5297"/>
            </a:lvl2pPr>
            <a:lvl3pPr>
              <a:defRPr sz="3973"/>
            </a:lvl3pPr>
            <a:lvl4pPr>
              <a:defRPr sz="3973"/>
            </a:lvl4pPr>
            <a:lvl5pPr>
              <a:defRPr sz="3973"/>
            </a:lvl5pPr>
            <a:lvl6pPr>
              <a:defRPr sz="3973"/>
            </a:lvl6pPr>
            <a:lvl7pPr>
              <a:defRPr sz="3973"/>
            </a:lvl7pPr>
            <a:lvl8pPr>
              <a:defRPr sz="3973"/>
            </a:lvl8pPr>
            <a:lvl9pPr>
              <a:defRPr sz="39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118" y="14090078"/>
            <a:ext cx="10899077" cy="2348211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987"/>
              </a:spcBef>
              <a:buNone/>
              <a:defRPr sz="5297"/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71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21" y="30958380"/>
            <a:ext cx="19300448" cy="9131469"/>
          </a:xfrm>
        </p:spPr>
        <p:txBody>
          <a:bodyPr anchor="ctr">
            <a:normAutofit/>
          </a:bodyPr>
          <a:lstStyle>
            <a:lvl1pPr algn="r">
              <a:defRPr sz="14568" spc="66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6"/>
            <a:ext cx="30267644" cy="28535842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7946"/>
            </a:lvl1pPr>
            <a:lvl2pPr marL="1135308" indent="0">
              <a:buNone/>
              <a:defRPr sz="6953"/>
            </a:lvl2pPr>
            <a:lvl3pPr marL="2270615" indent="0">
              <a:buNone/>
              <a:defRPr sz="5960"/>
            </a:lvl3pPr>
            <a:lvl4pPr marL="3405923" indent="0">
              <a:buNone/>
              <a:defRPr sz="4966"/>
            </a:lvl4pPr>
            <a:lvl5pPr marL="4541230" indent="0">
              <a:buNone/>
              <a:defRPr sz="4966"/>
            </a:lvl5pPr>
            <a:lvl6pPr marL="5676538" indent="0">
              <a:buNone/>
              <a:defRPr sz="4966"/>
            </a:lvl6pPr>
            <a:lvl7pPr marL="6811846" indent="0">
              <a:buNone/>
              <a:defRPr sz="4966"/>
            </a:lvl7pPr>
            <a:lvl8pPr marL="7947153" indent="0">
              <a:buNone/>
              <a:defRPr sz="4966"/>
            </a:lvl8pPr>
            <a:lvl9pPr marL="9082461" indent="0">
              <a:buNone/>
              <a:defRPr sz="49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81869" y="30958380"/>
            <a:ext cx="7947243" cy="9131469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29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135308" indent="0">
              <a:buNone/>
              <a:defRPr sz="3476"/>
            </a:lvl2pPr>
            <a:lvl3pPr marL="2270615" indent="0">
              <a:buNone/>
              <a:defRPr sz="2980"/>
            </a:lvl3pPr>
            <a:lvl4pPr marL="3405923" indent="0">
              <a:buNone/>
              <a:defRPr sz="2483"/>
            </a:lvl4pPr>
            <a:lvl5pPr marL="4541230" indent="0">
              <a:buNone/>
              <a:defRPr sz="2483"/>
            </a:lvl5pPr>
            <a:lvl6pPr marL="5676538" indent="0">
              <a:buNone/>
              <a:defRPr sz="2483"/>
            </a:lvl6pPr>
            <a:lvl7pPr marL="6811846" indent="0">
              <a:buNone/>
              <a:defRPr sz="2483"/>
            </a:lvl7pPr>
            <a:lvl8pPr marL="7947153" indent="0">
              <a:buNone/>
              <a:defRPr sz="2483"/>
            </a:lvl8pPr>
            <a:lvl9pPr marL="9082461" indent="0">
              <a:buNone/>
              <a:defRPr sz="248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826234" y="32855577"/>
            <a:ext cx="0" cy="57071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3118" y="3652588"/>
            <a:ext cx="24136914" cy="9359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3119" y="14267921"/>
            <a:ext cx="24136917" cy="2511154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3123" y="40386480"/>
            <a:ext cx="5349174" cy="1712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3B3911-E6A3-488A-A3E9-933997EEE464}" type="datetimeFigureOut">
              <a:rPr lang="en-IN" smtClean="0"/>
              <a:t>28-04-2025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25987" y="40386480"/>
            <a:ext cx="14654521" cy="1712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911301" y="40386480"/>
            <a:ext cx="2417812" cy="17121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3764A22-C0BB-4E2E-9E9A-0DC941ADA817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92201" y="5157448"/>
            <a:ext cx="0" cy="570716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81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3027487" rtl="0" eaLnBrk="1" latinLnBrk="0" hangingPunct="1">
        <a:lnSpc>
          <a:spcPct val="80000"/>
        </a:lnSpc>
        <a:spcBef>
          <a:spcPct val="0"/>
        </a:spcBef>
        <a:buNone/>
        <a:defRPr sz="14568" kern="1200" cap="all" spc="331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02749" indent="-302749" algn="l" defTabSz="3027487" rtl="0" eaLnBrk="1" latinLnBrk="0" hangingPunct="1">
        <a:lnSpc>
          <a:spcPct val="90000"/>
        </a:lnSpc>
        <a:spcBef>
          <a:spcPts val="3973"/>
        </a:spcBef>
        <a:spcAft>
          <a:spcPts val="662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6622" kern="1200">
          <a:solidFill>
            <a:schemeClr val="tx1"/>
          </a:solidFill>
          <a:latin typeface="+mn-lt"/>
          <a:ea typeface="+mn-ea"/>
          <a:cs typeface="+mn-cs"/>
        </a:defRPr>
      </a:lvl1pPr>
      <a:lvl2pPr marL="877971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5297" kern="1200">
          <a:solidFill>
            <a:schemeClr val="tx1"/>
          </a:solidFill>
          <a:latin typeface="+mn-lt"/>
          <a:ea typeface="+mn-ea"/>
          <a:cs typeface="+mn-cs"/>
        </a:defRPr>
      </a:lvl2pPr>
      <a:lvl3pPr marL="1483469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3pPr>
      <a:lvl4pPr marL="1967867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4pPr>
      <a:lvl5pPr marL="2573364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5pPr>
      <a:lvl6pPr marL="3027487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6pPr>
      <a:lvl7pPr marL="3511885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7pPr>
      <a:lvl8pPr marL="4026558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8pPr>
      <a:lvl9pPr marL="4510956" indent="-454123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Wingdings 3" pitchFamily="18" charset="2"/>
        <a:buChar char=""/>
        <a:defRPr sz="39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62A9D-C235-6B5F-532B-E86D7A470623}"/>
              </a:ext>
            </a:extLst>
          </p:cNvPr>
          <p:cNvSpPr/>
          <p:nvPr/>
        </p:nvSpPr>
        <p:spPr>
          <a:xfrm>
            <a:off x="2452406" y="853440"/>
            <a:ext cx="25364880" cy="4084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80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80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DEBRIS AND CONSEQUENCES OF PLANETARY DEFENSE OPERATION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Seenu Tiwari,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Law Institute University, Bhopal (INDIA)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20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80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0F1EC1D7-EC5A-1B30-079C-409C94FE62A0}"/>
              </a:ext>
            </a:extLst>
          </p:cNvPr>
          <p:cNvSpPr/>
          <p:nvPr/>
        </p:nvSpPr>
        <p:spPr>
          <a:xfrm>
            <a:off x="1222409" y="5242560"/>
            <a:ext cx="9018299" cy="3581196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Planetary Defense is crucial to protect Earth from asteroid impacts.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Planetary Defence Methods: Kinetic Impactors, Nuclear Deflection, Gravity Tractors.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Issue: Methods may generate space debris, which poses a risk to future space operations.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826547F4-A159-2197-0719-57603437A399}"/>
              </a:ext>
            </a:extLst>
          </p:cNvPr>
          <p:cNvSpPr/>
          <p:nvPr/>
        </p:nvSpPr>
        <p:spPr>
          <a:xfrm>
            <a:off x="23560391" y="5242561"/>
            <a:ext cx="5395609" cy="7198341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Space Debris?</a:t>
            </a:r>
            <a:endParaRPr lang="en-I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Defunct satellites, rocket stages, asteroid fragments and more.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</a:t>
            </a: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34,000 pieces</a:t>
            </a: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larger than 10 cm in orbit (ESA).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on Space Operations:</a:t>
            </a: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to satellites, spacecraft and missions.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 of debris increases </a:t>
            </a: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collision risks</a:t>
            </a: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costs</a:t>
            </a: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damage to infrastructure.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F3E97F-780B-4FF8-7C13-154ACFBFCE2F}"/>
              </a:ext>
            </a:extLst>
          </p:cNvPr>
          <p:cNvSpPr/>
          <p:nvPr/>
        </p:nvSpPr>
        <p:spPr>
          <a:xfrm>
            <a:off x="1222408" y="14124137"/>
            <a:ext cx="5215369" cy="55891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Kinetic Impactors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Deflects asteroids by collision.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Creates debris from asteroid surface and fragments.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Deflection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Alters asteroid’s trajectory with nuclear explosion.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Fragments asteroid into smaller pieces, adding to space debris.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Gravity Tractors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gravitational pull to nudge asteroid.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6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Risk:</a:t>
            </a: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Less debris but still poses collision risks with existing junk.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F9626D5-F2BC-2CDD-890D-CCC7ED3594E5}"/>
              </a:ext>
            </a:extLst>
          </p:cNvPr>
          <p:cNvSpPr/>
          <p:nvPr/>
        </p:nvSpPr>
        <p:spPr>
          <a:xfrm>
            <a:off x="1222410" y="20049781"/>
            <a:ext cx="13688644" cy="9824965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Risks: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debris threatens the long-term habitability of Low Earth Orbit (LEO).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debris can damage spacecraft traveling at high velocities.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Ramifications: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Space Treaty (1967) and Liability Convention (1972) hold countries accountable for space debris.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cooperation is essential to prevent liability disputes</a:t>
            </a: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D0B82FDE-AF66-97F2-4460-D509AC37F951}"/>
              </a:ext>
            </a:extLst>
          </p:cNvPr>
          <p:cNvSpPr/>
          <p:nvPr/>
        </p:nvSpPr>
        <p:spPr>
          <a:xfrm>
            <a:off x="15168087" y="20040533"/>
            <a:ext cx="14301262" cy="20172840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1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Modelling and Simulation: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 debris generation and optimize planetary defence methods.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Debris Removal Technologies: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Robotic arms, lasers, or electrodynamic tethers for de-orbiting debris.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Cooperation &amp; Space Traffic Management: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collaboration on space traffic systems to avoid collisions.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Non-Destructive Methods (Gravity Tractors):</a:t>
            </a:r>
          </a:p>
          <a:p>
            <a:pPr algn="just"/>
            <a:r>
              <a:rPr lang="en-IN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 debris generation by prioritizing gentler deflection techniques.</a:t>
            </a:r>
            <a:endParaRPr lang="en-IN" sz="1900" b="1" dirty="0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736429B3-4825-2047-7DAE-1F06898492CB}"/>
              </a:ext>
            </a:extLst>
          </p:cNvPr>
          <p:cNvSpPr/>
          <p:nvPr/>
        </p:nvSpPr>
        <p:spPr>
          <a:xfrm>
            <a:off x="1222409" y="30359528"/>
            <a:ext cx="13688645" cy="11590794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4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4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IN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risk of </a:t>
            </a:r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debris</a:t>
            </a: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planetary defence must be minimized to preserve </a:t>
            </a:r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sustainability</a:t>
            </a: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collaboration</a:t>
            </a: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responsible planning are essential for ensuring </a:t>
            </a:r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Earth’s protection</a:t>
            </a: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space operations</a:t>
            </a:r>
            <a:r>
              <a:rPr lang="en-IN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0472F4-40B7-74D7-81B0-22657E0AA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06" y="5589119"/>
            <a:ext cx="12451807" cy="6585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2A76C0-FFBA-7B48-9D3B-8401E8F40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4" y="9160299"/>
            <a:ext cx="8902542" cy="32806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6C3DDF-3D82-9DEE-F1C2-10A2C4AE7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778" y="14129095"/>
            <a:ext cx="14556443" cy="58397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58EF490-68B2-FC90-8014-9B6A76390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142" y="13985901"/>
            <a:ext cx="7637478" cy="5911160"/>
          </a:xfrm>
          <a:prstGeom prst="rect">
            <a:avLst/>
          </a:prstGeom>
        </p:spPr>
      </p:pic>
      <p:sp>
        <p:nvSpPr>
          <p:cNvPr id="30" name="Rectangle: Single Corner Rounded 29">
            <a:extLst>
              <a:ext uri="{FF2B5EF4-FFF2-40B4-BE49-F238E27FC236}">
                <a16:creationId xmlns:a16="http://schemas.microsoft.com/office/drawing/2014/main" id="{9F329317-435D-C764-4380-B278796CEAB0}"/>
              </a:ext>
            </a:extLst>
          </p:cNvPr>
          <p:cNvSpPr/>
          <p:nvPr/>
        </p:nvSpPr>
        <p:spPr>
          <a:xfrm>
            <a:off x="1270395" y="12529074"/>
            <a:ext cx="27791225" cy="1371736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Planetary Defense Methods &amp; Risks of Space Debris:</a:t>
            </a:r>
            <a:endParaRPr lang="en-IN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AF54840-610D-0FBC-04BE-9143C62C9778}"/>
              </a:ext>
            </a:extLst>
          </p:cNvPr>
          <p:cNvSpPr/>
          <p:nvPr/>
        </p:nvSpPr>
        <p:spPr>
          <a:xfrm>
            <a:off x="17140714" y="20489898"/>
            <a:ext cx="10191669" cy="1097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Mitigation Strategies:</a:t>
            </a:r>
            <a:endParaRPr lang="en-IN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242D892-9A41-D59E-A307-E16E789E2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754" y="29874746"/>
            <a:ext cx="5971495" cy="6015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3E1965-911C-7727-B580-C75290AC3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100" y="36304858"/>
            <a:ext cx="4722149" cy="376533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B5B30B4-9AE5-5875-7026-E0C7CB99DF24}"/>
              </a:ext>
            </a:extLst>
          </p:cNvPr>
          <p:cNvSpPr/>
          <p:nvPr/>
        </p:nvSpPr>
        <p:spPr>
          <a:xfrm>
            <a:off x="4102727" y="30475816"/>
            <a:ext cx="9144000" cy="10958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</a:t>
            </a:r>
            <a:endParaRPr lang="en-IN" sz="5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EDEC00-0DC7-2894-C551-8689B1A55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28" y="31687935"/>
            <a:ext cx="5051899" cy="467193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9CD3455-4CA9-2EBD-6035-E3856672BA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332" y="29874746"/>
            <a:ext cx="6377178" cy="601566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D17DD9E-B4A1-772C-13AF-DD69FD1B81E4}"/>
              </a:ext>
            </a:extLst>
          </p:cNvPr>
          <p:cNvSpPr/>
          <p:nvPr/>
        </p:nvSpPr>
        <p:spPr>
          <a:xfrm>
            <a:off x="3352799" y="20301988"/>
            <a:ext cx="10363201" cy="10327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&amp; Legal Implications</a:t>
            </a:r>
            <a:endParaRPr lang="en-IN" sz="44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A7228AE-7C75-9D29-2B13-9AC91CC7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1" y="25837332"/>
            <a:ext cx="2945340" cy="324550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5F942BA-3E73-BB3A-F3D3-DE921A79E8C2}"/>
              </a:ext>
            </a:extLst>
          </p:cNvPr>
          <p:cNvSpPr/>
          <p:nvPr/>
        </p:nvSpPr>
        <p:spPr>
          <a:xfrm>
            <a:off x="15168087" y="40436700"/>
            <a:ext cx="14301262" cy="15136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: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Space Agency (ESA) data.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Space Treaty (1967) and Liability Convention (1972).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planetary defence research papers and space agencies.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54542-D840-AFC2-6CEE-EDC7255AA0E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" b="17084"/>
          <a:stretch/>
        </p:blipFill>
        <p:spPr bwMode="auto">
          <a:xfrm>
            <a:off x="10378149" y="21617632"/>
            <a:ext cx="4393432" cy="3987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B117AF-9BAF-D8B2-E11D-66B954DE8E8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7824" b="7550"/>
          <a:stretch/>
        </p:blipFill>
        <p:spPr bwMode="auto">
          <a:xfrm>
            <a:off x="2452406" y="21634827"/>
            <a:ext cx="7762537" cy="5592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2C3BB-DB1F-1367-DD52-364DEBFF90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" b="18748"/>
          <a:stretch/>
        </p:blipFill>
        <p:spPr bwMode="auto">
          <a:xfrm>
            <a:off x="8380650" y="31656739"/>
            <a:ext cx="5335350" cy="4703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4034E-AB26-635C-AF3E-FFFE69ED9F7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9967" b="9479"/>
          <a:stretch/>
        </p:blipFill>
        <p:spPr bwMode="auto">
          <a:xfrm>
            <a:off x="15873846" y="21941611"/>
            <a:ext cx="12725404" cy="7709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00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293</TotalTime>
  <Words>386</Words>
  <Application>Microsoft Office PowerPoint</Application>
  <PresentationFormat>Custom</PresentationFormat>
  <Paragraphs>124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Courier New</vt:lpstr>
      <vt:lpstr>Symbol</vt:lpstr>
      <vt:lpstr>Tw Cen MT</vt:lpstr>
      <vt:lpstr>Tw Cen MT Condensed</vt:lpstr>
      <vt:lpstr>Wingdings 3</vt:lpstr>
      <vt:lpstr>Integral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Rahul Agarwal</dc:creator>
  <cp:lastModifiedBy>Rahul Agarwal</cp:lastModifiedBy>
  <cp:revision>7</cp:revision>
  <dcterms:created xsi:type="dcterms:W3CDTF">2025-02-17T05:21:39Z</dcterms:created>
  <dcterms:modified xsi:type="dcterms:W3CDTF">2025-04-28T11:25:58Z</dcterms:modified>
</cp:coreProperties>
</file>