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3" r:id="rId1"/>
  </p:sldMasterIdLst>
  <p:notesMasterIdLst>
    <p:notesMasterId r:id="rId20"/>
  </p:notesMasterIdLst>
  <p:sldIdLst>
    <p:sldId id="256" r:id="rId2"/>
    <p:sldId id="277" r:id="rId3"/>
    <p:sldId id="286" r:id="rId4"/>
    <p:sldId id="285" r:id="rId5"/>
    <p:sldId id="278" r:id="rId6"/>
    <p:sldId id="281" r:id="rId7"/>
    <p:sldId id="263" r:id="rId8"/>
    <p:sldId id="261" r:id="rId9"/>
    <p:sldId id="280" r:id="rId10"/>
    <p:sldId id="257" r:id="rId11"/>
    <p:sldId id="284" r:id="rId12"/>
    <p:sldId id="275" r:id="rId13"/>
    <p:sldId id="283" r:id="rId14"/>
    <p:sldId id="282" r:id="rId15"/>
    <p:sldId id="260" r:id="rId16"/>
    <p:sldId id="262" r:id="rId17"/>
    <p:sldId id="25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p:restoredTop sz="95238"/>
  </p:normalViewPr>
  <p:slideViewPr>
    <p:cSldViewPr snapToGrid="0" showGuides="1">
      <p:cViewPr varScale="1">
        <p:scale>
          <a:sx n="117" d="100"/>
          <a:sy n="117" d="100"/>
        </p:scale>
        <p:origin x="4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6C1E9-B5E1-EC44-83F7-5A62220645BA}" type="datetimeFigureOut">
              <a:rPr lang="en-US" smtClean="0"/>
              <a:t>4/27/25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4BEC5-D661-9E46-A1E0-4735C7ADD440}" type="slidenum">
              <a:rPr lang="en-US" smtClean="0"/>
              <a:t>‹#›</a:t>
            </a:fld>
            <a:endParaRPr lang="en-US"/>
          </a:p>
        </p:txBody>
      </p:sp>
    </p:spTree>
    <p:extLst>
      <p:ext uri="{BB962C8B-B14F-4D97-AF65-F5344CB8AC3E}">
        <p14:creationId xmlns:p14="http://schemas.microsoft.com/office/powerpoint/2010/main" val="315611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4BEC5-D661-9E46-A1E0-4735C7ADD440}" type="slidenum">
              <a:rPr lang="en-US" smtClean="0"/>
              <a:t>1</a:t>
            </a:fld>
            <a:endParaRPr lang="en-US"/>
          </a:p>
        </p:txBody>
      </p:sp>
    </p:spTree>
    <p:extLst>
      <p:ext uri="{BB962C8B-B14F-4D97-AF65-F5344CB8AC3E}">
        <p14:creationId xmlns:p14="http://schemas.microsoft.com/office/powerpoint/2010/main" val="307969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2029 June 16, V=19.9, 01:41:20 +18:36:14</a:t>
            </a:r>
          </a:p>
          <a:p>
            <a:endParaRPr lang="en-US" dirty="0"/>
          </a:p>
        </p:txBody>
      </p:sp>
      <p:sp>
        <p:nvSpPr>
          <p:cNvPr id="4" name="Slide Number Placeholder 3"/>
          <p:cNvSpPr>
            <a:spLocks noGrp="1"/>
          </p:cNvSpPr>
          <p:nvPr>
            <p:ph type="sldNum" sz="quarter" idx="5"/>
          </p:nvPr>
        </p:nvSpPr>
        <p:spPr/>
        <p:txBody>
          <a:bodyPr/>
          <a:lstStyle/>
          <a:p>
            <a:fld id="{BBB4BEC5-D661-9E46-A1E0-4735C7ADD440}" type="slidenum">
              <a:rPr lang="en-US" smtClean="0"/>
              <a:t>10</a:t>
            </a:fld>
            <a:endParaRPr lang="en-US"/>
          </a:p>
        </p:txBody>
      </p:sp>
    </p:spTree>
    <p:extLst>
      <p:ext uri="{BB962C8B-B14F-4D97-AF65-F5344CB8AC3E}">
        <p14:creationId xmlns:p14="http://schemas.microsoft.com/office/powerpoint/2010/main" val="36961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2DE5-0304-4919-BD5D-DEF2BD0E8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6D09C-AC76-9526-BF89-2D6344D3C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96168-5C0E-CD7C-DA6A-318B40717E9C}"/>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20D4297F-B7C4-E373-C358-63B028052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B92C-016A-6C97-68B9-CF56F3C217DC}"/>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86686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591F-A40F-0263-DCE7-0FE8EF884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301C5-1D02-794A-9802-5C1F3F075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1B0AD-773A-E35C-8A5C-6D30F5E34D56}"/>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C24811F6-1FBF-DA7D-F750-43EC134F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056B2-46AF-309B-AD49-D2EE6411C20B}"/>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35311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40531-3CA9-73BE-A9F7-0D25E2335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19D0B-277E-1D51-BFE7-C01B0720B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4D92C-915E-74FC-F97F-1064C1873166}"/>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6EC1C908-4303-B07F-B175-DC66EB31E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200AC-FFCC-BDC6-050C-D539817F8118}"/>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38872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5863"/>
            <a:ext cx="4953000" cy="4171494"/>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2" y="5510212"/>
            <a:ext cx="1028699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3"/>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5"/>
          </p:nvPr>
        </p:nvSpPr>
        <p:spPr/>
        <p:txBody>
          <a:bodyPr/>
          <a:lstStyle/>
          <a:p>
            <a:fld id="{483A6095-202D-C04F-A65B-EFCE69C28C3B}" type="datetimeFigureOut">
              <a:rPr lang="en-US" smtClean="0"/>
              <a:t>4/27/25</a:t>
            </a:fld>
            <a:endParaRPr lang="en-US"/>
          </a:p>
        </p:txBody>
      </p:sp>
      <p:sp>
        <p:nvSpPr>
          <p:cNvPr id="5" name="Footer Placeholder 4"/>
          <p:cNvSpPr>
            <a:spLocks noGrp="1"/>
          </p:cNvSpPr>
          <p:nvPr>
            <p:ph type="ftr" sz="quarter" idx="16"/>
          </p:nvPr>
        </p:nvSpPr>
        <p:spPr/>
        <p:txBody>
          <a:bodyPr/>
          <a:lstStyle/>
          <a:p>
            <a:endParaRPr lang="en-US"/>
          </a:p>
        </p:txBody>
      </p:sp>
      <p:sp>
        <p:nvSpPr>
          <p:cNvPr id="6" name="Slide Number Placeholder 5"/>
          <p:cNvSpPr>
            <a:spLocks noGrp="1"/>
          </p:cNvSpPr>
          <p:nvPr>
            <p:ph type="sldNum" sz="quarter" idx="17"/>
          </p:nvPr>
        </p:nvSpPr>
        <p:spPr/>
        <p:txBody>
          <a:bodyPr/>
          <a:lstStyle/>
          <a:p>
            <a:fld id="{58F8641C-6EB5-2C4B-8660-5623E20D55BA}" type="slidenum">
              <a:rPr lang="en-US" smtClean="0"/>
              <a:t>‹#›</a:t>
            </a:fld>
            <a:endParaRPr lang="en-US"/>
          </a:p>
        </p:txBody>
      </p:sp>
    </p:spTree>
    <p:extLst>
      <p:ext uri="{BB962C8B-B14F-4D97-AF65-F5344CB8AC3E}">
        <p14:creationId xmlns:p14="http://schemas.microsoft.com/office/powerpoint/2010/main" val="10837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6366-6475-BBC6-BF07-FDDADB9A5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65A93-1D1F-DA0E-B2D5-1BE0455412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C9C0B-A704-9A50-AC0C-21D6E3125B29}"/>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921332B9-B303-C627-202A-1B65A7D99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183E7-2967-4A9C-46E1-B8B37135CCDC}"/>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7698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9BA0-1D01-60C8-FF56-7F5A7C3E1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E5A07-F032-05C1-F241-77E3BDFF5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B0A1A-3A32-60E0-9E1C-E03738E19762}"/>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E3F8CC62-40A4-2662-883C-E7CE3E5E8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F7A8E-B4FB-35E9-29D6-697AC74A30A2}"/>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9559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6C66-8BDB-D843-54A3-5B1986C8D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F7359-97D3-FD6D-CE4B-ADBFA7871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8BA66-A8E6-6742-6577-2561CB3F1A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270DDF-5F46-81FB-9283-89F047868ED2}"/>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6" name="Footer Placeholder 5">
            <a:extLst>
              <a:ext uri="{FF2B5EF4-FFF2-40B4-BE49-F238E27FC236}">
                <a16:creationId xmlns:a16="http://schemas.microsoft.com/office/drawing/2014/main" id="{1E29BB62-65ED-1C68-C3B2-D81194A68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815EF-1855-A1D1-ABD8-D9C155228BE2}"/>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134823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0CAD-E882-9D02-8EBE-91F02AC6BC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6EC95B-ED73-3B94-8AE2-B4689586B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FDC56-2E6F-B983-063F-8F1F57ADAA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1368DB-93EF-26E2-51B0-15AD26AE1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F9D7E-FBF6-CD1A-4F89-33D959FBF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2FEE6-5B9D-FA02-CE6D-0DA7ACD52943}"/>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8" name="Footer Placeholder 7">
            <a:extLst>
              <a:ext uri="{FF2B5EF4-FFF2-40B4-BE49-F238E27FC236}">
                <a16:creationId xmlns:a16="http://schemas.microsoft.com/office/drawing/2014/main" id="{62F782E4-D03D-9C77-3E9C-0391B3291F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ED1927-1CE9-701E-DAF6-AFC786F73FD9}"/>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403334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980D-C292-6230-0BF9-9A4AD38D03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13FAB-AEBA-5288-DDDD-7B1CA440F938}"/>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4" name="Footer Placeholder 3">
            <a:extLst>
              <a:ext uri="{FF2B5EF4-FFF2-40B4-BE49-F238E27FC236}">
                <a16:creationId xmlns:a16="http://schemas.microsoft.com/office/drawing/2014/main" id="{480D54BB-C426-B0FB-D80B-2FE99979E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51BAEF-B668-051E-836A-4C348863FA5C}"/>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7117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A8949-6AB4-A9D1-6CE4-F48963C06039}"/>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3" name="Footer Placeholder 2">
            <a:extLst>
              <a:ext uri="{FF2B5EF4-FFF2-40B4-BE49-F238E27FC236}">
                <a16:creationId xmlns:a16="http://schemas.microsoft.com/office/drawing/2014/main" id="{F47B72DD-4D76-A99E-1688-629DDD3E19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825DA0-8C19-44FC-C05D-BA572A562BC3}"/>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346046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8C32-1D48-A7E1-4076-F61A4445D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69729-DDA8-B1BE-129B-B1847A63E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4C0A2-1112-A893-DCD1-2CBEE2EB3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4C62B-D2D5-0E6D-C913-0E36AECCE8F1}"/>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6" name="Footer Placeholder 5">
            <a:extLst>
              <a:ext uri="{FF2B5EF4-FFF2-40B4-BE49-F238E27FC236}">
                <a16:creationId xmlns:a16="http://schemas.microsoft.com/office/drawing/2014/main" id="{B3D7DA33-D563-BC93-A4F3-BC32B3844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15285-C55B-6697-958F-ADB751C2C521}"/>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142353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9CF9-E22D-C04A-A971-B8A10EB24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F6504-974A-2907-DBF4-0132C533B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47BC8-FD1B-5252-323A-84666EC0C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9E2A2-C4E8-F9AE-9028-F705827083E7}"/>
              </a:ext>
            </a:extLst>
          </p:cNvPr>
          <p:cNvSpPr>
            <a:spLocks noGrp="1"/>
          </p:cNvSpPr>
          <p:nvPr>
            <p:ph type="dt" sz="half" idx="10"/>
          </p:nvPr>
        </p:nvSpPr>
        <p:spPr/>
        <p:txBody>
          <a:bodyPr/>
          <a:lstStyle/>
          <a:p>
            <a:fld id="{A17EB56A-D270-564B-B099-45712D2104ED}" type="datetimeFigureOut">
              <a:rPr lang="en-US" smtClean="0"/>
              <a:t>4/27/25</a:t>
            </a:fld>
            <a:endParaRPr lang="en-US"/>
          </a:p>
        </p:txBody>
      </p:sp>
      <p:sp>
        <p:nvSpPr>
          <p:cNvPr id="6" name="Footer Placeholder 5">
            <a:extLst>
              <a:ext uri="{FF2B5EF4-FFF2-40B4-BE49-F238E27FC236}">
                <a16:creationId xmlns:a16="http://schemas.microsoft.com/office/drawing/2014/main" id="{363AE146-872C-48E0-3DEC-DF44C07E92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6CE480-2BB2-F9A4-04BA-4E2FBF7F78CB}"/>
              </a:ext>
            </a:extLst>
          </p:cNvPr>
          <p:cNvSpPr>
            <a:spLocks noGrp="1"/>
          </p:cNvSpPr>
          <p:nvPr>
            <p:ph type="sldNum" sz="quarter" idx="12"/>
          </p:nvPr>
        </p:nvSpPr>
        <p:spPr/>
        <p:txBody>
          <a:bodyPr/>
          <a:lstStyle/>
          <a:p>
            <a:fld id="{14833E47-1A5F-D642-9C0B-A076CE607868}" type="slidenum">
              <a:rPr lang="en-US" smtClean="0"/>
              <a:t>‹#›</a:t>
            </a:fld>
            <a:endParaRPr lang="en-US"/>
          </a:p>
        </p:txBody>
      </p:sp>
    </p:spTree>
    <p:extLst>
      <p:ext uri="{BB962C8B-B14F-4D97-AF65-F5344CB8AC3E}">
        <p14:creationId xmlns:p14="http://schemas.microsoft.com/office/powerpoint/2010/main" val="50460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B8DC1-FCAA-4460-CEB9-8F4838C64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25F532-B6A1-5C1C-D47E-A76350AC2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72885-4F70-454C-7F0C-E0D978C31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EB56A-D270-564B-B099-45712D2104ED}" type="datetimeFigureOut">
              <a:rPr lang="en-US" smtClean="0"/>
              <a:t>4/27/25</a:t>
            </a:fld>
            <a:endParaRPr lang="en-US"/>
          </a:p>
        </p:txBody>
      </p:sp>
      <p:sp>
        <p:nvSpPr>
          <p:cNvPr id="5" name="Footer Placeholder 4">
            <a:extLst>
              <a:ext uri="{FF2B5EF4-FFF2-40B4-BE49-F238E27FC236}">
                <a16:creationId xmlns:a16="http://schemas.microsoft.com/office/drawing/2014/main" id="{DCB1E727-8183-2E0A-4320-0661FC301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8C56C1-0AAA-DB47-A729-1C1C09AE7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3E47-1A5F-D642-9C0B-A076CE607868}" type="slidenum">
              <a:rPr lang="en-US" smtClean="0"/>
              <a:t>‹#›</a:t>
            </a:fld>
            <a:endParaRPr lang="en-US"/>
          </a:p>
        </p:txBody>
      </p:sp>
    </p:spTree>
    <p:extLst>
      <p:ext uri="{BB962C8B-B14F-4D97-AF65-F5344CB8AC3E}">
        <p14:creationId xmlns:p14="http://schemas.microsoft.com/office/powerpoint/2010/main" val="1685854104"/>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76B2-1E1F-2619-8AEC-3A5AA21792EB}"/>
              </a:ext>
            </a:extLst>
          </p:cNvPr>
          <p:cNvSpPr>
            <a:spLocks noGrp="1"/>
          </p:cNvSpPr>
          <p:nvPr>
            <p:ph type="ctrTitle"/>
          </p:nvPr>
        </p:nvSpPr>
        <p:spPr>
          <a:xfrm>
            <a:off x="1338695" y="-356458"/>
            <a:ext cx="9535391" cy="2387600"/>
          </a:xfrm>
        </p:spPr>
        <p:txBody>
          <a:bodyPr>
            <a:normAutofit/>
          </a:bodyPr>
          <a:lstStyle/>
          <a:p>
            <a:r>
              <a:rPr lang="en-US" sz="5000" b="1" dirty="0">
                <a:solidFill>
                  <a:schemeClr val="bg1"/>
                </a:solidFill>
                <a:effectLst/>
                <a:latin typeface="+mn-lt"/>
                <a:ea typeface="Times New Roman" panose="02020603050405020304" pitchFamily="18" charset="0"/>
              </a:rPr>
              <a:t>Near-Future Plans for IAWN Apophis Observing Campaigns</a:t>
            </a:r>
            <a:endParaRPr lang="en-US" sz="5000" b="1" cap="small" dirty="0">
              <a:solidFill>
                <a:schemeClr val="bg1"/>
              </a:solidFill>
              <a:latin typeface="+mn-lt"/>
            </a:endParaRPr>
          </a:p>
        </p:txBody>
      </p:sp>
      <p:sp>
        <p:nvSpPr>
          <p:cNvPr id="3" name="Subtitle 2">
            <a:extLst>
              <a:ext uri="{FF2B5EF4-FFF2-40B4-BE49-F238E27FC236}">
                <a16:creationId xmlns:a16="http://schemas.microsoft.com/office/drawing/2014/main" id="{86D195A9-72F2-F6B7-E4F5-9D31A80C70F6}"/>
              </a:ext>
            </a:extLst>
          </p:cNvPr>
          <p:cNvSpPr>
            <a:spLocks noGrp="1"/>
          </p:cNvSpPr>
          <p:nvPr>
            <p:ph type="subTitle" idx="1"/>
          </p:nvPr>
        </p:nvSpPr>
        <p:spPr>
          <a:xfrm>
            <a:off x="2826327" y="4826858"/>
            <a:ext cx="9144000" cy="1655762"/>
          </a:xfrm>
        </p:spPr>
        <p:txBody>
          <a:bodyPr>
            <a:normAutofit fontScale="92500" lnSpcReduction="10000"/>
          </a:bodyPr>
          <a:lstStyle/>
          <a:p>
            <a:pPr algn="r"/>
            <a:r>
              <a:rPr lang="en-US" dirty="0">
                <a:solidFill>
                  <a:schemeClr val="bg1"/>
                </a:solidFill>
              </a:rPr>
              <a:t>Dr. James M. Bauer</a:t>
            </a:r>
          </a:p>
          <a:p>
            <a:pPr algn="r"/>
            <a:r>
              <a:rPr lang="en-US" b="1" u="sng" dirty="0">
                <a:solidFill>
                  <a:schemeClr val="bg1"/>
                </a:solidFill>
              </a:rPr>
              <a:t>V. Reddy</a:t>
            </a:r>
            <a:r>
              <a:rPr lang="en-US" dirty="0">
                <a:solidFill>
                  <a:schemeClr val="bg1"/>
                </a:solidFill>
              </a:rPr>
              <a:t>, C. Thomas, M.S. Kelley, D. Farnocchia, E. Warner, T. Farnham</a:t>
            </a:r>
          </a:p>
          <a:p>
            <a:pPr algn="r"/>
            <a:r>
              <a:rPr lang="en-US" dirty="0">
                <a:solidFill>
                  <a:schemeClr val="bg1"/>
                </a:solidFill>
              </a:rPr>
              <a:t>Apophis T-4 Years</a:t>
            </a:r>
          </a:p>
          <a:p>
            <a:pPr algn="r"/>
            <a:r>
              <a:rPr lang="en-US" dirty="0">
                <a:solidFill>
                  <a:schemeClr val="bg1"/>
                </a:solidFill>
              </a:rPr>
              <a:t>6 May 2025</a:t>
            </a:r>
          </a:p>
        </p:txBody>
      </p:sp>
    </p:spTree>
    <p:extLst>
      <p:ext uri="{BB962C8B-B14F-4D97-AF65-F5344CB8AC3E}">
        <p14:creationId xmlns:p14="http://schemas.microsoft.com/office/powerpoint/2010/main" val="63559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022D-5CC3-5ABE-EA19-C141EA8D452E}"/>
              </a:ext>
            </a:extLst>
          </p:cNvPr>
          <p:cNvSpPr>
            <a:spLocks noGrp="1"/>
          </p:cNvSpPr>
          <p:nvPr>
            <p:ph type="title"/>
          </p:nvPr>
        </p:nvSpPr>
        <p:spPr>
          <a:xfrm>
            <a:off x="360218" y="322354"/>
            <a:ext cx="11471564" cy="1325563"/>
          </a:xfrm>
        </p:spPr>
        <p:txBody>
          <a:bodyPr/>
          <a:lstStyle/>
          <a:p>
            <a:r>
              <a:rPr lang="en-US" b="1" dirty="0">
                <a:solidFill>
                  <a:srgbClr val="0070C0"/>
                </a:solidFill>
              </a:rPr>
              <a:t>Apophis with Hubble</a:t>
            </a:r>
          </a:p>
        </p:txBody>
      </p:sp>
      <p:sp>
        <p:nvSpPr>
          <p:cNvPr id="3" name="Content Placeholder 2">
            <a:extLst>
              <a:ext uri="{FF2B5EF4-FFF2-40B4-BE49-F238E27FC236}">
                <a16:creationId xmlns:a16="http://schemas.microsoft.com/office/drawing/2014/main" id="{4353FF42-9BF5-E7E4-ADA4-3BCF8F4B8D05}"/>
              </a:ext>
            </a:extLst>
          </p:cNvPr>
          <p:cNvSpPr>
            <a:spLocks noGrp="1"/>
          </p:cNvSpPr>
          <p:nvPr>
            <p:ph idx="1"/>
          </p:nvPr>
        </p:nvSpPr>
        <p:spPr>
          <a:xfrm>
            <a:off x="588089" y="1647917"/>
            <a:ext cx="5199525" cy="4351338"/>
          </a:xfrm>
        </p:spPr>
        <p:txBody>
          <a:bodyPr>
            <a:normAutofit/>
          </a:bodyPr>
          <a:lstStyle/>
          <a:p>
            <a:r>
              <a:rPr lang="en-US" dirty="0"/>
              <a:t>HST observations can be made at elongation &gt; 55° from the Sun, tracking limited to &lt; 5 arcsec/sec</a:t>
            </a:r>
          </a:p>
          <a:p>
            <a:r>
              <a:rPr lang="en-US" dirty="0"/>
              <a:t>Pre-encounter </a:t>
            </a:r>
          </a:p>
          <a:p>
            <a:pPr lvl="1"/>
            <a:r>
              <a:rPr lang="en-US" dirty="0"/>
              <a:t>2027 Jan 24 – May 24 </a:t>
            </a:r>
          </a:p>
          <a:p>
            <a:pPr lvl="1"/>
            <a:r>
              <a:rPr lang="en-US" dirty="0"/>
              <a:t>2027 Nov 24 – 2028 Jul 15 </a:t>
            </a:r>
          </a:p>
          <a:p>
            <a:pPr lvl="1"/>
            <a:r>
              <a:rPr lang="en-US" dirty="0"/>
              <a:t>2028 Oct 17 – encounter</a:t>
            </a:r>
          </a:p>
          <a:p>
            <a:r>
              <a:rPr lang="en-US" dirty="0"/>
              <a:t>Post-encounter</a:t>
            </a:r>
          </a:p>
          <a:p>
            <a:pPr lvl="1"/>
            <a:r>
              <a:rPr lang="en-US" dirty="0"/>
              <a:t>Window opens June 16</a:t>
            </a:r>
          </a:p>
        </p:txBody>
      </p:sp>
      <p:pic>
        <p:nvPicPr>
          <p:cNvPr id="4" name="Content Placeholder 4">
            <a:extLst>
              <a:ext uri="{FF2B5EF4-FFF2-40B4-BE49-F238E27FC236}">
                <a16:creationId xmlns:a16="http://schemas.microsoft.com/office/drawing/2014/main" id="{2A51FBDA-9A7C-C31F-AF18-DF24B8372788}"/>
              </a:ext>
            </a:extLst>
          </p:cNvPr>
          <p:cNvPicPr>
            <a:picLocks noChangeAspect="1"/>
          </p:cNvPicPr>
          <p:nvPr/>
        </p:nvPicPr>
        <p:blipFill>
          <a:blip r:embed="rId3"/>
          <a:stretch>
            <a:fillRect/>
          </a:stretch>
        </p:blipFill>
        <p:spPr>
          <a:xfrm>
            <a:off x="6040288" y="1770204"/>
            <a:ext cx="5727402" cy="4351338"/>
          </a:xfrm>
          <a:prstGeom prst="rect">
            <a:avLst/>
          </a:prstGeom>
        </p:spPr>
      </p:pic>
      <p:cxnSp>
        <p:nvCxnSpPr>
          <p:cNvPr id="5" name="Straight Connector 4">
            <a:extLst>
              <a:ext uri="{FF2B5EF4-FFF2-40B4-BE49-F238E27FC236}">
                <a16:creationId xmlns:a16="http://schemas.microsoft.com/office/drawing/2014/main" id="{7663B39B-EA6D-9AF7-D95A-1ADF1B1D28FE}"/>
              </a:ext>
            </a:extLst>
          </p:cNvPr>
          <p:cNvCxnSpPr>
            <a:cxnSpLocks/>
          </p:cNvCxnSpPr>
          <p:nvPr/>
        </p:nvCxnSpPr>
        <p:spPr>
          <a:xfrm flipV="1">
            <a:off x="7688670" y="1898072"/>
            <a:ext cx="0" cy="322673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82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7D4E-B2F8-0FCD-CABC-80A2ECA62879}"/>
              </a:ext>
            </a:extLst>
          </p:cNvPr>
          <p:cNvSpPr>
            <a:spLocks noGrp="1"/>
          </p:cNvSpPr>
          <p:nvPr>
            <p:ph type="title"/>
          </p:nvPr>
        </p:nvSpPr>
        <p:spPr>
          <a:xfrm>
            <a:off x="457200" y="253071"/>
            <a:ext cx="10515600" cy="1325563"/>
          </a:xfrm>
        </p:spPr>
        <p:txBody>
          <a:bodyPr/>
          <a:lstStyle/>
          <a:p>
            <a:r>
              <a:rPr lang="en-US" b="1" dirty="0">
                <a:solidFill>
                  <a:schemeClr val="accent1"/>
                </a:solidFill>
              </a:rPr>
              <a:t>Apophis with JWST</a:t>
            </a:r>
          </a:p>
        </p:txBody>
      </p:sp>
      <p:sp>
        <p:nvSpPr>
          <p:cNvPr id="3" name="Content Placeholder 2">
            <a:extLst>
              <a:ext uri="{FF2B5EF4-FFF2-40B4-BE49-F238E27FC236}">
                <a16:creationId xmlns:a16="http://schemas.microsoft.com/office/drawing/2014/main" id="{B01EF52C-BBD9-DC56-868B-6BE92E3CD959}"/>
              </a:ext>
            </a:extLst>
          </p:cNvPr>
          <p:cNvSpPr>
            <a:spLocks noGrp="1"/>
          </p:cNvSpPr>
          <p:nvPr>
            <p:ph idx="1"/>
          </p:nvPr>
        </p:nvSpPr>
        <p:spPr>
          <a:xfrm>
            <a:off x="457200" y="1363579"/>
            <a:ext cx="5448300" cy="5075322"/>
          </a:xfrm>
        </p:spPr>
        <p:txBody>
          <a:bodyPr>
            <a:normAutofit fontScale="92500" lnSpcReduction="10000"/>
          </a:bodyPr>
          <a:lstStyle/>
          <a:p>
            <a:r>
              <a:rPr lang="en-US" dirty="0"/>
              <a:t>JWST’s solar elongation requirement is 85-135°</a:t>
            </a:r>
          </a:p>
          <a:p>
            <a:r>
              <a:rPr lang="en-US" dirty="0"/>
              <a:t>Observation windows are:</a:t>
            </a:r>
          </a:p>
          <a:p>
            <a:pPr marL="922338" lvl="1" indent="-457200"/>
            <a:r>
              <a:rPr lang="en-US" dirty="0"/>
              <a:t>2028 18 January – 21 March </a:t>
            </a:r>
          </a:p>
          <a:p>
            <a:pPr marL="922338" lvl="1" indent="-457200"/>
            <a:r>
              <a:rPr lang="en-US" dirty="0"/>
              <a:t>2028 17 December – 2029 17 March </a:t>
            </a:r>
          </a:p>
          <a:p>
            <a:pPr marL="922338" lvl="1" indent="-457200"/>
            <a:r>
              <a:rPr lang="en-US" dirty="0"/>
              <a:t>2029 6 September – 7 November  </a:t>
            </a:r>
          </a:p>
          <a:p>
            <a:r>
              <a:rPr lang="en-US" dirty="0"/>
              <a:t>Non-sidereal rates remain within the JWST limits in all parts of the observing windows. </a:t>
            </a:r>
          </a:p>
          <a:p>
            <a:pPr lvl="1"/>
            <a:r>
              <a:rPr lang="en-US" dirty="0"/>
              <a:t>At these rates, guide stars for tracking will need to be changed approximately hourly. </a:t>
            </a:r>
          </a:p>
          <a:p>
            <a:pPr lvl="1"/>
            <a:r>
              <a:rPr lang="en-US" dirty="0"/>
              <a:t>Acquisition of a new guide star and target reacquisition take non-negligible amounts of time.</a:t>
            </a:r>
          </a:p>
          <a:p>
            <a:endParaRPr lang="en-US" dirty="0"/>
          </a:p>
          <a:p>
            <a:endParaRPr lang="en-US" dirty="0"/>
          </a:p>
        </p:txBody>
      </p:sp>
      <p:pic>
        <p:nvPicPr>
          <p:cNvPr id="7" name="Picture 6">
            <a:extLst>
              <a:ext uri="{FF2B5EF4-FFF2-40B4-BE49-F238E27FC236}">
                <a16:creationId xmlns:a16="http://schemas.microsoft.com/office/drawing/2014/main" id="{EFC40C60-0648-96F2-D730-C4D73A2B1756}"/>
              </a:ext>
            </a:extLst>
          </p:cNvPr>
          <p:cNvPicPr>
            <a:picLocks noChangeAspect="1"/>
          </p:cNvPicPr>
          <p:nvPr/>
        </p:nvPicPr>
        <p:blipFill rotWithShape="1">
          <a:blip r:embed="rId2"/>
          <a:srcRect l="10905" r="12563"/>
          <a:stretch/>
        </p:blipFill>
        <p:spPr>
          <a:xfrm>
            <a:off x="6095999" y="1114364"/>
            <a:ext cx="6055743" cy="4165002"/>
          </a:xfrm>
          <a:prstGeom prst="rect">
            <a:avLst/>
          </a:prstGeom>
        </p:spPr>
      </p:pic>
    </p:spTree>
    <p:extLst>
      <p:ext uri="{BB962C8B-B14F-4D97-AF65-F5344CB8AC3E}">
        <p14:creationId xmlns:p14="http://schemas.microsoft.com/office/powerpoint/2010/main" val="354000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F8E98-5B03-B256-C28E-9904A88E9589}"/>
              </a:ext>
            </a:extLst>
          </p:cNvPr>
          <p:cNvSpPr>
            <a:spLocks noGrp="1"/>
          </p:cNvSpPr>
          <p:nvPr>
            <p:ph idx="1"/>
          </p:nvPr>
        </p:nvSpPr>
        <p:spPr>
          <a:xfrm>
            <a:off x="237262" y="1252151"/>
            <a:ext cx="7456879" cy="5075001"/>
          </a:xfrm>
        </p:spPr>
        <p:txBody>
          <a:bodyPr>
            <a:noAutofit/>
          </a:bodyPr>
          <a:lstStyle/>
          <a:p>
            <a:r>
              <a:rPr lang="en-US" sz="2000" dirty="0"/>
              <a:t>Close Approach will be primary focus for traditional IAWN efforts</a:t>
            </a:r>
          </a:p>
          <a:p>
            <a:r>
              <a:rPr lang="en-US" sz="2000" dirty="0"/>
              <a:t>Exploring campaign focus options in coordination with all stakeholders. </a:t>
            </a:r>
          </a:p>
          <a:p>
            <a:r>
              <a:rPr lang="en-US" sz="2000" dirty="0"/>
              <a:t>Preliminary suggested options for IAWN 2029 campaign themes include:</a:t>
            </a:r>
          </a:p>
          <a:p>
            <a:pPr lvl="1"/>
            <a:r>
              <a:rPr lang="en-US" sz="1800" dirty="0"/>
              <a:t>Traditional IAWN campaign assuming Apophis is a newly discovered NEA. This would be similar to our 2021 campaign. </a:t>
            </a:r>
          </a:p>
          <a:p>
            <a:pPr lvl="1"/>
            <a:r>
              <a:rPr lang="en-US" sz="1800" dirty="0"/>
              <a:t>IAWN campaign focused on science with large ground-based and space-based telescopes. This would be similar to Pre-2029 apparition efforts. </a:t>
            </a:r>
          </a:p>
          <a:p>
            <a:pPr lvl="1"/>
            <a:r>
              <a:rPr lang="en-US" sz="1800" dirty="0"/>
              <a:t>IAWN campaign focused mostly on small telescopes (&lt;1 meter aperture). Aligned towards International Year of Planetary Defense. </a:t>
            </a:r>
          </a:p>
          <a:p>
            <a:r>
              <a:rPr lang="en-US" sz="2000" dirty="0"/>
              <a:t>We welcome better coordination with PDC exercises if there is one planned around Apophis and inputs from spacecraft rendezvous missions planned for Apophis. </a:t>
            </a:r>
            <a:endParaRPr lang="en-US" sz="1400" dirty="0"/>
          </a:p>
        </p:txBody>
      </p:sp>
      <p:pic>
        <p:nvPicPr>
          <p:cNvPr id="6" name="Content Placeholder 5">
            <a:extLst>
              <a:ext uri="{FF2B5EF4-FFF2-40B4-BE49-F238E27FC236}">
                <a16:creationId xmlns:a16="http://schemas.microsoft.com/office/drawing/2014/main" id="{D7CE4155-36DD-BCC9-5689-4C05632CDDE1}"/>
              </a:ext>
            </a:extLst>
          </p:cNvPr>
          <p:cNvPicPr>
            <a:picLocks noChangeAspect="1"/>
          </p:cNvPicPr>
          <p:nvPr/>
        </p:nvPicPr>
        <p:blipFill>
          <a:blip r:embed="rId2"/>
          <a:stretch>
            <a:fillRect/>
          </a:stretch>
        </p:blipFill>
        <p:spPr>
          <a:xfrm>
            <a:off x="7878313" y="318221"/>
            <a:ext cx="4256022" cy="3224259"/>
          </a:xfrm>
          <a:prstGeom prst="rect">
            <a:avLst/>
          </a:prstGeom>
        </p:spPr>
      </p:pic>
      <p:pic>
        <p:nvPicPr>
          <p:cNvPr id="7" name="Content Placeholder 11">
            <a:extLst>
              <a:ext uri="{FF2B5EF4-FFF2-40B4-BE49-F238E27FC236}">
                <a16:creationId xmlns:a16="http://schemas.microsoft.com/office/drawing/2014/main" id="{A75A0502-AFAB-8531-CDBA-3C32CF3926D8}"/>
              </a:ext>
            </a:extLst>
          </p:cNvPr>
          <p:cNvPicPr>
            <a:picLocks noChangeAspect="1"/>
          </p:cNvPicPr>
          <p:nvPr/>
        </p:nvPicPr>
        <p:blipFill>
          <a:blip r:embed="rId3"/>
          <a:srcRect/>
          <a:stretch/>
        </p:blipFill>
        <p:spPr>
          <a:xfrm>
            <a:off x="7789833" y="3542480"/>
            <a:ext cx="4071778" cy="3224258"/>
          </a:xfrm>
          <a:prstGeom prst="rect">
            <a:avLst/>
          </a:prstGeom>
        </p:spPr>
      </p:pic>
      <p:sp>
        <p:nvSpPr>
          <p:cNvPr id="8" name="Title 1">
            <a:extLst>
              <a:ext uri="{FF2B5EF4-FFF2-40B4-BE49-F238E27FC236}">
                <a16:creationId xmlns:a16="http://schemas.microsoft.com/office/drawing/2014/main" id="{71610E52-749C-356D-44C9-9FD9AC6641DC}"/>
              </a:ext>
            </a:extLst>
          </p:cNvPr>
          <p:cNvSpPr txBox="1">
            <a:spLocks/>
          </p:cNvSpPr>
          <p:nvPr/>
        </p:nvSpPr>
        <p:spPr>
          <a:xfrm>
            <a:off x="327453" y="912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IAWN Campaign Overview: 2029</a:t>
            </a:r>
          </a:p>
        </p:txBody>
      </p:sp>
    </p:spTree>
    <p:extLst>
      <p:ext uri="{BB962C8B-B14F-4D97-AF65-F5344CB8AC3E}">
        <p14:creationId xmlns:p14="http://schemas.microsoft.com/office/powerpoint/2010/main" val="99215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F8E98-5B03-B256-C28E-9904A88E9589}"/>
              </a:ext>
            </a:extLst>
          </p:cNvPr>
          <p:cNvSpPr>
            <a:spLocks noGrp="1"/>
          </p:cNvSpPr>
          <p:nvPr>
            <p:ph idx="1"/>
          </p:nvPr>
        </p:nvSpPr>
        <p:spPr>
          <a:xfrm>
            <a:off x="237262" y="1252151"/>
            <a:ext cx="7456879" cy="5075001"/>
          </a:xfrm>
        </p:spPr>
        <p:txBody>
          <a:bodyPr>
            <a:noAutofit/>
          </a:bodyPr>
          <a:lstStyle/>
          <a:p>
            <a:r>
              <a:rPr lang="en-US" sz="2000" dirty="0"/>
              <a:t>Close Approach will be primary focus for traditional IAWN efforts</a:t>
            </a:r>
          </a:p>
          <a:p>
            <a:r>
              <a:rPr lang="en-US" sz="2000" dirty="0"/>
              <a:t>Exploring campaign focus options in coordination with all stakeholders. </a:t>
            </a:r>
          </a:p>
          <a:p>
            <a:r>
              <a:rPr lang="en-US" sz="2000" dirty="0"/>
              <a:t>Preliminary suggested options for IAWN 2029 campaign themes include:</a:t>
            </a:r>
          </a:p>
          <a:p>
            <a:pPr lvl="1"/>
            <a:r>
              <a:rPr lang="en-US" sz="1800" dirty="0"/>
              <a:t>Traditional IAWN campaign assuming Apophis is a newly discovered NEA. This would be similar to our 2021 campaign. </a:t>
            </a:r>
          </a:p>
          <a:p>
            <a:pPr lvl="1"/>
            <a:r>
              <a:rPr lang="en-US" sz="1800" dirty="0"/>
              <a:t>IAWN campaign focused on science with large ground-based and space-based telescopes. This would be similar to Pre-2029 apparition efforts. </a:t>
            </a:r>
          </a:p>
          <a:p>
            <a:pPr lvl="1"/>
            <a:r>
              <a:rPr lang="en-US" sz="1800" dirty="0"/>
              <a:t>IAWN campaign focused mostly on small telescopes (&lt;1 meter aperture). Aligned towards International Year of Planetary Defense. </a:t>
            </a:r>
          </a:p>
          <a:p>
            <a:r>
              <a:rPr lang="en-US" sz="2000" dirty="0"/>
              <a:t>We welcome better coordination with PDC exercises if there is one planned around Apophis and inputs from spacecraft rendezvous missions planned for Apophis. </a:t>
            </a:r>
            <a:endParaRPr lang="en-US" sz="1400" dirty="0"/>
          </a:p>
        </p:txBody>
      </p:sp>
      <p:sp>
        <p:nvSpPr>
          <p:cNvPr id="8" name="Title 1">
            <a:extLst>
              <a:ext uri="{FF2B5EF4-FFF2-40B4-BE49-F238E27FC236}">
                <a16:creationId xmlns:a16="http://schemas.microsoft.com/office/drawing/2014/main" id="{71610E52-749C-356D-44C9-9FD9AC6641DC}"/>
              </a:ext>
            </a:extLst>
          </p:cNvPr>
          <p:cNvSpPr txBox="1">
            <a:spLocks/>
          </p:cNvSpPr>
          <p:nvPr/>
        </p:nvSpPr>
        <p:spPr>
          <a:xfrm>
            <a:off x="327453" y="912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IAWN Campaign Overview: 2029</a:t>
            </a:r>
          </a:p>
        </p:txBody>
      </p:sp>
      <p:pic>
        <p:nvPicPr>
          <p:cNvPr id="2" name="Content Placeholder 4">
            <a:extLst>
              <a:ext uri="{FF2B5EF4-FFF2-40B4-BE49-F238E27FC236}">
                <a16:creationId xmlns:a16="http://schemas.microsoft.com/office/drawing/2014/main" id="{05DBF507-7893-7C85-8401-93854C1153E1}"/>
              </a:ext>
            </a:extLst>
          </p:cNvPr>
          <p:cNvPicPr>
            <a:picLocks noChangeAspect="1"/>
          </p:cNvPicPr>
          <p:nvPr/>
        </p:nvPicPr>
        <p:blipFill>
          <a:blip r:embed="rId2"/>
          <a:stretch>
            <a:fillRect/>
          </a:stretch>
        </p:blipFill>
        <p:spPr>
          <a:xfrm>
            <a:off x="7923338" y="252663"/>
            <a:ext cx="4180820" cy="3176337"/>
          </a:xfrm>
          <a:prstGeom prst="rect">
            <a:avLst/>
          </a:prstGeom>
        </p:spPr>
      </p:pic>
      <p:pic>
        <p:nvPicPr>
          <p:cNvPr id="4" name="Picture 3">
            <a:extLst>
              <a:ext uri="{FF2B5EF4-FFF2-40B4-BE49-F238E27FC236}">
                <a16:creationId xmlns:a16="http://schemas.microsoft.com/office/drawing/2014/main" id="{5DE4C103-B948-C6C5-A686-E68651CDF23C}"/>
              </a:ext>
            </a:extLst>
          </p:cNvPr>
          <p:cNvPicPr>
            <a:picLocks noChangeAspect="1"/>
          </p:cNvPicPr>
          <p:nvPr/>
        </p:nvPicPr>
        <p:blipFill>
          <a:blip r:embed="rId3"/>
          <a:stretch>
            <a:fillRect/>
          </a:stretch>
        </p:blipFill>
        <p:spPr>
          <a:xfrm>
            <a:off x="7939298" y="3429000"/>
            <a:ext cx="4015440" cy="3247509"/>
          </a:xfrm>
          <a:prstGeom prst="rect">
            <a:avLst/>
          </a:prstGeom>
        </p:spPr>
      </p:pic>
    </p:spTree>
    <p:extLst>
      <p:ext uri="{BB962C8B-B14F-4D97-AF65-F5344CB8AC3E}">
        <p14:creationId xmlns:p14="http://schemas.microsoft.com/office/powerpoint/2010/main" val="7308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F8AE-9DC6-51ED-8851-EA0C688F3EA7}"/>
              </a:ext>
            </a:extLst>
          </p:cNvPr>
          <p:cNvSpPr>
            <a:spLocks noGrp="1"/>
          </p:cNvSpPr>
          <p:nvPr>
            <p:ph type="title"/>
          </p:nvPr>
        </p:nvSpPr>
        <p:spPr>
          <a:xfrm>
            <a:off x="954801" y="2279842"/>
            <a:ext cx="10515600" cy="1325563"/>
          </a:xfrm>
        </p:spPr>
        <p:txBody>
          <a:bodyPr/>
          <a:lstStyle/>
          <a:p>
            <a:r>
              <a:rPr lang="en-US" dirty="0"/>
              <a:t>Backup Slides</a:t>
            </a:r>
          </a:p>
        </p:txBody>
      </p:sp>
    </p:spTree>
    <p:extLst>
      <p:ext uri="{BB962C8B-B14F-4D97-AF65-F5344CB8AC3E}">
        <p14:creationId xmlns:p14="http://schemas.microsoft.com/office/powerpoint/2010/main" val="240317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5BB9-4896-FEC2-88CC-47CB46E1ADFB}"/>
              </a:ext>
            </a:extLst>
          </p:cNvPr>
          <p:cNvSpPr>
            <a:spLocks noGrp="1"/>
          </p:cNvSpPr>
          <p:nvPr>
            <p:ph type="title"/>
          </p:nvPr>
        </p:nvSpPr>
        <p:spPr/>
        <p:txBody>
          <a:bodyPr/>
          <a:lstStyle/>
          <a:p>
            <a:r>
              <a:rPr lang="en-US" b="1" dirty="0">
                <a:solidFill>
                  <a:schemeClr val="accent1">
                    <a:lumMod val="75000"/>
                  </a:schemeClr>
                </a:solidFill>
              </a:rPr>
              <a:t>2027 February - April</a:t>
            </a:r>
          </a:p>
        </p:txBody>
      </p:sp>
      <p:pic>
        <p:nvPicPr>
          <p:cNvPr id="6" name="Content Placeholder 5">
            <a:extLst>
              <a:ext uri="{FF2B5EF4-FFF2-40B4-BE49-F238E27FC236}">
                <a16:creationId xmlns:a16="http://schemas.microsoft.com/office/drawing/2014/main" id="{CEC6DA6E-74E8-0C2D-2E98-8ED3CF21FC7D}"/>
              </a:ext>
            </a:extLst>
          </p:cNvPr>
          <p:cNvPicPr>
            <a:picLocks noGrp="1" noChangeAspect="1"/>
          </p:cNvPicPr>
          <p:nvPr>
            <p:ph sz="half" idx="1"/>
          </p:nvPr>
        </p:nvPicPr>
        <p:blipFill>
          <a:blip r:embed="rId2"/>
          <a:stretch>
            <a:fillRect/>
          </a:stretch>
        </p:blipFill>
        <p:spPr>
          <a:xfrm>
            <a:off x="838201" y="1690688"/>
            <a:ext cx="5181600" cy="3742266"/>
          </a:xfrm>
        </p:spPr>
      </p:pic>
      <p:pic>
        <p:nvPicPr>
          <p:cNvPr id="8" name="Content Placeholder 7">
            <a:extLst>
              <a:ext uri="{FF2B5EF4-FFF2-40B4-BE49-F238E27FC236}">
                <a16:creationId xmlns:a16="http://schemas.microsoft.com/office/drawing/2014/main" id="{062545D3-0C28-EA51-7D29-3DCC7611C4F5}"/>
              </a:ext>
            </a:extLst>
          </p:cNvPr>
          <p:cNvPicPr>
            <a:picLocks noGrp="1" noChangeAspect="1"/>
          </p:cNvPicPr>
          <p:nvPr>
            <p:ph sz="half" idx="2"/>
          </p:nvPr>
        </p:nvPicPr>
        <p:blipFill>
          <a:blip r:embed="rId3"/>
          <a:stretch>
            <a:fillRect/>
          </a:stretch>
        </p:blipFill>
        <p:spPr>
          <a:xfrm>
            <a:off x="6594438" y="1690688"/>
            <a:ext cx="4587239" cy="3744467"/>
          </a:xfrm>
        </p:spPr>
      </p:pic>
      <p:sp>
        <p:nvSpPr>
          <p:cNvPr id="9" name="TextBox 8">
            <a:extLst>
              <a:ext uri="{FF2B5EF4-FFF2-40B4-BE49-F238E27FC236}">
                <a16:creationId xmlns:a16="http://schemas.microsoft.com/office/drawing/2014/main" id="{239A2C9C-065E-5122-BF63-88F539BDD192}"/>
              </a:ext>
            </a:extLst>
          </p:cNvPr>
          <p:cNvSpPr txBox="1"/>
          <p:nvPr/>
        </p:nvSpPr>
        <p:spPr>
          <a:xfrm>
            <a:off x="959224" y="5709621"/>
            <a:ext cx="7162153" cy="430887"/>
          </a:xfrm>
          <a:prstGeom prst="rect">
            <a:avLst/>
          </a:prstGeom>
          <a:noFill/>
        </p:spPr>
        <p:txBody>
          <a:bodyPr wrap="none" rtlCol="0">
            <a:spAutoFit/>
          </a:bodyPr>
          <a:lstStyle/>
          <a:p>
            <a:r>
              <a:rPr lang="en-US" sz="2200" dirty="0">
                <a:solidFill>
                  <a:schemeClr val="accent1">
                    <a:lumMod val="75000"/>
                  </a:schemeClr>
                </a:solidFill>
              </a:rPr>
              <a:t>Airmass calculations for Observatory Code 568 (Mauna Kea). </a:t>
            </a:r>
          </a:p>
        </p:txBody>
      </p:sp>
    </p:spTree>
    <p:extLst>
      <p:ext uri="{BB962C8B-B14F-4D97-AF65-F5344CB8AC3E}">
        <p14:creationId xmlns:p14="http://schemas.microsoft.com/office/powerpoint/2010/main" val="122381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7695-00AD-A177-4460-54091106C032}"/>
              </a:ext>
            </a:extLst>
          </p:cNvPr>
          <p:cNvSpPr>
            <a:spLocks noGrp="1"/>
          </p:cNvSpPr>
          <p:nvPr>
            <p:ph type="title"/>
          </p:nvPr>
        </p:nvSpPr>
        <p:spPr/>
        <p:txBody>
          <a:bodyPr/>
          <a:lstStyle/>
          <a:p>
            <a:r>
              <a:rPr lang="en-US" b="1" dirty="0">
                <a:solidFill>
                  <a:schemeClr val="accent1">
                    <a:lumMod val="75000"/>
                  </a:schemeClr>
                </a:solidFill>
              </a:rPr>
              <a:t>2027 December – 2028 June</a:t>
            </a:r>
          </a:p>
        </p:txBody>
      </p:sp>
      <p:pic>
        <p:nvPicPr>
          <p:cNvPr id="6" name="Content Placeholder 5">
            <a:extLst>
              <a:ext uri="{FF2B5EF4-FFF2-40B4-BE49-F238E27FC236}">
                <a16:creationId xmlns:a16="http://schemas.microsoft.com/office/drawing/2014/main" id="{022C6335-4D12-AE11-86A5-E99505E215CF}"/>
              </a:ext>
            </a:extLst>
          </p:cNvPr>
          <p:cNvPicPr>
            <a:picLocks noGrp="1" noChangeAspect="1"/>
          </p:cNvPicPr>
          <p:nvPr>
            <p:ph sz="half" idx="1"/>
          </p:nvPr>
        </p:nvPicPr>
        <p:blipFill>
          <a:blip r:embed="rId2"/>
          <a:srcRect/>
          <a:stretch/>
        </p:blipFill>
        <p:spPr>
          <a:xfrm>
            <a:off x="838200" y="1706047"/>
            <a:ext cx="5181600" cy="3925454"/>
          </a:xfrm>
        </p:spPr>
      </p:pic>
      <p:pic>
        <p:nvPicPr>
          <p:cNvPr id="8" name="Content Placeholder 7">
            <a:extLst>
              <a:ext uri="{FF2B5EF4-FFF2-40B4-BE49-F238E27FC236}">
                <a16:creationId xmlns:a16="http://schemas.microsoft.com/office/drawing/2014/main" id="{606F1714-82DC-06D2-CEB4-68D2BCF3A576}"/>
              </a:ext>
            </a:extLst>
          </p:cNvPr>
          <p:cNvPicPr>
            <a:picLocks noGrp="1" noChangeAspect="1"/>
          </p:cNvPicPr>
          <p:nvPr>
            <p:ph sz="half" idx="2"/>
          </p:nvPr>
        </p:nvPicPr>
        <p:blipFill>
          <a:blip r:embed="rId3"/>
          <a:stretch>
            <a:fillRect/>
          </a:stretch>
        </p:blipFill>
        <p:spPr>
          <a:xfrm>
            <a:off x="6317671" y="1706047"/>
            <a:ext cx="5022273" cy="3988276"/>
          </a:xfrm>
        </p:spPr>
      </p:pic>
      <p:sp>
        <p:nvSpPr>
          <p:cNvPr id="9" name="TextBox 8">
            <a:extLst>
              <a:ext uri="{FF2B5EF4-FFF2-40B4-BE49-F238E27FC236}">
                <a16:creationId xmlns:a16="http://schemas.microsoft.com/office/drawing/2014/main" id="{E7ACECFF-C278-CB54-BEA4-F57C7908DFFC}"/>
              </a:ext>
            </a:extLst>
          </p:cNvPr>
          <p:cNvSpPr txBox="1"/>
          <p:nvPr/>
        </p:nvSpPr>
        <p:spPr>
          <a:xfrm>
            <a:off x="959224" y="5709621"/>
            <a:ext cx="7162153" cy="430887"/>
          </a:xfrm>
          <a:prstGeom prst="rect">
            <a:avLst/>
          </a:prstGeom>
          <a:noFill/>
        </p:spPr>
        <p:txBody>
          <a:bodyPr wrap="none" rtlCol="0">
            <a:spAutoFit/>
          </a:bodyPr>
          <a:lstStyle/>
          <a:p>
            <a:r>
              <a:rPr lang="en-US" sz="2200" dirty="0">
                <a:solidFill>
                  <a:schemeClr val="accent1">
                    <a:lumMod val="75000"/>
                  </a:schemeClr>
                </a:solidFill>
              </a:rPr>
              <a:t>Airmass calculations for Observatory Code 568 (Mauna Kea). </a:t>
            </a:r>
          </a:p>
        </p:txBody>
      </p:sp>
    </p:spTree>
    <p:extLst>
      <p:ext uri="{BB962C8B-B14F-4D97-AF65-F5344CB8AC3E}">
        <p14:creationId xmlns:p14="http://schemas.microsoft.com/office/powerpoint/2010/main" val="420339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384C-A9F7-838A-1E6F-A084AAE50862}"/>
              </a:ext>
            </a:extLst>
          </p:cNvPr>
          <p:cNvSpPr>
            <a:spLocks noGrp="1"/>
          </p:cNvSpPr>
          <p:nvPr>
            <p:ph type="title"/>
          </p:nvPr>
        </p:nvSpPr>
        <p:spPr/>
        <p:txBody>
          <a:bodyPr/>
          <a:lstStyle/>
          <a:p>
            <a:r>
              <a:rPr lang="en-US" b="1" dirty="0">
                <a:solidFill>
                  <a:schemeClr val="accent1">
                    <a:lumMod val="75000"/>
                  </a:schemeClr>
                </a:solidFill>
              </a:rPr>
              <a:t>2029 Pre-Encounter</a:t>
            </a:r>
          </a:p>
        </p:txBody>
      </p:sp>
      <p:pic>
        <p:nvPicPr>
          <p:cNvPr id="6" name="Content Placeholder 5">
            <a:extLst>
              <a:ext uri="{FF2B5EF4-FFF2-40B4-BE49-F238E27FC236}">
                <a16:creationId xmlns:a16="http://schemas.microsoft.com/office/drawing/2014/main" id="{9B3E7067-28EF-D5BB-3FA8-A146FC0EC72F}"/>
              </a:ext>
            </a:extLst>
          </p:cNvPr>
          <p:cNvPicPr>
            <a:picLocks noGrp="1" noChangeAspect="1"/>
          </p:cNvPicPr>
          <p:nvPr>
            <p:ph sz="half" idx="1"/>
          </p:nvPr>
        </p:nvPicPr>
        <p:blipFill>
          <a:blip r:embed="rId2"/>
          <a:stretch>
            <a:fillRect/>
          </a:stretch>
        </p:blipFill>
        <p:spPr>
          <a:xfrm>
            <a:off x="838200" y="1775328"/>
            <a:ext cx="5181600" cy="3925454"/>
          </a:xfrm>
        </p:spPr>
      </p:pic>
      <p:pic>
        <p:nvPicPr>
          <p:cNvPr id="12" name="Content Placeholder 11">
            <a:extLst>
              <a:ext uri="{FF2B5EF4-FFF2-40B4-BE49-F238E27FC236}">
                <a16:creationId xmlns:a16="http://schemas.microsoft.com/office/drawing/2014/main" id="{F136365D-4A24-1EE9-303D-28DA5A60A472}"/>
              </a:ext>
            </a:extLst>
          </p:cNvPr>
          <p:cNvPicPr>
            <a:picLocks noGrp="1" noChangeAspect="1"/>
          </p:cNvPicPr>
          <p:nvPr>
            <p:ph sz="half" idx="2"/>
          </p:nvPr>
        </p:nvPicPr>
        <p:blipFill>
          <a:blip r:embed="rId3"/>
          <a:srcRect/>
          <a:stretch/>
        </p:blipFill>
        <p:spPr>
          <a:xfrm>
            <a:off x="6359236" y="1775328"/>
            <a:ext cx="4994564" cy="3954971"/>
          </a:xfrm>
        </p:spPr>
      </p:pic>
      <p:sp>
        <p:nvSpPr>
          <p:cNvPr id="13" name="TextBox 12">
            <a:extLst>
              <a:ext uri="{FF2B5EF4-FFF2-40B4-BE49-F238E27FC236}">
                <a16:creationId xmlns:a16="http://schemas.microsoft.com/office/drawing/2014/main" id="{4A45145F-3A2D-3DD8-5A83-F70AFD707951}"/>
              </a:ext>
            </a:extLst>
          </p:cNvPr>
          <p:cNvSpPr txBox="1"/>
          <p:nvPr/>
        </p:nvSpPr>
        <p:spPr>
          <a:xfrm>
            <a:off x="959224" y="5820461"/>
            <a:ext cx="7491025" cy="430887"/>
          </a:xfrm>
          <a:prstGeom prst="rect">
            <a:avLst/>
          </a:prstGeom>
          <a:noFill/>
        </p:spPr>
        <p:txBody>
          <a:bodyPr wrap="none" rtlCol="0">
            <a:spAutoFit/>
          </a:bodyPr>
          <a:lstStyle/>
          <a:p>
            <a:r>
              <a:rPr lang="en-US" sz="2200" dirty="0">
                <a:solidFill>
                  <a:schemeClr val="accent1">
                    <a:lumMod val="75000"/>
                  </a:schemeClr>
                </a:solidFill>
              </a:rPr>
              <a:t>Airmass calculations for Observatory Code 304 (Las Campanas). </a:t>
            </a:r>
          </a:p>
        </p:txBody>
      </p:sp>
    </p:spTree>
    <p:extLst>
      <p:ext uri="{BB962C8B-B14F-4D97-AF65-F5344CB8AC3E}">
        <p14:creationId xmlns:p14="http://schemas.microsoft.com/office/powerpoint/2010/main" val="38632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384C-A9F7-838A-1E6F-A084AAE50862}"/>
              </a:ext>
            </a:extLst>
          </p:cNvPr>
          <p:cNvSpPr>
            <a:spLocks noGrp="1"/>
          </p:cNvSpPr>
          <p:nvPr>
            <p:ph type="title"/>
          </p:nvPr>
        </p:nvSpPr>
        <p:spPr/>
        <p:txBody>
          <a:bodyPr/>
          <a:lstStyle/>
          <a:p>
            <a:r>
              <a:rPr lang="en-US" b="1" dirty="0">
                <a:solidFill>
                  <a:schemeClr val="accent1">
                    <a:lumMod val="75000"/>
                  </a:schemeClr>
                </a:solidFill>
              </a:rPr>
              <a:t>2029 Pre-Encounter</a:t>
            </a:r>
          </a:p>
        </p:txBody>
      </p:sp>
      <p:pic>
        <p:nvPicPr>
          <p:cNvPr id="6" name="Content Placeholder 5">
            <a:extLst>
              <a:ext uri="{FF2B5EF4-FFF2-40B4-BE49-F238E27FC236}">
                <a16:creationId xmlns:a16="http://schemas.microsoft.com/office/drawing/2014/main" id="{9B3E7067-28EF-D5BB-3FA8-A146FC0EC72F}"/>
              </a:ext>
            </a:extLst>
          </p:cNvPr>
          <p:cNvPicPr>
            <a:picLocks noGrp="1" noChangeAspect="1"/>
          </p:cNvPicPr>
          <p:nvPr>
            <p:ph sz="half" idx="1"/>
          </p:nvPr>
        </p:nvPicPr>
        <p:blipFill>
          <a:blip r:embed="rId2"/>
          <a:stretch>
            <a:fillRect/>
          </a:stretch>
        </p:blipFill>
        <p:spPr>
          <a:xfrm>
            <a:off x="838200" y="1775328"/>
            <a:ext cx="5181600" cy="3925454"/>
          </a:xfrm>
        </p:spPr>
      </p:pic>
      <p:sp>
        <p:nvSpPr>
          <p:cNvPr id="4" name="Content Placeholder 3">
            <a:extLst>
              <a:ext uri="{FF2B5EF4-FFF2-40B4-BE49-F238E27FC236}">
                <a16:creationId xmlns:a16="http://schemas.microsoft.com/office/drawing/2014/main" id="{CDCC6A4A-4984-F318-168D-67CC74BD3D86}"/>
              </a:ext>
            </a:extLst>
          </p:cNvPr>
          <p:cNvSpPr>
            <a:spLocks noGrp="1"/>
          </p:cNvSpPr>
          <p:nvPr>
            <p:ph sz="half" idx="2"/>
          </p:nvPr>
        </p:nvSpPr>
        <p:spPr/>
        <p:txBody>
          <a:bodyPr/>
          <a:lstStyle/>
          <a:p>
            <a:r>
              <a:rPr lang="en-US" dirty="0">
                <a:solidFill>
                  <a:schemeClr val="accent1">
                    <a:lumMod val="75000"/>
                  </a:schemeClr>
                </a:solidFill>
              </a:rPr>
              <a:t>Light curves and visible + near-infrared spectroscopy possible.</a:t>
            </a:r>
          </a:p>
          <a:p>
            <a:r>
              <a:rPr lang="en-US" dirty="0">
                <a:solidFill>
                  <a:schemeClr val="accent1">
                    <a:lumMod val="75000"/>
                  </a:schemeClr>
                </a:solidFill>
              </a:rPr>
              <a:t>Radar from mid-March to mid-May (Brozovic et al. 2018).</a:t>
            </a:r>
          </a:p>
          <a:p>
            <a:pPr marL="0" indent="0">
              <a:buNone/>
            </a:pPr>
            <a:r>
              <a:rPr lang="en-US" dirty="0">
                <a:solidFill>
                  <a:schemeClr val="accent1">
                    <a:lumMod val="75000"/>
                  </a:schemeClr>
                </a:solidFill>
              </a:rPr>
              <a:t> </a:t>
            </a:r>
          </a:p>
        </p:txBody>
      </p:sp>
    </p:spTree>
    <p:extLst>
      <p:ext uri="{BB962C8B-B14F-4D97-AF65-F5344CB8AC3E}">
        <p14:creationId xmlns:p14="http://schemas.microsoft.com/office/powerpoint/2010/main" val="112177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02BD-8840-E37D-B9CF-0C80F114E680}"/>
              </a:ext>
            </a:extLst>
          </p:cNvPr>
          <p:cNvSpPr>
            <a:spLocks noGrp="1"/>
          </p:cNvSpPr>
          <p:nvPr>
            <p:ph type="title"/>
          </p:nvPr>
        </p:nvSpPr>
        <p:spPr>
          <a:xfrm>
            <a:off x="409831" y="315697"/>
            <a:ext cx="10515600" cy="1325563"/>
          </a:xfrm>
        </p:spPr>
        <p:txBody>
          <a:bodyPr/>
          <a:lstStyle/>
          <a:p>
            <a:r>
              <a:rPr lang="en-US" b="1" dirty="0">
                <a:solidFill>
                  <a:srgbClr val="0070C0"/>
                </a:solidFill>
              </a:rPr>
              <a:t>IAWN: Overview</a:t>
            </a:r>
          </a:p>
        </p:txBody>
      </p:sp>
      <p:sp>
        <p:nvSpPr>
          <p:cNvPr id="3" name="Content Placeholder 2">
            <a:extLst>
              <a:ext uri="{FF2B5EF4-FFF2-40B4-BE49-F238E27FC236}">
                <a16:creationId xmlns:a16="http://schemas.microsoft.com/office/drawing/2014/main" id="{B555E77B-0345-8E1F-6250-A54C341A41B1}"/>
              </a:ext>
            </a:extLst>
          </p:cNvPr>
          <p:cNvSpPr>
            <a:spLocks noGrp="1"/>
          </p:cNvSpPr>
          <p:nvPr>
            <p:ph idx="1"/>
          </p:nvPr>
        </p:nvSpPr>
        <p:spPr>
          <a:xfrm>
            <a:off x="257058" y="1466206"/>
            <a:ext cx="11525111" cy="5174080"/>
          </a:xfrm>
        </p:spPr>
        <p:txBody>
          <a:bodyPr>
            <a:normAutofit lnSpcReduction="10000"/>
          </a:bodyPr>
          <a:lstStyle/>
          <a:p>
            <a:r>
              <a:rPr lang="en-US" sz="2400" dirty="0"/>
              <a:t>The International Asteroid Warning Network (IAWN) is a world-wide planetary defense collaboration of organizations and individual astronomers recommended by United Nations resolution who collectively work to detect, monitor, and characterize potentially hazardous asteroids and Near-Earth Objects. We currently have 71 IAWN signatories from 29 countries.</a:t>
            </a:r>
          </a:p>
          <a:p>
            <a:endParaRPr lang="en-US" sz="2400" dirty="0"/>
          </a:p>
          <a:p>
            <a:r>
              <a:rPr lang="en-US" sz="2400" dirty="0"/>
              <a:t>IAWN conducts campaigns to test the operational readiness of the global coalition of observers, modelers, and decision makers to assess a potential NEO impact hazard. Since 2017, we have conducted six IAWN campaigns focused on discovery, characterization, hazard modeling and astrometric timing involving 100s of scientists from around the world. </a:t>
            </a:r>
          </a:p>
          <a:p>
            <a:endParaRPr lang="en-US" sz="2400" dirty="0"/>
          </a:p>
          <a:p>
            <a:r>
              <a:rPr lang="en-US" sz="2400" dirty="0"/>
              <a:t>Lessons learned from these exercises have been contributed to to peer-reviewed publications and the success of global efforts on 2024 YR4. </a:t>
            </a:r>
            <a:endParaRPr lang="en-US" sz="2000" dirty="0"/>
          </a:p>
        </p:txBody>
      </p:sp>
    </p:spTree>
    <p:extLst>
      <p:ext uri="{BB962C8B-B14F-4D97-AF65-F5344CB8AC3E}">
        <p14:creationId xmlns:p14="http://schemas.microsoft.com/office/powerpoint/2010/main" val="313265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817C1-8F89-4D9E-7F61-E059D2D5E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8C383-C4CE-484C-F493-919A3E27FC26}"/>
              </a:ext>
            </a:extLst>
          </p:cNvPr>
          <p:cNvSpPr>
            <a:spLocks noGrp="1"/>
          </p:cNvSpPr>
          <p:nvPr>
            <p:ph type="title"/>
          </p:nvPr>
        </p:nvSpPr>
        <p:spPr>
          <a:xfrm>
            <a:off x="409831" y="315697"/>
            <a:ext cx="10515600" cy="1325563"/>
          </a:xfrm>
        </p:spPr>
        <p:txBody>
          <a:bodyPr/>
          <a:lstStyle/>
          <a:p>
            <a:r>
              <a:rPr lang="en-US" b="1" dirty="0">
                <a:solidFill>
                  <a:srgbClr val="0070C0"/>
                </a:solidFill>
              </a:rPr>
              <a:t>IAWN: Overview</a:t>
            </a:r>
          </a:p>
        </p:txBody>
      </p:sp>
      <p:graphicFrame>
        <p:nvGraphicFramePr>
          <p:cNvPr id="6" name="Table 2">
            <a:extLst>
              <a:ext uri="{FF2B5EF4-FFF2-40B4-BE49-F238E27FC236}">
                <a16:creationId xmlns:a16="http://schemas.microsoft.com/office/drawing/2014/main" id="{93ABED2C-0A6E-895D-42EC-76F88BD334E1}"/>
              </a:ext>
            </a:extLst>
          </p:cNvPr>
          <p:cNvGraphicFramePr>
            <a:graphicFrameLocks noGrp="1"/>
          </p:cNvGraphicFramePr>
          <p:nvPr>
            <p:extLst>
              <p:ext uri="{D42A27DB-BD31-4B8C-83A1-F6EECF244321}">
                <p14:modId xmlns:p14="http://schemas.microsoft.com/office/powerpoint/2010/main" val="2871019658"/>
              </p:ext>
            </p:extLst>
          </p:nvPr>
        </p:nvGraphicFramePr>
        <p:xfrm>
          <a:off x="467014" y="1545528"/>
          <a:ext cx="11257972" cy="4791336"/>
        </p:xfrm>
        <a:graphic>
          <a:graphicData uri="http://schemas.openxmlformats.org/drawingml/2006/table">
            <a:tbl>
              <a:tblPr firstRow="1" bandRow="1">
                <a:tableStyleId>{7DF18680-E054-41AD-8BC1-D1AEF772440D}</a:tableStyleId>
              </a:tblPr>
              <a:tblGrid>
                <a:gridCol w="2814493">
                  <a:extLst>
                    <a:ext uri="{9D8B030D-6E8A-4147-A177-3AD203B41FA5}">
                      <a16:colId xmlns:a16="http://schemas.microsoft.com/office/drawing/2014/main" val="240346298"/>
                    </a:ext>
                  </a:extLst>
                </a:gridCol>
                <a:gridCol w="2814493">
                  <a:extLst>
                    <a:ext uri="{9D8B030D-6E8A-4147-A177-3AD203B41FA5}">
                      <a16:colId xmlns:a16="http://schemas.microsoft.com/office/drawing/2014/main" val="3613014557"/>
                    </a:ext>
                  </a:extLst>
                </a:gridCol>
                <a:gridCol w="2814493">
                  <a:extLst>
                    <a:ext uri="{9D8B030D-6E8A-4147-A177-3AD203B41FA5}">
                      <a16:colId xmlns:a16="http://schemas.microsoft.com/office/drawing/2014/main" val="3989714921"/>
                    </a:ext>
                  </a:extLst>
                </a:gridCol>
                <a:gridCol w="2814493">
                  <a:extLst>
                    <a:ext uri="{9D8B030D-6E8A-4147-A177-3AD203B41FA5}">
                      <a16:colId xmlns:a16="http://schemas.microsoft.com/office/drawing/2014/main" val="3552371871"/>
                    </a:ext>
                  </a:extLst>
                </a:gridCol>
              </a:tblGrid>
              <a:tr h="560792">
                <a:tc>
                  <a:txBody>
                    <a:bodyPr/>
                    <a:lstStyle/>
                    <a:p>
                      <a:pPr algn="ctr"/>
                      <a:r>
                        <a:rPr lang="en-US" dirty="0"/>
                        <a:t>Campaign Window</a:t>
                      </a:r>
                    </a:p>
                  </a:txBody>
                  <a:tcPr anchor="ctr"/>
                </a:tc>
                <a:tc>
                  <a:txBody>
                    <a:bodyPr/>
                    <a:lstStyle/>
                    <a:p>
                      <a:pPr algn="ctr"/>
                      <a:r>
                        <a:rPr lang="en-US" dirty="0"/>
                        <a:t>Target</a:t>
                      </a:r>
                    </a:p>
                  </a:txBody>
                  <a:tcPr anchor="ctr"/>
                </a:tc>
                <a:tc>
                  <a:txBody>
                    <a:bodyPr/>
                    <a:lstStyle/>
                    <a:p>
                      <a:pPr algn="ctr"/>
                      <a:r>
                        <a:rPr lang="en-US" dirty="0"/>
                        <a:t>Focus</a:t>
                      </a:r>
                    </a:p>
                  </a:txBody>
                  <a:tcPr anchor="ctr"/>
                </a:tc>
                <a:tc>
                  <a:txBody>
                    <a:bodyPr/>
                    <a:lstStyle/>
                    <a:p>
                      <a:pPr algn="ctr"/>
                      <a:r>
                        <a:rPr lang="en-US" dirty="0"/>
                        <a:t>Participation</a:t>
                      </a:r>
                    </a:p>
                  </a:txBody>
                  <a:tcPr anchor="ctr"/>
                </a:tc>
                <a:extLst>
                  <a:ext uri="{0D108BD9-81ED-4DB2-BD59-A6C34878D82A}">
                    <a16:rowId xmlns:a16="http://schemas.microsoft.com/office/drawing/2014/main" val="3451342213"/>
                  </a:ext>
                </a:extLst>
              </a:tr>
              <a:tr h="560792">
                <a:tc>
                  <a:txBody>
                    <a:bodyPr/>
                    <a:lstStyle/>
                    <a:p>
                      <a:pPr algn="ctr"/>
                      <a:r>
                        <a:rPr lang="en-US" dirty="0"/>
                        <a:t>March 2017-Sept. 2018</a:t>
                      </a:r>
                    </a:p>
                  </a:txBody>
                  <a:tcPr anchor="ctr"/>
                </a:tc>
                <a:tc>
                  <a:txBody>
                    <a:bodyPr/>
                    <a:lstStyle/>
                    <a:p>
                      <a:pPr algn="ctr"/>
                      <a:r>
                        <a:rPr lang="en-US" dirty="0"/>
                        <a:t>2012 TC4</a:t>
                      </a:r>
                    </a:p>
                  </a:txBody>
                  <a:tcPr anchor="ctr"/>
                </a:tc>
                <a:tc>
                  <a:txBody>
                    <a:bodyPr/>
                    <a:lstStyle/>
                    <a:p>
                      <a:pPr algn="ctr"/>
                      <a:r>
                        <a:rPr lang="en-US" dirty="0"/>
                        <a:t>Astrometry, Characterization, Hazard Modeling</a:t>
                      </a:r>
                    </a:p>
                  </a:txBody>
                  <a:tcPr anchor="ctr"/>
                </a:tc>
                <a:tc>
                  <a:txBody>
                    <a:bodyPr/>
                    <a:lstStyle/>
                    <a:p>
                      <a:pPr algn="ctr"/>
                      <a:r>
                        <a:rPr lang="en-US" dirty="0"/>
                        <a:t>69 participants from 14 countries</a:t>
                      </a:r>
                    </a:p>
                  </a:txBody>
                  <a:tcPr anchor="ctr"/>
                </a:tc>
                <a:extLst>
                  <a:ext uri="{0D108BD9-81ED-4DB2-BD59-A6C34878D82A}">
                    <a16:rowId xmlns:a16="http://schemas.microsoft.com/office/drawing/2014/main" val="2356547147"/>
                  </a:ext>
                </a:extLst>
              </a:tr>
              <a:tr h="560792">
                <a:tc>
                  <a:txBody>
                    <a:bodyPr/>
                    <a:lstStyle/>
                    <a:p>
                      <a:pPr algn="ctr"/>
                      <a:r>
                        <a:rPr lang="en-US" dirty="0"/>
                        <a:t>Feb. 2019-March. 2021</a:t>
                      </a:r>
                    </a:p>
                  </a:txBody>
                  <a:tcPr anchor="ctr"/>
                </a:tc>
                <a:tc>
                  <a:txBody>
                    <a:bodyPr/>
                    <a:lstStyle/>
                    <a:p>
                      <a:pPr algn="ctr"/>
                      <a:r>
                        <a:rPr lang="en-US" dirty="0"/>
                        <a:t>1999 KW4 (66391 Moshup)</a:t>
                      </a:r>
                    </a:p>
                  </a:txBody>
                  <a:tcPr anchor="ctr"/>
                </a:tc>
                <a:tc>
                  <a:txBody>
                    <a:bodyPr/>
                    <a:lstStyle/>
                    <a:p>
                      <a:pPr algn="ctr"/>
                      <a:r>
                        <a:rPr lang="en-US" dirty="0"/>
                        <a:t>Characterization, Hazard Modeling</a:t>
                      </a:r>
                    </a:p>
                  </a:txBody>
                  <a:tcPr anchor="ctr"/>
                </a:tc>
                <a:tc>
                  <a:txBody>
                    <a:bodyPr/>
                    <a:lstStyle/>
                    <a:p>
                      <a:pPr algn="ctr"/>
                      <a:r>
                        <a:rPr lang="en-US" dirty="0"/>
                        <a:t>70+ participants from 13 countries</a:t>
                      </a:r>
                    </a:p>
                  </a:txBody>
                  <a:tcPr anchor="ctr"/>
                </a:tc>
                <a:extLst>
                  <a:ext uri="{0D108BD9-81ED-4DB2-BD59-A6C34878D82A}">
                    <a16:rowId xmlns:a16="http://schemas.microsoft.com/office/drawing/2014/main" val="1315729567"/>
                  </a:ext>
                </a:extLst>
              </a:tr>
              <a:tr h="560792">
                <a:tc>
                  <a:txBody>
                    <a:bodyPr/>
                    <a:lstStyle/>
                    <a:p>
                      <a:pPr algn="ctr"/>
                      <a:r>
                        <a:rPr lang="en-US" dirty="0"/>
                        <a:t>Oct. 2020-April 2022</a:t>
                      </a:r>
                    </a:p>
                  </a:txBody>
                  <a:tcPr anchor="ctr"/>
                </a:tc>
                <a:tc>
                  <a:txBody>
                    <a:bodyPr/>
                    <a:lstStyle/>
                    <a:p>
                      <a:pPr algn="ctr"/>
                      <a:r>
                        <a:rPr lang="en-US" dirty="0"/>
                        <a:t>99942 Apophis</a:t>
                      </a:r>
                    </a:p>
                  </a:txBody>
                  <a:tcPr anchor="ctr"/>
                </a:tc>
                <a:tc>
                  <a:txBody>
                    <a:bodyPr/>
                    <a:lstStyle/>
                    <a:p>
                      <a:pPr algn="ctr"/>
                      <a:r>
                        <a:rPr lang="en-US" dirty="0"/>
                        <a:t>Astrometry, Characterization, Hazard Modeling</a:t>
                      </a:r>
                    </a:p>
                  </a:txBody>
                  <a:tcPr anchor="ctr"/>
                </a:tc>
                <a:tc>
                  <a:txBody>
                    <a:bodyPr/>
                    <a:lstStyle/>
                    <a:p>
                      <a:pPr algn="ctr"/>
                      <a:r>
                        <a:rPr lang="en-US" dirty="0"/>
                        <a:t>103 participants from 19 countries</a:t>
                      </a:r>
                    </a:p>
                  </a:txBody>
                  <a:tcPr anchor="ctr"/>
                </a:tc>
                <a:extLst>
                  <a:ext uri="{0D108BD9-81ED-4DB2-BD59-A6C34878D82A}">
                    <a16:rowId xmlns:a16="http://schemas.microsoft.com/office/drawing/2014/main" val="3250307664"/>
                  </a:ext>
                </a:extLst>
              </a:tr>
              <a:tr h="560792">
                <a:tc>
                  <a:txBody>
                    <a:bodyPr/>
                    <a:lstStyle/>
                    <a:p>
                      <a:pPr algn="ctr"/>
                      <a:r>
                        <a:rPr lang="en-US" dirty="0"/>
                        <a:t>Oct. 2021-Dec. 2021</a:t>
                      </a:r>
                    </a:p>
                  </a:txBody>
                  <a:tcPr anchor="ctr"/>
                </a:tc>
                <a:tc>
                  <a:txBody>
                    <a:bodyPr/>
                    <a:lstStyle/>
                    <a:p>
                      <a:pPr algn="ctr"/>
                      <a:r>
                        <a:rPr lang="en-US" dirty="0"/>
                        <a:t>2019 XS</a:t>
                      </a:r>
                    </a:p>
                  </a:txBody>
                  <a:tcPr anchor="ctr"/>
                </a:tc>
                <a:tc>
                  <a:txBody>
                    <a:bodyPr/>
                    <a:lstStyle/>
                    <a:p>
                      <a:pPr algn="ctr"/>
                      <a:r>
                        <a:rPr lang="en-US" dirty="0"/>
                        <a:t>Timing</a:t>
                      </a:r>
                    </a:p>
                  </a:txBody>
                  <a:tcPr anchor="ctr"/>
                </a:tc>
                <a:tc>
                  <a:txBody>
                    <a:bodyPr/>
                    <a:lstStyle/>
                    <a:p>
                      <a:pPr algn="ctr"/>
                      <a:r>
                        <a:rPr lang="en-US" dirty="0"/>
                        <a:t>71 MPC Codes</a:t>
                      </a:r>
                    </a:p>
                  </a:txBody>
                  <a:tcPr anchor="ctr"/>
                </a:tc>
                <a:extLst>
                  <a:ext uri="{0D108BD9-81ED-4DB2-BD59-A6C34878D82A}">
                    <a16:rowId xmlns:a16="http://schemas.microsoft.com/office/drawing/2014/main" val="322753922"/>
                  </a:ext>
                </a:extLst>
              </a:tr>
              <a:tr h="560792">
                <a:tc>
                  <a:txBody>
                    <a:bodyPr/>
                    <a:lstStyle/>
                    <a:p>
                      <a:pPr algn="ctr"/>
                      <a:r>
                        <a:rPr lang="en-US" dirty="0"/>
                        <a:t>Oct. 2022-Feb. 2023</a:t>
                      </a:r>
                    </a:p>
                  </a:txBody>
                  <a:tcPr anchor="ctr"/>
                </a:tc>
                <a:tc>
                  <a:txBody>
                    <a:bodyPr/>
                    <a:lstStyle/>
                    <a:p>
                      <a:pPr algn="ctr"/>
                      <a:r>
                        <a:rPr lang="en-US" dirty="0"/>
                        <a:t>2005 LW3</a:t>
                      </a:r>
                    </a:p>
                  </a:txBody>
                  <a:tcPr anchor="ctr"/>
                </a:tc>
                <a:tc>
                  <a:txBody>
                    <a:bodyPr/>
                    <a:lstStyle/>
                    <a:p>
                      <a:pPr algn="ctr"/>
                      <a:r>
                        <a:rPr lang="en-US" dirty="0"/>
                        <a:t>Timing</a:t>
                      </a:r>
                    </a:p>
                  </a:txBody>
                  <a:tcPr anchor="ctr"/>
                </a:tc>
                <a:tc>
                  <a:txBody>
                    <a:bodyPr/>
                    <a:lstStyle/>
                    <a:p>
                      <a:pPr algn="ctr"/>
                      <a:r>
                        <a:rPr lang="en-US" dirty="0"/>
                        <a:t>82 MPC Codes</a:t>
                      </a:r>
                    </a:p>
                  </a:txBody>
                  <a:tcPr anchor="ctr"/>
                </a:tc>
                <a:extLst>
                  <a:ext uri="{0D108BD9-81ED-4DB2-BD59-A6C34878D82A}">
                    <a16:rowId xmlns:a16="http://schemas.microsoft.com/office/drawing/2014/main" val="530361180"/>
                  </a:ext>
                </a:extLst>
              </a:tr>
              <a:tr h="560792">
                <a:tc>
                  <a:txBody>
                    <a:bodyPr/>
                    <a:lstStyle/>
                    <a:p>
                      <a:pPr algn="ctr"/>
                      <a:r>
                        <a:rPr lang="en-US" dirty="0"/>
                        <a:t>March 2023</a:t>
                      </a:r>
                    </a:p>
                  </a:txBody>
                  <a:tcPr anchor="ctr"/>
                </a:tc>
                <a:tc>
                  <a:txBody>
                    <a:bodyPr/>
                    <a:lstStyle/>
                    <a:p>
                      <a:pPr algn="ctr"/>
                      <a:r>
                        <a:rPr lang="en-US" dirty="0"/>
                        <a:t>2023 DZ2</a:t>
                      </a:r>
                    </a:p>
                  </a:txBody>
                  <a:tcPr anchor="ctr"/>
                </a:tc>
                <a:tc>
                  <a:txBody>
                    <a:bodyPr/>
                    <a:lstStyle/>
                    <a:p>
                      <a:pPr algn="ctr"/>
                      <a:r>
                        <a:rPr lang="en-US" dirty="0"/>
                        <a:t>Characterization</a:t>
                      </a:r>
                    </a:p>
                  </a:txBody>
                  <a:tcPr anchor="ctr"/>
                </a:tc>
                <a:tc>
                  <a:txBody>
                    <a:bodyPr/>
                    <a:lstStyle/>
                    <a:p>
                      <a:pPr algn="ctr"/>
                      <a:r>
                        <a:rPr lang="en-US" dirty="0"/>
                        <a:t>33 participants from 12 countries</a:t>
                      </a:r>
                    </a:p>
                  </a:txBody>
                  <a:tcPr anchor="ctr"/>
                </a:tc>
                <a:extLst>
                  <a:ext uri="{0D108BD9-81ED-4DB2-BD59-A6C34878D82A}">
                    <a16:rowId xmlns:a16="http://schemas.microsoft.com/office/drawing/2014/main" val="864305266"/>
                  </a:ext>
                </a:extLst>
              </a:tr>
            </a:tbl>
          </a:graphicData>
        </a:graphic>
      </p:graphicFrame>
    </p:spTree>
    <p:extLst>
      <p:ext uri="{BB962C8B-B14F-4D97-AF65-F5344CB8AC3E}">
        <p14:creationId xmlns:p14="http://schemas.microsoft.com/office/powerpoint/2010/main" val="110905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4C20C-13F6-1BE6-8AD5-F79E30680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10E6A-5AA8-602B-9F7E-18C11518115F}"/>
              </a:ext>
            </a:extLst>
          </p:cNvPr>
          <p:cNvSpPr>
            <a:spLocks noGrp="1"/>
          </p:cNvSpPr>
          <p:nvPr>
            <p:ph type="title"/>
          </p:nvPr>
        </p:nvSpPr>
        <p:spPr>
          <a:xfrm>
            <a:off x="409831" y="315697"/>
            <a:ext cx="10515600" cy="1325563"/>
          </a:xfrm>
        </p:spPr>
        <p:txBody>
          <a:bodyPr/>
          <a:lstStyle/>
          <a:p>
            <a:r>
              <a:rPr lang="en-US" b="1" dirty="0">
                <a:solidFill>
                  <a:srgbClr val="0070C0"/>
                </a:solidFill>
              </a:rPr>
              <a:t>IAWN Apophis Campaign</a:t>
            </a:r>
          </a:p>
        </p:txBody>
      </p:sp>
      <p:sp>
        <p:nvSpPr>
          <p:cNvPr id="3" name="Content Placeholder 2">
            <a:extLst>
              <a:ext uri="{FF2B5EF4-FFF2-40B4-BE49-F238E27FC236}">
                <a16:creationId xmlns:a16="http://schemas.microsoft.com/office/drawing/2014/main" id="{2EF43CB1-DAAD-D21D-E955-AB6EC74ECC0E}"/>
              </a:ext>
            </a:extLst>
          </p:cNvPr>
          <p:cNvSpPr>
            <a:spLocks noGrp="1"/>
          </p:cNvSpPr>
          <p:nvPr>
            <p:ph idx="1"/>
          </p:nvPr>
        </p:nvSpPr>
        <p:spPr>
          <a:xfrm>
            <a:off x="453002" y="1542406"/>
            <a:ext cx="6763344" cy="4351338"/>
          </a:xfrm>
        </p:spPr>
        <p:txBody>
          <a:bodyPr/>
          <a:lstStyle/>
          <a:p>
            <a:r>
              <a:rPr lang="en-US" sz="2400" dirty="0"/>
              <a:t>Three opportunities to observe Apophis</a:t>
            </a:r>
          </a:p>
          <a:p>
            <a:pPr lvl="1"/>
            <a:r>
              <a:rPr lang="en-US" sz="2000" dirty="0"/>
              <a:t>2027 Apparition: 2027 February to April</a:t>
            </a:r>
          </a:p>
          <a:p>
            <a:pPr lvl="1"/>
            <a:r>
              <a:rPr lang="en-US" sz="2000" dirty="0"/>
              <a:t>2028 Apparition: 2027 December to 2028 June</a:t>
            </a:r>
          </a:p>
          <a:p>
            <a:pPr lvl="1"/>
            <a:r>
              <a:rPr lang="en-US" sz="2000" dirty="0"/>
              <a:t>2029 Apparition: 2029 January to April (Close Approach)</a:t>
            </a:r>
          </a:p>
          <a:p>
            <a:r>
              <a:rPr lang="en-US" sz="2400" dirty="0"/>
              <a:t>The organizational structure for these efforts</a:t>
            </a:r>
          </a:p>
          <a:p>
            <a:pPr lvl="1"/>
            <a:r>
              <a:rPr lang="en-US" sz="2000" dirty="0"/>
              <a:t>NASA HQ POC: Dr. Kelly Fast</a:t>
            </a:r>
          </a:p>
          <a:p>
            <a:pPr lvl="1"/>
            <a:r>
              <a:rPr lang="en-US" sz="2000" dirty="0"/>
              <a:t>IAWN Campaign Coordinator: Dr. Vishnu Reddy</a:t>
            </a:r>
          </a:p>
          <a:p>
            <a:pPr lvl="1"/>
            <a:r>
              <a:rPr lang="en-US" sz="2000" dirty="0"/>
              <a:t>Observations Working Group Lead: Dr. Cristina Thomas</a:t>
            </a:r>
          </a:p>
          <a:p>
            <a:pPr marL="0" indent="0">
              <a:buNone/>
            </a:pPr>
            <a:endParaRPr lang="en-US" dirty="0"/>
          </a:p>
        </p:txBody>
      </p:sp>
      <p:pic>
        <p:nvPicPr>
          <p:cNvPr id="9" name="Picture 8">
            <a:extLst>
              <a:ext uri="{FF2B5EF4-FFF2-40B4-BE49-F238E27FC236}">
                <a16:creationId xmlns:a16="http://schemas.microsoft.com/office/drawing/2014/main" id="{44DAA58C-1055-4724-37DF-5452C6F80EE7}"/>
              </a:ext>
            </a:extLst>
          </p:cNvPr>
          <p:cNvPicPr>
            <a:picLocks noChangeAspect="1"/>
          </p:cNvPicPr>
          <p:nvPr/>
        </p:nvPicPr>
        <p:blipFill>
          <a:blip r:embed="rId2"/>
          <a:stretch>
            <a:fillRect/>
          </a:stretch>
        </p:blipFill>
        <p:spPr>
          <a:xfrm>
            <a:off x="7389258" y="185351"/>
            <a:ext cx="4349739" cy="2836991"/>
          </a:xfrm>
          <a:prstGeom prst="rect">
            <a:avLst/>
          </a:prstGeom>
        </p:spPr>
      </p:pic>
      <p:pic>
        <p:nvPicPr>
          <p:cNvPr id="11" name="Picture 10">
            <a:extLst>
              <a:ext uri="{FF2B5EF4-FFF2-40B4-BE49-F238E27FC236}">
                <a16:creationId xmlns:a16="http://schemas.microsoft.com/office/drawing/2014/main" id="{BAE7BD97-F022-4B48-2B8D-61993655F80F}"/>
              </a:ext>
            </a:extLst>
          </p:cNvPr>
          <p:cNvPicPr>
            <a:picLocks noChangeAspect="1"/>
          </p:cNvPicPr>
          <p:nvPr/>
        </p:nvPicPr>
        <p:blipFill rotWithShape="1">
          <a:blip r:embed="rId3"/>
          <a:srcRect l="7012" t="3003" r="3560" b="44385"/>
          <a:stretch/>
        </p:blipFill>
        <p:spPr>
          <a:xfrm>
            <a:off x="7306961" y="3220992"/>
            <a:ext cx="4514335" cy="3468910"/>
          </a:xfrm>
          <a:prstGeom prst="rect">
            <a:avLst/>
          </a:prstGeom>
        </p:spPr>
      </p:pic>
      <p:sp>
        <p:nvSpPr>
          <p:cNvPr id="4" name="TextBox 3">
            <a:extLst>
              <a:ext uri="{FF2B5EF4-FFF2-40B4-BE49-F238E27FC236}">
                <a16:creationId xmlns:a16="http://schemas.microsoft.com/office/drawing/2014/main" id="{74964C74-452F-DF24-AA49-7364CFA16AB0}"/>
              </a:ext>
            </a:extLst>
          </p:cNvPr>
          <p:cNvSpPr txBox="1"/>
          <p:nvPr/>
        </p:nvSpPr>
        <p:spPr>
          <a:xfrm>
            <a:off x="8764882" y="2968022"/>
            <a:ext cx="3056414" cy="369332"/>
          </a:xfrm>
          <a:prstGeom prst="rect">
            <a:avLst/>
          </a:prstGeom>
          <a:noFill/>
        </p:spPr>
        <p:txBody>
          <a:bodyPr wrap="none" rtlCol="0">
            <a:spAutoFit/>
          </a:bodyPr>
          <a:lstStyle/>
          <a:p>
            <a:r>
              <a:rPr lang="en-US" dirty="0"/>
              <a:t>*Orbit shown is pre-encounter</a:t>
            </a:r>
          </a:p>
        </p:txBody>
      </p:sp>
    </p:spTree>
    <p:extLst>
      <p:ext uri="{BB962C8B-B14F-4D97-AF65-F5344CB8AC3E}">
        <p14:creationId xmlns:p14="http://schemas.microsoft.com/office/powerpoint/2010/main" val="61899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5E77B-0345-8E1F-6250-A54C341A41B1}"/>
              </a:ext>
            </a:extLst>
          </p:cNvPr>
          <p:cNvSpPr>
            <a:spLocks noGrp="1"/>
          </p:cNvSpPr>
          <p:nvPr>
            <p:ph idx="1"/>
          </p:nvPr>
        </p:nvSpPr>
        <p:spPr>
          <a:xfrm>
            <a:off x="548893" y="1715402"/>
            <a:ext cx="6871435" cy="4351338"/>
          </a:xfrm>
        </p:spPr>
        <p:txBody>
          <a:bodyPr>
            <a:normAutofit/>
          </a:bodyPr>
          <a:lstStyle/>
          <a:p>
            <a:r>
              <a:rPr lang="en-US" sz="2400" dirty="0"/>
              <a:t>Observations focused on physical characterization.</a:t>
            </a:r>
          </a:p>
          <a:p>
            <a:r>
              <a:rPr lang="en-US" sz="2400" dirty="0"/>
              <a:t>Opportunities are restricted to large ground-based and space-based telescopes due to limiting magnitude and observing geometry. Focused science goals (</a:t>
            </a:r>
            <a:r>
              <a:rPr lang="en-US" sz="2400" dirty="0" err="1"/>
              <a:t>lightcurves</a:t>
            </a:r>
            <a:r>
              <a:rPr lang="en-US" sz="2400" dirty="0"/>
              <a:t>, visible spectra).</a:t>
            </a:r>
          </a:p>
          <a:p>
            <a:r>
              <a:rPr lang="en-US" sz="2400" dirty="0"/>
              <a:t>IAWN will be coordinating these telescope focused observing efforts. Observers will self organize but will be supported by IAWN when they apply for telescope time. Scientific results from these efforts will be published independently by respective PIs with some coordination from IAWN. </a:t>
            </a:r>
          </a:p>
          <a:p>
            <a:pPr marL="0" indent="0">
              <a:buNone/>
            </a:pPr>
            <a:endParaRPr lang="en-US" dirty="0"/>
          </a:p>
        </p:txBody>
      </p:sp>
      <p:pic>
        <p:nvPicPr>
          <p:cNvPr id="4" name="Content Placeholder 5">
            <a:extLst>
              <a:ext uri="{FF2B5EF4-FFF2-40B4-BE49-F238E27FC236}">
                <a16:creationId xmlns:a16="http://schemas.microsoft.com/office/drawing/2014/main" id="{7479FEA6-1CF0-BA2B-7A20-D6173A123B5A}"/>
              </a:ext>
            </a:extLst>
          </p:cNvPr>
          <p:cNvPicPr>
            <a:picLocks noChangeAspect="1"/>
          </p:cNvPicPr>
          <p:nvPr/>
        </p:nvPicPr>
        <p:blipFill>
          <a:blip r:embed="rId2"/>
          <a:stretch>
            <a:fillRect/>
          </a:stretch>
        </p:blipFill>
        <p:spPr>
          <a:xfrm>
            <a:off x="7420328" y="288046"/>
            <a:ext cx="4349014" cy="3140954"/>
          </a:xfrm>
          <a:prstGeom prst="rect">
            <a:avLst/>
          </a:prstGeom>
        </p:spPr>
      </p:pic>
      <p:pic>
        <p:nvPicPr>
          <p:cNvPr id="5" name="Content Placeholder 5">
            <a:extLst>
              <a:ext uri="{FF2B5EF4-FFF2-40B4-BE49-F238E27FC236}">
                <a16:creationId xmlns:a16="http://schemas.microsoft.com/office/drawing/2014/main" id="{97573D44-6D25-DC17-6E25-67E77E4E192C}"/>
              </a:ext>
            </a:extLst>
          </p:cNvPr>
          <p:cNvPicPr>
            <a:picLocks noChangeAspect="1"/>
          </p:cNvPicPr>
          <p:nvPr/>
        </p:nvPicPr>
        <p:blipFill>
          <a:blip r:embed="rId3"/>
          <a:srcRect/>
          <a:stretch/>
        </p:blipFill>
        <p:spPr>
          <a:xfrm>
            <a:off x="7474010" y="3511686"/>
            <a:ext cx="4241650" cy="3213371"/>
          </a:xfrm>
          <a:prstGeom prst="rect">
            <a:avLst/>
          </a:prstGeom>
        </p:spPr>
      </p:pic>
      <p:sp>
        <p:nvSpPr>
          <p:cNvPr id="8" name="Title 1">
            <a:extLst>
              <a:ext uri="{FF2B5EF4-FFF2-40B4-BE49-F238E27FC236}">
                <a16:creationId xmlns:a16="http://schemas.microsoft.com/office/drawing/2014/main" id="{B406BC05-B001-E8F0-F32A-55C2932137A4}"/>
              </a:ext>
            </a:extLst>
          </p:cNvPr>
          <p:cNvSpPr txBox="1">
            <a:spLocks/>
          </p:cNvSpPr>
          <p:nvPr/>
        </p:nvSpPr>
        <p:spPr>
          <a:xfrm>
            <a:off x="409831" y="3156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IAWN Campaign Overview:</a:t>
            </a:r>
          </a:p>
          <a:p>
            <a:r>
              <a:rPr lang="en-US" b="1" dirty="0">
                <a:solidFill>
                  <a:srgbClr val="0070C0"/>
                </a:solidFill>
              </a:rPr>
              <a:t>2027 &amp; 2028</a:t>
            </a:r>
          </a:p>
        </p:txBody>
      </p:sp>
    </p:spTree>
    <p:extLst>
      <p:ext uri="{BB962C8B-B14F-4D97-AF65-F5344CB8AC3E}">
        <p14:creationId xmlns:p14="http://schemas.microsoft.com/office/powerpoint/2010/main" val="9233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7479FEA6-1CF0-BA2B-7A20-D6173A123B5A}"/>
              </a:ext>
            </a:extLst>
          </p:cNvPr>
          <p:cNvPicPr>
            <a:picLocks noChangeAspect="1"/>
          </p:cNvPicPr>
          <p:nvPr/>
        </p:nvPicPr>
        <p:blipFill>
          <a:blip r:embed="rId2"/>
          <a:stretch>
            <a:fillRect/>
          </a:stretch>
        </p:blipFill>
        <p:spPr>
          <a:xfrm>
            <a:off x="7420328" y="288046"/>
            <a:ext cx="4349014" cy="3140954"/>
          </a:xfrm>
          <a:prstGeom prst="rect">
            <a:avLst/>
          </a:prstGeom>
        </p:spPr>
      </p:pic>
      <p:pic>
        <p:nvPicPr>
          <p:cNvPr id="5" name="Content Placeholder 5">
            <a:extLst>
              <a:ext uri="{FF2B5EF4-FFF2-40B4-BE49-F238E27FC236}">
                <a16:creationId xmlns:a16="http://schemas.microsoft.com/office/drawing/2014/main" id="{97573D44-6D25-DC17-6E25-67E77E4E192C}"/>
              </a:ext>
            </a:extLst>
          </p:cNvPr>
          <p:cNvPicPr>
            <a:picLocks noChangeAspect="1"/>
          </p:cNvPicPr>
          <p:nvPr/>
        </p:nvPicPr>
        <p:blipFill>
          <a:blip r:embed="rId3"/>
          <a:srcRect/>
          <a:stretch/>
        </p:blipFill>
        <p:spPr>
          <a:xfrm>
            <a:off x="7474010" y="3511686"/>
            <a:ext cx="4241650" cy="3213371"/>
          </a:xfrm>
          <a:prstGeom prst="rect">
            <a:avLst/>
          </a:prstGeom>
        </p:spPr>
      </p:pic>
      <p:sp>
        <p:nvSpPr>
          <p:cNvPr id="8" name="Title 1">
            <a:extLst>
              <a:ext uri="{FF2B5EF4-FFF2-40B4-BE49-F238E27FC236}">
                <a16:creationId xmlns:a16="http://schemas.microsoft.com/office/drawing/2014/main" id="{B406BC05-B001-E8F0-F32A-55C2932137A4}"/>
              </a:ext>
            </a:extLst>
          </p:cNvPr>
          <p:cNvSpPr txBox="1">
            <a:spLocks/>
          </p:cNvSpPr>
          <p:nvPr/>
        </p:nvSpPr>
        <p:spPr>
          <a:xfrm>
            <a:off x="409831" y="3156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IAWN Campaign Overview:</a:t>
            </a:r>
          </a:p>
          <a:p>
            <a:r>
              <a:rPr lang="en-US" b="1" dirty="0">
                <a:solidFill>
                  <a:srgbClr val="0070C0"/>
                </a:solidFill>
              </a:rPr>
              <a:t>2027 &amp; 2028</a:t>
            </a:r>
          </a:p>
        </p:txBody>
      </p:sp>
      <p:sp>
        <p:nvSpPr>
          <p:cNvPr id="7" name="TextBox 6">
            <a:extLst>
              <a:ext uri="{FF2B5EF4-FFF2-40B4-BE49-F238E27FC236}">
                <a16:creationId xmlns:a16="http://schemas.microsoft.com/office/drawing/2014/main" id="{419C1DCC-CB75-8A26-C8E3-C3625EC971BB}"/>
              </a:ext>
            </a:extLst>
          </p:cNvPr>
          <p:cNvSpPr txBox="1"/>
          <p:nvPr/>
        </p:nvSpPr>
        <p:spPr>
          <a:xfrm>
            <a:off x="1082842" y="1998064"/>
            <a:ext cx="5165558" cy="1569660"/>
          </a:xfrm>
          <a:prstGeom prst="rect">
            <a:avLst/>
          </a:prstGeom>
          <a:noFill/>
        </p:spPr>
        <p:txBody>
          <a:bodyPr wrap="square" rtlCol="0">
            <a:spAutoFit/>
          </a:bodyPr>
          <a:lstStyle/>
          <a:p>
            <a:r>
              <a:rPr lang="en-US" sz="2400" dirty="0"/>
              <a:t>2027: Likely </a:t>
            </a:r>
            <a:r>
              <a:rPr lang="en-US" sz="2400" dirty="0" err="1"/>
              <a:t>lightcurves</a:t>
            </a:r>
            <a:r>
              <a:rPr lang="en-US" sz="2400" dirty="0"/>
              <a:t> only. Not much time outside of twilight, but long sequences are not necessary. Low northern declinations, equatorial.</a:t>
            </a:r>
          </a:p>
        </p:txBody>
      </p:sp>
      <p:sp>
        <p:nvSpPr>
          <p:cNvPr id="9" name="TextBox 8">
            <a:extLst>
              <a:ext uri="{FF2B5EF4-FFF2-40B4-BE49-F238E27FC236}">
                <a16:creationId xmlns:a16="http://schemas.microsoft.com/office/drawing/2014/main" id="{4279D19B-88FF-F7E7-9DFF-32D8165E4C14}"/>
              </a:ext>
            </a:extLst>
          </p:cNvPr>
          <p:cNvSpPr txBox="1"/>
          <p:nvPr/>
        </p:nvSpPr>
        <p:spPr>
          <a:xfrm>
            <a:off x="1082842" y="3924528"/>
            <a:ext cx="5165558" cy="1938992"/>
          </a:xfrm>
          <a:prstGeom prst="rect">
            <a:avLst/>
          </a:prstGeom>
          <a:noFill/>
        </p:spPr>
        <p:txBody>
          <a:bodyPr wrap="square" rtlCol="0">
            <a:spAutoFit/>
          </a:bodyPr>
          <a:lstStyle/>
          <a:p>
            <a:r>
              <a:rPr lang="en-US" sz="2400" dirty="0"/>
              <a:t>2028: Brighter = </a:t>
            </a:r>
            <a:r>
              <a:rPr lang="en-US" sz="2400" dirty="0" err="1"/>
              <a:t>Lightcurves</a:t>
            </a:r>
            <a:r>
              <a:rPr lang="en-US" sz="2400" dirty="0"/>
              <a:t> and visible spectroscopy. Longer blocks of time outside of twilight. Moves from southern to northern declinations, fairly equatorial.</a:t>
            </a:r>
          </a:p>
        </p:txBody>
      </p:sp>
    </p:spTree>
    <p:extLst>
      <p:ext uri="{BB962C8B-B14F-4D97-AF65-F5344CB8AC3E}">
        <p14:creationId xmlns:p14="http://schemas.microsoft.com/office/powerpoint/2010/main" val="388818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E2BF12-8899-FD20-52A7-F4A5C34115A5}"/>
              </a:ext>
            </a:extLst>
          </p:cNvPr>
          <p:cNvPicPr>
            <a:picLocks noGrp="1" noChangeAspect="1"/>
          </p:cNvPicPr>
          <p:nvPr>
            <p:ph idx="1"/>
          </p:nvPr>
        </p:nvPicPr>
        <p:blipFill>
          <a:blip r:embed="rId2"/>
          <a:stretch>
            <a:fillRect/>
          </a:stretch>
        </p:blipFill>
        <p:spPr>
          <a:xfrm>
            <a:off x="393511" y="1593234"/>
            <a:ext cx="5350810" cy="3671532"/>
          </a:xfrm>
        </p:spPr>
      </p:pic>
      <p:sp>
        <p:nvSpPr>
          <p:cNvPr id="8" name="Title 1">
            <a:extLst>
              <a:ext uri="{FF2B5EF4-FFF2-40B4-BE49-F238E27FC236}">
                <a16:creationId xmlns:a16="http://schemas.microsoft.com/office/drawing/2014/main" id="{77E14E6E-81B3-214A-4992-9790F599EBF9}"/>
              </a:ext>
            </a:extLst>
          </p:cNvPr>
          <p:cNvSpPr txBox="1">
            <a:spLocks/>
          </p:cNvSpPr>
          <p:nvPr/>
        </p:nvSpPr>
        <p:spPr>
          <a:xfrm>
            <a:off x="533491" y="213134"/>
            <a:ext cx="11125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Rotation State is the Key Focus in 2027 &amp; 2028</a:t>
            </a:r>
          </a:p>
        </p:txBody>
      </p:sp>
      <p:sp>
        <p:nvSpPr>
          <p:cNvPr id="9" name="TextBox 8">
            <a:extLst>
              <a:ext uri="{FF2B5EF4-FFF2-40B4-BE49-F238E27FC236}">
                <a16:creationId xmlns:a16="http://schemas.microsoft.com/office/drawing/2014/main" id="{DFADBFD7-0DF8-6299-B29C-C6F572B2CDF5}"/>
              </a:ext>
            </a:extLst>
          </p:cNvPr>
          <p:cNvSpPr txBox="1"/>
          <p:nvPr/>
        </p:nvSpPr>
        <p:spPr>
          <a:xfrm>
            <a:off x="688041" y="5456855"/>
            <a:ext cx="1780167" cy="338554"/>
          </a:xfrm>
          <a:prstGeom prst="rect">
            <a:avLst/>
          </a:prstGeom>
          <a:noFill/>
        </p:spPr>
        <p:txBody>
          <a:bodyPr wrap="none" rtlCol="0">
            <a:spAutoFit/>
          </a:bodyPr>
          <a:lstStyle/>
          <a:p>
            <a:r>
              <a:rPr lang="en-US" sz="1600" dirty="0" err="1"/>
              <a:t>Pravec</a:t>
            </a:r>
            <a:r>
              <a:rPr lang="en-US" sz="1600" dirty="0"/>
              <a:t> et al. (2014)</a:t>
            </a:r>
          </a:p>
        </p:txBody>
      </p:sp>
      <p:sp>
        <p:nvSpPr>
          <p:cNvPr id="10" name="TextBox 9">
            <a:extLst>
              <a:ext uri="{FF2B5EF4-FFF2-40B4-BE49-F238E27FC236}">
                <a16:creationId xmlns:a16="http://schemas.microsoft.com/office/drawing/2014/main" id="{68CBA118-5D03-83A8-C48E-E1549A77E4C9}"/>
              </a:ext>
            </a:extLst>
          </p:cNvPr>
          <p:cNvSpPr txBox="1"/>
          <p:nvPr/>
        </p:nvSpPr>
        <p:spPr>
          <a:xfrm>
            <a:off x="6096000" y="1538697"/>
            <a:ext cx="5763820" cy="4154984"/>
          </a:xfrm>
          <a:prstGeom prst="rect">
            <a:avLst/>
          </a:prstGeom>
          <a:noFill/>
        </p:spPr>
        <p:txBody>
          <a:bodyPr wrap="square" rtlCol="0">
            <a:spAutoFit/>
          </a:bodyPr>
          <a:lstStyle/>
          <a:p>
            <a:r>
              <a:rPr lang="en-US" sz="2200" dirty="0"/>
              <a:t>Observations from 2012-2013 show that Apophis is in non-principal axis rotation. It rotates slowly with a main period of 30.56 ± 0.01 hr. </a:t>
            </a:r>
          </a:p>
          <a:p>
            <a:endParaRPr lang="en-US" sz="2200" dirty="0"/>
          </a:p>
          <a:p>
            <a:r>
              <a:rPr lang="en-US" sz="2200" dirty="0"/>
              <a:t>To observe this object we would need a specific observing strategy. From </a:t>
            </a:r>
            <a:r>
              <a:rPr lang="en-US" sz="2200" dirty="0" err="1"/>
              <a:t>Pravec</a:t>
            </a:r>
            <a:r>
              <a:rPr lang="en-US" sz="2200" dirty="0"/>
              <a:t> et al. (T-5 meeting): “</a:t>
            </a:r>
            <a:r>
              <a:rPr lang="en-US" sz="2200" i="1" dirty="0"/>
              <a:t>a sampling of one </a:t>
            </a:r>
            <a:r>
              <a:rPr lang="en-US" sz="2200" i="1" dirty="0" err="1"/>
              <a:t>lightcurve</a:t>
            </a:r>
            <a:r>
              <a:rPr lang="en-US" sz="2200" i="1" dirty="0"/>
              <a:t> data point per 2 hours is sufficient</a:t>
            </a:r>
            <a:r>
              <a:rPr lang="en-US" sz="2200" dirty="0"/>
              <a:t>”. </a:t>
            </a:r>
          </a:p>
          <a:p>
            <a:endParaRPr lang="en-US" sz="2200" dirty="0"/>
          </a:p>
          <a:p>
            <a:r>
              <a:rPr lang="en-US" sz="2200" dirty="0"/>
              <a:t>A coordinated effort will get the best analysis possible of Apophis’ rotation state.</a:t>
            </a:r>
          </a:p>
          <a:p>
            <a:endParaRPr lang="en-US" sz="2200" dirty="0"/>
          </a:p>
        </p:txBody>
      </p:sp>
    </p:spTree>
    <p:extLst>
      <p:ext uri="{BB962C8B-B14F-4D97-AF65-F5344CB8AC3E}">
        <p14:creationId xmlns:p14="http://schemas.microsoft.com/office/powerpoint/2010/main" val="139181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60DC-ADAA-7E9E-2F30-5CDE78D4CC07}"/>
              </a:ext>
            </a:extLst>
          </p:cNvPr>
          <p:cNvSpPr>
            <a:spLocks noGrp="1"/>
          </p:cNvSpPr>
          <p:nvPr>
            <p:ph type="title"/>
          </p:nvPr>
        </p:nvSpPr>
        <p:spPr>
          <a:xfrm>
            <a:off x="688041" y="249510"/>
            <a:ext cx="10837433" cy="1325563"/>
          </a:xfrm>
        </p:spPr>
        <p:txBody>
          <a:bodyPr/>
          <a:lstStyle/>
          <a:p>
            <a:r>
              <a:rPr lang="en-US" b="1" dirty="0">
                <a:solidFill>
                  <a:srgbClr val="0070C0"/>
                </a:solidFill>
              </a:rPr>
              <a:t>Spectroscopy &amp; Composition</a:t>
            </a:r>
          </a:p>
        </p:txBody>
      </p:sp>
      <p:pic>
        <p:nvPicPr>
          <p:cNvPr id="7" name="Content Placeholder 6">
            <a:extLst>
              <a:ext uri="{FF2B5EF4-FFF2-40B4-BE49-F238E27FC236}">
                <a16:creationId xmlns:a16="http://schemas.microsoft.com/office/drawing/2014/main" id="{41D9FF51-8065-2D6A-6ACC-967F90C2AF28}"/>
              </a:ext>
            </a:extLst>
          </p:cNvPr>
          <p:cNvPicPr>
            <a:picLocks noGrp="1" noChangeAspect="1"/>
          </p:cNvPicPr>
          <p:nvPr>
            <p:ph sz="half" idx="1"/>
          </p:nvPr>
        </p:nvPicPr>
        <p:blipFill>
          <a:blip r:embed="rId2"/>
          <a:stretch>
            <a:fillRect/>
          </a:stretch>
        </p:blipFill>
        <p:spPr>
          <a:xfrm>
            <a:off x="688041" y="1575073"/>
            <a:ext cx="3321989" cy="4351338"/>
          </a:xfrm>
        </p:spPr>
      </p:pic>
      <p:pic>
        <p:nvPicPr>
          <p:cNvPr id="9" name="Content Placeholder 8">
            <a:extLst>
              <a:ext uri="{FF2B5EF4-FFF2-40B4-BE49-F238E27FC236}">
                <a16:creationId xmlns:a16="http://schemas.microsoft.com/office/drawing/2014/main" id="{FF5E6688-2902-AA03-8B15-E2C590173344}"/>
              </a:ext>
            </a:extLst>
          </p:cNvPr>
          <p:cNvPicPr>
            <a:picLocks noGrp="1" noChangeAspect="1"/>
          </p:cNvPicPr>
          <p:nvPr>
            <p:ph sz="half" idx="2"/>
          </p:nvPr>
        </p:nvPicPr>
        <p:blipFill>
          <a:blip r:embed="rId3"/>
          <a:stretch>
            <a:fillRect/>
          </a:stretch>
        </p:blipFill>
        <p:spPr>
          <a:xfrm>
            <a:off x="7093034" y="1575073"/>
            <a:ext cx="4291245" cy="3236314"/>
          </a:xfrm>
        </p:spPr>
      </p:pic>
      <p:sp>
        <p:nvSpPr>
          <p:cNvPr id="10" name="TextBox 9">
            <a:extLst>
              <a:ext uri="{FF2B5EF4-FFF2-40B4-BE49-F238E27FC236}">
                <a16:creationId xmlns:a16="http://schemas.microsoft.com/office/drawing/2014/main" id="{17072F77-6C98-28A1-A367-CACE3780A722}"/>
              </a:ext>
            </a:extLst>
          </p:cNvPr>
          <p:cNvSpPr txBox="1"/>
          <p:nvPr/>
        </p:nvSpPr>
        <p:spPr>
          <a:xfrm>
            <a:off x="688041" y="5936116"/>
            <a:ext cx="1724255" cy="338554"/>
          </a:xfrm>
          <a:prstGeom prst="rect">
            <a:avLst/>
          </a:prstGeom>
          <a:noFill/>
        </p:spPr>
        <p:txBody>
          <a:bodyPr wrap="none" rtlCol="0">
            <a:spAutoFit/>
          </a:bodyPr>
          <a:lstStyle/>
          <a:p>
            <a:r>
              <a:rPr lang="en-US" sz="1600" dirty="0" err="1"/>
              <a:t>Binzel</a:t>
            </a:r>
            <a:r>
              <a:rPr lang="en-US" sz="1600" dirty="0"/>
              <a:t> et al. (2009)</a:t>
            </a:r>
          </a:p>
        </p:txBody>
      </p:sp>
      <p:sp>
        <p:nvSpPr>
          <p:cNvPr id="11" name="TextBox 10">
            <a:extLst>
              <a:ext uri="{FF2B5EF4-FFF2-40B4-BE49-F238E27FC236}">
                <a16:creationId xmlns:a16="http://schemas.microsoft.com/office/drawing/2014/main" id="{AB5FBECC-29D3-B250-7789-EC98025C7D71}"/>
              </a:ext>
            </a:extLst>
          </p:cNvPr>
          <p:cNvSpPr txBox="1"/>
          <p:nvPr/>
        </p:nvSpPr>
        <p:spPr>
          <a:xfrm rot="16200000">
            <a:off x="10678092" y="3591872"/>
            <a:ext cx="1750929" cy="338554"/>
          </a:xfrm>
          <a:prstGeom prst="rect">
            <a:avLst/>
          </a:prstGeom>
          <a:noFill/>
        </p:spPr>
        <p:txBody>
          <a:bodyPr wrap="none" rtlCol="0">
            <a:spAutoFit/>
          </a:bodyPr>
          <a:lstStyle/>
          <a:p>
            <a:r>
              <a:rPr lang="en-US" sz="1600" dirty="0"/>
              <a:t>Reddy et al. (2018)</a:t>
            </a:r>
          </a:p>
        </p:txBody>
      </p:sp>
      <p:sp>
        <p:nvSpPr>
          <p:cNvPr id="12" name="TextBox 11">
            <a:extLst>
              <a:ext uri="{FF2B5EF4-FFF2-40B4-BE49-F238E27FC236}">
                <a16:creationId xmlns:a16="http://schemas.microsoft.com/office/drawing/2014/main" id="{F17735D7-10EA-7192-83FB-A035C8921B8D}"/>
              </a:ext>
            </a:extLst>
          </p:cNvPr>
          <p:cNvSpPr txBox="1"/>
          <p:nvPr/>
        </p:nvSpPr>
        <p:spPr>
          <a:xfrm>
            <a:off x="4141695" y="1575073"/>
            <a:ext cx="2269862" cy="3139321"/>
          </a:xfrm>
          <a:prstGeom prst="rect">
            <a:avLst/>
          </a:prstGeom>
          <a:noFill/>
        </p:spPr>
        <p:txBody>
          <a:bodyPr wrap="square" rtlCol="0">
            <a:spAutoFit/>
          </a:bodyPr>
          <a:lstStyle/>
          <a:p>
            <a:r>
              <a:rPr lang="en-US" sz="2200" dirty="0" err="1"/>
              <a:t>Binzel</a:t>
            </a:r>
            <a:r>
              <a:rPr lang="en-US" sz="2200" dirty="0"/>
              <a:t> et al. (2009) reported that the Apophis is an Sq-type that </a:t>
            </a:r>
            <a:r>
              <a:rPr lang="en-US" sz="2200" i="1" dirty="0"/>
              <a:t>“most closely resembles LL ordinary chondrite meteorites”.</a:t>
            </a:r>
          </a:p>
        </p:txBody>
      </p:sp>
      <p:sp>
        <p:nvSpPr>
          <p:cNvPr id="13" name="TextBox 12">
            <a:extLst>
              <a:ext uri="{FF2B5EF4-FFF2-40B4-BE49-F238E27FC236}">
                <a16:creationId xmlns:a16="http://schemas.microsoft.com/office/drawing/2014/main" id="{F51C2B8D-9B15-9D1E-CE83-C0BC9CD2A5AE}"/>
              </a:ext>
            </a:extLst>
          </p:cNvPr>
          <p:cNvSpPr txBox="1"/>
          <p:nvPr/>
        </p:nvSpPr>
        <p:spPr>
          <a:xfrm>
            <a:off x="6260951" y="4939604"/>
            <a:ext cx="5690797" cy="1446550"/>
          </a:xfrm>
          <a:prstGeom prst="rect">
            <a:avLst/>
          </a:prstGeom>
          <a:noFill/>
        </p:spPr>
        <p:txBody>
          <a:bodyPr wrap="square" rtlCol="0">
            <a:spAutoFit/>
          </a:bodyPr>
          <a:lstStyle/>
          <a:p>
            <a:r>
              <a:rPr lang="en-US" sz="2200" dirty="0"/>
              <a:t>Reddy et al. (2018) use additional spectra and complementary techniques to also determine Apophis to be an LL chondrite. They identify the ν</a:t>
            </a:r>
            <a:r>
              <a:rPr lang="en-US" sz="2200" baseline="-25000" dirty="0"/>
              <a:t>6 </a:t>
            </a:r>
            <a:r>
              <a:rPr lang="en-US" sz="2200" dirty="0"/>
              <a:t> resonance as the most likely source region.   </a:t>
            </a:r>
          </a:p>
        </p:txBody>
      </p:sp>
    </p:spTree>
    <p:extLst>
      <p:ext uri="{BB962C8B-B14F-4D97-AF65-F5344CB8AC3E}">
        <p14:creationId xmlns:p14="http://schemas.microsoft.com/office/powerpoint/2010/main" val="182507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60DC-ADAA-7E9E-2F30-5CDE78D4CC07}"/>
              </a:ext>
            </a:extLst>
          </p:cNvPr>
          <p:cNvSpPr>
            <a:spLocks noGrp="1"/>
          </p:cNvSpPr>
          <p:nvPr>
            <p:ph type="title"/>
          </p:nvPr>
        </p:nvSpPr>
        <p:spPr>
          <a:xfrm>
            <a:off x="688041" y="249510"/>
            <a:ext cx="10837433" cy="1325563"/>
          </a:xfrm>
        </p:spPr>
        <p:txBody>
          <a:bodyPr/>
          <a:lstStyle/>
          <a:p>
            <a:r>
              <a:rPr lang="en-US" b="1" dirty="0">
                <a:solidFill>
                  <a:srgbClr val="0070C0"/>
                </a:solidFill>
              </a:rPr>
              <a:t>Spectroscopy &amp; Space Weathering</a:t>
            </a:r>
          </a:p>
        </p:txBody>
      </p:sp>
      <p:sp>
        <p:nvSpPr>
          <p:cNvPr id="13" name="TextBox 12">
            <a:extLst>
              <a:ext uri="{FF2B5EF4-FFF2-40B4-BE49-F238E27FC236}">
                <a16:creationId xmlns:a16="http://schemas.microsoft.com/office/drawing/2014/main" id="{F51C2B8D-9B15-9D1E-CE83-C0BC9CD2A5AE}"/>
              </a:ext>
            </a:extLst>
          </p:cNvPr>
          <p:cNvSpPr txBox="1"/>
          <p:nvPr/>
        </p:nvSpPr>
        <p:spPr>
          <a:xfrm>
            <a:off x="7084648" y="4394077"/>
            <a:ext cx="4694213" cy="1446550"/>
          </a:xfrm>
          <a:prstGeom prst="rect">
            <a:avLst/>
          </a:prstGeom>
          <a:noFill/>
        </p:spPr>
        <p:txBody>
          <a:bodyPr wrap="square" rtlCol="0">
            <a:spAutoFit/>
          </a:bodyPr>
          <a:lstStyle/>
          <a:p>
            <a:r>
              <a:rPr lang="en-US" sz="2200" dirty="0"/>
              <a:t>McGraw et al. (2024) observed 2024 MK before and after its Earth close approach (0.76 LD). IRTF </a:t>
            </a:r>
            <a:r>
              <a:rPr lang="en-US" sz="2200" dirty="0" err="1"/>
              <a:t>SpeX</a:t>
            </a:r>
            <a:r>
              <a:rPr lang="en-US" sz="2200" dirty="0"/>
              <a:t> data show no significant change.</a:t>
            </a:r>
          </a:p>
        </p:txBody>
      </p:sp>
      <p:pic>
        <p:nvPicPr>
          <p:cNvPr id="6" name="Content Placeholder 5">
            <a:extLst>
              <a:ext uri="{FF2B5EF4-FFF2-40B4-BE49-F238E27FC236}">
                <a16:creationId xmlns:a16="http://schemas.microsoft.com/office/drawing/2014/main" id="{9A4FB5E1-A684-318C-986D-8F91C60B066B}"/>
              </a:ext>
            </a:extLst>
          </p:cNvPr>
          <p:cNvPicPr>
            <a:picLocks noGrp="1" noChangeAspect="1"/>
          </p:cNvPicPr>
          <p:nvPr>
            <p:ph sz="half" idx="2"/>
          </p:nvPr>
        </p:nvPicPr>
        <p:blipFill rotWithShape="1">
          <a:blip r:embed="rId2"/>
          <a:srcRect l="1" r="49891" b="69150"/>
          <a:stretch/>
        </p:blipFill>
        <p:spPr>
          <a:xfrm>
            <a:off x="7191043" y="1575073"/>
            <a:ext cx="4481421" cy="2703507"/>
          </a:xfrm>
        </p:spPr>
      </p:pic>
      <p:pic>
        <p:nvPicPr>
          <p:cNvPr id="14" name="Picture 13">
            <a:extLst>
              <a:ext uri="{FF2B5EF4-FFF2-40B4-BE49-F238E27FC236}">
                <a16:creationId xmlns:a16="http://schemas.microsoft.com/office/drawing/2014/main" id="{7DF7D04E-24BC-B5FE-0CD8-8C9CD94647CE}"/>
              </a:ext>
            </a:extLst>
          </p:cNvPr>
          <p:cNvPicPr>
            <a:picLocks noChangeAspect="1"/>
          </p:cNvPicPr>
          <p:nvPr/>
        </p:nvPicPr>
        <p:blipFill>
          <a:blip r:embed="rId3"/>
          <a:stretch>
            <a:fillRect/>
          </a:stretch>
        </p:blipFill>
        <p:spPr>
          <a:xfrm>
            <a:off x="413139" y="1434891"/>
            <a:ext cx="3561522" cy="4405736"/>
          </a:xfrm>
          <a:prstGeom prst="rect">
            <a:avLst/>
          </a:prstGeom>
        </p:spPr>
      </p:pic>
      <p:sp>
        <p:nvSpPr>
          <p:cNvPr id="17" name="TextBox 16">
            <a:extLst>
              <a:ext uri="{FF2B5EF4-FFF2-40B4-BE49-F238E27FC236}">
                <a16:creationId xmlns:a16="http://schemas.microsoft.com/office/drawing/2014/main" id="{BD002DAD-B982-E5C2-021C-5C1F6B4257BC}"/>
              </a:ext>
            </a:extLst>
          </p:cNvPr>
          <p:cNvSpPr txBox="1"/>
          <p:nvPr/>
        </p:nvSpPr>
        <p:spPr>
          <a:xfrm>
            <a:off x="4024258" y="1434891"/>
            <a:ext cx="2447766" cy="3416320"/>
          </a:xfrm>
          <a:prstGeom prst="rect">
            <a:avLst/>
          </a:prstGeom>
          <a:noFill/>
        </p:spPr>
        <p:txBody>
          <a:bodyPr wrap="square" rtlCol="0">
            <a:spAutoFit/>
          </a:bodyPr>
          <a:lstStyle/>
          <a:p>
            <a:r>
              <a:rPr lang="en-US" sz="2400" dirty="0" err="1"/>
              <a:t>Binzel</a:t>
            </a:r>
            <a:r>
              <a:rPr lang="en-US" sz="2400" dirty="0"/>
              <a:t> et al. (2010) showed a correlation between MOID and spectral slope suggesting tidal stress can lead to asteroid resurfacing.</a:t>
            </a:r>
          </a:p>
        </p:txBody>
      </p:sp>
      <p:sp>
        <p:nvSpPr>
          <p:cNvPr id="3" name="TextBox 2">
            <a:extLst>
              <a:ext uri="{FF2B5EF4-FFF2-40B4-BE49-F238E27FC236}">
                <a16:creationId xmlns:a16="http://schemas.microsoft.com/office/drawing/2014/main" id="{BB44A8D5-B19B-FD23-E0DB-F39A8EF0BADD}"/>
              </a:ext>
            </a:extLst>
          </p:cNvPr>
          <p:cNvSpPr txBox="1"/>
          <p:nvPr/>
        </p:nvSpPr>
        <p:spPr>
          <a:xfrm>
            <a:off x="8062413" y="6439213"/>
            <a:ext cx="4007507" cy="338554"/>
          </a:xfrm>
          <a:prstGeom prst="rect">
            <a:avLst/>
          </a:prstGeom>
          <a:noFill/>
        </p:spPr>
        <p:txBody>
          <a:bodyPr wrap="none" rtlCol="0">
            <a:spAutoFit/>
          </a:bodyPr>
          <a:lstStyle/>
          <a:p>
            <a:r>
              <a:rPr lang="en-US" sz="1600" dirty="0"/>
              <a:t>pre-approach ⍺=13.4°, post-approach ⍺=22.9°</a:t>
            </a:r>
          </a:p>
        </p:txBody>
      </p:sp>
    </p:spTree>
    <p:extLst>
      <p:ext uri="{BB962C8B-B14F-4D97-AF65-F5344CB8AC3E}">
        <p14:creationId xmlns:p14="http://schemas.microsoft.com/office/powerpoint/2010/main" val="1015260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11329</TotalTime>
  <Words>1169</Words>
  <Application>Microsoft Macintosh PowerPoint</Application>
  <PresentationFormat>Widescreen</PresentationFormat>
  <Paragraphs>122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Near-Future Plans for IAWN Apophis Observing Campaigns</vt:lpstr>
      <vt:lpstr>IAWN: Overview</vt:lpstr>
      <vt:lpstr>IAWN: Overview</vt:lpstr>
      <vt:lpstr>IAWN Apophis Campaign</vt:lpstr>
      <vt:lpstr>PowerPoint Presentation</vt:lpstr>
      <vt:lpstr>PowerPoint Presentation</vt:lpstr>
      <vt:lpstr>PowerPoint Presentation</vt:lpstr>
      <vt:lpstr>Spectroscopy &amp; Composition</vt:lpstr>
      <vt:lpstr>Spectroscopy &amp; Space Weathering</vt:lpstr>
      <vt:lpstr>Apophis with Hubble</vt:lpstr>
      <vt:lpstr>Apophis with JWST</vt:lpstr>
      <vt:lpstr>PowerPoint Presentation</vt:lpstr>
      <vt:lpstr>PowerPoint Presentation</vt:lpstr>
      <vt:lpstr>Backup Slides</vt:lpstr>
      <vt:lpstr>2027 February - April</vt:lpstr>
      <vt:lpstr>2027 December – 2028 June</vt:lpstr>
      <vt:lpstr>2029 Pre-Encounter</vt:lpstr>
      <vt:lpstr>2029 Pre-Encounter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Telescopic Reconnaissance Opportunities for Apophis</dc:title>
  <dc:creator>Cristina Thomas</dc:creator>
  <cp:lastModifiedBy>James M. Bauer</cp:lastModifiedBy>
  <cp:revision>46</cp:revision>
  <dcterms:created xsi:type="dcterms:W3CDTF">2024-04-17T03:08:54Z</dcterms:created>
  <dcterms:modified xsi:type="dcterms:W3CDTF">2025-04-28T01:33:33Z</dcterms:modified>
</cp:coreProperties>
</file>