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04D04C-8111-17B6-9499-86AAAB7CD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214CF43-C45D-0EEF-9310-8A11C4763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05107A-27E7-D6D7-13EA-9D051CF61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51D8-0279-43FD-A589-B39B7FBDED1D}" type="datetimeFigureOut">
              <a:rPr lang="de-AT" smtClean="0"/>
              <a:t>14.04.2025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C3A0D4-94FF-2AF3-BC29-E709862B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1F49F7-D788-10AB-4509-8D7E4AD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54EF-1FFE-4993-A92A-5DC37090044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5341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BD90E2-CD89-2723-D979-37D65116A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D0AA35C-76D1-CCD8-73C2-E8C7DED5A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3ABA61-F687-9DDD-A813-41FAAB38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51D8-0279-43FD-A589-B39B7FBDED1D}" type="datetimeFigureOut">
              <a:rPr lang="de-AT" smtClean="0"/>
              <a:t>14.04.2025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10F349-C5D2-FA2E-EEA5-3CCA415EC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D71A66-DB57-CF7B-0530-4A023D46B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54EF-1FFE-4993-A92A-5DC37090044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7531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082535E-3F2D-8F8A-39C2-B693D1042F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7AEC8F8-C479-8133-D6CC-7DAA0417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D045F4-A764-520A-7DC9-0E29158B4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51D8-0279-43FD-A589-B39B7FBDED1D}" type="datetimeFigureOut">
              <a:rPr lang="de-AT" smtClean="0"/>
              <a:t>14.04.2025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E4BF2F-2D71-166C-35F5-21BFB2B83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CBED9D-F4AA-F244-E973-2AE5E8BF3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54EF-1FFE-4993-A92A-5DC37090044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7318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8BF2A-DFA9-32FF-4E24-0CE25B6B9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2A816D-B371-76D4-1744-B7674A85F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31B2FC-BC58-BAA7-7887-BC5B1646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51D8-0279-43FD-A589-B39B7FBDED1D}" type="datetimeFigureOut">
              <a:rPr lang="de-AT" smtClean="0"/>
              <a:t>14.04.2025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50D8BB-791D-AA6F-9EAF-53A21E5F8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C7EE82-F0F8-7DA3-AFF3-A2207CC33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54EF-1FFE-4993-A92A-5DC37090044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8641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F1B959-AA30-6758-D499-EC6E3425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21EE95-5DDC-A199-88EF-ACCF2245B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F69E40-2ABF-1F17-9066-696957B9A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51D8-0279-43FD-A589-B39B7FBDED1D}" type="datetimeFigureOut">
              <a:rPr lang="de-AT" smtClean="0"/>
              <a:t>14.04.2025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A8ECFD-1EBB-E67D-948D-0210D5952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3112DE-D08B-B042-F42B-62D701DBF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54EF-1FFE-4993-A92A-5DC37090044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80232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7BF4CD-AFC1-8360-F552-AF7F71513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D7339C-C2FC-252D-B7D6-3B63B488E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9A41005-7A47-8384-508B-9B78546B1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C5740B2-1B75-35C7-2C18-A7DA73962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51D8-0279-43FD-A589-B39B7FBDED1D}" type="datetimeFigureOut">
              <a:rPr lang="de-AT" smtClean="0"/>
              <a:t>14.04.2025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6C2249-8339-F6F7-2553-3A8323458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D842C0D-DAEB-D68B-B56F-17916CCEE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54EF-1FFE-4993-A92A-5DC37090044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90357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90CE3D-B2C1-B7A1-D30F-856C0C436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F6A547-5212-A5A8-92C1-35FE366A1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5B1377F-7268-A1D2-C667-21528BCA0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B03773A-C9DA-6FB2-6E21-068E1193F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13341E3-A756-0C9F-7C7B-8D737E91B3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C32A55C-558D-D04E-ADF9-2A13E4B49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51D8-0279-43FD-A589-B39B7FBDED1D}" type="datetimeFigureOut">
              <a:rPr lang="de-AT" smtClean="0"/>
              <a:t>14.04.2025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8721BA5-D98E-971D-DDA2-DA49C6AC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6B992EA-8137-CCDB-D4BF-F70C7266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54EF-1FFE-4993-A92A-5DC37090044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45722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668CF4-18E1-BAE5-AAA7-78BADD2DF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37BE923-B768-56D3-65B3-0983FC30E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51D8-0279-43FD-A589-B39B7FBDED1D}" type="datetimeFigureOut">
              <a:rPr lang="de-AT" smtClean="0"/>
              <a:t>14.04.2025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C187B63-0E66-EC5A-5627-C7DB28868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65CB295-0C37-D20B-18AC-5D99DFE1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54EF-1FFE-4993-A92A-5DC37090044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75080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693C0CF-E0A9-F0E4-9EFD-7C90A7B3B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51D8-0279-43FD-A589-B39B7FBDED1D}" type="datetimeFigureOut">
              <a:rPr lang="de-AT" smtClean="0"/>
              <a:t>14.04.2025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B569E87-F73D-3A2D-A2C9-B9D82DD8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6E5F30-F055-AA2A-F8DE-1546B3E3F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54EF-1FFE-4993-A92A-5DC37090044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4353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2C26B8-CA0B-B5BD-F59F-CDC452ACD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C5D540-2196-C498-4D1F-2D589D10D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A7F00DD-D574-4F49-20C6-90E9909D3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ADFC1D1-D91D-927A-56B8-BDDC35B7F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51D8-0279-43FD-A589-B39B7FBDED1D}" type="datetimeFigureOut">
              <a:rPr lang="de-AT" smtClean="0"/>
              <a:t>14.04.2025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D97B32B-4927-7712-76DF-8E7BAAD1A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A6125C2-30B0-FBC3-5D2E-56C5B198E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54EF-1FFE-4993-A92A-5DC37090044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72396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3C9FB1-D450-DE25-655C-D594BFC1C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CFCC6E8-F371-B3F5-9145-7185A216B3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ECB31D-5D05-9CA5-5E20-DE520F046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37C1FE0-E6D6-E4B9-4522-09E51E024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51D8-0279-43FD-A589-B39B7FBDED1D}" type="datetimeFigureOut">
              <a:rPr lang="de-AT" smtClean="0"/>
              <a:t>14.04.2025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BDB31A2-94D6-972B-493F-E44932E4E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94ED50B-C9A7-A58F-530D-82D12C4C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54EF-1FFE-4993-A92A-5DC37090044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14504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FED4301-4609-2286-FA2B-9394BA8E0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49E929-F35E-331F-452D-7ACD792A9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0CDDDC-E34C-DDC0-08C7-DEFC6F1BA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651D8-0279-43FD-A589-B39B7FBDED1D}" type="datetimeFigureOut">
              <a:rPr lang="de-AT" smtClean="0"/>
              <a:t>14.04.2025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1311E8-5E6F-C2EF-85AF-EF532F179A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10F53C-5EE1-3206-CCB5-A221DE634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354EF-1FFE-4993-A92A-5DC37090044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2581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B88888-5677-248E-BE6A-A3D7ADE9AD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1600" dirty="0"/>
              <a:t>IAA-PDC-25-09-261</a:t>
            </a:r>
            <a:br>
              <a:rPr lang="en-US" dirty="0"/>
            </a:br>
            <a:br>
              <a:rPr lang="en-US" dirty="0"/>
            </a:br>
            <a:r>
              <a:rPr lang="en-US" sz="4400" b="1" dirty="0"/>
              <a:t>ON THE LEGALITY OF ANY OTHER NUCLEAR EXPLOSION</a:t>
            </a:r>
            <a:br>
              <a:rPr lang="en-US" dirty="0"/>
            </a:br>
            <a:endParaRPr lang="de-AT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ACD95C6D-C54D-7A49-4C13-14628C1DD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383378"/>
              </p:ext>
            </p:extLst>
          </p:nvPr>
        </p:nvGraphicFramePr>
        <p:xfrm>
          <a:off x="3157537" y="3791109"/>
          <a:ext cx="5876925" cy="6642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76925">
                  <a:extLst>
                    <a:ext uri="{9D8B030D-6E8A-4147-A177-3AD203B41FA5}">
                      <a16:colId xmlns:a16="http://schemas.microsoft.com/office/drawing/2014/main" val="23175727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800">
                          <a:effectLst/>
                        </a:rPr>
                        <a:t>Hannes Mayer</a:t>
                      </a:r>
                      <a:endParaRPr lang="de-AT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745" marR="118745" marT="118745" marB="118745"/>
                </a:tc>
                <a:extLst>
                  <a:ext uri="{0D108BD9-81ED-4DB2-BD59-A6C34878D82A}">
                    <a16:rowId xmlns:a16="http://schemas.microsoft.com/office/drawing/2014/main" val="277254942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B2327DED-9238-E04A-6C07-4928803B829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929640" y="4162931"/>
            <a:ext cx="107236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AT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de-DE" sz="1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Competence Centre for Space Law and Policy; Austrian </a:t>
            </a:r>
            <a:r>
              <a:rPr kumimoji="0" lang="en-GB" altLang="de-DE" sz="1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Center</a:t>
            </a:r>
            <a:r>
              <a:rPr kumimoji="0" lang="en-GB" altLang="de-DE" sz="1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for Intelligence, Propaganda and Security Studies; University of Graz</a:t>
            </a:r>
            <a:r>
              <a:rPr kumimoji="0" lang="de-AT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AT" altLang="de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F6FDA4C-5FCC-CCA2-9C2F-FAC28CD60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935" y="4925047"/>
            <a:ext cx="2952750" cy="155257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6A1D93-7619-5F31-7FCD-6C2A01A04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160" y="4981943"/>
            <a:ext cx="2249619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1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FA63FA-0B0B-27D3-FE45-0C77317E9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Asteroid </a:t>
            </a:r>
            <a:r>
              <a:rPr lang="de-AT" dirty="0" err="1"/>
              <a:t>impact</a:t>
            </a:r>
            <a:r>
              <a:rPr lang="de-AT" dirty="0"/>
              <a:t> </a:t>
            </a:r>
            <a:r>
              <a:rPr lang="de-AT" dirty="0" err="1"/>
              <a:t>mitigation</a:t>
            </a:r>
            <a:r>
              <a:rPr lang="de-AT" dirty="0"/>
              <a:t> </a:t>
            </a:r>
            <a:r>
              <a:rPr lang="de-AT" dirty="0" err="1"/>
              <a:t>techniques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388BA5-8BD0-2EA1-FBBF-ECAD4B885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/>
              <a:t>Kinetic impactor: A spacecraft (the impactor) crashes into an asteroid at very high velocity. The momentum is transferred to the NEO and changes its trajectory slightly.</a:t>
            </a:r>
            <a:endParaRPr lang="de-AT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/>
              <a:t>Gravity tractor: A spacecraft is hovering near a NEO using the small gravitational attraction between the two to alter the pair’s centre of gravity, affecting the asteroid’s course.</a:t>
            </a:r>
            <a:endParaRPr lang="de-AT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/>
              <a:t>Blast deflection: That technique is employing a nuclear explosive near the asteroid causing its outer layers to evaporate thereby acting like rocket fuel and thereby altering the asteroid’s trajectory.(4)</a:t>
            </a:r>
            <a:endParaRPr lang="de-AT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/>
              <a:t>Destruction of the NEO through a nuclear or conventional explosion.(5)</a:t>
            </a:r>
            <a:endParaRPr lang="de-AT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/>
              <a:t>Other methods: e.g. employing lasers to boil off materiel from the asteroid’s surface; alternatively using large lenses to concentrate the sun’s energy onto an asteroid.(6)</a:t>
            </a:r>
            <a:endParaRPr lang="de-AT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/>
              <a:t>Which method to employ may depend on the circumstances, such as the time to prepare a certain measure to counter the threat. </a:t>
            </a:r>
            <a:endParaRPr lang="de-AT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/>
              <a:t>Especially when faced with large objects and only little warning time, the nuclear option might be the only feasible one.(7)</a:t>
            </a:r>
            <a:endParaRPr lang="de-AT" sz="2800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49137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235C8-CA50-C817-6410-62ECF7BCF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Legal Questions concerning Nuclear Planetary </a:t>
            </a:r>
            <a:r>
              <a:rPr lang="en-US" sz="4000" b="1" dirty="0" err="1"/>
              <a:t>Defence</a:t>
            </a:r>
            <a:r>
              <a:rPr lang="en-US" sz="4000" b="1" dirty="0"/>
              <a:t> Measures </a:t>
            </a:r>
            <a:endParaRPr lang="de-AT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238814-6AF8-5E86-5C59-FC30B5C12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Would the employment of nuclear warheads against NEOs violate </a:t>
            </a:r>
            <a:r>
              <a:rPr lang="en-GB" sz="2800" dirty="0" err="1">
                <a:solidFill>
                  <a:schemeClr val="tx1"/>
                </a:solidFill>
              </a:rPr>
              <a:t>Art.IV</a:t>
            </a:r>
            <a:r>
              <a:rPr lang="en-GB" sz="2800" dirty="0">
                <a:solidFill>
                  <a:schemeClr val="tx1"/>
                </a:solidFill>
              </a:rPr>
              <a:t> OST?</a:t>
            </a:r>
            <a:endParaRPr lang="de-AT" sz="2800" dirty="0">
              <a:solidFill>
                <a:schemeClr val="tx1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Would the employment of nuclear warheads against NEOs violate </a:t>
            </a:r>
            <a:r>
              <a:rPr lang="en-GB" sz="2800" dirty="0" err="1">
                <a:solidFill>
                  <a:schemeClr val="tx1"/>
                </a:solidFill>
              </a:rPr>
              <a:t>Art.I</a:t>
            </a:r>
            <a:r>
              <a:rPr lang="en-GB" sz="2800" dirty="0">
                <a:solidFill>
                  <a:schemeClr val="tx1"/>
                </a:solidFill>
              </a:rPr>
              <a:t> §1 lit a PTBT?</a:t>
            </a:r>
            <a:endParaRPr lang="de-AT" sz="2800" dirty="0">
              <a:solidFill>
                <a:schemeClr val="tx1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Could a nuclear warhead that is employed against a NEO be considered a weapon of mass destruction?</a:t>
            </a:r>
            <a:endParaRPr lang="de-AT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611D53C-4378-4D8B-12F2-BE0AC5D8F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859" y="4366260"/>
            <a:ext cx="3787378" cy="212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22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D4A3B4-F548-9F1F-C109-5C50C61F2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>
                <a:solidFill>
                  <a:schemeClr val="tx1"/>
                </a:solidFill>
              </a:rPr>
              <a:t>Would the employment of nuclear warheads against NEOs violate </a:t>
            </a:r>
            <a:r>
              <a:rPr lang="en-GB" sz="4400" dirty="0" err="1">
                <a:solidFill>
                  <a:schemeClr val="tx1"/>
                </a:solidFill>
              </a:rPr>
              <a:t>Art.IV</a:t>
            </a:r>
            <a:r>
              <a:rPr lang="en-GB" sz="4400" dirty="0">
                <a:solidFill>
                  <a:schemeClr val="tx1"/>
                </a:solidFill>
              </a:rPr>
              <a:t> OST?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317D58-A63D-25A9-89D2-CB237D4C7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A </a:t>
            </a:r>
            <a:r>
              <a:rPr lang="de-AT" dirty="0" err="1"/>
              <a:t>nuclear</a:t>
            </a:r>
            <a:r>
              <a:rPr lang="de-AT" dirty="0"/>
              <a:t> explosive </a:t>
            </a:r>
            <a:r>
              <a:rPr lang="de-AT" dirty="0" err="1"/>
              <a:t>device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planetary</a:t>
            </a:r>
            <a:r>
              <a:rPr lang="de-AT" dirty="0"/>
              <a:t> defence </a:t>
            </a:r>
            <a:r>
              <a:rPr lang="en-US" dirty="0"/>
              <a:t>is not necessarily placed in orbit or installed in outer space</a:t>
            </a:r>
          </a:p>
          <a:p>
            <a:r>
              <a:rPr lang="en-US" dirty="0"/>
              <a:t>Could a nuclear warhead that is employed against a NEO be considered a weapon of mass destruction? </a:t>
            </a:r>
          </a:p>
          <a:p>
            <a:pPr lvl="1"/>
            <a:r>
              <a:rPr lang="en-US" dirty="0"/>
              <a:t>The device is not used to cause mass destruction against humans or human-made installations.</a:t>
            </a:r>
          </a:p>
          <a:p>
            <a:r>
              <a:rPr lang="en-US" dirty="0"/>
              <a:t>Not every explosive device is a weapon</a:t>
            </a:r>
          </a:p>
          <a:p>
            <a:pPr lvl="1"/>
            <a:r>
              <a:rPr lang="en-US" dirty="0"/>
              <a:t>Several examples where explosive are used for non-violent, non-military purposes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1629A4E-7067-8DE0-130A-B2938E7DD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405" y="5200649"/>
            <a:ext cx="1171840" cy="147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94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7972D1-922A-7B8A-E155-B11158E01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every explosive device is a weapon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4D4E0D-A2A5-324B-59C8-75F955D7B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number of cases where explosives are used for peaceful and specifically non-military purposes such as mining, construction of tunnels </a:t>
            </a:r>
          </a:p>
          <a:p>
            <a:r>
              <a:rPr lang="en-US" dirty="0"/>
              <a:t>also very specifically to defuse threats from natural phenomena (for example avalanches)</a:t>
            </a:r>
          </a:p>
          <a:p>
            <a:pPr lvl="1"/>
            <a:r>
              <a:rPr lang="en-US" dirty="0"/>
              <a:t>Airborne deployment</a:t>
            </a:r>
          </a:p>
          <a:p>
            <a:pPr lvl="1"/>
            <a:r>
              <a:rPr lang="en-US" dirty="0"/>
              <a:t>Using artillery pieces</a:t>
            </a:r>
          </a:p>
          <a:p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D336B5F-F37B-2396-D748-2E1C6958D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3434" y="3714750"/>
            <a:ext cx="3050435" cy="198786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34B9318-621B-3FC9-48A3-A1C394DAF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516" y="3714749"/>
            <a:ext cx="2960654" cy="198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06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6752F0-D6D6-9A29-EC34-6165E0840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Would the employment of nuclear warheads against NEOs violate </a:t>
            </a:r>
            <a:r>
              <a:rPr lang="en-US" dirty="0" err="1"/>
              <a:t>Art.I</a:t>
            </a:r>
            <a:r>
              <a:rPr lang="en-US" dirty="0"/>
              <a:t> §1 lit a PTBT? 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FD7FF9-2001-8D66-555C-597BEC091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PTBT deals with nuclear testing not with operational NEO intercept missions</a:t>
            </a:r>
          </a:p>
          <a:p>
            <a:r>
              <a:rPr lang="en-US" dirty="0"/>
              <a:t>Not a weapon</a:t>
            </a:r>
          </a:p>
          <a:p>
            <a:r>
              <a:rPr lang="en-US" dirty="0"/>
              <a:t>some concern due to the phrase “any other nuclear explosion”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0481395-9709-1865-D75A-1B7D6FB40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3915842"/>
            <a:ext cx="2951099" cy="275927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D257DD7-A2A6-EEE7-A52D-E20507DB0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452" y="3732962"/>
            <a:ext cx="2257437" cy="294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39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AC268F-1BF4-4728-D040-5DF9962BE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Any </a:t>
            </a:r>
            <a:r>
              <a:rPr lang="de-AT" dirty="0" err="1"/>
              <a:t>other</a:t>
            </a:r>
            <a:r>
              <a:rPr lang="de-AT" dirty="0"/>
              <a:t> </a:t>
            </a:r>
            <a:r>
              <a:rPr lang="de-AT" dirty="0" err="1"/>
              <a:t>nuclear</a:t>
            </a:r>
            <a:r>
              <a:rPr lang="de-AT" dirty="0"/>
              <a:t> </a:t>
            </a:r>
            <a:r>
              <a:rPr lang="de-AT" dirty="0" err="1"/>
              <a:t>explosion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F18710-97AA-A2F2-DE00-4B46CB60C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Not just </a:t>
            </a:r>
            <a:r>
              <a:rPr lang="de-AT" dirty="0" err="1"/>
              <a:t>weapons</a:t>
            </a:r>
            <a:r>
              <a:rPr lang="de-AT" dirty="0"/>
              <a:t> </a:t>
            </a:r>
            <a:r>
              <a:rPr lang="de-AT" dirty="0" err="1"/>
              <a:t>tests</a:t>
            </a:r>
            <a:r>
              <a:rPr lang="de-AT" dirty="0"/>
              <a:t>?</a:t>
            </a:r>
          </a:p>
          <a:p>
            <a:r>
              <a:rPr lang="en-US" dirty="0"/>
              <a:t>the intention behind this  was mainly included in the text because of verification issues and the problem of cross-border fall-out</a:t>
            </a:r>
          </a:p>
          <a:p>
            <a:pPr lvl="1"/>
            <a:r>
              <a:rPr lang="en-US" dirty="0"/>
              <a:t>Cross-border fallout probably not applicable in border-less space</a:t>
            </a:r>
          </a:p>
          <a:p>
            <a:pPr lvl="1"/>
            <a:r>
              <a:rPr lang="en-US" dirty="0"/>
              <a:t>Not under jurisdiction of any state (Green)</a:t>
            </a:r>
          </a:p>
          <a:p>
            <a:r>
              <a:rPr lang="en-US" dirty="0"/>
              <a:t>Art 32 VCLT</a:t>
            </a:r>
          </a:p>
          <a:p>
            <a:r>
              <a:rPr lang="en-US" dirty="0"/>
              <a:t>CTBT not in force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85694DC-9D55-9B3E-46C7-88235775B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465" y="3578225"/>
            <a:ext cx="3430577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06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06C06F-B179-0306-D440-48DE7F328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Any </a:t>
            </a:r>
            <a:r>
              <a:rPr lang="de-AT" dirty="0" err="1"/>
              <a:t>other</a:t>
            </a:r>
            <a:r>
              <a:rPr lang="de-AT" dirty="0"/>
              <a:t> </a:t>
            </a:r>
            <a:r>
              <a:rPr lang="de-AT" dirty="0" err="1"/>
              <a:t>nuclear</a:t>
            </a:r>
            <a:r>
              <a:rPr lang="de-AT" dirty="0"/>
              <a:t> </a:t>
            </a:r>
            <a:r>
              <a:rPr lang="de-AT" dirty="0" err="1"/>
              <a:t>explosion</a:t>
            </a:r>
            <a:r>
              <a:rPr lang="de-AT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18508A-1B44-84C1-8355-C008FD075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Art 32 VCLT</a:t>
            </a:r>
          </a:p>
          <a:p>
            <a:pPr lvl="1"/>
            <a:r>
              <a:rPr lang="en-US" dirty="0"/>
              <a:t>a result which is manifestly absurd or unreasonable?</a:t>
            </a:r>
            <a:endParaRPr lang="de-AT" dirty="0"/>
          </a:p>
          <a:p>
            <a:r>
              <a:rPr lang="de-AT" dirty="0" err="1"/>
              <a:t>Mitigate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question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any</a:t>
            </a:r>
            <a:r>
              <a:rPr lang="de-AT" dirty="0"/>
              <a:t> </a:t>
            </a:r>
            <a:r>
              <a:rPr lang="de-AT" dirty="0" err="1"/>
              <a:t>other</a:t>
            </a:r>
            <a:r>
              <a:rPr lang="de-AT" dirty="0"/>
              <a:t> </a:t>
            </a:r>
            <a:r>
              <a:rPr lang="de-AT" dirty="0" err="1"/>
              <a:t>nuclear</a:t>
            </a:r>
            <a:r>
              <a:rPr lang="de-AT" dirty="0"/>
              <a:t> </a:t>
            </a:r>
            <a:r>
              <a:rPr lang="de-AT" dirty="0" err="1"/>
              <a:t>explosions</a:t>
            </a:r>
            <a:endParaRPr lang="de-AT" dirty="0"/>
          </a:p>
          <a:p>
            <a:pPr lvl="1"/>
            <a:r>
              <a:rPr lang="de-AT" dirty="0"/>
              <a:t>UNSC Resolution</a:t>
            </a:r>
          </a:p>
          <a:p>
            <a:pPr lvl="1"/>
            <a:r>
              <a:rPr lang="de-AT" dirty="0"/>
              <a:t>Set </a:t>
            </a:r>
            <a:r>
              <a:rPr lang="de-AT" dirty="0" err="1"/>
              <a:t>up</a:t>
            </a:r>
            <a:r>
              <a:rPr lang="de-AT" dirty="0"/>
              <a:t> a </a:t>
            </a:r>
            <a:r>
              <a:rPr lang="de-AT" dirty="0" err="1"/>
              <a:t>specific</a:t>
            </a:r>
            <a:r>
              <a:rPr lang="de-AT" dirty="0"/>
              <a:t> legal </a:t>
            </a:r>
            <a:r>
              <a:rPr lang="de-AT" dirty="0" err="1"/>
              <a:t>regime</a:t>
            </a:r>
            <a:r>
              <a:rPr lang="de-AT" dirty="0"/>
              <a:t> – „Planetary Defence </a:t>
            </a:r>
            <a:r>
              <a:rPr lang="de-AT" dirty="0" err="1"/>
              <a:t>Covenant</a:t>
            </a:r>
            <a:r>
              <a:rPr lang="de-AT" dirty="0"/>
              <a:t>“</a:t>
            </a:r>
          </a:p>
          <a:p>
            <a:pPr lvl="1"/>
            <a:r>
              <a:rPr lang="de-AT" dirty="0"/>
              <a:t>Do </a:t>
            </a:r>
            <a:r>
              <a:rPr lang="de-AT" dirty="0" err="1"/>
              <a:t>what</a:t>
            </a:r>
            <a:r>
              <a:rPr lang="de-AT" dirty="0"/>
              <a:t> </a:t>
            </a:r>
            <a:r>
              <a:rPr lang="de-AT" dirty="0" err="1"/>
              <a:t>needs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done</a:t>
            </a:r>
            <a:r>
              <a:rPr lang="de-AT" dirty="0"/>
              <a:t>??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6861BC0-1734-39EC-D8BE-C5013B217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554" y="4133883"/>
            <a:ext cx="3633176" cy="251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1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0E1A68D-6F0D-058B-2E82-D93B94D66C24}"/>
              </a:ext>
            </a:extLst>
          </p:cNvPr>
          <p:cNvSpPr txBox="1"/>
          <p:nvPr/>
        </p:nvSpPr>
        <p:spPr>
          <a:xfrm>
            <a:off x="3048953" y="1419219"/>
            <a:ext cx="6097904" cy="4397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prstClr val="black"/>
                </a:solidFill>
              </a:rPr>
              <a:t>Thank you for your attention!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de-AT" sz="1800" b="1" dirty="0">
                <a:solidFill>
                  <a:prstClr val="black"/>
                </a:solidFill>
              </a:rPr>
              <a:t>Hannes Mayer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de-AT" sz="1800" b="1" dirty="0">
                <a:solidFill>
                  <a:prstClr val="black"/>
                </a:solidFill>
              </a:rPr>
              <a:t>Competence </a:t>
            </a:r>
            <a:r>
              <a:rPr lang="de-AT" sz="1800" b="1" dirty="0" err="1">
                <a:solidFill>
                  <a:prstClr val="black"/>
                </a:solidFill>
              </a:rPr>
              <a:t>Centre</a:t>
            </a:r>
            <a:r>
              <a:rPr lang="de-AT" sz="1800" b="1" dirty="0">
                <a:solidFill>
                  <a:prstClr val="black"/>
                </a:solidFill>
              </a:rPr>
              <a:t> </a:t>
            </a:r>
            <a:r>
              <a:rPr lang="de-AT" sz="1800" b="1" dirty="0" err="1">
                <a:solidFill>
                  <a:prstClr val="black"/>
                </a:solidFill>
              </a:rPr>
              <a:t>for</a:t>
            </a:r>
            <a:r>
              <a:rPr lang="de-AT" sz="1800" b="1" dirty="0">
                <a:solidFill>
                  <a:prstClr val="black"/>
                </a:solidFill>
              </a:rPr>
              <a:t> Space Law and Space Policy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de-AT" b="1" dirty="0">
                <a:solidFill>
                  <a:prstClr val="black"/>
                </a:solidFill>
              </a:rPr>
              <a:t>ACIPSS</a:t>
            </a:r>
            <a:endParaRPr lang="de-AT" sz="1800" b="1" dirty="0">
              <a:solidFill>
                <a:prstClr val="black"/>
              </a:solidFill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de-AT" sz="1800" b="1" dirty="0">
                <a:solidFill>
                  <a:prstClr val="black"/>
                </a:solidFill>
              </a:rPr>
              <a:t>University </a:t>
            </a:r>
            <a:r>
              <a:rPr lang="de-AT" sz="1800" b="1" dirty="0" err="1">
                <a:solidFill>
                  <a:prstClr val="black"/>
                </a:solidFill>
              </a:rPr>
              <a:t>of</a:t>
            </a:r>
            <a:r>
              <a:rPr lang="de-AT" sz="1800" b="1" dirty="0">
                <a:solidFill>
                  <a:prstClr val="black"/>
                </a:solidFill>
              </a:rPr>
              <a:t> Graz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de-AT" sz="1800" dirty="0">
                <a:solidFill>
                  <a:prstClr val="black"/>
                </a:solidFill>
              </a:rPr>
              <a:t>hannes.mayer@uni-graz.at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de-AT" sz="1800" dirty="0">
                <a:solidFill>
                  <a:prstClr val="black"/>
                </a:solidFill>
              </a:rPr>
              <a:t>https://www.facebook.com/hannes.mayer.5494/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de-AT" sz="1800" dirty="0">
                <a:solidFill>
                  <a:prstClr val="black"/>
                </a:solidFill>
              </a:rPr>
              <a:t>https://www.linkedin.com/in/hannes-mayer-0500541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470DE4F-587E-4369-B974-8FFBCE3F8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0" y="3932990"/>
            <a:ext cx="1783010" cy="264266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D7D5F46-C9A3-4B86-8489-FC46235BD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03" y="5260167"/>
            <a:ext cx="1994386" cy="127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91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611</Words>
  <Application>Microsoft Office PowerPoint</Application>
  <PresentationFormat>Breitbild</PresentationFormat>
  <Paragraphs>52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</vt:lpstr>
      <vt:lpstr>IAA-PDC-25-09-261  ON THE LEGALITY OF ANY OTHER NUCLEAR EXPLOSION </vt:lpstr>
      <vt:lpstr>Asteroid impact mitigation techniques</vt:lpstr>
      <vt:lpstr>Legal Questions concerning Nuclear Planetary Defence Measures </vt:lpstr>
      <vt:lpstr>Would the employment of nuclear warheads against NEOs violate Art.IV OST?</vt:lpstr>
      <vt:lpstr>Not every explosive device is a weapon</vt:lpstr>
      <vt:lpstr>Would the employment of nuclear warheads against NEOs violate Art.I §1 lit a PTBT? </vt:lpstr>
      <vt:lpstr>Any other nuclear explosion</vt:lpstr>
      <vt:lpstr>Any other nuclear explosion?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IAA-PDC-25-09-261  ON THE LEGALITY OF ANY OTHER NUCLEAR EXPLOSION </dc:title>
  <dc:creator>Hannes Mayer</dc:creator>
  <cp:lastModifiedBy>Mayer, Hannes (hannes.mayer@uni-graz.at)</cp:lastModifiedBy>
  <cp:revision>13</cp:revision>
  <dcterms:created xsi:type="dcterms:W3CDTF">2025-04-13T18:11:17Z</dcterms:created>
  <dcterms:modified xsi:type="dcterms:W3CDTF">2025-04-14T10:46:58Z</dcterms:modified>
</cp:coreProperties>
</file>