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6" r:id="rId1"/>
  </p:sldMasterIdLst>
  <p:notesMasterIdLst>
    <p:notesMasterId r:id="rId17"/>
  </p:notesMasterIdLst>
  <p:sldIdLst>
    <p:sldId id="256" r:id="rId2"/>
    <p:sldId id="257" r:id="rId3"/>
    <p:sldId id="287" r:id="rId4"/>
    <p:sldId id="258" r:id="rId5"/>
    <p:sldId id="259" r:id="rId6"/>
    <p:sldId id="260" r:id="rId7"/>
    <p:sldId id="261" r:id="rId8"/>
    <p:sldId id="291" r:id="rId9"/>
    <p:sldId id="292" r:id="rId10"/>
    <p:sldId id="289" r:id="rId11"/>
    <p:sldId id="271" r:id="rId12"/>
    <p:sldId id="273" r:id="rId13"/>
    <p:sldId id="290" r:id="rId14"/>
    <p:sldId id="274" r:id="rId15"/>
    <p:sldId id="269" r:id="rId16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gvqUlTkgbWxfly30OdQWjuyNzJ8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95E5E2-4EEA-41E4-B317-3E050E41027E}" v="169" dt="2025-05-04T01:55:12.9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8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customschemas.google.com/relationships/presentationmetadata" Target="meta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 DeMartini" userId="3d5858ced69f2b14" providerId="LiveId" clId="{8B95E5E2-4EEA-41E4-B317-3E050E41027E}"/>
    <pc:docChg chg="undo redo custSel addSld delSld modSld sldOrd">
      <pc:chgData name="Joe DeMartini" userId="3d5858ced69f2b14" providerId="LiveId" clId="{8B95E5E2-4EEA-41E4-B317-3E050E41027E}" dt="2025-05-04T01:56:54.086" v="1374" actId="14100"/>
      <pc:docMkLst>
        <pc:docMk/>
      </pc:docMkLst>
      <pc:sldChg chg="addSp delSp modSp mod">
        <pc:chgData name="Joe DeMartini" userId="3d5858ced69f2b14" providerId="LiveId" clId="{8B95E5E2-4EEA-41E4-B317-3E050E41027E}" dt="2025-04-29T02:09:17.862" v="388"/>
        <pc:sldMkLst>
          <pc:docMk/>
          <pc:sldMk cId="0" sldId="256"/>
        </pc:sldMkLst>
        <pc:spChg chg="add mod">
          <ac:chgData name="Joe DeMartini" userId="3d5858ced69f2b14" providerId="LiveId" clId="{8B95E5E2-4EEA-41E4-B317-3E050E41027E}" dt="2025-04-29T02:09:17.862" v="388"/>
          <ac:spMkLst>
            <pc:docMk/>
            <pc:sldMk cId="0" sldId="256"/>
            <ac:spMk id="3" creationId="{D341185E-FAD2-634C-5ED5-2D8D743BAC73}"/>
          </ac:spMkLst>
        </pc:spChg>
        <pc:spChg chg="mod">
          <ac:chgData name="Joe DeMartini" userId="3d5858ced69f2b14" providerId="LiveId" clId="{8B95E5E2-4EEA-41E4-B317-3E050E41027E}" dt="2025-04-29T01:59:07.279" v="10" actId="20577"/>
          <ac:spMkLst>
            <pc:docMk/>
            <pc:sldMk cId="0" sldId="256"/>
            <ac:spMk id="89" creationId="{00000000-0000-0000-0000-000000000000}"/>
          </ac:spMkLst>
        </pc:spChg>
        <pc:spChg chg="mod">
          <ac:chgData name="Joe DeMartini" userId="3d5858ced69f2b14" providerId="LiveId" clId="{8B95E5E2-4EEA-41E4-B317-3E050E41027E}" dt="2025-04-29T01:59:40.488" v="116" actId="20577"/>
          <ac:spMkLst>
            <pc:docMk/>
            <pc:sldMk cId="0" sldId="256"/>
            <ac:spMk id="90" creationId="{00000000-0000-0000-0000-000000000000}"/>
          </ac:spMkLst>
        </pc:spChg>
      </pc:sldChg>
      <pc:sldChg chg="addSp delSp modSp mod">
        <pc:chgData name="Joe DeMartini" userId="3d5858ced69f2b14" providerId="LiveId" clId="{8B95E5E2-4EEA-41E4-B317-3E050E41027E}" dt="2025-04-29T02:09:13.145" v="386"/>
        <pc:sldMkLst>
          <pc:docMk/>
          <pc:sldMk cId="0" sldId="257"/>
        </pc:sldMkLst>
        <pc:spChg chg="add mod">
          <ac:chgData name="Joe DeMartini" userId="3d5858ced69f2b14" providerId="LiveId" clId="{8B95E5E2-4EEA-41E4-B317-3E050E41027E}" dt="2025-04-29T02:09:13.145" v="386"/>
          <ac:spMkLst>
            <pc:docMk/>
            <pc:sldMk cId="0" sldId="257"/>
            <ac:spMk id="4" creationId="{0201F8E5-9266-800D-580C-EB3AF1F5D6D7}"/>
          </ac:spMkLst>
        </pc:spChg>
      </pc:sldChg>
      <pc:sldChg chg="addSp delSp modSp mod">
        <pc:chgData name="Joe DeMartini" userId="3d5858ced69f2b14" providerId="LiveId" clId="{8B95E5E2-4EEA-41E4-B317-3E050E41027E}" dt="2025-05-03T14:23:33.183" v="639"/>
        <pc:sldMkLst>
          <pc:docMk/>
          <pc:sldMk cId="0" sldId="258"/>
        </pc:sldMkLst>
        <pc:spChg chg="mod">
          <ac:chgData name="Joe DeMartini" userId="3d5858ced69f2b14" providerId="LiveId" clId="{8B95E5E2-4EEA-41E4-B317-3E050E41027E}" dt="2025-04-29T02:03:37.831" v="199" actId="313"/>
          <ac:spMkLst>
            <pc:docMk/>
            <pc:sldMk cId="0" sldId="258"/>
            <ac:spMk id="4" creationId="{1ADF0BF1-30E7-DA41-7A4D-CE741CAD23A1}"/>
          </ac:spMkLst>
        </pc:spChg>
        <pc:spChg chg="add mod">
          <ac:chgData name="Joe DeMartini" userId="3d5858ced69f2b14" providerId="LiveId" clId="{8B95E5E2-4EEA-41E4-B317-3E050E41027E}" dt="2025-04-29T02:04:17.087" v="247" actId="20577"/>
          <ac:spMkLst>
            <pc:docMk/>
            <pc:sldMk cId="0" sldId="258"/>
            <ac:spMk id="6" creationId="{9DDF3246-D1F0-EF62-E024-83235F2A6175}"/>
          </ac:spMkLst>
        </pc:spChg>
        <pc:spChg chg="add mod">
          <ac:chgData name="Joe DeMartini" userId="3d5858ced69f2b14" providerId="LiveId" clId="{8B95E5E2-4EEA-41E4-B317-3E050E41027E}" dt="2025-04-29T02:09:04.417" v="382"/>
          <ac:spMkLst>
            <pc:docMk/>
            <pc:sldMk cId="0" sldId="258"/>
            <ac:spMk id="7" creationId="{B16DCF9E-BEAB-C7A0-6D85-0C442493DB41}"/>
          </ac:spMkLst>
        </pc:spChg>
        <pc:spChg chg="mod">
          <ac:chgData name="Joe DeMartini" userId="3d5858ced69f2b14" providerId="LiveId" clId="{8B95E5E2-4EEA-41E4-B317-3E050E41027E}" dt="2025-04-29T02:02:59.238" v="135" actId="164"/>
          <ac:spMkLst>
            <pc:docMk/>
            <pc:sldMk cId="0" sldId="258"/>
            <ac:spMk id="115" creationId="{00000000-0000-0000-0000-000000000000}"/>
          </ac:spMkLst>
        </pc:spChg>
        <pc:grpChg chg="add mod">
          <ac:chgData name="Joe DeMartini" userId="3d5858ced69f2b14" providerId="LiveId" clId="{8B95E5E2-4EEA-41E4-B317-3E050E41027E}" dt="2025-04-29T02:03:07.021" v="137" actId="1076"/>
          <ac:grpSpMkLst>
            <pc:docMk/>
            <pc:sldMk cId="0" sldId="258"/>
            <ac:grpSpMk id="3" creationId="{5A224192-7718-023B-26C1-60F6930C2F5D}"/>
          </ac:grpSpMkLst>
        </pc:grpChg>
        <pc:picChg chg="add mod">
          <ac:chgData name="Joe DeMartini" userId="3d5858ced69f2b14" providerId="LiveId" clId="{8B95E5E2-4EEA-41E4-B317-3E050E41027E}" dt="2025-05-03T14:23:33.183" v="639"/>
          <ac:picMkLst>
            <pc:docMk/>
            <pc:sldMk cId="0" sldId="258"/>
            <ac:picMk id="2" creationId="{9A63A94C-8A4B-E014-4234-73684D6B68C6}"/>
          </ac:picMkLst>
        </pc:picChg>
        <pc:picChg chg="add mod">
          <ac:chgData name="Joe DeMartini" userId="3d5858ced69f2b14" providerId="LiveId" clId="{8B95E5E2-4EEA-41E4-B317-3E050E41027E}" dt="2025-04-29T02:03:57.833" v="201" actId="1076"/>
          <ac:picMkLst>
            <pc:docMk/>
            <pc:sldMk cId="0" sldId="258"/>
            <ac:picMk id="5" creationId="{BA0B70FB-3CCE-34CF-EB4D-8A595DA90480}"/>
          </ac:picMkLst>
        </pc:picChg>
        <pc:picChg chg="mod">
          <ac:chgData name="Joe DeMartini" userId="3d5858ced69f2b14" providerId="LiveId" clId="{8B95E5E2-4EEA-41E4-B317-3E050E41027E}" dt="2025-04-29T02:02:59.238" v="135" actId="164"/>
          <ac:picMkLst>
            <pc:docMk/>
            <pc:sldMk cId="0" sldId="258"/>
            <ac:picMk id="114" creationId="{00000000-0000-0000-0000-000000000000}"/>
          </ac:picMkLst>
        </pc:picChg>
      </pc:sldChg>
      <pc:sldChg chg="addSp delSp modSp mod">
        <pc:chgData name="Joe DeMartini" userId="3d5858ced69f2b14" providerId="LiveId" clId="{8B95E5E2-4EEA-41E4-B317-3E050E41027E}" dt="2025-05-04T01:55:12.950" v="1327" actId="113"/>
        <pc:sldMkLst>
          <pc:docMk/>
          <pc:sldMk cId="0" sldId="259"/>
        </pc:sldMkLst>
        <pc:spChg chg="mod">
          <ac:chgData name="Joe DeMartini" userId="3d5858ced69f2b14" providerId="LiveId" clId="{8B95E5E2-4EEA-41E4-B317-3E050E41027E}" dt="2025-05-03T14:19:59.467" v="492" actId="1076"/>
          <ac:spMkLst>
            <pc:docMk/>
            <pc:sldMk cId="0" sldId="259"/>
            <ac:spMk id="2" creationId="{FBA61AAD-9367-EB5C-878D-D6482AE67752}"/>
          </ac:spMkLst>
        </pc:spChg>
        <pc:spChg chg="add del mod">
          <ac:chgData name="Joe DeMartini" userId="3d5858ced69f2b14" providerId="LiveId" clId="{8B95E5E2-4EEA-41E4-B317-3E050E41027E}" dt="2025-05-03T14:18:12.557" v="448" actId="478"/>
          <ac:spMkLst>
            <pc:docMk/>
            <pc:sldMk cId="0" sldId="259"/>
            <ac:spMk id="3" creationId="{EC1DFF10-D9DF-3552-D2B4-0697A5F156C0}"/>
          </ac:spMkLst>
        </pc:spChg>
        <pc:spChg chg="mod">
          <ac:chgData name="Joe DeMartini" userId="3d5858ced69f2b14" providerId="LiveId" clId="{8B95E5E2-4EEA-41E4-B317-3E050E41027E}" dt="2025-05-04T01:55:12.950" v="1327" actId="113"/>
          <ac:spMkLst>
            <pc:docMk/>
            <pc:sldMk cId="0" sldId="259"/>
            <ac:spMk id="4" creationId="{819F7343-1BFB-85B6-2DAA-B10EAC1E0AAE}"/>
          </ac:spMkLst>
        </pc:spChg>
        <pc:spChg chg="mod">
          <ac:chgData name="Joe DeMartini" userId="3d5858ced69f2b14" providerId="LiveId" clId="{8B95E5E2-4EEA-41E4-B317-3E050E41027E}" dt="2025-05-04T00:54:46.878" v="908" actId="20577"/>
          <ac:spMkLst>
            <pc:docMk/>
            <pc:sldMk cId="0" sldId="259"/>
            <ac:spMk id="6" creationId="{A240719E-218C-8556-FF3A-E59B05CB90D6}"/>
          </ac:spMkLst>
        </pc:spChg>
        <pc:spChg chg="add mod">
          <ac:chgData name="Joe DeMartini" userId="3d5858ced69f2b14" providerId="LiveId" clId="{8B95E5E2-4EEA-41E4-B317-3E050E41027E}" dt="2025-04-29T02:08:58.820" v="380"/>
          <ac:spMkLst>
            <pc:docMk/>
            <pc:sldMk cId="0" sldId="259"/>
            <ac:spMk id="7" creationId="{809F3841-5904-FF10-CB65-BE8C73B47AF8}"/>
          </ac:spMkLst>
        </pc:spChg>
        <pc:spChg chg="add mod">
          <ac:chgData name="Joe DeMartini" userId="3d5858ced69f2b14" providerId="LiveId" clId="{8B95E5E2-4EEA-41E4-B317-3E050E41027E}" dt="2025-05-03T14:19:01.593" v="455" actId="164"/>
          <ac:spMkLst>
            <pc:docMk/>
            <pc:sldMk cId="0" sldId="259"/>
            <ac:spMk id="12" creationId="{38A991D5-A754-CBAD-3CAF-98C5A531D553}"/>
          </ac:spMkLst>
        </pc:spChg>
        <pc:spChg chg="add mod">
          <ac:chgData name="Joe DeMartini" userId="3d5858ced69f2b14" providerId="LiveId" clId="{8B95E5E2-4EEA-41E4-B317-3E050E41027E}" dt="2025-05-03T14:19:49.074" v="491" actId="122"/>
          <ac:spMkLst>
            <pc:docMk/>
            <pc:sldMk cId="0" sldId="259"/>
            <ac:spMk id="14" creationId="{39AC898F-07DE-6137-B170-A09EA292B976}"/>
          </ac:spMkLst>
        </pc:spChg>
        <pc:spChg chg="mod">
          <ac:chgData name="Joe DeMartini" userId="3d5858ced69f2b14" providerId="LiveId" clId="{8B95E5E2-4EEA-41E4-B317-3E050E41027E}" dt="2025-05-03T14:32:07.614" v="775" actId="1076"/>
          <ac:spMkLst>
            <pc:docMk/>
            <pc:sldMk cId="0" sldId="259"/>
            <ac:spMk id="123" creationId="{00000000-0000-0000-0000-000000000000}"/>
          </ac:spMkLst>
        </pc:spChg>
        <pc:spChg chg="mod">
          <ac:chgData name="Joe DeMartini" userId="3d5858ced69f2b14" providerId="LiveId" clId="{8B95E5E2-4EEA-41E4-B317-3E050E41027E}" dt="2025-04-29T02:04:41.007" v="249" actId="1076"/>
          <ac:spMkLst>
            <pc:docMk/>
            <pc:sldMk cId="0" sldId="259"/>
            <ac:spMk id="130" creationId="{00000000-0000-0000-0000-000000000000}"/>
          </ac:spMkLst>
        </pc:spChg>
        <pc:grpChg chg="add mod">
          <ac:chgData name="Joe DeMartini" userId="3d5858ced69f2b14" providerId="LiveId" clId="{8B95E5E2-4EEA-41E4-B317-3E050E41027E}" dt="2025-05-03T14:19:21.096" v="457" actId="1076"/>
          <ac:grpSpMkLst>
            <pc:docMk/>
            <pc:sldMk cId="0" sldId="259"/>
            <ac:grpSpMk id="13" creationId="{FC9D99D0-C53B-829D-16CD-D45742BBC3AD}"/>
          </ac:grpSpMkLst>
        </pc:grpChg>
        <pc:picChg chg="add mod modCrop">
          <ac:chgData name="Joe DeMartini" userId="3d5858ced69f2b14" providerId="LiveId" clId="{8B95E5E2-4EEA-41E4-B317-3E050E41027E}" dt="2025-05-03T14:19:01.593" v="455" actId="164"/>
          <ac:picMkLst>
            <pc:docMk/>
            <pc:sldMk cId="0" sldId="259"/>
            <ac:picMk id="9" creationId="{E643DC18-A211-93B6-EC61-288CA3E87CF0}"/>
          </ac:picMkLst>
        </pc:picChg>
        <pc:picChg chg="add mod modCrop">
          <ac:chgData name="Joe DeMartini" userId="3d5858ced69f2b14" providerId="LiveId" clId="{8B95E5E2-4EEA-41E4-B317-3E050E41027E}" dt="2025-05-03T14:19:01.593" v="455" actId="164"/>
          <ac:picMkLst>
            <pc:docMk/>
            <pc:sldMk cId="0" sldId="259"/>
            <ac:picMk id="11" creationId="{9854DACA-C854-A2D4-B201-0506A8758CC2}"/>
          </ac:picMkLst>
        </pc:picChg>
      </pc:sldChg>
      <pc:sldChg chg="addSp delSp modSp mod modNotesTx">
        <pc:chgData name="Joe DeMartini" userId="3d5858ced69f2b14" providerId="LiveId" clId="{8B95E5E2-4EEA-41E4-B317-3E050E41027E}" dt="2025-05-04T01:56:54.086" v="1374" actId="14100"/>
        <pc:sldMkLst>
          <pc:docMk/>
          <pc:sldMk cId="0" sldId="260"/>
        </pc:sldMkLst>
        <pc:spChg chg="add mod">
          <ac:chgData name="Joe DeMartini" userId="3d5858ced69f2b14" providerId="LiveId" clId="{8B95E5E2-4EEA-41E4-B317-3E050E41027E}" dt="2025-04-29T02:08:54.247" v="378"/>
          <ac:spMkLst>
            <pc:docMk/>
            <pc:sldMk cId="0" sldId="260"/>
            <ac:spMk id="5" creationId="{B75861B0-33D1-A828-5096-400FC4F67840}"/>
          </ac:spMkLst>
        </pc:spChg>
        <pc:spChg chg="mod">
          <ac:chgData name="Joe DeMartini" userId="3d5858ced69f2b14" providerId="LiveId" clId="{8B95E5E2-4EEA-41E4-B317-3E050E41027E}" dt="2025-05-04T01:56:54.086" v="1374" actId="14100"/>
          <ac:spMkLst>
            <pc:docMk/>
            <pc:sldMk cId="0" sldId="260"/>
            <ac:spMk id="143" creationId="{00000000-0000-0000-0000-000000000000}"/>
          </ac:spMkLst>
        </pc:spChg>
        <pc:spChg chg="mod">
          <ac:chgData name="Joe DeMartini" userId="3d5858ced69f2b14" providerId="LiveId" clId="{8B95E5E2-4EEA-41E4-B317-3E050E41027E}" dt="2025-05-04T00:59:29.321" v="924" actId="1076"/>
          <ac:spMkLst>
            <pc:docMk/>
            <pc:sldMk cId="0" sldId="260"/>
            <ac:spMk id="146" creationId="{00000000-0000-0000-0000-000000000000}"/>
          </ac:spMkLst>
        </pc:spChg>
      </pc:sldChg>
      <pc:sldChg chg="addSp delSp modSp mod">
        <pc:chgData name="Joe DeMartini" userId="3d5858ced69f2b14" providerId="LiveId" clId="{8B95E5E2-4EEA-41E4-B317-3E050E41027E}" dt="2025-04-29T02:08:49.794" v="376"/>
        <pc:sldMkLst>
          <pc:docMk/>
          <pc:sldMk cId="0" sldId="261"/>
        </pc:sldMkLst>
        <pc:spChg chg="add mod">
          <ac:chgData name="Joe DeMartini" userId="3d5858ced69f2b14" providerId="LiveId" clId="{8B95E5E2-4EEA-41E4-B317-3E050E41027E}" dt="2025-04-29T02:08:49.794" v="376"/>
          <ac:spMkLst>
            <pc:docMk/>
            <pc:sldMk cId="0" sldId="261"/>
            <ac:spMk id="3" creationId="{2E2A8E4B-4A4E-7269-C13D-88D5141EB5B3}"/>
          </ac:spMkLst>
        </pc:spChg>
      </pc:sldChg>
      <pc:sldChg chg="del mod ord modShow">
        <pc:chgData name="Joe DeMartini" userId="3d5858ced69f2b14" providerId="LiveId" clId="{8B95E5E2-4EEA-41E4-B317-3E050E41027E}" dt="2025-05-04T01:52:52.511" v="1325" actId="47"/>
        <pc:sldMkLst>
          <pc:docMk/>
          <pc:sldMk cId="0" sldId="263"/>
        </pc:sldMkLst>
      </pc:sldChg>
      <pc:sldChg chg="del mod ord modShow">
        <pc:chgData name="Joe DeMartini" userId="3d5858ced69f2b14" providerId="LiveId" clId="{8B95E5E2-4EEA-41E4-B317-3E050E41027E}" dt="2025-05-04T01:52:52.511" v="1325" actId="47"/>
        <pc:sldMkLst>
          <pc:docMk/>
          <pc:sldMk cId="0" sldId="264"/>
        </pc:sldMkLst>
      </pc:sldChg>
      <pc:sldChg chg="addSp delSp modSp del mod ord modShow">
        <pc:chgData name="Joe DeMartini" userId="3d5858ced69f2b14" providerId="LiveId" clId="{8B95E5E2-4EEA-41E4-B317-3E050E41027E}" dt="2025-05-04T01:52:52.511" v="1325" actId="47"/>
        <pc:sldMkLst>
          <pc:docMk/>
          <pc:sldMk cId="0" sldId="266"/>
        </pc:sldMkLst>
      </pc:sldChg>
      <pc:sldChg chg="modSp mod">
        <pc:chgData name="Joe DeMartini" userId="3d5858ced69f2b14" providerId="LiveId" clId="{8B95E5E2-4EEA-41E4-B317-3E050E41027E}" dt="2025-04-29T02:07:56.539" v="359" actId="20577"/>
        <pc:sldMkLst>
          <pc:docMk/>
          <pc:sldMk cId="0" sldId="269"/>
        </pc:sldMkLst>
        <pc:spChg chg="mod">
          <ac:chgData name="Joe DeMartini" userId="3d5858ced69f2b14" providerId="LiveId" clId="{8B95E5E2-4EEA-41E4-B317-3E050E41027E}" dt="2025-04-29T02:07:56.539" v="359" actId="20577"/>
          <ac:spMkLst>
            <pc:docMk/>
            <pc:sldMk cId="0" sldId="269"/>
            <ac:spMk id="5" creationId="{E0626481-3727-8F2B-B96A-317BE2126065}"/>
          </ac:spMkLst>
        </pc:spChg>
        <pc:spChg chg="mod">
          <ac:chgData name="Joe DeMartini" userId="3d5858ced69f2b14" providerId="LiveId" clId="{8B95E5E2-4EEA-41E4-B317-3E050E41027E}" dt="2025-04-29T02:07:42.369" v="355" actId="20577"/>
          <ac:spMkLst>
            <pc:docMk/>
            <pc:sldMk cId="0" sldId="269"/>
            <ac:spMk id="249" creationId="{00000000-0000-0000-0000-000000000000}"/>
          </ac:spMkLst>
        </pc:spChg>
      </pc:sldChg>
      <pc:sldChg chg="addSp delSp modSp del mod ord modShow">
        <pc:chgData name="Joe DeMartini" userId="3d5858ced69f2b14" providerId="LiveId" clId="{8B95E5E2-4EEA-41E4-B317-3E050E41027E}" dt="2025-05-04T01:52:52.511" v="1325" actId="47"/>
        <pc:sldMkLst>
          <pc:docMk/>
          <pc:sldMk cId="601690931" sldId="270"/>
        </pc:sldMkLst>
      </pc:sldChg>
      <pc:sldChg chg="addSp delSp modSp mod">
        <pc:chgData name="Joe DeMartini" userId="3d5858ced69f2b14" providerId="LiveId" clId="{8B95E5E2-4EEA-41E4-B317-3E050E41027E}" dt="2025-04-29T02:08:16.736" v="365"/>
        <pc:sldMkLst>
          <pc:docMk/>
          <pc:sldMk cId="2791037758" sldId="271"/>
        </pc:sldMkLst>
        <pc:spChg chg="add mod">
          <ac:chgData name="Joe DeMartini" userId="3d5858ced69f2b14" providerId="LiveId" clId="{8B95E5E2-4EEA-41E4-B317-3E050E41027E}" dt="2025-04-29T02:08:16.736" v="365"/>
          <ac:spMkLst>
            <pc:docMk/>
            <pc:sldMk cId="2791037758" sldId="271"/>
            <ac:spMk id="8" creationId="{0FE8C985-9CC0-013B-F28D-985A4FB2B06A}"/>
          </ac:spMkLst>
        </pc:spChg>
      </pc:sldChg>
      <pc:sldChg chg="addSp delSp modSp mod">
        <pc:chgData name="Joe DeMartini" userId="3d5858ced69f2b14" providerId="LiveId" clId="{8B95E5E2-4EEA-41E4-B317-3E050E41027E}" dt="2025-04-29T02:12:12.892" v="417" actId="1076"/>
        <pc:sldMkLst>
          <pc:docMk/>
          <pc:sldMk cId="2702356995" sldId="273"/>
        </pc:sldMkLst>
        <pc:spChg chg="add mod">
          <ac:chgData name="Joe DeMartini" userId="3d5858ced69f2b14" providerId="LiveId" clId="{8B95E5E2-4EEA-41E4-B317-3E050E41027E}" dt="2025-04-29T02:08:11.956" v="363"/>
          <ac:spMkLst>
            <pc:docMk/>
            <pc:sldMk cId="2702356995" sldId="273"/>
            <ac:spMk id="6" creationId="{ADA79920-D436-44C0-F2F6-A40234E6A524}"/>
          </ac:spMkLst>
        </pc:spChg>
        <pc:picChg chg="mod">
          <ac:chgData name="Joe DeMartini" userId="3d5858ced69f2b14" providerId="LiveId" clId="{8B95E5E2-4EEA-41E4-B317-3E050E41027E}" dt="2025-04-29T02:11:54.338" v="414" actId="1076"/>
          <ac:picMkLst>
            <pc:docMk/>
            <pc:sldMk cId="2702356995" sldId="273"/>
            <ac:picMk id="8" creationId="{E28F9FC3-B819-3920-727B-F2D4988BCA8A}"/>
          </ac:picMkLst>
        </pc:picChg>
        <pc:picChg chg="add mod">
          <ac:chgData name="Joe DeMartini" userId="3d5858ced69f2b14" providerId="LiveId" clId="{8B95E5E2-4EEA-41E4-B317-3E050E41027E}" dt="2025-04-29T02:12:12.892" v="417" actId="1076"/>
          <ac:picMkLst>
            <pc:docMk/>
            <pc:sldMk cId="2702356995" sldId="273"/>
            <ac:picMk id="9" creationId="{5209D332-E174-9823-EFE0-22A1DF5C4D1A}"/>
          </ac:picMkLst>
        </pc:picChg>
      </pc:sldChg>
      <pc:sldChg chg="addSp delSp modSp mod">
        <pc:chgData name="Joe DeMartini" userId="3d5858ced69f2b14" providerId="LiveId" clId="{8B95E5E2-4EEA-41E4-B317-3E050E41027E}" dt="2025-05-04T01:50:35.303" v="1311" actId="1076"/>
        <pc:sldMkLst>
          <pc:docMk/>
          <pc:sldMk cId="2744261132" sldId="274"/>
        </pc:sldMkLst>
        <pc:spChg chg="mod">
          <ac:chgData name="Joe DeMartini" userId="3d5858ced69f2b14" providerId="LiveId" clId="{8B95E5E2-4EEA-41E4-B317-3E050E41027E}" dt="2025-05-04T01:50:35.303" v="1311" actId="1076"/>
          <ac:spMkLst>
            <pc:docMk/>
            <pc:sldMk cId="2744261132" sldId="274"/>
            <ac:spMk id="3" creationId="{79DB3AC5-ED0F-0233-41E1-AC03C1C027E3}"/>
          </ac:spMkLst>
        </pc:spChg>
        <pc:spChg chg="add mod">
          <ac:chgData name="Joe DeMartini" userId="3d5858ced69f2b14" providerId="LiveId" clId="{8B95E5E2-4EEA-41E4-B317-3E050E41027E}" dt="2025-04-29T02:08:06.956" v="361"/>
          <ac:spMkLst>
            <pc:docMk/>
            <pc:sldMk cId="2744261132" sldId="274"/>
            <ac:spMk id="4" creationId="{1B9BC1E8-62A2-EC93-346D-4A0C21DB5FE9}"/>
          </ac:spMkLst>
        </pc:spChg>
      </pc:sldChg>
      <pc:sldChg chg="del">
        <pc:chgData name="Joe DeMartini" userId="3d5858ced69f2b14" providerId="LiveId" clId="{8B95E5E2-4EEA-41E4-B317-3E050E41027E}" dt="2025-04-29T02:01:07.916" v="117" actId="47"/>
        <pc:sldMkLst>
          <pc:docMk/>
          <pc:sldMk cId="1047512644" sldId="285"/>
        </pc:sldMkLst>
      </pc:sldChg>
      <pc:sldChg chg="del">
        <pc:chgData name="Joe DeMartini" userId="3d5858ced69f2b14" providerId="LiveId" clId="{8B95E5E2-4EEA-41E4-B317-3E050E41027E}" dt="2025-04-29T02:01:15.734" v="118" actId="47"/>
        <pc:sldMkLst>
          <pc:docMk/>
          <pc:sldMk cId="2037813093" sldId="286"/>
        </pc:sldMkLst>
      </pc:sldChg>
      <pc:sldChg chg="addSp delSp modSp mod">
        <pc:chgData name="Joe DeMartini" userId="3d5858ced69f2b14" providerId="LiveId" clId="{8B95E5E2-4EEA-41E4-B317-3E050E41027E}" dt="2025-05-04T00:57:04.590" v="923" actId="27636"/>
        <pc:sldMkLst>
          <pc:docMk/>
          <pc:sldMk cId="656008621" sldId="287"/>
        </pc:sldMkLst>
        <pc:spChg chg="mod">
          <ac:chgData name="Joe DeMartini" userId="3d5858ced69f2b14" providerId="LiveId" clId="{8B95E5E2-4EEA-41E4-B317-3E050E41027E}" dt="2025-05-04T00:57:04.590" v="923" actId="27636"/>
          <ac:spMkLst>
            <pc:docMk/>
            <pc:sldMk cId="656008621" sldId="287"/>
            <ac:spMk id="5" creationId="{D68DEA82-144F-D9CE-781D-4D6FE5E85E3B}"/>
          </ac:spMkLst>
        </pc:spChg>
        <pc:spChg chg="add mod">
          <ac:chgData name="Joe DeMartini" userId="3d5858ced69f2b14" providerId="LiveId" clId="{8B95E5E2-4EEA-41E4-B317-3E050E41027E}" dt="2025-04-29T02:09:08.979" v="384"/>
          <ac:spMkLst>
            <pc:docMk/>
            <pc:sldMk cId="656008621" sldId="287"/>
            <ac:spMk id="7" creationId="{A9CECBEB-F6EA-264C-6B63-CF7F46833508}"/>
          </ac:spMkLst>
        </pc:spChg>
      </pc:sldChg>
      <pc:sldChg chg="addSp delSp modSp del mod">
        <pc:chgData name="Joe DeMartini" userId="3d5858ced69f2b14" providerId="LiveId" clId="{8B95E5E2-4EEA-41E4-B317-3E050E41027E}" dt="2025-05-04T01:52:52.511" v="1325" actId="47"/>
        <pc:sldMkLst>
          <pc:docMk/>
          <pc:sldMk cId="3045881272" sldId="288"/>
        </pc:sldMkLst>
      </pc:sldChg>
      <pc:sldChg chg="delSp modSp add mod ord modShow">
        <pc:chgData name="Joe DeMartini" userId="3d5858ced69f2b14" providerId="LiveId" clId="{8B95E5E2-4EEA-41E4-B317-3E050E41027E}" dt="2025-05-03T14:34:44.061" v="803" actId="20577"/>
        <pc:sldMkLst>
          <pc:docMk/>
          <pc:sldMk cId="1016828492" sldId="289"/>
        </pc:sldMkLst>
        <pc:spChg chg="mod">
          <ac:chgData name="Joe DeMartini" userId="3d5858ced69f2b14" providerId="LiveId" clId="{8B95E5E2-4EEA-41E4-B317-3E050E41027E}" dt="2025-05-03T14:34:44.061" v="803" actId="20577"/>
          <ac:spMkLst>
            <pc:docMk/>
            <pc:sldMk cId="1016828492" sldId="289"/>
            <ac:spMk id="2" creationId="{872A9A96-49AA-5AE5-916B-74A221394D57}"/>
          </ac:spMkLst>
        </pc:spChg>
        <pc:picChg chg="mod">
          <ac:chgData name="Joe DeMartini" userId="3d5858ced69f2b14" providerId="LiveId" clId="{8B95E5E2-4EEA-41E4-B317-3E050E41027E}" dt="2025-04-29T02:10:44.345" v="403" actId="1076"/>
          <ac:picMkLst>
            <pc:docMk/>
            <pc:sldMk cId="1016828492" sldId="289"/>
            <ac:picMk id="13" creationId="{B2AC3B6C-8E06-8A3F-1929-B3F55516136C}"/>
          </ac:picMkLst>
        </pc:picChg>
      </pc:sldChg>
      <pc:sldChg chg="addSp modSp mod modNotesTx">
        <pc:chgData name="Joe DeMartini" userId="3d5858ced69f2b14" providerId="LiveId" clId="{8B95E5E2-4EEA-41E4-B317-3E050E41027E}" dt="2025-05-04T01:51:39.093" v="1324" actId="1076"/>
        <pc:sldMkLst>
          <pc:docMk/>
          <pc:sldMk cId="428393094" sldId="290"/>
        </pc:sldMkLst>
        <pc:picChg chg="add mod modCrop">
          <ac:chgData name="Joe DeMartini" userId="3d5858ced69f2b14" providerId="LiveId" clId="{8B95E5E2-4EEA-41E4-B317-3E050E41027E}" dt="2025-05-04T01:50:50.834" v="1314" actId="1076"/>
          <ac:picMkLst>
            <pc:docMk/>
            <pc:sldMk cId="428393094" sldId="290"/>
            <ac:picMk id="8" creationId="{0E55C440-6246-CDA6-B04F-0676329E1504}"/>
          </ac:picMkLst>
        </pc:picChg>
        <pc:picChg chg="add mod modCrop">
          <ac:chgData name="Joe DeMartini" userId="3d5858ced69f2b14" providerId="LiveId" clId="{8B95E5E2-4EEA-41E4-B317-3E050E41027E}" dt="2025-05-04T01:51:39.093" v="1324" actId="1076"/>
          <ac:picMkLst>
            <pc:docMk/>
            <pc:sldMk cId="428393094" sldId="290"/>
            <ac:picMk id="12" creationId="{8F7A31A1-BA3E-3A19-B1AA-88A14F63F3DD}"/>
          </ac:picMkLst>
        </pc:picChg>
      </pc:sldChg>
      <pc:sldChg chg="addSp delSp modSp mod">
        <pc:chgData name="Joe DeMartini" userId="3d5858ced69f2b14" providerId="LiveId" clId="{8B95E5E2-4EEA-41E4-B317-3E050E41027E}" dt="2025-05-03T14:26:14.854" v="679" actId="14100"/>
        <pc:sldMkLst>
          <pc:docMk/>
          <pc:sldMk cId="382682816" sldId="291"/>
        </pc:sldMkLst>
        <pc:spChg chg="del">
          <ac:chgData name="Joe DeMartini" userId="3d5858ced69f2b14" providerId="LiveId" clId="{8B95E5E2-4EEA-41E4-B317-3E050E41027E}" dt="2025-05-03T14:22:05.047" v="621" actId="478"/>
          <ac:spMkLst>
            <pc:docMk/>
            <pc:sldMk cId="382682816" sldId="291"/>
            <ac:spMk id="5" creationId="{A127D00D-3164-D29B-DD26-E854DD502929}"/>
          </ac:spMkLst>
        </pc:spChg>
        <pc:spChg chg="mod">
          <ac:chgData name="Joe DeMartini" userId="3d5858ced69f2b14" providerId="LiveId" clId="{8B95E5E2-4EEA-41E4-B317-3E050E41027E}" dt="2025-05-03T14:22:24.498" v="627" actId="1076"/>
          <ac:spMkLst>
            <pc:docMk/>
            <pc:sldMk cId="382682816" sldId="291"/>
            <ac:spMk id="153" creationId="{C50571CB-20FA-2DE1-C653-58A2F39F1E90}"/>
          </ac:spMkLst>
        </pc:spChg>
        <pc:spChg chg="mod">
          <ac:chgData name="Joe DeMartini" userId="3d5858ced69f2b14" providerId="LiveId" clId="{8B95E5E2-4EEA-41E4-B317-3E050E41027E}" dt="2025-05-03T14:21:43.997" v="620" actId="1076"/>
          <ac:spMkLst>
            <pc:docMk/>
            <pc:sldMk cId="382682816" sldId="291"/>
            <ac:spMk id="156" creationId="{E9D09A1A-226B-04CE-B180-07ABF6270929}"/>
          </ac:spMkLst>
        </pc:spChg>
        <pc:picChg chg="add mod ord">
          <ac:chgData name="Joe DeMartini" userId="3d5858ced69f2b14" providerId="LiveId" clId="{8B95E5E2-4EEA-41E4-B317-3E050E41027E}" dt="2025-05-03T14:25:28.607" v="668" actId="167"/>
          <ac:picMkLst>
            <pc:docMk/>
            <pc:sldMk cId="382682816" sldId="291"/>
            <ac:picMk id="4" creationId="{E71ADA65-3D4F-ADB6-A1D3-DE879ED31212}"/>
          </ac:picMkLst>
        </pc:picChg>
        <pc:picChg chg="add mod">
          <ac:chgData name="Joe DeMartini" userId="3d5858ced69f2b14" providerId="LiveId" clId="{8B95E5E2-4EEA-41E4-B317-3E050E41027E}" dt="2025-05-03T14:26:14.854" v="679" actId="14100"/>
          <ac:picMkLst>
            <pc:docMk/>
            <pc:sldMk cId="382682816" sldId="291"/>
            <ac:picMk id="7" creationId="{80C91037-FF48-0C16-8E92-F7EBB3CF595F}"/>
          </ac:picMkLst>
        </pc:picChg>
        <pc:picChg chg="add mod">
          <ac:chgData name="Joe DeMartini" userId="3d5858ced69f2b14" providerId="LiveId" clId="{8B95E5E2-4EEA-41E4-B317-3E050E41027E}" dt="2025-05-03T14:23:02.931" v="635" actId="14100"/>
          <ac:picMkLst>
            <pc:docMk/>
            <pc:sldMk cId="382682816" sldId="291"/>
            <ac:picMk id="8" creationId="{91ED8387-A588-50C9-764B-076DF2DDFB7A}"/>
          </ac:picMkLst>
        </pc:picChg>
        <pc:picChg chg="add mod">
          <ac:chgData name="Joe DeMartini" userId="3d5858ced69f2b14" providerId="LiveId" clId="{8B95E5E2-4EEA-41E4-B317-3E050E41027E}" dt="2025-05-03T14:24:20.252" v="650" actId="14100"/>
          <ac:picMkLst>
            <pc:docMk/>
            <pc:sldMk cId="382682816" sldId="291"/>
            <ac:picMk id="9" creationId="{3B47E041-D264-6971-DD45-D45B4FAA13F3}"/>
          </ac:picMkLst>
        </pc:picChg>
        <pc:picChg chg="add mod modCrop">
          <ac:chgData name="Joe DeMartini" userId="3d5858ced69f2b14" providerId="LiveId" clId="{8B95E5E2-4EEA-41E4-B317-3E050E41027E}" dt="2025-05-03T14:24:03.173" v="648" actId="1076"/>
          <ac:picMkLst>
            <pc:docMk/>
            <pc:sldMk cId="382682816" sldId="291"/>
            <ac:picMk id="10" creationId="{D9AC12EC-693D-09D3-9A52-95B22322D5DD}"/>
          </ac:picMkLst>
        </pc:picChg>
        <pc:picChg chg="add mod modCrop">
          <ac:chgData name="Joe DeMartini" userId="3d5858ced69f2b14" providerId="LiveId" clId="{8B95E5E2-4EEA-41E4-B317-3E050E41027E}" dt="2025-05-03T14:24:49.689" v="658" actId="1076"/>
          <ac:picMkLst>
            <pc:docMk/>
            <pc:sldMk cId="382682816" sldId="291"/>
            <ac:picMk id="11" creationId="{03820E9C-B077-F2B3-DAF0-55356F590B96}"/>
          </ac:picMkLst>
        </pc:picChg>
        <pc:picChg chg="add mod ord modCrop">
          <ac:chgData name="Joe DeMartini" userId="3d5858ced69f2b14" providerId="LiveId" clId="{8B95E5E2-4EEA-41E4-B317-3E050E41027E}" dt="2025-05-03T14:25:38.397" v="670" actId="1076"/>
          <ac:picMkLst>
            <pc:docMk/>
            <pc:sldMk cId="382682816" sldId="291"/>
            <ac:picMk id="12" creationId="{8C722A49-A581-6433-27BE-3C26C276526C}"/>
          </ac:picMkLst>
        </pc:picChg>
        <pc:picChg chg="add mod modCrop">
          <ac:chgData name="Joe DeMartini" userId="3d5858ced69f2b14" providerId="LiveId" clId="{8B95E5E2-4EEA-41E4-B317-3E050E41027E}" dt="2025-05-03T14:26:06.578" v="678" actId="1076"/>
          <ac:picMkLst>
            <pc:docMk/>
            <pc:sldMk cId="382682816" sldId="291"/>
            <ac:picMk id="13" creationId="{76770242-348E-60F2-B64F-04BDD7C9FAF3}"/>
          </ac:picMkLst>
        </pc:picChg>
      </pc:sldChg>
      <pc:sldChg chg="addSp modSp mod">
        <pc:chgData name="Joe DeMartini" userId="3d5858ced69f2b14" providerId="LiveId" clId="{8B95E5E2-4EEA-41E4-B317-3E050E41027E}" dt="2025-05-04T01:45:07.418" v="1109" actId="20577"/>
        <pc:sldMkLst>
          <pc:docMk/>
          <pc:sldMk cId="1016243446" sldId="292"/>
        </pc:sldMkLst>
        <pc:spChg chg="mod">
          <ac:chgData name="Joe DeMartini" userId="3d5858ced69f2b14" providerId="LiveId" clId="{8B95E5E2-4EEA-41E4-B317-3E050E41027E}" dt="2025-05-04T01:45:07.418" v="1109" actId="20577"/>
          <ac:spMkLst>
            <pc:docMk/>
            <pc:sldMk cId="1016243446" sldId="292"/>
            <ac:spMk id="156" creationId="{5599FB3A-91DE-8AB1-0139-85A9695E4F82}"/>
          </ac:spMkLst>
        </pc:spChg>
        <pc:picChg chg="add mod">
          <ac:chgData name="Joe DeMartini" userId="3d5858ced69f2b14" providerId="LiveId" clId="{8B95E5E2-4EEA-41E4-B317-3E050E41027E}" dt="2025-05-03T14:27:54.461" v="684" actId="14100"/>
          <ac:picMkLst>
            <pc:docMk/>
            <pc:sldMk cId="1016243446" sldId="292"/>
            <ac:picMk id="8" creationId="{58C01E6C-622B-8F19-CD58-9FE5FCFE4D2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CD1F2-CE16-BB5B-9E84-4F03E7883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21287D-3135-270E-61FC-29B0C66281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31D22A-EDC8-9BEF-D5AB-999B73D8EB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18584-FE76-4DCE-EC86-B317562680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7918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Easier to deform if Contact Binary, more difficult w/ a single competent core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949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4418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Small timesteps necessary to see full spring oscillation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parallelization </a:t>
            </a:r>
            <a:r>
              <a:rPr lang="en-US" dirty="0" err="1"/>
              <a:t>bc</a:t>
            </a:r>
            <a:r>
              <a:rPr lang="en-US" dirty="0"/>
              <a:t> we’re just computing forces constantly (not tracking collision events like HSDEM)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 </a:t>
            </a:r>
            <a:r>
              <a:rPr lang="en-US" dirty="0" err="1"/>
              <a:t>Mpa</a:t>
            </a:r>
            <a:r>
              <a:rPr lang="en-US" dirty="0"/>
              <a:t> = fairly large </a:t>
            </a:r>
            <a:r>
              <a:rPr lang="en-US" dirty="0" err="1"/>
              <a:t>kn</a:t>
            </a:r>
            <a:r>
              <a:rPr lang="en-US" dirty="0"/>
              <a:t> for </a:t>
            </a:r>
            <a:r>
              <a:rPr lang="en-US" dirty="0" err="1"/>
              <a:t>pkdgrav</a:t>
            </a:r>
            <a:r>
              <a:rPr lang="en-US" dirty="0"/>
              <a:t> (similar to that measured for 67P/CG)</a:t>
            </a:r>
            <a:endParaRPr dirty="0"/>
          </a:p>
        </p:txBody>
      </p:sp>
      <p:sp>
        <p:nvSpPr>
          <p:cNvPr id="110" name="Google Shape;110;p3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4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5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Clarify coordinate system for trajectory plot. Explain that we rotate so that the encounter occurs in the x-y plane</a:t>
            </a:r>
            <a:endParaRPr dirty="0"/>
          </a:p>
        </p:txBody>
      </p:sp>
      <p:sp>
        <p:nvSpPr>
          <p:cNvPr id="140" name="Google Shape;140;p5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>
          <a:extLst>
            <a:ext uri="{FF2B5EF4-FFF2-40B4-BE49-F238E27FC236}">
              <a16:creationId xmlns:a16="http://schemas.microsoft.com/office/drawing/2014/main" id="{EB4DAF27-FB38-D2DD-FCFE-626F916B4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>
            <a:extLst>
              <a:ext uri="{FF2B5EF4-FFF2-40B4-BE49-F238E27FC236}">
                <a16:creationId xmlns:a16="http://schemas.microsoft.com/office/drawing/2014/main" id="{855FC476-BC49-D765-C665-BA6D92F77F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:notes">
            <a:extLst>
              <a:ext uri="{FF2B5EF4-FFF2-40B4-BE49-F238E27FC236}">
                <a16:creationId xmlns:a16="http://schemas.microsoft.com/office/drawing/2014/main" id="{2A140604-01E2-6397-9305-BA591ABBA2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9965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>
          <a:extLst>
            <a:ext uri="{FF2B5EF4-FFF2-40B4-BE49-F238E27FC236}">
              <a16:creationId xmlns:a16="http://schemas.microsoft.com/office/drawing/2014/main" id="{C34CF503-2C59-A93D-E25B-841725873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>
            <a:extLst>
              <a:ext uri="{FF2B5EF4-FFF2-40B4-BE49-F238E27FC236}">
                <a16:creationId xmlns:a16="http://schemas.microsoft.com/office/drawing/2014/main" id="{7FCE5BC5-9371-A1B1-00AB-94AE3EB87A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:notes">
            <a:extLst>
              <a:ext uri="{FF2B5EF4-FFF2-40B4-BE49-F238E27FC236}">
                <a16:creationId xmlns:a16="http://schemas.microsoft.com/office/drawing/2014/main" id="{EA00F29E-9A87-EEC7-1D68-05090826C0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2393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6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52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62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4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71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1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61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47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76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5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1175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390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hyperlink" Target="https://aerospaceweb.org/question/astronomy/q0262.shtml" TargetMode="External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691302" y="559836"/>
            <a:ext cx="10809394" cy="326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 dirty="0"/>
              <a:t>The Effect of Irregular Constituent Particle Shape and Internal Structure on the Anticipated Physical Outcomes of the Apophis 2029 Close Encounter</a:t>
            </a:r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1911094" y="4024694"/>
            <a:ext cx="8369809" cy="89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b="1" dirty="0"/>
              <a:t>Joseph V. DeMartini</a:t>
            </a:r>
            <a:r>
              <a:rPr lang="en-US" dirty="0"/>
              <a:t>, Adriana Daca, Derek C. Richardson, Ronald, L. </a:t>
            </a:r>
            <a:r>
              <a:rPr lang="en-US" dirty="0" err="1"/>
              <a:t>Ballouz</a:t>
            </a:r>
            <a:r>
              <a:rPr lang="en-US" dirty="0"/>
              <a:t>, and Naomi Murdoch</a:t>
            </a:r>
          </a:p>
        </p:txBody>
      </p:sp>
      <p:pic>
        <p:nvPicPr>
          <p:cNvPr id="92" name="Google Shape;92;p1" descr="A picture containing objec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5111" y="4861249"/>
            <a:ext cx="1849120" cy="185268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91440" y="6492240"/>
            <a:ext cx="1849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Joe DeMartini (UMD)</a:t>
            </a:r>
            <a:endParaRPr/>
          </a:p>
        </p:txBody>
      </p:sp>
      <p:pic>
        <p:nvPicPr>
          <p:cNvPr id="2" name="Picture 2" descr="L’ISAE-SUPAERO propose un nouveau MOOC introductif à la mécanique du ...">
            <a:extLst>
              <a:ext uri="{FF2B5EF4-FFF2-40B4-BE49-F238E27FC236}">
                <a16:creationId xmlns:a16="http://schemas.microsoft.com/office/drawing/2014/main" id="{0D40EA9B-BD27-BF82-9C84-9AB6C24BA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7" t="23207" r="26511" b="22117"/>
          <a:stretch/>
        </p:blipFill>
        <p:spPr bwMode="auto">
          <a:xfrm>
            <a:off x="7868816" y="5118663"/>
            <a:ext cx="2799183" cy="159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hateaubriand Fellowship Program – France-Science">
            <a:extLst>
              <a:ext uri="{FF2B5EF4-FFF2-40B4-BE49-F238E27FC236}">
                <a16:creationId xmlns:a16="http://schemas.microsoft.com/office/drawing/2014/main" id="{6F2A202D-27A9-4B36-EA6D-69015BF17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48" y="5317822"/>
            <a:ext cx="2946750" cy="10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98;p1">
            <a:extLst>
              <a:ext uri="{FF2B5EF4-FFF2-40B4-BE49-F238E27FC236}">
                <a16:creationId xmlns:a16="http://schemas.microsoft.com/office/drawing/2014/main" id="{D341185E-FAD2-634C-5ED5-2D8D743BAC73}"/>
              </a:ext>
            </a:extLst>
          </p:cNvPr>
          <p:cNvSpPr txBox="1"/>
          <p:nvPr/>
        </p:nvSpPr>
        <p:spPr>
          <a:xfrm>
            <a:off x="10848340" y="6436939"/>
            <a:ext cx="1010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4/28/2025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F6D9E-6FD6-5992-B711-33F26BDBF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A9A96-49AA-5AE5-916B-74A221394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5" y="365125"/>
            <a:ext cx="939616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Seismic Source Analysis: </a:t>
            </a:r>
            <a:br>
              <a:rPr lang="en-US" dirty="0"/>
            </a:br>
            <a:r>
              <a:rPr lang="en-US" dirty="0"/>
              <a:t>Source Identification (RPP, higher resolution)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BA344-48F0-3E0B-F257-66DA0442B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3468" cy="4351338"/>
          </a:xfrm>
        </p:spPr>
        <p:txBody>
          <a:bodyPr>
            <a:normAutofit/>
          </a:bodyPr>
          <a:lstStyle/>
          <a:p>
            <a:r>
              <a:rPr lang="en-US" dirty="0"/>
              <a:t>Identify Sources:</a:t>
            </a:r>
          </a:p>
          <a:p>
            <a:pPr lvl="1"/>
            <a:r>
              <a:rPr lang="en-US" dirty="0"/>
              <a:t>Particle velocity magnitude profiles</a:t>
            </a:r>
          </a:p>
          <a:p>
            <a:pPr lvl="1"/>
            <a:r>
              <a:rPr lang="en-US" dirty="0"/>
              <a:t>Min. prominence = 1.9e-4 m/s</a:t>
            </a:r>
          </a:p>
          <a:p>
            <a:pPr lvl="1"/>
            <a:r>
              <a:rPr lang="en-US" dirty="0"/>
              <a:t>Max. width =  100 samples (3.8 sec)</a:t>
            </a:r>
          </a:p>
          <a:p>
            <a:pPr lvl="1"/>
            <a:r>
              <a:rPr lang="en-US" dirty="0"/>
              <a:t>Minimum interval = 5 s</a:t>
            </a:r>
          </a:p>
          <a:p>
            <a:pPr lvl="1"/>
            <a:endParaRPr lang="en-US" dirty="0"/>
          </a:p>
          <a:p>
            <a:r>
              <a:rPr lang="en-US" dirty="0"/>
              <a:t>Simple numerical derivative for accelerations</a:t>
            </a:r>
          </a:p>
        </p:txBody>
      </p:sp>
      <p:sp>
        <p:nvSpPr>
          <p:cNvPr id="7" name="Google Shape;223;p11">
            <a:extLst>
              <a:ext uri="{FF2B5EF4-FFF2-40B4-BE49-F238E27FC236}">
                <a16:creationId xmlns:a16="http://schemas.microsoft.com/office/drawing/2014/main" id="{DB6C954F-4368-065B-DCF2-B49D8212C61A}"/>
              </a:ext>
            </a:extLst>
          </p:cNvPr>
          <p:cNvSpPr txBox="1"/>
          <p:nvPr/>
        </p:nvSpPr>
        <p:spPr>
          <a:xfrm>
            <a:off x="91440" y="6492240"/>
            <a:ext cx="1849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Joe DeMartini (UMD)</a:t>
            </a:r>
            <a:endParaRPr/>
          </a:p>
        </p:txBody>
      </p:sp>
      <p:pic>
        <p:nvPicPr>
          <p:cNvPr id="13" name="Picture 12" descr="A graph of a graph showing a number of particles&#10;&#10;Description automatically generated with medium confidence">
            <a:extLst>
              <a:ext uri="{FF2B5EF4-FFF2-40B4-BE49-F238E27FC236}">
                <a16:creationId xmlns:a16="http://schemas.microsoft.com/office/drawing/2014/main" id="{B2AC3B6C-8E06-8A3F-1929-B3F555161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863" y="1825625"/>
            <a:ext cx="4938328" cy="3703746"/>
          </a:xfrm>
          <a:prstGeom prst="rect">
            <a:avLst/>
          </a:prstGeom>
        </p:spPr>
      </p:pic>
      <p:sp>
        <p:nvSpPr>
          <p:cNvPr id="6" name="Google Shape;98;p1">
            <a:extLst>
              <a:ext uri="{FF2B5EF4-FFF2-40B4-BE49-F238E27FC236}">
                <a16:creationId xmlns:a16="http://schemas.microsoft.com/office/drawing/2014/main" id="{39D7F132-80A2-B9FC-403A-8C86D61714D3}"/>
              </a:ext>
            </a:extLst>
          </p:cNvPr>
          <p:cNvSpPr txBox="1"/>
          <p:nvPr/>
        </p:nvSpPr>
        <p:spPr>
          <a:xfrm>
            <a:off x="10848340" y="6436939"/>
            <a:ext cx="1010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4/28/2025</a:t>
            </a:r>
            <a:endParaRPr dirty="0"/>
          </a:p>
        </p:txBody>
      </p:sp>
      <p:sp>
        <p:nvSpPr>
          <p:cNvPr id="4" name="Google Shape;158;p6">
            <a:extLst>
              <a:ext uri="{FF2B5EF4-FFF2-40B4-BE49-F238E27FC236}">
                <a16:creationId xmlns:a16="http://schemas.microsoft.com/office/drawing/2014/main" id="{99B412D6-B9A3-D4B6-0649-147452FC40CD}"/>
              </a:ext>
            </a:extLst>
          </p:cNvPr>
          <p:cNvSpPr txBox="1"/>
          <p:nvPr/>
        </p:nvSpPr>
        <p:spPr>
          <a:xfrm>
            <a:off x="10006760" y="5529371"/>
            <a:ext cx="206162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DeMartini et. al, </a:t>
            </a:r>
            <a:r>
              <a:rPr lang="en-US" sz="14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prep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6828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C211A-FB8A-A2DC-FB18-5C10AABEA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Source Analysis: Depth and Timing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BB020-DE18-1D1F-B6D2-B5958A3E7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20283"/>
            <a:ext cx="10515600" cy="85515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dirty="0"/>
              <a:t>Most sources occur at the </a:t>
            </a:r>
            <a:r>
              <a:rPr lang="en-US" sz="2400" u="sng" dirty="0"/>
              <a:t>end</a:t>
            </a:r>
            <a:r>
              <a:rPr lang="en-US" sz="2400" dirty="0"/>
              <a:t> of the period of strong tidal influence,</a:t>
            </a:r>
          </a:p>
          <a:p>
            <a:pPr marL="0" indent="0" algn="ctr">
              <a:buNone/>
            </a:pPr>
            <a:r>
              <a:rPr lang="en-US" sz="2400" dirty="0"/>
              <a:t>and at </a:t>
            </a:r>
            <a:r>
              <a:rPr lang="en-US" sz="2400" u="sng" dirty="0"/>
              <a:t>shallow</a:t>
            </a:r>
            <a:r>
              <a:rPr lang="en-US" sz="2400" dirty="0"/>
              <a:t> depths (&lt; 30 m)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3A839A-C94B-1326-071A-EEB5C08EEBE7}"/>
              </a:ext>
            </a:extLst>
          </p:cNvPr>
          <p:cNvSpPr txBox="1"/>
          <p:nvPr/>
        </p:nvSpPr>
        <p:spPr>
          <a:xfrm>
            <a:off x="2048256" y="2136521"/>
            <a:ext cx="110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Figure: Source timing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7C19C7-F24F-F2B7-F41A-20240EFDC97F}"/>
              </a:ext>
            </a:extLst>
          </p:cNvPr>
          <p:cNvSpPr txBox="1"/>
          <p:nvPr/>
        </p:nvSpPr>
        <p:spPr>
          <a:xfrm>
            <a:off x="8484110" y="2136521"/>
            <a:ext cx="110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Figure: Source depth</a:t>
            </a:r>
          </a:p>
        </p:txBody>
      </p:sp>
      <p:sp>
        <p:nvSpPr>
          <p:cNvPr id="6" name="Google Shape;223;p11">
            <a:extLst>
              <a:ext uri="{FF2B5EF4-FFF2-40B4-BE49-F238E27FC236}">
                <a16:creationId xmlns:a16="http://schemas.microsoft.com/office/drawing/2014/main" id="{2EC97447-A85F-A560-BE6D-84009743B351}"/>
              </a:ext>
            </a:extLst>
          </p:cNvPr>
          <p:cNvSpPr txBox="1"/>
          <p:nvPr/>
        </p:nvSpPr>
        <p:spPr>
          <a:xfrm>
            <a:off x="91440" y="6492240"/>
            <a:ext cx="1849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Joe DeMartini (UMD)</a:t>
            </a:r>
            <a:endParaRPr/>
          </a:p>
        </p:txBody>
      </p:sp>
      <p:pic>
        <p:nvPicPr>
          <p:cNvPr id="13" name="Picture 12" descr="A graph of blue rectangular bars&#10;&#10;Description automatically generated with medium confidence">
            <a:extLst>
              <a:ext uri="{FF2B5EF4-FFF2-40B4-BE49-F238E27FC236}">
                <a16:creationId xmlns:a16="http://schemas.microsoft.com/office/drawing/2014/main" id="{63EA6E9C-17D8-623E-B164-ED0BC7835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55" y="1582137"/>
            <a:ext cx="5677034" cy="3855584"/>
          </a:xfrm>
          <a:prstGeom prst="rect">
            <a:avLst/>
          </a:prstGeom>
        </p:spPr>
      </p:pic>
      <p:pic>
        <p:nvPicPr>
          <p:cNvPr id="9" name="Picture 8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5E4B97F0-1835-EB53-3ADA-ED3AE1EF3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234" y="1582137"/>
            <a:ext cx="5131482" cy="3855584"/>
          </a:xfrm>
          <a:prstGeom prst="rect">
            <a:avLst/>
          </a:prstGeom>
        </p:spPr>
      </p:pic>
      <p:sp>
        <p:nvSpPr>
          <p:cNvPr id="8" name="Google Shape;98;p1">
            <a:extLst>
              <a:ext uri="{FF2B5EF4-FFF2-40B4-BE49-F238E27FC236}">
                <a16:creationId xmlns:a16="http://schemas.microsoft.com/office/drawing/2014/main" id="{0FE8C985-9CC0-013B-F28D-985A4FB2B06A}"/>
              </a:ext>
            </a:extLst>
          </p:cNvPr>
          <p:cNvSpPr txBox="1"/>
          <p:nvPr/>
        </p:nvSpPr>
        <p:spPr>
          <a:xfrm>
            <a:off x="10848340" y="6436939"/>
            <a:ext cx="1010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4/28/2025</a:t>
            </a:r>
            <a:endParaRPr dirty="0"/>
          </a:p>
        </p:txBody>
      </p:sp>
      <p:sp>
        <p:nvSpPr>
          <p:cNvPr id="7" name="Google Shape;158;p6">
            <a:extLst>
              <a:ext uri="{FF2B5EF4-FFF2-40B4-BE49-F238E27FC236}">
                <a16:creationId xmlns:a16="http://schemas.microsoft.com/office/drawing/2014/main" id="{87C6277A-CAA7-C7C9-9289-880BE68349AC}"/>
              </a:ext>
            </a:extLst>
          </p:cNvPr>
          <p:cNvSpPr txBox="1"/>
          <p:nvPr/>
        </p:nvSpPr>
        <p:spPr>
          <a:xfrm>
            <a:off x="9796490" y="1325985"/>
            <a:ext cx="206162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DeMartini et. al, </a:t>
            </a:r>
            <a:r>
              <a:rPr lang="en-US" sz="14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prep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1037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F8FC3-2313-6537-A5C8-56B77D3EB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0"/>
            <a:ext cx="10360152" cy="1325563"/>
          </a:xfrm>
        </p:spPr>
        <p:txBody>
          <a:bodyPr/>
          <a:lstStyle/>
          <a:p>
            <a:r>
              <a:rPr lang="en-US" dirty="0"/>
              <a:t>Seismic Source Analysis: Frequency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096C4-F03C-0CE0-115F-B96F255B9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3388" y="5758636"/>
            <a:ext cx="6745224" cy="10106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Peak frequencies between 0.5 – 1 Hz</a:t>
            </a:r>
          </a:p>
          <a:p>
            <a:pPr marL="0" indent="0">
              <a:buNone/>
            </a:pPr>
            <a:r>
              <a:rPr lang="en-US" dirty="0"/>
              <a:t>Peak Acceleration Amplitudes &lt; 1e-3 m s</a:t>
            </a:r>
            <a:r>
              <a:rPr lang="en-US" baseline="30000" dirty="0"/>
              <a:t>-2</a:t>
            </a:r>
            <a:endParaRPr lang="en-US" baseline="30000" dirty="0">
              <a:highlight>
                <a:srgbClr val="FFFF00"/>
              </a:highlight>
            </a:endParaRPr>
          </a:p>
        </p:txBody>
      </p:sp>
      <p:sp>
        <p:nvSpPr>
          <p:cNvPr id="4" name="Google Shape;223;p11">
            <a:extLst>
              <a:ext uri="{FF2B5EF4-FFF2-40B4-BE49-F238E27FC236}">
                <a16:creationId xmlns:a16="http://schemas.microsoft.com/office/drawing/2014/main" id="{79FC73E8-75A5-AE63-C060-E353FA774FB6}"/>
              </a:ext>
            </a:extLst>
          </p:cNvPr>
          <p:cNvSpPr txBox="1"/>
          <p:nvPr/>
        </p:nvSpPr>
        <p:spPr>
          <a:xfrm>
            <a:off x="91440" y="6492240"/>
            <a:ext cx="1849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Joe DeMartini (UMD)</a:t>
            </a:r>
            <a:endParaRPr/>
          </a:p>
        </p:txBody>
      </p:sp>
      <p:pic>
        <p:nvPicPr>
          <p:cNvPr id="8" name="Picture 7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E28F9FC3-B819-3920-727B-F2D4988BC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3" t="9930" r="8460" b="1294"/>
          <a:stretch/>
        </p:blipFill>
        <p:spPr>
          <a:xfrm>
            <a:off x="91440" y="1828790"/>
            <a:ext cx="5471690" cy="3571693"/>
          </a:xfrm>
          <a:prstGeom prst="rect">
            <a:avLst/>
          </a:prstGeom>
        </p:spPr>
      </p:pic>
      <p:sp>
        <p:nvSpPr>
          <p:cNvPr id="6" name="Google Shape;98;p1">
            <a:extLst>
              <a:ext uri="{FF2B5EF4-FFF2-40B4-BE49-F238E27FC236}">
                <a16:creationId xmlns:a16="http://schemas.microsoft.com/office/drawing/2014/main" id="{ADA79920-D436-44C0-F2F6-A40234E6A524}"/>
              </a:ext>
            </a:extLst>
          </p:cNvPr>
          <p:cNvSpPr txBox="1"/>
          <p:nvPr/>
        </p:nvSpPr>
        <p:spPr>
          <a:xfrm>
            <a:off x="10848340" y="6436939"/>
            <a:ext cx="1010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4/28/2025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09D332-E174-9823-EFE0-22A1DF5C4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900" y="1399785"/>
            <a:ext cx="6405660" cy="4358851"/>
          </a:xfrm>
          <a:prstGeom prst="rect">
            <a:avLst/>
          </a:prstGeom>
        </p:spPr>
      </p:pic>
      <p:sp>
        <p:nvSpPr>
          <p:cNvPr id="5" name="Google Shape;158;p6">
            <a:extLst>
              <a:ext uri="{FF2B5EF4-FFF2-40B4-BE49-F238E27FC236}">
                <a16:creationId xmlns:a16="http://schemas.microsoft.com/office/drawing/2014/main" id="{B4D8101F-997B-77EC-444E-303776A21DE2}"/>
              </a:ext>
            </a:extLst>
          </p:cNvPr>
          <p:cNvSpPr txBox="1"/>
          <p:nvPr/>
        </p:nvSpPr>
        <p:spPr>
          <a:xfrm>
            <a:off x="91440" y="5400483"/>
            <a:ext cx="206162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DeMartini et. al, </a:t>
            </a:r>
            <a:r>
              <a:rPr lang="en-US" sz="14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prep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2356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2C703-7DBB-1962-4A00-9F4A0D1D3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73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Ongoing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B3AC5-ED0F-0233-41E1-AC03C1C02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299" y="1739615"/>
            <a:ext cx="5461001" cy="4634352"/>
          </a:xfrm>
        </p:spPr>
        <p:txBody>
          <a:bodyPr>
            <a:normAutofit/>
          </a:bodyPr>
          <a:lstStyle/>
          <a:p>
            <a:r>
              <a:rPr lang="en-US" dirty="0"/>
              <a:t>Varying internal structures:</a:t>
            </a:r>
          </a:p>
          <a:p>
            <a:pPr lvl="1"/>
            <a:r>
              <a:rPr lang="en-US" dirty="0"/>
              <a:t>Single core</a:t>
            </a:r>
          </a:p>
          <a:p>
            <a:pPr lvl="1"/>
            <a:r>
              <a:rPr lang="en-US" dirty="0"/>
              <a:t>Contact binary</a:t>
            </a:r>
          </a:p>
          <a:p>
            <a:endParaRPr lang="en-US" dirty="0"/>
          </a:p>
          <a:p>
            <a:r>
              <a:rPr lang="en-US" dirty="0"/>
              <a:t>Seismology w/ irregular shapes</a:t>
            </a:r>
          </a:p>
          <a:p>
            <a:pPr lvl="1"/>
            <a:endParaRPr lang="en-US" dirty="0"/>
          </a:p>
          <a:p>
            <a:r>
              <a:rPr lang="en-US" dirty="0"/>
              <a:t>Level Set DEM</a:t>
            </a:r>
          </a:p>
          <a:p>
            <a:pPr lvl="1"/>
            <a:r>
              <a:rPr lang="en-US" dirty="0"/>
              <a:t>See poster by Adriana Daca (Abstract #138)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Google Shape;223;p11">
            <a:extLst>
              <a:ext uri="{FF2B5EF4-FFF2-40B4-BE49-F238E27FC236}">
                <a16:creationId xmlns:a16="http://schemas.microsoft.com/office/drawing/2014/main" id="{B0ACA224-2E51-2483-2500-CDDBE99E6A58}"/>
              </a:ext>
            </a:extLst>
          </p:cNvPr>
          <p:cNvSpPr txBox="1"/>
          <p:nvPr/>
        </p:nvSpPr>
        <p:spPr>
          <a:xfrm>
            <a:off x="91440" y="6492240"/>
            <a:ext cx="1849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Joe DeMartini (UMD)</a:t>
            </a:r>
            <a:endParaRPr/>
          </a:p>
        </p:txBody>
      </p:sp>
      <p:sp>
        <p:nvSpPr>
          <p:cNvPr id="4" name="Google Shape;98;p1">
            <a:extLst>
              <a:ext uri="{FF2B5EF4-FFF2-40B4-BE49-F238E27FC236}">
                <a16:creationId xmlns:a16="http://schemas.microsoft.com/office/drawing/2014/main" id="{1B9BC1E8-62A2-EC93-346D-4A0C21DB5FE9}"/>
              </a:ext>
            </a:extLst>
          </p:cNvPr>
          <p:cNvSpPr txBox="1"/>
          <p:nvPr/>
        </p:nvSpPr>
        <p:spPr>
          <a:xfrm>
            <a:off x="10848340" y="6436939"/>
            <a:ext cx="1010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4/28/2025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CF42D1-2158-AD04-3DEE-5A696C476025}"/>
              </a:ext>
            </a:extLst>
          </p:cNvPr>
          <p:cNvSpPr txBox="1"/>
          <p:nvPr/>
        </p:nvSpPr>
        <p:spPr>
          <a:xfrm>
            <a:off x="1016000" y="2117235"/>
            <a:ext cx="3126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Figure: Nereus w/ diff interiors</a:t>
            </a:r>
          </a:p>
          <a:p>
            <a:r>
              <a:rPr lang="en-US" dirty="0"/>
              <a:t>OR collapsed </a:t>
            </a:r>
            <a:r>
              <a:rPr lang="en-US" dirty="0" err="1"/>
              <a:t>aggs</a:t>
            </a:r>
            <a:r>
              <a:rPr lang="en-US" dirty="0"/>
              <a:t> w/ diff interiors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5AB7F2-44AF-300E-3128-9137ACBFB7E5}"/>
              </a:ext>
            </a:extLst>
          </p:cNvPr>
          <p:cNvSpPr txBox="1"/>
          <p:nvPr/>
        </p:nvSpPr>
        <p:spPr>
          <a:xfrm>
            <a:off x="947471" y="3640177"/>
            <a:ext cx="312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Figure: Adriana’s level set stuff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0B26D0-9043-6977-EEEC-845BEE3455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937"/>
          <a:stretch/>
        </p:blipFill>
        <p:spPr>
          <a:xfrm>
            <a:off x="2810706" y="3455920"/>
            <a:ext cx="2916335" cy="27795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2D8ECF-5EF9-DFFC-4AC8-6941774070CB}"/>
              </a:ext>
            </a:extLst>
          </p:cNvPr>
          <p:cNvSpPr txBox="1"/>
          <p:nvPr/>
        </p:nvSpPr>
        <p:spPr>
          <a:xfrm>
            <a:off x="2737064" y="6235468"/>
            <a:ext cx="3031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STIXTwoText"/>
              </a:rPr>
              <a:t>Level-Set DEM contact; </a:t>
            </a:r>
            <a:r>
              <a:rPr lang="en-US" sz="1200" dirty="0" err="1">
                <a:effectLst/>
                <a:latin typeface="STIXTwoText"/>
              </a:rPr>
              <a:t>Feldfogel</a:t>
            </a:r>
            <a:r>
              <a:rPr lang="en-US" sz="1200" dirty="0">
                <a:effectLst/>
                <a:latin typeface="STIXTwoText"/>
              </a:rPr>
              <a:t> et al., 2023</a:t>
            </a:r>
            <a:endParaRPr lang="en-US" sz="1200" dirty="0"/>
          </a:p>
        </p:txBody>
      </p:sp>
      <p:pic>
        <p:nvPicPr>
          <p:cNvPr id="13" name="Picture 12" descr="A close up of a white object&#10;&#10;AI-generated content may be incorrect.">
            <a:extLst>
              <a:ext uri="{FF2B5EF4-FFF2-40B4-BE49-F238E27FC236}">
                <a16:creationId xmlns:a16="http://schemas.microsoft.com/office/drawing/2014/main" id="{4FF3F3D6-D775-96DF-C828-0A535CD028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482" t="17270" r="27133" b="14273"/>
          <a:stretch/>
        </p:blipFill>
        <p:spPr>
          <a:xfrm>
            <a:off x="77203" y="3455920"/>
            <a:ext cx="2739047" cy="25398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48CA39-68E7-CD83-5001-B4236C7A9A1D}"/>
              </a:ext>
            </a:extLst>
          </p:cNvPr>
          <p:cNvSpPr txBox="1"/>
          <p:nvPr/>
        </p:nvSpPr>
        <p:spPr>
          <a:xfrm>
            <a:off x="0" y="5958469"/>
            <a:ext cx="3031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effectLst/>
                <a:latin typeface="STIXTwoText"/>
              </a:rPr>
              <a:t>Level-Set Apophis; </a:t>
            </a:r>
            <a:r>
              <a:rPr lang="en-US" sz="1100" dirty="0">
                <a:latin typeface="STIXTwoText"/>
              </a:rPr>
              <a:t>Daca et al., this conference</a:t>
            </a:r>
            <a:endParaRPr lang="en-US" sz="1100" dirty="0"/>
          </a:p>
        </p:txBody>
      </p:sp>
      <p:pic>
        <p:nvPicPr>
          <p:cNvPr id="8" name="Picture 7" descr="A blue and red dots on a black background&#10;&#10;AI-generated content may be incorrect.">
            <a:extLst>
              <a:ext uri="{FF2B5EF4-FFF2-40B4-BE49-F238E27FC236}">
                <a16:creationId xmlns:a16="http://schemas.microsoft.com/office/drawing/2014/main" id="{0E55C440-6246-CDA6-B04F-0676329E15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633" t="25366" r="29228" b="25101"/>
          <a:stretch/>
        </p:blipFill>
        <p:spPr>
          <a:xfrm>
            <a:off x="91440" y="1558356"/>
            <a:ext cx="2767349" cy="1874225"/>
          </a:xfrm>
          <a:prstGeom prst="rect">
            <a:avLst/>
          </a:prstGeom>
        </p:spPr>
      </p:pic>
      <p:pic>
        <p:nvPicPr>
          <p:cNvPr id="12" name="Picture 11" descr="A red circle in a circle&#10;&#10;AI-generated content may be incorrect.">
            <a:extLst>
              <a:ext uri="{FF2B5EF4-FFF2-40B4-BE49-F238E27FC236}">
                <a16:creationId xmlns:a16="http://schemas.microsoft.com/office/drawing/2014/main" id="{8F7A31A1-BA3E-3A19-B1AA-88A14F63F3D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339" t="25366" r="28976" b="24921"/>
          <a:stretch/>
        </p:blipFill>
        <p:spPr>
          <a:xfrm>
            <a:off x="2810705" y="1545402"/>
            <a:ext cx="2916335" cy="191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3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2C703-7DBB-1962-4A00-9F4A0D1D3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74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DB3AC5-ED0F-0233-41E1-AC03C1C027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1743" y="1250188"/>
                <a:ext cx="6780276" cy="5026221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Encounter orientation determines change in rotational state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Deformation will be primarily elastic</a:t>
                </a:r>
              </a:p>
              <a:p>
                <a:pPr lvl="1"/>
                <a:r>
                  <a:rPr lang="en-US" sz="2000" dirty="0"/>
                  <a:t>Constraining material parameters will determine magnitude</a:t>
                </a:r>
              </a:p>
              <a:p>
                <a:pPr lvl="1"/>
                <a:endParaRPr lang="en-US" sz="2000" dirty="0"/>
              </a:p>
              <a:p>
                <a:r>
                  <a:rPr lang="en-US" sz="2400" dirty="0"/>
                  <a:t>Likely to generate shallow “quakes” or “faults” at the end of the tidal influence</a:t>
                </a:r>
              </a:p>
              <a:p>
                <a:pPr lvl="1"/>
                <a:r>
                  <a:rPr lang="en-US" sz="2000" u="sng" dirty="0"/>
                  <a:t>Measurable with current technology</a:t>
                </a:r>
                <a:r>
                  <a:rPr lang="en-US" sz="2000" dirty="0"/>
                  <a:t>!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More realistic constituent shape/packing </a:t>
                </a:r>
                <a:r>
                  <a:rPr lang="en-US" sz="2400" u="sng" dirty="0"/>
                  <a:t>increases</a:t>
                </a:r>
                <a:r>
                  <a:rPr lang="en-US" sz="2400" dirty="0"/>
                  <a:t> expected deformation by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~10</m:t>
                    </m:r>
                  </m:oMath>
                </a14:m>
                <a:r>
                  <a:rPr lang="en-US" sz="2400" dirty="0"/>
                  <a:t>x</a:t>
                </a:r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DB3AC5-ED0F-0233-41E1-AC03C1C027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1743" y="1250188"/>
                <a:ext cx="6780276" cy="5026221"/>
              </a:xfrm>
              <a:blipFill>
                <a:blip r:embed="rId5"/>
                <a:stretch>
                  <a:fillRect l="-1259" t="-1576" r="-1529"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223;p11">
            <a:extLst>
              <a:ext uri="{FF2B5EF4-FFF2-40B4-BE49-F238E27FC236}">
                <a16:creationId xmlns:a16="http://schemas.microsoft.com/office/drawing/2014/main" id="{B0ACA224-2E51-2483-2500-CDDBE99E6A58}"/>
              </a:ext>
            </a:extLst>
          </p:cNvPr>
          <p:cNvSpPr txBox="1"/>
          <p:nvPr/>
        </p:nvSpPr>
        <p:spPr>
          <a:xfrm>
            <a:off x="91440" y="6492240"/>
            <a:ext cx="1849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Joe DeMartini (UMD)</a:t>
            </a:r>
            <a:endParaRPr/>
          </a:p>
        </p:txBody>
      </p:sp>
      <p:pic>
        <p:nvPicPr>
          <p:cNvPr id="7" name="movie (1)">
            <a:hlinkClick r:id="" action="ppaction://media"/>
            <a:extLst>
              <a:ext uri="{FF2B5EF4-FFF2-40B4-BE49-F238E27FC236}">
                <a16:creationId xmlns:a16="http://schemas.microsoft.com/office/drawing/2014/main" id="{B6A3279F-2595-3CDB-1B96-0BD936D599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96" end="18072"/>
                </p14:media>
              </p:ext>
            </p:extLst>
          </p:nvPr>
        </p:nvPicPr>
        <p:blipFill rotWithShape="1">
          <a:blip r:embed="rId6"/>
          <a:srcRect l="35057" t="23890" r="35658" b="20628"/>
          <a:stretch/>
        </p:blipFill>
        <p:spPr>
          <a:xfrm>
            <a:off x="8403335" y="360022"/>
            <a:ext cx="2697481" cy="2874682"/>
          </a:xfrm>
          <a:prstGeom prst="rect">
            <a:avLst/>
          </a:prstGeom>
        </p:spPr>
      </p:pic>
      <p:pic>
        <p:nvPicPr>
          <p:cNvPr id="8" name="pressure_impact">
            <a:hlinkClick r:id="" action="ppaction://media"/>
            <a:extLst>
              <a:ext uri="{FF2B5EF4-FFF2-40B4-BE49-F238E27FC236}">
                <a16:creationId xmlns:a16="http://schemas.microsoft.com/office/drawing/2014/main" id="{C319D41B-4E36-DA8C-7903-8F8F5A3DFB1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20788"/>
                </p14:media>
              </p:ext>
            </p:extLst>
          </p:nvPr>
        </p:nvPicPr>
        <p:blipFill rotWithShape="1">
          <a:blip r:embed="rId7"/>
          <a:srcRect l="39983" t="18005" r="24655" b="14120"/>
          <a:stretch/>
        </p:blipFill>
        <p:spPr>
          <a:xfrm>
            <a:off x="8310120" y="3429000"/>
            <a:ext cx="2917444" cy="2847409"/>
          </a:xfrm>
          <a:prstGeom prst="rect">
            <a:avLst/>
          </a:prstGeom>
        </p:spPr>
      </p:pic>
      <p:sp>
        <p:nvSpPr>
          <p:cNvPr id="4" name="Google Shape;98;p1">
            <a:extLst>
              <a:ext uri="{FF2B5EF4-FFF2-40B4-BE49-F238E27FC236}">
                <a16:creationId xmlns:a16="http://schemas.microsoft.com/office/drawing/2014/main" id="{1B9BC1E8-62A2-EC93-346D-4A0C21DB5FE9}"/>
              </a:ext>
            </a:extLst>
          </p:cNvPr>
          <p:cNvSpPr txBox="1"/>
          <p:nvPr/>
        </p:nvSpPr>
        <p:spPr>
          <a:xfrm>
            <a:off x="10848340" y="6436939"/>
            <a:ext cx="1010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4/28/2025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426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5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4"/>
          <p:cNvSpPr txBox="1"/>
          <p:nvPr/>
        </p:nvSpPr>
        <p:spPr>
          <a:xfrm>
            <a:off x="838200" y="166893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 lang="en-US" dirty="0"/>
          </a:p>
        </p:txBody>
      </p:sp>
      <p:sp>
        <p:nvSpPr>
          <p:cNvPr id="249" name="Google Shape;249;p14"/>
          <p:cNvSpPr txBox="1"/>
          <p:nvPr/>
        </p:nvSpPr>
        <p:spPr>
          <a:xfrm>
            <a:off x="3606800" y="3263335"/>
            <a:ext cx="497840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Contact me</a:t>
            </a:r>
            <a:r>
              <a:rPr lang="en-US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!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Joe DeMartini (he/him/his)</a:t>
            </a:r>
            <a:endParaRPr lang="en-US" sz="20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en-US" sz="2000" baseline="30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Year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Ph.D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Candidate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University of Maryland, College Park</a:t>
            </a:r>
            <a:endParaRPr lang="en-US" sz="20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jdema@umd.edu</a:t>
            </a:r>
            <a:endParaRPr lang="en-US" sz="2000" dirty="0"/>
          </a:p>
        </p:txBody>
      </p:sp>
      <p:pic>
        <p:nvPicPr>
          <p:cNvPr id="2" name="Picture 1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152119A-09DD-9BF0-47A9-B7F48DC5CA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87" b="15631"/>
          <a:stretch/>
        </p:blipFill>
        <p:spPr>
          <a:xfrm>
            <a:off x="8851182" y="2216810"/>
            <a:ext cx="2502618" cy="2424380"/>
          </a:xfrm>
          <a:prstGeom prst="rect">
            <a:avLst/>
          </a:prstGeom>
        </p:spPr>
      </p:pic>
      <p:pic>
        <p:nvPicPr>
          <p:cNvPr id="3" name="Google Shape;92;p1" descr="A picture containing object&#10;&#10;Description automatically generated">
            <a:extLst>
              <a:ext uri="{FF2B5EF4-FFF2-40B4-BE49-F238E27FC236}">
                <a16:creationId xmlns:a16="http://schemas.microsoft.com/office/drawing/2014/main" id="{D6805BD6-420C-B849-DF51-0367CD923E8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3638999"/>
            <a:ext cx="1942322" cy="2048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L’ISAE-SUPAERO propose un nouveau MOOC introductif à la mécanique du ...">
            <a:extLst>
              <a:ext uri="{FF2B5EF4-FFF2-40B4-BE49-F238E27FC236}">
                <a16:creationId xmlns:a16="http://schemas.microsoft.com/office/drawing/2014/main" id="{6D1BD258-3626-738F-2E90-48A6C5A3BA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7" t="23207" r="26511" b="22117"/>
          <a:stretch/>
        </p:blipFill>
        <p:spPr bwMode="auto">
          <a:xfrm>
            <a:off x="409769" y="1562865"/>
            <a:ext cx="2799183" cy="159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23;p11">
            <a:extLst>
              <a:ext uri="{FF2B5EF4-FFF2-40B4-BE49-F238E27FC236}">
                <a16:creationId xmlns:a16="http://schemas.microsoft.com/office/drawing/2014/main" id="{1B127266-7AEB-A887-E581-749A1C416A94}"/>
              </a:ext>
            </a:extLst>
          </p:cNvPr>
          <p:cNvSpPr txBox="1"/>
          <p:nvPr/>
        </p:nvSpPr>
        <p:spPr>
          <a:xfrm>
            <a:off x="91440" y="6492240"/>
            <a:ext cx="1849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Joe DeMartini (UMD)</a:t>
            </a:r>
            <a:endParaRPr/>
          </a:p>
        </p:txBody>
      </p:sp>
      <p:sp>
        <p:nvSpPr>
          <p:cNvPr id="5" name="Google Shape;98;p1">
            <a:extLst>
              <a:ext uri="{FF2B5EF4-FFF2-40B4-BE49-F238E27FC236}">
                <a16:creationId xmlns:a16="http://schemas.microsoft.com/office/drawing/2014/main" id="{E0626481-3727-8F2B-B96A-317BE2126065}"/>
              </a:ext>
            </a:extLst>
          </p:cNvPr>
          <p:cNvSpPr txBox="1"/>
          <p:nvPr/>
        </p:nvSpPr>
        <p:spPr>
          <a:xfrm>
            <a:off x="10848340" y="6436939"/>
            <a:ext cx="1010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4/28/2025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838200" y="3424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dirty="0"/>
              <a:t>Motivation</a:t>
            </a:r>
            <a:endParaRPr dirty="0"/>
          </a:p>
        </p:txBody>
      </p:sp>
      <p:sp>
        <p:nvSpPr>
          <p:cNvPr id="105" name="Google Shape;105;p2"/>
          <p:cNvSpPr txBox="1"/>
          <p:nvPr/>
        </p:nvSpPr>
        <p:spPr>
          <a:xfrm>
            <a:off x="91440" y="6492240"/>
            <a:ext cx="1849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Joe DeMartini (UMD)</a:t>
            </a:r>
            <a:endParaRPr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8DEA82-144F-D9CE-781D-4D6FE5E85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1305"/>
            <a:ext cx="10515600" cy="4351338"/>
          </a:xfrm>
        </p:spPr>
        <p:txBody>
          <a:bodyPr/>
          <a:lstStyle/>
          <a:p>
            <a:r>
              <a:rPr lang="en-US" dirty="0"/>
              <a:t>Tidal Encounter:</a:t>
            </a:r>
          </a:p>
          <a:p>
            <a:pPr lvl="1"/>
            <a:r>
              <a:rPr lang="en-US" dirty="0"/>
              <a:t>Earth’s tidal forces act on Apophis regolith</a:t>
            </a:r>
          </a:p>
          <a:p>
            <a:endParaRPr lang="en-US" dirty="0"/>
          </a:p>
        </p:txBody>
      </p:sp>
      <p:pic>
        <p:nvPicPr>
          <p:cNvPr id="1026" name="Picture 2" descr="The Physics of Science Fiction: Star Trek: Tidal Locking">
            <a:extLst>
              <a:ext uri="{FF2B5EF4-FFF2-40B4-BE49-F238E27FC236}">
                <a16:creationId xmlns:a16="http://schemas.microsoft.com/office/drawing/2014/main" id="{CA450DF6-4B9A-3742-7647-E8DF1A0C9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833" y="2742153"/>
            <a:ext cx="523875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7F7ACE-510B-ED4C-7A43-A206466FEDD5}"/>
              </a:ext>
            </a:extLst>
          </p:cNvPr>
          <p:cNvSpPr txBox="1"/>
          <p:nvPr/>
        </p:nvSpPr>
        <p:spPr>
          <a:xfrm>
            <a:off x="9845294" y="2532264"/>
            <a:ext cx="20060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</a:t>
            </a:r>
            <a:r>
              <a:rPr lang="en-US" sz="1100" dirty="0">
                <a:hlinkClick r:id="rId6"/>
              </a:rPr>
              <a:t>aerospaceweb.org</a:t>
            </a:r>
            <a:endParaRPr lang="en-US" sz="1100" dirty="0"/>
          </a:p>
        </p:txBody>
      </p:sp>
      <p:pic>
        <p:nvPicPr>
          <p:cNvPr id="10" name="Apophis_trajectory_modified.mov">
            <a:hlinkClick r:id="" action="ppaction://media"/>
            <a:extLst>
              <a:ext uri="{FF2B5EF4-FFF2-40B4-BE49-F238E27FC236}">
                <a16:creationId xmlns:a16="http://schemas.microsoft.com/office/drawing/2014/main" id="{D11FFF62-7DD2-EFF9-4ACF-469B081CFD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8401" r="-439"/>
          <a:stretch/>
        </p:blipFill>
        <p:spPr>
          <a:xfrm>
            <a:off x="340614" y="2742153"/>
            <a:ext cx="5761430" cy="31432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CCE621-3725-1873-8FA6-7BD7523AB109}"/>
              </a:ext>
            </a:extLst>
          </p:cNvPr>
          <p:cNvSpPr txBox="1"/>
          <p:nvPr/>
        </p:nvSpPr>
        <p:spPr>
          <a:xfrm>
            <a:off x="4444313" y="2663069"/>
            <a:ext cx="12710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NASA JPL</a:t>
            </a:r>
          </a:p>
        </p:txBody>
      </p:sp>
      <p:sp>
        <p:nvSpPr>
          <p:cNvPr id="4" name="Google Shape;98;p1">
            <a:extLst>
              <a:ext uri="{FF2B5EF4-FFF2-40B4-BE49-F238E27FC236}">
                <a16:creationId xmlns:a16="http://schemas.microsoft.com/office/drawing/2014/main" id="{0201F8E5-9266-800D-580C-EB3AF1F5D6D7}"/>
              </a:ext>
            </a:extLst>
          </p:cNvPr>
          <p:cNvSpPr txBox="1"/>
          <p:nvPr/>
        </p:nvSpPr>
        <p:spPr>
          <a:xfrm>
            <a:off x="10848340" y="6436939"/>
            <a:ext cx="1010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4/28/2025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838200" y="3424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dirty="0"/>
              <a:t>Motivation</a:t>
            </a:r>
            <a:endParaRPr dirty="0"/>
          </a:p>
        </p:txBody>
      </p:sp>
      <p:sp>
        <p:nvSpPr>
          <p:cNvPr id="105" name="Google Shape;105;p2"/>
          <p:cNvSpPr txBox="1"/>
          <p:nvPr/>
        </p:nvSpPr>
        <p:spPr>
          <a:xfrm>
            <a:off x="91440" y="6492240"/>
            <a:ext cx="1849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Joe DeMartini (UMD)</a:t>
            </a:r>
            <a:endParaRPr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8DEA82-144F-D9CE-781D-4D6FE5E85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122" y="1527968"/>
            <a:ext cx="5257800" cy="4964272"/>
          </a:xfrm>
        </p:spPr>
        <p:txBody>
          <a:bodyPr>
            <a:normAutofit/>
          </a:bodyPr>
          <a:lstStyle/>
          <a:p>
            <a:r>
              <a:rPr lang="en-US" dirty="0"/>
              <a:t>Tidal Encounter:</a:t>
            </a:r>
          </a:p>
          <a:p>
            <a:pPr lvl="1"/>
            <a:r>
              <a:rPr lang="en-US" dirty="0"/>
              <a:t>Earth’s tidal forces act on Apophis regolith</a:t>
            </a:r>
          </a:p>
          <a:p>
            <a:endParaRPr lang="en-US" dirty="0"/>
          </a:p>
          <a:p>
            <a:r>
              <a:rPr lang="en-US" b="1" dirty="0"/>
              <a:t>Bulk shape change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Change in rotational state?</a:t>
            </a:r>
          </a:p>
          <a:p>
            <a:endParaRPr lang="en-US" dirty="0"/>
          </a:p>
          <a:p>
            <a:r>
              <a:rPr lang="en-US" dirty="0"/>
              <a:t>Measurable </a:t>
            </a:r>
            <a:r>
              <a:rPr lang="en-US" b="1" dirty="0"/>
              <a:t>seismic signal</a:t>
            </a:r>
            <a:r>
              <a:rPr lang="en-US" dirty="0"/>
              <a:t>(s)?</a:t>
            </a:r>
          </a:p>
          <a:p>
            <a:pPr lvl="1"/>
            <a:r>
              <a:rPr lang="en-US" dirty="0"/>
              <a:t>Quaking?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B2EA8F-1948-417A-20B7-6EABB7E3ED0F}"/>
              </a:ext>
            </a:extLst>
          </p:cNvPr>
          <p:cNvSpPr txBox="1"/>
          <p:nvPr/>
        </p:nvSpPr>
        <p:spPr>
          <a:xfrm>
            <a:off x="8869680" y="2852928"/>
            <a:ext cx="2157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Put attention-grabbing movies on this slide? One for each of the last 3 bullets</a:t>
            </a:r>
          </a:p>
        </p:txBody>
      </p:sp>
      <p:pic>
        <p:nvPicPr>
          <p:cNvPr id="2" name="pressure_impact">
            <a:hlinkClick r:id="" action="ppaction://media"/>
            <a:extLst>
              <a:ext uri="{FF2B5EF4-FFF2-40B4-BE49-F238E27FC236}">
                <a16:creationId xmlns:a16="http://schemas.microsoft.com/office/drawing/2014/main" id="{9D67DB97-360D-9C93-ADCD-5B2A94FCAF1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788"/>
                </p14:media>
              </p:ext>
            </p:extLst>
          </p:nvPr>
        </p:nvPicPr>
        <p:blipFill rotWithShape="1">
          <a:blip r:embed="rId5"/>
          <a:srcRect l="37275" t="18005"/>
          <a:stretch/>
        </p:blipFill>
        <p:spPr>
          <a:xfrm>
            <a:off x="5833846" y="1551305"/>
            <a:ext cx="6071668" cy="4035679"/>
          </a:xfrm>
          <a:prstGeom prst="rect">
            <a:avLst/>
          </a:prstGeom>
        </p:spPr>
      </p:pic>
      <p:sp>
        <p:nvSpPr>
          <p:cNvPr id="4" name="Google Shape;130;p4">
            <a:extLst>
              <a:ext uri="{FF2B5EF4-FFF2-40B4-BE49-F238E27FC236}">
                <a16:creationId xmlns:a16="http://schemas.microsoft.com/office/drawing/2014/main" id="{31D8E806-1DF5-2115-4AF6-30991698A737}"/>
              </a:ext>
            </a:extLst>
          </p:cNvPr>
          <p:cNvSpPr txBox="1"/>
          <p:nvPr/>
        </p:nvSpPr>
        <p:spPr>
          <a:xfrm>
            <a:off x="9989820" y="1266378"/>
            <a:ext cx="207568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Impact simulation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DeMartini et. al, in prep</a:t>
            </a:r>
            <a:endParaRPr dirty="0"/>
          </a:p>
        </p:txBody>
      </p:sp>
      <p:sp>
        <p:nvSpPr>
          <p:cNvPr id="7" name="Google Shape;98;p1">
            <a:extLst>
              <a:ext uri="{FF2B5EF4-FFF2-40B4-BE49-F238E27FC236}">
                <a16:creationId xmlns:a16="http://schemas.microsoft.com/office/drawing/2014/main" id="{A9CECBEB-F6EA-264C-6B63-CF7F46833508}"/>
              </a:ext>
            </a:extLst>
          </p:cNvPr>
          <p:cNvSpPr txBox="1"/>
          <p:nvPr/>
        </p:nvSpPr>
        <p:spPr>
          <a:xfrm>
            <a:off x="10848340" y="6436939"/>
            <a:ext cx="1010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4/28/2025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600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Numerical Approach - </a:t>
            </a:r>
            <a:r>
              <a:rPr lang="en-US" i="1"/>
              <a:t>pkdgrav</a:t>
            </a:r>
            <a:endParaRPr i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224192-7718-023B-26C1-60F6930C2F5D}"/>
              </a:ext>
            </a:extLst>
          </p:cNvPr>
          <p:cNvGrpSpPr/>
          <p:nvPr/>
        </p:nvGrpSpPr>
        <p:grpSpPr>
          <a:xfrm>
            <a:off x="8079192" y="512405"/>
            <a:ext cx="3728463" cy="3405235"/>
            <a:chOff x="8091466" y="1807068"/>
            <a:chExt cx="3728463" cy="3405235"/>
          </a:xfrm>
        </p:grpSpPr>
        <p:pic>
          <p:nvPicPr>
            <p:cNvPr id="114" name="Google Shape;114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091466" y="2084067"/>
              <a:ext cx="3535423" cy="31282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" name="Google Shape;115;p3"/>
            <p:cNvSpPr txBox="1"/>
            <p:nvPr/>
          </p:nvSpPr>
          <p:spPr>
            <a:xfrm>
              <a:off x="9144000" y="1807068"/>
              <a:ext cx="267592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Soft-sphere DEM contact; Zhang et al. 2017</a:t>
              </a:r>
              <a:endParaRPr dirty="0"/>
            </a:p>
          </p:txBody>
        </p:sp>
      </p:grpSp>
      <p:sp>
        <p:nvSpPr>
          <p:cNvPr id="116" name="Google Shape;116;p3"/>
          <p:cNvSpPr txBox="1"/>
          <p:nvPr/>
        </p:nvSpPr>
        <p:spPr>
          <a:xfrm>
            <a:off x="91440" y="6492240"/>
            <a:ext cx="1849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Joe DeMartini (UMD)</a:t>
            </a:r>
            <a:endParaRPr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DF0BF1-30E7-DA41-7A4D-CE741CAD2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249" y="1430947"/>
            <a:ext cx="7319119" cy="4801551"/>
          </a:xfrm>
        </p:spPr>
        <p:txBody>
          <a:bodyPr>
            <a:normAutofit/>
          </a:bodyPr>
          <a:lstStyle/>
          <a:p>
            <a:r>
              <a:rPr lang="en-US" dirty="0"/>
              <a:t>Parallel, </a:t>
            </a:r>
            <a:r>
              <a:rPr lang="en-US" i="1" dirty="0"/>
              <a:t>N</a:t>
            </a:r>
            <a:r>
              <a:rPr lang="en-US" dirty="0"/>
              <a:t>-body Gravity tree code</a:t>
            </a:r>
          </a:p>
          <a:p>
            <a:pPr lvl="1"/>
            <a:r>
              <a:rPr lang="en-US" dirty="0"/>
              <a:t>Calculate mutual gravity between spherical particles</a:t>
            </a:r>
          </a:p>
          <a:p>
            <a:pPr lvl="1"/>
            <a:endParaRPr lang="en-US" dirty="0"/>
          </a:p>
          <a:p>
            <a:r>
              <a:rPr lang="en-US" dirty="0"/>
              <a:t>Soft-Sphere Discrete Element Method</a:t>
            </a:r>
          </a:p>
          <a:p>
            <a:pPr lvl="1"/>
            <a:r>
              <a:rPr lang="en-US" dirty="0"/>
              <a:t>Contact forces</a:t>
            </a:r>
          </a:p>
          <a:p>
            <a:pPr lvl="1"/>
            <a:r>
              <a:rPr lang="en-US" dirty="0"/>
              <a:t>Restoring (Hooke) spring force</a:t>
            </a:r>
          </a:p>
          <a:p>
            <a:pPr lvl="1"/>
            <a:r>
              <a:rPr lang="en-US" dirty="0"/>
              <a:t>Energy damping + rolling, twisting, sliding friction</a:t>
            </a:r>
          </a:p>
          <a:p>
            <a:pPr lvl="1"/>
            <a:endParaRPr lang="en-US" dirty="0"/>
          </a:p>
          <a:p>
            <a:r>
              <a:rPr lang="en-US" sz="3000" dirty="0">
                <a:solidFill>
                  <a:schemeClr val="tx1"/>
                </a:solidFill>
                <a:sym typeface="Wingdings" panose="05000000000000000000" pitchFamily="2" charset="2"/>
              </a:rPr>
              <a:t>Irregular particle shapes</a:t>
            </a:r>
          </a:p>
          <a:p>
            <a:pPr lvl="1"/>
            <a:r>
              <a:rPr lang="en-US" sz="2600" i="1" dirty="0" err="1">
                <a:solidFill>
                  <a:schemeClr val="tx1"/>
                </a:solidFill>
                <a:sym typeface="Wingdings" panose="05000000000000000000" pitchFamily="2" charset="2"/>
              </a:rPr>
              <a:t>pkdgrav</a:t>
            </a:r>
            <a:r>
              <a:rPr lang="en-US" sz="2600" dirty="0" err="1">
                <a:solidFill>
                  <a:schemeClr val="tx1"/>
                </a:solidFill>
                <a:sym typeface="Wingdings" panose="05000000000000000000" pitchFamily="2" charset="2"/>
              </a:rPr>
              <a:t>’s</a:t>
            </a:r>
            <a:r>
              <a:rPr lang="en-US" sz="2600" dirty="0">
                <a:solidFill>
                  <a:schemeClr val="tx1"/>
                </a:solidFill>
                <a:sym typeface="Wingdings" panose="05000000000000000000" pitchFamily="2" charset="2"/>
              </a:rPr>
              <a:t> glued-sphere “aggregates”</a:t>
            </a:r>
          </a:p>
        </p:txBody>
      </p:sp>
      <p:pic>
        <p:nvPicPr>
          <p:cNvPr id="5" name="Picture 4" descr="A group of spheres on a black background&#10;&#10;Description automatically generated">
            <a:extLst>
              <a:ext uri="{FF2B5EF4-FFF2-40B4-BE49-F238E27FC236}">
                <a16:creationId xmlns:a16="http://schemas.microsoft.com/office/drawing/2014/main" id="{BA0B70FB-3CCE-34CF-EB4D-8A595DA904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49"/>
          <a:stretch/>
        </p:blipFill>
        <p:spPr>
          <a:xfrm>
            <a:off x="7392465" y="4707861"/>
            <a:ext cx="4519283" cy="1452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DF3246-D1F0-EF62-E024-83235F2A6175}"/>
              </a:ext>
            </a:extLst>
          </p:cNvPr>
          <p:cNvSpPr txBox="1"/>
          <p:nvPr/>
        </p:nvSpPr>
        <p:spPr>
          <a:xfrm>
            <a:off x="7428660" y="4707861"/>
            <a:ext cx="3938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Symmetric Aggregates; Marohnic et al. 2023</a:t>
            </a:r>
          </a:p>
        </p:txBody>
      </p:sp>
      <p:sp>
        <p:nvSpPr>
          <p:cNvPr id="7" name="Google Shape;98;p1">
            <a:extLst>
              <a:ext uri="{FF2B5EF4-FFF2-40B4-BE49-F238E27FC236}">
                <a16:creationId xmlns:a16="http://schemas.microsoft.com/office/drawing/2014/main" id="{B16DCF9E-BEAB-C7A0-6D85-0C442493DB41}"/>
              </a:ext>
            </a:extLst>
          </p:cNvPr>
          <p:cNvSpPr txBox="1"/>
          <p:nvPr/>
        </p:nvSpPr>
        <p:spPr>
          <a:xfrm>
            <a:off x="10848340" y="6436939"/>
            <a:ext cx="1010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4/28/2025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"/>
          <p:cNvSpPr txBox="1">
            <a:spLocks noGrp="1"/>
          </p:cNvSpPr>
          <p:nvPr>
            <p:ph type="title"/>
          </p:nvPr>
        </p:nvSpPr>
        <p:spPr>
          <a:xfrm>
            <a:off x="1277489" y="199450"/>
            <a:ext cx="5331488" cy="1091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dirty="0"/>
              <a:t>Simulation Setup</a:t>
            </a:r>
            <a:endParaRPr dirty="0"/>
          </a:p>
        </p:txBody>
      </p:sp>
      <p:grpSp>
        <p:nvGrpSpPr>
          <p:cNvPr id="125" name="Google Shape;125;p4"/>
          <p:cNvGrpSpPr/>
          <p:nvPr/>
        </p:nvGrpSpPr>
        <p:grpSpPr>
          <a:xfrm>
            <a:off x="6810107" y="365126"/>
            <a:ext cx="4223828" cy="1889996"/>
            <a:chOff x="6544354" y="839335"/>
            <a:chExt cx="5037866" cy="2189642"/>
          </a:xfrm>
        </p:grpSpPr>
        <p:pic>
          <p:nvPicPr>
            <p:cNvPr id="126" name="Google Shape;126;p4"/>
            <p:cNvPicPr preferRelativeResize="0"/>
            <p:nvPr/>
          </p:nvPicPr>
          <p:blipFill rotWithShape="1">
            <a:blip r:embed="rId3">
              <a:alphaModFix/>
            </a:blip>
            <a:srcRect l="35851" t="29011" r="37775" b="29085"/>
            <a:stretch/>
          </p:blipFill>
          <p:spPr>
            <a:xfrm>
              <a:off x="9757606" y="1118781"/>
              <a:ext cx="1824614" cy="1630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4" descr="A close up of a logo&#10;&#10;Description generated with high confidence"/>
            <p:cNvPicPr preferRelativeResize="0"/>
            <p:nvPr/>
          </p:nvPicPr>
          <p:blipFill rotWithShape="1">
            <a:blip r:embed="rId4">
              <a:alphaModFix/>
            </a:blip>
            <a:srcRect l="36264" t="29597" r="36127" b="27618"/>
            <a:stretch/>
          </p:blipFill>
          <p:spPr>
            <a:xfrm>
              <a:off x="6544354" y="839335"/>
              <a:ext cx="2512089" cy="21896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Google Shape;128;p4"/>
            <p:cNvSpPr/>
            <p:nvPr/>
          </p:nvSpPr>
          <p:spPr>
            <a:xfrm>
              <a:off x="8770902" y="1781852"/>
              <a:ext cx="1075173" cy="38183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12700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0" name="Google Shape;130;p4"/>
          <p:cNvSpPr txBox="1"/>
          <p:nvPr/>
        </p:nvSpPr>
        <p:spPr>
          <a:xfrm>
            <a:off x="9858293" y="265333"/>
            <a:ext cx="187671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DeMartini et. al, 2019</a:t>
            </a:r>
            <a:endParaRPr dirty="0"/>
          </a:p>
        </p:txBody>
      </p:sp>
      <p:grpSp>
        <p:nvGrpSpPr>
          <p:cNvPr id="131" name="Google Shape;131;p4"/>
          <p:cNvGrpSpPr/>
          <p:nvPr/>
        </p:nvGrpSpPr>
        <p:grpSpPr>
          <a:xfrm>
            <a:off x="7033478" y="2271196"/>
            <a:ext cx="4010968" cy="1889996"/>
            <a:chOff x="7746076" y="2187668"/>
            <a:chExt cx="4010968" cy="1889996"/>
          </a:xfrm>
        </p:grpSpPr>
        <p:pic>
          <p:nvPicPr>
            <p:cNvPr id="132" name="Google Shape;132;p4" descr="A close up of a logo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l="32457" t="17058" r="32712" b="16687"/>
            <a:stretch/>
          </p:blipFill>
          <p:spPr>
            <a:xfrm>
              <a:off x="7746076" y="2187668"/>
              <a:ext cx="1766395" cy="1889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4" descr="A picture containing flower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 l="35439" t="29989" r="36885" b="28850"/>
            <a:stretch/>
          </p:blipFill>
          <p:spPr>
            <a:xfrm>
              <a:off x="10111068" y="2445280"/>
              <a:ext cx="1645976" cy="13769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" name="Google Shape;134;p4"/>
            <p:cNvSpPr/>
            <p:nvPr/>
          </p:nvSpPr>
          <p:spPr>
            <a:xfrm>
              <a:off x="9512471" y="2963333"/>
              <a:ext cx="704276" cy="32173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" name="Google Shape;135;p4"/>
          <p:cNvSpPr txBox="1"/>
          <p:nvPr/>
        </p:nvSpPr>
        <p:spPr>
          <a:xfrm>
            <a:off x="123166" y="6467987"/>
            <a:ext cx="1849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Joe DeMartini (UMD)</a:t>
            </a: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19F7343-1BFB-85B6-2DAA-B10EAC1E0A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27679" y="1178662"/>
                <a:ext cx="4310670" cy="5373115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Spherical array of particles</a:t>
                </a:r>
              </a:p>
              <a:p>
                <a:pPr lvl="1"/>
                <a:r>
                  <a:rPr lang="en-US" sz="2000" dirty="0"/>
                  <a:t>Mixed </a:t>
                </a:r>
                <a:r>
                  <a:rPr lang="en-US" sz="2000" dirty="0" err="1"/>
                  <a:t>Aggs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𝑠𝑝h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b="0" i="1" dirty="0">
                    <a:latin typeface="Cambria Math" panose="02040503050406030204" pitchFamily="18" charset="0"/>
                  </a:rPr>
                  <a:t> </a:t>
                </a:r>
                <a:r>
                  <a:rPr lang="en-US" sz="2000" dirty="0">
                    <a:latin typeface="Cambria Math" panose="02040503050406030204" pitchFamily="18" charset="0"/>
                  </a:rPr>
                  <a:t>3.9 g/cc</a:t>
                </a:r>
              </a:p>
              <a:p>
                <a:pPr lvl="1"/>
                <a:r>
                  <a:rPr lang="en-US" sz="2000" dirty="0">
                    <a:latin typeface="Cambria Math" panose="02040503050406030204" pitchFamily="18" charset="0"/>
                  </a:rPr>
                  <a:t>Mixed </a:t>
                </a:r>
                <a:r>
                  <a:rPr lang="en-US" sz="2000" dirty="0" err="1">
                    <a:latin typeface="Cambria Math" panose="02040503050406030204" pitchFamily="18" charset="0"/>
                  </a:rPr>
                  <a:t>Aggs</a:t>
                </a:r>
                <a:r>
                  <a:rPr lang="en-US" sz="2000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𝑏𝑢𝑙𝑘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b="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dirty="0">
                    <a:latin typeface="Cambria Math" panose="02040503050406030204" pitchFamily="18" charset="0"/>
                  </a:rPr>
                  <a:t>1.8 g/cc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𝑠𝑝h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𝑎𝑔𝑔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m</a:t>
                </a:r>
                <a:endParaRPr lang="en-US" sz="20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𝐻𝐶𝑃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9.17</m:t>
                    </m:r>
                  </m:oMath>
                </a14:m>
                <a:r>
                  <a:rPr lang="en-US" sz="2000" dirty="0"/>
                  <a:t> m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𝑅𝑃𝑃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=[3.3, 10]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/>
                  <a:t>m,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000" dirty="0"/>
                  <a:t> = -3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Carve shape model (~400 m)</a:t>
                </a:r>
              </a:p>
              <a:p>
                <a:pPr lvl="1"/>
                <a:r>
                  <a:rPr lang="en-US" sz="20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Brozović</a:t>
                </a: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et al. (2018)</a:t>
                </a:r>
              </a:p>
              <a:p>
                <a:pPr marL="457200" lvl="1" indent="0">
                  <a:buNone/>
                </a:pPr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400" dirty="0"/>
                  <a:t>Settle in free space</a:t>
                </a:r>
              </a:p>
              <a:p>
                <a:pPr lvl="1"/>
                <a:r>
                  <a:rPr lang="en-US" sz="2000" dirty="0"/>
                  <a:t>Bulk rotation period = 30.56 </a:t>
                </a:r>
                <a:r>
                  <a:rPr lang="en-US" sz="2000" dirty="0" err="1"/>
                  <a:t>hr</a:t>
                </a:r>
                <a:r>
                  <a:rPr lang="en-US" sz="2000" dirty="0"/>
                  <a:t>; </a:t>
                </a:r>
                <a:r>
                  <a:rPr lang="en-US" sz="2000" dirty="0" err="1"/>
                  <a:t>Pravec</a:t>
                </a:r>
                <a:r>
                  <a:rPr lang="en-US" sz="2000" dirty="0"/>
                  <a:t> et al. (2014)</a:t>
                </a:r>
              </a:p>
              <a:p>
                <a:pPr lvl="1"/>
                <a:r>
                  <a:rPr lang="en-US" sz="2000" dirty="0"/>
                  <a:t>Rotate about intermediate axis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19F7343-1BFB-85B6-2DAA-B10EAC1E0A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27679" y="1178662"/>
                <a:ext cx="4310670" cy="5373115"/>
              </a:xfrm>
              <a:blipFill>
                <a:blip r:embed="rId7"/>
                <a:stretch>
                  <a:fillRect l="-1980" t="-1474" r="-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929831D-D36E-31F5-DF8E-1B03ECB03F3F}"/>
              </a:ext>
            </a:extLst>
          </p:cNvPr>
          <p:cNvSpPr txBox="1"/>
          <p:nvPr/>
        </p:nvSpPr>
        <p:spPr>
          <a:xfrm>
            <a:off x="8388282" y="413461"/>
            <a:ext cx="1470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HCP (dense)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40719E-218C-8556-FF3A-E59B05CB90D6}"/>
              </a:ext>
            </a:extLst>
          </p:cNvPr>
          <p:cNvSpPr txBox="1"/>
          <p:nvPr/>
        </p:nvSpPr>
        <p:spPr>
          <a:xfrm>
            <a:off x="8515344" y="2336531"/>
            <a:ext cx="1470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RPP (fluffy)</a:t>
            </a:r>
          </a:p>
        </p:txBody>
      </p:sp>
      <p:sp>
        <p:nvSpPr>
          <p:cNvPr id="7" name="Google Shape;98;p1">
            <a:extLst>
              <a:ext uri="{FF2B5EF4-FFF2-40B4-BE49-F238E27FC236}">
                <a16:creationId xmlns:a16="http://schemas.microsoft.com/office/drawing/2014/main" id="{809F3841-5904-FF10-CB65-BE8C73B47AF8}"/>
              </a:ext>
            </a:extLst>
          </p:cNvPr>
          <p:cNvSpPr txBox="1"/>
          <p:nvPr/>
        </p:nvSpPr>
        <p:spPr>
          <a:xfrm>
            <a:off x="10848340" y="6436939"/>
            <a:ext cx="1010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4/28/2025</a:t>
            </a:r>
            <a:endParaRPr dirty="0"/>
          </a:p>
        </p:txBody>
      </p:sp>
      <p:sp>
        <p:nvSpPr>
          <p:cNvPr id="2" name="Google Shape;130;p4">
            <a:extLst>
              <a:ext uri="{FF2B5EF4-FFF2-40B4-BE49-F238E27FC236}">
                <a16:creationId xmlns:a16="http://schemas.microsoft.com/office/drawing/2014/main" id="{FBA61AAD-9367-EB5C-878D-D6482AE67752}"/>
              </a:ext>
            </a:extLst>
          </p:cNvPr>
          <p:cNvSpPr txBox="1"/>
          <p:nvPr/>
        </p:nvSpPr>
        <p:spPr>
          <a:xfrm>
            <a:off x="9881638" y="4105453"/>
            <a:ext cx="233370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DeMartini et. al, </a:t>
            </a:r>
            <a:r>
              <a:rPr lang="en-US" sz="14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prep</a:t>
            </a:r>
            <a:endParaRPr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C9D99D0-C53B-829D-16CD-D45742BBC3AD}"/>
              </a:ext>
            </a:extLst>
          </p:cNvPr>
          <p:cNvGrpSpPr/>
          <p:nvPr/>
        </p:nvGrpSpPr>
        <p:grpSpPr>
          <a:xfrm>
            <a:off x="7098716" y="4631717"/>
            <a:ext cx="4049142" cy="1714486"/>
            <a:chOff x="7077311" y="4208455"/>
            <a:chExt cx="4049142" cy="1714486"/>
          </a:xfrm>
        </p:grpSpPr>
        <p:pic>
          <p:nvPicPr>
            <p:cNvPr id="9" name="Picture 8" descr="A colorful object with small dots&#10;&#10;AI-generated content may be incorrect.">
              <a:extLst>
                <a:ext uri="{FF2B5EF4-FFF2-40B4-BE49-F238E27FC236}">
                  <a16:creationId xmlns:a16="http://schemas.microsoft.com/office/drawing/2014/main" id="{E643DC18-A211-93B6-EC61-288CA3E87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7797" t="19097" r="31199" b="17494"/>
            <a:stretch/>
          </p:blipFill>
          <p:spPr>
            <a:xfrm>
              <a:off x="9504149" y="4367384"/>
              <a:ext cx="1622304" cy="1411155"/>
            </a:xfrm>
            <a:prstGeom prst="rect">
              <a:avLst/>
            </a:prstGeom>
          </p:spPr>
        </p:pic>
        <p:pic>
          <p:nvPicPr>
            <p:cNvPr id="11" name="Picture 10" descr="A colorful ball of beads&#10;&#10;AI-generated content may be incorrect.">
              <a:extLst>
                <a:ext uri="{FF2B5EF4-FFF2-40B4-BE49-F238E27FC236}">
                  <a16:creationId xmlns:a16="http://schemas.microsoft.com/office/drawing/2014/main" id="{9854DACA-C854-A2D4-B201-0506A8758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21822" r="21664"/>
            <a:stretch/>
          </p:blipFill>
          <p:spPr>
            <a:xfrm>
              <a:off x="7077311" y="4208455"/>
              <a:ext cx="1722562" cy="1714486"/>
            </a:xfrm>
            <a:prstGeom prst="rect">
              <a:avLst/>
            </a:prstGeom>
          </p:spPr>
        </p:pic>
        <p:sp>
          <p:nvSpPr>
            <p:cNvPr id="12" name="Google Shape;134;p4">
              <a:extLst>
                <a:ext uri="{FF2B5EF4-FFF2-40B4-BE49-F238E27FC236}">
                  <a16:creationId xmlns:a16="http://schemas.microsoft.com/office/drawing/2014/main" id="{38A991D5-A754-CBAD-3CAF-98C5A531D553}"/>
                </a:ext>
              </a:extLst>
            </p:cNvPr>
            <p:cNvSpPr/>
            <p:nvPr/>
          </p:nvSpPr>
          <p:spPr>
            <a:xfrm>
              <a:off x="8851373" y="4904831"/>
              <a:ext cx="704276" cy="32173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9AC898F-07DE-6137-B170-A09EA292B976}"/>
              </a:ext>
            </a:extLst>
          </p:cNvPr>
          <p:cNvSpPr txBox="1"/>
          <p:nvPr/>
        </p:nvSpPr>
        <p:spPr>
          <a:xfrm>
            <a:off x="8410919" y="4308551"/>
            <a:ext cx="1970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Mixed Aggregates (Even fluffier!)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"/>
          <p:cNvSpPr txBox="1">
            <a:spLocks noGrp="1"/>
          </p:cNvSpPr>
          <p:nvPr>
            <p:ph type="title"/>
          </p:nvPr>
        </p:nvSpPr>
        <p:spPr>
          <a:xfrm>
            <a:off x="3573126" y="128232"/>
            <a:ext cx="424586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u="sng" dirty="0"/>
              <a:t>Encounter Details</a:t>
            </a:r>
            <a:endParaRPr dirty="0"/>
          </a:p>
        </p:txBody>
      </p:sp>
      <p:sp>
        <p:nvSpPr>
          <p:cNvPr id="143" name="Google Shape;143;p5"/>
          <p:cNvSpPr txBox="1">
            <a:spLocks noGrp="1"/>
          </p:cNvSpPr>
          <p:nvPr>
            <p:ph idx="1"/>
          </p:nvPr>
        </p:nvSpPr>
        <p:spPr>
          <a:xfrm>
            <a:off x="595280" y="1250419"/>
            <a:ext cx="506295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Apophis COM frame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/>
              <a:t>New sims: Orbit in x-y plane</a:t>
            </a:r>
          </a:p>
        </p:txBody>
      </p:sp>
      <p:pic>
        <p:nvPicPr>
          <p:cNvPr id="145" name="Google Shape;145;p5" descr="A screenshot of a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813" y="2459114"/>
            <a:ext cx="5551062" cy="368565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5"/>
          <p:cNvSpPr txBox="1"/>
          <p:nvPr/>
        </p:nvSpPr>
        <p:spPr>
          <a:xfrm>
            <a:off x="4235136" y="6144768"/>
            <a:ext cx="187671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DeMartini et. al, 2019</a:t>
            </a:r>
            <a:endParaRPr/>
          </a:p>
        </p:txBody>
      </p:sp>
      <p:sp>
        <p:nvSpPr>
          <p:cNvPr id="147" name="Google Shape;147;p5"/>
          <p:cNvSpPr txBox="1"/>
          <p:nvPr/>
        </p:nvSpPr>
        <p:spPr>
          <a:xfrm>
            <a:off x="91440" y="6492240"/>
            <a:ext cx="1849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Joe DeMartini (UMD)</a:t>
            </a:r>
            <a:endParaRPr/>
          </a:p>
        </p:txBody>
      </p:sp>
      <p:sp>
        <p:nvSpPr>
          <p:cNvPr id="3" name="Google Shape;143;p5">
            <a:extLst>
              <a:ext uri="{FF2B5EF4-FFF2-40B4-BE49-F238E27FC236}">
                <a16:creationId xmlns:a16="http://schemas.microsoft.com/office/drawing/2014/main" id="{2E1A072E-B1EE-142E-E0DE-B4795EB89171}"/>
              </a:ext>
            </a:extLst>
          </p:cNvPr>
          <p:cNvSpPr txBox="1">
            <a:spLocks/>
          </p:cNvSpPr>
          <p:nvPr/>
        </p:nvSpPr>
        <p:spPr>
          <a:xfrm>
            <a:off x="6214126" y="1473038"/>
            <a:ext cx="5599432" cy="120032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lt1"/>
              </a:buClr>
              <a:buSzPct val="100000"/>
            </a:pPr>
            <a:r>
              <a:rPr lang="en-US" dirty="0"/>
              <a:t>6 hours significant tidal influence</a:t>
            </a:r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BB3B184-05A6-5EAF-ACC6-6D2D87FDC3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584" r="8778"/>
          <a:stretch/>
        </p:blipFill>
        <p:spPr>
          <a:xfrm>
            <a:off x="6214126" y="2373911"/>
            <a:ext cx="5331487" cy="3875604"/>
          </a:xfrm>
          <a:prstGeom prst="rect">
            <a:avLst/>
          </a:prstGeom>
        </p:spPr>
      </p:pic>
      <p:sp>
        <p:nvSpPr>
          <p:cNvPr id="5" name="Google Shape;98;p1">
            <a:extLst>
              <a:ext uri="{FF2B5EF4-FFF2-40B4-BE49-F238E27FC236}">
                <a16:creationId xmlns:a16="http://schemas.microsoft.com/office/drawing/2014/main" id="{B75861B0-33D1-A828-5096-400FC4F67840}"/>
              </a:ext>
            </a:extLst>
          </p:cNvPr>
          <p:cNvSpPr txBox="1"/>
          <p:nvPr/>
        </p:nvSpPr>
        <p:spPr>
          <a:xfrm>
            <a:off x="10848340" y="6436939"/>
            <a:ext cx="1010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4/28/2025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"/>
          <p:cNvSpPr txBox="1">
            <a:spLocks noGrp="1"/>
          </p:cNvSpPr>
          <p:nvPr>
            <p:ph type="title"/>
          </p:nvPr>
        </p:nvSpPr>
        <p:spPr>
          <a:xfrm>
            <a:off x="0" y="365125"/>
            <a:ext cx="1216912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4000" dirty="0"/>
              <a:t>Axis Length Changes – HCP</a:t>
            </a:r>
            <a:endParaRPr dirty="0"/>
          </a:p>
        </p:txBody>
      </p:sp>
      <p:pic>
        <p:nvPicPr>
          <p:cNvPr id="154" name="Google Shape;1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00504" y="1423821"/>
            <a:ext cx="5325502" cy="4225192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6"/>
          <p:cNvSpPr txBox="1"/>
          <p:nvPr/>
        </p:nvSpPr>
        <p:spPr>
          <a:xfrm>
            <a:off x="3216727" y="5382146"/>
            <a:ext cx="542611" cy="2154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(Hours)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Google Shape;156;p6"/>
              <p:cNvSpPr txBox="1"/>
              <p:nvPr/>
            </p:nvSpPr>
            <p:spPr>
              <a:xfrm>
                <a:off x="2039815" y="5873509"/>
                <a:ext cx="7847763" cy="369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Encounter orientation can alter deformation by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lt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~</m:t>
                    </m:r>
                  </m:oMath>
                </a14:m>
                <a:r>
                  <a:rPr lang="en-US" sz="1800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 order of magnitude</a:t>
                </a:r>
                <a:endParaRPr dirty="0"/>
              </a:p>
            </p:txBody>
          </p:sp>
        </mc:Choice>
        <mc:Fallback xmlns="">
          <p:sp>
            <p:nvSpPr>
              <p:cNvPr id="156" name="Google Shape;156;p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815" y="5873509"/>
                <a:ext cx="7847763" cy="369291"/>
              </a:xfrm>
              <a:prstGeom prst="rect">
                <a:avLst/>
              </a:prstGeom>
              <a:blipFill>
                <a:blip r:embed="rId4"/>
                <a:stretch>
                  <a:fillRect t="-10000" b="-2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7" name="Google Shape;157;p6" descr="A close up of a map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994" y="1423821"/>
            <a:ext cx="6091395" cy="422519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6"/>
          <p:cNvSpPr txBox="1"/>
          <p:nvPr/>
        </p:nvSpPr>
        <p:spPr>
          <a:xfrm>
            <a:off x="10292409" y="5649013"/>
            <a:ext cx="187671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DeMartini et. al, 2019</a:t>
            </a:r>
            <a:endParaRPr/>
          </a:p>
        </p:txBody>
      </p:sp>
      <p:sp>
        <p:nvSpPr>
          <p:cNvPr id="159" name="Google Shape;159;p6"/>
          <p:cNvSpPr txBox="1"/>
          <p:nvPr/>
        </p:nvSpPr>
        <p:spPr>
          <a:xfrm>
            <a:off x="2712720" y="5341236"/>
            <a:ext cx="1584960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(Hours)</a:t>
            </a:r>
            <a:endParaRPr/>
          </a:p>
        </p:txBody>
      </p:sp>
      <p:sp>
        <p:nvSpPr>
          <p:cNvPr id="160" name="Google Shape;160;p6"/>
          <p:cNvSpPr txBox="1"/>
          <p:nvPr/>
        </p:nvSpPr>
        <p:spPr>
          <a:xfrm>
            <a:off x="435486" y="2393931"/>
            <a:ext cx="288796" cy="2284972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l="-1960" r="-19607" b="-79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61" name="Google Shape;161;p6"/>
          <p:cNvSpPr txBox="1"/>
          <p:nvPr/>
        </p:nvSpPr>
        <p:spPr>
          <a:xfrm>
            <a:off x="1080284" y="2867223"/>
            <a:ext cx="772160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Tension</a:t>
            </a:r>
            <a:endParaRPr dirty="0"/>
          </a:p>
        </p:txBody>
      </p:sp>
      <p:sp>
        <p:nvSpPr>
          <p:cNvPr id="162" name="Google Shape;162;p6"/>
          <p:cNvSpPr txBox="1"/>
          <p:nvPr/>
        </p:nvSpPr>
        <p:spPr>
          <a:xfrm>
            <a:off x="1080284" y="3853090"/>
            <a:ext cx="1137920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Compression</a:t>
            </a:r>
            <a:endParaRPr dirty="0"/>
          </a:p>
        </p:txBody>
      </p:sp>
      <p:sp>
        <p:nvSpPr>
          <p:cNvPr id="163" name="Google Shape;163;p6"/>
          <p:cNvSpPr txBox="1"/>
          <p:nvPr/>
        </p:nvSpPr>
        <p:spPr>
          <a:xfrm rot="-5400000">
            <a:off x="2311501" y="4554640"/>
            <a:ext cx="1075816" cy="2616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Close Approach</a:t>
            </a:r>
            <a:endParaRPr/>
          </a:p>
        </p:txBody>
      </p:sp>
      <p:sp>
        <p:nvSpPr>
          <p:cNvPr id="164" name="Google Shape;164;p6"/>
          <p:cNvSpPr txBox="1"/>
          <p:nvPr/>
        </p:nvSpPr>
        <p:spPr>
          <a:xfrm>
            <a:off x="91440" y="6492240"/>
            <a:ext cx="1849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Joe DeMartini (UMD)</a:t>
            </a:r>
            <a:endParaRPr/>
          </a:p>
        </p:txBody>
      </p:sp>
      <p:sp>
        <p:nvSpPr>
          <p:cNvPr id="3" name="Google Shape;98;p1">
            <a:extLst>
              <a:ext uri="{FF2B5EF4-FFF2-40B4-BE49-F238E27FC236}">
                <a16:creationId xmlns:a16="http://schemas.microsoft.com/office/drawing/2014/main" id="{2E2A8E4B-4A4E-7269-C13D-88D5141EB5B3}"/>
              </a:ext>
            </a:extLst>
          </p:cNvPr>
          <p:cNvSpPr txBox="1"/>
          <p:nvPr/>
        </p:nvSpPr>
        <p:spPr>
          <a:xfrm>
            <a:off x="10848340" y="6436939"/>
            <a:ext cx="1010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4/28/2025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>
          <a:extLst>
            <a:ext uri="{FF2B5EF4-FFF2-40B4-BE49-F238E27FC236}">
              <a16:creationId xmlns:a16="http://schemas.microsoft.com/office/drawing/2014/main" id="{02998481-5423-308B-368E-94A2B896F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E71ADA65-3D4F-ADB6-A1D3-DE879ED31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971" y="741386"/>
            <a:ext cx="7320058" cy="4880039"/>
          </a:xfrm>
          <a:prstGeom prst="rect">
            <a:avLst/>
          </a:prstGeom>
        </p:spPr>
      </p:pic>
      <p:sp>
        <p:nvSpPr>
          <p:cNvPr id="153" name="Google Shape;153;p6">
            <a:extLst>
              <a:ext uri="{FF2B5EF4-FFF2-40B4-BE49-F238E27FC236}">
                <a16:creationId xmlns:a16="http://schemas.microsoft.com/office/drawing/2014/main" id="{C50571CB-20FA-2DE1-C653-58A2F39F1E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292516"/>
            <a:ext cx="1216912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4000" dirty="0"/>
              <a:t>Axis Length Changes – Comparison</a:t>
            </a:r>
            <a:endParaRPr dirty="0"/>
          </a:p>
        </p:txBody>
      </p:sp>
      <p:sp>
        <p:nvSpPr>
          <p:cNvPr id="156" name="Google Shape;156;p6">
            <a:extLst>
              <a:ext uri="{FF2B5EF4-FFF2-40B4-BE49-F238E27FC236}">
                <a16:creationId xmlns:a16="http://schemas.microsoft.com/office/drawing/2014/main" id="{E9D09A1A-226B-04CE-B180-07ABF6270929}"/>
              </a:ext>
            </a:extLst>
          </p:cNvPr>
          <p:cNvSpPr txBox="1"/>
          <p:nvPr/>
        </p:nvSpPr>
        <p:spPr>
          <a:xfrm>
            <a:off x="2039815" y="6149056"/>
            <a:ext cx="784776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Increased porosity from mixed particle shapes/sizes increases deformation</a:t>
            </a:r>
            <a:endParaRPr dirty="0"/>
          </a:p>
        </p:txBody>
      </p:sp>
      <p:pic>
        <p:nvPicPr>
          <p:cNvPr id="12" name="Picture 11" descr="A group of spheres on a black background&#10;&#10;Description automatically generated">
            <a:extLst>
              <a:ext uri="{FF2B5EF4-FFF2-40B4-BE49-F238E27FC236}">
                <a16:creationId xmlns:a16="http://schemas.microsoft.com/office/drawing/2014/main" id="{8C722A49-A581-6433-27BE-3C26C27652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1" t="28782" r="41486" b="22850"/>
          <a:stretch/>
        </p:blipFill>
        <p:spPr>
          <a:xfrm rot="18865871">
            <a:off x="7580749" y="5424126"/>
            <a:ext cx="709010" cy="702333"/>
          </a:xfrm>
          <a:prstGeom prst="rect">
            <a:avLst/>
          </a:prstGeom>
        </p:spPr>
      </p:pic>
      <p:sp>
        <p:nvSpPr>
          <p:cNvPr id="164" name="Google Shape;164;p6">
            <a:extLst>
              <a:ext uri="{FF2B5EF4-FFF2-40B4-BE49-F238E27FC236}">
                <a16:creationId xmlns:a16="http://schemas.microsoft.com/office/drawing/2014/main" id="{20652156-EFF4-6E15-2479-08D73648CEC8}"/>
              </a:ext>
            </a:extLst>
          </p:cNvPr>
          <p:cNvSpPr txBox="1"/>
          <p:nvPr/>
        </p:nvSpPr>
        <p:spPr>
          <a:xfrm>
            <a:off x="91440" y="6492240"/>
            <a:ext cx="1849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Joe DeMartini (UMD)</a:t>
            </a:r>
            <a:endParaRPr/>
          </a:p>
        </p:txBody>
      </p:sp>
      <p:sp>
        <p:nvSpPr>
          <p:cNvPr id="3" name="Google Shape;98;p1">
            <a:extLst>
              <a:ext uri="{FF2B5EF4-FFF2-40B4-BE49-F238E27FC236}">
                <a16:creationId xmlns:a16="http://schemas.microsoft.com/office/drawing/2014/main" id="{DD70D65C-8B4B-4FAF-6C9F-6B46D7D94658}"/>
              </a:ext>
            </a:extLst>
          </p:cNvPr>
          <p:cNvSpPr txBox="1"/>
          <p:nvPr/>
        </p:nvSpPr>
        <p:spPr>
          <a:xfrm>
            <a:off x="10848340" y="6436939"/>
            <a:ext cx="1010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4/28/2025</a:t>
            </a:r>
            <a:endParaRPr dirty="0"/>
          </a:p>
        </p:txBody>
      </p:sp>
      <p:sp>
        <p:nvSpPr>
          <p:cNvPr id="6" name="Google Shape;158;p6">
            <a:extLst>
              <a:ext uri="{FF2B5EF4-FFF2-40B4-BE49-F238E27FC236}">
                <a16:creationId xmlns:a16="http://schemas.microsoft.com/office/drawing/2014/main" id="{BE562428-C3CE-D095-E268-902E8BD68C08}"/>
              </a:ext>
            </a:extLst>
          </p:cNvPr>
          <p:cNvSpPr txBox="1"/>
          <p:nvPr/>
        </p:nvSpPr>
        <p:spPr>
          <a:xfrm>
            <a:off x="9887578" y="5621425"/>
            <a:ext cx="206162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DeMartini et. al, </a:t>
            </a:r>
            <a:r>
              <a:rPr lang="en-US" sz="14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prep</a:t>
            </a:r>
            <a:endParaRPr dirty="0"/>
          </a:p>
        </p:txBody>
      </p:sp>
      <p:pic>
        <p:nvPicPr>
          <p:cNvPr id="7" name="Picture 6" descr="A colorful object with small dots&#10;&#10;AI-generated content may be incorrect.">
            <a:extLst>
              <a:ext uri="{FF2B5EF4-FFF2-40B4-BE49-F238E27FC236}">
                <a16:creationId xmlns:a16="http://schemas.microsoft.com/office/drawing/2014/main" id="{80C91037-FF48-0C16-8E92-F7EBB3CF59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797" t="19097" r="31199" b="17494"/>
          <a:stretch/>
        </p:blipFill>
        <p:spPr>
          <a:xfrm>
            <a:off x="3236718" y="5317358"/>
            <a:ext cx="871571" cy="758133"/>
          </a:xfrm>
          <a:prstGeom prst="rect">
            <a:avLst/>
          </a:prstGeom>
        </p:spPr>
      </p:pic>
      <p:pic>
        <p:nvPicPr>
          <p:cNvPr id="8" name="Google Shape;126;p4">
            <a:extLst>
              <a:ext uri="{FF2B5EF4-FFF2-40B4-BE49-F238E27FC236}">
                <a16:creationId xmlns:a16="http://schemas.microsoft.com/office/drawing/2014/main" id="{91ED8387-A588-50C9-764B-076DF2DDFB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5851" t="29011" r="37775" b="29085"/>
          <a:stretch/>
        </p:blipFill>
        <p:spPr>
          <a:xfrm>
            <a:off x="4207544" y="5317358"/>
            <a:ext cx="965873" cy="83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3;p4" descr="A picture containing flower&#10;&#10;Description automatically generated">
            <a:extLst>
              <a:ext uri="{FF2B5EF4-FFF2-40B4-BE49-F238E27FC236}">
                <a16:creationId xmlns:a16="http://schemas.microsoft.com/office/drawing/2014/main" id="{3B47E041-D264-6971-DD45-D45B4FAA13F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35439" t="29989" r="36885" b="28850"/>
          <a:stretch/>
        </p:blipFill>
        <p:spPr>
          <a:xfrm>
            <a:off x="5322699" y="5314692"/>
            <a:ext cx="1076896" cy="921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group of spheres on a black background&#10;&#10;Description automatically generated">
            <a:extLst>
              <a:ext uri="{FF2B5EF4-FFF2-40B4-BE49-F238E27FC236}">
                <a16:creationId xmlns:a16="http://schemas.microsoft.com/office/drawing/2014/main" id="{D9AC12EC-693D-09D3-9A52-95B22322D5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20014" r="82184" b="18022"/>
          <a:stretch/>
        </p:blipFill>
        <p:spPr>
          <a:xfrm>
            <a:off x="6399595" y="5314692"/>
            <a:ext cx="674203" cy="760799"/>
          </a:xfrm>
          <a:prstGeom prst="rect">
            <a:avLst/>
          </a:prstGeom>
        </p:spPr>
      </p:pic>
      <p:pic>
        <p:nvPicPr>
          <p:cNvPr id="11" name="Picture 10" descr="A group of spheres on a black background&#10;&#10;Description automatically generated">
            <a:extLst>
              <a:ext uri="{FF2B5EF4-FFF2-40B4-BE49-F238E27FC236}">
                <a16:creationId xmlns:a16="http://schemas.microsoft.com/office/drawing/2014/main" id="{03820E9C-B077-F2B3-DAF0-55356F590B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9" t="17414" r="70899" b="19145"/>
          <a:stretch/>
        </p:blipFill>
        <p:spPr>
          <a:xfrm>
            <a:off x="7113020" y="5310213"/>
            <a:ext cx="462310" cy="831698"/>
          </a:xfrm>
          <a:prstGeom prst="rect">
            <a:avLst/>
          </a:prstGeom>
        </p:spPr>
      </p:pic>
      <p:pic>
        <p:nvPicPr>
          <p:cNvPr id="13" name="Picture 12" descr="A group of spheres on a black background&#10;&#10;Description automatically generated">
            <a:extLst>
              <a:ext uri="{FF2B5EF4-FFF2-40B4-BE49-F238E27FC236}">
                <a16:creationId xmlns:a16="http://schemas.microsoft.com/office/drawing/2014/main" id="{76770242-348E-60F2-B64F-04BDD7C9FA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0" t="18855" r="54719" b="21942"/>
          <a:stretch/>
        </p:blipFill>
        <p:spPr>
          <a:xfrm>
            <a:off x="8239734" y="5325997"/>
            <a:ext cx="652014" cy="74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2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>
          <a:extLst>
            <a:ext uri="{FF2B5EF4-FFF2-40B4-BE49-F238E27FC236}">
              <a16:creationId xmlns:a16="http://schemas.microsoft.com/office/drawing/2014/main" id="{53FB3230-BBA1-4346-D121-506BBA73A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">
            <a:extLst>
              <a:ext uri="{FF2B5EF4-FFF2-40B4-BE49-F238E27FC236}">
                <a16:creationId xmlns:a16="http://schemas.microsoft.com/office/drawing/2014/main" id="{1A6B3139-ECF1-CC54-BA9F-FED869C3E7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65125"/>
            <a:ext cx="1216912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4000" dirty="0"/>
              <a:t>Axis Length Changes – Comparison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6" name="Google Shape;156;p6">
                <a:extLst>
                  <a:ext uri="{FF2B5EF4-FFF2-40B4-BE49-F238E27FC236}">
                    <a16:creationId xmlns:a16="http://schemas.microsoft.com/office/drawing/2014/main" id="{5599FB3A-91DE-8AB1-0139-85A9695E4F82}"/>
                  </a:ext>
                </a:extLst>
              </p:cNvPr>
              <p:cNvSpPr txBox="1"/>
              <p:nvPr/>
            </p:nvSpPr>
            <p:spPr>
              <a:xfrm>
                <a:off x="2039815" y="5953385"/>
                <a:ext cx="7847763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Effective Young’s Modulus (new models):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lt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~10</m:t>
                    </m:r>
                  </m:oMath>
                </a14:m>
                <a:r>
                  <a:rPr lang="en-US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kPa</a:t>
                </a: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True</a:t>
                </a:r>
                <a:r>
                  <a:rPr lang="en-US" sz="1800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strain magnitudes will depend on Young’s Modulus</a:t>
                </a:r>
                <a:endParaRPr dirty="0"/>
              </a:p>
            </p:txBody>
          </p:sp>
        </mc:Choice>
        <mc:Fallback>
          <p:sp>
            <p:nvSpPr>
              <p:cNvPr id="156" name="Google Shape;156;p6">
                <a:extLst>
                  <a:ext uri="{FF2B5EF4-FFF2-40B4-BE49-F238E27FC236}">
                    <a16:creationId xmlns:a16="http://schemas.microsoft.com/office/drawing/2014/main" id="{5599FB3A-91DE-8AB1-0139-85A9695E4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815" y="5953385"/>
                <a:ext cx="7847763" cy="646290"/>
              </a:xfrm>
              <a:prstGeom prst="rect">
                <a:avLst/>
              </a:prstGeom>
              <a:blipFill>
                <a:blip r:embed="rId3"/>
                <a:stretch>
                  <a:fillRect t="-5660" b="-141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" name="Google Shape;164;p6">
            <a:extLst>
              <a:ext uri="{FF2B5EF4-FFF2-40B4-BE49-F238E27FC236}">
                <a16:creationId xmlns:a16="http://schemas.microsoft.com/office/drawing/2014/main" id="{3C6F27E2-F158-A900-D02C-A77E1B25243F}"/>
              </a:ext>
            </a:extLst>
          </p:cNvPr>
          <p:cNvSpPr txBox="1"/>
          <p:nvPr/>
        </p:nvSpPr>
        <p:spPr>
          <a:xfrm>
            <a:off x="91440" y="6492240"/>
            <a:ext cx="1849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Joe DeMartini (UMD)</a:t>
            </a:r>
            <a:endParaRPr/>
          </a:p>
        </p:txBody>
      </p:sp>
      <p:sp>
        <p:nvSpPr>
          <p:cNvPr id="3" name="Google Shape;98;p1">
            <a:extLst>
              <a:ext uri="{FF2B5EF4-FFF2-40B4-BE49-F238E27FC236}">
                <a16:creationId xmlns:a16="http://schemas.microsoft.com/office/drawing/2014/main" id="{1F56B13B-131A-D3ED-3EE4-D994B73035C4}"/>
              </a:ext>
            </a:extLst>
          </p:cNvPr>
          <p:cNvSpPr txBox="1"/>
          <p:nvPr/>
        </p:nvSpPr>
        <p:spPr>
          <a:xfrm>
            <a:off x="10848340" y="6436939"/>
            <a:ext cx="1010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4/28/2025</a:t>
            </a:r>
            <a:endParaRPr dirty="0"/>
          </a:p>
        </p:txBody>
      </p:sp>
      <p:pic>
        <p:nvPicPr>
          <p:cNvPr id="2" name="Google Shape;221;p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29A8F6-0CE8-F141-885D-9C4746AA2B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9871" y="1509818"/>
            <a:ext cx="5424033" cy="419751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22;p11">
            <a:extLst>
              <a:ext uri="{FF2B5EF4-FFF2-40B4-BE49-F238E27FC236}">
                <a16:creationId xmlns:a16="http://schemas.microsoft.com/office/drawing/2014/main" id="{D5B2BD10-406B-FFED-2D91-103D39E8159A}"/>
              </a:ext>
            </a:extLst>
          </p:cNvPr>
          <p:cNvSpPr txBox="1"/>
          <p:nvPr/>
        </p:nvSpPr>
        <p:spPr>
          <a:xfrm>
            <a:off x="9760459" y="1277596"/>
            <a:ext cx="187671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DeMartini et. al, 2019</a:t>
            </a:r>
            <a:endParaRPr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D797309-5B3A-BF39-2F41-2B5EC73D40A6}"/>
              </a:ext>
            </a:extLst>
          </p:cNvPr>
          <p:cNvSpPr/>
          <p:nvPr/>
        </p:nvSpPr>
        <p:spPr>
          <a:xfrm>
            <a:off x="9653365" y="2025181"/>
            <a:ext cx="650512" cy="3375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ADB273-E46B-1891-1096-079766388D2E}"/>
              </a:ext>
            </a:extLst>
          </p:cNvPr>
          <p:cNvSpPr txBox="1"/>
          <p:nvPr/>
        </p:nvSpPr>
        <p:spPr>
          <a:xfrm>
            <a:off x="1202834" y="2629279"/>
            <a:ext cx="2669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Figure: Comparison of max axis length change for different constituents</a:t>
            </a:r>
          </a:p>
          <a:p>
            <a:r>
              <a:rPr lang="en-US" dirty="0"/>
              <a:t>(smaller)</a:t>
            </a:r>
          </a:p>
        </p:txBody>
      </p:sp>
      <p:sp>
        <p:nvSpPr>
          <p:cNvPr id="7" name="Google Shape;158;p6">
            <a:extLst>
              <a:ext uri="{FF2B5EF4-FFF2-40B4-BE49-F238E27FC236}">
                <a16:creationId xmlns:a16="http://schemas.microsoft.com/office/drawing/2014/main" id="{3054D712-F677-E30D-EFEF-53ED776E3DF5}"/>
              </a:ext>
            </a:extLst>
          </p:cNvPr>
          <p:cNvSpPr txBox="1"/>
          <p:nvPr/>
        </p:nvSpPr>
        <p:spPr>
          <a:xfrm>
            <a:off x="172021" y="5399593"/>
            <a:ext cx="206162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DeMartini et. al, </a:t>
            </a:r>
            <a:r>
              <a:rPr lang="en-US" sz="14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prep</a:t>
            </a:r>
            <a:endParaRPr dirty="0"/>
          </a:p>
        </p:txBody>
      </p:sp>
      <p:pic>
        <p:nvPicPr>
          <p:cNvPr id="8" name="Picture 7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58C01E6C-622B-8F19-CD58-9FE5FCFE4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554" y="1509817"/>
            <a:ext cx="5834663" cy="388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43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724</TotalTime>
  <Words>862</Words>
  <Application>Microsoft Office PowerPoint</Application>
  <PresentationFormat>Widescreen</PresentationFormat>
  <Paragraphs>166</Paragraphs>
  <Slides>15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Cambria Math</vt:lpstr>
      <vt:lpstr>STIXTwoText</vt:lpstr>
      <vt:lpstr>Wingdings</vt:lpstr>
      <vt:lpstr>Office Theme</vt:lpstr>
      <vt:lpstr>The Effect of Irregular Constituent Particle Shape and Internal Structure on the Anticipated Physical Outcomes of the Apophis 2029 Close Encounter</vt:lpstr>
      <vt:lpstr>Motivation</vt:lpstr>
      <vt:lpstr>Motivation</vt:lpstr>
      <vt:lpstr>Numerical Approach - pkdgrav</vt:lpstr>
      <vt:lpstr>Simulation Setup</vt:lpstr>
      <vt:lpstr>Encounter Details</vt:lpstr>
      <vt:lpstr>Axis Length Changes – HCP</vt:lpstr>
      <vt:lpstr>Axis Length Changes – Comparison</vt:lpstr>
      <vt:lpstr>Axis Length Changes – Comparison</vt:lpstr>
      <vt:lpstr>Seismic Source Analysis:  Source Identification (RPP, higher resolution)</vt:lpstr>
      <vt:lpstr>Seismic Source Analysis: Depth and Timing</vt:lpstr>
      <vt:lpstr>Seismic Source Analysis: Frequency Content</vt:lpstr>
      <vt:lpstr>Ongoing Work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 Simulation Results of Apophis’ Physical Response to the 2029 Close Earth Encounter</dc:title>
  <dc:creator>Joe</dc:creator>
  <cp:lastModifiedBy>Joseph Vincent Demartini</cp:lastModifiedBy>
  <cp:revision>45</cp:revision>
  <dcterms:created xsi:type="dcterms:W3CDTF">2017-07-25T01:22:47Z</dcterms:created>
  <dcterms:modified xsi:type="dcterms:W3CDTF">2025-05-04T01:56:57Z</dcterms:modified>
</cp:coreProperties>
</file>