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73" r:id="rId2"/>
  </p:sldMasterIdLst>
  <p:notesMasterIdLst>
    <p:notesMasterId r:id="rId17"/>
  </p:notesMasterIdLst>
  <p:handoutMasterIdLst>
    <p:handoutMasterId r:id="rId18"/>
  </p:handoutMasterIdLst>
  <p:sldIdLst>
    <p:sldId id="282" r:id="rId3"/>
    <p:sldId id="332" r:id="rId4"/>
    <p:sldId id="331" r:id="rId5"/>
    <p:sldId id="286" r:id="rId6"/>
    <p:sldId id="333" r:id="rId7"/>
    <p:sldId id="336" r:id="rId8"/>
    <p:sldId id="310" r:id="rId9"/>
    <p:sldId id="340" r:id="rId10"/>
    <p:sldId id="341" r:id="rId11"/>
    <p:sldId id="313" r:id="rId12"/>
    <p:sldId id="330" r:id="rId13"/>
    <p:sldId id="320" r:id="rId14"/>
    <p:sldId id="321" r:id="rId15"/>
    <p:sldId id="326" r:id="rId16"/>
  </p:sldIdLst>
  <p:sldSz cx="9144000" cy="5143500" type="screen16x9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0BFF7D-F03B-AB8E-CEA9-5A206831B417}" name="Castillo-Rogez, Julie C (US 4000)" initials="" userId="S::Julie.C.Castillo@jpl.nasa.gov::0b7cf33e-950c-4eb0-9999-06a346c2966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290"/>
    <p:restoredTop sz="96619" autoAdjust="0"/>
  </p:normalViewPr>
  <p:slideViewPr>
    <p:cSldViewPr snapToGrid="0" snapToObjects="1">
      <p:cViewPr varScale="1">
        <p:scale>
          <a:sx n="152" d="100"/>
          <a:sy n="152" d="100"/>
        </p:scale>
        <p:origin x="184" y="3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67AB6-DDEA-CF4E-A74B-19A554508643}" type="datetimeFigureOut">
              <a:rPr lang="en-US" smtClean="0">
                <a:latin typeface="Arial"/>
              </a:rPr>
              <a:t>4/24/25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00F83-E232-AF4B-BEC0-F9D716239A3F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2301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72DD8AEC-B96B-2C4C-86B3-8483D80B216B}" type="datetimeFigureOut">
              <a:rPr lang="en-US" smtClean="0"/>
              <a:pPr/>
              <a:t>4/24/25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4180AB40-CF9C-CB44-AF47-E5E5B00AC3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717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925513" y="1956377"/>
            <a:ext cx="7483464" cy="294801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915352" y="2251179"/>
            <a:ext cx="7493625" cy="419202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25512" y="2668678"/>
            <a:ext cx="7483465" cy="826362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Presentation Subtitle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915352" y="4246880"/>
            <a:ext cx="7493625" cy="497840"/>
          </a:xfrm>
        </p:spPr>
        <p:txBody>
          <a:bodyPr anchor="b">
            <a:noAutofit/>
          </a:bodyPr>
          <a:lstStyle>
            <a:lvl1pPr marL="0" indent="0">
              <a:buNone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95" y="1184383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915353" y="4802823"/>
            <a:ext cx="7493624" cy="274637"/>
          </a:xfrm>
        </p:spPr>
        <p:txBody>
          <a:bodyPr/>
          <a:lstStyle/>
          <a:p>
            <a:pPr algn="l"/>
            <a:r>
              <a:rPr lang="en-US"/>
              <a:t>For required markings, please visit https://mh.jpl.nasa.gov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55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4216400" cy="238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2137092"/>
            <a:ext cx="4216400" cy="23841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4000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164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70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54000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Content Placeholder 11"/>
          <p:cNvSpPr>
            <a:spLocks noGrp="1"/>
          </p:cNvSpPr>
          <p:nvPr>
            <p:ph sz="quarter" idx="20"/>
          </p:nvPr>
        </p:nvSpPr>
        <p:spPr>
          <a:xfrm>
            <a:off x="3638844" y="1497329"/>
            <a:ext cx="5129236" cy="3023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54000" y="1497330"/>
            <a:ext cx="5129236" cy="3023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5556567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56567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1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Blac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455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Light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32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193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/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17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Gray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90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724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538518" y="2571750"/>
            <a:ext cx="4057288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1" y="2790066"/>
            <a:ext cx="9144000" cy="400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kern="0" spc="70" dirty="0">
                <a:solidFill>
                  <a:schemeClr val="accent1"/>
                </a:solidFill>
              </a:rPr>
              <a:t>jpl.nasa.gov</a:t>
            </a:r>
          </a:p>
        </p:txBody>
      </p:sp>
      <p:pic>
        <p:nvPicPr>
          <p:cNvPr id="6" name="Picture 5" descr="Tribrand_ColorBlack_rgb_16x3_160601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18" y="1381408"/>
            <a:ext cx="4057288" cy="112702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5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q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87785" y="508000"/>
            <a:ext cx="3347357" cy="82639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87785" y="1354711"/>
            <a:ext cx="3347357" cy="728089"/>
          </a:xfrm>
        </p:spPr>
        <p:txBody>
          <a:bodyPr anchor="t">
            <a:noAutofit/>
          </a:bodyPr>
          <a:lstStyle>
            <a:lvl1pPr marL="0" indent="0" algn="ctr">
              <a:buNone/>
              <a:defRPr sz="2200" b="1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46725" cy="5143500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87785" y="2164080"/>
            <a:ext cx="3347357" cy="833120"/>
          </a:xfrm>
        </p:spPr>
        <p:txBody>
          <a:bodyPr anchor="t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339" y="3918225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5687785" y="4802823"/>
            <a:ext cx="3347357" cy="274637"/>
          </a:xfrm>
        </p:spPr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ibrand_ColorBlack_rgb_16x3_160601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356" y="2008238"/>
            <a:ext cx="4057288" cy="112702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67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925513" y="1956377"/>
            <a:ext cx="7483464" cy="294801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915352" y="2251179"/>
            <a:ext cx="7493625" cy="419202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25512" y="2668678"/>
            <a:ext cx="7483465" cy="826362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Presentation Subtitle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915352" y="4246880"/>
            <a:ext cx="7493625" cy="497840"/>
          </a:xfrm>
        </p:spPr>
        <p:txBody>
          <a:bodyPr anchor="b">
            <a:noAutofit/>
          </a:bodyPr>
          <a:lstStyle>
            <a:lvl1pPr marL="0" indent="0">
              <a:buNone/>
              <a:defRPr sz="1000" b="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White_rgb_16x3_160601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39" y="1184382"/>
            <a:ext cx="2913350" cy="809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915351" y="4802823"/>
            <a:ext cx="7493625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955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q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87785" y="508000"/>
            <a:ext cx="3347357" cy="82639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87785" y="1354711"/>
            <a:ext cx="3347357" cy="728089"/>
          </a:xfrm>
        </p:spPr>
        <p:txBody>
          <a:bodyPr anchor="t">
            <a:noAutofit/>
          </a:bodyPr>
          <a:lstStyle>
            <a:lvl1pPr marL="0" indent="0" algn="ctr">
              <a:buNone/>
              <a:defRPr sz="2200" b="1" baseline="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46725" cy="5143500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87785" y="2164080"/>
            <a:ext cx="3347357" cy="833120"/>
          </a:xfrm>
        </p:spPr>
        <p:txBody>
          <a:bodyPr anchor="t">
            <a:noAutofit/>
          </a:bodyPr>
          <a:lstStyle>
            <a:lvl1pPr marL="0" indent="0" algn="ctr">
              <a:buNone/>
              <a:defRPr sz="1000" baseline="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White_rgb_16x3_160601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534" y="3921596"/>
            <a:ext cx="2913350" cy="809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5687784" y="4802823"/>
            <a:ext cx="3347357" cy="274637"/>
          </a:xfrm>
        </p:spPr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703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orz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1750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69198" y="3773210"/>
            <a:ext cx="7139042" cy="430183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200" b="1">
                <a:latin typeface="+mj-lt"/>
              </a:defRPr>
            </a:lvl2pPr>
            <a:lvl3pPr marL="914400" indent="0">
              <a:buNone/>
              <a:defRPr sz="2200" b="1">
                <a:latin typeface="+mj-lt"/>
              </a:defRPr>
            </a:lvl3pPr>
            <a:lvl4pPr marL="1371600" indent="0">
              <a:buNone/>
              <a:defRPr sz="2200" b="1">
                <a:latin typeface="+mj-lt"/>
              </a:defRPr>
            </a:lvl4pPr>
            <a:lvl5pPr marL="1828800" indent="0">
              <a:buNone/>
              <a:defRPr sz="2200" b="1">
                <a:latin typeface="+mj-l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69198" y="4479716"/>
            <a:ext cx="5605049" cy="355600"/>
          </a:xfrm>
        </p:spPr>
        <p:txBody>
          <a:bodyPr anchor="b"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69196" y="3488175"/>
            <a:ext cx="7139043" cy="28503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pic>
        <p:nvPicPr>
          <p:cNvPr id="9" name="Picture 8" descr="Tribrand_ColorWhite_rgb_16x3_160601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246" y="4219781"/>
            <a:ext cx="2913350" cy="809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369198" y="4802823"/>
            <a:ext cx="5605049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92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C68ADBD-3616-4318-B5FF-7C1BB362CA5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91532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75C533D-D968-4A70-91E2-44C7FEDAA0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416787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9DDD08E-B43C-483A-B1DD-9BEB0BDDDD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431658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C20F9084-C4B8-47CC-A340-731237DBDB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35957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D53CE28F-B0E6-4C63-A7B8-EB4157A070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299581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1598613"/>
            <a:ext cx="421640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1598612"/>
            <a:ext cx="4216400" cy="27193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6D81F743-FBF4-4AAB-BF1E-09D0097B96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760199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orz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1750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69198" y="3773210"/>
            <a:ext cx="8530529" cy="430183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200" b="1">
                <a:latin typeface="+mj-lt"/>
              </a:defRPr>
            </a:lvl2pPr>
            <a:lvl3pPr marL="914400" indent="0">
              <a:buNone/>
              <a:defRPr sz="2200" b="1">
                <a:latin typeface="+mj-lt"/>
              </a:defRPr>
            </a:lvl3pPr>
            <a:lvl4pPr marL="1371600" indent="0">
              <a:buNone/>
              <a:defRPr sz="2200" b="1">
                <a:latin typeface="+mj-lt"/>
              </a:defRPr>
            </a:lvl4pPr>
            <a:lvl5pPr marL="1828800" indent="0">
              <a:buNone/>
              <a:defRPr sz="2200" b="1">
                <a:latin typeface="+mj-l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69198" y="4479716"/>
            <a:ext cx="5605047" cy="355600"/>
          </a:xfrm>
        </p:spPr>
        <p:txBody>
          <a:bodyPr anchor="b"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69197" y="3488175"/>
            <a:ext cx="8530530" cy="28503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pic>
        <p:nvPicPr>
          <p:cNvPr id="9" name="Picture 8" descr="Tribrand_ColorBlack_rgb_16x3_160601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244" y="4219782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369199" y="4802823"/>
            <a:ext cx="5605046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4216400" cy="2384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2137092"/>
            <a:ext cx="4216400" cy="23841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4000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164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6356448-7EEE-4D0D-AE32-557A239281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688214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54000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Content Placeholder 11"/>
          <p:cNvSpPr>
            <a:spLocks noGrp="1"/>
          </p:cNvSpPr>
          <p:nvPr>
            <p:ph sz="quarter" idx="20"/>
          </p:nvPr>
        </p:nvSpPr>
        <p:spPr>
          <a:xfrm>
            <a:off x="3638844" y="1497329"/>
            <a:ext cx="5129236" cy="3023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A79206F-C929-453C-B7BF-19A540401E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5931241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54000" y="1497330"/>
            <a:ext cx="5129236" cy="3023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5556567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56567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C3E947D-4126-44FB-8EC6-F80A3BAA18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262112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White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45B3F8F-DC85-41EB-9D22-D06541A0AC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1903406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Dar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F015878-4578-4C49-BC72-FE830FC5A6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1208053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06A69-C78D-46AD-9B4E-1E66EF195C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19212782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/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582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Dark Gray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7511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414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538518" y="2571750"/>
            <a:ext cx="4057288" cy="0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1" y="2790066"/>
            <a:ext cx="9144000" cy="400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kern="0" spc="70" dirty="0">
                <a:solidFill>
                  <a:schemeClr val="accent1"/>
                </a:solidFill>
              </a:rPr>
              <a:t>jpl.nasa.gov</a:t>
            </a:r>
          </a:p>
        </p:txBody>
      </p:sp>
      <p:pic>
        <p:nvPicPr>
          <p:cNvPr id="6" name="Picture 5" descr="Tribrand_ColorWhite_rgb_16x3_160601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18" y="1381408"/>
            <a:ext cx="4057288" cy="11270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731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9248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ibrand_ColorWhite_rgb_16x3_160601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18" y="2008238"/>
            <a:ext cx="4057288" cy="11270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23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76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39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1598613"/>
            <a:ext cx="421640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1598612"/>
            <a:ext cx="4216400" cy="2719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7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200150"/>
            <a:ext cx="84328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999" y="4802823"/>
            <a:ext cx="1422401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1" y="4802823"/>
            <a:ext cx="5791199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4802823"/>
            <a:ext cx="586130" cy="272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1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1" r:id="rId5"/>
    <p:sldLayoutId id="2147483662" r:id="rId6"/>
    <p:sldLayoutId id="2147483664" r:id="rId7"/>
    <p:sldLayoutId id="2147483663" r:id="rId8"/>
    <p:sldLayoutId id="2147483669" r:id="rId9"/>
    <p:sldLayoutId id="2147483670" r:id="rId10"/>
    <p:sldLayoutId id="2147483671" r:id="rId11"/>
    <p:sldLayoutId id="2147483672" r:id="rId12"/>
    <p:sldLayoutId id="2147483653" r:id="rId13"/>
    <p:sldLayoutId id="2147483654" r:id="rId14"/>
    <p:sldLayoutId id="2147483656" r:id="rId15"/>
    <p:sldLayoutId id="2147483657" r:id="rId16"/>
    <p:sldLayoutId id="2147483658" r:id="rId17"/>
    <p:sldLayoutId id="2147483659" r:id="rId18"/>
    <p:sldLayoutId id="2147483660" r:id="rId19"/>
    <p:sldLayoutId id="2147483693" r:id="rId2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77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621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200150"/>
            <a:ext cx="84328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4000" y="4802823"/>
            <a:ext cx="1422400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4802823"/>
            <a:ext cx="5775960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2360" y="4802823"/>
            <a:ext cx="601370" cy="272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1C0F2E9-13F1-4B54-979A-5E00D7D572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07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4" r:id="rId2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905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77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49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621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kiss.caltech.edu/final_reports/Rapid_Response_final_report.pdf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C21B2A7-553E-D241-9808-CACCC58184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9A665E8-7705-924F-ADBB-2F7228B9DA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000" dirty="0"/>
              <a:t>Look Before You Leap: Approaches for Rapid Response of NEOS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4B4E142-1746-6742-AA8D-9338161426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5352" y="2910240"/>
            <a:ext cx="7483465" cy="826362"/>
          </a:xfrm>
        </p:spPr>
        <p:txBody>
          <a:bodyPr/>
          <a:lstStyle/>
          <a:p>
            <a:r>
              <a:rPr lang="en-US" sz="1200" dirty="0"/>
              <a:t>Benjamin Donitz</a:t>
            </a:r>
            <a:r>
              <a:rPr lang="en-US" sz="1200" baseline="30000" dirty="0"/>
              <a:t>1</a:t>
            </a:r>
            <a:r>
              <a:rPr lang="en-US" sz="1200" dirty="0"/>
              <a:t>, Joseph Lazio</a:t>
            </a:r>
            <a:r>
              <a:rPr lang="en-US" sz="1200" baseline="30000" dirty="0"/>
              <a:t>1</a:t>
            </a:r>
            <a:r>
              <a:rPr lang="en-US" sz="1200" dirty="0"/>
              <a:t>, Jim Bell</a:t>
            </a:r>
            <a:r>
              <a:rPr lang="en-US" sz="1200" baseline="30000" dirty="0"/>
              <a:t>2</a:t>
            </a:r>
            <a:r>
              <a:rPr lang="en-US" sz="1200" dirty="0"/>
              <a:t> (</a:t>
            </a:r>
            <a:r>
              <a:rPr lang="en-US" sz="1200" b="1" dirty="0"/>
              <a:t>Presenting</a:t>
            </a:r>
            <a:r>
              <a:rPr lang="en-US" sz="1200" dirty="0"/>
              <a:t>), Julie Castillo-</a:t>
            </a:r>
            <a:r>
              <a:rPr lang="en-US" sz="1200" dirty="0" err="1"/>
              <a:t>Rogez</a:t>
            </a:r>
            <a:r>
              <a:rPr lang="en-US" sz="1200" dirty="0"/>
              <a:t>, Carol Raymond</a:t>
            </a:r>
            <a:r>
              <a:rPr lang="en-US" sz="1200" baseline="30000" dirty="0"/>
              <a:t>1</a:t>
            </a:r>
            <a:r>
              <a:rPr lang="en-US" sz="1200" dirty="0"/>
              <a:t>, Declan Mages</a:t>
            </a:r>
            <a:r>
              <a:rPr lang="en-US" sz="1200" baseline="30000" dirty="0"/>
              <a:t>1</a:t>
            </a:r>
            <a:r>
              <a:rPr lang="en-US" sz="1200" dirty="0"/>
              <a:t>, Paul Chodas</a:t>
            </a:r>
            <a:r>
              <a:rPr lang="en-US" sz="1200" baseline="30000" dirty="0"/>
              <a:t>1</a:t>
            </a:r>
            <a:r>
              <a:rPr lang="en-US" sz="1200" dirty="0"/>
              <a:t>, Darryl Z. Seligman</a:t>
            </a:r>
            <a:r>
              <a:rPr lang="en-US" sz="1200" baseline="30000" dirty="0"/>
              <a:t>3</a:t>
            </a:r>
            <a:r>
              <a:rPr lang="en-US" sz="1200" dirty="0"/>
              <a:t>, Karen Meech</a:t>
            </a:r>
            <a:r>
              <a:rPr lang="en-US" sz="1200" baseline="30000" dirty="0"/>
              <a:t>4</a:t>
            </a:r>
            <a:r>
              <a:rPr lang="en-US" sz="1200" dirty="0"/>
              <a:t>, Paul Abell</a:t>
            </a:r>
            <a:r>
              <a:rPr lang="en-US" sz="1200" baseline="30000" dirty="0"/>
              <a:t>5</a:t>
            </a:r>
            <a:r>
              <a:rPr lang="en-US" sz="1200" dirty="0"/>
              <a:t>, Naoya Ozaki</a:t>
            </a:r>
            <a:r>
              <a:rPr lang="en-US" sz="1200" baseline="30000" dirty="0"/>
              <a:t>6</a:t>
            </a:r>
            <a:r>
              <a:rPr lang="en-US" sz="1200" dirty="0"/>
              <a:t>, Mike Brown</a:t>
            </a:r>
            <a:r>
              <a:rPr lang="en-US" sz="1200" baseline="30000" dirty="0"/>
              <a:t>7</a:t>
            </a:r>
            <a:r>
              <a:rPr lang="en-US" sz="1200" dirty="0"/>
              <a:t>, Hajime Yano</a:t>
            </a:r>
            <a:r>
              <a:rPr lang="en-US" sz="1200" baseline="30000" dirty="0"/>
              <a:t>8</a:t>
            </a:r>
            <a:endParaRPr lang="en-US" sz="1200" dirty="0"/>
          </a:p>
          <a:p>
            <a:r>
              <a:rPr lang="en-US" sz="1200" dirty="0"/>
              <a:t>2025 Planetary Defense Conference</a:t>
            </a:r>
          </a:p>
          <a:p>
            <a:r>
              <a:rPr lang="en-US" sz="1200" dirty="0"/>
              <a:t>Cape Town, South Africa; May 8, 2025</a:t>
            </a:r>
          </a:p>
          <a:p>
            <a:r>
              <a:rPr lang="en-US" sz="900" baseline="30000" dirty="0"/>
              <a:t>1</a:t>
            </a:r>
            <a:r>
              <a:rPr lang="en-US" sz="900" dirty="0"/>
              <a:t>Jet Propulsion Laboratory, California Institute of Technology; </a:t>
            </a:r>
            <a:r>
              <a:rPr lang="en-US" sz="900" baseline="30000" dirty="0"/>
              <a:t>2</a:t>
            </a:r>
            <a:r>
              <a:rPr lang="en-US" sz="900" dirty="0"/>
              <a:t>School of Earth and Space Exploration, Arizona State University; </a:t>
            </a:r>
            <a:r>
              <a:rPr lang="en-US" sz="900" baseline="30000" dirty="0"/>
              <a:t>3</a:t>
            </a:r>
            <a:r>
              <a:rPr lang="en-US" sz="900" dirty="0"/>
              <a:t>Department of Physics and Astronomy, Michigan State University; </a:t>
            </a:r>
            <a:r>
              <a:rPr lang="en-US" sz="900" baseline="30000" dirty="0"/>
              <a:t>4</a:t>
            </a:r>
            <a:r>
              <a:rPr lang="en-US" sz="900" dirty="0"/>
              <a:t>Institute of Astronomy, University of Hawaii; </a:t>
            </a:r>
            <a:r>
              <a:rPr lang="en-US" sz="900" baseline="30000" dirty="0"/>
              <a:t>5</a:t>
            </a:r>
            <a:r>
              <a:rPr lang="en-US" sz="900" dirty="0"/>
              <a:t>Johnson Space Center; </a:t>
            </a:r>
            <a:r>
              <a:rPr lang="en-US" sz="900" baseline="30000" dirty="0"/>
              <a:t>6</a:t>
            </a:r>
            <a:r>
              <a:rPr lang="en-US" sz="900" dirty="0"/>
              <a:t>Department of Spacecraft Engineering, Institute of Space and Astronautical Science, Japanese Aerospace Exploration Agency; </a:t>
            </a:r>
            <a:r>
              <a:rPr lang="en-US" sz="900" baseline="30000" dirty="0"/>
              <a:t>7</a:t>
            </a:r>
            <a:r>
              <a:rPr lang="en-US" sz="900" dirty="0"/>
              <a:t>Division of Geological and Planetary Sciences, California Institute of Technology; </a:t>
            </a:r>
            <a:r>
              <a:rPr lang="en-US" sz="900" baseline="30000" dirty="0"/>
              <a:t>8</a:t>
            </a:r>
            <a:r>
              <a:rPr lang="en-US" sz="900" dirty="0"/>
              <a:t>Department of Interdisciplinary Space Science, Institute of Space and Astronautical Science, Japanese Exploration Agency</a:t>
            </a:r>
            <a:endParaRPr lang="en-US" sz="900" baseline="300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7BF2B-06D8-574D-99CC-29868156CFA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915353" y="4802823"/>
            <a:ext cx="7493624" cy="27463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This presentation has been reviewed and determined not to contain export controlled information.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C96298-DBDA-96C7-8A1E-938A0CC36FD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0543" y="188966"/>
            <a:ext cx="1654988" cy="3969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18F810-AC66-265A-52E8-3FB006599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967"/>
            <a:ext cx="1572011" cy="85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37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BAAA56-44C2-B1B2-4520-C84911F2C8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D01A67-F7E2-8C23-7987-2CCAA743C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Storage Architecture for Rapid Response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B015AA-3037-5F90-3D38-CED7EDFF80F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53999" y="957819"/>
            <a:ext cx="4772248" cy="356704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Commercial spacecraft partners are making batch-built low-cost spacecraft more feasible</a:t>
            </a:r>
          </a:p>
          <a:p>
            <a:r>
              <a:rPr lang="en-US" dirty="0"/>
              <a:t>On-going DoD activities related to tactical and responsive launch are driving down the time required to integrate onto a commercial small launch vehicle</a:t>
            </a:r>
          </a:p>
          <a:p>
            <a:r>
              <a:rPr lang="en-US" dirty="0"/>
              <a:t>Pre-established agreements with regulatory bodies can reduce the time associated with licenses and regulation</a:t>
            </a:r>
          </a:p>
          <a:p>
            <a:endParaRPr lang="en-US" dirty="0"/>
          </a:p>
          <a:p>
            <a:r>
              <a:rPr lang="en-US" dirty="0"/>
              <a:t>Ground-stored spacecraft can be tailored to the target, maximizing payload mass and keeping cost low by putting delta-V on the launch vehicle rather than on the spacecraft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BD2580-C4D3-B9BC-60DE-A8E7EB07C2C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81BC07D9-38D2-4D21-BB9F-4FB482252065}" type="datetime1">
              <a:rPr lang="en-US" smtClean="0"/>
              <a:t>4/24/25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7ECF87-7EA9-58FF-270D-D31BCC001DC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This presentation has been reviewed and determined not to contain export controlled information.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D456E-9826-2A99-80FD-3632DA16A55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Process 7">
            <a:extLst>
              <a:ext uri="{FF2B5EF4-FFF2-40B4-BE49-F238E27FC236}">
                <a16:creationId xmlns:a16="http://schemas.microsoft.com/office/drawing/2014/main" id="{1BC1876A-F07B-159C-F1BD-54AB43FFA642}"/>
              </a:ext>
            </a:extLst>
          </p:cNvPr>
          <p:cNvSpPr/>
          <p:nvPr/>
        </p:nvSpPr>
        <p:spPr>
          <a:xfrm>
            <a:off x="5437636" y="1551087"/>
            <a:ext cx="791851" cy="274637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Final Int.</a:t>
            </a:r>
          </a:p>
        </p:txBody>
      </p:sp>
      <p:sp>
        <p:nvSpPr>
          <p:cNvPr id="9" name="Process 8">
            <a:extLst>
              <a:ext uri="{FF2B5EF4-FFF2-40B4-BE49-F238E27FC236}">
                <a16:creationId xmlns:a16="http://schemas.microsoft.com/office/drawing/2014/main" id="{EC20802B-D8FB-F243-87D8-6DF9F9AC9342}"/>
              </a:ext>
            </a:extLst>
          </p:cNvPr>
          <p:cNvSpPr/>
          <p:nvPr/>
        </p:nvSpPr>
        <p:spPr>
          <a:xfrm>
            <a:off x="6264148" y="1551087"/>
            <a:ext cx="1303945" cy="274637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Functional Test</a:t>
            </a:r>
          </a:p>
        </p:txBody>
      </p:sp>
      <p:sp>
        <p:nvSpPr>
          <p:cNvPr id="10" name="Process 9">
            <a:extLst>
              <a:ext uri="{FF2B5EF4-FFF2-40B4-BE49-F238E27FC236}">
                <a16:creationId xmlns:a16="http://schemas.microsoft.com/office/drawing/2014/main" id="{980CDBE8-87AC-FB46-C548-69878EA741C3}"/>
              </a:ext>
            </a:extLst>
          </p:cNvPr>
          <p:cNvSpPr/>
          <p:nvPr/>
        </p:nvSpPr>
        <p:spPr>
          <a:xfrm>
            <a:off x="5437635" y="1884224"/>
            <a:ext cx="3328187" cy="274637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Nav Analysis</a:t>
            </a:r>
          </a:p>
        </p:txBody>
      </p:sp>
      <p:sp>
        <p:nvSpPr>
          <p:cNvPr id="11" name="Process 10">
            <a:extLst>
              <a:ext uri="{FF2B5EF4-FFF2-40B4-BE49-F238E27FC236}">
                <a16:creationId xmlns:a16="http://schemas.microsoft.com/office/drawing/2014/main" id="{3C6A9143-93C8-207D-9F4F-D3841A2FAD07}"/>
              </a:ext>
            </a:extLst>
          </p:cNvPr>
          <p:cNvSpPr/>
          <p:nvPr/>
        </p:nvSpPr>
        <p:spPr>
          <a:xfrm>
            <a:off x="5437636" y="2217361"/>
            <a:ext cx="1659117" cy="274637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LV Procurement</a:t>
            </a:r>
          </a:p>
        </p:txBody>
      </p:sp>
      <p:sp>
        <p:nvSpPr>
          <p:cNvPr id="12" name="Process 11">
            <a:extLst>
              <a:ext uri="{FF2B5EF4-FFF2-40B4-BE49-F238E27FC236}">
                <a16:creationId xmlns:a16="http://schemas.microsoft.com/office/drawing/2014/main" id="{C8F9A243-6E5F-E06E-B858-1CD09AC0C61F}"/>
              </a:ext>
            </a:extLst>
          </p:cNvPr>
          <p:cNvSpPr/>
          <p:nvPr/>
        </p:nvSpPr>
        <p:spPr>
          <a:xfrm>
            <a:off x="7681214" y="2217361"/>
            <a:ext cx="1084607" cy="274637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LV Int.</a:t>
            </a:r>
          </a:p>
        </p:txBody>
      </p:sp>
      <p:sp>
        <p:nvSpPr>
          <p:cNvPr id="13" name="Process 12">
            <a:extLst>
              <a:ext uri="{FF2B5EF4-FFF2-40B4-BE49-F238E27FC236}">
                <a16:creationId xmlns:a16="http://schemas.microsoft.com/office/drawing/2014/main" id="{0F7972BF-1619-AC20-1682-5AC60F069AB5}"/>
              </a:ext>
            </a:extLst>
          </p:cNvPr>
          <p:cNvSpPr/>
          <p:nvPr/>
        </p:nvSpPr>
        <p:spPr>
          <a:xfrm>
            <a:off x="5437636" y="2576867"/>
            <a:ext cx="3328185" cy="274637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LV Analysis</a:t>
            </a:r>
          </a:p>
        </p:txBody>
      </p:sp>
      <p:sp>
        <p:nvSpPr>
          <p:cNvPr id="14" name="Process 13">
            <a:extLst>
              <a:ext uri="{FF2B5EF4-FFF2-40B4-BE49-F238E27FC236}">
                <a16:creationId xmlns:a16="http://schemas.microsoft.com/office/drawing/2014/main" id="{45F9A89E-A664-1508-82B0-60E0E3E96CD1}"/>
              </a:ext>
            </a:extLst>
          </p:cNvPr>
          <p:cNvSpPr/>
          <p:nvPr/>
        </p:nvSpPr>
        <p:spPr>
          <a:xfrm>
            <a:off x="5437636" y="2936373"/>
            <a:ext cx="3328185" cy="274637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FCC, FAA, DSN, other licenses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B82360D-03AC-D125-7019-2985FBB8FD02}"/>
              </a:ext>
            </a:extLst>
          </p:cNvPr>
          <p:cNvCxnSpPr>
            <a:cxnSpLocks/>
          </p:cNvCxnSpPr>
          <p:nvPr/>
        </p:nvCxnSpPr>
        <p:spPr>
          <a:xfrm>
            <a:off x="5437635" y="3318934"/>
            <a:ext cx="3642995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661279C-64F5-17F0-FA6C-B0657EB7C5A3}"/>
              </a:ext>
            </a:extLst>
          </p:cNvPr>
          <p:cNvSpPr txBox="1"/>
          <p:nvPr/>
        </p:nvSpPr>
        <p:spPr>
          <a:xfrm>
            <a:off x="6752235" y="3349311"/>
            <a:ext cx="5755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Time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2A5B28D-527E-C696-7831-52413B279C84}"/>
              </a:ext>
            </a:extLst>
          </p:cNvPr>
          <p:cNvCxnSpPr>
            <a:cxnSpLocks/>
          </p:cNvCxnSpPr>
          <p:nvPr/>
        </p:nvCxnSpPr>
        <p:spPr>
          <a:xfrm flipV="1">
            <a:off x="5277380" y="1545059"/>
            <a:ext cx="0" cy="1665951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C3688D0-4987-7DFC-FBD4-323478A8D268}"/>
              </a:ext>
            </a:extLst>
          </p:cNvPr>
          <p:cNvSpPr txBox="1"/>
          <p:nvPr/>
        </p:nvSpPr>
        <p:spPr>
          <a:xfrm rot="16200000">
            <a:off x="4676895" y="2180645"/>
            <a:ext cx="893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Activities</a:t>
            </a:r>
          </a:p>
        </p:txBody>
      </p:sp>
      <p:sp>
        <p:nvSpPr>
          <p:cNvPr id="22" name="Process 21">
            <a:extLst>
              <a:ext uri="{FF2B5EF4-FFF2-40B4-BE49-F238E27FC236}">
                <a16:creationId xmlns:a16="http://schemas.microsoft.com/office/drawing/2014/main" id="{1B71B295-AC27-1F60-A0B8-8C53A4EF822E}"/>
              </a:ext>
            </a:extLst>
          </p:cNvPr>
          <p:cNvSpPr/>
          <p:nvPr/>
        </p:nvSpPr>
        <p:spPr>
          <a:xfrm rot="16200000">
            <a:off x="8092691" y="2258360"/>
            <a:ext cx="1701241" cy="274637"/>
          </a:xfrm>
          <a:prstGeom prst="flowChartProcess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Launch!</a:t>
            </a:r>
          </a:p>
        </p:txBody>
      </p:sp>
    </p:spTree>
    <p:extLst>
      <p:ext uri="{BB962C8B-B14F-4D97-AF65-F5344CB8AC3E}">
        <p14:creationId xmlns:p14="http://schemas.microsoft.com/office/powerpoint/2010/main" val="2934811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56EB54-5E00-510D-2B5B-01D1794CF8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0BC708-0560-B3E5-7A7C-72C19B14A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 Forward Applications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912CA-2CBD-4919-CA1E-6216B48FC5F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54000" y="957818"/>
            <a:ext cx="4318000" cy="3683923"/>
          </a:xfrm>
        </p:spPr>
        <p:txBody>
          <a:bodyPr/>
          <a:lstStyle/>
          <a:p>
            <a:r>
              <a:rPr lang="en-US" dirty="0"/>
              <a:t>Architectures and approaches developed for planetary defense rapid response also directly feed forward to science targets like interstellar objects and long period comets</a:t>
            </a:r>
          </a:p>
          <a:p>
            <a:r>
              <a:rPr lang="en-US" dirty="0"/>
              <a:t>Paradigm is similar: a fleeting object is discovered and to explore, rapid response is necessary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808B7-5813-10AB-DC51-3994E2BA75C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This presentation has been reviewed and determined not to contain export controlled information.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D7C79-26DC-8688-D72D-406EE7FE633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6C0ED9-7142-4245-F7FF-8A88C965FC0D}"/>
              </a:ext>
            </a:extLst>
          </p:cNvPr>
          <p:cNvSpPr txBox="1"/>
          <p:nvPr/>
        </p:nvSpPr>
        <p:spPr>
          <a:xfrm>
            <a:off x="6696353" y="980759"/>
            <a:ext cx="20717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Comet C/2017 K2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Response required: </a:t>
            </a:r>
            <a:r>
              <a:rPr lang="en-US" sz="1400" b="1" dirty="0"/>
              <a:t>5 years</a:t>
            </a:r>
            <a:endParaRPr lang="en-US" sz="1400" dirty="0"/>
          </a:p>
        </p:txBody>
      </p:sp>
      <p:pic>
        <p:nvPicPr>
          <p:cNvPr id="9" name="Picture 6" descr="2I/Borisov - Wikipedia">
            <a:extLst>
              <a:ext uri="{FF2B5EF4-FFF2-40B4-BE49-F238E27FC236}">
                <a16:creationId xmlns:a16="http://schemas.microsoft.com/office/drawing/2014/main" id="{0150C875-9A9B-F037-EA32-ECE77B336C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81255" y="2380616"/>
            <a:ext cx="1435076" cy="126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6C4FE4-6795-2371-9510-EFBFF1FE00E7}"/>
              </a:ext>
            </a:extLst>
          </p:cNvPr>
          <p:cNvSpPr txBox="1"/>
          <p:nvPr/>
        </p:nvSpPr>
        <p:spPr>
          <a:xfrm>
            <a:off x="6757261" y="2629287"/>
            <a:ext cx="2010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ISO 2I/2019 Borisov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Response required: </a:t>
            </a:r>
            <a:r>
              <a:rPr lang="en-US" sz="1350" b="1" dirty="0"/>
              <a:t>&lt; 1 year</a:t>
            </a:r>
            <a:endParaRPr lang="en-US" sz="1350" dirty="0"/>
          </a:p>
          <a:p>
            <a:endParaRPr lang="en-US" sz="135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33D451-41E6-2136-0B3B-D0BA97717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255" y="856202"/>
            <a:ext cx="1435076" cy="110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2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B1DA72-7DC8-E713-4599-FAFAA124D1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E69A4D-4899-580F-9FED-9E15D8B84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Rapid Response Mission Demonstration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F95AE1-108D-A4E0-DD0C-A4F2E1DE3E9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53999" y="957819"/>
            <a:ext cx="8514080" cy="371787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Mission Definition</a:t>
            </a:r>
          </a:p>
          <a:p>
            <a:pPr lvl="1"/>
            <a:r>
              <a:rPr lang="en-US" dirty="0"/>
              <a:t>Derive Level 1 requirements for rapid response (e.g. response time required, target parameters, cost cap, top level objectives)</a:t>
            </a:r>
          </a:p>
          <a:p>
            <a:pPr lvl="1"/>
            <a:r>
              <a:rPr lang="en-US" dirty="0"/>
              <a:t>Develop a rapid response capability that includes plans for a flight system, space delivery plan, and an assessment for time to respond</a:t>
            </a:r>
          </a:p>
          <a:p>
            <a:pPr lvl="1"/>
            <a:r>
              <a:rPr lang="en-US" dirty="0"/>
              <a:t>Identify any technology or capability gaps required for rapid response</a:t>
            </a:r>
          </a:p>
          <a:p>
            <a:pPr lvl="1"/>
            <a:r>
              <a:rPr lang="en-US" dirty="0"/>
              <a:t>The capability should </a:t>
            </a:r>
            <a:r>
              <a:rPr lang="en-US"/>
              <a:t>be target</a:t>
            </a:r>
            <a:r>
              <a:rPr lang="en-US" dirty="0"/>
              <a:t>-</a:t>
            </a:r>
            <a:r>
              <a:rPr lang="en-US"/>
              <a:t>agnostic</a:t>
            </a:r>
            <a:endParaRPr lang="en-US" dirty="0"/>
          </a:p>
          <a:p>
            <a:pPr lvl="1"/>
            <a:r>
              <a:rPr lang="en-US" b="1" dirty="0"/>
              <a:t>Ready to initiate Rapid Response Mission Definition!</a:t>
            </a:r>
          </a:p>
          <a:p>
            <a:pPr lvl="1"/>
            <a:endParaRPr lang="en-US" dirty="0"/>
          </a:p>
          <a:p>
            <a:r>
              <a:rPr lang="en-US" dirty="0"/>
              <a:t>Capability Assessment</a:t>
            </a:r>
          </a:p>
          <a:p>
            <a:pPr lvl="1"/>
            <a:r>
              <a:rPr lang="en-US" dirty="0"/>
              <a:t>Provide a simulated rapid response target and enact the mission plan defined in Mission Definition phase</a:t>
            </a:r>
          </a:p>
          <a:p>
            <a:pPr lvl="1"/>
            <a:r>
              <a:rPr lang="en-US" dirty="0"/>
              <a:t>Assess the time and effectiveness to respond </a:t>
            </a:r>
          </a:p>
          <a:p>
            <a:pPr lvl="1"/>
            <a:r>
              <a:rPr lang="en-US" dirty="0"/>
              <a:t>Perform the assessment a second time (ideally, depending on cost) and assess the cost delta; the recurring cost should be relatively low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6C433E-14E3-AAF1-0866-9FDD7480B78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This presentation has been reviewed and determined not to contain export controlled information.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A7EE13-3469-8DA6-8440-A2DF5321399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898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245274-0DF3-52BC-C8FF-105DB785D83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18C376-7B94-CD65-0872-B9CC110CE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9C2171-317D-3F06-0F0F-D37E5C34BC9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75920" y="761999"/>
            <a:ext cx="4467300" cy="377229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Population study to determine bounding mission design requirements including response time, launch energies, min/max distances from the sun for response trajectories</a:t>
            </a:r>
          </a:p>
          <a:p>
            <a:r>
              <a:rPr lang="en-US" dirty="0"/>
              <a:t>Architecture studies to determine approaches and costs to be capable of responding to 90% (TBC) of all potential impactors</a:t>
            </a:r>
          </a:p>
          <a:p>
            <a:r>
              <a:rPr lang="en-US" dirty="0"/>
              <a:t>Learn more: </a:t>
            </a:r>
            <a:r>
              <a:rPr lang="en-US" dirty="0">
                <a:hlinkClick r:id="rId2"/>
              </a:rPr>
              <a:t>https://kiss.caltech.edu/final_reports/Rapid_Response_final_report.pdf</a:t>
            </a:r>
            <a:r>
              <a:rPr lang="en-US" dirty="0"/>
              <a:t>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2DEBB-198C-0463-F0F3-DE2E9131E0C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This presentation has been reviewed and determined not to contain export controlled information.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50A53C-C220-8EFB-1DAA-C1653A44B8F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FB22581-F940-54B1-1FD1-59F756D910DF}"/>
              </a:ext>
            </a:extLst>
          </p:cNvPr>
          <p:cNvCxnSpPr>
            <a:cxnSpLocks/>
          </p:cNvCxnSpPr>
          <p:nvPr/>
        </p:nvCxnSpPr>
        <p:spPr>
          <a:xfrm flipV="1">
            <a:off x="5866108" y="1573078"/>
            <a:ext cx="0" cy="2440982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79D60C2-A5BA-D597-6474-9E74528EE685}"/>
              </a:ext>
            </a:extLst>
          </p:cNvPr>
          <p:cNvCxnSpPr>
            <a:cxnSpLocks/>
          </p:cNvCxnSpPr>
          <p:nvPr/>
        </p:nvCxnSpPr>
        <p:spPr>
          <a:xfrm>
            <a:off x="5866108" y="4014060"/>
            <a:ext cx="2696706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Arc 15">
            <a:extLst>
              <a:ext uri="{FF2B5EF4-FFF2-40B4-BE49-F238E27FC236}">
                <a16:creationId xmlns:a16="http://schemas.microsoft.com/office/drawing/2014/main" id="{CAC2EB0D-35D5-2D7F-7BD0-691FC3AE77AB}"/>
              </a:ext>
            </a:extLst>
          </p:cNvPr>
          <p:cNvSpPr/>
          <p:nvPr/>
        </p:nvSpPr>
        <p:spPr>
          <a:xfrm rot="5120405">
            <a:off x="3483355" y="-680896"/>
            <a:ext cx="4420608" cy="4965961"/>
          </a:xfrm>
          <a:prstGeom prst="arc">
            <a:avLst/>
          </a:prstGeom>
          <a:ln w="12700" cmpd="sng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426DE4-106F-75B0-CAD1-FEFB7AA3D629}"/>
              </a:ext>
            </a:extLst>
          </p:cNvPr>
          <p:cNvSpPr txBox="1"/>
          <p:nvPr/>
        </p:nvSpPr>
        <p:spPr>
          <a:xfrm rot="16200000">
            <a:off x="4816298" y="2850342"/>
            <a:ext cx="1694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Mission/Program Cost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C9F227-053D-9C9C-E50C-7B3FB176CD70}"/>
              </a:ext>
            </a:extLst>
          </p:cNvPr>
          <p:cNvSpPr txBox="1"/>
          <p:nvPr/>
        </p:nvSpPr>
        <p:spPr>
          <a:xfrm>
            <a:off x="6140752" y="4014060"/>
            <a:ext cx="1806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% Impactors Accessible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6284DDF-6770-DBF4-7330-A1DED6C99D6E}"/>
              </a:ext>
            </a:extLst>
          </p:cNvPr>
          <p:cNvCxnSpPr/>
          <p:nvPr/>
        </p:nvCxnSpPr>
        <p:spPr>
          <a:xfrm>
            <a:off x="8198603" y="1312188"/>
            <a:ext cx="0" cy="2701872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B5BA1FB-DD25-BE25-8281-EF61B17B4A36}"/>
              </a:ext>
            </a:extLst>
          </p:cNvPr>
          <p:cNvSpPr txBox="1"/>
          <p:nvPr/>
        </p:nvSpPr>
        <p:spPr>
          <a:xfrm>
            <a:off x="7933681" y="1079640"/>
            <a:ext cx="5453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276279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E50760-C971-9D54-8BED-B72BBFDDC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This presentation has been reviewed and determined not to contain export controlled information.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2563D-041F-F9CF-95DA-26634D6D7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801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07DCF3-0199-FD70-4DB3-F93FD4CA3F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CFF78-7E1B-5AA6-CC66-ED972C2DE5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E2B66D1-9112-1AFD-DE9C-10BFA3948D6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-39" r="270"/>
          <a:stretch/>
        </p:blipFill>
        <p:spPr>
          <a:xfrm>
            <a:off x="0" y="0"/>
            <a:ext cx="9144000" cy="5143500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9D2E614-DD26-ABDB-CB11-1E8F22D90137}"/>
              </a:ext>
            </a:extLst>
          </p:cNvPr>
          <p:cNvSpPr/>
          <p:nvPr/>
        </p:nvSpPr>
        <p:spPr>
          <a:xfrm>
            <a:off x="8225051" y="4822209"/>
            <a:ext cx="691486" cy="1501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79F7BC-ED64-1199-3556-909820961420}"/>
              </a:ext>
            </a:extLst>
          </p:cNvPr>
          <p:cNvSpPr txBox="1"/>
          <p:nvPr/>
        </p:nvSpPr>
        <p:spPr>
          <a:xfrm>
            <a:off x="3055957" y="2966818"/>
            <a:ext cx="3711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Keck Institute for Space Studies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October 24-28, 2023</a:t>
            </a:r>
          </a:p>
        </p:txBody>
      </p:sp>
    </p:spTree>
    <p:extLst>
      <p:ext uri="{BB962C8B-B14F-4D97-AF65-F5344CB8AC3E}">
        <p14:creationId xmlns:p14="http://schemas.microsoft.com/office/powerpoint/2010/main" val="2568788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A5342-E65F-838E-5C3A-2EA006921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D926E9-B9AD-DFFA-3DFE-86727FCCF9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6349620-0E2D-AD01-5DC2-E7CF3D32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Driving Need for Rapid Response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032F7D7-8ED7-CCF0-3F46-157E2872BB6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54000" y="957819"/>
            <a:ext cx="4638948" cy="370501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 will continue to discover potentially hazardous asteroids with increased observation and with next generation observatories like NEO Surveyor and Vera Rubin Telescope</a:t>
            </a:r>
          </a:p>
          <a:p>
            <a:r>
              <a:rPr lang="en-US" dirty="0"/>
              <a:t>Remote observation is not always sufficient to address three key questions: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Will an object impact a populated area?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Does the object have sufficient mass to warrant a mitigation?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What is the most effective mitigation approach?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6EB96-5EB8-5163-F254-7817AE9288E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This presentation has been reviewed and determined not to contain export controlled information.</a:t>
            </a:r>
          </a:p>
        </p:txBody>
      </p:sp>
      <p:pic>
        <p:nvPicPr>
          <p:cNvPr id="1026" name="Picture 2" descr="Asteroid 2024 YR4">
            <a:extLst>
              <a:ext uri="{FF2B5EF4-FFF2-40B4-BE49-F238E27FC236}">
                <a16:creationId xmlns:a16="http://schemas.microsoft.com/office/drawing/2014/main" id="{0D5B68F5-88BB-B2C3-BAA5-76F513C36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564" y="958363"/>
            <a:ext cx="3481516" cy="370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61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A2A66D-42FA-7C7E-7A81-100A0977B4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FEF346-404F-FBCA-A905-1D23D24B3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Keck Institute for Space Studies (KISS) Workshop Participants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25BA35-E77E-9621-F35F-B6253A8538E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53999" y="1101402"/>
            <a:ext cx="8514080" cy="3682194"/>
          </a:xfrm>
        </p:spPr>
        <p:txBody>
          <a:bodyPr/>
          <a:lstStyle/>
          <a:p>
            <a:r>
              <a:rPr lang="en-US" dirty="0"/>
              <a:t>25 participants from 13 institutions across 3 countries and 8 US states</a:t>
            </a:r>
          </a:p>
          <a:p>
            <a:r>
              <a:rPr lang="en-US" dirty="0"/>
              <a:t>Study Leads:</a:t>
            </a:r>
          </a:p>
          <a:p>
            <a:r>
              <a:rPr lang="en-US" dirty="0"/>
              <a:t>Benjamin Donitz (JPL)</a:t>
            </a:r>
          </a:p>
          <a:p>
            <a:r>
              <a:rPr lang="en-US" dirty="0"/>
              <a:t>Jim Bell (ASU)</a:t>
            </a:r>
          </a:p>
          <a:p>
            <a:r>
              <a:rPr lang="en-US" dirty="0"/>
              <a:t>Mike Brown (Caltech)</a:t>
            </a:r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75D50-2F5A-C79C-535A-158CE3810D7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This presentation has been reviewed and determined not to contain export controlled information.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575BF4-78D6-1C6A-7114-A52067F5A9F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E54F15B-E815-DBF1-4260-4E3FBED8D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7375" y="1602159"/>
            <a:ext cx="4864297" cy="30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513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63C257-2273-932C-CCD5-6301226568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5C020ED-2D50-D994-4CA5-C6386FF63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Participants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13103E-84E5-C065-C6FC-83CD2BC2891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This presentation has been reviewed and determined not to contain export controlled information.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0E0AE91-DD0E-C3B8-FF16-5D948F2095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598449"/>
              </p:ext>
            </p:extLst>
          </p:nvPr>
        </p:nvGraphicFramePr>
        <p:xfrm>
          <a:off x="688154" y="1050466"/>
          <a:ext cx="6779446" cy="3328416"/>
        </p:xfrm>
        <a:graphic>
          <a:graphicData uri="http://schemas.openxmlformats.org/drawingml/2006/table">
            <a:tbl>
              <a:tblPr firstRow="1" firstCol="1" bandRow="1"/>
              <a:tblGrid>
                <a:gridCol w="3389723">
                  <a:extLst>
                    <a:ext uri="{9D8B030D-6E8A-4147-A177-3AD203B41FA5}">
                      <a16:colId xmlns:a16="http://schemas.microsoft.com/office/drawing/2014/main" val="3586282831"/>
                    </a:ext>
                  </a:extLst>
                </a:gridCol>
                <a:gridCol w="3389723">
                  <a:extLst>
                    <a:ext uri="{9D8B030D-6E8A-4147-A177-3AD203B41FA5}">
                      <a16:colId xmlns:a16="http://schemas.microsoft.com/office/drawing/2014/main" val="948020321"/>
                    </a:ext>
                  </a:extLst>
                </a:gridCol>
              </a:tblGrid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kern="100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Paul Abell, NASA Johnson Space Center</a:t>
                      </a:r>
                      <a:endParaRPr lang="en-US" sz="1400" kern="1000">
                        <a:effectLst/>
                        <a:latin typeface="Source Sans Pro Light" panose="020B0403030403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100" kern="100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Anne Marinan, Jet Propulsion Laboratory</a:t>
                      </a:r>
                      <a:endParaRPr lang="en-US" sz="1400" kern="1000">
                        <a:effectLst/>
                        <a:latin typeface="Source Sans Pro Light" panose="020B0403030403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36030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kern="1000">
                          <a:effectLst/>
                          <a:latin typeface="Source Sans Pro Light" panose="020B0403030403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Coralie Adam, KinetX Aerospace</a:t>
                      </a:r>
                      <a:endParaRPr lang="en-US" sz="1400" kern="1000">
                        <a:effectLst/>
                        <a:latin typeface="Source Sans Pro Light" panose="020B0403030403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kern="1000">
                          <a:effectLst/>
                          <a:latin typeface="Source Sans Pro Light" panose="020B0403030403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Joseph Masiero, California Institute of Technology</a:t>
                      </a:r>
                      <a:endParaRPr lang="en-US" sz="1400" kern="1000">
                        <a:effectLst/>
                        <a:latin typeface="Source Sans Pro Light" panose="020B0403030403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7937052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1100" kern="100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Oketa Basha, Arizona State University</a:t>
                      </a:r>
                      <a:endParaRPr lang="en-US" sz="1400" kern="1000">
                        <a:effectLst/>
                        <a:latin typeface="Source Sans Pro Light" panose="020B0403030403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100" kern="100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Karen McConnell, Blue Canyon Technologies</a:t>
                      </a:r>
                      <a:endParaRPr lang="en-US" sz="1400" kern="1000">
                        <a:effectLst/>
                        <a:latin typeface="Source Sans Pro Light" panose="020B0403030403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30097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kern="1000" dirty="0">
                          <a:effectLst/>
                          <a:latin typeface="Source Sans Pro Light" panose="020B0403030403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Jim Bell*, Arizona State University</a:t>
                      </a:r>
                      <a:endParaRPr lang="en-US" sz="1400" kern="1000" dirty="0">
                        <a:effectLst/>
                        <a:latin typeface="Source Sans Pro Light" panose="020B0403030403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kern="1000">
                          <a:effectLst/>
                          <a:latin typeface="Source Sans Pro Light" panose="020B0403030403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Karen Meech, University of Hawaii</a:t>
                      </a:r>
                      <a:endParaRPr lang="en-US" sz="1400" kern="1000">
                        <a:effectLst/>
                        <a:latin typeface="Source Sans Pro Light" panose="020B0403030403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839531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kern="1000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Mike Brown*, California Institute of Technology</a:t>
                      </a:r>
                      <a:endParaRPr lang="en-US" sz="1400" kern="1000" dirty="0">
                        <a:effectLst/>
                        <a:latin typeface="Source Sans Pro Light" panose="020B0403030403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kern="100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Daniel Miller, Massachusetts Institute of Technology</a:t>
                      </a:r>
                      <a:endParaRPr lang="en-US" sz="1400" kern="1000">
                        <a:effectLst/>
                        <a:latin typeface="Source Sans Pro Light" panose="020B0403030403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685628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kern="1000">
                          <a:effectLst/>
                          <a:latin typeface="Source Sans Pro Light" panose="020B0403030403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Julie Castillo-Rogez, Jet Propulsion Laboratory</a:t>
                      </a:r>
                      <a:endParaRPr lang="en-US" sz="1400" kern="1000">
                        <a:effectLst/>
                        <a:latin typeface="Source Sans Pro Light" panose="020B0403030403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kern="1000">
                          <a:effectLst/>
                          <a:latin typeface="Source Sans Pro Light" panose="020B0403030403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Erica Molnar-Bufanda, University of Hawaii</a:t>
                      </a:r>
                      <a:endParaRPr lang="en-US" sz="1400" kern="1000">
                        <a:effectLst/>
                        <a:latin typeface="Source Sans Pro Light" panose="020B0403030403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244361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kern="100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Paul Chodas, Jet Propulsion Laboratory</a:t>
                      </a:r>
                      <a:endParaRPr lang="en-US" sz="1400" kern="1000">
                        <a:effectLst/>
                        <a:latin typeface="Source Sans Pro Light" panose="020B0403030403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kern="100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Derek Nelson, KinteX Aerospace</a:t>
                      </a:r>
                      <a:endParaRPr lang="en-US" sz="1400" kern="1000">
                        <a:effectLst/>
                        <a:latin typeface="Source Sans Pro Light" panose="020B0403030403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14359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kern="1000" dirty="0">
                          <a:effectLst/>
                          <a:latin typeface="Source Sans Pro Light" panose="020B0403030403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Benjamin Donitz*, Jet Propulsion Laboratory</a:t>
                      </a:r>
                      <a:endParaRPr lang="en-US" sz="1400" kern="1000" dirty="0">
                        <a:effectLst/>
                        <a:latin typeface="Source Sans Pro Light" panose="020B0403030403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kern="1000" dirty="0">
                          <a:effectLst/>
                          <a:latin typeface="Source Sans Pro Light" panose="020B0403030403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Naoya Ozaki, Japanese Aerospace Exploration Agency</a:t>
                      </a:r>
                      <a:endParaRPr lang="en-US" sz="1400" kern="1000" dirty="0">
                        <a:effectLst/>
                        <a:latin typeface="Source Sans Pro Light" panose="020B0403030403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8630632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kern="100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Sonia Hernandez, Continuum Space Systems</a:t>
                      </a:r>
                      <a:endParaRPr lang="en-US" sz="1400" kern="1000">
                        <a:effectLst/>
                        <a:latin typeface="Source Sans Pro Light" panose="020B0403030403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kern="100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Carol Raymond, Jet Propulsion Laboratory</a:t>
                      </a:r>
                      <a:endParaRPr lang="en-US" sz="1400" kern="1000">
                        <a:effectLst/>
                        <a:latin typeface="Source Sans Pro Light" panose="020B0403030403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91003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kern="1000">
                          <a:effectLst/>
                          <a:latin typeface="Source Sans Pro Light" panose="020B0403030403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Geraint Jones, University College London</a:t>
                      </a:r>
                      <a:endParaRPr lang="en-US" sz="1400" kern="1000">
                        <a:effectLst/>
                        <a:latin typeface="Source Sans Pro Light" panose="020B0403030403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kern="1000">
                          <a:effectLst/>
                          <a:latin typeface="Source Sans Pro Light" panose="020B0403030403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Darryl Z. Seligman, Cornell University</a:t>
                      </a:r>
                      <a:endParaRPr lang="en-US" sz="1400" kern="1000">
                        <a:effectLst/>
                        <a:latin typeface="Source Sans Pro Light" panose="020B0403030403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586395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kern="100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Joseph Lazio, Jet Propulsion Laboratory</a:t>
                      </a:r>
                      <a:endParaRPr lang="en-US" sz="1400" kern="1000">
                        <a:effectLst/>
                        <a:latin typeface="Source Sans Pro Light" panose="020B0403030403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kern="100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Matthew Shaw, Lockheed Martin</a:t>
                      </a:r>
                      <a:endParaRPr lang="en-US" sz="1400" kern="1000">
                        <a:effectLst/>
                        <a:latin typeface="Source Sans Pro Light" panose="020B0403030403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78667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kern="1000" dirty="0">
                          <a:effectLst/>
                          <a:latin typeface="Source Sans Pro Light" panose="020B0403030403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Declan Mages, Jet Propulsion Laboratory</a:t>
                      </a:r>
                      <a:endParaRPr lang="en-US" sz="1400" kern="1000" dirty="0">
                        <a:effectLst/>
                        <a:latin typeface="Source Sans Pro Light" panose="020B0403030403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kern="1000">
                          <a:effectLst/>
                          <a:latin typeface="Source Sans Pro Light" panose="020B0403030403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Hajime Yano, Japanese Aerospace Exploration Agency</a:t>
                      </a:r>
                      <a:endParaRPr lang="en-US" sz="1400" kern="1000">
                        <a:effectLst/>
                        <a:latin typeface="Source Sans Pro Light" panose="020B0403030403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6495508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kern="1000" dirty="0">
                          <a:effectLst/>
                          <a:latin typeface="Source Sans Pro Light" panose="020B0403030403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*Study Lead</a:t>
                      </a:r>
                    </a:p>
                  </a:txBody>
                  <a:tcPr marL="36830" marR="36830" marT="18415" marB="18415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000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Walid Majid, Jet Propulsion Laboratory</a:t>
                      </a:r>
                      <a:endParaRPr lang="en-US" sz="1400" kern="1000" dirty="0">
                        <a:effectLst/>
                        <a:latin typeface="Source Sans Pro Light" panose="020B0403030403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30" marR="36830" marT="18415" marB="18415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40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292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B9735-576B-091D-8A2C-B04031B58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820DF8-ABD0-4319-D9D4-ADCA9909BF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01C3CA-A99E-4495-3F62-0CDDBDDC1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Pseudo-Science Traceability Matrix for Planetary Defense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3CD8B-4DD2-3AF9-CD82-B48D0210796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This presentation has been reviewed and determined not to contain export controlled information.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DF1B3-D702-2425-6CEE-1994FC27AE7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57DE1F3-0DC6-EE7E-4AC7-47543E074C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866150"/>
              </p:ext>
            </p:extLst>
          </p:nvPr>
        </p:nvGraphicFramePr>
        <p:xfrm>
          <a:off x="314959" y="824071"/>
          <a:ext cx="8514081" cy="4114800"/>
        </p:xfrm>
        <a:graphic>
          <a:graphicData uri="http://schemas.openxmlformats.org/drawingml/2006/table">
            <a:tbl>
              <a:tblPr/>
              <a:tblGrid>
                <a:gridCol w="2029397">
                  <a:extLst>
                    <a:ext uri="{9D8B030D-6E8A-4147-A177-3AD203B41FA5}">
                      <a16:colId xmlns:a16="http://schemas.microsoft.com/office/drawing/2014/main" val="3188111568"/>
                    </a:ext>
                  </a:extLst>
                </a:gridCol>
                <a:gridCol w="2033660">
                  <a:extLst>
                    <a:ext uri="{9D8B030D-6E8A-4147-A177-3AD203B41FA5}">
                      <a16:colId xmlns:a16="http://schemas.microsoft.com/office/drawing/2014/main" val="385927445"/>
                    </a:ext>
                  </a:extLst>
                </a:gridCol>
                <a:gridCol w="1112756">
                  <a:extLst>
                    <a:ext uri="{9D8B030D-6E8A-4147-A177-3AD203B41FA5}">
                      <a16:colId xmlns:a16="http://schemas.microsoft.com/office/drawing/2014/main" val="2823396359"/>
                    </a:ext>
                  </a:extLst>
                </a:gridCol>
                <a:gridCol w="1112756">
                  <a:extLst>
                    <a:ext uri="{9D8B030D-6E8A-4147-A177-3AD203B41FA5}">
                      <a16:colId xmlns:a16="http://schemas.microsoft.com/office/drawing/2014/main" val="1847122284"/>
                    </a:ext>
                  </a:extLst>
                </a:gridCol>
                <a:gridCol w="1112756">
                  <a:extLst>
                    <a:ext uri="{9D8B030D-6E8A-4147-A177-3AD203B41FA5}">
                      <a16:colId xmlns:a16="http://schemas.microsoft.com/office/drawing/2014/main" val="950283219"/>
                    </a:ext>
                  </a:extLst>
                </a:gridCol>
                <a:gridCol w="1112756">
                  <a:extLst>
                    <a:ext uri="{9D8B030D-6E8A-4147-A177-3AD203B41FA5}">
                      <a16:colId xmlns:a16="http://schemas.microsoft.com/office/drawing/2014/main" val="3873206544"/>
                    </a:ext>
                  </a:extLst>
                </a:gridCol>
              </a:tblGrid>
              <a:tr h="254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Goal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86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Objective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86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Measurement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86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Instrument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86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Example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86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Mass/Power Estimate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86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506260"/>
                  </a:ext>
                </a:extLst>
              </a:tr>
              <a:tr h="43348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Improve the assessment of the likelihood of an impact event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Reduce the predicted position uncertainty in the b-plane of the potential impact to less than 0.1 times (TBC) the capture radius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Orbit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On-board radio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IRIS (</a:t>
                      </a:r>
                      <a:r>
                        <a:rPr 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MarCO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UST-Lite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N/A (Part of spacecraft subsystem)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495215"/>
                  </a:ext>
                </a:extLst>
              </a:tr>
              <a:tr h="173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OpNav Imager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mAPIC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(JPL, demo)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kg / 18 W (avg)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169546"/>
                  </a:ext>
                </a:extLst>
              </a:tr>
              <a:tr h="25487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Improve the assessment of the consequence of an impact event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Reduce the uncertainty in mass to less than a factor of 5 (TBC)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Mass/gravity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Gravity probes (low TRL)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OpGrav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/SIMMEE (APL, demo)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 kg / NA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570590"/>
                  </a:ext>
                </a:extLst>
              </a:tr>
              <a:tr h="2600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Diameter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Thermal Imager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TIR (JAXA, Hayabusa 2)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 kg / 18 W (avg)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912304"/>
                  </a:ext>
                </a:extLst>
              </a:tr>
              <a:tr h="173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Visible imager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mAPIC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(JPL, demo)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kg / 18 W (avg)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220544"/>
                  </a:ext>
                </a:extLst>
              </a:tr>
              <a:tr h="26009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 the optimal mitigation approach, if needed</a:t>
                      </a:r>
                    </a:p>
                    <a:p>
                      <a:pPr algn="ctr" rtl="0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en-US" sz="10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(Not part of threshold mission)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Determine whether the object is a binary system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Target images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Visible imager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mAPIC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(JPL, demo)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kg / 13 W (max)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58070"/>
                  </a:ext>
                </a:extLst>
              </a:tr>
              <a:tr h="2600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Determine the bulk composition of the target object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Surface composition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Multispectral imager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023937"/>
                  </a:ext>
                </a:extLst>
              </a:tr>
              <a:tr h="352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Determine the interior structure of the object including porosity and density distribution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Subsurface topology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Mono-static radar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JuRa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(ASI, Hera Juventas)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 kg / 5 W (RF)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453139"/>
                  </a:ext>
                </a:extLst>
              </a:tr>
              <a:tr h="156846">
                <a:tc gridSpan="6"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*Multiuse instrument for </a:t>
                      </a:r>
                      <a:r>
                        <a:rPr 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OpNav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science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05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9473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21DBEE-8E37-A432-8D69-E09146C66E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03C4B4-DF83-551A-CEA7-2699499F1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Rapid Response Development Timeline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867DD-6EE5-E5EE-FE2E-3496D4708FE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81BC07D9-38D2-4D21-BB9F-4FB482252065}" type="datetime1">
              <a:rPr lang="en-US" smtClean="0"/>
              <a:t>4/24/25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ABE2D3-6C45-98A2-3809-0DAD9874A93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This presentation has been reviewed and determined not to contain export controlled information.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2E793D-9CA0-ED0C-113B-8A8833060BF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8" name="Process 17">
            <a:extLst>
              <a:ext uri="{FF2B5EF4-FFF2-40B4-BE49-F238E27FC236}">
                <a16:creationId xmlns:a16="http://schemas.microsoft.com/office/drawing/2014/main" id="{CF1042B0-69A5-A3ED-850D-77DEFD5674F6}"/>
              </a:ext>
            </a:extLst>
          </p:cNvPr>
          <p:cNvSpPr/>
          <p:nvPr/>
        </p:nvSpPr>
        <p:spPr>
          <a:xfrm>
            <a:off x="230071" y="2245743"/>
            <a:ext cx="1298832" cy="1186453"/>
          </a:xfrm>
          <a:prstGeom prst="flowChartProcess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Discovery</a:t>
            </a:r>
          </a:p>
        </p:txBody>
      </p:sp>
      <p:sp>
        <p:nvSpPr>
          <p:cNvPr id="19" name="Process 18">
            <a:extLst>
              <a:ext uri="{FF2B5EF4-FFF2-40B4-BE49-F238E27FC236}">
                <a16:creationId xmlns:a16="http://schemas.microsoft.com/office/drawing/2014/main" id="{9E0185F8-5289-D86C-C38A-11F0FEC89A84}"/>
              </a:ext>
            </a:extLst>
          </p:cNvPr>
          <p:cNvSpPr/>
          <p:nvPr/>
        </p:nvSpPr>
        <p:spPr>
          <a:xfrm>
            <a:off x="2581295" y="2245741"/>
            <a:ext cx="1298832" cy="1186453"/>
          </a:xfrm>
          <a:prstGeom prst="flowChartProcess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Confirmation</a:t>
            </a:r>
          </a:p>
        </p:txBody>
      </p:sp>
      <p:sp>
        <p:nvSpPr>
          <p:cNvPr id="20" name="Process 19">
            <a:extLst>
              <a:ext uri="{FF2B5EF4-FFF2-40B4-BE49-F238E27FC236}">
                <a16:creationId xmlns:a16="http://schemas.microsoft.com/office/drawing/2014/main" id="{5CF06CFA-DD93-FAA3-A3C1-AA541958B3AB}"/>
              </a:ext>
            </a:extLst>
          </p:cNvPr>
          <p:cNvSpPr/>
          <p:nvPr/>
        </p:nvSpPr>
        <p:spPr>
          <a:xfrm>
            <a:off x="5116376" y="2245740"/>
            <a:ext cx="1298832" cy="1186453"/>
          </a:xfrm>
          <a:prstGeom prst="flowChartProcess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Launch</a:t>
            </a:r>
          </a:p>
        </p:txBody>
      </p:sp>
      <p:sp>
        <p:nvSpPr>
          <p:cNvPr id="21" name="Process 20">
            <a:extLst>
              <a:ext uri="{FF2B5EF4-FFF2-40B4-BE49-F238E27FC236}">
                <a16:creationId xmlns:a16="http://schemas.microsoft.com/office/drawing/2014/main" id="{725BC3B0-90BA-B4A6-5D24-24604329C9B1}"/>
              </a:ext>
            </a:extLst>
          </p:cNvPr>
          <p:cNvSpPr/>
          <p:nvPr/>
        </p:nvSpPr>
        <p:spPr>
          <a:xfrm>
            <a:off x="7467600" y="2245742"/>
            <a:ext cx="1298832" cy="1186453"/>
          </a:xfrm>
          <a:prstGeom prst="flowChartProcess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Flyby</a:t>
            </a:r>
          </a:p>
        </p:txBody>
      </p:sp>
      <p:sp>
        <p:nvSpPr>
          <p:cNvPr id="22" name="Process 21">
            <a:extLst>
              <a:ext uri="{FF2B5EF4-FFF2-40B4-BE49-F238E27FC236}">
                <a16:creationId xmlns:a16="http://schemas.microsoft.com/office/drawing/2014/main" id="{A498BBA0-937A-62DD-78D0-C800BD7D8728}"/>
              </a:ext>
            </a:extLst>
          </p:cNvPr>
          <p:cNvSpPr/>
          <p:nvPr/>
        </p:nvSpPr>
        <p:spPr>
          <a:xfrm>
            <a:off x="175224" y="1713797"/>
            <a:ext cx="3125939" cy="309557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Phase 1: Discovery and Confirmation</a:t>
            </a:r>
          </a:p>
        </p:txBody>
      </p:sp>
      <p:sp>
        <p:nvSpPr>
          <p:cNvPr id="23" name="Process 22">
            <a:extLst>
              <a:ext uri="{FF2B5EF4-FFF2-40B4-BE49-F238E27FC236}">
                <a16:creationId xmlns:a16="http://schemas.microsoft.com/office/drawing/2014/main" id="{443C114E-33A1-FEDD-3F61-E34F2B83945D}"/>
              </a:ext>
            </a:extLst>
          </p:cNvPr>
          <p:cNvSpPr/>
          <p:nvPr/>
        </p:nvSpPr>
        <p:spPr>
          <a:xfrm>
            <a:off x="3301164" y="1714984"/>
            <a:ext cx="2493820" cy="309557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Phase 2: Preparation and Launch</a:t>
            </a:r>
          </a:p>
        </p:txBody>
      </p:sp>
      <p:sp>
        <p:nvSpPr>
          <p:cNvPr id="24" name="Process 23">
            <a:extLst>
              <a:ext uri="{FF2B5EF4-FFF2-40B4-BE49-F238E27FC236}">
                <a16:creationId xmlns:a16="http://schemas.microsoft.com/office/drawing/2014/main" id="{345B7D7F-4E90-A0BA-E12B-BC7351207C02}"/>
              </a:ext>
            </a:extLst>
          </p:cNvPr>
          <p:cNvSpPr/>
          <p:nvPr/>
        </p:nvSpPr>
        <p:spPr>
          <a:xfrm>
            <a:off x="5794983" y="1713797"/>
            <a:ext cx="2971449" cy="309557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Phase 3: Operations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0EE828-A0D2-DEB4-0D60-218F31F2DE53}"/>
              </a:ext>
            </a:extLst>
          </p:cNvPr>
          <p:cNvSpPr txBox="1"/>
          <p:nvPr/>
        </p:nvSpPr>
        <p:spPr>
          <a:xfrm>
            <a:off x="1465651" y="2509137"/>
            <a:ext cx="1178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Does this target meet our criteria for a mission?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1D2F15-1D50-1E45-D322-4497FE75E7B4}"/>
              </a:ext>
            </a:extLst>
          </p:cNvPr>
          <p:cNvSpPr txBox="1"/>
          <p:nvPr/>
        </p:nvSpPr>
        <p:spPr>
          <a:xfrm>
            <a:off x="3907618" y="2531012"/>
            <a:ext cx="117889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Build spacecraft (?), prepare trajectory, obtain licenses, etc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F0D7A5-7C9D-2846-7D2A-5D1F86C99CE1}"/>
              </a:ext>
            </a:extLst>
          </p:cNvPr>
          <p:cNvSpPr txBox="1"/>
          <p:nvPr/>
        </p:nvSpPr>
        <p:spPr>
          <a:xfrm>
            <a:off x="6383153" y="2593775"/>
            <a:ext cx="11788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Autonomous operations and fast flyby</a:t>
            </a:r>
          </a:p>
        </p:txBody>
      </p:sp>
    </p:spTree>
    <p:extLst>
      <p:ext uri="{BB962C8B-B14F-4D97-AF65-F5344CB8AC3E}">
        <p14:creationId xmlns:p14="http://schemas.microsoft.com/office/powerpoint/2010/main" val="4120100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A3B74-EB7F-F9C8-44AE-5C5D62608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89B9D1-A2C8-BC9F-6ABC-C8004783EC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8D4B26-B6E2-DA69-AB19-06DEEC31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Rapid Response Development Timeline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5FABF-B1BB-8DBF-AFD4-6F157C98819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81BC07D9-38D2-4D21-BB9F-4FB482252065}" type="datetime1">
              <a:rPr lang="en-US" smtClean="0"/>
              <a:t>4/24/25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1D0AF-214A-8720-39DC-0BEC6B62E15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This presentation has been reviewed and determined not to contain export controlled information.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332BF-3FC7-474C-F7E0-72717DA9A44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8" name="Process 17">
            <a:extLst>
              <a:ext uri="{FF2B5EF4-FFF2-40B4-BE49-F238E27FC236}">
                <a16:creationId xmlns:a16="http://schemas.microsoft.com/office/drawing/2014/main" id="{D313EC8C-4118-B78A-CC7A-D2D7B174FBC9}"/>
              </a:ext>
            </a:extLst>
          </p:cNvPr>
          <p:cNvSpPr/>
          <p:nvPr/>
        </p:nvSpPr>
        <p:spPr>
          <a:xfrm>
            <a:off x="231719" y="1711245"/>
            <a:ext cx="1298832" cy="1186453"/>
          </a:xfrm>
          <a:prstGeom prst="flowChartProcess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Discovery</a:t>
            </a:r>
          </a:p>
        </p:txBody>
      </p:sp>
      <p:sp>
        <p:nvSpPr>
          <p:cNvPr id="19" name="Process 18">
            <a:extLst>
              <a:ext uri="{FF2B5EF4-FFF2-40B4-BE49-F238E27FC236}">
                <a16:creationId xmlns:a16="http://schemas.microsoft.com/office/drawing/2014/main" id="{30EB4E62-DDAB-3EAB-F99D-FBF304435B9A}"/>
              </a:ext>
            </a:extLst>
          </p:cNvPr>
          <p:cNvSpPr/>
          <p:nvPr/>
        </p:nvSpPr>
        <p:spPr>
          <a:xfrm>
            <a:off x="2582943" y="1711243"/>
            <a:ext cx="1298832" cy="1186453"/>
          </a:xfrm>
          <a:prstGeom prst="flowChartProcess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Confirmation</a:t>
            </a:r>
          </a:p>
        </p:txBody>
      </p:sp>
      <p:sp>
        <p:nvSpPr>
          <p:cNvPr id="20" name="Process 19">
            <a:extLst>
              <a:ext uri="{FF2B5EF4-FFF2-40B4-BE49-F238E27FC236}">
                <a16:creationId xmlns:a16="http://schemas.microsoft.com/office/drawing/2014/main" id="{83A95E0B-1319-FDC6-5067-D4EA1F257F99}"/>
              </a:ext>
            </a:extLst>
          </p:cNvPr>
          <p:cNvSpPr/>
          <p:nvPr/>
        </p:nvSpPr>
        <p:spPr>
          <a:xfrm>
            <a:off x="5118024" y="1711242"/>
            <a:ext cx="1298832" cy="1186453"/>
          </a:xfrm>
          <a:prstGeom prst="flowChartProcess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Launch</a:t>
            </a:r>
          </a:p>
        </p:txBody>
      </p:sp>
      <p:sp>
        <p:nvSpPr>
          <p:cNvPr id="21" name="Process 20">
            <a:extLst>
              <a:ext uri="{FF2B5EF4-FFF2-40B4-BE49-F238E27FC236}">
                <a16:creationId xmlns:a16="http://schemas.microsoft.com/office/drawing/2014/main" id="{8720336D-FF48-2CB7-7F0E-E5E036B1F396}"/>
              </a:ext>
            </a:extLst>
          </p:cNvPr>
          <p:cNvSpPr/>
          <p:nvPr/>
        </p:nvSpPr>
        <p:spPr>
          <a:xfrm>
            <a:off x="7469248" y="1711244"/>
            <a:ext cx="1298832" cy="1186453"/>
          </a:xfrm>
          <a:prstGeom prst="flowChartProcess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Flyby</a:t>
            </a:r>
          </a:p>
        </p:txBody>
      </p:sp>
      <p:sp>
        <p:nvSpPr>
          <p:cNvPr id="22" name="Process 21">
            <a:extLst>
              <a:ext uri="{FF2B5EF4-FFF2-40B4-BE49-F238E27FC236}">
                <a16:creationId xmlns:a16="http://schemas.microsoft.com/office/drawing/2014/main" id="{791E87BB-ED07-F385-CD25-350DFD4D9388}"/>
              </a:ext>
            </a:extLst>
          </p:cNvPr>
          <p:cNvSpPr/>
          <p:nvPr/>
        </p:nvSpPr>
        <p:spPr>
          <a:xfrm>
            <a:off x="176872" y="1179299"/>
            <a:ext cx="3125939" cy="309557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Phase 1: Discovery and Confirmation</a:t>
            </a:r>
          </a:p>
        </p:txBody>
      </p:sp>
      <p:sp>
        <p:nvSpPr>
          <p:cNvPr id="23" name="Process 22">
            <a:extLst>
              <a:ext uri="{FF2B5EF4-FFF2-40B4-BE49-F238E27FC236}">
                <a16:creationId xmlns:a16="http://schemas.microsoft.com/office/drawing/2014/main" id="{94C95725-9E3A-268A-FC7A-AC5CA2C6B4A1}"/>
              </a:ext>
            </a:extLst>
          </p:cNvPr>
          <p:cNvSpPr/>
          <p:nvPr/>
        </p:nvSpPr>
        <p:spPr>
          <a:xfrm>
            <a:off x="3302812" y="1180486"/>
            <a:ext cx="2493820" cy="309557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Phase 2: Preparation and Launch</a:t>
            </a:r>
          </a:p>
        </p:txBody>
      </p:sp>
      <p:sp>
        <p:nvSpPr>
          <p:cNvPr id="24" name="Process 23">
            <a:extLst>
              <a:ext uri="{FF2B5EF4-FFF2-40B4-BE49-F238E27FC236}">
                <a16:creationId xmlns:a16="http://schemas.microsoft.com/office/drawing/2014/main" id="{CE84DCF6-8D0A-D823-8F97-561536ABCD2A}"/>
              </a:ext>
            </a:extLst>
          </p:cNvPr>
          <p:cNvSpPr/>
          <p:nvPr/>
        </p:nvSpPr>
        <p:spPr>
          <a:xfrm>
            <a:off x="5796631" y="1179299"/>
            <a:ext cx="2971449" cy="309557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Phase 3: Operations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53ED06-A1DF-1E1A-DC06-C1477EA61ED9}"/>
              </a:ext>
            </a:extLst>
          </p:cNvPr>
          <p:cNvSpPr txBox="1"/>
          <p:nvPr/>
        </p:nvSpPr>
        <p:spPr>
          <a:xfrm>
            <a:off x="1467299" y="1974639"/>
            <a:ext cx="1178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Does this target meet our criteria for a mission?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580D21-2482-2989-52B6-809A3CE4A11B}"/>
              </a:ext>
            </a:extLst>
          </p:cNvPr>
          <p:cNvSpPr txBox="1"/>
          <p:nvPr/>
        </p:nvSpPr>
        <p:spPr>
          <a:xfrm>
            <a:off x="3909266" y="1996514"/>
            <a:ext cx="1178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Build s/c (?), prepare </a:t>
            </a:r>
            <a:r>
              <a:rPr lang="en-US" sz="1100" dirty="0" err="1"/>
              <a:t>traj</a:t>
            </a:r>
            <a:r>
              <a:rPr lang="en-US" sz="1100" dirty="0"/>
              <a:t>., obtain licenses, etc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90A11C-46FA-D83C-65AE-C344FF474983}"/>
              </a:ext>
            </a:extLst>
          </p:cNvPr>
          <p:cNvSpPr txBox="1"/>
          <p:nvPr/>
        </p:nvSpPr>
        <p:spPr>
          <a:xfrm>
            <a:off x="6384801" y="2059277"/>
            <a:ext cx="11788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Autonomous operations and fast flyby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76AE6B4-6F25-11B1-A785-9735678492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849423"/>
              </p:ext>
            </p:extLst>
          </p:nvPr>
        </p:nvGraphicFramePr>
        <p:xfrm>
          <a:off x="253998" y="3151138"/>
          <a:ext cx="8514081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38027">
                  <a:extLst>
                    <a:ext uri="{9D8B030D-6E8A-4147-A177-3AD203B41FA5}">
                      <a16:colId xmlns:a16="http://schemas.microsoft.com/office/drawing/2014/main" val="125410127"/>
                    </a:ext>
                  </a:extLst>
                </a:gridCol>
                <a:gridCol w="2838027">
                  <a:extLst>
                    <a:ext uri="{9D8B030D-6E8A-4147-A177-3AD203B41FA5}">
                      <a16:colId xmlns:a16="http://schemas.microsoft.com/office/drawing/2014/main" val="4015159851"/>
                    </a:ext>
                  </a:extLst>
                </a:gridCol>
                <a:gridCol w="2838027">
                  <a:extLst>
                    <a:ext uri="{9D8B030D-6E8A-4147-A177-3AD203B41FA5}">
                      <a16:colId xmlns:a16="http://schemas.microsoft.com/office/drawing/2014/main" val="2825794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Define clear thresholds to trigger a rapid response mission. For example, likelihood of impact and likelihood of the ground providing sufficient information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Develop a responsive, adaptable mission architecture that can be deployed within TBD months of confirmation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Physics-driven. Optimize launch periods to minimize time between launch and flyby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371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713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793E1-78AC-28E3-58CD-3E6C4910D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A6C9F0-7229-FBCE-96E6-FD069D7118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E84046-B3EF-1700-038B-89A6373BA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Storage Architecture for Rapid Response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377F3-A357-7C8A-49CD-600EEE44966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53999" y="957819"/>
            <a:ext cx="4125054" cy="356704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Commercial small satellite industry is making it cheaper and more feasible to operate large constellations</a:t>
            </a:r>
          </a:p>
          <a:p>
            <a:r>
              <a:rPr lang="en-US" dirty="0"/>
              <a:t>Takes advantage of unique mission designs, such as an Earth resonant orbit (pictured right)</a:t>
            </a:r>
          </a:p>
          <a:p>
            <a:r>
              <a:rPr lang="en-US" dirty="0"/>
              <a:t>Very short response time enabled by asset already being on-orbit</a:t>
            </a:r>
          </a:p>
          <a:p>
            <a:r>
              <a:rPr lang="en-US" dirty="0"/>
              <a:t>Supplementary science opportunity</a:t>
            </a:r>
          </a:p>
          <a:p>
            <a:endParaRPr lang="en-US" dirty="0"/>
          </a:p>
          <a:p>
            <a:r>
              <a:rPr lang="en-US" dirty="0"/>
              <a:t>Space-stored spacecraft can be on-target very shortly after detection and rideshare minimizes the cost of deploying a large constellation to loitering orbits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16118C-8395-EF41-1589-04E27FA98FFF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81BC07D9-38D2-4D21-BB9F-4FB482252065}" type="datetime1">
              <a:rPr lang="en-US" smtClean="0"/>
              <a:t>4/24/25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6F30E-107C-8151-A4A4-B3D9C8CCA54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This presentation has been reviewed and determined not to contain export controlled information.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DCCDBC-67AB-E3AF-4447-5C660096DD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29C93542-3402-9496-E587-E32250CAA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4948" y="881042"/>
            <a:ext cx="4285670" cy="383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3036F7-AE04-9A86-FB24-188B7E7902C4}"/>
              </a:ext>
            </a:extLst>
          </p:cNvPr>
          <p:cNvSpPr txBox="1"/>
          <p:nvPr/>
        </p:nvSpPr>
        <p:spPr>
          <a:xfrm>
            <a:off x="7676114" y="4524866"/>
            <a:ext cx="10919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From N. Ozaki</a:t>
            </a:r>
          </a:p>
        </p:txBody>
      </p:sp>
    </p:spTree>
    <p:extLst>
      <p:ext uri="{BB962C8B-B14F-4D97-AF65-F5344CB8AC3E}">
        <p14:creationId xmlns:p14="http://schemas.microsoft.com/office/powerpoint/2010/main" val="37603758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522&quot;&gt;&lt;object type=&quot;3&quot; unique_id=&quot;10523&quot;&gt;&lt;property id=&quot;20148&quot; value=&quot;5&quot;/&gt;&lt;property id=&quot;20300&quot; value=&quot;Slide 1&quot;/&gt;&lt;property id=&quot;20307&quot; value=&quot;277&quot;/&gt;&lt;/object&gt;&lt;object type=&quot;3&quot; unique_id=&quot;10524&quot;&gt;&lt;property id=&quot;20148&quot; value=&quot;5&quot;/&gt;&lt;property id=&quot;20300&quot; value=&quot;Slide 2&quot;/&gt;&lt;property id=&quot;20307&quot; value=&quot;281&quot;/&gt;&lt;/object&gt;&lt;object type=&quot;3&quot; unique_id=&quot;10525&quot;&gt;&lt;property id=&quot;20148&quot; value=&quot;5&quot;/&gt;&lt;property id=&quot;20300&quot; value=&quot;Slide 3&quot;/&gt;&lt;property id=&quot;20307&quot; value=&quot;280&quot;/&gt;&lt;/object&gt;&lt;object type=&quot;3&quot; unique_id=&quot;10526&quot;&gt;&lt;property id=&quot;20148&quot; value=&quot;5&quot;/&gt;&lt;property id=&quot;20300&quot; value=&quot;Slide 4&quot;/&gt;&lt;property id=&quot;20307&quot; value=&quot;278&quot;/&gt;&lt;/object&gt;&lt;/object&gt;&lt;object type=&quot;8&quot; unique_id=&quot;10532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NASAjpl-WhiteTheme-16x9-vA6">
  <a:themeElements>
    <a:clrScheme name="NASA-JPL - Jan 2017">
      <a:dk1>
        <a:sysClr val="windowText" lastClr="000000"/>
      </a:dk1>
      <a:lt1>
        <a:sysClr val="window" lastClr="FFFFFF"/>
      </a:lt1>
      <a:dk2>
        <a:srgbClr val="5D5D60"/>
      </a:dk2>
      <a:lt2>
        <a:srgbClr val="E4E9EF"/>
      </a:lt2>
      <a:accent1>
        <a:srgbClr val="6083AA"/>
      </a:accent1>
      <a:accent2>
        <a:srgbClr val="94A8C2"/>
      </a:accent2>
      <a:accent3>
        <a:srgbClr val="0B3D91"/>
      </a:accent3>
      <a:accent4>
        <a:srgbClr val="E31937"/>
      </a:accent4>
      <a:accent5>
        <a:srgbClr val="F2A900"/>
      </a:accent5>
      <a:accent6>
        <a:srgbClr val="A4B34C"/>
      </a:accent6>
      <a:hlink>
        <a:srgbClr val="0E7EE0"/>
      </a:hlink>
      <a:folHlink>
        <a:srgbClr val="0E7E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1">
              <a:lumMod val="65000"/>
            </a:schemeClr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ASAjpl_Template_16x9_vA9" id="{0884B1DF-EFC1-664E-BCA2-14C845D42853}" vid="{BBC14725-3FFA-5645-B8FE-A66E61DA6600}"/>
    </a:ext>
  </a:extLst>
</a:theme>
</file>

<file path=ppt/theme/theme2.xml><?xml version="1.0" encoding="utf-8"?>
<a:theme xmlns:a="http://schemas.openxmlformats.org/drawingml/2006/main" name="NASAjpl-BlackTheme-16x9-vA6">
  <a:themeElements>
    <a:clrScheme name="NASA-JPL - Jan 2017">
      <a:dk1>
        <a:sysClr val="windowText" lastClr="000000"/>
      </a:dk1>
      <a:lt1>
        <a:sysClr val="window" lastClr="FFFFFF"/>
      </a:lt1>
      <a:dk2>
        <a:srgbClr val="5D5D60"/>
      </a:dk2>
      <a:lt2>
        <a:srgbClr val="E4E9EF"/>
      </a:lt2>
      <a:accent1>
        <a:srgbClr val="6083AA"/>
      </a:accent1>
      <a:accent2>
        <a:srgbClr val="94A8C2"/>
      </a:accent2>
      <a:accent3>
        <a:srgbClr val="0B3D91"/>
      </a:accent3>
      <a:accent4>
        <a:srgbClr val="E31937"/>
      </a:accent4>
      <a:accent5>
        <a:srgbClr val="F2A900"/>
      </a:accent5>
      <a:accent6>
        <a:srgbClr val="A4B34C"/>
      </a:accent6>
      <a:hlink>
        <a:srgbClr val="0E7EE0"/>
      </a:hlink>
      <a:folHlink>
        <a:srgbClr val="0E7E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50000"/>
          </a:schemeClr>
        </a:solidFill>
        <a:ln>
          <a:noFill/>
        </a:ln>
        <a:effectLst/>
      </a:spPr>
      <a:bodyPr rtlCol="0" anchor="ctr"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2"/>
          </a:solidFill>
          <a:headEnd type="arrow"/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ASAjpl_Template_16x9_vA9" id="{0884B1DF-EFC1-664E-BCA2-14C845D42853}" vid="{96234AE1-13E4-664F-97ED-E3AE0B3AEFC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NASAjpl-WhiteTheme-16x9-vA6</Template>
  <TotalTime>6886</TotalTime>
  <Words>1493</Words>
  <Application>Microsoft Macintosh PowerPoint</Application>
  <PresentationFormat>On-screen Show (16:9)</PresentationFormat>
  <Paragraphs>194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Source Sans Pro</vt:lpstr>
      <vt:lpstr>Source Sans Pro Light</vt:lpstr>
      <vt:lpstr>Times New Roman</vt:lpstr>
      <vt:lpstr>NASAjpl-WhiteTheme-16x9-vA6</vt:lpstr>
      <vt:lpstr>NASAjpl-BlackTheme-16x9-vA6</vt:lpstr>
      <vt:lpstr>PowerPoint Presentation</vt:lpstr>
      <vt:lpstr>PowerPoint Presentation</vt:lpstr>
      <vt:lpstr>Driving Need for Rapid Response</vt:lpstr>
      <vt:lpstr>Keck Institute for Space Studies (KISS) Workshop Participants</vt:lpstr>
      <vt:lpstr>Workshop Participants</vt:lpstr>
      <vt:lpstr>Pseudo-Science Traceability Matrix for Planetary Defense</vt:lpstr>
      <vt:lpstr>Rapid Response Development Timeline</vt:lpstr>
      <vt:lpstr>Improving Rapid Response Development Timeline</vt:lpstr>
      <vt:lpstr>Space Storage Architecture for Rapid Response</vt:lpstr>
      <vt:lpstr>Ground Storage Architecture for Rapid Response</vt:lpstr>
      <vt:lpstr>Feed Forward Applications</vt:lpstr>
      <vt:lpstr>Rapid Response Mission Demonstration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Donitz, Benjamin P (US 312D)</dc:creator>
  <cp:lastModifiedBy>Donitz, Benjamin P (US 312D)</cp:lastModifiedBy>
  <cp:revision>13</cp:revision>
  <dcterms:created xsi:type="dcterms:W3CDTF">2023-04-10T18:39:56Z</dcterms:created>
  <dcterms:modified xsi:type="dcterms:W3CDTF">2025-04-24T23:43:57Z</dcterms:modified>
</cp:coreProperties>
</file>