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7" r:id="rId3"/>
  </p:sldMasterIdLst>
  <p:notesMasterIdLst>
    <p:notesMasterId r:id="rId19"/>
  </p:notesMasterIdLst>
  <p:sldIdLst>
    <p:sldId id="473" r:id="rId4"/>
    <p:sldId id="490" r:id="rId5"/>
    <p:sldId id="660" r:id="rId6"/>
    <p:sldId id="260" r:id="rId7"/>
    <p:sldId id="1028" r:id="rId8"/>
    <p:sldId id="488" r:id="rId9"/>
    <p:sldId id="1029" r:id="rId10"/>
    <p:sldId id="263" r:id="rId11"/>
    <p:sldId id="1026" r:id="rId12"/>
    <p:sldId id="476" r:id="rId13"/>
    <p:sldId id="477" r:id="rId14"/>
    <p:sldId id="1021" r:id="rId15"/>
    <p:sldId id="1027" r:id="rId16"/>
    <p:sldId id="489" r:id="rId17"/>
    <p:sldId id="4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FD5EA"/>
    <a:srgbClr val="E9EBF5"/>
    <a:srgbClr val="D5E3FF"/>
    <a:srgbClr val="4472C4"/>
    <a:srgbClr val="0080A8"/>
    <a:srgbClr val="009ED0"/>
    <a:srgbClr val="00789E"/>
    <a:srgbClr val="FC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45"/>
    <p:restoredTop sz="96638"/>
  </p:normalViewPr>
  <p:slideViewPr>
    <p:cSldViewPr snapToGrid="0">
      <p:cViewPr varScale="1">
        <p:scale>
          <a:sx n="113" d="100"/>
          <a:sy n="113" d="100"/>
        </p:scale>
        <p:origin x="192" y="432"/>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DBB76-AEE1-DE43-A606-A4567CB05B6D}" type="datetimeFigureOut">
              <a:rPr lang="en-US" smtClean="0"/>
              <a:t>4/17/25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A77B-AE7E-A946-BBA5-F43A3FC5E4A7}" type="slidenum">
              <a:rPr lang="en-US" smtClean="0"/>
              <a:t>‹#›</a:t>
            </a:fld>
            <a:endParaRPr lang="en-US"/>
          </a:p>
        </p:txBody>
      </p:sp>
    </p:spTree>
    <p:extLst>
      <p:ext uri="{BB962C8B-B14F-4D97-AF65-F5344CB8AC3E}">
        <p14:creationId xmlns:p14="http://schemas.microsoft.com/office/powerpoint/2010/main" val="135168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7A77B-AE7E-A946-BBA5-F43A3FC5E4A7}" type="slidenum">
              <a:rPr lang="en-US" smtClean="0"/>
              <a:t>1</a:t>
            </a:fld>
            <a:endParaRPr lang="en-US"/>
          </a:p>
        </p:txBody>
      </p:sp>
    </p:spTree>
    <p:extLst>
      <p:ext uri="{BB962C8B-B14F-4D97-AF65-F5344CB8AC3E}">
        <p14:creationId xmlns:p14="http://schemas.microsoft.com/office/powerpoint/2010/main" val="270869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6" name="Google Shape;366;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809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8D93-2F7E-A85D-5C5C-95F5ADBEEB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F2D9E8-C9AD-56D2-5179-9AF2FCE53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4CAD02-E48C-7F3B-0DA5-69EE63A1916A}"/>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5" name="Footer Placeholder 4">
            <a:extLst>
              <a:ext uri="{FF2B5EF4-FFF2-40B4-BE49-F238E27FC236}">
                <a16:creationId xmlns:a16="http://schemas.microsoft.com/office/drawing/2014/main" id="{F23BACEE-A27F-9D7E-D090-3DCFE34A2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83F6C-F7FA-EB41-CA09-98E51D19CFB7}"/>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428941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8DB8-A45D-0D19-5897-56B716CDE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1EFD8-3196-7951-73D3-BF7C302569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F0862-BA48-2BB9-8142-5CA700B1C027}"/>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5" name="Footer Placeholder 4">
            <a:extLst>
              <a:ext uri="{FF2B5EF4-FFF2-40B4-BE49-F238E27FC236}">
                <a16:creationId xmlns:a16="http://schemas.microsoft.com/office/drawing/2014/main" id="{38F7C503-5D60-81AA-69D1-6C3D861E1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23F03-2CE5-1ED3-46AF-5D162B056ECC}"/>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220261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877B7-9EBC-D5D8-6206-DD6335B1A2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09365-5F2B-E55C-78F1-0FE2C23B75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225AB-2876-0381-11B3-6DF0200B00F8}"/>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5" name="Footer Placeholder 4">
            <a:extLst>
              <a:ext uri="{FF2B5EF4-FFF2-40B4-BE49-F238E27FC236}">
                <a16:creationId xmlns:a16="http://schemas.microsoft.com/office/drawing/2014/main" id="{2AF940C2-8DE9-71B5-5A7E-E4AE48C31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DACB1-D444-BCEA-B5FD-39364A230411}"/>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108086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7854168" y="1787193"/>
            <a:ext cx="3" cy="425752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368214" y="1787193"/>
            <a:ext cx="5181356" cy="425752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8695942" y="1787194"/>
            <a:ext cx="2648533" cy="1328540"/>
          </a:xfrm>
          <a:prstGeom prst="rect">
            <a:avLst/>
          </a:prstGeom>
        </p:spPr>
        <p:txBody>
          <a:bodyPr vert="horz"/>
          <a:lstStyle>
            <a:lvl1pPr>
              <a:defRPr sz="18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8695942" y="3251201"/>
            <a:ext cx="2648533" cy="1328540"/>
          </a:xfrm>
          <a:prstGeom prst="rect">
            <a:avLst/>
          </a:prstGeom>
        </p:spPr>
        <p:txBody>
          <a:bodyPr vert="horz"/>
          <a:lstStyle>
            <a:lvl1pPr>
              <a:defRPr sz="18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8695942" y="4716174"/>
            <a:ext cx="2648533" cy="1328540"/>
          </a:xfrm>
          <a:prstGeom prst="rect">
            <a:avLst/>
          </a:prstGeom>
        </p:spPr>
        <p:txBody>
          <a:bodyPr vert="horz"/>
          <a:lstStyle>
            <a:lvl1pPr>
              <a:defRPr sz="18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endParaRPr lang="en-US"/>
          </a:p>
        </p:txBody>
      </p:sp>
      <p:sp>
        <p:nvSpPr>
          <p:cNvPr id="3" name="Footer Placeholder 2"/>
          <p:cNvSpPr>
            <a:spLocks noGrp="1"/>
          </p:cNvSpPr>
          <p:nvPr>
            <p:ph type="ftr" sz="quarter" idx="23"/>
          </p:nvPr>
        </p:nvSpPr>
        <p:spPr/>
        <p:txBody>
          <a:bodyPr/>
          <a:lstStyle/>
          <a:p>
            <a:endParaRPr lang="en-US"/>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20523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4289798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6"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95916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54784" y="1548191"/>
            <a:ext cx="11153016" cy="474466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8"/>
          </p:nvPr>
        </p:nvSpPr>
        <p:spPr/>
        <p:txBody>
          <a:bodyPr/>
          <a:lstStyle/>
          <a:p>
            <a:endParaRPr lang="en-US"/>
          </a:p>
        </p:txBody>
      </p:sp>
      <p:sp>
        <p:nvSpPr>
          <p:cNvPr id="4" name="Footer Placeholder 3"/>
          <p:cNvSpPr>
            <a:spLocks noGrp="1"/>
          </p:cNvSpPr>
          <p:nvPr>
            <p:ph type="ftr" sz="quarter" idx="19"/>
          </p:nvPr>
        </p:nvSpPr>
        <p:spPr/>
        <p:txBody>
          <a:bodyPr/>
          <a:lstStyle/>
          <a:p>
            <a:endParaRPr lang="en-US"/>
          </a:p>
        </p:txBody>
      </p:sp>
      <p:sp>
        <p:nvSpPr>
          <p:cNvPr id="5" name="Slide Number Placeholder 4"/>
          <p:cNvSpPr>
            <a:spLocks noGrp="1"/>
          </p:cNvSpPr>
          <p:nvPr>
            <p:ph type="sldNum" sz="quarter" idx="20"/>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2755572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54784" y="1548191"/>
            <a:ext cx="11153016" cy="474466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8"/>
          </p:nvPr>
        </p:nvSpPr>
        <p:spPr/>
        <p:txBody>
          <a:bodyPr/>
          <a:lstStyle/>
          <a:p>
            <a:endParaRPr lang="en-US"/>
          </a:p>
        </p:txBody>
      </p:sp>
      <p:sp>
        <p:nvSpPr>
          <p:cNvPr id="4" name="Footer Placeholder 3"/>
          <p:cNvSpPr>
            <a:spLocks noGrp="1"/>
          </p:cNvSpPr>
          <p:nvPr>
            <p:ph type="ftr" sz="quarter" idx="19"/>
          </p:nvPr>
        </p:nvSpPr>
        <p:spPr/>
        <p:txBody>
          <a:bodyPr/>
          <a:lstStyle/>
          <a:p>
            <a:endParaRPr lang="en-US"/>
          </a:p>
        </p:txBody>
      </p:sp>
      <p:sp>
        <p:nvSpPr>
          <p:cNvPr id="5" name="Slide Number Placeholder 4"/>
          <p:cNvSpPr>
            <a:spLocks noGrp="1"/>
          </p:cNvSpPr>
          <p:nvPr>
            <p:ph type="sldNum" sz="quarter" idx="20"/>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167029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6399085" y="1548193"/>
            <a:ext cx="5344584" cy="4744659"/>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454785" y="1548192"/>
            <a:ext cx="5365201" cy="4744659"/>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1391823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6399085" y="1548193"/>
            <a:ext cx="5344584" cy="4744659"/>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454785" y="1548192"/>
            <a:ext cx="5365201" cy="4744659"/>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0"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376396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548191"/>
            <a:ext cx="12192000" cy="4744659"/>
          </a:xfrm>
          <a:prstGeom prst="rect">
            <a:avLst/>
          </a:prstGeom>
        </p:spPr>
        <p:txBody>
          <a:bodyPr vert="horz" anchor="ctr"/>
          <a:lstStyle>
            <a:lvl1pPr marL="0" indent="0" algn="ctr">
              <a:buFontTx/>
              <a:buNone/>
              <a:defRPr sz="2133">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228133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B881-6C62-E411-E64D-081130F04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14197-0685-2CB2-CC05-FCD6F92369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B8578-70D7-EC35-9178-F6E08647E18E}"/>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5" name="Footer Placeholder 4">
            <a:extLst>
              <a:ext uri="{FF2B5EF4-FFF2-40B4-BE49-F238E27FC236}">
                <a16:creationId xmlns:a16="http://schemas.microsoft.com/office/drawing/2014/main" id="{D6B2C50B-3270-09F9-4711-72A8349D0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0199F-E1EF-44D3-ED72-0CE3D36EDB4E}"/>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89706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548191"/>
            <a:ext cx="12192000" cy="4744659"/>
          </a:xfrm>
          <a:prstGeom prst="rect">
            <a:avLst/>
          </a:prstGeom>
        </p:spPr>
        <p:txBody>
          <a:bodyPr vert="horz" anchor="ctr"/>
          <a:lstStyle>
            <a:lvl1pPr marL="0" indent="0" algn="ctr">
              <a:buFontTx/>
              <a:buNone/>
              <a:defRPr sz="2133">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89854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548192"/>
            <a:ext cx="12192000" cy="47446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2815698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548192"/>
            <a:ext cx="12192000" cy="47446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1245871" y="2132269"/>
            <a:ext cx="4484369" cy="3625064"/>
          </a:xfrm>
          <a:prstGeom prst="rect">
            <a:avLst/>
          </a:prstGeom>
        </p:spPr>
        <p:txBody>
          <a:bodyPr vert="horz"/>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6572553" y="2132269"/>
            <a:ext cx="4484369" cy="3625064"/>
          </a:xfrm>
          <a:prstGeom prst="rect">
            <a:avLst/>
          </a:prstGeom>
        </p:spPr>
        <p:txBody>
          <a:bodyPr vert="horz"/>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endParaRPr lang="en-US"/>
          </a:p>
        </p:txBody>
      </p:sp>
      <p:sp>
        <p:nvSpPr>
          <p:cNvPr id="3" name="Footer Placeholder 2"/>
          <p:cNvSpPr>
            <a:spLocks noGrp="1"/>
          </p:cNvSpPr>
          <p:nvPr>
            <p:ph type="ftr" sz="quarter" idx="21"/>
          </p:nvPr>
        </p:nvSpPr>
        <p:spPr/>
        <p:txBody>
          <a:bodyPr/>
          <a:lstStyle/>
          <a:p>
            <a:endParaRPr lang="en-US"/>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313546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2260265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985820"/>
            <a:ext cx="12192000" cy="886360"/>
          </a:xfrm>
          <a:prstGeom prst="rect">
            <a:avLst/>
          </a:prstGeom>
        </p:spPr>
        <p:txBody>
          <a:bodyPr anchor="t"/>
          <a:lstStyle>
            <a:lvl1pPr marL="0" indent="0" algn="ctr">
              <a:buNone/>
              <a:defRPr sz="4800" b="0" i="0" baseline="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Chapter Divider</a:t>
            </a:r>
          </a:p>
        </p:txBody>
      </p:sp>
    </p:spTree>
    <p:extLst>
      <p:ext uri="{BB962C8B-B14F-4D97-AF65-F5344CB8AC3E}">
        <p14:creationId xmlns:p14="http://schemas.microsoft.com/office/powerpoint/2010/main" val="940929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11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648" y="764359"/>
            <a:ext cx="2865368" cy="2304488"/>
          </a:xfrm>
          <a:prstGeom prst="rect">
            <a:avLst/>
          </a:prstGeom>
        </p:spPr>
      </p:pic>
      <p:grpSp>
        <p:nvGrpSpPr>
          <p:cNvPr id="18" name="Group 18"/>
          <p:cNvGrpSpPr>
            <a:grpSpLocks/>
          </p:cNvGrpSpPr>
          <p:nvPr userDrawn="1"/>
        </p:nvGrpSpPr>
        <p:grpSpPr bwMode="auto">
          <a:xfrm>
            <a:off x="0" y="5424789"/>
            <a:ext cx="12192000" cy="1433213"/>
            <a:chOff x="0" y="3189"/>
            <a:chExt cx="6736" cy="1572"/>
          </a:xfrm>
        </p:grpSpPr>
        <p:sp>
          <p:nvSpPr>
            <p:cNvPr id="19" name="Rectangle 4"/>
            <p:cNvSpPr>
              <a:spLocks noChangeArrowheads="1"/>
            </p:cNvSpPr>
            <p:nvPr/>
          </p:nvSpPr>
          <p:spPr bwMode="auto">
            <a:xfrm>
              <a:off x="0" y="3189"/>
              <a:ext cx="6736" cy="157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grpSp>
          <p:nvGrpSpPr>
            <p:cNvPr id="20" name="Group 15"/>
            <p:cNvGrpSpPr>
              <a:grpSpLocks/>
            </p:cNvGrpSpPr>
            <p:nvPr/>
          </p:nvGrpSpPr>
          <p:grpSpPr bwMode="auto">
            <a:xfrm>
              <a:off x="0" y="3189"/>
              <a:ext cx="6736" cy="68"/>
              <a:chOff x="0" y="3189"/>
              <a:chExt cx="6736" cy="68"/>
            </a:xfrm>
          </p:grpSpPr>
          <p:sp>
            <p:nvSpPr>
              <p:cNvPr id="21" name="Rectangle 16"/>
              <p:cNvSpPr>
                <a:spLocks noChangeArrowheads="1"/>
              </p:cNvSpPr>
              <p:nvPr/>
            </p:nvSpPr>
            <p:spPr bwMode="auto">
              <a:xfrm>
                <a:off x="0" y="3189"/>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22" name="Rectangle 17"/>
              <p:cNvSpPr>
                <a:spLocks noChangeArrowheads="1"/>
              </p:cNvSpPr>
              <p:nvPr/>
            </p:nvSpPr>
            <p:spPr bwMode="auto">
              <a:xfrm>
                <a:off x="1826" y="3189"/>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grpSp>
      </p:grpSp>
      <p:pic>
        <p:nvPicPr>
          <p:cNvPr id="11" name="Picture 10" descr="AIRBUS_WHIT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3" name="Text Placeholder 2"/>
          <p:cNvSpPr>
            <a:spLocks noGrp="1"/>
          </p:cNvSpPr>
          <p:nvPr>
            <p:ph type="body" sz="quarter" idx="10"/>
          </p:nvPr>
        </p:nvSpPr>
        <p:spPr>
          <a:xfrm>
            <a:off x="3305016" y="5768386"/>
            <a:ext cx="6031344" cy="756958"/>
          </a:xfrm>
        </p:spPr>
        <p:txBody>
          <a:bodyPr anchor="b"/>
          <a:lstStyle>
            <a:lvl1pPr>
              <a:defRPr sz="1300">
                <a:solidFill>
                  <a:schemeClr val="bg1"/>
                </a:solidFill>
              </a:defRPr>
            </a:lvl1pPr>
          </a:lstStyle>
          <a:p>
            <a:pPr lvl="0"/>
            <a:r>
              <a:rPr lang="de-DE"/>
              <a:t>Textmasterformat bearbeiten</a:t>
            </a:r>
          </a:p>
        </p:txBody>
      </p:sp>
      <p:sp>
        <p:nvSpPr>
          <p:cNvPr id="5" name="Freeform 5"/>
          <p:cNvSpPr>
            <a:spLocks noChangeAspect="1" noEditPoints="1"/>
          </p:cNvSpPr>
          <p:nvPr userDrawn="1"/>
        </p:nvSpPr>
        <p:spPr bwMode="auto">
          <a:xfrm>
            <a:off x="3305016" y="5652003"/>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12" name="Rectangle 3"/>
          <p:cNvSpPr>
            <a:spLocks noGrp="1" noChangeArrowheads="1"/>
          </p:cNvSpPr>
          <p:nvPr>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de-DE" altLang="de-DE" noProof="0"/>
              <a:t>Titelmasterformat durch Klicken bearbeiten</a:t>
            </a:r>
            <a:endParaRPr lang="de-DE" altLang="de-DE" noProof="0" dirty="0"/>
          </a:p>
        </p:txBody>
      </p:sp>
      <p:sp>
        <p:nvSpPr>
          <p:cNvPr id="13" name="Rectangle 4"/>
          <p:cNvSpPr>
            <a:spLocks noGrp="1" noChangeArrowheads="1"/>
          </p:cNvSpPr>
          <p:nvPr>
            <p:ph type="subTitle" idx="1"/>
          </p:nvPr>
        </p:nvSpPr>
        <p:spPr>
          <a:xfrm>
            <a:off x="3305016" y="4561678"/>
            <a:ext cx="6031344" cy="863111"/>
          </a:xfrm>
        </p:spPr>
        <p:txBody>
          <a:bodyPr anchor="t"/>
          <a:lstStyle>
            <a:lvl1pPr>
              <a:lnSpc>
                <a:spcPct val="100000"/>
              </a:lnSpc>
              <a:defRPr sz="2000">
                <a:solidFill>
                  <a:schemeClr val="bg1"/>
                </a:solidFill>
              </a:defRPr>
            </a:lvl1pPr>
          </a:lstStyle>
          <a:p>
            <a:pPr lvl="0"/>
            <a:r>
              <a:rPr lang="de-DE" altLang="de-DE" noProof="0"/>
              <a:t>Formatvorlage des Untertitelmasters durch Klicken bearbeiten</a:t>
            </a:r>
            <a:endParaRPr lang="de-DE" altLang="de-DE" noProof="0" dirty="0"/>
          </a:p>
        </p:txBody>
      </p:sp>
      <p:sp>
        <p:nvSpPr>
          <p:cNvPr id="14" name="Textfeld 13"/>
          <p:cNvSpPr txBox="1"/>
          <p:nvPr userDrawn="1"/>
        </p:nvSpPr>
        <p:spPr>
          <a:xfrm>
            <a:off x="49865" y="302084"/>
            <a:ext cx="288000" cy="5760000"/>
          </a:xfrm>
          <a:prstGeom prst="rect">
            <a:avLst/>
          </a:prstGeom>
          <a:noFill/>
        </p:spPr>
        <p:txBody>
          <a:bodyPr vert="vert270" wrap="square" lIns="0" tIns="0" rIns="0" bIns="0" rtlCol="0" anchor="ctr" anchorCtr="0">
            <a:noAutofit/>
          </a:bodyPr>
          <a:lstStyle/>
          <a:p>
            <a:r>
              <a:rPr lang="en-US" altLang="de-DE" sz="500" dirty="0">
                <a:solidFill>
                  <a:srgbClr val="FFFFFF"/>
                </a:solidFill>
                <a:ea typeface="ＭＳ Ｐゴシック" pitchFamily="34" charset="-128"/>
              </a:rPr>
              <a:t>This document and its content is the property of Airbus </a:t>
            </a:r>
            <a:r>
              <a:rPr lang="en-US" altLang="de-DE" sz="500" dirty="0" err="1">
                <a:solidFill>
                  <a:srgbClr val="FFFFFF"/>
                </a:solidFill>
                <a:ea typeface="ＭＳ Ｐゴシック" pitchFamily="34" charset="-128"/>
              </a:rPr>
              <a:t>Defence</a:t>
            </a:r>
            <a:r>
              <a:rPr lang="en-US" altLang="de-DE" sz="500" dirty="0">
                <a:solidFill>
                  <a:srgbClr val="FFFFFF"/>
                </a:solidFill>
                <a:ea typeface="ＭＳ Ｐゴシック" pitchFamily="34" charset="-128"/>
              </a:rPr>
              <a:t> and Space.</a:t>
            </a:r>
          </a:p>
          <a:p>
            <a:r>
              <a:rPr lang="en-US" altLang="de-DE" sz="500" dirty="0">
                <a:solidFill>
                  <a:srgbClr val="FFFFFF"/>
                </a:solidFill>
                <a:ea typeface="ＭＳ Ｐゴシック" pitchFamily="34" charset="-128"/>
              </a:rPr>
              <a:t>It shall not be communicated to any third party without the owner’s written consent | Airbus DS GmbH / Airbus </a:t>
            </a:r>
            <a:r>
              <a:rPr lang="en-US" altLang="de-DE" sz="500" dirty="0" err="1">
                <a:solidFill>
                  <a:srgbClr val="FFFFFF"/>
                </a:solidFill>
                <a:ea typeface="ＭＳ Ｐゴシック" pitchFamily="34" charset="-128"/>
              </a:rPr>
              <a:t>Defence</a:t>
            </a:r>
            <a:r>
              <a:rPr lang="en-US" altLang="de-DE" sz="500" dirty="0">
                <a:solidFill>
                  <a:srgbClr val="FFFFFF"/>
                </a:solidFill>
                <a:ea typeface="ＭＳ Ｐゴシック" pitchFamily="34" charset="-128"/>
              </a:rPr>
              <a:t> and Space SAS. All rights reserved.</a:t>
            </a:r>
            <a:endParaRPr lang="de-DE" sz="1400" dirty="0">
              <a:solidFill>
                <a:srgbClr val="FFFFFF"/>
              </a:solidFill>
            </a:endParaRPr>
          </a:p>
        </p:txBody>
      </p:sp>
      <p:pic>
        <p:nvPicPr>
          <p:cNvPr id="16" name="Picture 3" descr="C:\User_Data\Daten\MPCV-ESM\Operations\Communication\Presentation Template\Orion_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045125" y="6128023"/>
            <a:ext cx="491249"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95707" y="6177892"/>
            <a:ext cx="535980" cy="432000"/>
          </a:xfrm>
          <a:prstGeom prst="rect">
            <a:avLst/>
          </a:prstGeom>
        </p:spPr>
      </p:pic>
    </p:spTree>
    <p:extLst>
      <p:ext uri="{BB962C8B-B14F-4D97-AF65-F5344CB8AC3E}">
        <p14:creationId xmlns:p14="http://schemas.microsoft.com/office/powerpoint/2010/main" val="787239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2"/>
        </a:solidFill>
        <a:effectLst/>
      </p:bgPr>
    </p:bg>
    <p:spTree>
      <p:nvGrpSpPr>
        <p:cNvPr id="1" name=""/>
        <p:cNvGrpSpPr/>
        <p:nvPr/>
      </p:nvGrpSpPr>
      <p:grpSpPr>
        <a:xfrm>
          <a:off x="0" y="0"/>
          <a:ext cx="0" cy="0"/>
          <a:chOff x="0" y="0"/>
          <a:chExt cx="0" cy="0"/>
        </a:xfrm>
      </p:grpSpPr>
      <p:pic>
        <p:nvPicPr>
          <p:cNvPr id="14" name="Picture 13" descr="ThankYou_Grid_Portra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1848"/>
            <a:ext cx="12193200" cy="4672454"/>
          </a:xfrm>
          <a:prstGeom prst="rect">
            <a:avLst/>
          </a:prstGeom>
        </p:spPr>
      </p:pic>
      <p:pic>
        <p:nvPicPr>
          <p:cNvPr id="9" name="Picture 8" descr="AIRBUS_WHIT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20765" y="6394091"/>
            <a:ext cx="1152128" cy="288032"/>
          </a:xfrm>
          <a:prstGeom prst="rect">
            <a:avLst/>
          </a:prstGeom>
        </p:spPr>
      </p:pic>
      <p:sp>
        <p:nvSpPr>
          <p:cNvPr id="10" name="Text Placeholder 9"/>
          <p:cNvSpPr>
            <a:spLocks noGrp="1"/>
          </p:cNvSpPr>
          <p:nvPr>
            <p:ph type="body" sz="quarter" idx="14"/>
          </p:nvPr>
        </p:nvSpPr>
        <p:spPr>
          <a:xfrm>
            <a:off x="3886247" y="3812348"/>
            <a:ext cx="6507180" cy="709613"/>
          </a:xfrm>
        </p:spPr>
        <p:txBody>
          <a:bodyPr/>
          <a:lstStyle>
            <a:lvl1pPr>
              <a:lnSpc>
                <a:spcPct val="100000"/>
              </a:lnSpc>
              <a:defRPr sz="2500">
                <a:solidFill>
                  <a:schemeClr val="bg1"/>
                </a:solidFill>
              </a:defRPr>
            </a:lvl1pPr>
          </a:lstStyle>
          <a:p>
            <a:pPr lvl="0"/>
            <a:r>
              <a:rPr lang="de-DE"/>
              <a:t>Textmasterformat bearbeiten</a:t>
            </a:r>
          </a:p>
        </p:txBody>
      </p:sp>
      <p:grpSp>
        <p:nvGrpSpPr>
          <p:cNvPr id="13" name="Group 12"/>
          <p:cNvGrpSpPr/>
          <p:nvPr userDrawn="1"/>
        </p:nvGrpSpPr>
        <p:grpSpPr>
          <a:xfrm>
            <a:off x="0" y="3592802"/>
            <a:ext cx="12193200" cy="61997"/>
            <a:chOff x="0" y="3606831"/>
            <a:chExt cx="12193200" cy="61997"/>
          </a:xfrm>
        </p:grpSpPr>
        <p:sp>
          <p:nvSpPr>
            <p:cNvPr id="11" name="Rectangle 16"/>
            <p:cNvSpPr>
              <a:spLocks noChangeArrowheads="1"/>
            </p:cNvSpPr>
            <p:nvPr userDrawn="1"/>
          </p:nvSpPr>
          <p:spPr bwMode="auto">
            <a:xfrm>
              <a:off x="0" y="3606831"/>
              <a:ext cx="12193200" cy="209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2" name="Rectangle 17"/>
            <p:cNvSpPr>
              <a:spLocks noChangeArrowheads="1"/>
            </p:cNvSpPr>
            <p:nvPr userDrawn="1"/>
          </p:nvSpPr>
          <p:spPr bwMode="auto">
            <a:xfrm>
              <a:off x="3886247" y="3606831"/>
              <a:ext cx="8305753" cy="61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grpSp>
      <p:sp>
        <p:nvSpPr>
          <p:cNvPr id="16" name="Text Placeholder 15"/>
          <p:cNvSpPr>
            <a:spLocks noGrp="1"/>
          </p:cNvSpPr>
          <p:nvPr>
            <p:ph type="body" sz="quarter" idx="15" hasCustomPrompt="1"/>
          </p:nvPr>
        </p:nvSpPr>
        <p:spPr>
          <a:xfrm>
            <a:off x="469900" y="6394093"/>
            <a:ext cx="4257949" cy="288033"/>
          </a:xfrm>
        </p:spPr>
        <p:txBody>
          <a:bodyPr anchor="b"/>
          <a:lstStyle>
            <a:lvl1pPr>
              <a:defRPr sz="800">
                <a:solidFill>
                  <a:schemeClr val="bg1"/>
                </a:solidFill>
              </a:defRPr>
            </a:lvl1pPr>
          </a:lstStyle>
          <a:p>
            <a:pPr lvl="0"/>
            <a:r>
              <a:rPr lang="en-US" dirty="0"/>
              <a:t>[If needed, appropriate copyright mention here]</a:t>
            </a:r>
          </a:p>
        </p:txBody>
      </p:sp>
      <p:sp>
        <p:nvSpPr>
          <p:cNvPr id="15" name="Textfeld 14"/>
          <p:cNvSpPr txBox="1"/>
          <p:nvPr userDrawn="1"/>
        </p:nvSpPr>
        <p:spPr>
          <a:xfrm>
            <a:off x="49865" y="302084"/>
            <a:ext cx="288000" cy="5760000"/>
          </a:xfrm>
          <a:prstGeom prst="rect">
            <a:avLst/>
          </a:prstGeom>
          <a:noFill/>
        </p:spPr>
        <p:txBody>
          <a:bodyPr vert="vert270" wrap="square" lIns="0" tIns="0" rIns="0" bIns="0" rtlCol="0" anchor="ctr" anchorCtr="0">
            <a:noAutofit/>
          </a:bodyPr>
          <a:lstStyle/>
          <a:p>
            <a:r>
              <a:rPr lang="en-US" altLang="de-DE" sz="500" dirty="0">
                <a:solidFill>
                  <a:srgbClr val="FFFFFF"/>
                </a:solidFill>
                <a:ea typeface="ＭＳ Ｐゴシック" pitchFamily="34" charset="-128"/>
              </a:rPr>
              <a:t>This document and its content is the property of Airbus </a:t>
            </a:r>
            <a:r>
              <a:rPr lang="en-US" altLang="de-DE" sz="500" dirty="0" err="1">
                <a:solidFill>
                  <a:srgbClr val="FFFFFF"/>
                </a:solidFill>
                <a:ea typeface="ＭＳ Ｐゴシック" pitchFamily="34" charset="-128"/>
              </a:rPr>
              <a:t>Defence</a:t>
            </a:r>
            <a:r>
              <a:rPr lang="en-US" altLang="de-DE" sz="500" dirty="0">
                <a:solidFill>
                  <a:srgbClr val="FFFFFF"/>
                </a:solidFill>
                <a:ea typeface="ＭＳ Ｐゴシック" pitchFamily="34" charset="-128"/>
              </a:rPr>
              <a:t> and Space.</a:t>
            </a:r>
          </a:p>
          <a:p>
            <a:r>
              <a:rPr lang="en-US" altLang="de-DE" sz="500" dirty="0">
                <a:solidFill>
                  <a:srgbClr val="FFFFFF"/>
                </a:solidFill>
                <a:ea typeface="ＭＳ Ｐゴシック" pitchFamily="34" charset="-128"/>
              </a:rPr>
              <a:t>It shall not be communicated to any third party without the owner’s written consent | Airbus DS GmbH / Airbus </a:t>
            </a:r>
            <a:r>
              <a:rPr lang="en-US" altLang="de-DE" sz="500" dirty="0" err="1">
                <a:solidFill>
                  <a:srgbClr val="FFFFFF"/>
                </a:solidFill>
                <a:ea typeface="ＭＳ Ｐゴシック" pitchFamily="34" charset="-128"/>
              </a:rPr>
              <a:t>Defence</a:t>
            </a:r>
            <a:r>
              <a:rPr lang="en-US" altLang="de-DE" sz="500" dirty="0">
                <a:solidFill>
                  <a:srgbClr val="FFFFFF"/>
                </a:solidFill>
                <a:ea typeface="ＭＳ Ｐゴシック" pitchFamily="34" charset="-128"/>
              </a:rPr>
              <a:t> and Space SAS. All rights reserved.</a:t>
            </a:r>
            <a:endParaRPr lang="de-DE" sz="1400" dirty="0">
              <a:solidFill>
                <a:srgbClr val="FFFFFF"/>
              </a:solidFill>
            </a:endParaRPr>
          </a:p>
        </p:txBody>
      </p:sp>
      <p:pic>
        <p:nvPicPr>
          <p:cNvPr id="17" name="Grafik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96401" y="6338735"/>
            <a:ext cx="535980" cy="432000"/>
          </a:xfrm>
          <a:prstGeom prst="rect">
            <a:avLst/>
          </a:prstGeom>
        </p:spPr>
      </p:pic>
      <p:pic>
        <p:nvPicPr>
          <p:cNvPr id="18" name="Picture 3" descr="C:\User_Data\Daten\MPCV-ESM\Operations\Communication\Presentation Template\Orion_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318445" y="6322107"/>
            <a:ext cx="491249" cy="4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4111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8800" y="1568960"/>
            <a:ext cx="112320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Date Placeholder 6"/>
          <p:cNvSpPr>
            <a:spLocks noGrp="1"/>
          </p:cNvSpPr>
          <p:nvPr>
            <p:ph type="dt" sz="half" idx="10"/>
          </p:nvPr>
        </p:nvSpPr>
        <p:spPr/>
        <p:txBody>
          <a:bodyPr/>
          <a:lstStyle/>
          <a:p>
            <a:r>
              <a:rPr lang="de-DE"/>
              <a:t>DD MONTH YEAR</a:t>
            </a:r>
            <a:endParaRPr lang="en-GB"/>
          </a:p>
        </p:txBody>
      </p:sp>
      <p:sp>
        <p:nvSpPr>
          <p:cNvPr id="8" name="Footer Placeholder 7"/>
          <p:cNvSpPr>
            <a:spLocks noGrp="1"/>
          </p:cNvSpPr>
          <p:nvPr>
            <p:ph type="ftr" sz="quarter" idx="11"/>
          </p:nvPr>
        </p:nvSpPr>
        <p:spPr/>
        <p:txBody>
          <a:bodyPr/>
          <a:lstStyle/>
          <a:p>
            <a:r>
              <a:rPr lang="en-GB"/>
              <a:t>© Copyright Airbus (Specify your Legal Entity YEAR) / Presentation title runs here (go to Header and Footer to edit this text)</a:t>
            </a:r>
          </a:p>
        </p:txBody>
      </p:sp>
      <p:sp>
        <p:nvSpPr>
          <p:cNvPr id="9" name="Slide Number Placeholder 8"/>
          <p:cNvSpPr>
            <a:spLocks noGrp="1"/>
          </p:cNvSpPr>
          <p:nvPr>
            <p:ph type="sldNum" sz="quarter" idx="12"/>
          </p:nvPr>
        </p:nvSpPr>
        <p:spPr/>
        <p:txBody>
          <a:bodyPr/>
          <a:lstStyle/>
          <a:p>
            <a:fld id="{877C2003-2E6E-4ABC-B270-3E95A87ADF8A}" type="slidenum">
              <a:rPr lang="en-GB" smtClean="0"/>
              <a:t>‹#›</a:t>
            </a:fld>
            <a:endParaRPr lang="en-GB"/>
          </a:p>
        </p:txBody>
      </p:sp>
    </p:spTree>
    <p:extLst>
      <p:ext uri="{BB962C8B-B14F-4D97-AF65-F5344CB8AC3E}">
        <p14:creationId xmlns:p14="http://schemas.microsoft.com/office/powerpoint/2010/main" val="406897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e Placeholder 6"/>
          <p:cNvSpPr>
            <a:spLocks noGrp="1"/>
          </p:cNvSpPr>
          <p:nvPr>
            <p:ph type="dt" sz="half" idx="10"/>
          </p:nvPr>
        </p:nvSpPr>
        <p:spPr/>
        <p:txBody>
          <a:bodyPr/>
          <a:lstStyle/>
          <a:p>
            <a:fld id="{8E3E4164-043C-47E3-876D-2978794146E5}" type="datetime4">
              <a:rPr lang="en-US" altLang="de-DE" smtClean="0"/>
              <a:t>April 17, 2025</a:t>
            </a:fld>
            <a:endParaRPr lang="de-DE" altLang="de-DE" dirty="0"/>
          </a:p>
        </p:txBody>
      </p:sp>
      <p:sp>
        <p:nvSpPr>
          <p:cNvPr id="8" name="Footer Placeholder 7"/>
          <p:cNvSpPr>
            <a:spLocks noGrp="1"/>
          </p:cNvSpPr>
          <p:nvPr>
            <p:ph type="ftr" sz="quarter" idx="11"/>
          </p:nvPr>
        </p:nvSpPr>
        <p:spPr/>
        <p:txBody>
          <a:bodyPr/>
          <a:lstStyle/>
          <a:p>
            <a:r>
              <a:rPr lang="en-GB" altLang="de-DE"/>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Tree>
    <p:extLst>
      <p:ext uri="{BB962C8B-B14F-4D97-AF65-F5344CB8AC3E}">
        <p14:creationId xmlns:p14="http://schemas.microsoft.com/office/powerpoint/2010/main" val="373643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68A8-FA69-1566-4803-F50F8563A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3931C9-882F-3E18-A74A-6B42DD233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725886-F2B7-43F1-91FA-88C3C743057A}"/>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5" name="Footer Placeholder 4">
            <a:extLst>
              <a:ext uri="{FF2B5EF4-FFF2-40B4-BE49-F238E27FC236}">
                <a16:creationId xmlns:a16="http://schemas.microsoft.com/office/drawing/2014/main" id="{6525B852-196E-EFC4-849F-B14E6F1F9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2F24F-A838-4641-6995-E4F2780752C7}"/>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1392026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and content">
  <p:cSld name="1_Header and conten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25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35" name="Google Shape;35;p16"/>
          <p:cNvSpPr txBox="1">
            <a:spLocks noGrp="1"/>
          </p:cNvSpPr>
          <p:nvPr>
            <p:ph type="dt" idx="10"/>
          </p:nvPr>
        </p:nvSpPr>
        <p:spPr>
          <a:xfrm>
            <a:off x="766800" y="6444000"/>
            <a:ext cx="11592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22356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9417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6399085" y="1548193"/>
            <a:ext cx="5344584" cy="4744659"/>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454785" y="1548192"/>
            <a:ext cx="5365201" cy="4744659"/>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10" name="Title 1"/>
          <p:cNvSpPr>
            <a:spLocks noGrp="1"/>
          </p:cNvSpPr>
          <p:nvPr>
            <p:ph type="ctrTitle" hasCustomPrompt="1"/>
          </p:nvPr>
        </p:nvSpPr>
        <p:spPr>
          <a:xfrm>
            <a:off x="427971" y="325010"/>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1163852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A2F5-4C0B-9AE0-FBF7-7889FD449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D4C65-238D-0B82-7238-F1586FEA58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678DF-8B3F-58F2-66D9-F96597E3C2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55FEA-7288-655F-8EF7-99842AE4C0A7}"/>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6" name="Footer Placeholder 5">
            <a:extLst>
              <a:ext uri="{FF2B5EF4-FFF2-40B4-BE49-F238E27FC236}">
                <a16:creationId xmlns:a16="http://schemas.microsoft.com/office/drawing/2014/main" id="{0DB9C4D9-CA69-21F9-9E65-3762AB682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0CDF8-0D08-D625-C51A-7FF2A88DA283}"/>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315482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7EA4-1E9B-D267-CE53-F305A2A5F6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A9AB74-3135-1291-58A1-666BA7E496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D16A5-3BA8-0D45-C19C-FC27814CC2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C4E90-702E-EB96-2CB1-3E392051EC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8DE8DD-E32A-E05D-FED2-62B0AB6CF6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5B9881-0E7D-BAC6-0C84-899BADE4CA7D}"/>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8" name="Footer Placeholder 7">
            <a:extLst>
              <a:ext uri="{FF2B5EF4-FFF2-40B4-BE49-F238E27FC236}">
                <a16:creationId xmlns:a16="http://schemas.microsoft.com/office/drawing/2014/main" id="{E439DF15-AC5C-1E8B-C4F3-507449DC68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911A19-E2C7-4974-CFD6-E6539C3774CE}"/>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253196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B33D-5ADE-6D7C-4242-60FB5B68F0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D04F5-0C80-8A8D-B545-D143EB479406}"/>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4" name="Footer Placeholder 3">
            <a:extLst>
              <a:ext uri="{FF2B5EF4-FFF2-40B4-BE49-F238E27FC236}">
                <a16:creationId xmlns:a16="http://schemas.microsoft.com/office/drawing/2014/main" id="{83D91872-A7B4-E91F-3F8E-E41DA98B0C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6AFA37-97D9-CABE-FFF0-598B875693AE}"/>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299103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323CA-287F-3438-6301-BD0F61E90756}"/>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3" name="Footer Placeholder 2">
            <a:extLst>
              <a:ext uri="{FF2B5EF4-FFF2-40B4-BE49-F238E27FC236}">
                <a16:creationId xmlns:a16="http://schemas.microsoft.com/office/drawing/2014/main" id="{A4370BCF-28A4-A047-19EF-7D2D47DBDD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94087-082A-76F0-D532-A571F38E0E8C}"/>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3058776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74FA-032E-EB98-98D5-E2F0FE097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456F3D-2DE0-449E-B672-46BCE0842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8B57C1-9528-417F-03E9-621CF7BA0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1CB645-6EFE-4D45-1D6E-3D4539A6EFD9}"/>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6" name="Footer Placeholder 5">
            <a:extLst>
              <a:ext uri="{FF2B5EF4-FFF2-40B4-BE49-F238E27FC236}">
                <a16:creationId xmlns:a16="http://schemas.microsoft.com/office/drawing/2014/main" id="{4D701324-5CAC-D308-3AD4-4E73FE1C3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1549F-71DF-D0EC-6DD1-440B7F94C741}"/>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274587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AA49-B8D9-085E-1609-C72BCC8FA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CC962D-3B5B-647F-3ACA-CDCD51356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91B1C-2791-36B2-1FF3-B331821E1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241CD-F327-1A03-B458-494340D0B7AF}"/>
              </a:ext>
            </a:extLst>
          </p:cNvPr>
          <p:cNvSpPr>
            <a:spLocks noGrp="1"/>
          </p:cNvSpPr>
          <p:nvPr>
            <p:ph type="dt" sz="half" idx="10"/>
          </p:nvPr>
        </p:nvSpPr>
        <p:spPr/>
        <p:txBody>
          <a:bodyPr/>
          <a:lstStyle/>
          <a:p>
            <a:fld id="{0D28C654-9E8B-BF4D-8E7F-8E18D2161C5B}" type="datetimeFigureOut">
              <a:rPr lang="en-US" smtClean="0"/>
              <a:t>4/17/25</a:t>
            </a:fld>
            <a:endParaRPr lang="en-US"/>
          </a:p>
        </p:txBody>
      </p:sp>
      <p:sp>
        <p:nvSpPr>
          <p:cNvPr id="6" name="Footer Placeholder 5">
            <a:extLst>
              <a:ext uri="{FF2B5EF4-FFF2-40B4-BE49-F238E27FC236}">
                <a16:creationId xmlns:a16="http://schemas.microsoft.com/office/drawing/2014/main" id="{21833F6A-146F-2073-762A-6EC07CC10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7C2589-7786-F0D1-C676-B0DB5E3EA9C0}"/>
              </a:ext>
            </a:extLst>
          </p:cNvPr>
          <p:cNvSpPr>
            <a:spLocks noGrp="1"/>
          </p:cNvSpPr>
          <p:nvPr>
            <p:ph type="sldNum" sz="quarter" idx="12"/>
          </p:nvPr>
        </p:nvSpPr>
        <p:spPr/>
        <p:txBody>
          <a:bodyPr/>
          <a:lstStyle/>
          <a:p>
            <a:fld id="{F15DEDDF-7E21-AB45-B074-58CAB7FB697C}" type="slidenum">
              <a:rPr lang="en-US" smtClean="0"/>
              <a:t>‹#›</a:t>
            </a:fld>
            <a:endParaRPr lang="en-US"/>
          </a:p>
        </p:txBody>
      </p:sp>
    </p:spTree>
    <p:extLst>
      <p:ext uri="{BB962C8B-B14F-4D97-AF65-F5344CB8AC3E}">
        <p14:creationId xmlns:p14="http://schemas.microsoft.com/office/powerpoint/2010/main" val="173484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771B2-3955-7766-E8FE-FAAC34D65E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18A50-21D8-FBEB-2D0D-122B1A007A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DD99B-196E-9155-35C9-2A6991BB4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8C654-9E8B-BF4D-8E7F-8E18D2161C5B}" type="datetimeFigureOut">
              <a:rPr lang="en-US" smtClean="0"/>
              <a:t>4/17/25</a:t>
            </a:fld>
            <a:endParaRPr lang="en-US"/>
          </a:p>
        </p:txBody>
      </p:sp>
      <p:sp>
        <p:nvSpPr>
          <p:cNvPr id="5" name="Footer Placeholder 4">
            <a:extLst>
              <a:ext uri="{FF2B5EF4-FFF2-40B4-BE49-F238E27FC236}">
                <a16:creationId xmlns:a16="http://schemas.microsoft.com/office/drawing/2014/main" id="{A19624DA-9E5E-BF75-8AA8-59AEF24EC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A63D9-5AF1-71D5-9836-C13F74AEA2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DEDDF-7E21-AB45-B074-58CAB7FB697C}" type="slidenum">
              <a:rPr lang="en-US" smtClean="0"/>
              <a:t>‹#›</a:t>
            </a:fld>
            <a:endParaRPr lang="en-US"/>
          </a:p>
        </p:txBody>
      </p:sp>
    </p:spTree>
    <p:extLst>
      <p:ext uri="{BB962C8B-B14F-4D97-AF65-F5344CB8AC3E}">
        <p14:creationId xmlns:p14="http://schemas.microsoft.com/office/powerpoint/2010/main" val="47818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455064" y="6396991"/>
            <a:ext cx="2844800" cy="366183"/>
          </a:xfrm>
          <a:prstGeom prst="rect">
            <a:avLst/>
          </a:prstGeom>
        </p:spPr>
        <p:txBody>
          <a:bodyPr vert="horz" lIns="91440" tIns="45720" rIns="91440" bIns="45720" rtlCol="0" anchor="ctr"/>
          <a:lstStyle>
            <a:lvl1pPr algn="l">
              <a:defRPr sz="933">
                <a:solidFill>
                  <a:schemeClr val="tx1">
                    <a:lumMod val="50000"/>
                    <a:lumOff val="50000"/>
                  </a:schemeClr>
                </a:solidFill>
              </a:defRPr>
            </a:lvl1pPr>
          </a:lstStyle>
          <a:p>
            <a:endParaRPr lang="en-US" dirty="0"/>
          </a:p>
        </p:txBody>
      </p:sp>
      <p:sp>
        <p:nvSpPr>
          <p:cNvPr id="4" name="Footer Placeholder 3"/>
          <p:cNvSpPr>
            <a:spLocks noGrp="1"/>
          </p:cNvSpPr>
          <p:nvPr>
            <p:ph type="ftr" sz="quarter" idx="3"/>
          </p:nvPr>
        </p:nvSpPr>
        <p:spPr>
          <a:xfrm>
            <a:off x="4165600" y="6396991"/>
            <a:ext cx="3860800" cy="366183"/>
          </a:xfrm>
          <a:prstGeom prst="rect">
            <a:avLst/>
          </a:prstGeom>
        </p:spPr>
        <p:txBody>
          <a:bodyPr vert="horz" lIns="91440" tIns="45720" rIns="91440" bIns="45720" rtlCol="0" anchor="ctr"/>
          <a:lstStyle>
            <a:lvl1pPr algn="ctr">
              <a:defRPr sz="933">
                <a:solidFill>
                  <a:schemeClr val="tx1">
                    <a:lumMod val="50000"/>
                    <a:lumOff val="50000"/>
                  </a:schemeClr>
                </a:solidFill>
              </a:defRPr>
            </a:lvl1pPr>
          </a:lstStyle>
          <a:p>
            <a:endParaRPr lang="en-US"/>
          </a:p>
        </p:txBody>
      </p:sp>
      <p:sp>
        <p:nvSpPr>
          <p:cNvPr id="5" name="Slide Number Placeholder 4"/>
          <p:cNvSpPr>
            <a:spLocks noGrp="1"/>
          </p:cNvSpPr>
          <p:nvPr>
            <p:ph type="sldNum" sz="quarter" idx="4"/>
          </p:nvPr>
        </p:nvSpPr>
        <p:spPr>
          <a:xfrm>
            <a:off x="8737600" y="6396991"/>
            <a:ext cx="1666240" cy="366183"/>
          </a:xfrm>
          <a:prstGeom prst="rect">
            <a:avLst/>
          </a:prstGeom>
        </p:spPr>
        <p:txBody>
          <a:bodyPr vert="horz" lIns="91440" tIns="45720" rIns="91440" bIns="45720" rtlCol="0" anchor="ctr"/>
          <a:lstStyle>
            <a:lvl1pPr algn="r">
              <a:defRPr sz="933">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3673550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9901" y="653694"/>
            <a:ext cx="11249699" cy="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Titelmasterformat durch Klicken bearbeiten</a:t>
            </a:r>
          </a:p>
        </p:txBody>
      </p:sp>
      <p:sp>
        <p:nvSpPr>
          <p:cNvPr id="1027" name="Rectangle 3"/>
          <p:cNvSpPr>
            <a:spLocks noGrp="1" noChangeArrowheads="1"/>
          </p:cNvSpPr>
          <p:nvPr>
            <p:ph type="body" idx="1"/>
          </p:nvPr>
        </p:nvSpPr>
        <p:spPr bwMode="auto">
          <a:xfrm>
            <a:off x="472407" y="1566000"/>
            <a:ext cx="11247192" cy="428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8" name="Rectangle 4"/>
          <p:cNvSpPr>
            <a:spLocks noGrp="1" noChangeArrowheads="1"/>
          </p:cNvSpPr>
          <p:nvPr>
            <p:ph type="dt" sz="half" idx="2"/>
          </p:nvPr>
        </p:nvSpPr>
        <p:spPr bwMode="auto">
          <a:xfrm>
            <a:off x="777601" y="6444000"/>
            <a:ext cx="1159100"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1042962">
              <a:lnSpc>
                <a:spcPct val="100000"/>
              </a:lnSpc>
              <a:defRPr sz="800">
                <a:solidFill>
                  <a:schemeClr val="tx1">
                    <a:lumMod val="65000"/>
                    <a:lumOff val="35000"/>
                  </a:schemeClr>
                </a:solidFill>
              </a:defRPr>
            </a:lvl1pPr>
          </a:lstStyle>
          <a:p>
            <a:r>
              <a:rPr lang="de-DE" altLang="de-DE">
                <a:solidFill>
                  <a:srgbClr val="000000">
                    <a:lumMod val="65000"/>
                    <a:lumOff val="35000"/>
                  </a:srgbClr>
                </a:solidFill>
              </a:rPr>
              <a:t>02.08.2018</a:t>
            </a:r>
            <a:endParaRPr lang="de-DE" altLang="de-DE" dirty="0">
              <a:solidFill>
                <a:srgbClr val="000000">
                  <a:lumMod val="65000"/>
                  <a:lumOff val="35000"/>
                </a:srgbClr>
              </a:solidFill>
            </a:endParaRPr>
          </a:p>
        </p:txBody>
      </p:sp>
      <p:sp>
        <p:nvSpPr>
          <p:cNvPr id="1029" name="Rectangle 5"/>
          <p:cNvSpPr>
            <a:spLocks noGrp="1" noChangeArrowheads="1"/>
          </p:cNvSpPr>
          <p:nvPr>
            <p:ph type="ftr" sz="quarter" idx="3"/>
          </p:nvPr>
        </p:nvSpPr>
        <p:spPr bwMode="auto">
          <a:xfrm>
            <a:off x="2236499" y="6444000"/>
            <a:ext cx="8296104"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defTabSz="1042962">
              <a:lnSpc>
                <a:spcPct val="100000"/>
              </a:lnSpc>
              <a:defRPr sz="800">
                <a:solidFill>
                  <a:schemeClr val="tx1">
                    <a:lumMod val="65000"/>
                    <a:lumOff val="35000"/>
                  </a:schemeClr>
                </a:solidFill>
              </a:defRPr>
            </a:lvl1pPr>
          </a:lstStyle>
          <a:p>
            <a:r>
              <a:rPr lang="en-GB" altLang="de-DE" dirty="0">
                <a:solidFill>
                  <a:srgbClr val="000000">
                    <a:lumMod val="65000"/>
                    <a:lumOff val="35000"/>
                  </a:srgbClr>
                </a:solidFill>
              </a:rPr>
              <a:t>Orion ESM</a:t>
            </a:r>
            <a:endParaRPr lang="de-DE" altLang="de-DE" dirty="0">
              <a:solidFill>
                <a:srgbClr val="000000">
                  <a:lumMod val="65000"/>
                  <a:lumOff val="35000"/>
                </a:srgbClr>
              </a:solidFill>
            </a:endParaRPr>
          </a:p>
        </p:txBody>
      </p:sp>
      <p:sp>
        <p:nvSpPr>
          <p:cNvPr id="1030" name="Rectangle 6"/>
          <p:cNvSpPr>
            <a:spLocks noGrp="1" noChangeArrowheads="1"/>
          </p:cNvSpPr>
          <p:nvPr>
            <p:ph type="sldNum" sz="quarter" idx="4"/>
          </p:nvPr>
        </p:nvSpPr>
        <p:spPr bwMode="auto">
          <a:xfrm>
            <a:off x="472409" y="6444000"/>
            <a:ext cx="295001"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defTabSz="1042962">
              <a:lnSpc>
                <a:spcPct val="100000"/>
              </a:lnSpc>
              <a:defRPr sz="800">
                <a:solidFill>
                  <a:schemeClr val="tx1">
                    <a:lumMod val="65000"/>
                    <a:lumOff val="35000"/>
                  </a:schemeClr>
                </a:solidFill>
              </a:defRPr>
            </a:lvl1pPr>
          </a:lstStyle>
          <a:p>
            <a:fld id="{290114C8-F7F2-4E05-9CAE-DDD3D22A4BE8}" type="slidenum">
              <a:rPr lang="de-DE" altLang="de-DE" smtClean="0">
                <a:solidFill>
                  <a:srgbClr val="000000">
                    <a:lumMod val="65000"/>
                    <a:lumOff val="35000"/>
                  </a:srgbClr>
                </a:solidFill>
              </a:rPr>
              <a:pPr/>
              <a:t>‹#›</a:t>
            </a:fld>
            <a:endParaRPr lang="de-DE" altLang="de-DE">
              <a:solidFill>
                <a:srgbClr val="000000">
                  <a:lumMod val="65000"/>
                  <a:lumOff val="35000"/>
                </a:srgbClr>
              </a:solidFill>
            </a:endParaRPr>
          </a:p>
        </p:txBody>
      </p:sp>
      <p:pic>
        <p:nvPicPr>
          <p:cNvPr id="7" name="Picture 6" descr="Screen Shot 2016-11-11 at 09.55.03.png"/>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10832400" y="6444002"/>
            <a:ext cx="1108800" cy="231001"/>
          </a:xfrm>
          <a:prstGeom prst="rect">
            <a:avLst/>
          </a:prstGeom>
        </p:spPr>
      </p:pic>
      <p:sp>
        <p:nvSpPr>
          <p:cNvPr id="8" name="Freeform 5"/>
          <p:cNvSpPr>
            <a:spLocks noChangeAspect="1" noEditPoints="1"/>
          </p:cNvSpPr>
          <p:nvPr/>
        </p:nvSpPr>
        <p:spPr bwMode="auto">
          <a:xfrm>
            <a:off x="469900" y="378002"/>
            <a:ext cx="1227600" cy="86461"/>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6401" y="6343500"/>
            <a:ext cx="535980" cy="432000"/>
          </a:xfrm>
          <a:prstGeom prst="rect">
            <a:avLst/>
          </a:prstGeom>
        </p:spPr>
      </p:pic>
      <p:pic>
        <p:nvPicPr>
          <p:cNvPr id="10" name="Picture 3" descr="C:\User_Data\Daten\MPCV-ESM\Operations\Communication\Presentation Template\Orion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41153" y="6343500"/>
            <a:ext cx="491249" cy="43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36000" y="720000"/>
            <a:ext cx="288000" cy="5760000"/>
          </a:xfrm>
          <a:prstGeom prst="rect">
            <a:avLst/>
          </a:prstGeom>
          <a:noFill/>
        </p:spPr>
        <p:txBody>
          <a:bodyPr vert="vert270" wrap="square" lIns="0" tIns="0" rIns="0" bIns="0" rtlCol="0" anchor="ctr" anchorCtr="0">
            <a:noAutofit/>
          </a:bodyPr>
          <a:lstStyle/>
          <a:p>
            <a:r>
              <a:rPr lang="en-US" altLang="de-DE" sz="500" dirty="0">
                <a:solidFill>
                  <a:srgbClr val="000000"/>
                </a:solidFill>
                <a:ea typeface="ＭＳ Ｐゴシック" pitchFamily="34" charset="-128"/>
              </a:rPr>
              <a:t>This document and its content is the property of Airbus </a:t>
            </a:r>
            <a:r>
              <a:rPr lang="en-US" altLang="de-DE" sz="500" dirty="0" err="1">
                <a:solidFill>
                  <a:srgbClr val="000000"/>
                </a:solidFill>
                <a:ea typeface="ＭＳ Ｐゴシック" pitchFamily="34" charset="-128"/>
              </a:rPr>
              <a:t>Defence</a:t>
            </a:r>
            <a:r>
              <a:rPr lang="en-US" altLang="de-DE" sz="500" dirty="0">
                <a:solidFill>
                  <a:srgbClr val="000000"/>
                </a:solidFill>
                <a:ea typeface="ＭＳ Ｐゴシック" pitchFamily="34" charset="-128"/>
              </a:rPr>
              <a:t> and Space.</a:t>
            </a:r>
          </a:p>
          <a:p>
            <a:r>
              <a:rPr lang="en-US" altLang="de-DE" sz="500" dirty="0">
                <a:solidFill>
                  <a:srgbClr val="000000"/>
                </a:solidFill>
                <a:ea typeface="ＭＳ Ｐゴシック" pitchFamily="34" charset="-128"/>
              </a:rPr>
              <a:t>It shall not be communicated to any third party without the owner’s written consent | Airbus DS GmbH / Airbus </a:t>
            </a:r>
            <a:r>
              <a:rPr lang="en-US" altLang="de-DE" sz="500" dirty="0" err="1">
                <a:solidFill>
                  <a:srgbClr val="000000"/>
                </a:solidFill>
                <a:ea typeface="ＭＳ Ｐゴシック" pitchFamily="34" charset="-128"/>
              </a:rPr>
              <a:t>Defence</a:t>
            </a:r>
            <a:r>
              <a:rPr lang="en-US" altLang="de-DE" sz="500" dirty="0">
                <a:solidFill>
                  <a:srgbClr val="000000"/>
                </a:solidFill>
                <a:ea typeface="ＭＳ Ｐゴシック" pitchFamily="34" charset="-128"/>
              </a:rPr>
              <a:t> and Space SAS. All rights reserved.</a:t>
            </a:r>
            <a:endParaRPr lang="de-DE" sz="1400" dirty="0">
              <a:solidFill>
                <a:srgbClr val="000000"/>
              </a:solidFill>
            </a:endParaRPr>
          </a:p>
        </p:txBody>
      </p:sp>
    </p:spTree>
    <p:extLst>
      <p:ext uri="{BB962C8B-B14F-4D97-AF65-F5344CB8AC3E}">
        <p14:creationId xmlns:p14="http://schemas.microsoft.com/office/powerpoint/2010/main" val="24847842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hf hdr="0"/>
  <p:txStyles>
    <p:titleStyle>
      <a:lvl1pPr algn="l" defTabSz="1042962" rtl="0" eaLnBrk="1" fontAlgn="base" hangingPunct="1">
        <a:lnSpc>
          <a:spcPct val="110000"/>
        </a:lnSpc>
        <a:spcBef>
          <a:spcPct val="0"/>
        </a:spcBef>
        <a:spcAft>
          <a:spcPct val="0"/>
        </a:spcAft>
        <a:defRPr sz="2500">
          <a:solidFill>
            <a:schemeClr val="tx2"/>
          </a:solidFill>
          <a:latin typeface="+mj-lt"/>
          <a:ea typeface="+mj-ea"/>
          <a:cs typeface="+mj-cs"/>
        </a:defRPr>
      </a:lvl1pPr>
      <a:lvl2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2pPr>
      <a:lvl3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3pPr>
      <a:lvl4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4pPr>
      <a:lvl5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5pPr>
      <a:lvl6pPr marL="457188"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6pPr>
      <a:lvl7pPr marL="914376"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7pPr>
      <a:lvl8pPr marL="1371565"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8pPr>
      <a:lvl9pPr marL="1828753"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9pPr>
    </p:titleStyle>
    <p:body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p:bodyStyle>
    <p:otherStyle>
      <a:defPPr>
        <a:defRPr lang="de-DE"/>
      </a:defPPr>
      <a:lvl1pPr marL="0" algn="l" defTabSz="914376" rtl="0" eaLnBrk="1" latinLnBrk="0" hangingPunct="1">
        <a:defRPr sz="1800" kern="1200">
          <a:solidFill>
            <a:schemeClr val="tx1"/>
          </a:solidFill>
          <a:latin typeface="+mn-lt"/>
          <a:ea typeface="+mn-ea"/>
          <a:cs typeface="+mn-cs"/>
        </a:defRPr>
      </a:lvl1pPr>
      <a:lvl2pPr marL="457188" algn="l" defTabSz="914376" rtl="0" eaLnBrk="1" latinLnBrk="0" hangingPunct="1">
        <a:defRPr sz="1800" kern="1200">
          <a:solidFill>
            <a:schemeClr val="tx1"/>
          </a:solidFill>
          <a:latin typeface="+mn-lt"/>
          <a:ea typeface="+mn-ea"/>
          <a:cs typeface="+mn-cs"/>
        </a:defRPr>
      </a:lvl2pPr>
      <a:lvl3pPr marL="914376" algn="l" defTabSz="914376" rtl="0" eaLnBrk="1" latinLnBrk="0" hangingPunct="1">
        <a:defRPr sz="1800" kern="1200">
          <a:solidFill>
            <a:schemeClr val="tx1"/>
          </a:solidFill>
          <a:latin typeface="+mn-lt"/>
          <a:ea typeface="+mn-ea"/>
          <a:cs typeface="+mn-cs"/>
        </a:defRPr>
      </a:lvl3pPr>
      <a:lvl4pPr marL="1371565" algn="l" defTabSz="914376" rtl="0" eaLnBrk="1" latinLnBrk="0" hangingPunct="1">
        <a:defRPr sz="1800" kern="1200">
          <a:solidFill>
            <a:schemeClr val="tx1"/>
          </a:solidFill>
          <a:latin typeface="+mn-lt"/>
          <a:ea typeface="+mn-ea"/>
          <a:cs typeface="+mn-cs"/>
        </a:defRPr>
      </a:lvl4pPr>
      <a:lvl5pPr marL="1828753" algn="l" defTabSz="914376" rtl="0" eaLnBrk="1" latinLnBrk="0" hangingPunct="1">
        <a:defRPr sz="1800" kern="1200">
          <a:solidFill>
            <a:schemeClr val="tx1"/>
          </a:solidFill>
          <a:latin typeface="+mn-lt"/>
          <a:ea typeface="+mn-ea"/>
          <a:cs typeface="+mn-cs"/>
        </a:defRPr>
      </a:lvl5pPr>
      <a:lvl6pPr marL="2285941" algn="l" defTabSz="914376" rtl="0" eaLnBrk="1" latinLnBrk="0" hangingPunct="1">
        <a:defRPr sz="1800" kern="1200">
          <a:solidFill>
            <a:schemeClr val="tx1"/>
          </a:solidFill>
          <a:latin typeface="+mn-lt"/>
          <a:ea typeface="+mn-ea"/>
          <a:cs typeface="+mn-cs"/>
        </a:defRPr>
      </a:lvl6pPr>
      <a:lvl7pPr marL="2743129" algn="l" defTabSz="914376" rtl="0" eaLnBrk="1" latinLnBrk="0" hangingPunct="1">
        <a:defRPr sz="1800" kern="1200">
          <a:solidFill>
            <a:schemeClr val="tx1"/>
          </a:solidFill>
          <a:latin typeface="+mn-lt"/>
          <a:ea typeface="+mn-ea"/>
          <a:cs typeface="+mn-cs"/>
        </a:defRPr>
      </a:lvl7pPr>
      <a:lvl8pPr marL="3200318" algn="l" defTabSz="914376" rtl="0" eaLnBrk="1" latinLnBrk="0" hangingPunct="1">
        <a:defRPr sz="1800" kern="1200">
          <a:solidFill>
            <a:schemeClr val="tx1"/>
          </a:solidFill>
          <a:latin typeface="+mn-lt"/>
          <a:ea typeface="+mn-ea"/>
          <a:cs typeface="+mn-cs"/>
        </a:defRPr>
      </a:lvl8pPr>
      <a:lvl9pPr marL="3657506" algn="l" defTabSz="91437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48">
          <p15:clr>
            <a:srgbClr val="F26B43"/>
          </p15:clr>
        </p15:guide>
        <p15:guide id="4" pos="296">
          <p15:clr>
            <a:srgbClr val="F26B43"/>
          </p15:clr>
        </p15:guide>
        <p15:guide id="5" orient="horz" pos="2085">
          <p15:clr>
            <a:srgbClr val="F26B43"/>
          </p15:clr>
        </p15:guide>
        <p15:guide id="6" pos="751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04A9C-CEBA-4358-B174-DC348722E2C9}"/>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 Placeholder 1"/>
          <p:cNvSpPr txBox="1">
            <a:spLocks/>
          </p:cNvSpPr>
          <p:nvPr/>
        </p:nvSpPr>
        <p:spPr>
          <a:xfrm>
            <a:off x="407501" y="1120141"/>
            <a:ext cx="11548524" cy="6732270"/>
          </a:xfrm>
          <a:prstGeom prst="rect">
            <a:avLst/>
          </a:prstGeom>
        </p:spPr>
        <p:txBody>
          <a:bodyPr lIns="121891" tIns="60945" rIns="121891" bIns="60945" anchor="t"/>
          <a:lstStyle>
            <a:lvl1pPr marL="0" indent="0" algn="l" defTabSz="457092" rtl="0" eaLnBrk="1" latinLnBrk="0" hangingPunct="1">
              <a:spcBef>
                <a:spcPct val="20000"/>
              </a:spcBef>
              <a:buFont typeface="Arial"/>
              <a:buNone/>
              <a:defRPr sz="2800" b="0" kern="1200" baseline="0">
                <a:solidFill>
                  <a:schemeClr val="tx1"/>
                </a:solidFill>
                <a:latin typeface="+mn-lt"/>
                <a:ea typeface="+mn-ea"/>
                <a:cs typeface="+mn-cs"/>
              </a:defRPr>
            </a:lvl1pPr>
            <a:lvl2pPr marL="457092" indent="0" algn="l" defTabSz="457092" rtl="0" eaLnBrk="1" latinLnBrk="0" hangingPunct="1">
              <a:spcBef>
                <a:spcPct val="20000"/>
              </a:spcBef>
              <a:buFont typeface="Arial"/>
              <a:buNone/>
              <a:defRPr sz="2000" b="1" kern="1200">
                <a:solidFill>
                  <a:schemeClr val="tx1"/>
                </a:solidFill>
                <a:latin typeface="+mn-lt"/>
                <a:ea typeface="+mn-ea"/>
                <a:cs typeface="+mn-cs"/>
              </a:defRPr>
            </a:lvl2pPr>
            <a:lvl3pPr marL="914186" indent="0" algn="l" defTabSz="457092" rtl="0" eaLnBrk="1" latinLnBrk="0" hangingPunct="1">
              <a:spcBef>
                <a:spcPct val="20000"/>
              </a:spcBef>
              <a:buFont typeface="Arial"/>
              <a:buNone/>
              <a:defRPr sz="1800" b="1" kern="1200">
                <a:solidFill>
                  <a:schemeClr val="tx1"/>
                </a:solidFill>
                <a:latin typeface="+mn-lt"/>
                <a:ea typeface="+mn-ea"/>
                <a:cs typeface="+mn-cs"/>
              </a:defRPr>
            </a:lvl3pPr>
            <a:lvl4pPr marL="1371279" indent="0" algn="l" defTabSz="457092" rtl="0" eaLnBrk="1" latinLnBrk="0" hangingPunct="1">
              <a:spcBef>
                <a:spcPct val="20000"/>
              </a:spcBef>
              <a:buFont typeface="Arial"/>
              <a:buNone/>
              <a:defRPr sz="1600" b="1" kern="1200">
                <a:solidFill>
                  <a:schemeClr val="tx1"/>
                </a:solidFill>
                <a:latin typeface="+mn-lt"/>
                <a:ea typeface="+mn-ea"/>
                <a:cs typeface="+mn-cs"/>
              </a:defRPr>
            </a:lvl4pPr>
            <a:lvl5pPr marL="1828373" indent="0" algn="l" defTabSz="457092" rtl="0" eaLnBrk="1" latinLnBrk="0" hangingPunct="1">
              <a:spcBef>
                <a:spcPct val="20000"/>
              </a:spcBef>
              <a:buFont typeface="Arial"/>
              <a:buNone/>
              <a:defRPr sz="1600" b="1" kern="1200">
                <a:solidFill>
                  <a:schemeClr val="tx1"/>
                </a:solidFill>
                <a:latin typeface="+mn-lt"/>
                <a:ea typeface="+mn-ea"/>
                <a:cs typeface="+mn-cs"/>
              </a:defRPr>
            </a:lvl5pPr>
            <a:lvl6pPr marL="2285466" indent="0" algn="l" defTabSz="457092" rtl="0" eaLnBrk="1" latinLnBrk="0" hangingPunct="1">
              <a:spcBef>
                <a:spcPct val="20000"/>
              </a:spcBef>
              <a:buFont typeface="Arial"/>
              <a:buNone/>
              <a:defRPr sz="1600" b="1" kern="1200">
                <a:solidFill>
                  <a:schemeClr val="tx1"/>
                </a:solidFill>
                <a:latin typeface="+mn-lt"/>
                <a:ea typeface="+mn-ea"/>
                <a:cs typeface="+mn-cs"/>
              </a:defRPr>
            </a:lvl6pPr>
            <a:lvl7pPr marL="2742558" indent="0" algn="l" defTabSz="457092" rtl="0" eaLnBrk="1" latinLnBrk="0" hangingPunct="1">
              <a:spcBef>
                <a:spcPct val="20000"/>
              </a:spcBef>
              <a:buFont typeface="Arial"/>
              <a:buNone/>
              <a:defRPr sz="1600" b="1" kern="1200">
                <a:solidFill>
                  <a:schemeClr val="tx1"/>
                </a:solidFill>
                <a:latin typeface="+mn-lt"/>
                <a:ea typeface="+mn-ea"/>
                <a:cs typeface="+mn-cs"/>
              </a:defRPr>
            </a:lvl7pPr>
            <a:lvl8pPr marL="3199652" indent="0" algn="l" defTabSz="457092" rtl="0" eaLnBrk="1" latinLnBrk="0" hangingPunct="1">
              <a:spcBef>
                <a:spcPct val="20000"/>
              </a:spcBef>
              <a:buFont typeface="Arial"/>
              <a:buNone/>
              <a:defRPr sz="1600" b="1" kern="1200">
                <a:solidFill>
                  <a:schemeClr val="tx1"/>
                </a:solidFill>
                <a:latin typeface="+mn-lt"/>
                <a:ea typeface="+mn-ea"/>
                <a:cs typeface="+mn-cs"/>
              </a:defRPr>
            </a:lvl8pPr>
            <a:lvl9pPr marL="3656744" indent="0" algn="l" defTabSz="457092" rtl="0" eaLnBrk="1" latinLnBrk="0" hangingPunct="1">
              <a:spcBef>
                <a:spcPct val="20000"/>
              </a:spcBef>
              <a:buFont typeface="Arial"/>
              <a:buNone/>
              <a:defRPr sz="1600" b="1" kern="1200">
                <a:solidFill>
                  <a:schemeClr val="tx1"/>
                </a:solidFill>
                <a:latin typeface="+mn-lt"/>
                <a:ea typeface="+mn-ea"/>
                <a:cs typeface="+mn-cs"/>
              </a:defRPr>
            </a:lvl9pPr>
          </a:lstStyle>
          <a:p>
            <a:pPr algn="ctr">
              <a:spcBef>
                <a:spcPts val="600"/>
              </a:spcBef>
            </a:pPr>
            <a:r>
              <a:rPr lang="en-US" sz="2400" b="1" u="sng" dirty="0">
                <a:solidFill>
                  <a:schemeClr val="bg1"/>
                </a:solidFill>
                <a:cs typeface="Arial"/>
              </a:rPr>
              <a:t>Novel Reutilization of the European Service Module in Service of Planetary Defense</a:t>
            </a:r>
          </a:p>
          <a:p>
            <a:pPr algn="ctr">
              <a:spcBef>
                <a:spcPts val="600"/>
              </a:spcBef>
            </a:pPr>
            <a:endParaRPr lang="en-US" sz="1200" b="1" dirty="0">
              <a:solidFill>
                <a:schemeClr val="bg1"/>
              </a:solidFill>
              <a:cs typeface="Arial"/>
            </a:endParaRPr>
          </a:p>
          <a:p>
            <a:pPr algn="ctr">
              <a:spcBef>
                <a:spcPts val="600"/>
              </a:spcBef>
            </a:pPr>
            <a:endParaRPr lang="en-US" sz="1200" b="1" dirty="0">
              <a:solidFill>
                <a:schemeClr val="bg1"/>
              </a:solidFill>
              <a:cs typeface="Arial"/>
            </a:endParaRPr>
          </a:p>
          <a:p>
            <a:pPr algn="ctr">
              <a:spcBef>
                <a:spcPts val="600"/>
              </a:spcBef>
            </a:pPr>
            <a:r>
              <a:rPr lang="en-US" sz="1600" b="1" dirty="0">
                <a:solidFill>
                  <a:schemeClr val="bg1"/>
                </a:solidFill>
                <a:cs typeface="Arial"/>
              </a:rPr>
              <a:t>Lorraine Fesq, Carol Raymond, Jennifer Scully, James Keane, Dave Bearden</a:t>
            </a:r>
          </a:p>
          <a:p>
            <a:pPr algn="ctr">
              <a:spcBef>
                <a:spcPts val="600"/>
              </a:spcBef>
            </a:pPr>
            <a:r>
              <a:rPr lang="en-US" sz="1600" b="1" i="1" dirty="0">
                <a:solidFill>
                  <a:schemeClr val="bg1"/>
                </a:solidFill>
                <a:cs typeface="Arial"/>
              </a:rPr>
              <a:t>Jet Propulsion Laboratory/California Institute of Technology</a:t>
            </a:r>
          </a:p>
          <a:p>
            <a:pPr algn="ctr">
              <a:spcBef>
                <a:spcPts val="600"/>
              </a:spcBef>
            </a:pPr>
            <a:r>
              <a:rPr lang="en-US" sz="1600" b="1" dirty="0">
                <a:solidFill>
                  <a:schemeClr val="bg1"/>
                </a:solidFill>
                <a:cs typeface="Arial"/>
              </a:rPr>
              <a:t> Stephan </a:t>
            </a:r>
            <a:r>
              <a:rPr lang="en-US" sz="1600" b="1" dirty="0" err="1">
                <a:solidFill>
                  <a:schemeClr val="bg1"/>
                </a:solidFill>
                <a:cs typeface="Arial"/>
              </a:rPr>
              <a:t>Ulamec</a:t>
            </a:r>
            <a:r>
              <a:rPr lang="en-US" sz="1600" b="1" dirty="0">
                <a:solidFill>
                  <a:schemeClr val="bg1"/>
                </a:solidFill>
                <a:cs typeface="Arial"/>
              </a:rPr>
              <a:t>, </a:t>
            </a:r>
            <a:r>
              <a:rPr lang="en-US" sz="1600" b="1" i="1" dirty="0">
                <a:solidFill>
                  <a:schemeClr val="bg1"/>
                </a:solidFill>
                <a:cs typeface="Arial"/>
              </a:rPr>
              <a:t>DLR, Linder </a:t>
            </a:r>
            <a:r>
              <a:rPr lang="en-US" sz="1600" b="1" i="1" dirty="0" err="1">
                <a:solidFill>
                  <a:schemeClr val="bg1"/>
                </a:solidFill>
                <a:cs typeface="Arial"/>
              </a:rPr>
              <a:t>Höhe</a:t>
            </a:r>
            <a:endParaRPr lang="en-US" sz="1600" b="1" i="1" dirty="0">
              <a:solidFill>
                <a:schemeClr val="bg1"/>
              </a:solidFill>
              <a:cs typeface="Arial"/>
            </a:endParaRPr>
          </a:p>
          <a:p>
            <a:pPr algn="ctr">
              <a:spcBef>
                <a:spcPts val="600"/>
              </a:spcBef>
            </a:pPr>
            <a:r>
              <a:rPr lang="en-US" sz="1600" b="1" dirty="0">
                <a:solidFill>
                  <a:schemeClr val="bg1"/>
                </a:solidFill>
                <a:cs typeface="Arial"/>
              </a:rPr>
              <a:t>Jean-Baptiste Vincent, Matthias Grott, </a:t>
            </a:r>
            <a:r>
              <a:rPr lang="en-US" sz="1600" b="1" i="1" dirty="0">
                <a:solidFill>
                  <a:schemeClr val="bg1"/>
                </a:solidFill>
                <a:cs typeface="Arial"/>
              </a:rPr>
              <a:t>DLR Institute of Planetary Research</a:t>
            </a:r>
          </a:p>
          <a:p>
            <a:pPr algn="ctr">
              <a:spcBef>
                <a:spcPts val="600"/>
              </a:spcBef>
            </a:pPr>
            <a:r>
              <a:rPr lang="en-US" sz="1600" b="1" dirty="0">
                <a:solidFill>
                  <a:schemeClr val="bg1"/>
                </a:solidFill>
                <a:cs typeface="Arial"/>
              </a:rPr>
              <a:t>Christian J. Renggli, Norbert Krupp, Thorsten Kleine, </a:t>
            </a:r>
            <a:r>
              <a:rPr lang="en-US" sz="1600" b="1" i="1" dirty="0">
                <a:solidFill>
                  <a:schemeClr val="bg1"/>
                </a:solidFill>
                <a:cs typeface="Arial"/>
              </a:rPr>
              <a:t>Max Planck Institute for Solar System Research</a:t>
            </a:r>
          </a:p>
          <a:p>
            <a:pPr algn="ctr">
              <a:spcBef>
                <a:spcPts val="600"/>
              </a:spcBef>
            </a:pPr>
            <a:r>
              <a:rPr lang="en-US" sz="1600" b="1" dirty="0">
                <a:solidFill>
                  <a:schemeClr val="bg1"/>
                </a:solidFill>
                <a:cs typeface="Arial"/>
              </a:rPr>
              <a:t>Matthias Winter, </a:t>
            </a:r>
            <a:r>
              <a:rPr lang="en-US" sz="1600" b="1" i="1" dirty="0">
                <a:solidFill>
                  <a:schemeClr val="bg1"/>
                </a:solidFill>
                <a:cs typeface="Arial"/>
              </a:rPr>
              <a:t>Airbus </a:t>
            </a:r>
            <a:r>
              <a:rPr lang="en-US" sz="1600" b="1" i="1" dirty="0" err="1">
                <a:solidFill>
                  <a:schemeClr val="bg1"/>
                </a:solidFill>
                <a:cs typeface="Arial"/>
              </a:rPr>
              <a:t>Defence</a:t>
            </a:r>
            <a:r>
              <a:rPr lang="en-US" sz="1600" b="1" i="1" dirty="0">
                <a:solidFill>
                  <a:schemeClr val="bg1"/>
                </a:solidFill>
                <a:cs typeface="Arial"/>
              </a:rPr>
              <a:t> and Space GmbH </a:t>
            </a:r>
          </a:p>
          <a:p>
            <a:pPr algn="ctr">
              <a:spcBef>
                <a:spcPts val="600"/>
              </a:spcBef>
            </a:pPr>
            <a:r>
              <a:rPr lang="en-US" sz="1600" b="1" dirty="0">
                <a:solidFill>
                  <a:schemeClr val="bg1"/>
                </a:solidFill>
                <a:cs typeface="Arial"/>
              </a:rPr>
              <a:t>Robert Luther, </a:t>
            </a:r>
            <a:r>
              <a:rPr lang="en-US" sz="1600" b="1" i="1" dirty="0">
                <a:solidFill>
                  <a:schemeClr val="bg1"/>
                </a:solidFill>
                <a:cs typeface="Arial"/>
              </a:rPr>
              <a:t>Museum für </a:t>
            </a:r>
            <a:r>
              <a:rPr lang="en-US" sz="1600" b="1" i="1" dirty="0" err="1">
                <a:solidFill>
                  <a:schemeClr val="bg1"/>
                </a:solidFill>
                <a:cs typeface="Arial"/>
              </a:rPr>
              <a:t>Naturkunde</a:t>
            </a:r>
            <a:r>
              <a:rPr lang="en-US" sz="1600" b="1" i="1" dirty="0">
                <a:solidFill>
                  <a:schemeClr val="bg1"/>
                </a:solidFill>
                <a:cs typeface="Arial"/>
              </a:rPr>
              <a:t> – Leibniz-Institute for Evolution and Biodiversity Science</a:t>
            </a:r>
            <a:r>
              <a:rPr lang="en-US" sz="1600" b="1" dirty="0">
                <a:solidFill>
                  <a:schemeClr val="bg1"/>
                </a:solidFill>
                <a:cs typeface="Arial"/>
              </a:rPr>
              <a:t> </a:t>
            </a:r>
          </a:p>
          <a:p>
            <a:pPr algn="ctr">
              <a:spcBef>
                <a:spcPts val="600"/>
              </a:spcBef>
            </a:pPr>
            <a:r>
              <a:rPr lang="en-US" sz="1600" b="1" dirty="0">
                <a:solidFill>
                  <a:schemeClr val="bg1"/>
                </a:solidFill>
                <a:cs typeface="Arial"/>
              </a:rPr>
              <a:t>Kai </a:t>
            </a:r>
            <a:r>
              <a:rPr lang="en-US" sz="1600" b="1" dirty="0" err="1">
                <a:solidFill>
                  <a:schemeClr val="bg1"/>
                </a:solidFill>
                <a:cs typeface="Arial"/>
              </a:rPr>
              <a:t>Wünnemann</a:t>
            </a:r>
            <a:r>
              <a:rPr lang="en-US" sz="1600" b="1" dirty="0">
                <a:solidFill>
                  <a:schemeClr val="bg1"/>
                </a:solidFill>
                <a:cs typeface="Arial"/>
              </a:rPr>
              <a:t>, </a:t>
            </a:r>
            <a:r>
              <a:rPr lang="en-US" sz="1600" b="1" i="1" dirty="0">
                <a:solidFill>
                  <a:schemeClr val="bg1"/>
                </a:solidFill>
                <a:cs typeface="Arial"/>
              </a:rPr>
              <a:t>Museum für </a:t>
            </a:r>
            <a:r>
              <a:rPr lang="en-US" sz="1600" b="1" i="1" dirty="0" err="1">
                <a:solidFill>
                  <a:schemeClr val="bg1"/>
                </a:solidFill>
                <a:cs typeface="Arial"/>
              </a:rPr>
              <a:t>Naturkunde</a:t>
            </a:r>
            <a:r>
              <a:rPr lang="en-US" sz="1600" b="1" i="1" dirty="0">
                <a:solidFill>
                  <a:schemeClr val="bg1"/>
                </a:solidFill>
                <a:cs typeface="Arial"/>
              </a:rPr>
              <a:t> and Freie Universität Berlin, Institute of Geological Sciences, Planetary Sciences and Remote Sensing</a:t>
            </a:r>
            <a:endParaRPr lang="en-US" sz="1600" b="1" dirty="0">
              <a:solidFill>
                <a:schemeClr val="bg1"/>
              </a:solidFill>
              <a:cs typeface="Arial"/>
            </a:endParaRPr>
          </a:p>
          <a:p>
            <a:pPr algn="ctr">
              <a:spcBef>
                <a:spcPts val="600"/>
              </a:spcBef>
            </a:pPr>
            <a:r>
              <a:rPr lang="en-US" sz="1600" b="1" dirty="0">
                <a:solidFill>
                  <a:schemeClr val="bg1"/>
                </a:solidFill>
                <a:cs typeface="Arial"/>
              </a:rPr>
              <a:t>William Bottke, </a:t>
            </a:r>
            <a:r>
              <a:rPr lang="en-US" sz="1600" b="1" i="1" dirty="0">
                <a:solidFill>
                  <a:schemeClr val="bg1"/>
                </a:solidFill>
                <a:cs typeface="Arial"/>
              </a:rPr>
              <a:t>Southwest Research Institute, Department of Space Studies</a:t>
            </a:r>
          </a:p>
        </p:txBody>
      </p:sp>
      <p:pic>
        <p:nvPicPr>
          <p:cNvPr id="6" name="Picture 5" descr="Tribrand_ColorWhiteText_RGB_small_040615.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02" y="424988"/>
            <a:ext cx="3777393" cy="809441"/>
          </a:xfrm>
          <a:prstGeom prst="rect">
            <a:avLst/>
          </a:prstGeom>
        </p:spPr>
      </p:pic>
      <p:sp>
        <p:nvSpPr>
          <p:cNvPr id="7" name="TextBox 6">
            <a:extLst>
              <a:ext uri="{FF2B5EF4-FFF2-40B4-BE49-F238E27FC236}">
                <a16:creationId xmlns:a16="http://schemas.microsoft.com/office/drawing/2014/main" id="{B1694A05-4092-489A-9B1A-86B8AC3CEB49}"/>
              </a:ext>
            </a:extLst>
          </p:cNvPr>
          <p:cNvSpPr txBox="1"/>
          <p:nvPr/>
        </p:nvSpPr>
        <p:spPr>
          <a:xfrm>
            <a:off x="7258494" y="6103581"/>
            <a:ext cx="4796172" cy="584775"/>
          </a:xfrm>
          <a:prstGeom prst="rect">
            <a:avLst/>
          </a:prstGeom>
          <a:noFill/>
        </p:spPr>
        <p:txBody>
          <a:bodyPr wrap="square" rtlCol="0">
            <a:spAutoFit/>
          </a:bodyPr>
          <a:lstStyle/>
          <a:p>
            <a:pPr algn="r"/>
            <a:r>
              <a:rPr lang="en-US" sz="1600" dirty="0">
                <a:solidFill>
                  <a:schemeClr val="bg1"/>
                </a:solidFill>
                <a:ea typeface="ＭＳ Ｐゴシック" pitchFamily="34" charset="-128"/>
              </a:rPr>
              <a:t>© 2025 California Institute of Technology. </a:t>
            </a:r>
          </a:p>
          <a:p>
            <a:pPr algn="r"/>
            <a:r>
              <a:rPr lang="en-US" sz="1600" dirty="0">
                <a:solidFill>
                  <a:schemeClr val="bg1"/>
                </a:solidFill>
                <a:ea typeface="ＭＳ Ｐゴシック" pitchFamily="34" charset="-128"/>
              </a:rPr>
              <a:t>Government sponsorship acknowledged.</a:t>
            </a:r>
            <a:endParaRPr lang="en-US" sz="1600" dirty="0">
              <a:solidFill>
                <a:schemeClr val="bg1"/>
              </a:solidFill>
            </a:endParaRPr>
          </a:p>
        </p:txBody>
      </p:sp>
      <p:sp>
        <p:nvSpPr>
          <p:cNvPr id="2" name="TextBox 1">
            <a:extLst>
              <a:ext uri="{FF2B5EF4-FFF2-40B4-BE49-F238E27FC236}">
                <a16:creationId xmlns:a16="http://schemas.microsoft.com/office/drawing/2014/main" id="{1B2267BE-D43A-4AE0-69AD-F5E13F6788C7}"/>
              </a:ext>
            </a:extLst>
          </p:cNvPr>
          <p:cNvSpPr txBox="1"/>
          <p:nvPr/>
        </p:nvSpPr>
        <p:spPr>
          <a:xfrm>
            <a:off x="407500" y="6147211"/>
            <a:ext cx="10954759" cy="523220"/>
          </a:xfrm>
          <a:prstGeom prst="rect">
            <a:avLst/>
          </a:prstGeom>
          <a:noFill/>
        </p:spPr>
        <p:txBody>
          <a:bodyPr wrap="square" rtlCol="0">
            <a:spAutoFit/>
          </a:bodyPr>
          <a:lstStyle/>
          <a:p>
            <a:pPr marL="0" marR="0">
              <a:spcBef>
                <a:spcPts val="0"/>
              </a:spcBef>
              <a:spcAft>
                <a:spcPts val="0"/>
              </a:spcAft>
            </a:pPr>
            <a:r>
              <a:rPr lang="en-U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Planetary Defense Conference</a:t>
            </a:r>
            <a:endParaRPr lang="en-US"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p>
            <a:r>
              <a:rPr lang="en-US" sz="1400" dirty="0">
                <a:solidFill>
                  <a:schemeClr val="bg1"/>
                </a:solidFill>
                <a:latin typeface="Arial" panose="020B0604020202020204" pitchFamily="34" charset="0"/>
                <a:ea typeface="MS Mincho" panose="02020609040205080304" pitchFamily="49" charset="-128"/>
              </a:rPr>
              <a:t>Cape Town, South Africa, </a:t>
            </a:r>
            <a:r>
              <a:rPr lang="en-U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April 5-9, 2025</a:t>
            </a:r>
            <a:endParaRPr lang="en-US"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7839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4D91-68D9-757A-A656-5134E82AFC14}"/>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5B91A3B5-98C5-F991-F43D-27A16DEEE3F2}"/>
              </a:ext>
            </a:extLst>
          </p:cNvPr>
          <p:cNvSpPr>
            <a:spLocks noGrp="1"/>
          </p:cNvSpPr>
          <p:nvPr>
            <p:ph idx="1"/>
          </p:nvPr>
        </p:nvSpPr>
        <p:spPr>
          <a:xfrm>
            <a:off x="838200" y="1543050"/>
            <a:ext cx="10515600" cy="2880359"/>
          </a:xfrm>
        </p:spPr>
        <p:txBody>
          <a:bodyPr>
            <a:normAutofit/>
          </a:bodyPr>
          <a:lstStyle/>
          <a:p>
            <a:r>
              <a:rPr lang="en-US" sz="2400" dirty="0"/>
              <a:t>ESM opens new opportunities for low-cost missions</a:t>
            </a:r>
          </a:p>
          <a:p>
            <a:r>
              <a:rPr lang="en-US" sz="2400" dirty="0"/>
              <a:t>Augmented missions could include asteroid impactors with CubeSats, sample return missions, asteroid landers, and seismicity studies.</a:t>
            </a:r>
          </a:p>
          <a:p>
            <a:r>
              <a:rPr lang="en-US" sz="2400" dirty="0"/>
              <a:t>Although the ESM has the potential to deliver additional scientific value beyond its current scope, the scientific value added will have to be weighed against programmatic considerations and carefully analyzed within the ESM's programmatic framework and its stakeholders. </a:t>
            </a:r>
          </a:p>
        </p:txBody>
      </p:sp>
      <p:sp>
        <p:nvSpPr>
          <p:cNvPr id="5" name="TextBox 4">
            <a:extLst>
              <a:ext uri="{FF2B5EF4-FFF2-40B4-BE49-F238E27FC236}">
                <a16:creationId xmlns:a16="http://schemas.microsoft.com/office/drawing/2014/main" id="{7B02ED4A-E4B4-33A1-47CF-7CD58E550ACF}"/>
              </a:ext>
            </a:extLst>
          </p:cNvPr>
          <p:cNvSpPr txBox="1"/>
          <p:nvPr/>
        </p:nvSpPr>
        <p:spPr>
          <a:xfrm>
            <a:off x="1344491" y="5332869"/>
            <a:ext cx="9503018" cy="1200329"/>
          </a:xfrm>
          <a:prstGeom prst="rect">
            <a:avLst/>
          </a:prstGeom>
          <a:noFill/>
          <a:ln w="28575">
            <a:solidFill>
              <a:srgbClr val="00B050"/>
            </a:solidFill>
          </a:ln>
        </p:spPr>
        <p:txBody>
          <a:bodyPr wrap="square" rtlCol="0">
            <a:spAutoFit/>
          </a:bodyPr>
          <a:lstStyle/>
          <a:p>
            <a:pPr algn="ctr"/>
            <a:r>
              <a:rPr lang="en-US" sz="2400" dirty="0">
                <a:solidFill>
                  <a:srgbClr val="000000"/>
                </a:solidFill>
                <a:effectLst/>
                <a:latin typeface="Arial" panose="020B0604020202020204" pitchFamily="34" charset="0"/>
                <a:ea typeface="Arial" panose="020B0604020202020204" pitchFamily="34" charset="0"/>
                <a:cs typeface="Cambria" panose="02040503050406030204" pitchFamily="18" charset="0"/>
              </a:rPr>
              <a:t>The ESM will have propulsive capabilities post Crew Module separation that offer the possibilities to achieve tantalizing </a:t>
            </a:r>
            <a:r>
              <a:rPr lang="en-US" sz="2400" dirty="0">
                <a:solidFill>
                  <a:srgbClr val="000000"/>
                </a:solidFill>
                <a:latin typeface="Arial" panose="020B0604020202020204" pitchFamily="34" charset="0"/>
                <a:ea typeface="Arial" panose="020B0604020202020204" pitchFamily="34" charset="0"/>
                <a:cs typeface="Cambria" panose="02040503050406030204" pitchFamily="18" charset="0"/>
              </a:rPr>
              <a:t>science and planetary defense objectives </a:t>
            </a:r>
            <a:r>
              <a:rPr lang="en-US" sz="2400" dirty="0">
                <a:solidFill>
                  <a:srgbClr val="000000"/>
                </a:solidFill>
                <a:effectLst/>
                <a:latin typeface="Arial" panose="020B0604020202020204" pitchFamily="34" charset="0"/>
                <a:ea typeface="Arial" panose="020B0604020202020204" pitchFamily="34" charset="0"/>
                <a:cs typeface="Cambria" panose="02040503050406030204" pitchFamily="18" charset="0"/>
              </a:rPr>
              <a:t>at a lower-cost</a:t>
            </a:r>
            <a:endParaRPr lang="en-US" sz="2400" dirty="0">
              <a:effectLst/>
            </a:endParaRPr>
          </a:p>
        </p:txBody>
      </p:sp>
    </p:spTree>
    <p:extLst>
      <p:ext uri="{BB962C8B-B14F-4D97-AF65-F5344CB8AC3E}">
        <p14:creationId xmlns:p14="http://schemas.microsoft.com/office/powerpoint/2010/main" val="233090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3523-EEB4-266D-A578-9171FEE7011C}"/>
              </a:ext>
            </a:extLst>
          </p:cNvPr>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1432346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C222-9FD0-681A-8E3B-D3384B7F6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4131C-F36C-2D33-6261-095F748E899B}"/>
              </a:ext>
            </a:extLst>
          </p:cNvPr>
          <p:cNvSpPr>
            <a:spLocks noGrp="1"/>
          </p:cNvSpPr>
          <p:nvPr>
            <p:ph type="title"/>
          </p:nvPr>
        </p:nvSpPr>
        <p:spPr/>
        <p:txBody>
          <a:bodyPr/>
          <a:lstStyle/>
          <a:p>
            <a:r>
              <a:rPr lang="en-US" dirty="0"/>
              <a:t>Workshop Participants</a:t>
            </a:r>
          </a:p>
        </p:txBody>
      </p:sp>
      <p:sp>
        <p:nvSpPr>
          <p:cNvPr id="4" name="TextBox 3">
            <a:extLst>
              <a:ext uri="{FF2B5EF4-FFF2-40B4-BE49-F238E27FC236}">
                <a16:creationId xmlns:a16="http://schemas.microsoft.com/office/drawing/2014/main" id="{7E1619C3-BAD7-6EAD-DF5E-0B4A36F3BB38}"/>
              </a:ext>
            </a:extLst>
          </p:cNvPr>
          <p:cNvSpPr txBox="1"/>
          <p:nvPr/>
        </p:nvSpPr>
        <p:spPr>
          <a:xfrm>
            <a:off x="308610" y="1455638"/>
            <a:ext cx="12054840" cy="4114800"/>
          </a:xfrm>
          <a:prstGeom prst="rect">
            <a:avLst/>
          </a:prstGeom>
          <a:noFill/>
        </p:spPr>
        <p:txBody>
          <a:bodyPr wrap="square" numCol="2">
            <a:spAutoFit/>
          </a:bodyPr>
          <a:lstStyle/>
          <a:p>
            <a:pPr>
              <a:buNone/>
            </a:pPr>
            <a:r>
              <a:rPr lang="en-US" sz="1400" b="1" i="1" dirty="0">
                <a:effectLst/>
                <a:latin typeface="Helvetica" pitchFamily="2" charset="0"/>
              </a:rPr>
              <a:t>Airbus </a:t>
            </a:r>
            <a:r>
              <a:rPr lang="en-US" sz="1400" b="1" i="1" dirty="0" err="1">
                <a:effectLst/>
                <a:latin typeface="Helvetica" pitchFamily="2" charset="0"/>
              </a:rPr>
              <a:t>Defence</a:t>
            </a:r>
            <a:r>
              <a:rPr lang="en-US" sz="1400" b="1" i="1" dirty="0">
                <a:effectLst/>
                <a:latin typeface="Helvetica" pitchFamily="2" charset="0"/>
              </a:rPr>
              <a:t> and Space GmbH</a:t>
            </a:r>
            <a:endParaRPr lang="en-US" sz="1400" b="1" dirty="0">
              <a:effectLst/>
              <a:latin typeface="Helvetica" pitchFamily="2" charset="0"/>
            </a:endParaRPr>
          </a:p>
          <a:p>
            <a:pPr>
              <a:buNone/>
            </a:pPr>
            <a:r>
              <a:rPr lang="en-US" sz="1400" i="1" dirty="0">
                <a:effectLst/>
                <a:latin typeface="Helvetica" pitchFamily="2" charset="0"/>
              </a:rPr>
              <a:t>– Head of moon programs: Ralf Zimmermann</a:t>
            </a:r>
            <a:endParaRPr lang="en-US" sz="1400" dirty="0">
              <a:effectLst/>
              <a:latin typeface="Helvetica" pitchFamily="2" charset="0"/>
            </a:endParaRPr>
          </a:p>
          <a:p>
            <a:pPr>
              <a:buNone/>
            </a:pPr>
            <a:r>
              <a:rPr lang="en-US" sz="1400" i="1" dirty="0">
                <a:effectLst/>
                <a:latin typeface="Helvetica" pitchFamily="2" charset="0"/>
              </a:rPr>
              <a:t>– Lead Systems Engineer for European Service Module:</a:t>
            </a:r>
            <a:endParaRPr lang="en-US" sz="1400" dirty="0">
              <a:effectLst/>
              <a:latin typeface="Helvetica" pitchFamily="2" charset="0"/>
            </a:endParaRPr>
          </a:p>
          <a:p>
            <a:pPr>
              <a:buNone/>
            </a:pPr>
            <a:r>
              <a:rPr lang="en-US" sz="1400" i="1" dirty="0">
                <a:effectLst/>
                <a:latin typeface="Helvetica" pitchFamily="2" charset="0"/>
              </a:rPr>
              <a:t>Matthias Winter</a:t>
            </a:r>
            <a:endParaRPr lang="en-US" sz="1400" dirty="0">
              <a:effectLst/>
              <a:latin typeface="Helvetica" pitchFamily="2" charset="0"/>
            </a:endParaRPr>
          </a:p>
          <a:p>
            <a:pPr>
              <a:buNone/>
            </a:pPr>
            <a:r>
              <a:rPr lang="en-US" sz="1400" i="1" dirty="0">
                <a:effectLst/>
                <a:latin typeface="Helvetica" pitchFamily="2" charset="0"/>
              </a:rPr>
              <a:t>– Lead Campaign Manager - Moon Exploration: Thomas</a:t>
            </a:r>
            <a:r>
              <a:rPr lang="en-US" sz="1400" dirty="0">
                <a:latin typeface="Helvetica" pitchFamily="2" charset="0"/>
              </a:rPr>
              <a:t> </a:t>
            </a:r>
            <a:r>
              <a:rPr lang="en-US" sz="1400" i="1" dirty="0">
                <a:effectLst/>
                <a:latin typeface="Helvetica" pitchFamily="2" charset="0"/>
              </a:rPr>
              <a:t>Schrage</a:t>
            </a:r>
            <a:endParaRPr lang="en-US" sz="1400" dirty="0">
              <a:effectLst/>
              <a:latin typeface="Helvetica" pitchFamily="2" charset="0"/>
            </a:endParaRPr>
          </a:p>
          <a:p>
            <a:pPr>
              <a:buNone/>
            </a:pPr>
            <a:r>
              <a:rPr lang="en-US" sz="1400" i="1" dirty="0">
                <a:effectLst/>
                <a:latin typeface="Helvetica" pitchFamily="2" charset="0"/>
              </a:rPr>
              <a:t>• </a:t>
            </a:r>
            <a:r>
              <a:rPr lang="en-US" sz="1400" b="1" i="1" dirty="0">
                <a:effectLst/>
                <a:latin typeface="Helvetica" pitchFamily="2" charset="0"/>
              </a:rPr>
              <a:t>Germany/</a:t>
            </a:r>
            <a:r>
              <a:rPr lang="en-US" sz="1400" b="1" i="1" dirty="0" err="1">
                <a:effectLst/>
                <a:latin typeface="Helvetica" pitchFamily="2" charset="0"/>
              </a:rPr>
              <a:t>Deutsches</a:t>
            </a:r>
            <a:r>
              <a:rPr lang="en-US" sz="1400" b="1" i="1" dirty="0">
                <a:effectLst/>
                <a:latin typeface="Helvetica" pitchFamily="2" charset="0"/>
              </a:rPr>
              <a:t> Zentrum </a:t>
            </a:r>
            <a:r>
              <a:rPr lang="en-US" sz="1400" b="1" i="1" dirty="0" err="1">
                <a:effectLst/>
                <a:latin typeface="Helvetica" pitchFamily="2" charset="0"/>
              </a:rPr>
              <a:t>für</a:t>
            </a:r>
            <a:r>
              <a:rPr lang="en-US" sz="1400" b="1" i="1" dirty="0">
                <a:effectLst/>
                <a:latin typeface="Helvetica" pitchFamily="2" charset="0"/>
              </a:rPr>
              <a:t> Luft- und </a:t>
            </a:r>
            <a:r>
              <a:rPr lang="en-US" sz="1400" b="1" i="1" dirty="0" err="1">
                <a:effectLst/>
                <a:latin typeface="Helvetica" pitchFamily="2" charset="0"/>
              </a:rPr>
              <a:t>Raumfahrt</a:t>
            </a:r>
            <a:r>
              <a:rPr lang="en-US" sz="1400" b="1" i="1" dirty="0">
                <a:effectLst/>
                <a:latin typeface="Helvetica" pitchFamily="2" charset="0"/>
              </a:rPr>
              <a:t> (DLR)</a:t>
            </a:r>
            <a:endParaRPr lang="en-US" sz="1400" b="1" dirty="0">
              <a:effectLst/>
              <a:latin typeface="Helvetica" pitchFamily="2" charset="0"/>
            </a:endParaRPr>
          </a:p>
          <a:p>
            <a:pPr>
              <a:buNone/>
            </a:pPr>
            <a:r>
              <a:rPr lang="en-US" sz="1400" i="1" dirty="0">
                <a:effectLst/>
                <a:latin typeface="Helvetica" pitchFamily="2" charset="0"/>
              </a:rPr>
              <a:t>– </a:t>
            </a:r>
            <a:r>
              <a:rPr lang="en-US" sz="1400" i="1" dirty="0" err="1">
                <a:effectLst/>
                <a:latin typeface="Helvetica" pitchFamily="2" charset="0"/>
              </a:rPr>
              <a:t>Programm</a:t>
            </a:r>
            <a:r>
              <a:rPr lang="en-US" sz="1400" i="1" dirty="0">
                <a:effectLst/>
                <a:latin typeface="Helvetica" pitchFamily="2" charset="0"/>
              </a:rPr>
              <a:t> and Project Management for Human Spaceflight:</a:t>
            </a:r>
            <a:endParaRPr lang="en-US" sz="1400" dirty="0">
              <a:effectLst/>
              <a:latin typeface="Helvetica" pitchFamily="2" charset="0"/>
            </a:endParaRPr>
          </a:p>
          <a:p>
            <a:pPr>
              <a:buNone/>
            </a:pPr>
            <a:r>
              <a:rPr lang="en-US" sz="1400" i="1" dirty="0">
                <a:effectLst/>
                <a:latin typeface="Helvetica" pitchFamily="2" charset="0"/>
              </a:rPr>
              <a:t>Sophie Bielawski</a:t>
            </a:r>
            <a:endParaRPr lang="en-US" sz="1400" dirty="0">
              <a:effectLst/>
              <a:latin typeface="Helvetica" pitchFamily="2" charset="0"/>
            </a:endParaRPr>
          </a:p>
          <a:p>
            <a:pPr>
              <a:buNone/>
            </a:pPr>
            <a:r>
              <a:rPr lang="en-US" sz="1400" i="1" dirty="0">
                <a:effectLst/>
                <a:latin typeface="Helvetica" pitchFamily="2" charset="0"/>
              </a:rPr>
              <a:t>– Planetary Scientist, Robert Luther</a:t>
            </a:r>
            <a:endParaRPr lang="en-US" sz="1400" dirty="0">
              <a:effectLst/>
              <a:latin typeface="Helvetica" pitchFamily="2" charset="0"/>
            </a:endParaRPr>
          </a:p>
          <a:p>
            <a:pPr>
              <a:buNone/>
            </a:pPr>
            <a:r>
              <a:rPr lang="en-US" sz="1400" i="1" dirty="0">
                <a:effectLst/>
                <a:latin typeface="Helvetica" pitchFamily="2" charset="0"/>
              </a:rPr>
              <a:t>– Planetary Scientist, Kai </a:t>
            </a:r>
            <a:r>
              <a:rPr lang="en-US" sz="1400" i="1" dirty="0" err="1">
                <a:effectLst/>
                <a:latin typeface="Helvetica" pitchFamily="2" charset="0"/>
              </a:rPr>
              <a:t>Wünnemann</a:t>
            </a:r>
            <a:endParaRPr lang="en-US" sz="1400" dirty="0">
              <a:effectLst/>
              <a:latin typeface="Helvetica" pitchFamily="2" charset="0"/>
            </a:endParaRPr>
          </a:p>
          <a:p>
            <a:pPr>
              <a:buNone/>
            </a:pPr>
            <a:r>
              <a:rPr lang="en-US" sz="1400" i="1" dirty="0">
                <a:effectLst/>
                <a:latin typeface="Helvetica" pitchFamily="2" charset="0"/>
              </a:rPr>
              <a:t>– Planetary Scientist, Matthias Grott</a:t>
            </a:r>
            <a:endParaRPr lang="en-US" sz="1400" dirty="0">
              <a:effectLst/>
              <a:latin typeface="Helvetica" pitchFamily="2" charset="0"/>
            </a:endParaRPr>
          </a:p>
          <a:p>
            <a:pPr>
              <a:buNone/>
            </a:pPr>
            <a:r>
              <a:rPr lang="en-US" sz="1400" i="1" dirty="0">
                <a:effectLst/>
                <a:latin typeface="Helvetica" pitchFamily="2" charset="0"/>
              </a:rPr>
              <a:t>– Planetary Scientist, Stephan </a:t>
            </a:r>
            <a:r>
              <a:rPr lang="en-US" sz="1400" i="1" dirty="0" err="1">
                <a:effectLst/>
                <a:latin typeface="Helvetica" pitchFamily="2" charset="0"/>
              </a:rPr>
              <a:t>Ulamec</a:t>
            </a:r>
            <a:endParaRPr lang="en-US" sz="1400" dirty="0">
              <a:effectLst/>
              <a:latin typeface="Helvetica" pitchFamily="2" charset="0"/>
            </a:endParaRPr>
          </a:p>
          <a:p>
            <a:pPr>
              <a:buNone/>
            </a:pPr>
            <a:r>
              <a:rPr lang="en-US" sz="1400" i="1" dirty="0">
                <a:effectLst/>
                <a:latin typeface="Helvetica" pitchFamily="2" charset="0"/>
              </a:rPr>
              <a:t>– Planetary Scientist, Jean-Baptiste Vincent</a:t>
            </a:r>
            <a:endParaRPr lang="en-US" sz="1400" dirty="0">
              <a:effectLst/>
              <a:latin typeface="Helvetica" pitchFamily="2" charset="0"/>
            </a:endParaRPr>
          </a:p>
          <a:p>
            <a:pPr>
              <a:buNone/>
            </a:pPr>
            <a:r>
              <a:rPr lang="en-US" sz="1400" i="1" dirty="0">
                <a:effectLst/>
                <a:latin typeface="Helvetica" pitchFamily="2" charset="0"/>
              </a:rPr>
              <a:t>– Planetary Scientist, Thorsten Kleine</a:t>
            </a:r>
            <a:endParaRPr lang="en-US" sz="1400" dirty="0">
              <a:effectLst/>
              <a:latin typeface="Helvetica" pitchFamily="2" charset="0"/>
            </a:endParaRPr>
          </a:p>
          <a:p>
            <a:pPr>
              <a:buNone/>
            </a:pPr>
            <a:r>
              <a:rPr lang="en-US" sz="1400" i="1" dirty="0">
                <a:effectLst/>
                <a:latin typeface="Helvetica" pitchFamily="2" charset="0"/>
              </a:rPr>
              <a:t>– Planetary Scientist, Norbert Krupp</a:t>
            </a:r>
            <a:endParaRPr lang="en-US" sz="1400" dirty="0">
              <a:effectLst/>
              <a:latin typeface="Helvetica" pitchFamily="2" charset="0"/>
            </a:endParaRPr>
          </a:p>
          <a:p>
            <a:r>
              <a:rPr lang="en-US" sz="1400" i="1" dirty="0">
                <a:effectLst/>
                <a:latin typeface="Helvetica" pitchFamily="2" charset="0"/>
              </a:rPr>
              <a:t>– Planetary Scientist, Christian Renggli</a:t>
            </a:r>
            <a:endParaRPr lang="en-US" sz="1400" dirty="0">
              <a:effectLst/>
              <a:latin typeface="Helvetica" pitchFamily="2" charset="0"/>
            </a:endParaRPr>
          </a:p>
          <a:p>
            <a:pPr>
              <a:buNone/>
            </a:pPr>
            <a:endParaRPr lang="en-US" sz="1400" i="1" dirty="0">
              <a:solidFill>
                <a:srgbClr val="BB0C2F"/>
              </a:solidFill>
              <a:latin typeface="Helvetica" pitchFamily="2" charset="0"/>
            </a:endParaRPr>
          </a:p>
          <a:p>
            <a:pPr>
              <a:buNone/>
            </a:pPr>
            <a:endParaRPr lang="en-US" sz="1400" i="1" dirty="0">
              <a:solidFill>
                <a:srgbClr val="BB0C2F"/>
              </a:solidFill>
              <a:latin typeface="Helvetica" pitchFamily="2" charset="0"/>
            </a:endParaRPr>
          </a:p>
          <a:p>
            <a:pPr>
              <a:buNone/>
            </a:pPr>
            <a:r>
              <a:rPr lang="en-US" sz="1400" b="1" i="1" dirty="0">
                <a:effectLst/>
                <a:latin typeface="Helvetica" pitchFamily="2" charset="0"/>
              </a:rPr>
              <a:t>US/JPL</a:t>
            </a:r>
            <a:endParaRPr lang="en-US" sz="1400" b="1" dirty="0">
              <a:effectLst/>
              <a:latin typeface="Helvetica" pitchFamily="2" charset="0"/>
            </a:endParaRPr>
          </a:p>
          <a:p>
            <a:pPr>
              <a:buNone/>
            </a:pPr>
            <a:r>
              <a:rPr lang="en-US" sz="1400" i="1" dirty="0">
                <a:effectLst/>
                <a:latin typeface="Helvetica" pitchFamily="2" charset="0"/>
              </a:rPr>
              <a:t>– Planetary Science Program Office Program Scientist: Carol Raymond</a:t>
            </a:r>
            <a:endParaRPr lang="en-US" sz="1400" dirty="0">
              <a:effectLst/>
              <a:latin typeface="Helvetica" pitchFamily="2" charset="0"/>
            </a:endParaRPr>
          </a:p>
          <a:p>
            <a:pPr>
              <a:buNone/>
            </a:pPr>
            <a:r>
              <a:rPr lang="en-US" sz="1400" i="1" dirty="0">
                <a:effectLst/>
                <a:latin typeface="Helvetica" pitchFamily="2" charset="0"/>
              </a:rPr>
              <a:t>– Program Area Manager, Small Bodies and Planetary</a:t>
            </a:r>
            <a:endParaRPr lang="en-US" sz="1400" dirty="0">
              <a:effectLst/>
              <a:latin typeface="Helvetica" pitchFamily="2" charset="0"/>
            </a:endParaRPr>
          </a:p>
          <a:p>
            <a:pPr>
              <a:buNone/>
            </a:pPr>
            <a:r>
              <a:rPr lang="en-US" sz="1400" i="1" dirty="0">
                <a:effectLst/>
                <a:latin typeface="Helvetica" pitchFamily="2" charset="0"/>
              </a:rPr>
              <a:t>Defense: Lorraine Fesq</a:t>
            </a:r>
            <a:endParaRPr lang="en-US" sz="1400" dirty="0">
              <a:effectLst/>
              <a:latin typeface="Helvetica" pitchFamily="2" charset="0"/>
            </a:endParaRPr>
          </a:p>
          <a:p>
            <a:pPr>
              <a:buNone/>
            </a:pPr>
            <a:r>
              <a:rPr lang="en-US" sz="1400" i="1" dirty="0">
                <a:effectLst/>
                <a:latin typeface="Helvetica" pitchFamily="2" charset="0"/>
              </a:rPr>
              <a:t>– Planetary Scientist, Bill Bottke</a:t>
            </a:r>
            <a:endParaRPr lang="en-US" sz="1400" dirty="0">
              <a:effectLst/>
              <a:latin typeface="Helvetica" pitchFamily="2" charset="0"/>
            </a:endParaRPr>
          </a:p>
          <a:p>
            <a:pPr>
              <a:buNone/>
            </a:pPr>
            <a:r>
              <a:rPr lang="en-US" sz="1400" i="1" dirty="0">
                <a:effectLst/>
                <a:latin typeface="Helvetica" pitchFamily="2" charset="0"/>
              </a:rPr>
              <a:t>– Planetary Scientist, Paul Byrne</a:t>
            </a:r>
            <a:endParaRPr lang="en-US" sz="1400" dirty="0">
              <a:effectLst/>
              <a:latin typeface="Helvetica" pitchFamily="2" charset="0"/>
            </a:endParaRPr>
          </a:p>
          <a:p>
            <a:pPr>
              <a:buNone/>
            </a:pPr>
            <a:r>
              <a:rPr lang="en-US" sz="1400" i="1" dirty="0">
                <a:effectLst/>
                <a:latin typeface="Helvetica" pitchFamily="2" charset="0"/>
              </a:rPr>
              <a:t>– Planetary Scientist, Simone Marchi</a:t>
            </a:r>
            <a:endParaRPr lang="en-US" sz="1400" dirty="0">
              <a:effectLst/>
              <a:latin typeface="Helvetica" pitchFamily="2" charset="0"/>
            </a:endParaRPr>
          </a:p>
          <a:p>
            <a:pPr>
              <a:buNone/>
            </a:pPr>
            <a:r>
              <a:rPr lang="en-US" sz="1400" i="1" dirty="0">
                <a:effectLst/>
                <a:latin typeface="Helvetica" pitchFamily="2" charset="0"/>
              </a:rPr>
              <a:t>– Planetary Scientist, James Tuttle Keane</a:t>
            </a:r>
            <a:endParaRPr lang="en-US" sz="1400" dirty="0">
              <a:effectLst/>
              <a:latin typeface="Helvetica" pitchFamily="2" charset="0"/>
            </a:endParaRPr>
          </a:p>
          <a:p>
            <a:pPr>
              <a:buNone/>
            </a:pPr>
            <a:r>
              <a:rPr lang="en-US" sz="1400" i="1" dirty="0">
                <a:effectLst/>
                <a:latin typeface="Helvetica" pitchFamily="2" charset="0"/>
              </a:rPr>
              <a:t>– Planetary Scientist, Jennifer Scully</a:t>
            </a:r>
            <a:endParaRPr lang="en-US" sz="1400" dirty="0">
              <a:effectLst/>
              <a:latin typeface="Helvetica" pitchFamily="2" charset="0"/>
            </a:endParaRPr>
          </a:p>
          <a:p>
            <a:pPr>
              <a:buNone/>
            </a:pPr>
            <a:r>
              <a:rPr lang="en-US" sz="1400" i="1" dirty="0">
                <a:effectLst/>
                <a:latin typeface="Helvetica" pitchFamily="2" charset="0"/>
              </a:rPr>
              <a:t>– </a:t>
            </a:r>
            <a:r>
              <a:rPr lang="en-US" sz="1400" i="1" dirty="0" err="1">
                <a:effectLst/>
                <a:latin typeface="Helvetica" pitchFamily="2" charset="0"/>
              </a:rPr>
              <a:t>Heliophysics</a:t>
            </a:r>
            <a:r>
              <a:rPr lang="en-US" sz="1400" i="1" dirty="0">
                <a:effectLst/>
                <a:latin typeface="Helvetica" pitchFamily="2" charset="0"/>
              </a:rPr>
              <a:t> Scientist: Jamie Jasinski</a:t>
            </a:r>
            <a:endParaRPr lang="en-US" sz="1400" dirty="0">
              <a:effectLst/>
              <a:latin typeface="Helvetica" pitchFamily="2" charset="0"/>
            </a:endParaRPr>
          </a:p>
          <a:p>
            <a:pPr>
              <a:buNone/>
            </a:pPr>
            <a:r>
              <a:rPr lang="en-US" sz="1400" i="1" dirty="0">
                <a:effectLst/>
                <a:latin typeface="Helvetica" pitchFamily="2" charset="0"/>
              </a:rPr>
              <a:t>– Astrophysics Scientist: Eric Huff</a:t>
            </a:r>
            <a:endParaRPr lang="en-US" sz="1400" dirty="0">
              <a:effectLst/>
              <a:latin typeface="Helvetica" pitchFamily="2" charset="0"/>
            </a:endParaRPr>
          </a:p>
          <a:p>
            <a:pPr>
              <a:buNone/>
            </a:pPr>
            <a:r>
              <a:rPr lang="en-US" sz="1400" i="1" dirty="0">
                <a:effectLst/>
                <a:latin typeface="Helvetica" pitchFamily="2" charset="0"/>
              </a:rPr>
              <a:t>– Astrophysics Scientist: Raissa Estrela</a:t>
            </a:r>
            <a:endParaRPr lang="en-US" sz="1400" dirty="0">
              <a:effectLst/>
              <a:latin typeface="Helvetica" pitchFamily="2" charset="0"/>
            </a:endParaRPr>
          </a:p>
          <a:p>
            <a:pPr>
              <a:buNone/>
            </a:pPr>
            <a:r>
              <a:rPr lang="en-US" sz="1400" i="1" dirty="0">
                <a:effectLst/>
                <a:latin typeface="Helvetica" pitchFamily="2" charset="0"/>
              </a:rPr>
              <a:t>– Scientist, formerly Earth Science Program Office: Sabrina</a:t>
            </a:r>
            <a:endParaRPr lang="en-US" sz="1400" dirty="0">
              <a:effectLst/>
              <a:latin typeface="Helvetica" pitchFamily="2" charset="0"/>
            </a:endParaRPr>
          </a:p>
          <a:p>
            <a:pPr>
              <a:buNone/>
            </a:pPr>
            <a:r>
              <a:rPr lang="en-US" sz="1400" i="1" dirty="0">
                <a:effectLst/>
                <a:latin typeface="Helvetica" pitchFamily="2" charset="0"/>
              </a:rPr>
              <a:t>Feldman</a:t>
            </a:r>
            <a:endParaRPr lang="en-US" sz="1400" dirty="0">
              <a:effectLst/>
              <a:latin typeface="Helvetica" pitchFamily="2" charset="0"/>
            </a:endParaRPr>
          </a:p>
          <a:p>
            <a:pPr>
              <a:buNone/>
            </a:pPr>
            <a:r>
              <a:rPr lang="en-US" sz="1400" b="1" i="1" dirty="0">
                <a:effectLst/>
                <a:latin typeface="Helvetica" pitchFamily="2" charset="0"/>
              </a:rPr>
              <a:t>• JPL A-Team</a:t>
            </a:r>
            <a:endParaRPr lang="en-US" sz="1400" b="1" dirty="0">
              <a:effectLst/>
              <a:latin typeface="Helvetica" pitchFamily="2" charset="0"/>
            </a:endParaRPr>
          </a:p>
          <a:p>
            <a:pPr>
              <a:buNone/>
            </a:pPr>
            <a:r>
              <a:rPr lang="en-US" sz="1400" i="1" dirty="0">
                <a:effectLst/>
                <a:latin typeface="Helvetica" pitchFamily="2" charset="0"/>
              </a:rPr>
              <a:t>– Workshop Facilitator: Alfred Nash</a:t>
            </a:r>
            <a:endParaRPr lang="en-US" sz="1400" dirty="0">
              <a:effectLst/>
              <a:latin typeface="Helvetica" pitchFamily="2" charset="0"/>
            </a:endParaRPr>
          </a:p>
          <a:p>
            <a:pPr>
              <a:buNone/>
            </a:pPr>
            <a:r>
              <a:rPr lang="en-US" sz="1400" i="1" dirty="0">
                <a:effectLst/>
                <a:latin typeface="Helvetica" pitchFamily="2" charset="0"/>
              </a:rPr>
              <a:t>– Workshop Assistant: Ashley Davies</a:t>
            </a:r>
            <a:endParaRPr lang="en-US" sz="1400" dirty="0">
              <a:effectLst/>
              <a:latin typeface="Helvetica" pitchFamily="2" charset="0"/>
            </a:endParaRPr>
          </a:p>
          <a:p>
            <a:r>
              <a:rPr lang="en-US" sz="1400" i="1" dirty="0">
                <a:effectLst/>
                <a:latin typeface="Helvetica" pitchFamily="2" charset="0"/>
              </a:rPr>
              <a:t>– Trajectory Designer, Reza Karimi</a:t>
            </a:r>
            <a:endParaRPr lang="en-US" sz="1400" dirty="0">
              <a:effectLst/>
              <a:latin typeface="Helvetica" pitchFamily="2" charset="0"/>
            </a:endParaRPr>
          </a:p>
        </p:txBody>
      </p:sp>
    </p:spTree>
    <p:extLst>
      <p:ext uri="{BB962C8B-B14F-4D97-AF65-F5344CB8AC3E}">
        <p14:creationId xmlns:p14="http://schemas.microsoft.com/office/powerpoint/2010/main" val="131389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EF21F-4630-5D12-1FEA-F73BF343C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EC40A-60F0-10A0-3908-6F37F520BE3E}"/>
              </a:ext>
            </a:extLst>
          </p:cNvPr>
          <p:cNvSpPr>
            <a:spLocks noGrp="1"/>
          </p:cNvSpPr>
          <p:nvPr>
            <p:ph type="title"/>
          </p:nvPr>
        </p:nvSpPr>
        <p:spPr/>
        <p:txBody>
          <a:bodyPr/>
          <a:lstStyle/>
          <a:p>
            <a:r>
              <a:rPr lang="en-US" dirty="0"/>
              <a:t>Follow-on Activities Participants</a:t>
            </a:r>
          </a:p>
        </p:txBody>
      </p:sp>
      <p:sp>
        <p:nvSpPr>
          <p:cNvPr id="4" name="TextBox 3">
            <a:extLst>
              <a:ext uri="{FF2B5EF4-FFF2-40B4-BE49-F238E27FC236}">
                <a16:creationId xmlns:a16="http://schemas.microsoft.com/office/drawing/2014/main" id="{8C676501-9682-7D54-3BF0-22F1851E9A66}"/>
              </a:ext>
            </a:extLst>
          </p:cNvPr>
          <p:cNvSpPr txBox="1"/>
          <p:nvPr/>
        </p:nvSpPr>
        <p:spPr>
          <a:xfrm>
            <a:off x="308610" y="1455638"/>
            <a:ext cx="11606022" cy="4185761"/>
          </a:xfrm>
          <a:prstGeom prst="rect">
            <a:avLst/>
          </a:prstGeom>
          <a:noFill/>
        </p:spPr>
        <p:txBody>
          <a:bodyPr wrap="square" numCol="2" spcCol="182880">
            <a:spAutoFit/>
          </a:bodyPr>
          <a:lstStyle/>
          <a:p>
            <a:r>
              <a:rPr lang="en-US" sz="1400" b="1" i="1" dirty="0">
                <a:effectLst/>
                <a:latin typeface="Helvetica" pitchFamily="2" charset="0"/>
              </a:rPr>
              <a:t>European Space Agency</a:t>
            </a:r>
            <a:endParaRPr lang="en-US" sz="1400" b="1"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Project Coordination Manager - Orion-ESM Program: Philippe Berthe</a:t>
            </a:r>
          </a:p>
          <a:p>
            <a:pPr marL="285750" indent="-285750">
              <a:buFont typeface="Wingdings" pitchFamily="2" charset="2"/>
              <a:buChar char="Ø"/>
            </a:pPr>
            <a:r>
              <a:rPr lang="en-US" sz="1400" i="1" dirty="0">
                <a:effectLst/>
                <a:latin typeface="Helvetica" pitchFamily="2" charset="0"/>
              </a:rPr>
              <a:t>???: Sara Pavesi</a:t>
            </a:r>
          </a:p>
          <a:p>
            <a:pPr marL="285750" indent="-285750">
              <a:buFont typeface="Wingdings" pitchFamily="2" charset="2"/>
              <a:buChar char="Ø"/>
            </a:pPr>
            <a:endParaRPr lang="en-US" sz="1400" dirty="0">
              <a:effectLst/>
              <a:latin typeface="Helvetica" pitchFamily="2" charset="0"/>
            </a:endParaRPr>
          </a:p>
          <a:p>
            <a:pPr marL="285750" indent="-285750">
              <a:buFont typeface="Wingdings" pitchFamily="2" charset="2"/>
              <a:buChar char="Ø"/>
            </a:pPr>
            <a:endParaRPr lang="en-US" sz="1400" b="1" i="1" dirty="0">
              <a:effectLst/>
              <a:latin typeface="Helvetica" pitchFamily="2" charset="0"/>
            </a:endParaRPr>
          </a:p>
          <a:p>
            <a:pPr marL="285750" indent="-285750"/>
            <a:r>
              <a:rPr lang="en-US" sz="1400" b="1" i="1" dirty="0">
                <a:effectLst/>
                <a:latin typeface="Helvetica" pitchFamily="2" charset="0"/>
              </a:rPr>
              <a:t>Airbus </a:t>
            </a:r>
            <a:r>
              <a:rPr lang="en-US" sz="1400" b="1" i="1" dirty="0" err="1">
                <a:effectLst/>
                <a:latin typeface="Helvetica" pitchFamily="2" charset="0"/>
              </a:rPr>
              <a:t>Defence</a:t>
            </a:r>
            <a:r>
              <a:rPr lang="en-US" sz="1400" b="1" i="1" dirty="0">
                <a:effectLst/>
                <a:latin typeface="Helvetica" pitchFamily="2" charset="0"/>
              </a:rPr>
              <a:t> and Space GmbH</a:t>
            </a:r>
            <a:endParaRPr lang="en-US" sz="1400" b="1"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Head of moon programs: Ralf Zimmermann</a:t>
            </a:r>
            <a:endParaRPr lang="en-US" sz="1400"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Lead Systems Engineer for European Service Module:</a:t>
            </a:r>
            <a:r>
              <a:rPr lang="en-US" sz="1400" dirty="0">
                <a:latin typeface="Helvetica" pitchFamily="2" charset="0"/>
              </a:rPr>
              <a:t> </a:t>
            </a:r>
            <a:r>
              <a:rPr lang="en-US" sz="1400" i="1" dirty="0">
                <a:effectLst/>
                <a:latin typeface="Helvetica" pitchFamily="2" charset="0"/>
              </a:rPr>
              <a:t>Matthias Winter</a:t>
            </a:r>
          </a:p>
          <a:p>
            <a:pPr marL="285750" indent="-285750">
              <a:buFont typeface="Wingdings" pitchFamily="2" charset="2"/>
              <a:buChar char="Ø"/>
            </a:pPr>
            <a:r>
              <a:rPr lang="en-US" sz="1400" i="1" dirty="0">
                <a:latin typeface="Helvetica" pitchFamily="2" charset="0"/>
              </a:rPr>
              <a:t>???, Xavier VO Quang Tue</a:t>
            </a:r>
            <a:endParaRPr lang="en-US" sz="1400" dirty="0">
              <a:latin typeface="Helvetica" pitchFamily="2" charset="0"/>
            </a:endParaRPr>
          </a:p>
          <a:p>
            <a:pPr marL="285750" indent="-285750">
              <a:buFont typeface="Wingdings" pitchFamily="2" charset="2"/>
              <a:buChar char="Ø"/>
            </a:pPr>
            <a:endParaRPr lang="en-US" sz="1400" dirty="0">
              <a:effectLst/>
              <a:latin typeface="Helvetica" pitchFamily="2" charset="0"/>
            </a:endParaRPr>
          </a:p>
          <a:p>
            <a:pPr marL="285750" indent="-285750"/>
            <a:endParaRPr lang="en-US" sz="1400" b="1" i="1" dirty="0">
              <a:effectLst/>
              <a:latin typeface="Helvetica" pitchFamily="2" charset="0"/>
            </a:endParaRPr>
          </a:p>
          <a:p>
            <a:pPr marL="285750" indent="-285750"/>
            <a:r>
              <a:rPr lang="en-US" sz="1400" b="1" i="1" dirty="0">
                <a:effectLst/>
                <a:latin typeface="Helvetica" pitchFamily="2" charset="0"/>
              </a:rPr>
              <a:t>Germany/</a:t>
            </a:r>
            <a:r>
              <a:rPr lang="en-US" sz="1400" b="1" i="1" dirty="0" err="1">
                <a:effectLst/>
                <a:latin typeface="Helvetica" pitchFamily="2" charset="0"/>
              </a:rPr>
              <a:t>Deutsches</a:t>
            </a:r>
            <a:r>
              <a:rPr lang="en-US" sz="1400" b="1" i="1" dirty="0">
                <a:effectLst/>
                <a:latin typeface="Helvetica" pitchFamily="2" charset="0"/>
              </a:rPr>
              <a:t> Zentrum </a:t>
            </a:r>
            <a:r>
              <a:rPr lang="en-US" sz="1400" b="1" i="1" dirty="0" err="1">
                <a:effectLst/>
                <a:latin typeface="Helvetica" pitchFamily="2" charset="0"/>
              </a:rPr>
              <a:t>für</a:t>
            </a:r>
            <a:r>
              <a:rPr lang="en-US" sz="1400" b="1" i="1" dirty="0">
                <a:effectLst/>
                <a:latin typeface="Helvetica" pitchFamily="2" charset="0"/>
              </a:rPr>
              <a:t> Luft- und </a:t>
            </a:r>
            <a:r>
              <a:rPr lang="en-US" sz="1400" b="1" i="1" dirty="0" err="1">
                <a:effectLst/>
                <a:latin typeface="Helvetica" pitchFamily="2" charset="0"/>
              </a:rPr>
              <a:t>Raumfahrt</a:t>
            </a:r>
            <a:r>
              <a:rPr lang="en-US" sz="1400" b="1" i="1" dirty="0">
                <a:effectLst/>
                <a:latin typeface="Helvetica" pitchFamily="2" charset="0"/>
              </a:rPr>
              <a:t> (DLR)</a:t>
            </a:r>
            <a:endParaRPr lang="en-US" sz="1400" b="1" dirty="0">
              <a:effectLst/>
              <a:latin typeface="Helvetica" pitchFamily="2" charset="0"/>
            </a:endParaRPr>
          </a:p>
          <a:p>
            <a:pPr marL="285750" indent="-285750">
              <a:buFont typeface="Wingdings" pitchFamily="2" charset="2"/>
              <a:buChar char="Ø"/>
            </a:pPr>
            <a:r>
              <a:rPr lang="en-US" sz="1400" i="1" dirty="0" err="1">
                <a:effectLst/>
                <a:latin typeface="Helvetica" pitchFamily="2" charset="0"/>
              </a:rPr>
              <a:t>Programm</a:t>
            </a:r>
            <a:r>
              <a:rPr lang="en-US" sz="1400" i="1" dirty="0">
                <a:effectLst/>
                <a:latin typeface="Helvetica" pitchFamily="2" charset="0"/>
              </a:rPr>
              <a:t> and Project Management for Human Spaceflight:</a:t>
            </a:r>
            <a:r>
              <a:rPr lang="en-US" sz="1400" dirty="0">
                <a:latin typeface="Helvetica" pitchFamily="2" charset="0"/>
              </a:rPr>
              <a:t> </a:t>
            </a:r>
            <a:r>
              <a:rPr lang="en-US" sz="1400" i="1" dirty="0">
                <a:effectLst/>
                <a:latin typeface="Helvetica" pitchFamily="2" charset="0"/>
              </a:rPr>
              <a:t>Sophie Bielawski</a:t>
            </a:r>
            <a:endParaRPr lang="en-US" sz="1400"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 Manuel Metz</a:t>
            </a:r>
          </a:p>
          <a:p>
            <a:pPr marL="285750" indent="-285750">
              <a:buFont typeface="Wingdings" pitchFamily="2" charset="2"/>
              <a:buChar char="Ø"/>
            </a:pPr>
            <a:r>
              <a:rPr lang="en-US" sz="1400" i="1" dirty="0">
                <a:latin typeface="Helvetica" pitchFamily="2" charset="0"/>
              </a:rPr>
              <a:t>Orion-ESM Engineering Team Lead, Antonio Preden</a:t>
            </a:r>
            <a:endParaRPr lang="en-US" sz="1400" i="1" dirty="0">
              <a:effectLst/>
              <a:latin typeface="Helvetica" pitchFamily="2" charset="0"/>
            </a:endParaRPr>
          </a:p>
          <a:p>
            <a:pPr marL="285750" indent="-285750">
              <a:buFont typeface="Wingdings" pitchFamily="2" charset="2"/>
              <a:buChar char="Ø"/>
            </a:pPr>
            <a:endParaRPr lang="en-US" sz="1400" i="1" dirty="0">
              <a:solidFill>
                <a:srgbClr val="BB0C2F"/>
              </a:solidFill>
              <a:latin typeface="Helvetica" pitchFamily="2" charset="0"/>
            </a:endParaRPr>
          </a:p>
          <a:p>
            <a:pPr marL="285750" indent="-285750">
              <a:buFont typeface="Wingdings" pitchFamily="2" charset="2"/>
              <a:buChar char="Ø"/>
            </a:pPr>
            <a:endParaRPr lang="en-US" sz="1400" i="1" dirty="0">
              <a:solidFill>
                <a:srgbClr val="BB0C2F"/>
              </a:solidFill>
              <a:latin typeface="Helvetica" pitchFamily="2" charset="0"/>
            </a:endParaRPr>
          </a:p>
          <a:p>
            <a:r>
              <a:rPr lang="en-US" sz="1400" b="1" i="1" dirty="0">
                <a:effectLst/>
                <a:latin typeface="Helvetica" pitchFamily="2" charset="0"/>
              </a:rPr>
              <a:t>US/NASA JSC</a:t>
            </a:r>
            <a:endParaRPr lang="en-US" sz="1400" b="1"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Orion Mission Evaluation Room Manager, Aaron Cannon</a:t>
            </a:r>
          </a:p>
          <a:p>
            <a:pPr marL="285750" indent="-285750">
              <a:buFont typeface="Wingdings" pitchFamily="2" charset="2"/>
              <a:buChar char="Ø"/>
            </a:pPr>
            <a:r>
              <a:rPr lang="en-US" sz="1400" i="1" dirty="0">
                <a:effectLst/>
                <a:latin typeface="Helvetica" pitchFamily="2" charset="0"/>
              </a:rPr>
              <a:t>Orion Systems Engineering and Integration Deputy Lead, Patrick Morris</a:t>
            </a:r>
          </a:p>
          <a:p>
            <a:pPr marL="285750" indent="-285750">
              <a:buFont typeface="Wingdings" pitchFamily="2" charset="2"/>
              <a:buChar char="Ø"/>
            </a:pPr>
            <a:endParaRPr lang="en-US" sz="1400" i="1" dirty="0">
              <a:latin typeface="Helvetica" pitchFamily="2" charset="0"/>
            </a:endParaRPr>
          </a:p>
          <a:p>
            <a:r>
              <a:rPr lang="en-US" sz="1400" b="1" i="1" dirty="0">
                <a:effectLst/>
                <a:latin typeface="Helvetica" pitchFamily="2" charset="0"/>
              </a:rPr>
              <a:t>US/JPL</a:t>
            </a:r>
            <a:endParaRPr lang="en-US" sz="1400" b="1"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Planetary Science Program Office Program Scientist: Carol Raymond</a:t>
            </a:r>
            <a:endParaRPr lang="en-US" sz="1400"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Program Area Manager, Small Bodies and Planetary</a:t>
            </a:r>
            <a:r>
              <a:rPr lang="en-US" sz="1400" dirty="0">
                <a:latin typeface="Helvetica" pitchFamily="2" charset="0"/>
              </a:rPr>
              <a:t> </a:t>
            </a:r>
            <a:r>
              <a:rPr lang="en-US" sz="1400" i="1" dirty="0">
                <a:effectLst/>
                <a:latin typeface="Helvetica" pitchFamily="2" charset="0"/>
              </a:rPr>
              <a:t>Defense: Lorraine Fesq</a:t>
            </a:r>
            <a:endParaRPr lang="en-US" sz="1400"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Planetary Scientist, James Tuttle Keane</a:t>
            </a:r>
            <a:endParaRPr lang="en-US" sz="1400"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Planetary Scientist, Jennifer Scully</a:t>
            </a:r>
          </a:p>
          <a:p>
            <a:pPr marL="285750" indent="-285750">
              <a:buFont typeface="Wingdings" pitchFamily="2" charset="2"/>
              <a:buChar char="Ø"/>
            </a:pPr>
            <a:r>
              <a:rPr lang="en-US" sz="1400" i="1" dirty="0">
                <a:effectLst/>
                <a:latin typeface="Helvetica" pitchFamily="2" charset="0"/>
              </a:rPr>
              <a:t>Strategic Planner, Ryan Fiorentino</a:t>
            </a:r>
          </a:p>
          <a:p>
            <a:pPr marL="285750" indent="-285750">
              <a:buFont typeface="Wingdings" pitchFamily="2" charset="2"/>
              <a:buChar char="Ø"/>
            </a:pPr>
            <a:r>
              <a:rPr lang="en-US" sz="1400" i="1" dirty="0">
                <a:latin typeface="Helvetica" pitchFamily="2" charset="0"/>
              </a:rPr>
              <a:t>Mission Design, Try Lam and Min-Kun Chung</a:t>
            </a:r>
            <a:endParaRPr lang="en-US" sz="1400" i="1" dirty="0">
              <a:effectLst/>
              <a:latin typeface="Helvetica" pitchFamily="2" charset="0"/>
            </a:endParaRPr>
          </a:p>
          <a:p>
            <a:pPr marL="285750" indent="-285750">
              <a:buFont typeface="Wingdings" pitchFamily="2" charset="2"/>
              <a:buChar char="Ø"/>
            </a:pPr>
            <a:r>
              <a:rPr lang="en-US" sz="1400" i="1" dirty="0">
                <a:effectLst/>
                <a:latin typeface="Helvetica" pitchFamily="2" charset="0"/>
              </a:rPr>
              <a:t>Manager - Office of Strategic Integration, Dave Bearden</a:t>
            </a:r>
          </a:p>
          <a:p>
            <a:pPr marL="285750" indent="-285750">
              <a:buFont typeface="Wingdings" pitchFamily="2" charset="2"/>
              <a:buChar char="Ø"/>
            </a:pPr>
            <a:endParaRPr lang="en-US" sz="1400" i="1" dirty="0">
              <a:effectLst/>
              <a:latin typeface="Helvetica" pitchFamily="2" charset="0"/>
            </a:endParaRPr>
          </a:p>
          <a:p>
            <a:pPr marL="285750" indent="-285750">
              <a:buFont typeface="Wingdings" pitchFamily="2" charset="2"/>
              <a:buChar char="Ø"/>
            </a:pPr>
            <a:endParaRPr lang="en-US" sz="1400" dirty="0">
              <a:effectLst/>
              <a:latin typeface="Helvetica" pitchFamily="2" charset="0"/>
            </a:endParaRPr>
          </a:p>
          <a:p>
            <a:pPr marL="285750" indent="-285750">
              <a:buFont typeface="Wingdings" pitchFamily="2" charset="2"/>
              <a:buChar char="Ø"/>
            </a:pPr>
            <a:endParaRPr lang="en-US" sz="1400" dirty="0">
              <a:effectLst/>
              <a:latin typeface="Helvetica" pitchFamily="2" charset="0"/>
            </a:endParaRPr>
          </a:p>
        </p:txBody>
      </p:sp>
    </p:spTree>
    <p:extLst>
      <p:ext uri="{BB962C8B-B14F-4D97-AF65-F5344CB8AC3E}">
        <p14:creationId xmlns:p14="http://schemas.microsoft.com/office/powerpoint/2010/main" val="209639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699C3-1624-7C04-B6E9-2ED386AFE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D4243-7E88-D029-A35B-24EACF103999}"/>
              </a:ext>
            </a:extLst>
          </p:cNvPr>
          <p:cNvSpPr>
            <a:spLocks noGrp="1"/>
          </p:cNvSpPr>
          <p:nvPr>
            <p:ph type="title"/>
          </p:nvPr>
        </p:nvSpPr>
        <p:spPr/>
        <p:txBody>
          <a:bodyPr/>
          <a:lstStyle/>
          <a:p>
            <a:r>
              <a:rPr lang="en-US" b="1" dirty="0"/>
              <a:t>Analyses – Case 1: Return to the Moon</a:t>
            </a:r>
          </a:p>
        </p:txBody>
      </p:sp>
      <p:pic>
        <p:nvPicPr>
          <p:cNvPr id="4" name="Picture 3">
            <a:extLst>
              <a:ext uri="{FF2B5EF4-FFF2-40B4-BE49-F238E27FC236}">
                <a16:creationId xmlns:a16="http://schemas.microsoft.com/office/drawing/2014/main" id="{E1E3C1DE-7D28-95E1-C954-D74908808CCA}"/>
              </a:ext>
            </a:extLst>
          </p:cNvPr>
          <p:cNvPicPr>
            <a:picLocks noChangeAspect="1"/>
          </p:cNvPicPr>
          <p:nvPr/>
        </p:nvPicPr>
        <p:blipFill>
          <a:blip r:embed="rId2"/>
          <a:srcRect r="13670"/>
          <a:stretch/>
        </p:blipFill>
        <p:spPr>
          <a:xfrm>
            <a:off x="4913086" y="1838852"/>
            <a:ext cx="7033108" cy="4554908"/>
          </a:xfrm>
          <a:prstGeom prst="rect">
            <a:avLst/>
          </a:prstGeom>
        </p:spPr>
      </p:pic>
      <p:sp>
        <p:nvSpPr>
          <p:cNvPr id="5" name="TextBox 4">
            <a:extLst>
              <a:ext uri="{FF2B5EF4-FFF2-40B4-BE49-F238E27FC236}">
                <a16:creationId xmlns:a16="http://schemas.microsoft.com/office/drawing/2014/main" id="{3B36979D-4D43-517A-EAC8-146E0E59C8E7}"/>
              </a:ext>
            </a:extLst>
          </p:cNvPr>
          <p:cNvSpPr txBox="1"/>
          <p:nvPr/>
        </p:nvSpPr>
        <p:spPr>
          <a:xfrm>
            <a:off x="8924213" y="1838852"/>
            <a:ext cx="3021981" cy="1954381"/>
          </a:xfrm>
          <a:prstGeom prst="rect">
            <a:avLst/>
          </a:prstGeom>
          <a:solidFill>
            <a:srgbClr val="000000">
              <a:alpha val="73245"/>
            </a:srgbClr>
          </a:solidFill>
        </p:spPr>
        <p:txBody>
          <a:bodyPr wrap="square" rtlCol="0">
            <a:spAutoFit/>
          </a:bodyPr>
          <a:lstStyle/>
          <a:p>
            <a:r>
              <a:rPr lang="en-US" sz="1100" dirty="0">
                <a:solidFill>
                  <a:schemeClr val="bg1"/>
                </a:solidFill>
                <a:latin typeface="Courier New" panose="02070309020205020404" pitchFamily="49" charset="0"/>
                <a:cs typeface="Courier New" panose="02070309020205020404" pitchFamily="49" charset="0"/>
              </a:rPr>
              <a:t>Example Case:</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CM/SM Separation: 04-JUL-2031 </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Perigee Raise </a:t>
            </a:r>
            <a:r>
              <a:rPr lang="en-US" sz="1100" dirty="0" err="1">
                <a:solidFill>
                  <a:schemeClr val="bg1"/>
                </a:solidFill>
                <a:latin typeface="Courier New" panose="02070309020205020404" pitchFamily="49" charset="0"/>
                <a:cs typeface="Courier New" panose="02070309020205020404" pitchFamily="49" charset="0"/>
              </a:rPr>
              <a:t>Mnvr</a:t>
            </a:r>
            <a:r>
              <a:rPr lang="en-US" sz="1100" dirty="0">
                <a:solidFill>
                  <a:schemeClr val="bg1"/>
                </a:solidFill>
                <a:latin typeface="Courier New" panose="02070309020205020404" pitchFamily="49" charset="0"/>
                <a:cs typeface="Courier New" panose="02070309020205020404" pitchFamily="49" charset="0"/>
              </a:rPr>
              <a:t>.: 71 m/s (SEP+6.5 min.)</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TCM: 60 m/s on 09-JUL-2031 </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Lunar Impact: 27-JUL-2031</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Impact Target: </a:t>
            </a:r>
          </a:p>
          <a:p>
            <a:pPr marL="742950" lvl="1"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Speed: 2.7 km/s</a:t>
            </a:r>
          </a:p>
          <a:p>
            <a:pPr marL="742950" lvl="1"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Latitude: -51 deg</a:t>
            </a:r>
          </a:p>
          <a:p>
            <a:pPr marL="742950" lvl="1"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Longitude: 32 deg</a:t>
            </a:r>
          </a:p>
          <a:p>
            <a:endParaRPr lang="en-US" sz="1100" dirty="0">
              <a:solidFill>
                <a:schemeClr val="bg1"/>
              </a:solidFill>
              <a:latin typeface="Courier New" panose="02070309020205020404" pitchFamily="49" charset="0"/>
              <a:cs typeface="Courier New" panose="02070309020205020404" pitchFamily="49" charset="0"/>
            </a:endParaRPr>
          </a:p>
        </p:txBody>
      </p:sp>
      <p:sp>
        <p:nvSpPr>
          <p:cNvPr id="6" name="Content Placeholder 2">
            <a:extLst>
              <a:ext uri="{FF2B5EF4-FFF2-40B4-BE49-F238E27FC236}">
                <a16:creationId xmlns:a16="http://schemas.microsoft.com/office/drawing/2014/main" id="{8CB96466-C577-2C6A-FD43-93993067270E}"/>
              </a:ext>
            </a:extLst>
          </p:cNvPr>
          <p:cNvSpPr txBox="1">
            <a:spLocks/>
          </p:cNvSpPr>
          <p:nvPr/>
        </p:nvSpPr>
        <p:spPr>
          <a:xfrm>
            <a:off x="838200" y="1825625"/>
            <a:ext cx="39732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Returning to the moon after the periapsis raise maneuver require propulsive maneuver(s)</a:t>
            </a:r>
          </a:p>
          <a:p>
            <a:r>
              <a:rPr lang="en-US" sz="2000" dirty="0"/>
              <a:t>For a direct (no-flyby) case, the △V ~60-250 m/s, depends on the epoch and phasing</a:t>
            </a:r>
          </a:p>
          <a:p>
            <a:r>
              <a:rPr lang="en-US" sz="2000" dirty="0"/>
              <a:t>A more structured approach would be to place it into a ‘staging orbit’ before targeting the moon [more on this later]</a:t>
            </a:r>
          </a:p>
          <a:p>
            <a:r>
              <a:rPr lang="en-US" sz="2000" dirty="0"/>
              <a:t>Conclusion: ESM has sufficient remaining propellant to return to the moon for an impact </a:t>
            </a:r>
          </a:p>
        </p:txBody>
      </p:sp>
    </p:spTree>
    <p:extLst>
      <p:ext uri="{BB962C8B-B14F-4D97-AF65-F5344CB8AC3E}">
        <p14:creationId xmlns:p14="http://schemas.microsoft.com/office/powerpoint/2010/main" val="3411116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1FA8A-2374-F9A6-4E66-2105F0972B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188A0D-BB75-7A0E-92F6-07DF0D2B034D}"/>
              </a:ext>
            </a:extLst>
          </p:cNvPr>
          <p:cNvPicPr>
            <a:picLocks noChangeAspect="1"/>
          </p:cNvPicPr>
          <p:nvPr/>
        </p:nvPicPr>
        <p:blipFill>
          <a:blip r:embed="rId2"/>
          <a:stretch>
            <a:fillRect/>
          </a:stretch>
        </p:blipFill>
        <p:spPr>
          <a:xfrm>
            <a:off x="4904158" y="1482827"/>
            <a:ext cx="6898917" cy="5010048"/>
          </a:xfrm>
          <a:prstGeom prst="rect">
            <a:avLst/>
          </a:prstGeom>
        </p:spPr>
      </p:pic>
      <p:sp>
        <p:nvSpPr>
          <p:cNvPr id="2" name="Title 1">
            <a:extLst>
              <a:ext uri="{FF2B5EF4-FFF2-40B4-BE49-F238E27FC236}">
                <a16:creationId xmlns:a16="http://schemas.microsoft.com/office/drawing/2014/main" id="{FD07F412-F72D-236B-5885-923DDBD7413B}"/>
              </a:ext>
            </a:extLst>
          </p:cNvPr>
          <p:cNvSpPr>
            <a:spLocks noGrp="1"/>
          </p:cNvSpPr>
          <p:nvPr>
            <p:ph type="title"/>
          </p:nvPr>
        </p:nvSpPr>
        <p:spPr/>
        <p:txBody>
          <a:bodyPr/>
          <a:lstStyle/>
          <a:p>
            <a:r>
              <a:rPr lang="en-US" b="1" dirty="0"/>
              <a:t>Analyses – Case 3: Asteroid Targeting</a:t>
            </a:r>
          </a:p>
        </p:txBody>
      </p:sp>
      <p:sp>
        <p:nvSpPr>
          <p:cNvPr id="8" name="Content Placeholder 4">
            <a:extLst>
              <a:ext uri="{FF2B5EF4-FFF2-40B4-BE49-F238E27FC236}">
                <a16:creationId xmlns:a16="http://schemas.microsoft.com/office/drawing/2014/main" id="{E03759AC-E6DF-CB1C-5A96-F37E9C0D883D}"/>
              </a:ext>
            </a:extLst>
          </p:cNvPr>
          <p:cNvSpPr txBox="1">
            <a:spLocks/>
          </p:cNvSpPr>
          <p:nvPr/>
        </p:nvSpPr>
        <p:spPr>
          <a:xfrm>
            <a:off x="838200" y="1607416"/>
            <a:ext cx="392233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Hundreds of NEO targets are reachable for C3 &lt; 2 km</a:t>
            </a:r>
            <a:r>
              <a:rPr lang="en-US" sz="2000" baseline="30000" dirty="0"/>
              <a:t>2</a:t>
            </a:r>
            <a:r>
              <a:rPr lang="en-US" sz="2000" dirty="0"/>
              <a:t>/s</a:t>
            </a:r>
            <a:r>
              <a:rPr lang="en-US" sz="2000" baseline="30000" dirty="0"/>
              <a:t>2</a:t>
            </a:r>
            <a:r>
              <a:rPr lang="en-US" sz="2000" dirty="0"/>
              <a:t>.</a:t>
            </a:r>
            <a:r>
              <a:rPr lang="en-US" sz="2000" baseline="30000" dirty="0"/>
              <a:t> </a:t>
            </a:r>
            <a:r>
              <a:rPr lang="en-US" sz="2000" dirty="0"/>
              <a:t>Conservative since C3 between 2-6 km</a:t>
            </a:r>
            <a:r>
              <a:rPr lang="en-US" sz="2000" baseline="30000" dirty="0"/>
              <a:t>2</a:t>
            </a:r>
            <a:r>
              <a:rPr lang="en-US" sz="2000" dirty="0"/>
              <a:t>/s</a:t>
            </a:r>
            <a:r>
              <a:rPr lang="en-US" sz="2000" baseline="30000" dirty="0"/>
              <a:t>2</a:t>
            </a:r>
            <a:r>
              <a:rPr lang="en-US" sz="2000" dirty="0"/>
              <a:t> are reachable depending on available ESM propellant.</a:t>
            </a:r>
            <a:endParaRPr lang="en-US" sz="2000" baseline="30000" dirty="0"/>
          </a:p>
          <a:p>
            <a:r>
              <a:rPr lang="en-US" sz="2000" dirty="0"/>
              <a:t>3439 NEO target list based on reachable set</a:t>
            </a:r>
          </a:p>
          <a:p>
            <a:r>
              <a:rPr lang="en-US" sz="2000" dirty="0"/>
              <a:t>△V ~= +80 m/s to C3 = 1 km</a:t>
            </a:r>
            <a:r>
              <a:rPr lang="en-US" sz="2000" baseline="30000" dirty="0"/>
              <a:t>2</a:t>
            </a:r>
            <a:r>
              <a:rPr lang="en-US" sz="2000" dirty="0"/>
              <a:t>/s</a:t>
            </a:r>
            <a:r>
              <a:rPr lang="en-US" sz="2000" baseline="30000" dirty="0"/>
              <a:t>2</a:t>
            </a:r>
            <a:r>
              <a:rPr lang="en-US" sz="2000" dirty="0"/>
              <a:t> from Halo staging orbit, +31 m/s to increase to C3 = 2 km</a:t>
            </a:r>
            <a:r>
              <a:rPr lang="en-US" sz="2000" baseline="30000" dirty="0"/>
              <a:t>2</a:t>
            </a:r>
            <a:r>
              <a:rPr lang="en-US" sz="2000" dirty="0"/>
              <a:t>/s</a:t>
            </a:r>
            <a:r>
              <a:rPr lang="en-US" sz="2000" baseline="30000" dirty="0"/>
              <a:t>2</a:t>
            </a:r>
            <a:endParaRPr lang="en-US" sz="2000" dirty="0"/>
          </a:p>
          <a:p>
            <a:r>
              <a:rPr lang="en-US" sz="2000" dirty="0"/>
              <a:t>Conclusion: ESM has sufficient remaining propellant to reach hundreds of potential NEO targets, and rendezvous with some if flight time was relaxed.</a:t>
            </a:r>
          </a:p>
        </p:txBody>
      </p:sp>
      <p:pic>
        <p:nvPicPr>
          <p:cNvPr id="10" name="Picture 9">
            <a:extLst>
              <a:ext uri="{FF2B5EF4-FFF2-40B4-BE49-F238E27FC236}">
                <a16:creationId xmlns:a16="http://schemas.microsoft.com/office/drawing/2014/main" id="{2E2D211F-951C-85EB-E665-440EF22CEFFE}"/>
              </a:ext>
            </a:extLst>
          </p:cNvPr>
          <p:cNvPicPr>
            <a:picLocks noChangeAspect="1"/>
          </p:cNvPicPr>
          <p:nvPr/>
        </p:nvPicPr>
        <p:blipFill>
          <a:blip r:embed="rId3"/>
          <a:stretch>
            <a:fillRect/>
          </a:stretch>
        </p:blipFill>
        <p:spPr>
          <a:xfrm>
            <a:off x="9100884" y="1825625"/>
            <a:ext cx="2973898" cy="2824752"/>
          </a:xfrm>
          <a:prstGeom prst="rect">
            <a:avLst/>
          </a:prstGeom>
        </p:spPr>
      </p:pic>
      <p:sp>
        <p:nvSpPr>
          <p:cNvPr id="11" name="TextBox 10">
            <a:extLst>
              <a:ext uri="{FF2B5EF4-FFF2-40B4-BE49-F238E27FC236}">
                <a16:creationId xmlns:a16="http://schemas.microsoft.com/office/drawing/2014/main" id="{770B0907-2415-4894-2B95-C791394E57EB}"/>
              </a:ext>
            </a:extLst>
          </p:cNvPr>
          <p:cNvSpPr txBox="1"/>
          <p:nvPr/>
        </p:nvSpPr>
        <p:spPr>
          <a:xfrm>
            <a:off x="9100885" y="1825625"/>
            <a:ext cx="2973898" cy="1107996"/>
          </a:xfrm>
          <a:prstGeom prst="rect">
            <a:avLst/>
          </a:prstGeom>
          <a:solidFill>
            <a:srgbClr val="000000">
              <a:alpha val="73000"/>
            </a:srgbClr>
          </a:solidFill>
        </p:spPr>
        <p:txBody>
          <a:bodyPr wrap="square" rtlCol="0">
            <a:spAutoFit/>
          </a:bodyPr>
          <a:lstStyle/>
          <a:p>
            <a:r>
              <a:rPr lang="en-US" sz="1100" dirty="0">
                <a:solidFill>
                  <a:schemeClr val="bg1"/>
                </a:solidFill>
                <a:latin typeface="Courier New" panose="02070309020205020404" pitchFamily="49" charset="0"/>
                <a:cs typeface="Courier New" panose="02070309020205020404" pitchFamily="49" charset="0"/>
              </a:rPr>
              <a:t>Example Case: To Itokawa</a:t>
            </a:r>
          </a:p>
          <a:p>
            <a:pPr marL="171450" indent="-1714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Escape Earth: SEP-2031</a:t>
            </a:r>
          </a:p>
          <a:p>
            <a:pPr marL="171450" indent="-1714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Flyby Itokawa: MAY 2033</a:t>
            </a:r>
          </a:p>
          <a:p>
            <a:pPr marL="171450" indent="-1714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Total △V ~ 170 m/s (perigee raise, staging insertion, and  escape) </a:t>
            </a:r>
          </a:p>
        </p:txBody>
      </p:sp>
    </p:spTree>
    <p:extLst>
      <p:ext uri="{BB962C8B-B14F-4D97-AF65-F5344CB8AC3E}">
        <p14:creationId xmlns:p14="http://schemas.microsoft.com/office/powerpoint/2010/main" val="15089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F21DF-CA9E-3C27-CB78-EF772312D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C3175-FC59-5918-0BD7-C5877F753EA2}"/>
              </a:ext>
            </a:extLst>
          </p:cNvPr>
          <p:cNvSpPr>
            <a:spLocks noGrp="1"/>
          </p:cNvSpPr>
          <p:nvPr>
            <p:ph type="title"/>
          </p:nvPr>
        </p:nvSpPr>
        <p:spPr/>
        <p:txBody>
          <a:bodyPr/>
          <a:lstStyle/>
          <a:p>
            <a:r>
              <a:rPr lang="en-US" b="1" dirty="0"/>
              <a:t>Concept</a:t>
            </a:r>
          </a:p>
        </p:txBody>
      </p:sp>
      <p:sp>
        <p:nvSpPr>
          <p:cNvPr id="3" name="Content Placeholder 2">
            <a:extLst>
              <a:ext uri="{FF2B5EF4-FFF2-40B4-BE49-F238E27FC236}">
                <a16:creationId xmlns:a16="http://schemas.microsoft.com/office/drawing/2014/main" id="{2904AC6F-6055-D49A-6628-8CC383F30A78}"/>
              </a:ext>
            </a:extLst>
          </p:cNvPr>
          <p:cNvSpPr>
            <a:spLocks noGrp="1"/>
          </p:cNvSpPr>
          <p:nvPr>
            <p:ph idx="1"/>
          </p:nvPr>
        </p:nvSpPr>
        <p:spPr>
          <a:xfrm>
            <a:off x="838200" y="1348740"/>
            <a:ext cx="6271260" cy="3347245"/>
          </a:xfrm>
        </p:spPr>
        <p:txBody>
          <a:bodyPr>
            <a:normAutofit fontScale="85000" lnSpcReduction="10000"/>
          </a:bodyPr>
          <a:lstStyle/>
          <a:p>
            <a:pPr marL="137160">
              <a:lnSpc>
                <a:spcPct val="120000"/>
              </a:lnSpc>
              <a:spcBef>
                <a:spcPts val="0"/>
              </a:spcBef>
              <a:buClr>
                <a:srgbClr val="595959"/>
              </a:buClr>
              <a:buSzPts val="1800"/>
            </a:pPr>
            <a:r>
              <a:rPr lang="en-GB" sz="2400" dirty="0"/>
              <a:t>Artemis’ European Service Module returns to Earth with escape velocity</a:t>
            </a:r>
          </a:p>
          <a:p>
            <a:pPr marL="137160">
              <a:lnSpc>
                <a:spcPct val="120000"/>
              </a:lnSpc>
              <a:spcBef>
                <a:spcPts val="1200"/>
              </a:spcBef>
              <a:buClr>
                <a:srgbClr val="595959"/>
              </a:buClr>
              <a:buSzPts val="1800"/>
            </a:pPr>
            <a:r>
              <a:rPr lang="en-GB" sz="2400" dirty="0"/>
              <a:t>Nearly a complete Spacecraft (some functions missing)</a:t>
            </a:r>
          </a:p>
          <a:p>
            <a:pPr marL="137160">
              <a:lnSpc>
                <a:spcPct val="120000"/>
              </a:lnSpc>
              <a:spcBef>
                <a:spcPts val="1200"/>
              </a:spcBef>
              <a:buClr>
                <a:srgbClr val="595959"/>
              </a:buClr>
              <a:buSzPts val="1800"/>
            </a:pPr>
            <a:r>
              <a:rPr lang="en-GB" sz="2400" dirty="0"/>
              <a:t>Significant remaining fuel</a:t>
            </a:r>
          </a:p>
          <a:p>
            <a:pPr marL="137160">
              <a:lnSpc>
                <a:spcPct val="120000"/>
              </a:lnSpc>
              <a:spcBef>
                <a:spcPts val="1200"/>
              </a:spcBef>
              <a:buClr>
                <a:srgbClr val="595959"/>
              </a:buClr>
              <a:buSzPts val="1800"/>
            </a:pPr>
            <a:r>
              <a:rPr lang="en-GB" sz="2400" dirty="0"/>
              <a:t>Hardware built for longer life duration (210 days)</a:t>
            </a:r>
          </a:p>
          <a:p>
            <a:pPr marL="137160">
              <a:lnSpc>
                <a:spcPct val="120000"/>
              </a:lnSpc>
              <a:spcBef>
                <a:spcPts val="1200"/>
              </a:spcBef>
              <a:buClr>
                <a:srgbClr val="595959"/>
              </a:buClr>
              <a:buSzPts val="1800"/>
            </a:pPr>
            <a:r>
              <a:rPr lang="en-GB" sz="2400" dirty="0"/>
              <a:t>Unpressurized cargo support (ESM capability: ~380kg)</a:t>
            </a:r>
          </a:p>
        </p:txBody>
      </p:sp>
      <p:sp>
        <p:nvSpPr>
          <p:cNvPr id="4" name="TextBox 3">
            <a:extLst>
              <a:ext uri="{FF2B5EF4-FFF2-40B4-BE49-F238E27FC236}">
                <a16:creationId xmlns:a16="http://schemas.microsoft.com/office/drawing/2014/main" id="{5208C331-835E-98BC-8FC1-D10AE42AE7A5}"/>
              </a:ext>
            </a:extLst>
          </p:cNvPr>
          <p:cNvSpPr txBox="1"/>
          <p:nvPr/>
        </p:nvSpPr>
        <p:spPr>
          <a:xfrm>
            <a:off x="838200" y="4807663"/>
            <a:ext cx="6271260" cy="1323439"/>
          </a:xfrm>
          <a:prstGeom prst="rect">
            <a:avLst/>
          </a:prstGeom>
          <a:noFill/>
          <a:ln w="28575">
            <a:solidFill>
              <a:srgbClr val="00B050"/>
            </a:solidFill>
          </a:ln>
        </p:spPr>
        <p:txBody>
          <a:bodyPr wrap="square" rtlCol="0">
            <a:spAutoFit/>
          </a:bodyPr>
          <a:lstStyle/>
          <a:p>
            <a:pPr algn="ctr"/>
            <a:r>
              <a:rPr lang="en-US" sz="2000" dirty="0">
                <a:solidFill>
                  <a:srgbClr val="000000"/>
                </a:solidFill>
                <a:effectLst/>
                <a:latin typeface="Arial" panose="020B0604020202020204" pitchFamily="34" charset="0"/>
                <a:ea typeface="Arial" panose="020B0604020202020204" pitchFamily="34" charset="0"/>
                <a:cs typeface="Cambria" panose="02040503050406030204" pitchFamily="18" charset="0"/>
              </a:rPr>
              <a:t>By leveraging the remaining propulsive capabilities, post separation, the ESM has the potential to provide a near term method, at a reduced cost, to achieve science return across an array of mission types</a:t>
            </a:r>
            <a:endParaRPr lang="en-US" sz="2000" dirty="0">
              <a:effectLst/>
            </a:endParaRPr>
          </a:p>
        </p:txBody>
      </p:sp>
      <p:pic>
        <p:nvPicPr>
          <p:cNvPr id="34" name="Picture 33">
            <a:extLst>
              <a:ext uri="{FF2B5EF4-FFF2-40B4-BE49-F238E27FC236}">
                <a16:creationId xmlns:a16="http://schemas.microsoft.com/office/drawing/2014/main" id="{E20F3C33-3B51-2970-6D43-B15E2B3EB634}"/>
              </a:ext>
            </a:extLst>
          </p:cNvPr>
          <p:cNvPicPr>
            <a:picLocks noChangeAspect="1"/>
          </p:cNvPicPr>
          <p:nvPr/>
        </p:nvPicPr>
        <p:blipFill rotWithShape="1">
          <a:blip r:embed="rId2"/>
          <a:srcRect l="10867" r="13508"/>
          <a:stretch/>
        </p:blipFill>
        <p:spPr>
          <a:xfrm>
            <a:off x="7226868" y="224686"/>
            <a:ext cx="4466693" cy="5906416"/>
          </a:xfrm>
          <a:prstGeom prst="rect">
            <a:avLst/>
          </a:prstGeom>
        </p:spPr>
      </p:pic>
    </p:spTree>
    <p:extLst>
      <p:ext uri="{BB962C8B-B14F-4D97-AF65-F5344CB8AC3E}">
        <p14:creationId xmlns:p14="http://schemas.microsoft.com/office/powerpoint/2010/main" val="390110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6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507090" y="-1"/>
            <a:ext cx="8676645" cy="6855621"/>
          </a:xfrm>
          <a:prstGeom prst="rect">
            <a:avLst/>
          </a:prstGeom>
        </p:spPr>
      </p:pic>
      <p:sp>
        <p:nvSpPr>
          <p:cNvPr id="368" name="Google Shape;368;p3"/>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2500"/>
              <a:buFont typeface="Arial"/>
              <a:buNone/>
            </a:pPr>
            <a:r>
              <a:rPr lang="en-GB" dirty="0">
                <a:solidFill>
                  <a:schemeClr val="lt1"/>
                </a:solidFill>
                <a:latin typeface="Arial" panose="020B0604020202020204" pitchFamily="34" charset="0"/>
                <a:cs typeface="Arial" panose="020B0604020202020204" pitchFamily="34" charset="0"/>
              </a:rPr>
              <a:t>Orion ESM</a:t>
            </a:r>
            <a:endParaRPr dirty="0">
              <a:solidFill>
                <a:schemeClr val="lt1"/>
              </a:solidFill>
              <a:latin typeface="Arial" panose="020B0604020202020204" pitchFamily="34" charset="0"/>
              <a:cs typeface="Arial" panose="020B0604020202020204" pitchFamily="34" charset="0"/>
            </a:endParaRPr>
          </a:p>
        </p:txBody>
      </p:sp>
      <p:sp>
        <p:nvSpPr>
          <p:cNvPr id="369" name="Google Shape;369;p3"/>
          <p:cNvSpPr txBox="1">
            <a:spLocks noGrp="1"/>
          </p:cNvSpPr>
          <p:nvPr>
            <p:ph type="body" idx="1"/>
          </p:nvPr>
        </p:nvSpPr>
        <p:spPr>
          <a:xfrm>
            <a:off x="653483" y="1676186"/>
            <a:ext cx="5179371" cy="4351338"/>
          </a:xfrm>
          <a:prstGeom prst="rect">
            <a:avLst/>
          </a:prstGeom>
          <a:noFill/>
          <a:ln>
            <a:noFill/>
          </a:ln>
        </p:spPr>
        <p:txBody>
          <a:bodyPr spcFirstLastPara="1" wrap="square" lIns="0" tIns="0" rIns="0" bIns="0" anchor="t" anchorCtr="0">
            <a:noAutofit/>
          </a:bodyPr>
          <a:lstStyle/>
          <a:p>
            <a:pPr marL="0" lvl="0" indent="0">
              <a:spcBef>
                <a:spcPts val="1200"/>
              </a:spcBef>
              <a:buSzPts val="1800"/>
              <a:buNone/>
            </a:pPr>
            <a:r>
              <a:rPr lang="en-GB" sz="1800" dirty="0">
                <a:solidFill>
                  <a:schemeClr val="bg1"/>
                </a:solidFill>
                <a:latin typeface="Arial" panose="020B0604020202020204" pitchFamily="34" charset="0"/>
                <a:cs typeface="Arial" panose="020B0604020202020204" pitchFamily="34" charset="0"/>
              </a:rPr>
              <a:t>Propulsion (1 x 26.7 </a:t>
            </a:r>
            <a:r>
              <a:rPr lang="en-GB" sz="1800" dirty="0" err="1">
                <a:solidFill>
                  <a:schemeClr val="bg1"/>
                </a:solidFill>
                <a:latin typeface="Arial" panose="020B0604020202020204" pitchFamily="34" charset="0"/>
                <a:cs typeface="Arial" panose="020B0604020202020204" pitchFamily="34" charset="0"/>
              </a:rPr>
              <a:t>kN</a:t>
            </a:r>
            <a:r>
              <a:rPr lang="en-GB" sz="1800" dirty="0">
                <a:solidFill>
                  <a:schemeClr val="bg1"/>
                </a:solidFill>
                <a:latin typeface="Arial" panose="020B0604020202020204" pitchFamily="34" charset="0"/>
                <a:cs typeface="Arial" panose="020B0604020202020204" pitchFamily="34" charset="0"/>
              </a:rPr>
              <a:t> main engine, 8 x 490 N auxiliary engines)</a:t>
            </a:r>
          </a:p>
          <a:p>
            <a:pPr marL="0" lvl="0" indent="0">
              <a:spcBef>
                <a:spcPts val="1200"/>
              </a:spcBef>
              <a:buSzPts val="1800"/>
              <a:buNone/>
            </a:pPr>
            <a:r>
              <a:rPr lang="en-GB" sz="1800" dirty="0">
                <a:solidFill>
                  <a:schemeClr val="bg1"/>
                </a:solidFill>
                <a:latin typeface="Arial" panose="020B0604020202020204" pitchFamily="34" charset="0"/>
                <a:cs typeface="Arial" panose="020B0604020202020204" pitchFamily="34" charset="0"/>
              </a:rPr>
              <a:t>Attitude Control (24 x 220 N RCS thrusters, 8 sun sensors)</a:t>
            </a:r>
          </a:p>
          <a:p>
            <a:pPr marL="0" lvl="0" indent="0" algn="l" rtl="0">
              <a:lnSpc>
                <a:spcPct val="113000"/>
              </a:lnSpc>
              <a:spcBef>
                <a:spcPts val="1200"/>
              </a:spcBef>
              <a:spcAft>
                <a:spcPts val="0"/>
              </a:spcAft>
              <a:buClr>
                <a:schemeClr val="lt1"/>
              </a:buClr>
              <a:buSzPts val="1800"/>
              <a:buNone/>
            </a:pPr>
            <a:r>
              <a:rPr lang="en-GB" sz="1800" dirty="0">
                <a:solidFill>
                  <a:schemeClr val="bg1"/>
                </a:solidFill>
                <a:latin typeface="Arial" panose="020B0604020202020204" pitchFamily="34" charset="0"/>
                <a:cs typeface="Arial" panose="020B0604020202020204" pitchFamily="34" charset="0"/>
              </a:rPr>
              <a:t>Power Generation, Conditioning and Distribution (11.2 kW)</a:t>
            </a:r>
          </a:p>
          <a:p>
            <a:pPr marL="0" lvl="0" indent="0" algn="l" rtl="0">
              <a:lnSpc>
                <a:spcPct val="113000"/>
              </a:lnSpc>
              <a:spcBef>
                <a:spcPts val="1200"/>
              </a:spcBef>
              <a:spcAft>
                <a:spcPts val="0"/>
              </a:spcAft>
              <a:buClr>
                <a:schemeClr val="lt1"/>
              </a:buClr>
              <a:buSzPts val="1800"/>
              <a:buNone/>
            </a:pPr>
            <a:r>
              <a:rPr lang="en-GB" sz="1800" dirty="0">
                <a:solidFill>
                  <a:schemeClr val="bg1"/>
                </a:solidFill>
                <a:latin typeface="Arial" panose="020B0604020202020204" pitchFamily="34" charset="0"/>
                <a:cs typeface="Arial" panose="020B0604020202020204" pitchFamily="34" charset="0"/>
              </a:rPr>
              <a:t>Thermal Control (heaters, cooling loop, radiators)</a:t>
            </a:r>
          </a:p>
          <a:p>
            <a:pPr marL="0" lvl="0" indent="0">
              <a:spcBef>
                <a:spcPts val="1200"/>
              </a:spcBef>
              <a:buSzPts val="1800"/>
              <a:buNone/>
            </a:pPr>
            <a:r>
              <a:rPr lang="en-GB" sz="1800" dirty="0">
                <a:solidFill>
                  <a:schemeClr val="bg1"/>
                </a:solidFill>
                <a:latin typeface="Arial" panose="020B0604020202020204" pitchFamily="34" charset="0"/>
                <a:cs typeface="Arial" panose="020B0604020202020204" pitchFamily="34" charset="0"/>
              </a:rPr>
              <a:t>Payload Support (up to ~380 kg with power and data interface)</a:t>
            </a:r>
          </a:p>
          <a:p>
            <a:pPr marL="0" lvl="0" indent="0" algn="l" rtl="0">
              <a:lnSpc>
                <a:spcPct val="113000"/>
              </a:lnSpc>
              <a:spcBef>
                <a:spcPts val="1200"/>
              </a:spcBef>
              <a:spcAft>
                <a:spcPts val="0"/>
              </a:spcAft>
              <a:buClr>
                <a:schemeClr val="lt1"/>
              </a:buClr>
              <a:buSzPts val="1800"/>
              <a:buNone/>
            </a:pPr>
            <a:r>
              <a:rPr lang="en-GB" sz="1800" dirty="0">
                <a:solidFill>
                  <a:schemeClr val="bg1"/>
                </a:solidFill>
                <a:latin typeface="Arial" panose="020B0604020202020204" pitchFamily="34" charset="0"/>
                <a:cs typeface="Arial" panose="020B0604020202020204" pitchFamily="34" charset="0"/>
              </a:rPr>
              <a:t>Consumables (~8600 kg of propellant, 90 kg of oxygen, 30 kg of nitrogen, 240 litres of water)</a:t>
            </a:r>
          </a:p>
        </p:txBody>
      </p:sp>
      <p:pic>
        <p:nvPicPr>
          <p:cNvPr id="376" name="Google Shape;376;p3" descr="C:\Users\a113828\Desktop\Icon_Water_weiß.png"/>
          <p:cNvPicPr preferRelativeResize="0"/>
          <p:nvPr/>
        </p:nvPicPr>
        <p:blipFill rotWithShape="1">
          <a:blip r:embed="rId4">
            <a:alphaModFix/>
          </a:blip>
          <a:srcRect/>
          <a:stretch/>
        </p:blipFill>
        <p:spPr>
          <a:xfrm>
            <a:off x="-6495" y="5227947"/>
            <a:ext cx="810158" cy="810158"/>
          </a:xfrm>
          <a:prstGeom prst="rect">
            <a:avLst/>
          </a:prstGeom>
          <a:noFill/>
          <a:ln>
            <a:noFill/>
          </a:ln>
        </p:spPr>
      </p:pic>
      <p:pic>
        <p:nvPicPr>
          <p:cNvPr id="377" name="Google Shape;377;p3" descr="C:\Users\a113828\Desktop\Icon_Energy_weiß.png"/>
          <p:cNvPicPr preferRelativeResize="0"/>
          <p:nvPr/>
        </p:nvPicPr>
        <p:blipFill rotWithShape="1">
          <a:blip r:embed="rId5">
            <a:alphaModFix/>
          </a:blip>
          <a:srcRect/>
          <a:stretch/>
        </p:blipFill>
        <p:spPr>
          <a:xfrm>
            <a:off x="-34352" y="3280587"/>
            <a:ext cx="810158" cy="810158"/>
          </a:xfrm>
          <a:prstGeom prst="rect">
            <a:avLst/>
          </a:prstGeom>
          <a:noFill/>
          <a:ln>
            <a:noFill/>
          </a:ln>
        </p:spPr>
      </p:pic>
      <p:pic>
        <p:nvPicPr>
          <p:cNvPr id="378" name="Google Shape;378;p3" descr="C:\Users\a113828\Desktop\Icon_Propulsion_weiß.png"/>
          <p:cNvPicPr preferRelativeResize="0"/>
          <p:nvPr/>
        </p:nvPicPr>
        <p:blipFill rotWithShape="1">
          <a:blip r:embed="rId6">
            <a:alphaModFix/>
          </a:blip>
          <a:srcRect/>
          <a:stretch/>
        </p:blipFill>
        <p:spPr>
          <a:xfrm>
            <a:off x="-48223" y="1742068"/>
            <a:ext cx="810158" cy="810158"/>
          </a:xfrm>
          <a:prstGeom prst="rect">
            <a:avLst/>
          </a:prstGeom>
          <a:noFill/>
          <a:ln>
            <a:noFill/>
          </a:ln>
        </p:spPr>
      </p:pic>
      <p:pic>
        <p:nvPicPr>
          <p:cNvPr id="379" name="Google Shape;379;p3" descr="C:\Users\a113828\Desktop\Icon_Thermal control_weiß.png"/>
          <p:cNvPicPr preferRelativeResize="0"/>
          <p:nvPr/>
        </p:nvPicPr>
        <p:blipFill rotWithShape="1">
          <a:blip r:embed="rId7">
            <a:alphaModFix/>
          </a:blip>
          <a:srcRect/>
          <a:stretch/>
        </p:blipFill>
        <p:spPr>
          <a:xfrm>
            <a:off x="-48280" y="3902085"/>
            <a:ext cx="810158" cy="810158"/>
          </a:xfrm>
          <a:prstGeom prst="rect">
            <a:avLst/>
          </a:prstGeom>
          <a:noFill/>
          <a:ln>
            <a:noFill/>
          </a:ln>
        </p:spPr>
      </p:pic>
      <p:pic>
        <p:nvPicPr>
          <p:cNvPr id="34" name="Google Shape;372;p3" descr="C:\Users\a113828\Desktop\Orion illustration.png"/>
          <p:cNvPicPr preferRelativeResize="0"/>
          <p:nvPr/>
        </p:nvPicPr>
        <p:blipFill rotWithShape="1">
          <a:blip r:embed="rId8">
            <a:alphaModFix/>
          </a:blip>
          <a:srcRect/>
          <a:stretch/>
        </p:blipFill>
        <p:spPr>
          <a:xfrm rot="-1114676">
            <a:off x="5617595" y="736225"/>
            <a:ext cx="6533436" cy="4908244"/>
          </a:xfrm>
          <a:prstGeom prst="rect">
            <a:avLst/>
          </a:prstGeom>
          <a:noFill/>
          <a:ln>
            <a:noFill/>
          </a:ln>
        </p:spPr>
      </p:pic>
      <p:sp>
        <p:nvSpPr>
          <p:cNvPr id="35" name="Google Shape;373;p3"/>
          <p:cNvSpPr txBox="1"/>
          <p:nvPr/>
        </p:nvSpPr>
        <p:spPr>
          <a:xfrm>
            <a:off x="9389969" y="596002"/>
            <a:ext cx="1600118" cy="338554"/>
          </a:xfrm>
          <a:prstGeom prst="rect">
            <a:avLst/>
          </a:prstGeom>
          <a:solidFill>
            <a:srgbClr val="4472C4">
              <a:alpha val="80000"/>
            </a:srgbClr>
          </a:solid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1200" cap="none" spc="0" normalizeH="0" baseline="0" noProof="0" dirty="0">
                <a:ln>
                  <a:noFill/>
                </a:ln>
                <a:solidFill>
                  <a:srgbClr val="D5E3FF"/>
                </a:solidFill>
                <a:effectLst/>
                <a:uLnTx/>
                <a:uFillTx/>
                <a:latin typeface="Arial"/>
                <a:ea typeface="Arial"/>
                <a:cs typeface="Arial"/>
                <a:sym typeface="Arial"/>
              </a:rPr>
              <a:t>C</a:t>
            </a:r>
            <a:r>
              <a:rPr kumimoji="0" lang="en-GB" sz="1400" b="0" i="0" u="none" strike="noStrike" kern="1200" cap="none" spc="0" normalizeH="0" baseline="0" noProof="0" dirty="0">
                <a:ln>
                  <a:noFill/>
                </a:ln>
                <a:solidFill>
                  <a:srgbClr val="D5E3FF"/>
                </a:solidFill>
                <a:effectLst/>
                <a:uLnTx/>
                <a:uFillTx/>
                <a:latin typeface="Arial"/>
                <a:ea typeface="Arial"/>
                <a:cs typeface="Arial"/>
                <a:sym typeface="Arial"/>
              </a:rPr>
              <a:t>REW</a:t>
            </a:r>
            <a:r>
              <a:rPr kumimoji="0" lang="en-GB" sz="1600" b="0" i="0" u="none" strike="noStrike" kern="1200" cap="none" spc="0" normalizeH="0" baseline="0" noProof="0" dirty="0">
                <a:ln>
                  <a:noFill/>
                </a:ln>
                <a:solidFill>
                  <a:srgbClr val="D5E3FF"/>
                </a:solidFill>
                <a:effectLst/>
                <a:uLnTx/>
                <a:uFillTx/>
                <a:latin typeface="Arial"/>
                <a:ea typeface="Arial"/>
                <a:cs typeface="Arial"/>
                <a:sym typeface="Arial"/>
              </a:rPr>
              <a:t> M</a:t>
            </a:r>
            <a:r>
              <a:rPr kumimoji="0" lang="en-GB" sz="1400" b="0" i="0" u="none" strike="noStrike" kern="1200" cap="none" spc="0" normalizeH="0" baseline="0" noProof="0" dirty="0">
                <a:ln>
                  <a:noFill/>
                </a:ln>
                <a:solidFill>
                  <a:srgbClr val="D5E3FF"/>
                </a:solidFill>
                <a:effectLst/>
                <a:uLnTx/>
                <a:uFillTx/>
                <a:latin typeface="Arial"/>
                <a:ea typeface="Arial"/>
                <a:cs typeface="Arial"/>
                <a:sym typeface="Arial"/>
              </a:rPr>
              <a:t>ODULE</a:t>
            </a:r>
            <a:endParaRPr kumimoji="0" sz="1400" b="0" i="0" u="none" strike="noStrike" kern="1200" cap="none" spc="0" normalizeH="0" baseline="0" noProof="0" dirty="0">
              <a:ln>
                <a:noFill/>
              </a:ln>
              <a:solidFill>
                <a:srgbClr val="D5E3FF"/>
              </a:solidFill>
              <a:effectLst/>
              <a:uLnTx/>
              <a:uFillTx/>
              <a:latin typeface="Arial"/>
              <a:ea typeface="Arial"/>
              <a:cs typeface="Arial"/>
              <a:sym typeface="Arial"/>
            </a:endParaRPr>
          </a:p>
        </p:txBody>
      </p:sp>
      <p:sp>
        <p:nvSpPr>
          <p:cNvPr id="36" name="Google Shape;374;p3"/>
          <p:cNvSpPr/>
          <p:nvPr/>
        </p:nvSpPr>
        <p:spPr>
          <a:xfrm>
            <a:off x="8007203" y="1539449"/>
            <a:ext cx="218950" cy="218950"/>
          </a:xfrm>
          <a:prstGeom prst="ellipse">
            <a:avLst/>
          </a:prstGeom>
          <a:solidFill>
            <a:srgbClr val="4472C4"/>
          </a:solid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7" name="Google Shape;375;p3"/>
          <p:cNvSpPr txBox="1"/>
          <p:nvPr/>
        </p:nvSpPr>
        <p:spPr>
          <a:xfrm>
            <a:off x="5174200" y="6278285"/>
            <a:ext cx="3667030" cy="400110"/>
          </a:xfrm>
          <a:prstGeom prst="rect">
            <a:avLst/>
          </a:prstGeom>
          <a:solidFill>
            <a:srgbClr val="4472C4">
              <a:alpha val="80000"/>
            </a:srgbClr>
          </a:solid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1200" cap="none" spc="0" normalizeH="0" baseline="0" noProof="0" dirty="0">
                <a:ln>
                  <a:noFill/>
                </a:ln>
                <a:solidFill>
                  <a:srgbClr val="D5E3FF"/>
                </a:solidFill>
                <a:effectLst/>
                <a:uLnTx/>
                <a:uFillTx/>
                <a:latin typeface="Arial"/>
                <a:ea typeface="Arial"/>
                <a:cs typeface="Arial"/>
                <a:sym typeface="Arial"/>
              </a:rPr>
              <a:t>E</a:t>
            </a:r>
            <a:r>
              <a:rPr kumimoji="0" lang="en-GB" sz="1800" b="0" i="0" u="none" strike="noStrike" kern="1200" cap="none" spc="0" normalizeH="0" baseline="0" noProof="0" dirty="0">
                <a:ln>
                  <a:noFill/>
                </a:ln>
                <a:solidFill>
                  <a:srgbClr val="D5E3FF"/>
                </a:solidFill>
                <a:effectLst/>
                <a:uLnTx/>
                <a:uFillTx/>
                <a:latin typeface="Arial"/>
                <a:ea typeface="Arial"/>
                <a:cs typeface="Arial"/>
                <a:sym typeface="Arial"/>
              </a:rPr>
              <a:t>UROPEAN</a:t>
            </a:r>
            <a:r>
              <a:rPr kumimoji="0" lang="en-GB" sz="2000" b="0" i="0" u="none" strike="noStrike" kern="1200" cap="none" spc="0" normalizeH="0" baseline="0" noProof="0" dirty="0">
                <a:ln>
                  <a:noFill/>
                </a:ln>
                <a:solidFill>
                  <a:srgbClr val="D5E3FF"/>
                </a:solidFill>
                <a:effectLst/>
                <a:uLnTx/>
                <a:uFillTx/>
                <a:latin typeface="Arial"/>
                <a:ea typeface="Arial"/>
                <a:cs typeface="Arial"/>
                <a:sym typeface="Arial"/>
              </a:rPr>
              <a:t> S</a:t>
            </a:r>
            <a:r>
              <a:rPr kumimoji="0" lang="en-GB" sz="1800" b="0" i="0" u="none" strike="noStrike" kern="1200" cap="none" spc="0" normalizeH="0" baseline="0" noProof="0" dirty="0">
                <a:ln>
                  <a:noFill/>
                </a:ln>
                <a:solidFill>
                  <a:srgbClr val="D5E3FF"/>
                </a:solidFill>
                <a:effectLst/>
                <a:uLnTx/>
                <a:uFillTx/>
                <a:latin typeface="Arial"/>
                <a:ea typeface="Arial"/>
                <a:cs typeface="Arial"/>
                <a:sym typeface="Arial"/>
              </a:rPr>
              <a:t>ERVICE </a:t>
            </a:r>
            <a:r>
              <a:rPr kumimoji="0" lang="en-GB" sz="2000" b="0" i="0" u="none" strike="noStrike" kern="1200" cap="none" spc="0" normalizeH="0" baseline="0" noProof="0" dirty="0">
                <a:ln>
                  <a:noFill/>
                </a:ln>
                <a:solidFill>
                  <a:srgbClr val="D5E3FF"/>
                </a:solidFill>
                <a:effectLst/>
                <a:uLnTx/>
                <a:uFillTx/>
                <a:latin typeface="Arial"/>
                <a:ea typeface="Arial"/>
                <a:cs typeface="Arial"/>
                <a:sym typeface="Arial"/>
              </a:rPr>
              <a:t>M</a:t>
            </a:r>
            <a:r>
              <a:rPr kumimoji="0" lang="en-GB" sz="1800" b="0" i="0" u="none" strike="noStrike" kern="1200" cap="none" spc="0" normalizeH="0" baseline="0" noProof="0" dirty="0">
                <a:ln>
                  <a:noFill/>
                </a:ln>
                <a:solidFill>
                  <a:srgbClr val="D5E3FF"/>
                </a:solidFill>
                <a:effectLst/>
                <a:uLnTx/>
                <a:uFillTx/>
                <a:latin typeface="Arial"/>
                <a:ea typeface="Arial"/>
                <a:cs typeface="Arial"/>
                <a:sym typeface="Arial"/>
              </a:rPr>
              <a:t>ODULE</a:t>
            </a:r>
            <a:endParaRPr kumimoji="0" sz="1800" b="0" i="0" u="none" strike="noStrike" kern="1200" cap="none" spc="0" normalizeH="0" baseline="0" noProof="0" dirty="0">
              <a:ln>
                <a:noFill/>
              </a:ln>
              <a:solidFill>
                <a:srgbClr val="D5E3FF"/>
              </a:solidFill>
              <a:effectLst/>
              <a:uLnTx/>
              <a:uFillTx/>
              <a:latin typeface="Arial"/>
              <a:ea typeface="Arial"/>
              <a:cs typeface="Arial"/>
              <a:sym typeface="Arial"/>
            </a:endParaRPr>
          </a:p>
        </p:txBody>
      </p:sp>
      <p:sp>
        <p:nvSpPr>
          <p:cNvPr id="42" name="Google Shape;380;p3"/>
          <p:cNvSpPr txBox="1"/>
          <p:nvPr/>
        </p:nvSpPr>
        <p:spPr>
          <a:xfrm>
            <a:off x="5939640" y="3168351"/>
            <a:ext cx="1586786" cy="584775"/>
          </a:xfrm>
          <a:prstGeom prst="rect">
            <a:avLst/>
          </a:prstGeom>
          <a:solidFill>
            <a:srgbClr val="4472C4">
              <a:alpha val="80000"/>
            </a:srgbClr>
          </a:solid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1200" cap="none" spc="0" normalizeH="0" baseline="0" noProof="0" dirty="0">
                <a:ln>
                  <a:noFill/>
                </a:ln>
                <a:solidFill>
                  <a:srgbClr val="D5E3FF"/>
                </a:solidFill>
                <a:effectLst/>
                <a:uLnTx/>
                <a:uFillTx/>
                <a:latin typeface="Arial"/>
                <a:ea typeface="Arial"/>
                <a:cs typeface="Arial"/>
                <a:sym typeface="Arial"/>
              </a:rPr>
              <a:t>C</a:t>
            </a:r>
            <a:r>
              <a:rPr kumimoji="0" lang="en-GB" sz="1400" b="0" i="0" u="none" strike="noStrike" kern="1200" cap="none" spc="0" normalizeH="0" baseline="0" noProof="0" dirty="0">
                <a:ln>
                  <a:noFill/>
                </a:ln>
                <a:solidFill>
                  <a:srgbClr val="D5E3FF"/>
                </a:solidFill>
                <a:effectLst/>
                <a:uLnTx/>
                <a:uFillTx/>
                <a:latin typeface="Arial"/>
                <a:ea typeface="Arial"/>
                <a:cs typeface="Arial"/>
                <a:sym typeface="Arial"/>
              </a:rPr>
              <a:t>REW</a:t>
            </a:r>
            <a:r>
              <a:rPr kumimoji="0" lang="en-GB" sz="1600" b="0" i="0" u="none" strike="noStrike" kern="1200" cap="none" spc="0" normalizeH="0" baseline="0" noProof="0" dirty="0">
                <a:ln>
                  <a:noFill/>
                </a:ln>
                <a:solidFill>
                  <a:srgbClr val="D5E3FF"/>
                </a:solidFill>
                <a:effectLst/>
                <a:uLnTx/>
                <a:uFillTx/>
                <a:latin typeface="Arial"/>
                <a:ea typeface="Arial"/>
                <a:cs typeface="Arial"/>
                <a:sym typeface="Arial"/>
              </a:rPr>
              <a:t> M</a:t>
            </a:r>
            <a:r>
              <a:rPr kumimoji="0" lang="en-GB" sz="1400" b="0" i="0" u="none" strike="noStrike" kern="1200" cap="none" spc="0" normalizeH="0" baseline="0" noProof="0" dirty="0">
                <a:ln>
                  <a:noFill/>
                </a:ln>
                <a:solidFill>
                  <a:srgbClr val="D5E3FF"/>
                </a:solidFill>
                <a:effectLst/>
                <a:uLnTx/>
                <a:uFillTx/>
                <a:latin typeface="Arial"/>
                <a:ea typeface="Arial"/>
                <a:cs typeface="Arial"/>
                <a:sym typeface="Arial"/>
              </a:rPr>
              <a:t>ODULE</a:t>
            </a:r>
            <a:r>
              <a:rPr kumimoji="0" lang="en-GB" sz="1600" b="0" i="0" u="none" strike="noStrike" kern="1200" cap="none" spc="0" normalizeH="0" baseline="0" noProof="0" dirty="0">
                <a:ln>
                  <a:noFill/>
                </a:ln>
                <a:solidFill>
                  <a:srgbClr val="D5E3FF"/>
                </a:solidFill>
                <a:effectLst/>
                <a:uLnTx/>
                <a:uFillTx/>
                <a:latin typeface="Arial"/>
                <a:ea typeface="Arial"/>
                <a:cs typeface="Arial"/>
                <a:sym typeface="Arial"/>
              </a:rPr>
              <a:t> A</a:t>
            </a:r>
            <a:r>
              <a:rPr kumimoji="0" lang="en-GB" sz="1400" b="0" i="0" u="none" strike="noStrike" kern="1200" cap="none" spc="0" normalizeH="0" baseline="0" noProof="0" dirty="0">
                <a:ln>
                  <a:noFill/>
                </a:ln>
                <a:solidFill>
                  <a:srgbClr val="D5E3FF"/>
                </a:solidFill>
                <a:effectLst/>
                <a:uLnTx/>
                <a:uFillTx/>
                <a:latin typeface="Arial"/>
                <a:ea typeface="Arial"/>
                <a:cs typeface="Arial"/>
                <a:sym typeface="Arial"/>
              </a:rPr>
              <a:t>DAPTER</a:t>
            </a:r>
            <a:endParaRPr kumimoji="0" sz="1400" b="0" i="0" u="none" strike="noStrike" kern="1200" cap="none" spc="0" normalizeH="0" baseline="0" noProof="0" dirty="0">
              <a:ln>
                <a:noFill/>
              </a:ln>
              <a:solidFill>
                <a:srgbClr val="D5E3FF"/>
              </a:solidFill>
              <a:effectLst/>
              <a:uLnTx/>
              <a:uFillTx/>
              <a:latin typeface="Arial"/>
              <a:ea typeface="Arial"/>
              <a:cs typeface="Arial"/>
              <a:sym typeface="Arial"/>
            </a:endParaRPr>
          </a:p>
        </p:txBody>
      </p:sp>
      <p:cxnSp>
        <p:nvCxnSpPr>
          <p:cNvPr id="43" name="Google Shape;381;p3"/>
          <p:cNvCxnSpPr/>
          <p:nvPr/>
        </p:nvCxnSpPr>
        <p:spPr>
          <a:xfrm rot="10800000" flipH="1">
            <a:off x="6004014" y="1026298"/>
            <a:ext cx="5394960" cy="3831177"/>
          </a:xfrm>
          <a:prstGeom prst="straightConnector1">
            <a:avLst/>
          </a:prstGeom>
          <a:noFill/>
          <a:ln w="9525" cap="flat" cmpd="sng">
            <a:solidFill>
              <a:schemeClr val="bg1">
                <a:lumMod val="85000"/>
              </a:schemeClr>
            </a:solidFill>
            <a:prstDash val="solid"/>
            <a:miter lim="800000"/>
            <a:headEnd type="stealth" w="med" len="med"/>
            <a:tailEnd type="stealth" w="med" len="med"/>
          </a:ln>
        </p:spPr>
      </p:cxnSp>
      <p:sp>
        <p:nvSpPr>
          <p:cNvPr id="44" name="Google Shape;382;p3"/>
          <p:cNvSpPr txBox="1"/>
          <p:nvPr/>
        </p:nvSpPr>
        <p:spPr>
          <a:xfrm>
            <a:off x="9642992" y="1784566"/>
            <a:ext cx="468398" cy="246221"/>
          </a:xfrm>
          <a:prstGeom prst="rect">
            <a:avLst/>
          </a:prstGeom>
          <a:solidFill>
            <a:schemeClr val="bg1">
              <a:lumMod val="50000"/>
            </a:schemeClr>
          </a:solidFill>
          <a:ln>
            <a:noFill/>
          </a:ln>
        </p:spPr>
        <p:txBody>
          <a:bodyPr spcFirstLastPara="1" wrap="square" lIns="91425" tIns="45700" rIns="91425" bIns="45700" anchor="ctr" anchorCtr="0">
            <a:spAutoFit/>
          </a:bodyPr>
          <a:lstStyle/>
          <a:p>
            <a:pPr marL="0" marR="0" lvl="0" indent="0" algn="ctr" defTabSz="914400" rtl="0" eaLnBrk="1" fontAlgn="base" latinLnBrk="0" hangingPunct="1">
              <a:lnSpc>
                <a:spcPct val="100000"/>
              </a:lnSpc>
              <a:spcBef>
                <a:spcPts val="0"/>
              </a:spcBef>
              <a:spcAft>
                <a:spcPts val="0"/>
              </a:spcAft>
              <a:buClr>
                <a:srgbClr val="000000"/>
              </a:buClr>
              <a:buSzPts val="1000"/>
              <a:buFont typeface="Arial"/>
              <a:buNone/>
              <a:tabLst/>
              <a:defRPr/>
            </a:pPr>
            <a:r>
              <a:rPr kumimoji="0" lang="en-GB" sz="1000" b="0" i="0" u="none" strike="noStrike" kern="1200" cap="none" spc="0" normalizeH="0" baseline="0" noProof="0" dirty="0">
                <a:ln>
                  <a:noFill/>
                </a:ln>
                <a:solidFill>
                  <a:srgbClr val="FFFFFF"/>
                </a:solidFill>
                <a:effectLst/>
                <a:uLnTx/>
                <a:uFillTx/>
                <a:latin typeface="Arial"/>
                <a:ea typeface="Arial"/>
                <a:cs typeface="Arial"/>
                <a:sym typeface="Arial"/>
              </a:rPr>
              <a:t>19 m</a:t>
            </a:r>
            <a:endParaRPr kumimoji="0" sz="1000" b="0" i="0" u="none" strike="noStrike" kern="1200" cap="none" spc="0" normalizeH="0" baseline="0" noProof="0" dirty="0">
              <a:ln>
                <a:noFill/>
              </a:ln>
              <a:solidFill>
                <a:srgbClr val="FFFFFF"/>
              </a:solidFill>
              <a:effectLst/>
              <a:uLnTx/>
              <a:uFillTx/>
              <a:latin typeface="Arial"/>
              <a:ea typeface="Arial"/>
              <a:cs typeface="Arial"/>
              <a:sym typeface="Arial"/>
            </a:endParaRPr>
          </a:p>
        </p:txBody>
      </p:sp>
      <p:cxnSp>
        <p:nvCxnSpPr>
          <p:cNvPr id="45" name="Google Shape;384;p3"/>
          <p:cNvCxnSpPr/>
          <p:nvPr/>
        </p:nvCxnSpPr>
        <p:spPr>
          <a:xfrm rot="10800000" flipH="1">
            <a:off x="6301548" y="4003887"/>
            <a:ext cx="1924605" cy="1366740"/>
          </a:xfrm>
          <a:prstGeom prst="straightConnector1">
            <a:avLst/>
          </a:prstGeom>
          <a:noFill/>
          <a:ln w="9525" cap="flat" cmpd="sng">
            <a:solidFill>
              <a:schemeClr val="bg1">
                <a:lumMod val="85000"/>
              </a:schemeClr>
            </a:solidFill>
            <a:prstDash val="solid"/>
            <a:miter lim="800000"/>
            <a:headEnd type="stealth" w="med" len="med"/>
            <a:tailEnd type="stealth" w="med" len="med"/>
          </a:ln>
        </p:spPr>
      </p:cxnSp>
      <p:sp>
        <p:nvSpPr>
          <p:cNvPr id="46" name="Google Shape;385;p3"/>
          <p:cNvSpPr txBox="1"/>
          <p:nvPr/>
        </p:nvSpPr>
        <p:spPr>
          <a:xfrm>
            <a:off x="7327493" y="4612240"/>
            <a:ext cx="397866" cy="246221"/>
          </a:xfrm>
          <a:prstGeom prst="rect">
            <a:avLst/>
          </a:prstGeom>
          <a:solidFill>
            <a:schemeClr val="bg1">
              <a:lumMod val="50000"/>
            </a:schemeClr>
          </a:solidFill>
          <a:ln>
            <a:noFill/>
          </a:ln>
        </p:spPr>
        <p:txBody>
          <a:bodyPr spcFirstLastPara="1" wrap="square" lIns="91425" tIns="45700" rIns="91425" bIns="45700" anchor="ctr" anchorCtr="0">
            <a:spAutoFit/>
          </a:bodyPr>
          <a:lstStyle/>
          <a:p>
            <a:pPr marL="0" marR="0" lvl="0" indent="0" algn="ctr" defTabSz="914400" rtl="0" eaLnBrk="1" fontAlgn="base" latinLnBrk="0" hangingPunct="1">
              <a:lnSpc>
                <a:spcPct val="100000"/>
              </a:lnSpc>
              <a:spcBef>
                <a:spcPts val="0"/>
              </a:spcBef>
              <a:spcAft>
                <a:spcPts val="0"/>
              </a:spcAft>
              <a:buClr>
                <a:srgbClr val="000000"/>
              </a:buClr>
              <a:buSzPts val="1000"/>
              <a:buFont typeface="Arial"/>
              <a:buNone/>
              <a:tabLst/>
              <a:defRPr/>
            </a:pPr>
            <a:r>
              <a:rPr kumimoji="0" lang="en-GB" sz="1000" b="0" i="0" u="none" strike="noStrike" kern="1200" cap="none" spc="0" normalizeH="0" baseline="0" noProof="0" dirty="0">
                <a:ln>
                  <a:noFill/>
                </a:ln>
                <a:solidFill>
                  <a:srgbClr val="FFFFFF"/>
                </a:solidFill>
                <a:effectLst/>
                <a:uLnTx/>
                <a:uFillTx/>
                <a:latin typeface="Arial"/>
                <a:ea typeface="Arial"/>
                <a:cs typeface="Arial"/>
                <a:sym typeface="Arial"/>
              </a:rPr>
              <a:t>7 m</a:t>
            </a:r>
            <a:endParaRPr kumimoji="0" sz="10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47" name="Google Shape;386;p3" descr="C:\Users\a113828\Desktop\Orion illustration.png"/>
          <p:cNvPicPr preferRelativeResize="0"/>
          <p:nvPr/>
        </p:nvPicPr>
        <p:blipFill rotWithShape="1">
          <a:blip r:embed="rId9">
            <a:alphaModFix/>
          </a:blip>
          <a:srcRect/>
          <a:stretch/>
        </p:blipFill>
        <p:spPr>
          <a:xfrm rot="-1114676">
            <a:off x="7744162" y="2234856"/>
            <a:ext cx="2137502" cy="1439865"/>
          </a:xfrm>
          <a:prstGeom prst="rect">
            <a:avLst/>
          </a:prstGeom>
          <a:noFill/>
          <a:ln>
            <a:noFill/>
          </a:ln>
        </p:spPr>
      </p:pic>
      <p:sp>
        <p:nvSpPr>
          <p:cNvPr id="48" name="Google Shape;387;p3"/>
          <p:cNvSpPr/>
          <p:nvPr/>
        </p:nvSpPr>
        <p:spPr>
          <a:xfrm>
            <a:off x="9280169" y="2897284"/>
            <a:ext cx="219600" cy="219600"/>
          </a:xfrm>
          <a:prstGeom prst="ellipse">
            <a:avLst/>
          </a:prstGeom>
          <a:solidFill>
            <a:srgbClr val="4472C4"/>
          </a:solid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9" name="Google Shape;388;p3"/>
          <p:cNvSpPr/>
          <p:nvPr/>
        </p:nvSpPr>
        <p:spPr>
          <a:xfrm>
            <a:off x="8271127" y="2830773"/>
            <a:ext cx="219600" cy="219600"/>
          </a:xfrm>
          <a:prstGeom prst="ellipse">
            <a:avLst/>
          </a:prstGeom>
          <a:solidFill>
            <a:srgbClr val="4472C4"/>
          </a:solid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50" name="Google Shape;389;p3"/>
          <p:cNvCxnSpPr/>
          <p:nvPr/>
        </p:nvCxnSpPr>
        <p:spPr>
          <a:xfrm rot="10800000" flipH="1">
            <a:off x="8116678" y="2631781"/>
            <a:ext cx="1383091" cy="982192"/>
          </a:xfrm>
          <a:prstGeom prst="straightConnector1">
            <a:avLst/>
          </a:prstGeom>
          <a:noFill/>
          <a:ln w="9525" cap="flat" cmpd="sng">
            <a:solidFill>
              <a:schemeClr val="bg1">
                <a:lumMod val="85000"/>
              </a:schemeClr>
            </a:solidFill>
            <a:prstDash val="solid"/>
            <a:miter lim="800000"/>
            <a:headEnd type="stealth" w="med" len="med"/>
            <a:tailEnd type="stealth" w="med" len="med"/>
          </a:ln>
        </p:spPr>
      </p:cxnSp>
      <p:sp>
        <p:nvSpPr>
          <p:cNvPr id="51" name="Google Shape;390;p3"/>
          <p:cNvSpPr txBox="1"/>
          <p:nvPr/>
        </p:nvSpPr>
        <p:spPr>
          <a:xfrm>
            <a:off x="8800095" y="3107700"/>
            <a:ext cx="397866" cy="246221"/>
          </a:xfrm>
          <a:prstGeom prst="rect">
            <a:avLst/>
          </a:prstGeom>
          <a:solidFill>
            <a:schemeClr val="bg1">
              <a:lumMod val="50000"/>
            </a:schemeClr>
          </a:solidFill>
          <a:ln>
            <a:noFill/>
          </a:ln>
        </p:spPr>
        <p:txBody>
          <a:bodyPr spcFirstLastPara="1" wrap="square" lIns="91425" tIns="45700" rIns="91425" bIns="45700" anchor="ctr" anchorCtr="0">
            <a:spAutoFit/>
          </a:bodyPr>
          <a:lstStyle/>
          <a:p>
            <a:pPr marL="0" marR="0" lvl="0" indent="0" algn="ctr" defTabSz="914400" rtl="0" eaLnBrk="1" fontAlgn="base" latinLnBrk="0" hangingPunct="1">
              <a:lnSpc>
                <a:spcPct val="100000"/>
              </a:lnSpc>
              <a:spcBef>
                <a:spcPts val="0"/>
              </a:spcBef>
              <a:spcAft>
                <a:spcPts val="0"/>
              </a:spcAft>
              <a:buClr>
                <a:srgbClr val="000000"/>
              </a:buClr>
              <a:buSzPts val="1000"/>
              <a:buFont typeface="Arial"/>
              <a:buNone/>
              <a:tabLst/>
              <a:defRPr/>
            </a:pPr>
            <a:r>
              <a:rPr kumimoji="0" lang="en-GB" sz="1000" b="0" i="0" u="none" strike="noStrike" kern="1200" cap="none" spc="0" normalizeH="0" baseline="0" noProof="0" dirty="0">
                <a:ln>
                  <a:noFill/>
                </a:ln>
                <a:solidFill>
                  <a:srgbClr val="FFFFFF"/>
                </a:solidFill>
                <a:effectLst/>
                <a:uLnTx/>
                <a:uFillTx/>
                <a:latin typeface="Arial"/>
                <a:ea typeface="Arial"/>
                <a:cs typeface="Arial"/>
                <a:sym typeface="Arial"/>
              </a:rPr>
              <a:t>4 m</a:t>
            </a:r>
            <a:endParaRPr kumimoji="0" sz="1000" b="0" i="0" u="none" strike="noStrike" kern="1200" cap="none" spc="0" normalizeH="0" baseline="0" noProof="0" dirty="0">
              <a:ln>
                <a:noFill/>
              </a:ln>
              <a:solidFill>
                <a:srgbClr val="FFFFFF"/>
              </a:solidFill>
              <a:effectLst/>
              <a:uLnTx/>
              <a:uFillTx/>
              <a:latin typeface="Arial"/>
              <a:ea typeface="Arial"/>
              <a:cs typeface="Arial"/>
              <a:sym typeface="Arial"/>
            </a:endParaRPr>
          </a:p>
        </p:txBody>
      </p:sp>
      <p:cxnSp>
        <p:nvCxnSpPr>
          <p:cNvPr id="52" name="Google Shape;391;p3"/>
          <p:cNvCxnSpPr/>
          <p:nvPr/>
        </p:nvCxnSpPr>
        <p:spPr>
          <a:xfrm>
            <a:off x="8562498" y="2940573"/>
            <a:ext cx="478386" cy="864805"/>
          </a:xfrm>
          <a:prstGeom prst="straightConnector1">
            <a:avLst/>
          </a:prstGeom>
          <a:noFill/>
          <a:ln w="9525" cap="flat" cmpd="sng">
            <a:solidFill>
              <a:schemeClr val="bg1">
                <a:lumMod val="85000"/>
              </a:schemeClr>
            </a:solidFill>
            <a:prstDash val="solid"/>
            <a:miter lim="800000"/>
            <a:headEnd type="stealth" w="med" len="med"/>
            <a:tailEnd type="stealth" w="med" len="med"/>
          </a:ln>
        </p:spPr>
      </p:cxnSp>
      <p:cxnSp>
        <p:nvCxnSpPr>
          <p:cNvPr id="53" name="Google Shape;392;p3"/>
          <p:cNvCxnSpPr>
            <a:stCxn id="48" idx="6"/>
            <a:endCxn id="37" idx="3"/>
          </p:cNvCxnSpPr>
          <p:nvPr/>
        </p:nvCxnSpPr>
        <p:spPr>
          <a:xfrm flipH="1">
            <a:off x="8841230" y="3007084"/>
            <a:ext cx="658539" cy="3471256"/>
          </a:xfrm>
          <a:prstGeom prst="bentConnector3">
            <a:avLst>
              <a:gd name="adj1" fmla="val -34713"/>
            </a:avLst>
          </a:prstGeom>
          <a:noFill/>
          <a:ln w="9525" cap="flat" cmpd="sng">
            <a:solidFill>
              <a:srgbClr val="4472C4"/>
            </a:solidFill>
            <a:prstDash val="solid"/>
            <a:miter lim="800000"/>
            <a:headEnd type="none" w="sm" len="sm"/>
            <a:tailEnd type="none" w="sm" len="sm"/>
          </a:ln>
        </p:spPr>
      </p:cxnSp>
      <p:cxnSp>
        <p:nvCxnSpPr>
          <p:cNvPr id="54" name="Google Shape;393;p3"/>
          <p:cNvCxnSpPr>
            <a:stCxn id="49" idx="2"/>
            <a:endCxn id="42" idx="0"/>
          </p:cNvCxnSpPr>
          <p:nvPr/>
        </p:nvCxnSpPr>
        <p:spPr>
          <a:xfrm flipH="1">
            <a:off x="6733027" y="2940573"/>
            <a:ext cx="1538100" cy="227700"/>
          </a:xfrm>
          <a:prstGeom prst="bentConnector2">
            <a:avLst/>
          </a:prstGeom>
          <a:noFill/>
          <a:ln w="9525" cap="flat" cmpd="sng">
            <a:solidFill>
              <a:srgbClr val="4472C4"/>
            </a:solidFill>
            <a:prstDash val="solid"/>
            <a:miter lim="800000"/>
            <a:headEnd type="none" w="sm" len="sm"/>
            <a:tailEnd type="none" w="sm" len="sm"/>
          </a:ln>
        </p:spPr>
      </p:cxnSp>
      <p:cxnSp>
        <p:nvCxnSpPr>
          <p:cNvPr id="55" name="Google Shape;394;p3"/>
          <p:cNvCxnSpPr>
            <a:stCxn id="36" idx="6"/>
            <a:endCxn id="35" idx="2"/>
          </p:cNvCxnSpPr>
          <p:nvPr/>
        </p:nvCxnSpPr>
        <p:spPr>
          <a:xfrm flipV="1">
            <a:off x="8226153" y="934556"/>
            <a:ext cx="1963875" cy="714368"/>
          </a:xfrm>
          <a:prstGeom prst="bentConnector2">
            <a:avLst/>
          </a:prstGeom>
          <a:noFill/>
          <a:ln w="9525" cap="flat" cmpd="sng">
            <a:solidFill>
              <a:srgbClr val="4472C4"/>
            </a:solidFill>
            <a:prstDash val="solid"/>
            <a:miter lim="800000"/>
            <a:headEnd type="none" w="sm" len="sm"/>
            <a:tailEnd type="none" w="sm" len="sm"/>
          </a:ln>
        </p:spPr>
      </p:cxnSp>
      <p:sp>
        <p:nvSpPr>
          <p:cNvPr id="73" name="Google Shape;359;p2"/>
          <p:cNvSpPr txBox="1"/>
          <p:nvPr/>
        </p:nvSpPr>
        <p:spPr>
          <a:xfrm>
            <a:off x="10586310" y="243073"/>
            <a:ext cx="114807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1200" cap="none" spc="0" normalizeH="0" baseline="0" noProof="0" dirty="0">
                <a:ln>
                  <a:noFill/>
                </a:ln>
                <a:solidFill>
                  <a:srgbClr val="FFFFFF"/>
                </a:solidFill>
                <a:effectLst/>
                <a:uLnTx/>
                <a:uFillTx/>
                <a:latin typeface="Arial"/>
                <a:ea typeface="Arial"/>
                <a:cs typeface="Arial"/>
                <a:sym typeface="Arial"/>
              </a:rPr>
              <a:t>O</a:t>
            </a: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RION</a:t>
            </a:r>
            <a:r>
              <a:rPr kumimoji="0" lang="en-GB" sz="1400" b="0" i="0" u="none" strike="noStrike" kern="1200" cap="none" spc="0" normalizeH="0" baseline="0" noProof="0" dirty="0">
                <a:ln>
                  <a:noFill/>
                </a:ln>
                <a:solidFill>
                  <a:srgbClr val="FFFFFF"/>
                </a:solidFill>
                <a:effectLst/>
                <a:uLnTx/>
                <a:uFillTx/>
                <a:latin typeface="Arial"/>
                <a:ea typeface="Arial"/>
                <a:cs typeface="Arial"/>
                <a:sym typeface="Arial"/>
              </a:rPr>
              <a:t> ESM</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nvGrpSpPr>
          <p:cNvPr id="74" name="Google Shape;360;p2"/>
          <p:cNvGrpSpPr/>
          <p:nvPr/>
        </p:nvGrpSpPr>
        <p:grpSpPr>
          <a:xfrm flipH="1">
            <a:off x="11702851" y="188141"/>
            <a:ext cx="341195" cy="417639"/>
            <a:chOff x="8594275" y="5138791"/>
            <a:chExt cx="469942" cy="575231"/>
          </a:xfrm>
        </p:grpSpPr>
        <p:sp>
          <p:nvSpPr>
            <p:cNvPr id="75" name="Google Shape;361;p2"/>
            <p:cNvSpPr/>
            <p:nvPr/>
          </p:nvSpPr>
          <p:spPr>
            <a:xfrm>
              <a:off x="8885306" y="5505837"/>
              <a:ext cx="129138" cy="208185"/>
            </a:xfrm>
            <a:custGeom>
              <a:avLst/>
              <a:gdLst/>
              <a:ahLst/>
              <a:cxnLst/>
              <a:rect l="l" t="t" r="r" b="b"/>
              <a:pathLst>
                <a:path w="129138" h="208185" extrusionOk="0">
                  <a:moveTo>
                    <a:pt x="107148" y="208185"/>
                  </a:moveTo>
                  <a:lnTo>
                    <a:pt x="129139" y="183949"/>
                  </a:lnTo>
                  <a:lnTo>
                    <a:pt x="23582" y="0"/>
                  </a:lnTo>
                  <a:lnTo>
                    <a:pt x="0" y="21017"/>
                  </a:lnTo>
                  <a:lnTo>
                    <a:pt x="107148" y="208185"/>
                  </a:ln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 name="Google Shape;362;p2"/>
            <p:cNvSpPr/>
            <p:nvPr/>
          </p:nvSpPr>
          <p:spPr>
            <a:xfrm>
              <a:off x="8594275" y="5138791"/>
              <a:ext cx="469942" cy="385895"/>
            </a:xfrm>
            <a:custGeom>
              <a:avLst/>
              <a:gdLst/>
              <a:ahLst/>
              <a:cxnLst/>
              <a:rect l="l" t="t" r="r" b="b"/>
              <a:pathLst>
                <a:path w="469942" h="385895" extrusionOk="0">
                  <a:moveTo>
                    <a:pt x="292809" y="385886"/>
                  </a:moveTo>
                  <a:lnTo>
                    <a:pt x="293651" y="385886"/>
                  </a:lnTo>
                  <a:cubicBezTo>
                    <a:pt x="293855" y="385640"/>
                    <a:pt x="293855" y="385280"/>
                    <a:pt x="293651" y="385034"/>
                  </a:cubicBezTo>
                  <a:lnTo>
                    <a:pt x="298610" y="370644"/>
                  </a:lnTo>
                  <a:lnTo>
                    <a:pt x="310869" y="369224"/>
                  </a:lnTo>
                  <a:cubicBezTo>
                    <a:pt x="311134" y="369359"/>
                    <a:pt x="311447" y="369359"/>
                    <a:pt x="311711" y="369224"/>
                  </a:cubicBezTo>
                  <a:lnTo>
                    <a:pt x="312834" y="368466"/>
                  </a:lnTo>
                  <a:cubicBezTo>
                    <a:pt x="312834" y="368466"/>
                    <a:pt x="312834" y="368466"/>
                    <a:pt x="312834" y="368466"/>
                  </a:cubicBezTo>
                  <a:cubicBezTo>
                    <a:pt x="312653" y="368285"/>
                    <a:pt x="312361" y="368285"/>
                    <a:pt x="312179" y="368466"/>
                  </a:cubicBezTo>
                  <a:lnTo>
                    <a:pt x="299359" y="369981"/>
                  </a:lnTo>
                  <a:lnTo>
                    <a:pt x="299359" y="369981"/>
                  </a:lnTo>
                  <a:lnTo>
                    <a:pt x="297581" y="367141"/>
                  </a:lnTo>
                  <a:lnTo>
                    <a:pt x="298330" y="366573"/>
                  </a:lnTo>
                  <a:cubicBezTo>
                    <a:pt x="298786" y="366466"/>
                    <a:pt x="299207" y="366237"/>
                    <a:pt x="299546" y="365910"/>
                  </a:cubicBezTo>
                  <a:cubicBezTo>
                    <a:pt x="300580" y="364886"/>
                    <a:pt x="300597" y="363207"/>
                    <a:pt x="299584" y="362161"/>
                  </a:cubicBezTo>
                  <a:cubicBezTo>
                    <a:pt x="299572" y="362149"/>
                    <a:pt x="299559" y="362136"/>
                    <a:pt x="299546" y="362123"/>
                  </a:cubicBezTo>
                  <a:cubicBezTo>
                    <a:pt x="299223" y="361734"/>
                    <a:pt x="298803" y="361440"/>
                    <a:pt x="298330" y="361271"/>
                  </a:cubicBezTo>
                  <a:lnTo>
                    <a:pt x="323877" y="348774"/>
                  </a:lnTo>
                  <a:cubicBezTo>
                    <a:pt x="329837" y="351336"/>
                    <a:pt x="336148" y="352965"/>
                    <a:pt x="342593" y="353603"/>
                  </a:cubicBezTo>
                  <a:lnTo>
                    <a:pt x="342593" y="353603"/>
                  </a:lnTo>
                  <a:cubicBezTo>
                    <a:pt x="348927" y="354195"/>
                    <a:pt x="355313" y="353388"/>
                    <a:pt x="361308" y="351236"/>
                  </a:cubicBezTo>
                  <a:cubicBezTo>
                    <a:pt x="366359" y="350720"/>
                    <a:pt x="371275" y="349276"/>
                    <a:pt x="375813" y="346976"/>
                  </a:cubicBezTo>
                  <a:lnTo>
                    <a:pt x="400144" y="334479"/>
                  </a:lnTo>
                  <a:lnTo>
                    <a:pt x="451331" y="341390"/>
                  </a:lnTo>
                  <a:lnTo>
                    <a:pt x="441973" y="299355"/>
                  </a:lnTo>
                  <a:lnTo>
                    <a:pt x="431025" y="297556"/>
                  </a:lnTo>
                  <a:lnTo>
                    <a:pt x="436171" y="286669"/>
                  </a:lnTo>
                  <a:cubicBezTo>
                    <a:pt x="436639" y="285722"/>
                    <a:pt x="437201" y="284870"/>
                    <a:pt x="437669" y="283829"/>
                  </a:cubicBezTo>
                  <a:lnTo>
                    <a:pt x="437669" y="283829"/>
                  </a:lnTo>
                  <a:lnTo>
                    <a:pt x="467333" y="221061"/>
                  </a:lnTo>
                  <a:cubicBezTo>
                    <a:pt x="472012" y="212067"/>
                    <a:pt x="470421" y="195783"/>
                    <a:pt x="462374" y="179878"/>
                  </a:cubicBezTo>
                  <a:cubicBezTo>
                    <a:pt x="454326" y="163973"/>
                    <a:pt x="442161" y="152802"/>
                    <a:pt x="432148" y="151476"/>
                  </a:cubicBezTo>
                  <a:lnTo>
                    <a:pt x="338569" y="134435"/>
                  </a:lnTo>
                  <a:cubicBezTo>
                    <a:pt x="335004" y="133378"/>
                    <a:pt x="331329" y="132743"/>
                    <a:pt x="327620" y="132542"/>
                  </a:cubicBezTo>
                  <a:cubicBezTo>
                    <a:pt x="320348" y="132139"/>
                    <a:pt x="313096" y="133639"/>
                    <a:pt x="306565" y="136897"/>
                  </a:cubicBezTo>
                  <a:lnTo>
                    <a:pt x="278023" y="151476"/>
                  </a:lnTo>
                  <a:cubicBezTo>
                    <a:pt x="273656" y="153867"/>
                    <a:pt x="269781" y="157080"/>
                    <a:pt x="266606" y="160944"/>
                  </a:cubicBezTo>
                  <a:cubicBezTo>
                    <a:pt x="257126" y="167758"/>
                    <a:pt x="250462" y="177871"/>
                    <a:pt x="247891" y="189345"/>
                  </a:cubicBezTo>
                  <a:lnTo>
                    <a:pt x="247423" y="189345"/>
                  </a:lnTo>
                  <a:lnTo>
                    <a:pt x="247423" y="190576"/>
                  </a:lnTo>
                  <a:cubicBezTo>
                    <a:pt x="247423" y="192375"/>
                    <a:pt x="246581" y="194268"/>
                    <a:pt x="246206" y="196162"/>
                  </a:cubicBezTo>
                  <a:lnTo>
                    <a:pt x="213547" y="213014"/>
                  </a:lnTo>
                  <a:cubicBezTo>
                    <a:pt x="211948" y="213801"/>
                    <a:pt x="210414" y="214720"/>
                    <a:pt x="208962" y="215759"/>
                  </a:cubicBezTo>
                  <a:lnTo>
                    <a:pt x="208962" y="215759"/>
                  </a:lnTo>
                  <a:lnTo>
                    <a:pt x="211582" y="214055"/>
                  </a:lnTo>
                  <a:lnTo>
                    <a:pt x="209149" y="209889"/>
                  </a:lnTo>
                  <a:lnTo>
                    <a:pt x="208213" y="210363"/>
                  </a:lnTo>
                  <a:lnTo>
                    <a:pt x="206248" y="207617"/>
                  </a:lnTo>
                  <a:lnTo>
                    <a:pt x="206248" y="207617"/>
                  </a:lnTo>
                  <a:lnTo>
                    <a:pt x="211769" y="193700"/>
                  </a:lnTo>
                  <a:lnTo>
                    <a:pt x="211769" y="193132"/>
                  </a:lnTo>
                  <a:lnTo>
                    <a:pt x="214015" y="191712"/>
                  </a:lnTo>
                  <a:lnTo>
                    <a:pt x="103592" y="0"/>
                  </a:lnTo>
                  <a:lnTo>
                    <a:pt x="75518" y="14296"/>
                  </a:lnTo>
                  <a:lnTo>
                    <a:pt x="185848" y="208280"/>
                  </a:lnTo>
                  <a:lnTo>
                    <a:pt x="187064" y="208280"/>
                  </a:lnTo>
                  <a:lnTo>
                    <a:pt x="187064" y="208280"/>
                  </a:lnTo>
                  <a:cubicBezTo>
                    <a:pt x="187064" y="208280"/>
                    <a:pt x="187064" y="208280"/>
                    <a:pt x="187064" y="208280"/>
                  </a:cubicBezTo>
                  <a:lnTo>
                    <a:pt x="187064" y="208280"/>
                  </a:lnTo>
                  <a:cubicBezTo>
                    <a:pt x="187267" y="208398"/>
                    <a:pt x="187516" y="208398"/>
                    <a:pt x="187719" y="208280"/>
                  </a:cubicBezTo>
                  <a:lnTo>
                    <a:pt x="203160" y="208753"/>
                  </a:lnTo>
                  <a:lnTo>
                    <a:pt x="203160" y="208753"/>
                  </a:lnTo>
                  <a:lnTo>
                    <a:pt x="204470" y="211783"/>
                  </a:lnTo>
                  <a:cubicBezTo>
                    <a:pt x="203725" y="211451"/>
                    <a:pt x="202875" y="211451"/>
                    <a:pt x="202131" y="211783"/>
                  </a:cubicBezTo>
                  <a:cubicBezTo>
                    <a:pt x="200842" y="212450"/>
                    <a:pt x="200333" y="214047"/>
                    <a:pt x="200993" y="215350"/>
                  </a:cubicBezTo>
                  <a:cubicBezTo>
                    <a:pt x="200997" y="215361"/>
                    <a:pt x="201002" y="215370"/>
                    <a:pt x="201008" y="215380"/>
                  </a:cubicBezTo>
                  <a:cubicBezTo>
                    <a:pt x="201326" y="216089"/>
                    <a:pt x="201946" y="216611"/>
                    <a:pt x="202692" y="216801"/>
                  </a:cubicBezTo>
                  <a:lnTo>
                    <a:pt x="202692" y="216801"/>
                  </a:lnTo>
                  <a:cubicBezTo>
                    <a:pt x="202692" y="216801"/>
                    <a:pt x="202692" y="218221"/>
                    <a:pt x="203347" y="219073"/>
                  </a:cubicBezTo>
                  <a:cubicBezTo>
                    <a:pt x="202161" y="220272"/>
                    <a:pt x="200945" y="221598"/>
                    <a:pt x="199697" y="223049"/>
                  </a:cubicBezTo>
                  <a:cubicBezTo>
                    <a:pt x="199742" y="222671"/>
                    <a:pt x="199742" y="222291"/>
                    <a:pt x="199697" y="221913"/>
                  </a:cubicBezTo>
                  <a:cubicBezTo>
                    <a:pt x="199697" y="221156"/>
                    <a:pt x="198575" y="220587"/>
                    <a:pt x="197452" y="220682"/>
                  </a:cubicBezTo>
                  <a:cubicBezTo>
                    <a:pt x="196329" y="220777"/>
                    <a:pt x="195486" y="221440"/>
                    <a:pt x="195486" y="222292"/>
                  </a:cubicBezTo>
                  <a:cubicBezTo>
                    <a:pt x="195608" y="223469"/>
                    <a:pt x="196063" y="224587"/>
                    <a:pt x="196797" y="225510"/>
                  </a:cubicBezTo>
                  <a:lnTo>
                    <a:pt x="195767" y="225510"/>
                  </a:lnTo>
                  <a:cubicBezTo>
                    <a:pt x="194644" y="225510"/>
                    <a:pt x="193802" y="226362"/>
                    <a:pt x="193802" y="227120"/>
                  </a:cubicBezTo>
                  <a:cubicBezTo>
                    <a:pt x="193902" y="228169"/>
                    <a:pt x="194256" y="229176"/>
                    <a:pt x="194831" y="230055"/>
                  </a:cubicBezTo>
                  <a:lnTo>
                    <a:pt x="194176" y="231096"/>
                  </a:lnTo>
                  <a:lnTo>
                    <a:pt x="188562" y="230055"/>
                  </a:lnTo>
                  <a:cubicBezTo>
                    <a:pt x="187224" y="228878"/>
                    <a:pt x="185615" y="228064"/>
                    <a:pt x="183883" y="227688"/>
                  </a:cubicBezTo>
                  <a:lnTo>
                    <a:pt x="183040" y="231948"/>
                  </a:lnTo>
                  <a:cubicBezTo>
                    <a:pt x="184759" y="232393"/>
                    <a:pt x="186562" y="232393"/>
                    <a:pt x="188281" y="231948"/>
                  </a:cubicBezTo>
                  <a:lnTo>
                    <a:pt x="193428" y="232990"/>
                  </a:lnTo>
                  <a:cubicBezTo>
                    <a:pt x="192802" y="234189"/>
                    <a:pt x="192239" y="235422"/>
                    <a:pt x="191743" y="236682"/>
                  </a:cubicBezTo>
                  <a:lnTo>
                    <a:pt x="187158" y="235830"/>
                  </a:lnTo>
                  <a:cubicBezTo>
                    <a:pt x="185821" y="234653"/>
                    <a:pt x="184211" y="233839"/>
                    <a:pt x="182479" y="233463"/>
                  </a:cubicBezTo>
                  <a:lnTo>
                    <a:pt x="181637" y="237818"/>
                  </a:lnTo>
                  <a:cubicBezTo>
                    <a:pt x="183396" y="238065"/>
                    <a:pt x="185189" y="237903"/>
                    <a:pt x="186877" y="237345"/>
                  </a:cubicBezTo>
                  <a:lnTo>
                    <a:pt x="191088" y="238197"/>
                  </a:lnTo>
                  <a:cubicBezTo>
                    <a:pt x="186951" y="249828"/>
                    <a:pt x="185542" y="262274"/>
                    <a:pt x="186971" y="274551"/>
                  </a:cubicBezTo>
                  <a:cubicBezTo>
                    <a:pt x="186129" y="275119"/>
                    <a:pt x="185661" y="275782"/>
                    <a:pt x="185848" y="276539"/>
                  </a:cubicBezTo>
                  <a:lnTo>
                    <a:pt x="185848" y="277012"/>
                  </a:lnTo>
                  <a:cubicBezTo>
                    <a:pt x="185848" y="277012"/>
                    <a:pt x="185848" y="277012"/>
                    <a:pt x="185848" y="277486"/>
                  </a:cubicBezTo>
                  <a:lnTo>
                    <a:pt x="185848" y="277486"/>
                  </a:lnTo>
                  <a:lnTo>
                    <a:pt x="177800" y="260445"/>
                  </a:lnTo>
                  <a:cubicBezTo>
                    <a:pt x="177604" y="260303"/>
                    <a:pt x="177341" y="260303"/>
                    <a:pt x="177145" y="260445"/>
                  </a:cubicBezTo>
                  <a:lnTo>
                    <a:pt x="177145" y="257983"/>
                  </a:lnTo>
                  <a:lnTo>
                    <a:pt x="176116" y="257983"/>
                  </a:lnTo>
                  <a:lnTo>
                    <a:pt x="175554" y="254480"/>
                  </a:lnTo>
                  <a:lnTo>
                    <a:pt x="0" y="224469"/>
                  </a:lnTo>
                  <a:lnTo>
                    <a:pt x="7018" y="276539"/>
                  </a:lnTo>
                  <a:lnTo>
                    <a:pt x="183134" y="302953"/>
                  </a:lnTo>
                  <a:lnTo>
                    <a:pt x="182385" y="296420"/>
                  </a:lnTo>
                  <a:lnTo>
                    <a:pt x="183040" y="299166"/>
                  </a:lnTo>
                  <a:lnTo>
                    <a:pt x="184257" y="299166"/>
                  </a:lnTo>
                  <a:lnTo>
                    <a:pt x="183695" y="296515"/>
                  </a:lnTo>
                  <a:cubicBezTo>
                    <a:pt x="183753" y="296363"/>
                    <a:pt x="183753" y="296194"/>
                    <a:pt x="183695" y="296042"/>
                  </a:cubicBezTo>
                  <a:lnTo>
                    <a:pt x="185941" y="280705"/>
                  </a:lnTo>
                  <a:lnTo>
                    <a:pt x="185941" y="280705"/>
                  </a:lnTo>
                  <a:lnTo>
                    <a:pt x="186690" y="284113"/>
                  </a:lnTo>
                  <a:lnTo>
                    <a:pt x="188468" y="287616"/>
                  </a:lnTo>
                  <a:lnTo>
                    <a:pt x="188468" y="287616"/>
                  </a:lnTo>
                  <a:lnTo>
                    <a:pt x="189310" y="291119"/>
                  </a:lnTo>
                  <a:lnTo>
                    <a:pt x="189310" y="291119"/>
                  </a:lnTo>
                  <a:cubicBezTo>
                    <a:pt x="190059" y="293959"/>
                    <a:pt x="190901" y="296704"/>
                    <a:pt x="191837" y="299545"/>
                  </a:cubicBezTo>
                  <a:cubicBezTo>
                    <a:pt x="190620" y="300207"/>
                    <a:pt x="190620" y="302574"/>
                    <a:pt x="191837" y="304752"/>
                  </a:cubicBezTo>
                  <a:lnTo>
                    <a:pt x="192398" y="305793"/>
                  </a:lnTo>
                  <a:cubicBezTo>
                    <a:pt x="193049" y="306795"/>
                    <a:pt x="194000" y="307558"/>
                    <a:pt x="195112" y="307970"/>
                  </a:cubicBezTo>
                  <a:lnTo>
                    <a:pt x="195112" y="307970"/>
                  </a:lnTo>
                  <a:cubicBezTo>
                    <a:pt x="194083" y="308538"/>
                    <a:pt x="193896" y="310337"/>
                    <a:pt x="194551" y="312231"/>
                  </a:cubicBezTo>
                  <a:cubicBezTo>
                    <a:pt x="194668" y="312594"/>
                    <a:pt x="194825" y="312944"/>
                    <a:pt x="195019" y="313272"/>
                  </a:cubicBezTo>
                  <a:lnTo>
                    <a:pt x="195580" y="314219"/>
                  </a:lnTo>
                  <a:cubicBezTo>
                    <a:pt x="196609" y="315828"/>
                    <a:pt x="198013" y="316680"/>
                    <a:pt x="199042" y="316396"/>
                  </a:cubicBezTo>
                  <a:cubicBezTo>
                    <a:pt x="206348" y="330591"/>
                    <a:pt x="216632" y="342998"/>
                    <a:pt x="229175" y="352751"/>
                  </a:cubicBezTo>
                  <a:lnTo>
                    <a:pt x="229175" y="352751"/>
                  </a:lnTo>
                  <a:lnTo>
                    <a:pt x="230766" y="356538"/>
                  </a:lnTo>
                  <a:lnTo>
                    <a:pt x="233667" y="358620"/>
                  </a:lnTo>
                  <a:lnTo>
                    <a:pt x="232824" y="359472"/>
                  </a:lnTo>
                  <a:cubicBezTo>
                    <a:pt x="231160" y="360106"/>
                    <a:pt x="229657" y="361108"/>
                    <a:pt x="228426" y="362407"/>
                  </a:cubicBezTo>
                  <a:lnTo>
                    <a:pt x="231701" y="365342"/>
                  </a:lnTo>
                  <a:cubicBezTo>
                    <a:pt x="232845" y="363952"/>
                    <a:pt x="233618" y="362291"/>
                    <a:pt x="233947" y="360514"/>
                  </a:cubicBezTo>
                  <a:lnTo>
                    <a:pt x="234883" y="359472"/>
                  </a:lnTo>
                  <a:lnTo>
                    <a:pt x="236006" y="360135"/>
                  </a:lnTo>
                  <a:cubicBezTo>
                    <a:pt x="236006" y="360135"/>
                    <a:pt x="238533" y="358620"/>
                    <a:pt x="238720" y="358715"/>
                  </a:cubicBezTo>
                  <a:lnTo>
                    <a:pt x="240124" y="359472"/>
                  </a:lnTo>
                  <a:lnTo>
                    <a:pt x="237223" y="362881"/>
                  </a:lnTo>
                  <a:cubicBezTo>
                    <a:pt x="235551" y="363455"/>
                    <a:pt x="234043" y="364429"/>
                    <a:pt x="232824" y="365721"/>
                  </a:cubicBezTo>
                  <a:lnTo>
                    <a:pt x="236100" y="368656"/>
                  </a:lnTo>
                  <a:cubicBezTo>
                    <a:pt x="237243" y="367266"/>
                    <a:pt x="238016" y="365604"/>
                    <a:pt x="238346" y="363827"/>
                  </a:cubicBezTo>
                  <a:lnTo>
                    <a:pt x="241527" y="360230"/>
                  </a:lnTo>
                  <a:lnTo>
                    <a:pt x="244147" y="361555"/>
                  </a:lnTo>
                  <a:lnTo>
                    <a:pt x="244709" y="361555"/>
                  </a:lnTo>
                  <a:lnTo>
                    <a:pt x="247703" y="362786"/>
                  </a:lnTo>
                  <a:lnTo>
                    <a:pt x="248265" y="363733"/>
                  </a:lnTo>
                  <a:cubicBezTo>
                    <a:pt x="248265" y="364395"/>
                    <a:pt x="249669" y="364490"/>
                    <a:pt x="250604" y="363733"/>
                  </a:cubicBezTo>
                  <a:cubicBezTo>
                    <a:pt x="262719" y="368496"/>
                    <a:pt x="276225" y="368086"/>
                    <a:pt x="288036" y="362597"/>
                  </a:cubicBezTo>
                  <a:lnTo>
                    <a:pt x="288036" y="362597"/>
                  </a:lnTo>
                  <a:lnTo>
                    <a:pt x="286258" y="363354"/>
                  </a:lnTo>
                  <a:lnTo>
                    <a:pt x="291966" y="367425"/>
                  </a:lnTo>
                  <a:cubicBezTo>
                    <a:pt x="291966" y="367425"/>
                    <a:pt x="294867" y="367425"/>
                    <a:pt x="294867" y="367425"/>
                  </a:cubicBezTo>
                  <a:lnTo>
                    <a:pt x="297394" y="369981"/>
                  </a:lnTo>
                  <a:lnTo>
                    <a:pt x="297394" y="369981"/>
                  </a:lnTo>
                  <a:lnTo>
                    <a:pt x="292153" y="385034"/>
                  </a:lnTo>
                  <a:cubicBezTo>
                    <a:pt x="292053" y="385210"/>
                    <a:pt x="292053" y="385426"/>
                    <a:pt x="292153" y="385602"/>
                  </a:cubicBezTo>
                  <a:lnTo>
                    <a:pt x="292153" y="385602"/>
                  </a:lnTo>
                  <a:cubicBezTo>
                    <a:pt x="292153" y="385602"/>
                    <a:pt x="292153" y="385602"/>
                    <a:pt x="292153" y="385602"/>
                  </a:cubicBezTo>
                  <a:cubicBezTo>
                    <a:pt x="292298" y="385819"/>
                    <a:pt x="292554" y="385931"/>
                    <a:pt x="292809" y="385886"/>
                  </a:cubicBezTo>
                  <a:close/>
                  <a:moveTo>
                    <a:pt x="189217" y="207428"/>
                  </a:moveTo>
                  <a:cubicBezTo>
                    <a:pt x="189217" y="207428"/>
                    <a:pt x="189217" y="207428"/>
                    <a:pt x="189217" y="206955"/>
                  </a:cubicBezTo>
                  <a:lnTo>
                    <a:pt x="209149" y="194647"/>
                  </a:lnTo>
                  <a:lnTo>
                    <a:pt x="209149" y="194647"/>
                  </a:lnTo>
                  <a:cubicBezTo>
                    <a:pt x="209327" y="194732"/>
                    <a:pt x="209533" y="194732"/>
                    <a:pt x="209710" y="194647"/>
                  </a:cubicBezTo>
                  <a:lnTo>
                    <a:pt x="203909" y="208280"/>
                  </a:lnTo>
                  <a:close/>
                  <a:moveTo>
                    <a:pt x="295616" y="361366"/>
                  </a:moveTo>
                  <a:lnTo>
                    <a:pt x="293183" y="362597"/>
                  </a:lnTo>
                  <a:lnTo>
                    <a:pt x="293183" y="362597"/>
                  </a:lnTo>
                  <a:lnTo>
                    <a:pt x="295616" y="361366"/>
                  </a:lnTo>
                  <a:close/>
                  <a:moveTo>
                    <a:pt x="182385" y="295758"/>
                  </a:moveTo>
                  <a:lnTo>
                    <a:pt x="181730" y="295758"/>
                  </a:lnTo>
                  <a:lnTo>
                    <a:pt x="175554" y="260539"/>
                  </a:lnTo>
                  <a:lnTo>
                    <a:pt x="176022" y="260539"/>
                  </a:lnTo>
                  <a:lnTo>
                    <a:pt x="184725" y="279001"/>
                  </a:lnTo>
                  <a:lnTo>
                    <a:pt x="182385" y="295568"/>
                  </a:ln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8" name="Google Shape;340;p2"/>
          <p:cNvGrpSpPr/>
          <p:nvPr/>
        </p:nvGrpSpPr>
        <p:grpSpPr>
          <a:xfrm>
            <a:off x="10851344" y="6463466"/>
            <a:ext cx="1080000" cy="199940"/>
            <a:chOff x="830300" y="1716088"/>
            <a:chExt cx="10058401" cy="1862137"/>
          </a:xfrm>
        </p:grpSpPr>
        <p:sp>
          <p:nvSpPr>
            <p:cNvPr id="79" name="Google Shape;341;p2"/>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342;p2"/>
            <p:cNvSpPr/>
            <p:nvPr/>
          </p:nvSpPr>
          <p:spPr>
            <a:xfrm>
              <a:off x="3130588" y="1749425"/>
              <a:ext cx="434975" cy="1789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343;p2"/>
            <p:cNvSpPr/>
            <p:nvPr/>
          </p:nvSpPr>
          <p:spPr>
            <a:xfrm>
              <a:off x="830300" y="1749425"/>
              <a:ext cx="2203450" cy="1789112"/>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344;p2"/>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345;p2"/>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4" name="Google Shape;346;p2"/>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6" name="Group 2068">
            <a:extLst>
              <a:ext uri="{FF2B5EF4-FFF2-40B4-BE49-F238E27FC236}">
                <a16:creationId xmlns:a16="http://schemas.microsoft.com/office/drawing/2014/main" id="{F6C84F6B-7B0B-5244-AAF1-2BE5B80F997C}"/>
              </a:ext>
            </a:extLst>
          </p:cNvPr>
          <p:cNvGrpSpPr>
            <a:grpSpLocks noChangeAspect="1"/>
          </p:cNvGrpSpPr>
          <p:nvPr/>
        </p:nvGrpSpPr>
        <p:grpSpPr bwMode="auto">
          <a:xfrm>
            <a:off x="233744" y="4747391"/>
            <a:ext cx="312953" cy="285739"/>
            <a:chOff x="4354" y="2200"/>
            <a:chExt cx="138" cy="126"/>
          </a:xfrm>
          <a:solidFill>
            <a:schemeClr val="bg1"/>
          </a:solidFill>
        </p:grpSpPr>
        <p:sp>
          <p:nvSpPr>
            <p:cNvPr id="108" name="Freeform 2070">
              <a:extLst>
                <a:ext uri="{FF2B5EF4-FFF2-40B4-BE49-F238E27FC236}">
                  <a16:creationId xmlns:a16="http://schemas.microsoft.com/office/drawing/2014/main" id="{F85E7B26-3352-DD48-9F2D-653C742DB7E6}"/>
                </a:ext>
              </a:extLst>
            </p:cNvPr>
            <p:cNvSpPr>
              <a:spLocks noEditPoints="1"/>
            </p:cNvSpPr>
            <p:nvPr/>
          </p:nvSpPr>
          <p:spPr bwMode="auto">
            <a:xfrm>
              <a:off x="4366" y="2214"/>
              <a:ext cx="34" cy="34"/>
            </a:xfrm>
            <a:custGeom>
              <a:avLst/>
              <a:gdLst>
                <a:gd name="T0" fmla="*/ 125 w 250"/>
                <a:gd name="T1" fmla="*/ 249 h 249"/>
                <a:gd name="T2" fmla="*/ 0 w 250"/>
                <a:gd name="T3" fmla="*/ 125 h 249"/>
                <a:gd name="T4" fmla="*/ 125 w 250"/>
                <a:gd name="T5" fmla="*/ 0 h 249"/>
                <a:gd name="T6" fmla="*/ 250 w 250"/>
                <a:gd name="T7" fmla="*/ 125 h 249"/>
                <a:gd name="T8" fmla="*/ 125 w 250"/>
                <a:gd name="T9" fmla="*/ 249 h 249"/>
                <a:gd name="T10" fmla="*/ 125 w 250"/>
                <a:gd name="T11" fmla="*/ 35 h 249"/>
                <a:gd name="T12" fmla="*/ 36 w 250"/>
                <a:gd name="T13" fmla="*/ 125 h 249"/>
                <a:gd name="T14" fmla="*/ 125 w 250"/>
                <a:gd name="T15" fmla="*/ 214 h 249"/>
                <a:gd name="T16" fmla="*/ 214 w 250"/>
                <a:gd name="T17" fmla="*/ 125 h 249"/>
                <a:gd name="T18" fmla="*/ 125 w 250"/>
                <a:gd name="T19" fmla="*/ 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49">
                  <a:moveTo>
                    <a:pt x="125" y="249"/>
                  </a:moveTo>
                  <a:cubicBezTo>
                    <a:pt x="56" y="249"/>
                    <a:pt x="0" y="193"/>
                    <a:pt x="0" y="125"/>
                  </a:cubicBezTo>
                  <a:cubicBezTo>
                    <a:pt x="0" y="56"/>
                    <a:pt x="56" y="0"/>
                    <a:pt x="125" y="0"/>
                  </a:cubicBezTo>
                  <a:cubicBezTo>
                    <a:pt x="194" y="0"/>
                    <a:pt x="250" y="56"/>
                    <a:pt x="250" y="125"/>
                  </a:cubicBezTo>
                  <a:cubicBezTo>
                    <a:pt x="250" y="193"/>
                    <a:pt x="194" y="249"/>
                    <a:pt x="125" y="249"/>
                  </a:cubicBezTo>
                  <a:close/>
                  <a:moveTo>
                    <a:pt x="125" y="35"/>
                  </a:moveTo>
                  <a:cubicBezTo>
                    <a:pt x="76" y="35"/>
                    <a:pt x="36" y="75"/>
                    <a:pt x="36" y="125"/>
                  </a:cubicBezTo>
                  <a:cubicBezTo>
                    <a:pt x="36" y="174"/>
                    <a:pt x="76" y="214"/>
                    <a:pt x="125" y="214"/>
                  </a:cubicBezTo>
                  <a:cubicBezTo>
                    <a:pt x="174" y="214"/>
                    <a:pt x="214" y="174"/>
                    <a:pt x="214" y="125"/>
                  </a:cubicBezTo>
                  <a:cubicBezTo>
                    <a:pt x="214" y="75"/>
                    <a:pt x="174" y="35"/>
                    <a:pt x="125" y="35"/>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9" name="Freeform 2071">
              <a:extLst>
                <a:ext uri="{FF2B5EF4-FFF2-40B4-BE49-F238E27FC236}">
                  <a16:creationId xmlns:a16="http://schemas.microsoft.com/office/drawing/2014/main" id="{3EA168FE-C3D5-BA4F-9F88-68E1B744AED5}"/>
                </a:ext>
              </a:extLst>
            </p:cNvPr>
            <p:cNvSpPr>
              <a:spLocks noEditPoints="1"/>
            </p:cNvSpPr>
            <p:nvPr/>
          </p:nvSpPr>
          <p:spPr bwMode="auto">
            <a:xfrm>
              <a:off x="4408" y="2200"/>
              <a:ext cx="48" cy="48"/>
            </a:xfrm>
            <a:custGeom>
              <a:avLst/>
              <a:gdLst>
                <a:gd name="T0" fmla="*/ 178 w 356"/>
                <a:gd name="T1" fmla="*/ 356 h 356"/>
                <a:gd name="T2" fmla="*/ 0 w 356"/>
                <a:gd name="T3" fmla="*/ 178 h 356"/>
                <a:gd name="T4" fmla="*/ 178 w 356"/>
                <a:gd name="T5" fmla="*/ 0 h 356"/>
                <a:gd name="T6" fmla="*/ 356 w 356"/>
                <a:gd name="T7" fmla="*/ 178 h 356"/>
                <a:gd name="T8" fmla="*/ 178 w 356"/>
                <a:gd name="T9" fmla="*/ 356 h 356"/>
                <a:gd name="T10" fmla="*/ 178 w 356"/>
                <a:gd name="T11" fmla="*/ 35 h 356"/>
                <a:gd name="T12" fmla="*/ 35 w 356"/>
                <a:gd name="T13" fmla="*/ 178 h 356"/>
                <a:gd name="T14" fmla="*/ 178 w 356"/>
                <a:gd name="T15" fmla="*/ 321 h 356"/>
                <a:gd name="T16" fmla="*/ 320 w 356"/>
                <a:gd name="T17" fmla="*/ 178 h 356"/>
                <a:gd name="T18" fmla="*/ 178 w 356"/>
                <a:gd name="T19" fmla="*/ 3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356">
                  <a:moveTo>
                    <a:pt x="178" y="356"/>
                  </a:moveTo>
                  <a:cubicBezTo>
                    <a:pt x="79" y="356"/>
                    <a:pt x="0" y="276"/>
                    <a:pt x="0" y="178"/>
                  </a:cubicBezTo>
                  <a:cubicBezTo>
                    <a:pt x="0" y="80"/>
                    <a:pt x="79" y="0"/>
                    <a:pt x="178" y="0"/>
                  </a:cubicBezTo>
                  <a:cubicBezTo>
                    <a:pt x="276" y="0"/>
                    <a:pt x="356" y="80"/>
                    <a:pt x="356" y="178"/>
                  </a:cubicBezTo>
                  <a:cubicBezTo>
                    <a:pt x="356" y="276"/>
                    <a:pt x="276" y="356"/>
                    <a:pt x="178" y="356"/>
                  </a:cubicBezTo>
                  <a:close/>
                  <a:moveTo>
                    <a:pt x="178" y="35"/>
                  </a:moveTo>
                  <a:cubicBezTo>
                    <a:pt x="99" y="35"/>
                    <a:pt x="35" y="99"/>
                    <a:pt x="35" y="178"/>
                  </a:cubicBezTo>
                  <a:cubicBezTo>
                    <a:pt x="35" y="257"/>
                    <a:pt x="99" y="321"/>
                    <a:pt x="178" y="321"/>
                  </a:cubicBezTo>
                  <a:cubicBezTo>
                    <a:pt x="256" y="321"/>
                    <a:pt x="320" y="257"/>
                    <a:pt x="320" y="178"/>
                  </a:cubicBezTo>
                  <a:cubicBezTo>
                    <a:pt x="320" y="99"/>
                    <a:pt x="256" y="35"/>
                    <a:pt x="178" y="35"/>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10" name="Freeform 2072">
              <a:extLst>
                <a:ext uri="{FF2B5EF4-FFF2-40B4-BE49-F238E27FC236}">
                  <a16:creationId xmlns:a16="http://schemas.microsoft.com/office/drawing/2014/main" id="{5D5CF075-E972-E741-A418-CD6838102C57}"/>
                </a:ext>
              </a:extLst>
            </p:cNvPr>
            <p:cNvSpPr>
              <a:spLocks noEditPoints="1"/>
            </p:cNvSpPr>
            <p:nvPr/>
          </p:nvSpPr>
          <p:spPr bwMode="auto">
            <a:xfrm>
              <a:off x="4469" y="2261"/>
              <a:ext cx="23" cy="58"/>
            </a:xfrm>
            <a:custGeom>
              <a:avLst/>
              <a:gdLst>
                <a:gd name="T0" fmla="*/ 154 w 172"/>
                <a:gd name="T1" fmla="*/ 426 h 426"/>
                <a:gd name="T2" fmla="*/ 145 w 172"/>
                <a:gd name="T3" fmla="*/ 423 h 426"/>
                <a:gd name="T4" fmla="*/ 8 w 172"/>
                <a:gd name="T5" fmla="*/ 334 h 426"/>
                <a:gd name="T6" fmla="*/ 0 w 172"/>
                <a:gd name="T7" fmla="*/ 319 h 426"/>
                <a:gd name="T8" fmla="*/ 0 w 172"/>
                <a:gd name="T9" fmla="*/ 109 h 426"/>
                <a:gd name="T10" fmla="*/ 8 w 172"/>
                <a:gd name="T11" fmla="*/ 94 h 426"/>
                <a:gd name="T12" fmla="*/ 145 w 172"/>
                <a:gd name="T13" fmla="*/ 4 h 426"/>
                <a:gd name="T14" fmla="*/ 163 w 172"/>
                <a:gd name="T15" fmla="*/ 3 h 426"/>
                <a:gd name="T16" fmla="*/ 172 w 172"/>
                <a:gd name="T17" fmla="*/ 19 h 426"/>
                <a:gd name="T18" fmla="*/ 172 w 172"/>
                <a:gd name="T19" fmla="*/ 409 h 426"/>
                <a:gd name="T20" fmla="*/ 163 w 172"/>
                <a:gd name="T21" fmla="*/ 424 h 426"/>
                <a:gd name="T22" fmla="*/ 154 w 172"/>
                <a:gd name="T23" fmla="*/ 426 h 426"/>
                <a:gd name="T24" fmla="*/ 35 w 172"/>
                <a:gd name="T25" fmla="*/ 309 h 426"/>
                <a:gd name="T26" fmla="*/ 137 w 172"/>
                <a:gd name="T27" fmla="*/ 376 h 426"/>
                <a:gd name="T28" fmla="*/ 137 w 172"/>
                <a:gd name="T29" fmla="*/ 51 h 426"/>
                <a:gd name="T30" fmla="*/ 35 w 172"/>
                <a:gd name="T31" fmla="*/ 118 h 426"/>
                <a:gd name="T32" fmla="*/ 35 w 172"/>
                <a:gd name="T33" fmla="*/ 30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426">
                  <a:moveTo>
                    <a:pt x="154" y="426"/>
                  </a:moveTo>
                  <a:cubicBezTo>
                    <a:pt x="151" y="426"/>
                    <a:pt x="148" y="425"/>
                    <a:pt x="145" y="423"/>
                  </a:cubicBezTo>
                  <a:cubicBezTo>
                    <a:pt x="8" y="334"/>
                    <a:pt x="8" y="334"/>
                    <a:pt x="8" y="334"/>
                  </a:cubicBezTo>
                  <a:cubicBezTo>
                    <a:pt x="3" y="330"/>
                    <a:pt x="0" y="325"/>
                    <a:pt x="0" y="319"/>
                  </a:cubicBezTo>
                  <a:cubicBezTo>
                    <a:pt x="0" y="109"/>
                    <a:pt x="0" y="109"/>
                    <a:pt x="0" y="109"/>
                  </a:cubicBezTo>
                  <a:cubicBezTo>
                    <a:pt x="0" y="103"/>
                    <a:pt x="3" y="97"/>
                    <a:pt x="8" y="94"/>
                  </a:cubicBezTo>
                  <a:cubicBezTo>
                    <a:pt x="145" y="4"/>
                    <a:pt x="145" y="4"/>
                    <a:pt x="145" y="4"/>
                  </a:cubicBezTo>
                  <a:cubicBezTo>
                    <a:pt x="150" y="0"/>
                    <a:pt x="157" y="0"/>
                    <a:pt x="163" y="3"/>
                  </a:cubicBezTo>
                  <a:cubicBezTo>
                    <a:pt x="169" y="6"/>
                    <a:pt x="172" y="12"/>
                    <a:pt x="172" y="19"/>
                  </a:cubicBezTo>
                  <a:cubicBezTo>
                    <a:pt x="172" y="409"/>
                    <a:pt x="172" y="409"/>
                    <a:pt x="172" y="409"/>
                  </a:cubicBezTo>
                  <a:cubicBezTo>
                    <a:pt x="172" y="415"/>
                    <a:pt x="169" y="421"/>
                    <a:pt x="163" y="424"/>
                  </a:cubicBezTo>
                  <a:cubicBezTo>
                    <a:pt x="160" y="426"/>
                    <a:pt x="157" y="426"/>
                    <a:pt x="154" y="426"/>
                  </a:cubicBezTo>
                  <a:close/>
                  <a:moveTo>
                    <a:pt x="35" y="309"/>
                  </a:moveTo>
                  <a:cubicBezTo>
                    <a:pt x="137" y="376"/>
                    <a:pt x="137" y="376"/>
                    <a:pt x="137" y="376"/>
                  </a:cubicBezTo>
                  <a:cubicBezTo>
                    <a:pt x="137" y="51"/>
                    <a:pt x="137" y="51"/>
                    <a:pt x="137" y="51"/>
                  </a:cubicBezTo>
                  <a:cubicBezTo>
                    <a:pt x="35" y="118"/>
                    <a:pt x="35" y="118"/>
                    <a:pt x="35" y="118"/>
                  </a:cubicBezTo>
                  <a:lnTo>
                    <a:pt x="35" y="309"/>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11" name="Freeform 2073">
              <a:extLst>
                <a:ext uri="{FF2B5EF4-FFF2-40B4-BE49-F238E27FC236}">
                  <a16:creationId xmlns:a16="http://schemas.microsoft.com/office/drawing/2014/main" id="{E8DB4AB7-1BE7-F04D-9C72-AD1ECFCF611F}"/>
                </a:ext>
              </a:extLst>
            </p:cNvPr>
            <p:cNvSpPr>
              <a:spLocks noEditPoints="1"/>
            </p:cNvSpPr>
            <p:nvPr/>
          </p:nvSpPr>
          <p:spPr bwMode="auto">
            <a:xfrm>
              <a:off x="4354" y="2254"/>
              <a:ext cx="107" cy="72"/>
            </a:xfrm>
            <a:custGeom>
              <a:avLst/>
              <a:gdLst>
                <a:gd name="T0" fmla="*/ 745 w 797"/>
                <a:gd name="T1" fmla="*/ 533 h 533"/>
                <a:gd name="T2" fmla="*/ 52 w 797"/>
                <a:gd name="T3" fmla="*/ 533 h 533"/>
                <a:gd name="T4" fmla="*/ 0 w 797"/>
                <a:gd name="T5" fmla="*/ 481 h 533"/>
                <a:gd name="T6" fmla="*/ 0 w 797"/>
                <a:gd name="T7" fmla="*/ 52 h 533"/>
                <a:gd name="T8" fmla="*/ 52 w 797"/>
                <a:gd name="T9" fmla="*/ 0 h 533"/>
                <a:gd name="T10" fmla="*/ 745 w 797"/>
                <a:gd name="T11" fmla="*/ 0 h 533"/>
                <a:gd name="T12" fmla="*/ 797 w 797"/>
                <a:gd name="T13" fmla="*/ 52 h 533"/>
                <a:gd name="T14" fmla="*/ 797 w 797"/>
                <a:gd name="T15" fmla="*/ 481 h 533"/>
                <a:gd name="T16" fmla="*/ 745 w 797"/>
                <a:gd name="T17" fmla="*/ 533 h 533"/>
                <a:gd name="T18" fmla="*/ 52 w 797"/>
                <a:gd name="T19" fmla="*/ 36 h 533"/>
                <a:gd name="T20" fmla="*/ 35 w 797"/>
                <a:gd name="T21" fmla="*/ 52 h 533"/>
                <a:gd name="T22" fmla="*/ 35 w 797"/>
                <a:gd name="T23" fmla="*/ 481 h 533"/>
                <a:gd name="T24" fmla="*/ 52 w 797"/>
                <a:gd name="T25" fmla="*/ 498 h 533"/>
                <a:gd name="T26" fmla="*/ 745 w 797"/>
                <a:gd name="T27" fmla="*/ 498 h 533"/>
                <a:gd name="T28" fmla="*/ 761 w 797"/>
                <a:gd name="T29" fmla="*/ 481 h 533"/>
                <a:gd name="T30" fmla="*/ 761 w 797"/>
                <a:gd name="T31" fmla="*/ 52 h 533"/>
                <a:gd name="T32" fmla="*/ 745 w 797"/>
                <a:gd name="T33" fmla="*/ 36 h 533"/>
                <a:gd name="T34" fmla="*/ 52 w 797"/>
                <a:gd name="T35" fmla="*/ 3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533">
                  <a:moveTo>
                    <a:pt x="745" y="533"/>
                  </a:moveTo>
                  <a:cubicBezTo>
                    <a:pt x="52" y="533"/>
                    <a:pt x="52" y="533"/>
                    <a:pt x="52" y="533"/>
                  </a:cubicBezTo>
                  <a:cubicBezTo>
                    <a:pt x="23" y="533"/>
                    <a:pt x="0" y="510"/>
                    <a:pt x="0" y="481"/>
                  </a:cubicBezTo>
                  <a:cubicBezTo>
                    <a:pt x="0" y="52"/>
                    <a:pt x="0" y="52"/>
                    <a:pt x="0" y="52"/>
                  </a:cubicBezTo>
                  <a:cubicBezTo>
                    <a:pt x="0" y="24"/>
                    <a:pt x="23" y="0"/>
                    <a:pt x="52" y="0"/>
                  </a:cubicBezTo>
                  <a:cubicBezTo>
                    <a:pt x="745" y="0"/>
                    <a:pt x="745" y="0"/>
                    <a:pt x="745" y="0"/>
                  </a:cubicBezTo>
                  <a:cubicBezTo>
                    <a:pt x="774" y="0"/>
                    <a:pt x="797" y="24"/>
                    <a:pt x="797" y="52"/>
                  </a:cubicBezTo>
                  <a:cubicBezTo>
                    <a:pt x="797" y="481"/>
                    <a:pt x="797" y="481"/>
                    <a:pt x="797" y="481"/>
                  </a:cubicBezTo>
                  <a:cubicBezTo>
                    <a:pt x="797" y="510"/>
                    <a:pt x="774" y="533"/>
                    <a:pt x="745" y="533"/>
                  </a:cubicBezTo>
                  <a:close/>
                  <a:moveTo>
                    <a:pt x="52" y="36"/>
                  </a:moveTo>
                  <a:cubicBezTo>
                    <a:pt x="43" y="36"/>
                    <a:pt x="35" y="43"/>
                    <a:pt x="35" y="52"/>
                  </a:cubicBezTo>
                  <a:cubicBezTo>
                    <a:pt x="35" y="481"/>
                    <a:pt x="35" y="481"/>
                    <a:pt x="35" y="481"/>
                  </a:cubicBezTo>
                  <a:cubicBezTo>
                    <a:pt x="35" y="490"/>
                    <a:pt x="43" y="498"/>
                    <a:pt x="52" y="498"/>
                  </a:cubicBezTo>
                  <a:cubicBezTo>
                    <a:pt x="745" y="498"/>
                    <a:pt x="745" y="498"/>
                    <a:pt x="745" y="498"/>
                  </a:cubicBezTo>
                  <a:cubicBezTo>
                    <a:pt x="754" y="498"/>
                    <a:pt x="761" y="490"/>
                    <a:pt x="761" y="481"/>
                  </a:cubicBezTo>
                  <a:cubicBezTo>
                    <a:pt x="761" y="52"/>
                    <a:pt x="761" y="52"/>
                    <a:pt x="761" y="52"/>
                  </a:cubicBezTo>
                  <a:cubicBezTo>
                    <a:pt x="761" y="43"/>
                    <a:pt x="754" y="36"/>
                    <a:pt x="745" y="36"/>
                  </a:cubicBezTo>
                  <a:lnTo>
                    <a:pt x="52"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grpSp>
        <p:nvGrpSpPr>
          <p:cNvPr id="112" name="Group 1685">
            <a:extLst>
              <a:ext uri="{FF2B5EF4-FFF2-40B4-BE49-F238E27FC236}">
                <a16:creationId xmlns:a16="http://schemas.microsoft.com/office/drawing/2014/main" id="{67BF7242-335E-794F-A021-5738D13E3CE2}"/>
              </a:ext>
            </a:extLst>
          </p:cNvPr>
          <p:cNvGrpSpPr>
            <a:grpSpLocks noChangeAspect="1"/>
          </p:cNvGrpSpPr>
          <p:nvPr/>
        </p:nvGrpSpPr>
        <p:grpSpPr bwMode="auto">
          <a:xfrm>
            <a:off x="195960" y="2737992"/>
            <a:ext cx="296698" cy="310731"/>
            <a:chOff x="608" y="2473"/>
            <a:chExt cx="148" cy="155"/>
          </a:xfrm>
          <a:solidFill>
            <a:schemeClr val="bg1"/>
          </a:solidFill>
        </p:grpSpPr>
        <p:sp>
          <p:nvSpPr>
            <p:cNvPr id="114" name="Freeform 1687">
              <a:extLst>
                <a:ext uri="{FF2B5EF4-FFF2-40B4-BE49-F238E27FC236}">
                  <a16:creationId xmlns:a16="http://schemas.microsoft.com/office/drawing/2014/main" id="{2F2C4064-C663-F14E-9EC1-A800A75AA86E}"/>
                </a:ext>
              </a:extLst>
            </p:cNvPr>
            <p:cNvSpPr>
              <a:spLocks/>
            </p:cNvSpPr>
            <p:nvPr/>
          </p:nvSpPr>
          <p:spPr bwMode="auto">
            <a:xfrm>
              <a:off x="696" y="2473"/>
              <a:ext cx="17" cy="28"/>
            </a:xfrm>
            <a:custGeom>
              <a:avLst/>
              <a:gdLst>
                <a:gd name="T0" fmla="*/ 18 w 113"/>
                <a:gd name="T1" fmla="*/ 191 h 191"/>
                <a:gd name="T2" fmla="*/ 7 w 113"/>
                <a:gd name="T3" fmla="*/ 186 h 191"/>
                <a:gd name="T4" fmla="*/ 7 w 113"/>
                <a:gd name="T5" fmla="*/ 164 h 191"/>
                <a:gd name="T6" fmla="*/ 73 w 113"/>
                <a:gd name="T7" fmla="*/ 98 h 191"/>
                <a:gd name="T8" fmla="*/ 11 w 113"/>
                <a:gd name="T9" fmla="*/ 29 h 191"/>
                <a:gd name="T10" fmla="*/ 12 w 113"/>
                <a:gd name="T11" fmla="*/ 6 h 191"/>
                <a:gd name="T12" fmla="*/ 35 w 113"/>
                <a:gd name="T13" fmla="*/ 8 h 191"/>
                <a:gd name="T14" fmla="*/ 107 w 113"/>
                <a:gd name="T15" fmla="*/ 88 h 191"/>
                <a:gd name="T16" fmla="*/ 106 w 113"/>
                <a:gd name="T17" fmla="*/ 110 h 191"/>
                <a:gd name="T18" fmla="*/ 29 w 113"/>
                <a:gd name="T19" fmla="*/ 186 h 191"/>
                <a:gd name="T20" fmla="*/ 18 w 113"/>
                <a:gd name="T2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91">
                  <a:moveTo>
                    <a:pt x="18" y="191"/>
                  </a:moveTo>
                  <a:cubicBezTo>
                    <a:pt x="14" y="191"/>
                    <a:pt x="10" y="189"/>
                    <a:pt x="7" y="186"/>
                  </a:cubicBezTo>
                  <a:cubicBezTo>
                    <a:pt x="0" y="180"/>
                    <a:pt x="0" y="170"/>
                    <a:pt x="7" y="164"/>
                  </a:cubicBezTo>
                  <a:cubicBezTo>
                    <a:pt x="73" y="98"/>
                    <a:pt x="73" y="98"/>
                    <a:pt x="73" y="98"/>
                  </a:cubicBezTo>
                  <a:cubicBezTo>
                    <a:pt x="11" y="29"/>
                    <a:pt x="11" y="29"/>
                    <a:pt x="11" y="29"/>
                  </a:cubicBezTo>
                  <a:cubicBezTo>
                    <a:pt x="5" y="22"/>
                    <a:pt x="6" y="12"/>
                    <a:pt x="12" y="6"/>
                  </a:cubicBezTo>
                  <a:cubicBezTo>
                    <a:pt x="19" y="0"/>
                    <a:pt x="29" y="1"/>
                    <a:pt x="35" y="8"/>
                  </a:cubicBezTo>
                  <a:cubicBezTo>
                    <a:pt x="107" y="88"/>
                    <a:pt x="107" y="88"/>
                    <a:pt x="107" y="88"/>
                  </a:cubicBezTo>
                  <a:cubicBezTo>
                    <a:pt x="113" y="95"/>
                    <a:pt x="112" y="104"/>
                    <a:pt x="106" y="110"/>
                  </a:cubicBezTo>
                  <a:cubicBezTo>
                    <a:pt x="29" y="186"/>
                    <a:pt x="29" y="186"/>
                    <a:pt x="29" y="186"/>
                  </a:cubicBezTo>
                  <a:cubicBezTo>
                    <a:pt x="26" y="190"/>
                    <a:pt x="22" y="191"/>
                    <a:pt x="18" y="191"/>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5" name="Freeform 1688">
              <a:extLst>
                <a:ext uri="{FF2B5EF4-FFF2-40B4-BE49-F238E27FC236}">
                  <a16:creationId xmlns:a16="http://schemas.microsoft.com/office/drawing/2014/main" id="{D7273F50-1402-244C-A817-711251BDBD22}"/>
                </a:ext>
              </a:extLst>
            </p:cNvPr>
            <p:cNvSpPr>
              <a:spLocks/>
            </p:cNvSpPr>
            <p:nvPr/>
          </p:nvSpPr>
          <p:spPr bwMode="auto">
            <a:xfrm>
              <a:off x="608" y="2476"/>
              <a:ext cx="102" cy="128"/>
            </a:xfrm>
            <a:custGeom>
              <a:avLst/>
              <a:gdLst>
                <a:gd name="T0" fmla="*/ 234 w 678"/>
                <a:gd name="T1" fmla="*/ 857 h 857"/>
                <a:gd name="T2" fmla="*/ 224 w 678"/>
                <a:gd name="T3" fmla="*/ 853 h 857"/>
                <a:gd name="T4" fmla="*/ 162 w 678"/>
                <a:gd name="T5" fmla="*/ 204 h 857"/>
                <a:gd name="T6" fmla="*/ 666 w 678"/>
                <a:gd name="T7" fmla="*/ 61 h 857"/>
                <a:gd name="T8" fmla="*/ 676 w 678"/>
                <a:gd name="T9" fmla="*/ 81 h 857"/>
                <a:gd name="T10" fmla="*/ 655 w 678"/>
                <a:gd name="T11" fmla="*/ 91 h 857"/>
                <a:gd name="T12" fmla="*/ 187 w 678"/>
                <a:gd name="T13" fmla="*/ 224 h 857"/>
                <a:gd name="T14" fmla="*/ 244 w 678"/>
                <a:gd name="T15" fmla="*/ 829 h 857"/>
                <a:gd name="T16" fmla="*/ 246 w 678"/>
                <a:gd name="T17" fmla="*/ 851 h 857"/>
                <a:gd name="T18" fmla="*/ 234 w 678"/>
                <a:gd name="T19" fmla="*/ 85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8" h="857">
                  <a:moveTo>
                    <a:pt x="234" y="857"/>
                  </a:moveTo>
                  <a:cubicBezTo>
                    <a:pt x="230" y="857"/>
                    <a:pt x="227" y="856"/>
                    <a:pt x="224" y="853"/>
                  </a:cubicBezTo>
                  <a:cubicBezTo>
                    <a:pt x="28" y="691"/>
                    <a:pt x="0" y="400"/>
                    <a:pt x="162" y="204"/>
                  </a:cubicBezTo>
                  <a:cubicBezTo>
                    <a:pt x="283" y="58"/>
                    <a:pt x="486" y="0"/>
                    <a:pt x="666" y="61"/>
                  </a:cubicBezTo>
                  <a:cubicBezTo>
                    <a:pt x="674" y="64"/>
                    <a:pt x="678" y="73"/>
                    <a:pt x="676" y="81"/>
                  </a:cubicBezTo>
                  <a:cubicBezTo>
                    <a:pt x="673" y="90"/>
                    <a:pt x="664" y="94"/>
                    <a:pt x="655" y="91"/>
                  </a:cubicBezTo>
                  <a:cubicBezTo>
                    <a:pt x="488" y="34"/>
                    <a:pt x="300" y="88"/>
                    <a:pt x="187" y="224"/>
                  </a:cubicBezTo>
                  <a:cubicBezTo>
                    <a:pt x="36" y="407"/>
                    <a:pt x="61" y="678"/>
                    <a:pt x="244" y="829"/>
                  </a:cubicBezTo>
                  <a:cubicBezTo>
                    <a:pt x="251" y="834"/>
                    <a:pt x="252" y="844"/>
                    <a:pt x="246" y="851"/>
                  </a:cubicBezTo>
                  <a:cubicBezTo>
                    <a:pt x="243" y="855"/>
                    <a:pt x="238" y="857"/>
                    <a:pt x="234" y="857"/>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6" name="Freeform 1689">
              <a:extLst>
                <a:ext uri="{FF2B5EF4-FFF2-40B4-BE49-F238E27FC236}">
                  <a16:creationId xmlns:a16="http://schemas.microsoft.com/office/drawing/2014/main" id="{216CC23B-3CDA-3244-9E55-85988B9F830F}"/>
                </a:ext>
              </a:extLst>
            </p:cNvPr>
            <p:cNvSpPr>
              <a:spLocks/>
            </p:cNvSpPr>
            <p:nvPr/>
          </p:nvSpPr>
          <p:spPr bwMode="auto">
            <a:xfrm>
              <a:off x="658" y="2599"/>
              <a:ext cx="17" cy="29"/>
            </a:xfrm>
            <a:custGeom>
              <a:avLst/>
              <a:gdLst>
                <a:gd name="T0" fmla="*/ 90 w 113"/>
                <a:gd name="T1" fmla="*/ 190 h 190"/>
                <a:gd name="T2" fmla="*/ 78 w 113"/>
                <a:gd name="T3" fmla="*/ 185 h 190"/>
                <a:gd name="T4" fmla="*/ 6 w 113"/>
                <a:gd name="T5" fmla="*/ 104 h 190"/>
                <a:gd name="T6" fmla="*/ 7 w 113"/>
                <a:gd name="T7" fmla="*/ 82 h 190"/>
                <a:gd name="T8" fmla="*/ 84 w 113"/>
                <a:gd name="T9" fmla="*/ 6 h 190"/>
                <a:gd name="T10" fmla="*/ 107 w 113"/>
                <a:gd name="T11" fmla="*/ 6 h 190"/>
                <a:gd name="T12" fmla="*/ 106 w 113"/>
                <a:gd name="T13" fmla="*/ 29 h 190"/>
                <a:gd name="T14" fmla="*/ 40 w 113"/>
                <a:gd name="T15" fmla="*/ 94 h 190"/>
                <a:gd name="T16" fmla="*/ 102 w 113"/>
                <a:gd name="T17" fmla="*/ 164 h 190"/>
                <a:gd name="T18" fmla="*/ 101 w 113"/>
                <a:gd name="T19" fmla="*/ 186 h 190"/>
                <a:gd name="T20" fmla="*/ 90 w 113"/>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90">
                  <a:moveTo>
                    <a:pt x="90" y="190"/>
                  </a:moveTo>
                  <a:cubicBezTo>
                    <a:pt x="86" y="190"/>
                    <a:pt x="82" y="188"/>
                    <a:pt x="78" y="185"/>
                  </a:cubicBezTo>
                  <a:cubicBezTo>
                    <a:pt x="6" y="104"/>
                    <a:pt x="6" y="104"/>
                    <a:pt x="6" y="104"/>
                  </a:cubicBezTo>
                  <a:cubicBezTo>
                    <a:pt x="0" y="98"/>
                    <a:pt x="1" y="88"/>
                    <a:pt x="7" y="82"/>
                  </a:cubicBezTo>
                  <a:cubicBezTo>
                    <a:pt x="84" y="6"/>
                    <a:pt x="84" y="6"/>
                    <a:pt x="84" y="6"/>
                  </a:cubicBezTo>
                  <a:cubicBezTo>
                    <a:pt x="90" y="0"/>
                    <a:pt x="100" y="0"/>
                    <a:pt x="107" y="6"/>
                  </a:cubicBezTo>
                  <a:cubicBezTo>
                    <a:pt x="113" y="12"/>
                    <a:pt x="113" y="22"/>
                    <a:pt x="106" y="29"/>
                  </a:cubicBezTo>
                  <a:cubicBezTo>
                    <a:pt x="40" y="94"/>
                    <a:pt x="40" y="94"/>
                    <a:pt x="40" y="94"/>
                  </a:cubicBezTo>
                  <a:cubicBezTo>
                    <a:pt x="102" y="164"/>
                    <a:pt x="102" y="164"/>
                    <a:pt x="102" y="164"/>
                  </a:cubicBezTo>
                  <a:cubicBezTo>
                    <a:pt x="108" y="170"/>
                    <a:pt x="107" y="180"/>
                    <a:pt x="101" y="186"/>
                  </a:cubicBezTo>
                  <a:cubicBezTo>
                    <a:pt x="98" y="189"/>
                    <a:pt x="94" y="190"/>
                    <a:pt x="90" y="19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7" name="Freeform 1690">
              <a:extLst>
                <a:ext uri="{FF2B5EF4-FFF2-40B4-BE49-F238E27FC236}">
                  <a16:creationId xmlns:a16="http://schemas.microsoft.com/office/drawing/2014/main" id="{4722FBE9-663D-2644-B573-9A52605A9A95}"/>
                </a:ext>
              </a:extLst>
            </p:cNvPr>
            <p:cNvSpPr>
              <a:spLocks/>
            </p:cNvSpPr>
            <p:nvPr/>
          </p:nvSpPr>
          <p:spPr bwMode="auto">
            <a:xfrm>
              <a:off x="661" y="2496"/>
              <a:ext cx="95" cy="124"/>
            </a:xfrm>
            <a:custGeom>
              <a:avLst/>
              <a:gdLst>
                <a:gd name="T0" fmla="*/ 159 w 631"/>
                <a:gd name="T1" fmla="*/ 821 h 824"/>
                <a:gd name="T2" fmla="*/ 12 w 631"/>
                <a:gd name="T3" fmla="*/ 797 h 824"/>
                <a:gd name="T4" fmla="*/ 3 w 631"/>
                <a:gd name="T5" fmla="*/ 777 h 824"/>
                <a:gd name="T6" fmla="*/ 23 w 631"/>
                <a:gd name="T7" fmla="*/ 767 h 824"/>
                <a:gd name="T8" fmla="*/ 491 w 631"/>
                <a:gd name="T9" fmla="*/ 634 h 824"/>
                <a:gd name="T10" fmla="*/ 588 w 631"/>
                <a:gd name="T11" fmla="*/ 320 h 824"/>
                <a:gd name="T12" fmla="*/ 434 w 631"/>
                <a:gd name="T13" fmla="*/ 30 h 824"/>
                <a:gd name="T14" fmla="*/ 432 w 631"/>
                <a:gd name="T15" fmla="*/ 7 h 824"/>
                <a:gd name="T16" fmla="*/ 455 w 631"/>
                <a:gd name="T17" fmla="*/ 5 h 824"/>
                <a:gd name="T18" fmla="*/ 620 w 631"/>
                <a:gd name="T19" fmla="*/ 317 h 824"/>
                <a:gd name="T20" fmla="*/ 516 w 631"/>
                <a:gd name="T21" fmla="*/ 654 h 824"/>
                <a:gd name="T22" fmla="*/ 159 w 631"/>
                <a:gd name="T23" fmla="*/ 821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1" h="824">
                  <a:moveTo>
                    <a:pt x="159" y="821"/>
                  </a:moveTo>
                  <a:cubicBezTo>
                    <a:pt x="110" y="821"/>
                    <a:pt x="60" y="814"/>
                    <a:pt x="12" y="797"/>
                  </a:cubicBezTo>
                  <a:cubicBezTo>
                    <a:pt x="4" y="795"/>
                    <a:pt x="0" y="786"/>
                    <a:pt x="3" y="777"/>
                  </a:cubicBezTo>
                  <a:cubicBezTo>
                    <a:pt x="5" y="769"/>
                    <a:pt x="14" y="765"/>
                    <a:pt x="23" y="767"/>
                  </a:cubicBezTo>
                  <a:cubicBezTo>
                    <a:pt x="190" y="824"/>
                    <a:pt x="378" y="771"/>
                    <a:pt x="491" y="634"/>
                  </a:cubicBezTo>
                  <a:cubicBezTo>
                    <a:pt x="564" y="546"/>
                    <a:pt x="599" y="434"/>
                    <a:pt x="588" y="320"/>
                  </a:cubicBezTo>
                  <a:cubicBezTo>
                    <a:pt x="577" y="206"/>
                    <a:pt x="523" y="103"/>
                    <a:pt x="434" y="30"/>
                  </a:cubicBezTo>
                  <a:cubicBezTo>
                    <a:pt x="427" y="24"/>
                    <a:pt x="427" y="14"/>
                    <a:pt x="432" y="7"/>
                  </a:cubicBezTo>
                  <a:cubicBezTo>
                    <a:pt x="438" y="0"/>
                    <a:pt x="448" y="0"/>
                    <a:pt x="455" y="5"/>
                  </a:cubicBezTo>
                  <a:cubicBezTo>
                    <a:pt x="549" y="84"/>
                    <a:pt x="608" y="194"/>
                    <a:pt x="620" y="317"/>
                  </a:cubicBezTo>
                  <a:cubicBezTo>
                    <a:pt x="631" y="440"/>
                    <a:pt x="594" y="560"/>
                    <a:pt x="516" y="654"/>
                  </a:cubicBezTo>
                  <a:cubicBezTo>
                    <a:pt x="427" y="762"/>
                    <a:pt x="294" y="821"/>
                    <a:pt x="159" y="821"/>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GB" sz="1361"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sp>
        <p:nvSpPr>
          <p:cNvPr id="58" name="Date Placeholder 3">
            <a:extLst>
              <a:ext uri="{FF2B5EF4-FFF2-40B4-BE49-F238E27FC236}">
                <a16:creationId xmlns:a16="http://schemas.microsoft.com/office/drawing/2014/main" id="{06E5F15C-E19D-4003-9DCA-09188E2D4B92}"/>
              </a:ext>
            </a:extLst>
          </p:cNvPr>
          <p:cNvSpPr>
            <a:spLocks noGrp="1"/>
          </p:cNvSpPr>
          <p:nvPr>
            <p:ph type="dt" sz="half" idx="10"/>
          </p:nvPr>
        </p:nvSpPr>
        <p:spPr>
          <a:xfrm>
            <a:off x="767410" y="6444000"/>
            <a:ext cx="1159100" cy="216000"/>
          </a:xfrm>
        </p:spPr>
        <p:txBody>
          <a:bodyPr/>
          <a:lstStyle/>
          <a:p>
            <a:pPr marL="0" marR="0" lvl="0" indent="0" algn="l" defTabSz="1042962" rtl="0" eaLnBrk="1" fontAlgn="base" latinLnBrk="0" hangingPunct="1">
              <a:lnSpc>
                <a:spcPct val="100000"/>
              </a:lnSpc>
              <a:spcBef>
                <a:spcPts val="0"/>
              </a:spcBef>
              <a:spcAft>
                <a:spcPts val="0"/>
              </a:spcAft>
              <a:buClrTx/>
              <a:buSzPts val="1400"/>
              <a:buFontTx/>
              <a:buNone/>
              <a:tabLst/>
              <a:defRPr/>
            </a:pPr>
            <a:fld id="{8E3E4164-043C-47E3-876D-2978794146E5}" type="datetime4">
              <a:rPr kumimoji="0" lang="en-US" altLang="de-DE" sz="800" b="0" i="0" u="none" strike="noStrike" kern="1200" cap="none" spc="0" normalizeH="0" baseline="0" noProof="0" smtClean="0">
                <a:ln>
                  <a:noFill/>
                </a:ln>
                <a:solidFill>
                  <a:srgbClr val="898989"/>
                </a:solidFill>
                <a:effectLst/>
                <a:uLnTx/>
                <a:uFillTx/>
                <a:latin typeface="Arial" pitchFamily="34" charset="0"/>
                <a:ea typeface="+mn-ea"/>
                <a:cs typeface="Arial" pitchFamily="34" charset="0"/>
              </a:rPr>
              <a:pPr marL="0" marR="0" lvl="0" indent="0" algn="l" defTabSz="1042962" rtl="0" eaLnBrk="1" fontAlgn="base" latinLnBrk="0" hangingPunct="1">
                <a:lnSpc>
                  <a:spcPct val="100000"/>
                </a:lnSpc>
                <a:spcBef>
                  <a:spcPts val="0"/>
                </a:spcBef>
                <a:spcAft>
                  <a:spcPts val="0"/>
                </a:spcAft>
                <a:buClrTx/>
                <a:buSzPts val="1400"/>
                <a:buFontTx/>
                <a:buNone/>
                <a:tabLst/>
                <a:defRPr/>
              </a:pPr>
              <a:t>April 17, 2025</a:t>
            </a:fld>
            <a:endParaRPr kumimoji="0" lang="de-DE" altLang="de-DE" sz="800" b="0" i="0" u="none" strike="noStrike" kern="1200" cap="none" spc="0" normalizeH="0" baseline="0" noProof="0" dirty="0">
              <a:ln>
                <a:noFill/>
              </a:ln>
              <a:solidFill>
                <a:srgbClr val="89898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77325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38B6-25BB-5BA9-6017-693DF02347A4}"/>
              </a:ext>
            </a:extLst>
          </p:cNvPr>
          <p:cNvSpPr>
            <a:spLocks noGrp="1"/>
          </p:cNvSpPr>
          <p:nvPr>
            <p:ph type="title"/>
          </p:nvPr>
        </p:nvSpPr>
        <p:spPr>
          <a:xfrm>
            <a:off x="-1" y="0"/>
            <a:ext cx="12191997" cy="681037"/>
          </a:xfrm>
        </p:spPr>
        <p:txBody>
          <a:bodyPr>
            <a:normAutofit fontScale="90000"/>
          </a:bodyPr>
          <a:lstStyle/>
          <a:p>
            <a:pPr algn="ctr"/>
            <a:r>
              <a:rPr lang="en-US" dirty="0">
                <a:ln>
                  <a:solidFill>
                    <a:schemeClr val="tx1"/>
                  </a:solidFill>
                </a:ln>
                <a:solidFill>
                  <a:schemeClr val="accent1"/>
                </a:solidFill>
                <a:latin typeface="Britannic Bold" panose="020B0903060703020204" pitchFamily="34" charset="77"/>
              </a:rPr>
              <a:t>ESM extended mission concepts</a:t>
            </a:r>
          </a:p>
        </p:txBody>
      </p:sp>
      <p:sp>
        <p:nvSpPr>
          <p:cNvPr id="10" name="Rectangle 9">
            <a:extLst>
              <a:ext uri="{FF2B5EF4-FFF2-40B4-BE49-F238E27FC236}">
                <a16:creationId xmlns:a16="http://schemas.microsoft.com/office/drawing/2014/main" id="{B943E45D-6123-4475-22B6-DA5431994E17}"/>
              </a:ext>
            </a:extLst>
          </p:cNvPr>
          <p:cNvSpPr/>
          <p:nvPr/>
        </p:nvSpPr>
        <p:spPr>
          <a:xfrm>
            <a:off x="164590" y="2366848"/>
            <a:ext cx="4465583" cy="1317625"/>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5">
            <a:extLst>
              <a:ext uri="{FF2B5EF4-FFF2-40B4-BE49-F238E27FC236}">
                <a16:creationId xmlns:a16="http://schemas.microsoft.com/office/drawing/2014/main" id="{C9FB2629-0872-A84C-B9D1-BC8C35E75623}"/>
              </a:ext>
            </a:extLst>
          </p:cNvPr>
          <p:cNvSpPr>
            <a:spLocks noGrp="1"/>
          </p:cNvSpPr>
          <p:nvPr>
            <p:ph idx="1"/>
          </p:nvPr>
        </p:nvSpPr>
        <p:spPr>
          <a:xfrm>
            <a:off x="164591" y="2410958"/>
            <a:ext cx="4465582" cy="1229122"/>
          </a:xfrm>
        </p:spPr>
        <p:txBody>
          <a:bodyPr>
            <a:normAutofit/>
          </a:bodyPr>
          <a:lstStyle/>
          <a:p>
            <a:r>
              <a:rPr lang="en-US" sz="2000" dirty="0">
                <a:latin typeface="PT Sans" panose="020B0503020203020204" pitchFamily="34" charset="77"/>
              </a:rPr>
              <a:t>JPL hosted a scientific workshop in summer 2024, with US and European participants, to discuss potential ESM extended mission targets</a:t>
            </a:r>
          </a:p>
        </p:txBody>
      </p:sp>
      <p:pic>
        <p:nvPicPr>
          <p:cNvPr id="9" name="Picture 8">
            <a:extLst>
              <a:ext uri="{FF2B5EF4-FFF2-40B4-BE49-F238E27FC236}">
                <a16:creationId xmlns:a16="http://schemas.microsoft.com/office/drawing/2014/main" id="{C9723F32-8C2D-881F-0C41-3AA461C38489}"/>
              </a:ext>
            </a:extLst>
          </p:cNvPr>
          <p:cNvPicPr>
            <a:picLocks noChangeAspect="1"/>
          </p:cNvPicPr>
          <p:nvPr/>
        </p:nvPicPr>
        <p:blipFill>
          <a:blip r:embed="rId2"/>
          <a:stretch>
            <a:fillRect/>
          </a:stretch>
        </p:blipFill>
        <p:spPr>
          <a:xfrm>
            <a:off x="4794763" y="681037"/>
            <a:ext cx="7232645" cy="5918087"/>
          </a:xfrm>
          <a:prstGeom prst="rect">
            <a:avLst/>
          </a:prstGeom>
        </p:spPr>
      </p:pic>
      <p:sp>
        <p:nvSpPr>
          <p:cNvPr id="15" name="Subtitle 2">
            <a:extLst>
              <a:ext uri="{FF2B5EF4-FFF2-40B4-BE49-F238E27FC236}">
                <a16:creationId xmlns:a16="http://schemas.microsoft.com/office/drawing/2014/main" id="{DCC999A7-CFB4-1E68-AFFB-7A8D5A15A89E}"/>
              </a:ext>
            </a:extLst>
          </p:cNvPr>
          <p:cNvSpPr txBox="1">
            <a:spLocks/>
          </p:cNvSpPr>
          <p:nvPr/>
        </p:nvSpPr>
        <p:spPr>
          <a:xfrm>
            <a:off x="0" y="6582569"/>
            <a:ext cx="12191995" cy="27543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Britannic Bold" panose="020B0903060703020204" pitchFamily="34" charset="77"/>
                <a:ea typeface="Brush Script MT" panose="03060802040406070304" pitchFamily="66" charset="-122"/>
                <a:cs typeface="Brush Script MT" panose="03060802040406070304" pitchFamily="66" charset="-122"/>
              </a:rPr>
              <a:t>Pre-Decisional Information – For Planning and Discussion Purposes Only. © 2024 California Institute of Technology. Government sponsorship acknowledged.                                                                                                                                                                                                          </a:t>
            </a:r>
          </a:p>
        </p:txBody>
      </p:sp>
    </p:spTree>
    <p:extLst>
      <p:ext uri="{BB962C8B-B14F-4D97-AF65-F5344CB8AC3E}">
        <p14:creationId xmlns:p14="http://schemas.microsoft.com/office/powerpoint/2010/main" val="283973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DC1721-6EDA-DE5C-99A3-97B69320B417}"/>
              </a:ext>
            </a:extLst>
          </p:cNvPr>
          <p:cNvSpPr/>
          <p:nvPr/>
        </p:nvSpPr>
        <p:spPr>
          <a:xfrm>
            <a:off x="6325113" y="4754562"/>
            <a:ext cx="5664709" cy="1526084"/>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9138B6-25BB-5BA9-6017-693DF02347A4}"/>
              </a:ext>
            </a:extLst>
          </p:cNvPr>
          <p:cNvSpPr>
            <a:spLocks noGrp="1"/>
          </p:cNvSpPr>
          <p:nvPr>
            <p:ph type="title"/>
          </p:nvPr>
        </p:nvSpPr>
        <p:spPr>
          <a:xfrm>
            <a:off x="-1" y="0"/>
            <a:ext cx="12191997" cy="681037"/>
          </a:xfrm>
        </p:spPr>
        <p:txBody>
          <a:bodyPr>
            <a:normAutofit fontScale="90000"/>
          </a:bodyPr>
          <a:lstStyle/>
          <a:p>
            <a:pPr algn="ctr"/>
            <a:r>
              <a:rPr lang="en-US" dirty="0">
                <a:ln>
                  <a:solidFill>
                    <a:schemeClr val="tx1"/>
                  </a:solidFill>
                </a:ln>
                <a:solidFill>
                  <a:schemeClr val="accent1"/>
                </a:solidFill>
                <a:latin typeface="Britannic Bold" panose="020B0903060703020204" pitchFamily="34" charset="77"/>
              </a:rPr>
              <a:t>Lunar ice impactor</a:t>
            </a:r>
          </a:p>
        </p:txBody>
      </p:sp>
      <p:sp>
        <p:nvSpPr>
          <p:cNvPr id="10" name="Rectangle 9">
            <a:extLst>
              <a:ext uri="{FF2B5EF4-FFF2-40B4-BE49-F238E27FC236}">
                <a16:creationId xmlns:a16="http://schemas.microsoft.com/office/drawing/2014/main" id="{B943E45D-6123-4475-22B6-DA5431994E17}"/>
              </a:ext>
            </a:extLst>
          </p:cNvPr>
          <p:cNvSpPr/>
          <p:nvPr/>
        </p:nvSpPr>
        <p:spPr>
          <a:xfrm>
            <a:off x="218310" y="4392450"/>
            <a:ext cx="5664709" cy="1888196"/>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5">
            <a:extLst>
              <a:ext uri="{FF2B5EF4-FFF2-40B4-BE49-F238E27FC236}">
                <a16:creationId xmlns:a16="http://schemas.microsoft.com/office/drawing/2014/main" id="{C9FB2629-0872-A84C-B9D1-BC8C35E75623}"/>
              </a:ext>
            </a:extLst>
          </p:cNvPr>
          <p:cNvSpPr>
            <a:spLocks noGrp="1"/>
          </p:cNvSpPr>
          <p:nvPr>
            <p:ph idx="1"/>
          </p:nvPr>
        </p:nvSpPr>
        <p:spPr>
          <a:xfrm>
            <a:off x="226375" y="4392450"/>
            <a:ext cx="5648577" cy="1888195"/>
          </a:xfrm>
        </p:spPr>
        <p:txBody>
          <a:bodyPr anchor="ctr">
            <a:normAutofit fontScale="92500" lnSpcReduction="10000"/>
          </a:bodyPr>
          <a:lstStyle/>
          <a:p>
            <a:r>
              <a:rPr lang="en-US" sz="2000" dirty="0">
                <a:latin typeface="PT Sans" panose="020B0503020203020204" pitchFamily="34" charset="77"/>
              </a:rPr>
              <a:t>Send ESM back to the Moon for a targeted impact experiment to enable active seismology and probe the lunar interior</a:t>
            </a:r>
          </a:p>
          <a:p>
            <a:r>
              <a:rPr lang="en-US" sz="2000" dirty="0">
                <a:solidFill>
                  <a:srgbClr val="FF0000"/>
                </a:solidFill>
              </a:rPr>
              <a:t>ESM has sufficient remaining propellant to return to the moon for an impact</a:t>
            </a:r>
            <a:endParaRPr lang="en-US" sz="2000" dirty="0">
              <a:solidFill>
                <a:srgbClr val="FF0000"/>
              </a:solidFill>
              <a:latin typeface="PT Sans" panose="020B0503020203020204" pitchFamily="34" charset="77"/>
            </a:endParaRPr>
          </a:p>
          <a:p>
            <a:r>
              <a:rPr lang="en-US" sz="2000" dirty="0">
                <a:effectLst/>
                <a:latin typeface="PT Sans" panose="020B0503020203020204" pitchFamily="34" charset="77"/>
              </a:rPr>
              <a:t>ESM has 2x the mass of LCROSS</a:t>
            </a:r>
            <a:endParaRPr lang="en-US" sz="2000" dirty="0">
              <a:latin typeface="PT Sans" panose="020B0503020203020204" pitchFamily="34" charset="77"/>
            </a:endParaRPr>
          </a:p>
        </p:txBody>
      </p:sp>
      <p:sp>
        <p:nvSpPr>
          <p:cNvPr id="4" name="Content Placeholder 25">
            <a:extLst>
              <a:ext uri="{FF2B5EF4-FFF2-40B4-BE49-F238E27FC236}">
                <a16:creationId xmlns:a16="http://schemas.microsoft.com/office/drawing/2014/main" id="{F5FCF4C6-0558-C538-DECF-E37698577004}"/>
              </a:ext>
            </a:extLst>
          </p:cNvPr>
          <p:cNvSpPr txBox="1">
            <a:spLocks/>
          </p:cNvSpPr>
          <p:nvPr/>
        </p:nvSpPr>
        <p:spPr>
          <a:xfrm>
            <a:off x="6381749" y="4774108"/>
            <a:ext cx="5608073" cy="152608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PT Sans" panose="020B0503020203020204" pitchFamily="34" charset="77"/>
                <a:ea typeface="+mn-ea"/>
                <a:cs typeface="+mn-cs"/>
              </a:rPr>
              <a:t>Creation of a fresh impact crater in the Artemis exploration zone could provide an exciting target for crewed exploration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PT Sans" panose="020B0503020203020204" pitchFamily="34" charset="77"/>
                <a:ea typeface="+mn-ea"/>
                <a:cs typeface="+mn-cs"/>
              </a:rPr>
              <a:t>The plume could be observed from Earth or from other spacecraft</a:t>
            </a:r>
          </a:p>
        </p:txBody>
      </p:sp>
      <p:pic>
        <p:nvPicPr>
          <p:cNvPr id="3" name="Picture 2">
            <a:extLst>
              <a:ext uri="{FF2B5EF4-FFF2-40B4-BE49-F238E27FC236}">
                <a16:creationId xmlns:a16="http://schemas.microsoft.com/office/drawing/2014/main" id="{7B8243B9-1E88-39C2-FF70-B8F151EE2353}"/>
              </a:ext>
            </a:extLst>
          </p:cNvPr>
          <p:cNvPicPr>
            <a:picLocks noChangeAspect="1"/>
          </p:cNvPicPr>
          <p:nvPr/>
        </p:nvPicPr>
        <p:blipFill rotWithShape="1">
          <a:blip r:embed="rId2"/>
          <a:srcRect l="12745" t="8070" b="8407"/>
          <a:stretch/>
        </p:blipFill>
        <p:spPr>
          <a:xfrm>
            <a:off x="218310" y="963414"/>
            <a:ext cx="6781799" cy="3330795"/>
          </a:xfrm>
          <a:prstGeom prst="rect">
            <a:avLst/>
          </a:prstGeom>
        </p:spPr>
      </p:pic>
      <p:pic>
        <p:nvPicPr>
          <p:cNvPr id="6" name="Picture 5">
            <a:extLst>
              <a:ext uri="{FF2B5EF4-FFF2-40B4-BE49-F238E27FC236}">
                <a16:creationId xmlns:a16="http://schemas.microsoft.com/office/drawing/2014/main" id="{384BA661-AF72-E3B0-4315-DF3BC8D4383D}"/>
              </a:ext>
            </a:extLst>
          </p:cNvPr>
          <p:cNvPicPr>
            <a:picLocks noChangeAspect="1"/>
          </p:cNvPicPr>
          <p:nvPr/>
        </p:nvPicPr>
        <p:blipFill>
          <a:blip r:embed="rId3"/>
          <a:stretch>
            <a:fillRect/>
          </a:stretch>
        </p:blipFill>
        <p:spPr>
          <a:xfrm>
            <a:off x="7298723" y="1528208"/>
            <a:ext cx="4449260" cy="1997452"/>
          </a:xfrm>
          <a:prstGeom prst="rect">
            <a:avLst/>
          </a:prstGeom>
        </p:spPr>
      </p:pic>
      <p:sp>
        <p:nvSpPr>
          <p:cNvPr id="8" name="Subtitle 2">
            <a:extLst>
              <a:ext uri="{FF2B5EF4-FFF2-40B4-BE49-F238E27FC236}">
                <a16:creationId xmlns:a16="http://schemas.microsoft.com/office/drawing/2014/main" id="{470A5853-4085-1C79-D38C-A0C6A36DCAB2}"/>
              </a:ext>
            </a:extLst>
          </p:cNvPr>
          <p:cNvSpPr txBox="1">
            <a:spLocks/>
          </p:cNvSpPr>
          <p:nvPr/>
        </p:nvSpPr>
        <p:spPr>
          <a:xfrm>
            <a:off x="0" y="6582569"/>
            <a:ext cx="12191995" cy="275430"/>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Britannic Bold" panose="020B0903060703020204" pitchFamily="34" charset="77"/>
                <a:ea typeface="Brush Script MT" panose="03060802040406070304" pitchFamily="66" charset="-122"/>
                <a:cs typeface="Brush Script MT" panose="03060802040406070304" pitchFamily="66" charset="-122"/>
              </a:rPr>
              <a:t>Pre-Decisional Information – For Planning and Discussion Purposes Only. © 2024 California Institute of Technology. Government sponsorship acknowledged.                                                                                                                                                                                                          The cost information contained in this document is of a budgetary and planning nature and is intended for informational purposes only. It does not constitute a commitment on the part of JPL and/or Caltech.</a:t>
            </a:r>
          </a:p>
        </p:txBody>
      </p:sp>
    </p:spTree>
    <p:extLst>
      <p:ext uri="{BB962C8B-B14F-4D97-AF65-F5344CB8AC3E}">
        <p14:creationId xmlns:p14="http://schemas.microsoft.com/office/powerpoint/2010/main" val="365213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8071-5B8D-0DD1-1B0B-E2BB47507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88348-49FD-E530-06E3-98CC78454485}"/>
              </a:ext>
            </a:extLst>
          </p:cNvPr>
          <p:cNvSpPr>
            <a:spLocks noGrp="1"/>
          </p:cNvSpPr>
          <p:nvPr>
            <p:ph type="title"/>
          </p:nvPr>
        </p:nvSpPr>
        <p:spPr/>
        <p:txBody>
          <a:bodyPr/>
          <a:lstStyle/>
          <a:p>
            <a:r>
              <a:rPr lang="en-US" b="1" dirty="0"/>
              <a:t>Staging Orbit Analysis</a:t>
            </a:r>
          </a:p>
        </p:txBody>
      </p:sp>
      <p:sp>
        <p:nvSpPr>
          <p:cNvPr id="5" name="Content Placeholder 4">
            <a:extLst>
              <a:ext uri="{FF2B5EF4-FFF2-40B4-BE49-F238E27FC236}">
                <a16:creationId xmlns:a16="http://schemas.microsoft.com/office/drawing/2014/main" id="{7924254F-ADBC-88C0-36C8-F19AEC2E3EC2}"/>
              </a:ext>
            </a:extLst>
          </p:cNvPr>
          <p:cNvSpPr>
            <a:spLocks noGrp="1"/>
          </p:cNvSpPr>
          <p:nvPr>
            <p:ph idx="1"/>
          </p:nvPr>
        </p:nvSpPr>
        <p:spPr>
          <a:xfrm>
            <a:off x="838201" y="1825625"/>
            <a:ext cx="5252942" cy="4351338"/>
          </a:xfrm>
        </p:spPr>
        <p:txBody>
          <a:bodyPr>
            <a:normAutofit lnSpcReduction="10000"/>
          </a:bodyPr>
          <a:lstStyle/>
          <a:p>
            <a:r>
              <a:rPr lang="en-US" sz="2000" dirty="0"/>
              <a:t>Place the ESM into a staging orbit to use later, either to impact the moon, or when a small body is identified for investigation or deflection</a:t>
            </a:r>
          </a:p>
          <a:p>
            <a:r>
              <a:rPr lang="en-US" sz="2000" dirty="0"/>
              <a:t>△V ~15-32 m/s, depending on the epoch, to put the ESM in a staging orbit. If phasing loops around Earth is required, +25 m/s per orbit.</a:t>
            </a:r>
          </a:p>
          <a:p>
            <a:r>
              <a:rPr lang="en-US" sz="2000" dirty="0"/>
              <a:t>Sun-Earth L1/L2 Halo orbit is an ideal staging orbit where we can take advantage of the orbit instability (i.e., easier to get into and out of the orbit)</a:t>
            </a:r>
          </a:p>
          <a:p>
            <a:r>
              <a:rPr lang="en-US" sz="2000" dirty="0"/>
              <a:t>Targeting the Moon: △V + ~60 m/s  </a:t>
            </a:r>
          </a:p>
          <a:p>
            <a:r>
              <a:rPr lang="en-US" sz="2000" dirty="0"/>
              <a:t>Conclusion: ESM has sufficient remaining propellant to be placed into a staging orbit until a target is identified</a:t>
            </a:r>
          </a:p>
        </p:txBody>
      </p:sp>
      <p:pic>
        <p:nvPicPr>
          <p:cNvPr id="8" name="Picture 7">
            <a:extLst>
              <a:ext uri="{FF2B5EF4-FFF2-40B4-BE49-F238E27FC236}">
                <a16:creationId xmlns:a16="http://schemas.microsoft.com/office/drawing/2014/main" id="{F49F57DD-6E25-ED21-C95F-3DE69D446CF6}"/>
              </a:ext>
            </a:extLst>
          </p:cNvPr>
          <p:cNvPicPr>
            <a:picLocks noChangeAspect="1"/>
          </p:cNvPicPr>
          <p:nvPr/>
        </p:nvPicPr>
        <p:blipFill>
          <a:blip r:embed="rId2"/>
          <a:srcRect l="45704" t="9755" r="2194" b="13196"/>
          <a:stretch/>
        </p:blipFill>
        <p:spPr>
          <a:xfrm>
            <a:off x="7685314" y="1709738"/>
            <a:ext cx="4049486" cy="4491378"/>
          </a:xfrm>
          <a:prstGeom prst="rect">
            <a:avLst/>
          </a:prstGeom>
        </p:spPr>
      </p:pic>
      <p:sp>
        <p:nvSpPr>
          <p:cNvPr id="9" name="TextBox 8">
            <a:extLst>
              <a:ext uri="{FF2B5EF4-FFF2-40B4-BE49-F238E27FC236}">
                <a16:creationId xmlns:a16="http://schemas.microsoft.com/office/drawing/2014/main" id="{3AFAA95C-8838-07C9-F6B4-4100C8132D84}"/>
              </a:ext>
            </a:extLst>
          </p:cNvPr>
          <p:cNvSpPr txBox="1"/>
          <p:nvPr/>
        </p:nvSpPr>
        <p:spPr>
          <a:xfrm>
            <a:off x="7554686" y="3824622"/>
            <a:ext cx="490840" cy="261610"/>
          </a:xfrm>
          <a:prstGeom prst="rect">
            <a:avLst/>
          </a:prstGeom>
          <a:noFill/>
        </p:spPr>
        <p:txBody>
          <a:bodyPr wrap="none" rtlCol="0">
            <a:spAutoFit/>
          </a:bodyPr>
          <a:lstStyle/>
          <a:p>
            <a:r>
              <a:rPr lang="en-US" sz="1100" dirty="0"/>
              <a:t>Earth</a:t>
            </a:r>
          </a:p>
        </p:txBody>
      </p:sp>
      <p:sp>
        <p:nvSpPr>
          <p:cNvPr id="10" name="TextBox 9">
            <a:extLst>
              <a:ext uri="{FF2B5EF4-FFF2-40B4-BE49-F238E27FC236}">
                <a16:creationId xmlns:a16="http://schemas.microsoft.com/office/drawing/2014/main" id="{63705FE0-046D-AC20-2895-230F973CF517}"/>
              </a:ext>
            </a:extLst>
          </p:cNvPr>
          <p:cNvSpPr txBox="1"/>
          <p:nvPr/>
        </p:nvSpPr>
        <p:spPr>
          <a:xfrm>
            <a:off x="10421259" y="3795019"/>
            <a:ext cx="920445" cy="261610"/>
          </a:xfrm>
          <a:prstGeom prst="rect">
            <a:avLst/>
          </a:prstGeom>
          <a:noFill/>
        </p:spPr>
        <p:txBody>
          <a:bodyPr wrap="none" rtlCol="0">
            <a:spAutoFit/>
          </a:bodyPr>
          <a:lstStyle/>
          <a:p>
            <a:r>
              <a:rPr lang="en-US" sz="1100" dirty="0"/>
              <a:t>Sun-Earth-L2</a:t>
            </a:r>
          </a:p>
        </p:txBody>
      </p:sp>
      <p:sp>
        <p:nvSpPr>
          <p:cNvPr id="11" name="Oval 10">
            <a:extLst>
              <a:ext uri="{FF2B5EF4-FFF2-40B4-BE49-F238E27FC236}">
                <a16:creationId xmlns:a16="http://schemas.microsoft.com/office/drawing/2014/main" id="{F8168F28-AEF0-B1AD-DBA8-C8F307F96184}"/>
              </a:ext>
            </a:extLst>
          </p:cNvPr>
          <p:cNvSpPr/>
          <p:nvPr/>
        </p:nvSpPr>
        <p:spPr>
          <a:xfrm>
            <a:off x="7267575" y="3304664"/>
            <a:ext cx="1524000" cy="152451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B6A0C3-5586-F6A4-B474-AEBDFEC932B8}"/>
              </a:ext>
            </a:extLst>
          </p:cNvPr>
          <p:cNvSpPr txBox="1"/>
          <p:nvPr/>
        </p:nvSpPr>
        <p:spPr>
          <a:xfrm>
            <a:off x="8333694" y="2924884"/>
            <a:ext cx="915761" cy="600164"/>
          </a:xfrm>
          <a:prstGeom prst="rect">
            <a:avLst/>
          </a:prstGeom>
          <a:noFill/>
        </p:spPr>
        <p:txBody>
          <a:bodyPr wrap="square" rtlCol="0">
            <a:spAutoFit/>
          </a:bodyPr>
          <a:lstStyle/>
          <a:p>
            <a:r>
              <a:rPr lang="en-US" sz="1100" dirty="0"/>
              <a:t>Moon’s Orbit (approx.)</a:t>
            </a:r>
          </a:p>
        </p:txBody>
      </p:sp>
      <p:sp>
        <p:nvSpPr>
          <p:cNvPr id="13" name="TextBox 12">
            <a:extLst>
              <a:ext uri="{FF2B5EF4-FFF2-40B4-BE49-F238E27FC236}">
                <a16:creationId xmlns:a16="http://schemas.microsoft.com/office/drawing/2014/main" id="{324EE105-6C35-7F02-D28F-25D389ACEC2F}"/>
              </a:ext>
            </a:extLst>
          </p:cNvPr>
          <p:cNvSpPr txBox="1"/>
          <p:nvPr/>
        </p:nvSpPr>
        <p:spPr>
          <a:xfrm>
            <a:off x="6468287" y="4509625"/>
            <a:ext cx="3122575" cy="1277273"/>
          </a:xfrm>
          <a:prstGeom prst="rect">
            <a:avLst/>
          </a:prstGeom>
          <a:solidFill>
            <a:srgbClr val="000000">
              <a:alpha val="73000"/>
            </a:srgbClr>
          </a:solidFill>
        </p:spPr>
        <p:txBody>
          <a:bodyPr wrap="square" rtlCol="0">
            <a:spAutoFit/>
          </a:bodyPr>
          <a:lstStyle/>
          <a:p>
            <a:r>
              <a:rPr lang="en-US" sz="1100" dirty="0">
                <a:solidFill>
                  <a:schemeClr val="bg1"/>
                </a:solidFill>
                <a:latin typeface="Courier New" panose="02070309020205020404" pitchFamily="49" charset="0"/>
                <a:cs typeface="Courier New" panose="02070309020205020404" pitchFamily="49" charset="0"/>
              </a:rPr>
              <a:t>Example Case:</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CM/SM Separation: 04-JUL-2031 </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Perigee Raise </a:t>
            </a:r>
            <a:r>
              <a:rPr lang="en-US" sz="1100" dirty="0" err="1">
                <a:solidFill>
                  <a:schemeClr val="bg1"/>
                </a:solidFill>
                <a:latin typeface="Courier New" panose="02070309020205020404" pitchFamily="49" charset="0"/>
                <a:cs typeface="Courier New" panose="02070309020205020404" pitchFamily="49" charset="0"/>
              </a:rPr>
              <a:t>Mnvr</a:t>
            </a:r>
            <a:r>
              <a:rPr lang="en-US" sz="1100" dirty="0">
                <a:solidFill>
                  <a:schemeClr val="bg1"/>
                </a:solidFill>
                <a:latin typeface="Courier New" panose="02070309020205020404" pitchFamily="49" charset="0"/>
                <a:cs typeface="Courier New" panose="02070309020205020404" pitchFamily="49" charset="0"/>
              </a:rPr>
              <a:t>.: 71 m/s (SEP+6.5 min.)</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TCM: 15 m/s at SEP+21.8 min.</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Halo Arrival: Fall 2031</a:t>
            </a:r>
          </a:p>
          <a:p>
            <a:pPr marL="285750" indent="-285750">
              <a:buFont typeface="Arial" panose="020B0604020202020204" pitchFamily="34" charset="0"/>
              <a:buChar char="•"/>
            </a:pPr>
            <a:r>
              <a:rPr lang="en-US" sz="1100" dirty="0">
                <a:solidFill>
                  <a:schemeClr val="bg1"/>
                </a:solidFill>
                <a:latin typeface="Courier New" panose="02070309020205020404" pitchFamily="49" charset="0"/>
                <a:cs typeface="Courier New" panose="02070309020205020404" pitchFamily="49" charset="0"/>
              </a:rPr>
              <a:t>C3 at L2: -0.676 km</a:t>
            </a:r>
            <a:r>
              <a:rPr lang="en-US" sz="1100" baseline="30000" dirty="0">
                <a:solidFill>
                  <a:schemeClr val="bg1"/>
                </a:solidFill>
                <a:latin typeface="Courier New" panose="02070309020205020404" pitchFamily="49" charset="0"/>
                <a:cs typeface="Courier New" panose="02070309020205020404" pitchFamily="49" charset="0"/>
              </a:rPr>
              <a:t>2</a:t>
            </a:r>
            <a:r>
              <a:rPr lang="en-US" sz="1100" dirty="0">
                <a:solidFill>
                  <a:schemeClr val="bg1"/>
                </a:solidFill>
                <a:latin typeface="Courier New" panose="02070309020205020404" pitchFamily="49" charset="0"/>
                <a:cs typeface="Courier New" panose="02070309020205020404" pitchFamily="49" charset="0"/>
              </a:rPr>
              <a:t>/s</a:t>
            </a:r>
            <a:r>
              <a:rPr lang="en-US" sz="1100" baseline="30000" dirty="0">
                <a:solidFill>
                  <a:schemeClr val="bg1"/>
                </a:solidFill>
                <a:latin typeface="Courier New" panose="02070309020205020404" pitchFamily="49" charset="0"/>
                <a:cs typeface="Courier New" panose="02070309020205020404" pitchFamily="49" charset="0"/>
              </a:rPr>
              <a:t>2</a:t>
            </a:r>
          </a:p>
        </p:txBody>
      </p:sp>
    </p:spTree>
    <p:extLst>
      <p:ext uri="{BB962C8B-B14F-4D97-AF65-F5344CB8AC3E}">
        <p14:creationId xmlns:p14="http://schemas.microsoft.com/office/powerpoint/2010/main" val="1128958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DC1721-6EDA-DE5C-99A3-97B69320B417}"/>
              </a:ext>
            </a:extLst>
          </p:cNvPr>
          <p:cNvSpPr/>
          <p:nvPr/>
        </p:nvSpPr>
        <p:spPr>
          <a:xfrm>
            <a:off x="6325113" y="4870303"/>
            <a:ext cx="5664709" cy="1526084"/>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9138B6-25BB-5BA9-6017-693DF02347A4}"/>
              </a:ext>
            </a:extLst>
          </p:cNvPr>
          <p:cNvSpPr>
            <a:spLocks noGrp="1"/>
          </p:cNvSpPr>
          <p:nvPr>
            <p:ph type="title"/>
          </p:nvPr>
        </p:nvSpPr>
        <p:spPr>
          <a:xfrm>
            <a:off x="-1" y="0"/>
            <a:ext cx="12191997" cy="681037"/>
          </a:xfrm>
        </p:spPr>
        <p:txBody>
          <a:bodyPr>
            <a:normAutofit fontScale="90000"/>
          </a:bodyPr>
          <a:lstStyle/>
          <a:p>
            <a:pPr algn="ctr"/>
            <a:r>
              <a:rPr lang="en-US" dirty="0">
                <a:ln>
                  <a:solidFill>
                    <a:schemeClr val="tx1"/>
                  </a:solidFill>
                </a:ln>
                <a:solidFill>
                  <a:schemeClr val="accent1"/>
                </a:solidFill>
                <a:latin typeface="Britannic Bold" panose="020B0903060703020204" pitchFamily="34" charset="77"/>
              </a:rPr>
              <a:t>Asteroid tour</a:t>
            </a:r>
          </a:p>
        </p:txBody>
      </p:sp>
      <p:sp>
        <p:nvSpPr>
          <p:cNvPr id="10" name="Rectangle 9">
            <a:extLst>
              <a:ext uri="{FF2B5EF4-FFF2-40B4-BE49-F238E27FC236}">
                <a16:creationId xmlns:a16="http://schemas.microsoft.com/office/drawing/2014/main" id="{B943E45D-6123-4475-22B6-DA5431994E17}"/>
              </a:ext>
            </a:extLst>
          </p:cNvPr>
          <p:cNvSpPr/>
          <p:nvPr/>
        </p:nvSpPr>
        <p:spPr>
          <a:xfrm>
            <a:off x="218310" y="4870303"/>
            <a:ext cx="5664709" cy="1526084"/>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5">
            <a:extLst>
              <a:ext uri="{FF2B5EF4-FFF2-40B4-BE49-F238E27FC236}">
                <a16:creationId xmlns:a16="http://schemas.microsoft.com/office/drawing/2014/main" id="{C9FB2629-0872-A84C-B9D1-BC8C35E75623}"/>
              </a:ext>
            </a:extLst>
          </p:cNvPr>
          <p:cNvSpPr>
            <a:spLocks noGrp="1"/>
          </p:cNvSpPr>
          <p:nvPr>
            <p:ph idx="1"/>
          </p:nvPr>
        </p:nvSpPr>
        <p:spPr>
          <a:xfrm>
            <a:off x="218310" y="4830914"/>
            <a:ext cx="5648577" cy="1578173"/>
          </a:xfrm>
        </p:spPr>
        <p:txBody>
          <a:bodyPr anchor="ctr">
            <a:normAutofit/>
          </a:bodyPr>
          <a:lstStyle/>
          <a:p>
            <a:r>
              <a:rPr lang="en-US" sz="2000" dirty="0">
                <a:latin typeface="PT Sans" panose="020B0503020203020204" pitchFamily="34" charset="77"/>
              </a:rPr>
              <a:t>There are many diverse, unexplored classes of near-Earth and main belt asteroids =&gt; some are associated with water (e.g., 24 Themis), others with metals (e.g., 216 </a:t>
            </a:r>
            <a:r>
              <a:rPr lang="en-US" sz="2000" dirty="0" err="1">
                <a:latin typeface="PT Sans" panose="020B0503020203020204" pitchFamily="34" charset="77"/>
              </a:rPr>
              <a:t>Kleopatra</a:t>
            </a:r>
            <a:r>
              <a:rPr lang="en-US" sz="2000" dirty="0">
                <a:latin typeface="PT Sans" panose="020B0503020203020204" pitchFamily="34" charset="77"/>
              </a:rPr>
              <a:t>), and others are impact hazards</a:t>
            </a:r>
          </a:p>
        </p:txBody>
      </p:sp>
      <p:sp>
        <p:nvSpPr>
          <p:cNvPr id="4" name="Content Placeholder 25">
            <a:extLst>
              <a:ext uri="{FF2B5EF4-FFF2-40B4-BE49-F238E27FC236}">
                <a16:creationId xmlns:a16="http://schemas.microsoft.com/office/drawing/2014/main" id="{F5FCF4C6-0558-C538-DECF-E37698577004}"/>
              </a:ext>
            </a:extLst>
          </p:cNvPr>
          <p:cNvSpPr txBox="1">
            <a:spLocks/>
          </p:cNvSpPr>
          <p:nvPr/>
        </p:nvSpPr>
        <p:spPr>
          <a:xfrm>
            <a:off x="6381749" y="4889849"/>
            <a:ext cx="5608073" cy="15260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PT Sans" panose="020B0503020203020204" pitchFamily="34" charset="77"/>
                <a:ea typeface="+mn-ea"/>
                <a:cs typeface="+mn-cs"/>
              </a:rPr>
              <a:t>ESM has sufficient remaining propellant to reach hundreds of potential NEO targets and even rendezvous with some, leading to the potential to rapidly accelerate our understanding of these worlds</a:t>
            </a:r>
            <a:endParaRPr kumimoji="0" lang="en-US" sz="1600" b="0" i="0" u="none" strike="noStrike" kern="1200" cap="none" spc="0" normalizeH="0" baseline="0" noProof="0" dirty="0">
              <a:ln>
                <a:noFill/>
              </a:ln>
              <a:solidFill>
                <a:srgbClr val="FF0000"/>
              </a:solidFill>
              <a:effectLst/>
              <a:uLnTx/>
              <a:uFillTx/>
              <a:latin typeface="PT Sans" panose="020B0503020203020204" pitchFamily="34" charset="77"/>
              <a:ea typeface="+mn-ea"/>
              <a:cs typeface="+mn-cs"/>
            </a:endParaRPr>
          </a:p>
        </p:txBody>
      </p:sp>
      <p:pic>
        <p:nvPicPr>
          <p:cNvPr id="12" name="Picture 11">
            <a:extLst>
              <a:ext uri="{FF2B5EF4-FFF2-40B4-BE49-F238E27FC236}">
                <a16:creationId xmlns:a16="http://schemas.microsoft.com/office/drawing/2014/main" id="{6FC923D7-45F0-D17F-19C2-F39D355AAD18}"/>
              </a:ext>
            </a:extLst>
          </p:cNvPr>
          <p:cNvPicPr>
            <a:picLocks noChangeAspect="1"/>
          </p:cNvPicPr>
          <p:nvPr/>
        </p:nvPicPr>
        <p:blipFill rotWithShape="1">
          <a:blip r:embed="rId2"/>
          <a:srcRect t="40825" b="10017"/>
          <a:stretch/>
        </p:blipFill>
        <p:spPr>
          <a:xfrm>
            <a:off x="1271648" y="700582"/>
            <a:ext cx="9648704" cy="2665023"/>
          </a:xfrm>
          <a:prstGeom prst="rect">
            <a:avLst/>
          </a:prstGeom>
        </p:spPr>
      </p:pic>
      <p:pic>
        <p:nvPicPr>
          <p:cNvPr id="13" name="Picture 12">
            <a:extLst>
              <a:ext uri="{FF2B5EF4-FFF2-40B4-BE49-F238E27FC236}">
                <a16:creationId xmlns:a16="http://schemas.microsoft.com/office/drawing/2014/main" id="{9AFB737E-58DA-5337-C281-AFF5AEC23C76}"/>
              </a:ext>
            </a:extLst>
          </p:cNvPr>
          <p:cNvPicPr>
            <a:picLocks noChangeAspect="1"/>
          </p:cNvPicPr>
          <p:nvPr/>
        </p:nvPicPr>
        <p:blipFill rotWithShape="1">
          <a:blip r:embed="rId3"/>
          <a:srcRect b="56613"/>
          <a:stretch/>
        </p:blipFill>
        <p:spPr>
          <a:xfrm>
            <a:off x="218310" y="3506953"/>
            <a:ext cx="5664709" cy="1173003"/>
          </a:xfrm>
          <a:prstGeom prst="rect">
            <a:avLst/>
          </a:prstGeom>
        </p:spPr>
      </p:pic>
      <p:pic>
        <p:nvPicPr>
          <p:cNvPr id="14" name="Picture 13">
            <a:extLst>
              <a:ext uri="{FF2B5EF4-FFF2-40B4-BE49-F238E27FC236}">
                <a16:creationId xmlns:a16="http://schemas.microsoft.com/office/drawing/2014/main" id="{4DE379A0-161A-D3B6-9CD9-6549DB2A83B2}"/>
              </a:ext>
            </a:extLst>
          </p:cNvPr>
          <p:cNvPicPr>
            <a:picLocks noChangeAspect="1"/>
          </p:cNvPicPr>
          <p:nvPr/>
        </p:nvPicPr>
        <p:blipFill rotWithShape="1">
          <a:blip r:embed="rId3"/>
          <a:srcRect t="59930"/>
          <a:stretch/>
        </p:blipFill>
        <p:spPr>
          <a:xfrm>
            <a:off x="6325113" y="3551788"/>
            <a:ext cx="5664709" cy="1083332"/>
          </a:xfrm>
          <a:prstGeom prst="rect">
            <a:avLst/>
          </a:prstGeom>
        </p:spPr>
      </p:pic>
      <p:sp>
        <p:nvSpPr>
          <p:cNvPr id="16" name="Subtitle 2">
            <a:extLst>
              <a:ext uri="{FF2B5EF4-FFF2-40B4-BE49-F238E27FC236}">
                <a16:creationId xmlns:a16="http://schemas.microsoft.com/office/drawing/2014/main" id="{270C593C-BB04-04DC-D87D-607243D4C101}"/>
              </a:ext>
            </a:extLst>
          </p:cNvPr>
          <p:cNvSpPr txBox="1">
            <a:spLocks/>
          </p:cNvSpPr>
          <p:nvPr/>
        </p:nvSpPr>
        <p:spPr>
          <a:xfrm>
            <a:off x="0" y="6582569"/>
            <a:ext cx="12191995" cy="275430"/>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Britannic Bold" panose="020B0903060703020204" pitchFamily="34" charset="77"/>
                <a:ea typeface="Brush Script MT" panose="03060802040406070304" pitchFamily="66" charset="-122"/>
                <a:cs typeface="Brush Script MT" panose="03060802040406070304" pitchFamily="66" charset="-122"/>
              </a:rPr>
              <a:t>Pre-Decisional Information – For Planning and Discussion Purposes Only. © 2024 California Institute of Technology. Government sponsorship acknowledged.                                                                                                                                                                                                          The cost information contained in this document is of a budgetary and planning nature and is intended for informational purposes only. It does not constitute a commitment on the part of JPL and/or Caltech.</a:t>
            </a:r>
          </a:p>
        </p:txBody>
      </p:sp>
    </p:spTree>
    <p:extLst>
      <p:ext uri="{BB962C8B-B14F-4D97-AF65-F5344CB8AC3E}">
        <p14:creationId xmlns:p14="http://schemas.microsoft.com/office/powerpoint/2010/main" val="178170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DC1721-6EDA-DE5C-99A3-97B69320B417}"/>
              </a:ext>
            </a:extLst>
          </p:cNvPr>
          <p:cNvSpPr/>
          <p:nvPr/>
        </p:nvSpPr>
        <p:spPr>
          <a:xfrm>
            <a:off x="6325113" y="4534648"/>
            <a:ext cx="5664709" cy="1526084"/>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9138B6-25BB-5BA9-6017-693DF02347A4}"/>
              </a:ext>
            </a:extLst>
          </p:cNvPr>
          <p:cNvSpPr>
            <a:spLocks noGrp="1"/>
          </p:cNvSpPr>
          <p:nvPr>
            <p:ph type="title"/>
          </p:nvPr>
        </p:nvSpPr>
        <p:spPr>
          <a:xfrm>
            <a:off x="-1" y="0"/>
            <a:ext cx="12191997" cy="681037"/>
          </a:xfrm>
        </p:spPr>
        <p:txBody>
          <a:bodyPr>
            <a:normAutofit fontScale="90000"/>
          </a:bodyPr>
          <a:lstStyle/>
          <a:p>
            <a:pPr algn="ctr"/>
            <a:r>
              <a:rPr lang="en-US" dirty="0">
                <a:ln>
                  <a:solidFill>
                    <a:schemeClr val="tx1"/>
                  </a:solidFill>
                </a:ln>
                <a:solidFill>
                  <a:schemeClr val="accent1"/>
                </a:solidFill>
                <a:latin typeface="Britannic Bold" panose="020B0903060703020204" pitchFamily="34" charset="77"/>
              </a:rPr>
              <a:t>Asteroid Impactor</a:t>
            </a:r>
          </a:p>
        </p:txBody>
      </p:sp>
      <p:sp>
        <p:nvSpPr>
          <p:cNvPr id="10" name="Rectangle 9">
            <a:extLst>
              <a:ext uri="{FF2B5EF4-FFF2-40B4-BE49-F238E27FC236}">
                <a16:creationId xmlns:a16="http://schemas.microsoft.com/office/drawing/2014/main" id="{B943E45D-6123-4475-22B6-DA5431994E17}"/>
              </a:ext>
            </a:extLst>
          </p:cNvPr>
          <p:cNvSpPr/>
          <p:nvPr/>
        </p:nvSpPr>
        <p:spPr>
          <a:xfrm>
            <a:off x="218310" y="4534648"/>
            <a:ext cx="5664709" cy="1526084"/>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5">
            <a:extLst>
              <a:ext uri="{FF2B5EF4-FFF2-40B4-BE49-F238E27FC236}">
                <a16:creationId xmlns:a16="http://schemas.microsoft.com/office/drawing/2014/main" id="{C9FB2629-0872-A84C-B9D1-BC8C35E75623}"/>
              </a:ext>
            </a:extLst>
          </p:cNvPr>
          <p:cNvSpPr>
            <a:spLocks noGrp="1"/>
          </p:cNvSpPr>
          <p:nvPr>
            <p:ph idx="1"/>
          </p:nvPr>
        </p:nvSpPr>
        <p:spPr>
          <a:xfrm>
            <a:off x="218310" y="4495259"/>
            <a:ext cx="5648577" cy="1578173"/>
          </a:xfrm>
        </p:spPr>
        <p:txBody>
          <a:bodyPr anchor="ctr">
            <a:normAutofit/>
          </a:bodyPr>
          <a:lstStyle/>
          <a:p>
            <a:r>
              <a:rPr lang="en-US" sz="2000" dirty="0">
                <a:latin typeface="PT Sans" panose="020B0503020203020204" pitchFamily="34" charset="77"/>
              </a:rPr>
              <a:t>Send ESM to impact a suitable Near Earth Asteroid (NEA) to demonstrate a kinetic impact</a:t>
            </a:r>
            <a:endParaRPr lang="en-US" sz="1400" dirty="0"/>
          </a:p>
          <a:p>
            <a:r>
              <a:rPr lang="en-US" sz="2000" dirty="0">
                <a:effectLst/>
              </a:rPr>
              <a:t>ESM has a dry mass 7x larger than DART</a:t>
            </a:r>
            <a:endParaRPr lang="en-US" sz="2000" dirty="0">
              <a:latin typeface="PT Sans" panose="020B0503020203020204" pitchFamily="34" charset="77"/>
            </a:endParaRPr>
          </a:p>
        </p:txBody>
      </p:sp>
      <p:sp>
        <p:nvSpPr>
          <p:cNvPr id="4" name="Content Placeholder 25">
            <a:extLst>
              <a:ext uri="{FF2B5EF4-FFF2-40B4-BE49-F238E27FC236}">
                <a16:creationId xmlns:a16="http://schemas.microsoft.com/office/drawing/2014/main" id="{F5FCF4C6-0558-C538-DECF-E37698577004}"/>
              </a:ext>
            </a:extLst>
          </p:cNvPr>
          <p:cNvSpPr txBox="1">
            <a:spLocks/>
          </p:cNvSpPr>
          <p:nvPr/>
        </p:nvSpPr>
        <p:spPr>
          <a:xfrm>
            <a:off x="6381749" y="4554194"/>
            <a:ext cx="5608073" cy="152608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PT Sans" panose="020B0503020203020204" pitchFamily="34" charset="77"/>
                <a:ea typeface="+mn-ea"/>
                <a:cs typeface="+mn-cs"/>
              </a:rPr>
              <a:t>Impacting an NEA alone is not sufficient, unless you also have the ability to observe the effects of the impact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Need to evaluate the ramifications for a larger kinetic impact test for planetary defense</a:t>
            </a:r>
            <a:endParaRPr kumimoji="0" lang="en-US" sz="2000" b="0" i="0" u="none" strike="noStrike" kern="1200" cap="none" spc="0" normalizeH="0" baseline="0" noProof="0" dirty="0">
              <a:ln>
                <a:noFill/>
              </a:ln>
              <a:solidFill>
                <a:prstClr val="black"/>
              </a:solidFill>
              <a:effectLst/>
              <a:uLnTx/>
              <a:uFillTx/>
              <a:latin typeface="PT Sans" panose="020B0503020203020204" pitchFamily="34" charset="77"/>
              <a:ea typeface="+mn-ea"/>
              <a:cs typeface="+mn-cs"/>
            </a:endParaRPr>
          </a:p>
        </p:txBody>
      </p:sp>
      <p:pic>
        <p:nvPicPr>
          <p:cNvPr id="3" name="Picture 2">
            <a:extLst>
              <a:ext uri="{FF2B5EF4-FFF2-40B4-BE49-F238E27FC236}">
                <a16:creationId xmlns:a16="http://schemas.microsoft.com/office/drawing/2014/main" id="{61F9CA9E-7476-9FAB-DA26-63ED506F7DD1}"/>
              </a:ext>
            </a:extLst>
          </p:cNvPr>
          <p:cNvPicPr>
            <a:picLocks noChangeAspect="1"/>
          </p:cNvPicPr>
          <p:nvPr/>
        </p:nvPicPr>
        <p:blipFill rotWithShape="1">
          <a:blip r:embed="rId2"/>
          <a:srcRect l="5269" t="19812" r="3294" b="12886"/>
          <a:stretch/>
        </p:blipFill>
        <p:spPr>
          <a:xfrm>
            <a:off x="4882965" y="1062858"/>
            <a:ext cx="7106857" cy="2899458"/>
          </a:xfrm>
          <a:prstGeom prst="rect">
            <a:avLst/>
          </a:prstGeom>
        </p:spPr>
      </p:pic>
      <p:pic>
        <p:nvPicPr>
          <p:cNvPr id="6" name="Picture 5">
            <a:extLst>
              <a:ext uri="{FF2B5EF4-FFF2-40B4-BE49-F238E27FC236}">
                <a16:creationId xmlns:a16="http://schemas.microsoft.com/office/drawing/2014/main" id="{A63B6274-2233-961C-C276-2215240376F8}"/>
              </a:ext>
            </a:extLst>
          </p:cNvPr>
          <p:cNvPicPr>
            <a:picLocks noChangeAspect="1"/>
          </p:cNvPicPr>
          <p:nvPr/>
        </p:nvPicPr>
        <p:blipFill>
          <a:blip r:embed="rId3"/>
          <a:stretch>
            <a:fillRect/>
          </a:stretch>
        </p:blipFill>
        <p:spPr>
          <a:xfrm>
            <a:off x="202178" y="1509053"/>
            <a:ext cx="4549356" cy="2007069"/>
          </a:xfrm>
          <a:prstGeom prst="rect">
            <a:avLst/>
          </a:prstGeom>
        </p:spPr>
      </p:pic>
      <p:sp>
        <p:nvSpPr>
          <p:cNvPr id="8" name="Subtitle 2">
            <a:extLst>
              <a:ext uri="{FF2B5EF4-FFF2-40B4-BE49-F238E27FC236}">
                <a16:creationId xmlns:a16="http://schemas.microsoft.com/office/drawing/2014/main" id="{F3567198-2786-AC73-CDA4-99BA4A5E762E}"/>
              </a:ext>
            </a:extLst>
          </p:cNvPr>
          <p:cNvSpPr txBox="1">
            <a:spLocks/>
          </p:cNvSpPr>
          <p:nvPr/>
        </p:nvSpPr>
        <p:spPr>
          <a:xfrm>
            <a:off x="0" y="6582569"/>
            <a:ext cx="12191995" cy="275430"/>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Britannic Bold" panose="020B0903060703020204" pitchFamily="34" charset="77"/>
                <a:ea typeface="Brush Script MT" panose="03060802040406070304" pitchFamily="66" charset="-122"/>
                <a:cs typeface="Brush Script MT" panose="03060802040406070304" pitchFamily="66" charset="-122"/>
              </a:rPr>
              <a:t>Pre-Decisional Information – For Planning and Discussion Purposes Only. © 2024 California Institute of Technology. Government sponsorship acknowledged.                                                                                                                                                                                                          The cost information contained in this document is of a budgetary and planning nature and is intended for informational purposes only. It does not constitute a commitment on the part of JPL and/or Caltech.</a:t>
            </a:r>
          </a:p>
        </p:txBody>
      </p:sp>
    </p:spTree>
    <p:extLst>
      <p:ext uri="{BB962C8B-B14F-4D97-AF65-F5344CB8AC3E}">
        <p14:creationId xmlns:p14="http://schemas.microsoft.com/office/powerpoint/2010/main" val="337259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7703-F29E-6569-B943-4856D8C07FC8}"/>
              </a:ext>
            </a:extLst>
          </p:cNvPr>
          <p:cNvSpPr>
            <a:spLocks noGrp="1"/>
          </p:cNvSpPr>
          <p:nvPr>
            <p:ph type="title"/>
          </p:nvPr>
        </p:nvSpPr>
        <p:spPr/>
        <p:txBody>
          <a:bodyPr/>
          <a:lstStyle/>
          <a:p>
            <a:r>
              <a:rPr lang="en-US" b="1" dirty="0"/>
              <a:t>Trajectory Option Summary</a:t>
            </a:r>
          </a:p>
        </p:txBody>
      </p:sp>
      <p:sp>
        <p:nvSpPr>
          <p:cNvPr id="4" name="Content Placeholder 4">
            <a:extLst>
              <a:ext uri="{FF2B5EF4-FFF2-40B4-BE49-F238E27FC236}">
                <a16:creationId xmlns:a16="http://schemas.microsoft.com/office/drawing/2014/main" id="{F2629183-B38B-18F7-27F8-CCEC3AFA6DA0}"/>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ESM has sufficient remaining propellant to return to the moon, to escape the Earth-Moon system, to put into a staging orbit, and reach potentially hundreds of NEO targets </a:t>
            </a:r>
          </a:p>
        </p:txBody>
      </p:sp>
      <p:sp>
        <p:nvSpPr>
          <p:cNvPr id="3" name="Rounded Rectangle 2">
            <a:extLst>
              <a:ext uri="{FF2B5EF4-FFF2-40B4-BE49-F238E27FC236}">
                <a16:creationId xmlns:a16="http://schemas.microsoft.com/office/drawing/2014/main" id="{3F24B6BF-5417-987B-90B1-9A88C3EE2273}"/>
              </a:ext>
            </a:extLst>
          </p:cNvPr>
          <p:cNvSpPr/>
          <p:nvPr/>
        </p:nvSpPr>
        <p:spPr>
          <a:xfrm>
            <a:off x="838200" y="3740738"/>
            <a:ext cx="1597446" cy="183155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a:t>Service Module Separation</a:t>
            </a:r>
          </a:p>
        </p:txBody>
      </p:sp>
      <p:sp>
        <p:nvSpPr>
          <p:cNvPr id="6" name="Rounded Rectangle 5">
            <a:extLst>
              <a:ext uri="{FF2B5EF4-FFF2-40B4-BE49-F238E27FC236}">
                <a16:creationId xmlns:a16="http://schemas.microsoft.com/office/drawing/2014/main" id="{E602FA66-FE9B-932E-1D44-5E39C853EECF}"/>
              </a:ext>
            </a:extLst>
          </p:cNvPr>
          <p:cNvSpPr/>
          <p:nvPr/>
        </p:nvSpPr>
        <p:spPr>
          <a:xfrm>
            <a:off x="3050755" y="2628041"/>
            <a:ext cx="1597446" cy="3966984"/>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Initial Perigee Raise Maneuver</a:t>
            </a:r>
          </a:p>
          <a:p>
            <a:pPr algn="ctr"/>
            <a:r>
              <a:rPr lang="en-US" sz="1100" i="1" dirty="0"/>
              <a:t>(raise perigee to </a:t>
            </a:r>
          </a:p>
          <a:p>
            <a:pPr algn="ctr"/>
            <a:r>
              <a:rPr lang="en-US" sz="1100" i="1" dirty="0"/>
              <a:t>120 km alt.)</a:t>
            </a:r>
          </a:p>
          <a:p>
            <a:pPr algn="ctr"/>
            <a:endParaRPr lang="en-US" sz="1100" dirty="0"/>
          </a:p>
          <a:p>
            <a:pPr algn="ctr"/>
            <a:r>
              <a:rPr lang="en-US" sz="1100" dirty="0">
                <a:solidFill>
                  <a:schemeClr val="tx1"/>
                </a:solidFill>
                <a:highlight>
                  <a:srgbClr val="00FFFF"/>
                </a:highlight>
              </a:rPr>
              <a:t>71 m/s</a:t>
            </a:r>
          </a:p>
        </p:txBody>
      </p:sp>
      <p:sp>
        <p:nvSpPr>
          <p:cNvPr id="7" name="Rounded Rectangle 6">
            <a:extLst>
              <a:ext uri="{FF2B5EF4-FFF2-40B4-BE49-F238E27FC236}">
                <a16:creationId xmlns:a16="http://schemas.microsoft.com/office/drawing/2014/main" id="{5BB2A408-DF89-F6F9-C717-71D76A6DD4DC}"/>
              </a:ext>
            </a:extLst>
          </p:cNvPr>
          <p:cNvSpPr/>
          <p:nvPr/>
        </p:nvSpPr>
        <p:spPr>
          <a:xfrm>
            <a:off x="7035195" y="4763471"/>
            <a:ext cx="1055779" cy="84324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Moon Target</a:t>
            </a:r>
          </a:p>
        </p:txBody>
      </p:sp>
      <p:sp>
        <p:nvSpPr>
          <p:cNvPr id="8" name="Rounded Rectangle 7">
            <a:extLst>
              <a:ext uri="{FF2B5EF4-FFF2-40B4-BE49-F238E27FC236}">
                <a16:creationId xmlns:a16="http://schemas.microsoft.com/office/drawing/2014/main" id="{504379F9-90A5-77BB-B08E-1BB54AEFE6A4}"/>
              </a:ext>
            </a:extLst>
          </p:cNvPr>
          <p:cNvSpPr/>
          <p:nvPr/>
        </p:nvSpPr>
        <p:spPr>
          <a:xfrm>
            <a:off x="7035195" y="5751776"/>
            <a:ext cx="1055779" cy="84324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NEOs</a:t>
            </a:r>
          </a:p>
        </p:txBody>
      </p:sp>
      <p:sp>
        <p:nvSpPr>
          <p:cNvPr id="9" name="Rounded Rectangle 8">
            <a:extLst>
              <a:ext uri="{FF2B5EF4-FFF2-40B4-BE49-F238E27FC236}">
                <a16:creationId xmlns:a16="http://schemas.microsoft.com/office/drawing/2014/main" id="{7D5B4AA3-486D-E55F-8DD2-C6ECD897C4ED}"/>
              </a:ext>
            </a:extLst>
          </p:cNvPr>
          <p:cNvSpPr/>
          <p:nvPr/>
        </p:nvSpPr>
        <p:spPr>
          <a:xfrm>
            <a:off x="7035195" y="2628040"/>
            <a:ext cx="1597446" cy="1831554"/>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Sun-Earth L1/L2 </a:t>
            </a:r>
          </a:p>
          <a:p>
            <a:pPr algn="ctr"/>
            <a:r>
              <a:rPr lang="en-US" sz="1400" dirty="0"/>
              <a:t>Staging Orbit</a:t>
            </a:r>
          </a:p>
          <a:p>
            <a:pPr algn="ctr"/>
            <a:endParaRPr lang="en-US" sz="1400" dirty="0"/>
          </a:p>
          <a:p>
            <a:pPr algn="ctr"/>
            <a:r>
              <a:rPr lang="en-US" sz="1100" dirty="0">
                <a:solidFill>
                  <a:schemeClr val="tx1"/>
                </a:solidFill>
                <a:highlight>
                  <a:srgbClr val="00FFFF"/>
                </a:highlight>
              </a:rPr>
              <a:t>15-32 m/s </a:t>
            </a:r>
          </a:p>
        </p:txBody>
      </p:sp>
      <p:sp>
        <p:nvSpPr>
          <p:cNvPr id="10" name="TextBox 9">
            <a:extLst>
              <a:ext uri="{FF2B5EF4-FFF2-40B4-BE49-F238E27FC236}">
                <a16:creationId xmlns:a16="http://schemas.microsoft.com/office/drawing/2014/main" id="{A46E664B-43BB-4407-FCF9-1193096E5E6F}"/>
              </a:ext>
            </a:extLst>
          </p:cNvPr>
          <p:cNvSpPr txBox="1"/>
          <p:nvPr/>
        </p:nvSpPr>
        <p:spPr>
          <a:xfrm>
            <a:off x="8090974" y="4975217"/>
            <a:ext cx="841897" cy="430887"/>
          </a:xfrm>
          <a:prstGeom prst="rect">
            <a:avLst/>
          </a:prstGeom>
          <a:noFill/>
        </p:spPr>
        <p:txBody>
          <a:bodyPr wrap="none" rtlCol="0">
            <a:spAutoFit/>
          </a:bodyPr>
          <a:lstStyle/>
          <a:p>
            <a:r>
              <a:rPr lang="en-US" sz="1100" dirty="0"/>
              <a:t>Additional</a:t>
            </a:r>
          </a:p>
          <a:p>
            <a:r>
              <a:rPr lang="en-US" sz="1100" dirty="0"/>
              <a:t>60-250 m/s</a:t>
            </a:r>
          </a:p>
        </p:txBody>
      </p:sp>
      <p:sp>
        <p:nvSpPr>
          <p:cNvPr id="11" name="TextBox 10">
            <a:extLst>
              <a:ext uri="{FF2B5EF4-FFF2-40B4-BE49-F238E27FC236}">
                <a16:creationId xmlns:a16="http://schemas.microsoft.com/office/drawing/2014/main" id="{482BB5DC-F7CF-5182-73DE-24DDA6704C31}"/>
              </a:ext>
            </a:extLst>
          </p:cNvPr>
          <p:cNvSpPr txBox="1"/>
          <p:nvPr/>
        </p:nvSpPr>
        <p:spPr>
          <a:xfrm>
            <a:off x="8090974" y="5764028"/>
            <a:ext cx="1164112" cy="769441"/>
          </a:xfrm>
          <a:prstGeom prst="rect">
            <a:avLst/>
          </a:prstGeom>
          <a:noFill/>
        </p:spPr>
        <p:txBody>
          <a:bodyPr wrap="square" rtlCol="0">
            <a:spAutoFit/>
          </a:bodyPr>
          <a:lstStyle/>
          <a:p>
            <a:r>
              <a:rPr lang="en-US" sz="1100" dirty="0"/>
              <a:t>Very limited in   targeting NEO. Phasing will be an issue.</a:t>
            </a:r>
          </a:p>
        </p:txBody>
      </p:sp>
      <p:sp>
        <p:nvSpPr>
          <p:cNvPr id="12" name="Rounded Rectangle 11">
            <a:extLst>
              <a:ext uri="{FF2B5EF4-FFF2-40B4-BE49-F238E27FC236}">
                <a16:creationId xmlns:a16="http://schemas.microsoft.com/office/drawing/2014/main" id="{9B6E1E8C-5E2D-0B2C-C13C-13400C5F0B09}"/>
              </a:ext>
            </a:extLst>
          </p:cNvPr>
          <p:cNvSpPr/>
          <p:nvPr/>
        </p:nvSpPr>
        <p:spPr>
          <a:xfrm>
            <a:off x="8987018" y="2629582"/>
            <a:ext cx="1055779" cy="84324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Moon Target</a:t>
            </a:r>
          </a:p>
        </p:txBody>
      </p:sp>
      <p:sp>
        <p:nvSpPr>
          <p:cNvPr id="13" name="Rounded Rectangle 12">
            <a:extLst>
              <a:ext uri="{FF2B5EF4-FFF2-40B4-BE49-F238E27FC236}">
                <a16:creationId xmlns:a16="http://schemas.microsoft.com/office/drawing/2014/main" id="{E61A2F8C-073B-BF86-822E-6167ACDC34E0}"/>
              </a:ext>
            </a:extLst>
          </p:cNvPr>
          <p:cNvSpPr/>
          <p:nvPr/>
        </p:nvSpPr>
        <p:spPr>
          <a:xfrm>
            <a:off x="8987018" y="3617887"/>
            <a:ext cx="1055779" cy="84324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NEOs</a:t>
            </a:r>
          </a:p>
        </p:txBody>
      </p:sp>
      <p:sp>
        <p:nvSpPr>
          <p:cNvPr id="14" name="TextBox 13">
            <a:extLst>
              <a:ext uri="{FF2B5EF4-FFF2-40B4-BE49-F238E27FC236}">
                <a16:creationId xmlns:a16="http://schemas.microsoft.com/office/drawing/2014/main" id="{8090B574-0196-0D3D-C8EA-E298697EBA3C}"/>
              </a:ext>
            </a:extLst>
          </p:cNvPr>
          <p:cNvSpPr txBox="1"/>
          <p:nvPr/>
        </p:nvSpPr>
        <p:spPr>
          <a:xfrm>
            <a:off x="10084188" y="2820373"/>
            <a:ext cx="935447" cy="430887"/>
          </a:xfrm>
          <a:prstGeom prst="rect">
            <a:avLst/>
          </a:prstGeom>
          <a:noFill/>
        </p:spPr>
        <p:txBody>
          <a:bodyPr wrap="square" rtlCol="0">
            <a:spAutoFit/>
          </a:bodyPr>
          <a:lstStyle/>
          <a:p>
            <a:r>
              <a:rPr lang="en-US" sz="1100" dirty="0"/>
              <a:t>Additional ~60  m/s</a:t>
            </a:r>
          </a:p>
        </p:txBody>
      </p:sp>
      <p:sp>
        <p:nvSpPr>
          <p:cNvPr id="15" name="TextBox 14">
            <a:extLst>
              <a:ext uri="{FF2B5EF4-FFF2-40B4-BE49-F238E27FC236}">
                <a16:creationId xmlns:a16="http://schemas.microsoft.com/office/drawing/2014/main" id="{81B9030A-EEC6-222A-1F7E-F88E058E45DC}"/>
              </a:ext>
            </a:extLst>
          </p:cNvPr>
          <p:cNvSpPr txBox="1"/>
          <p:nvPr/>
        </p:nvSpPr>
        <p:spPr>
          <a:xfrm>
            <a:off x="10084188" y="3654789"/>
            <a:ext cx="1704778" cy="769441"/>
          </a:xfrm>
          <a:prstGeom prst="rect">
            <a:avLst/>
          </a:prstGeom>
          <a:noFill/>
        </p:spPr>
        <p:txBody>
          <a:bodyPr wrap="square" rtlCol="0" anchor="ctr">
            <a:spAutoFit/>
          </a:bodyPr>
          <a:lstStyle/>
          <a:p>
            <a:r>
              <a:rPr lang="en-US" sz="1100" dirty="0"/>
              <a:t>Additional ~80 m/s for C3 = 1 km</a:t>
            </a:r>
            <a:r>
              <a:rPr lang="en-US" sz="1100" baseline="30000" dirty="0"/>
              <a:t>2</a:t>
            </a:r>
            <a:r>
              <a:rPr lang="en-US" sz="1100" dirty="0"/>
              <a:t>/s</a:t>
            </a:r>
            <a:r>
              <a:rPr lang="en-US" sz="1100" baseline="30000" dirty="0"/>
              <a:t>2</a:t>
            </a:r>
            <a:r>
              <a:rPr lang="en-US" sz="1100" dirty="0"/>
              <a:t> without targeting (+31 m/s for C3 = 2 km</a:t>
            </a:r>
            <a:r>
              <a:rPr lang="en-US" sz="1100" baseline="30000" dirty="0"/>
              <a:t>2</a:t>
            </a:r>
            <a:r>
              <a:rPr lang="en-US" sz="1100" dirty="0"/>
              <a:t>/s</a:t>
            </a:r>
            <a:r>
              <a:rPr lang="en-US" sz="1100" baseline="30000" dirty="0"/>
              <a:t>2</a:t>
            </a:r>
            <a:r>
              <a:rPr lang="en-US" sz="1100" dirty="0"/>
              <a:t> )</a:t>
            </a:r>
          </a:p>
        </p:txBody>
      </p:sp>
      <p:cxnSp>
        <p:nvCxnSpPr>
          <p:cNvPr id="16" name="Straight Arrow Connector 15">
            <a:extLst>
              <a:ext uri="{FF2B5EF4-FFF2-40B4-BE49-F238E27FC236}">
                <a16:creationId xmlns:a16="http://schemas.microsoft.com/office/drawing/2014/main" id="{D83F83B4-7057-9850-E39E-3F3D9BA5CD07}"/>
              </a:ext>
            </a:extLst>
          </p:cNvPr>
          <p:cNvCxnSpPr>
            <a:cxnSpLocks/>
          </p:cNvCxnSpPr>
          <p:nvPr/>
        </p:nvCxnSpPr>
        <p:spPr>
          <a:xfrm>
            <a:off x="2788185" y="3543816"/>
            <a:ext cx="26257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767F6B3-A31C-5A46-6F03-62BD366BF846}"/>
              </a:ext>
            </a:extLst>
          </p:cNvPr>
          <p:cNvCxnSpPr>
            <a:cxnSpLocks/>
          </p:cNvCxnSpPr>
          <p:nvPr/>
        </p:nvCxnSpPr>
        <p:spPr>
          <a:xfrm>
            <a:off x="2788185" y="3543816"/>
            <a:ext cx="0" cy="8845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062B355-BB70-52E2-2B35-C9BFE688A16B}"/>
              </a:ext>
            </a:extLst>
          </p:cNvPr>
          <p:cNvCxnSpPr/>
          <p:nvPr/>
        </p:nvCxnSpPr>
        <p:spPr>
          <a:xfrm>
            <a:off x="2435646" y="4428380"/>
            <a:ext cx="341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9882AAE-D611-5CEA-31E6-A985C501B7DF}"/>
              </a:ext>
            </a:extLst>
          </p:cNvPr>
          <p:cNvCxnSpPr>
            <a:cxnSpLocks/>
          </p:cNvCxnSpPr>
          <p:nvPr/>
        </p:nvCxnSpPr>
        <p:spPr>
          <a:xfrm>
            <a:off x="4648201" y="3036116"/>
            <a:ext cx="238699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2954031-13CC-11CE-84C4-201BF35E64F1}"/>
              </a:ext>
            </a:extLst>
          </p:cNvPr>
          <p:cNvCxnSpPr>
            <a:cxnSpLocks/>
            <a:endCxn id="12" idx="1"/>
          </p:cNvCxnSpPr>
          <p:nvPr/>
        </p:nvCxnSpPr>
        <p:spPr>
          <a:xfrm>
            <a:off x="8632641" y="3051206"/>
            <a:ext cx="35437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F859CDF-8487-BB59-653E-9AE890BF61C4}"/>
              </a:ext>
            </a:extLst>
          </p:cNvPr>
          <p:cNvCxnSpPr>
            <a:cxnSpLocks/>
          </p:cNvCxnSpPr>
          <p:nvPr/>
        </p:nvCxnSpPr>
        <p:spPr>
          <a:xfrm>
            <a:off x="8632640" y="4039510"/>
            <a:ext cx="35437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40685EC-F198-9F07-9ACC-CF6B7FD64352}"/>
              </a:ext>
            </a:extLst>
          </p:cNvPr>
          <p:cNvCxnSpPr>
            <a:cxnSpLocks/>
            <a:endCxn id="7" idx="1"/>
          </p:cNvCxnSpPr>
          <p:nvPr/>
        </p:nvCxnSpPr>
        <p:spPr>
          <a:xfrm>
            <a:off x="4646826" y="5185096"/>
            <a:ext cx="23883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3370610-77CB-BE69-807F-13243426CED7}"/>
              </a:ext>
            </a:extLst>
          </p:cNvPr>
          <p:cNvCxnSpPr>
            <a:cxnSpLocks/>
          </p:cNvCxnSpPr>
          <p:nvPr/>
        </p:nvCxnSpPr>
        <p:spPr>
          <a:xfrm>
            <a:off x="4646826" y="6173400"/>
            <a:ext cx="23883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Rounded Rectangle 19">
            <a:extLst>
              <a:ext uri="{FF2B5EF4-FFF2-40B4-BE49-F238E27FC236}">
                <a16:creationId xmlns:a16="http://schemas.microsoft.com/office/drawing/2014/main" id="{8DBD687B-1C7E-61F2-091E-D2670A839C5F}"/>
              </a:ext>
            </a:extLst>
          </p:cNvPr>
          <p:cNvSpPr/>
          <p:nvPr/>
        </p:nvSpPr>
        <p:spPr>
          <a:xfrm>
            <a:off x="5040494" y="3175720"/>
            <a:ext cx="1597446" cy="1831554"/>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Apogee Maneuver in Earth Orbit </a:t>
            </a:r>
            <a:r>
              <a:rPr lang="en-US" sz="1100" i="1" dirty="0"/>
              <a:t>(raise perigee to </a:t>
            </a:r>
          </a:p>
          <a:p>
            <a:pPr algn="ctr"/>
            <a:r>
              <a:rPr lang="en-US" sz="1100" i="1" dirty="0"/>
              <a:t>120 km alt.)</a:t>
            </a:r>
          </a:p>
          <a:p>
            <a:pPr algn="ctr"/>
            <a:endParaRPr lang="en-US" sz="400" dirty="0"/>
          </a:p>
          <a:p>
            <a:pPr algn="ctr"/>
            <a:r>
              <a:rPr lang="en-US" sz="1100" dirty="0">
                <a:solidFill>
                  <a:schemeClr val="tx1"/>
                </a:solidFill>
                <a:highlight>
                  <a:srgbClr val="00FFFF"/>
                </a:highlight>
              </a:rPr>
              <a:t>~25 m/s</a:t>
            </a:r>
          </a:p>
          <a:p>
            <a:pPr algn="ctr"/>
            <a:r>
              <a:rPr lang="en-US" sz="1100" dirty="0">
                <a:solidFill>
                  <a:schemeClr val="tx1"/>
                </a:solidFill>
                <a:highlight>
                  <a:srgbClr val="00FFFF"/>
                </a:highlight>
              </a:rPr>
              <a:t>per Earth Orbit</a:t>
            </a:r>
          </a:p>
        </p:txBody>
      </p:sp>
      <p:cxnSp>
        <p:nvCxnSpPr>
          <p:cNvPr id="25" name="Straight Arrow Connector 24">
            <a:extLst>
              <a:ext uri="{FF2B5EF4-FFF2-40B4-BE49-F238E27FC236}">
                <a16:creationId xmlns:a16="http://schemas.microsoft.com/office/drawing/2014/main" id="{CA22C36C-ED15-EFDE-9408-CBACE603517C}"/>
              </a:ext>
            </a:extLst>
          </p:cNvPr>
          <p:cNvCxnSpPr>
            <a:cxnSpLocks/>
          </p:cNvCxnSpPr>
          <p:nvPr/>
        </p:nvCxnSpPr>
        <p:spPr>
          <a:xfrm>
            <a:off x="4646826" y="4039510"/>
            <a:ext cx="3936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B115003-2085-FB58-C010-24086BB3F3CC}"/>
              </a:ext>
            </a:extLst>
          </p:cNvPr>
          <p:cNvCxnSpPr>
            <a:cxnSpLocks/>
          </p:cNvCxnSpPr>
          <p:nvPr/>
        </p:nvCxnSpPr>
        <p:spPr>
          <a:xfrm>
            <a:off x="6641527" y="4039510"/>
            <a:ext cx="3936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1E90578-4A36-A720-CD90-F9E8DFB0926A}"/>
              </a:ext>
            </a:extLst>
          </p:cNvPr>
          <p:cNvCxnSpPr/>
          <p:nvPr/>
        </p:nvCxnSpPr>
        <p:spPr>
          <a:xfrm>
            <a:off x="2435646" y="4939004"/>
            <a:ext cx="3415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CC9D072-02E4-E970-0C71-FC7A5BF904B5}"/>
              </a:ext>
            </a:extLst>
          </p:cNvPr>
          <p:cNvCxnSpPr>
            <a:cxnSpLocks/>
          </p:cNvCxnSpPr>
          <p:nvPr/>
        </p:nvCxnSpPr>
        <p:spPr>
          <a:xfrm>
            <a:off x="2788185" y="4939004"/>
            <a:ext cx="0" cy="812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C8381B1-BBAB-7441-13BE-E07945BF1CD9}"/>
              </a:ext>
            </a:extLst>
          </p:cNvPr>
          <p:cNvCxnSpPr>
            <a:cxnSpLocks/>
          </p:cNvCxnSpPr>
          <p:nvPr/>
        </p:nvCxnSpPr>
        <p:spPr>
          <a:xfrm>
            <a:off x="2788185" y="5751776"/>
            <a:ext cx="26257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014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rion ESM Template v9">
  <a:themeElements>
    <a:clrScheme name="Airbus colour theme">
      <a:dk1>
        <a:srgbClr val="000000"/>
      </a:dk1>
      <a:lt1>
        <a:srgbClr val="FFFFFF"/>
      </a:lt1>
      <a:dk2>
        <a:srgbClr val="00205B"/>
      </a:dk2>
      <a:lt2>
        <a:srgbClr val="005587"/>
      </a:lt2>
      <a:accent1>
        <a:srgbClr val="0085AD"/>
      </a:accent1>
      <a:accent2>
        <a:srgbClr val="B7C9D3"/>
      </a:accent2>
      <a:accent3>
        <a:srgbClr val="84BD00"/>
      </a:accent3>
      <a:accent4>
        <a:srgbClr val="E4002B"/>
      </a:accent4>
      <a:accent5>
        <a:srgbClr val="FE5000"/>
      </a:accent5>
      <a:accent6>
        <a:srgbClr val="A51890"/>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1042988" rtl="0" eaLnBrk="1" fontAlgn="base" latinLnBrk="0" hangingPunct="1">
          <a:lnSpc>
            <a:spcPct val="115000"/>
          </a:lnSpc>
          <a:spcBef>
            <a:spcPct val="0"/>
          </a:spcBef>
          <a:spcAft>
            <a:spcPct val="0"/>
          </a:spcAft>
          <a:buClrTx/>
          <a:buSzTx/>
          <a:buFontTx/>
          <a:buNone/>
          <a:tabLst/>
          <a:defRPr kumimoji="0" lang="de-DE" altLang="de-DE" sz="15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1042988" rtl="0" eaLnBrk="1" fontAlgn="base" latinLnBrk="0" hangingPunct="1">
          <a:lnSpc>
            <a:spcPct val="115000"/>
          </a:lnSpc>
          <a:spcBef>
            <a:spcPct val="0"/>
          </a:spcBef>
          <a:spcAft>
            <a:spcPct val="0"/>
          </a:spcAft>
          <a:buClrTx/>
          <a:buSzTx/>
          <a:buFontTx/>
          <a:buNone/>
          <a:tabLst/>
          <a:defRPr kumimoji="0" lang="de-DE" altLang="de-DE" sz="15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AIRBUS 1">
        <a:dk1>
          <a:srgbClr val="000000"/>
        </a:dk1>
        <a:lt1>
          <a:srgbClr val="FFFFFF"/>
        </a:lt1>
        <a:dk2>
          <a:srgbClr val="E0E0DF"/>
        </a:dk2>
        <a:lt2>
          <a:srgbClr val="E0E0DF"/>
        </a:lt2>
        <a:accent1>
          <a:srgbClr val="1E3174"/>
        </a:accent1>
        <a:accent2>
          <a:srgbClr val="0D5881"/>
        </a:accent2>
        <a:accent3>
          <a:srgbClr val="FFFFFF"/>
        </a:accent3>
        <a:accent4>
          <a:srgbClr val="000000"/>
        </a:accent4>
        <a:accent5>
          <a:srgbClr val="ABADBC"/>
        </a:accent5>
        <a:accent6>
          <a:srgbClr val="0B4F74"/>
        </a:accent6>
        <a:hlink>
          <a:srgbClr val="5A6F83"/>
        </a:hlink>
        <a:folHlink>
          <a:srgbClr val="9099A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irbus PowerPoint template 16_9 - Defence and Space.potx" id="{12E9E728-565E-4C83-ABE6-0F0CF84880A4}" vid="{40CEFD52-035B-4C1B-81CE-F8EB4F31F4C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3235</TotalTime>
  <Words>1847</Words>
  <Application>Microsoft Macintosh PowerPoint</Application>
  <PresentationFormat>Widescreen</PresentationFormat>
  <Paragraphs>197</Paragraphs>
  <Slides>15</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ＭＳ Ｐゴシック</vt:lpstr>
      <vt:lpstr>Arial</vt:lpstr>
      <vt:lpstr>Britannic Bold</vt:lpstr>
      <vt:lpstr>Calibri</vt:lpstr>
      <vt:lpstr>Calibri Light</vt:lpstr>
      <vt:lpstr>Cambria</vt:lpstr>
      <vt:lpstr>Courier New</vt:lpstr>
      <vt:lpstr>Helvetica</vt:lpstr>
      <vt:lpstr>PT Sans</vt:lpstr>
      <vt:lpstr>Wingdings</vt:lpstr>
      <vt:lpstr>Office Theme</vt:lpstr>
      <vt:lpstr>Content Slides</vt:lpstr>
      <vt:lpstr>3_Orion ESM Template v9</vt:lpstr>
      <vt:lpstr>PowerPoint Presentation</vt:lpstr>
      <vt:lpstr>Concept</vt:lpstr>
      <vt:lpstr>Orion ESM</vt:lpstr>
      <vt:lpstr>ESM extended mission concepts</vt:lpstr>
      <vt:lpstr>Lunar ice impactor</vt:lpstr>
      <vt:lpstr>Staging Orbit Analysis</vt:lpstr>
      <vt:lpstr>Asteroid tour</vt:lpstr>
      <vt:lpstr>Asteroid Impactor</vt:lpstr>
      <vt:lpstr>Trajectory Option Summary</vt:lpstr>
      <vt:lpstr>Conclusions</vt:lpstr>
      <vt:lpstr>Backup</vt:lpstr>
      <vt:lpstr>Workshop Participants</vt:lpstr>
      <vt:lpstr>Follow-on Activities Participants</vt:lpstr>
      <vt:lpstr>Analyses – Case 1: Return to the Moon</vt:lpstr>
      <vt:lpstr>Analyses – Case 3: Asteroid Targeting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 Karimi</dc:creator>
  <cp:lastModifiedBy>Lorraine Fesq</cp:lastModifiedBy>
  <cp:revision>135</cp:revision>
  <dcterms:created xsi:type="dcterms:W3CDTF">2022-11-29T23:40:22Z</dcterms:created>
  <dcterms:modified xsi:type="dcterms:W3CDTF">2025-04-17T20:28:53Z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d2ca7b49-554c-43a3-a189-ad275bb9be0c</vt:lpwstr>
  </property>
  <property fmtid="{D5CDD505-2E9C-101B-9397-08002B2CF9AE}" pid="3" name="LABEL">
    <vt:lpwstr>S</vt:lpwstr>
  </property>
  <property fmtid="{D5CDD505-2E9C-101B-9397-08002B2CF9AE}" pid="4" name="L1">
    <vt:lpwstr>C-ALL</vt:lpwstr>
  </property>
  <property fmtid="{D5CDD505-2E9C-101B-9397-08002B2CF9AE}" pid="5" name="L2">
    <vt:lpwstr>C-CS</vt:lpwstr>
  </property>
  <property fmtid="{D5CDD505-2E9C-101B-9397-08002B2CF9AE}" pid="6" name="L3">
    <vt:lpwstr>C-AD-AMB</vt:lpwstr>
  </property>
  <property fmtid="{D5CDD505-2E9C-101B-9397-08002B2CF9AE}" pid="7" name="CCAV">
    <vt:lpwstr/>
  </property>
  <property fmtid="{D5CDD505-2E9C-101B-9397-08002B2CF9AE}" pid="8" name="Visual">
    <vt:lpwstr>0</vt:lpwstr>
  </property>
</Properties>
</file>