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9145" r:id="rId2"/>
    <p:sldId id="2329" r:id="rId3"/>
    <p:sldId id="29303" r:id="rId4"/>
    <p:sldId id="29306" r:id="rId5"/>
    <p:sldId id="29305" r:id="rId6"/>
    <p:sldId id="260" r:id="rId7"/>
    <p:sldId id="29159" r:id="rId8"/>
    <p:sldId id="271" r:id="rId9"/>
    <p:sldId id="272" r:id="rId10"/>
    <p:sldId id="1608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957539-B03B-A186-8EA4-76A0E72D1145}" name="Daca, Adriana E." initials="" userId="S::adaca@caltech.edu::feaa0db6-f331-46c9-a019-3bbd1286ca5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E8E8"/>
    <a:srgbClr val="DFEEFA"/>
    <a:srgbClr val="FF6E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25"/>
    <p:restoredTop sz="83825"/>
  </p:normalViewPr>
  <p:slideViewPr>
    <p:cSldViewPr snapToGrid="0">
      <p:cViewPr varScale="1">
        <p:scale>
          <a:sx n="113" d="100"/>
          <a:sy n="113" d="100"/>
        </p:scale>
        <p:origin x="68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8/10/relationships/authors" Targe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E14BAC-581C-FE45-B4A3-EA20A9FF7AB5}" type="datetimeFigureOut">
              <a:rPr lang="en-US" smtClean="0"/>
              <a:t>4/29/25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2C6FC-16A7-BC48-9C1F-468846FC3254}" type="slidenum">
              <a:rPr lang="en-US" smtClean="0"/>
              <a:t>‹#›</a:t>
            </a:fld>
            <a:endParaRPr lang="en-US"/>
          </a:p>
        </p:txBody>
      </p:sp>
    </p:spTree>
    <p:extLst>
      <p:ext uri="{BB962C8B-B14F-4D97-AF65-F5344CB8AC3E}">
        <p14:creationId xmlns:p14="http://schemas.microsoft.com/office/powerpoint/2010/main" val="3636476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2C6FC-16A7-BC48-9C1F-468846FC3254}" type="slidenum">
              <a:rPr lang="en-US" smtClean="0"/>
              <a:t>1</a:t>
            </a:fld>
            <a:endParaRPr lang="en-US"/>
          </a:p>
        </p:txBody>
      </p:sp>
    </p:spTree>
    <p:extLst>
      <p:ext uri="{BB962C8B-B14F-4D97-AF65-F5344CB8AC3E}">
        <p14:creationId xmlns:p14="http://schemas.microsoft.com/office/powerpoint/2010/main" val="9229242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effectLst/>
                <a:latin typeface="Helvetica Neue" panose="02000503000000020004" pitchFamily="2" charset="0"/>
              </a:rPr>
              <a:t>The first overarching goal for this mission is to understand the interior structure of a rubble pile asteroid, and implications for its formation, evolution, and response to a deflection attempt. </a:t>
            </a:r>
          </a:p>
          <a:p>
            <a:pPr>
              <a:buFont typeface="Arial" panose="020B0604020202020204" pitchFamily="34" charset="0"/>
              <a:buChar char="•"/>
            </a:pPr>
            <a:r>
              <a:rPr lang="en-US" dirty="0">
                <a:solidFill>
                  <a:srgbClr val="000000"/>
                </a:solidFill>
                <a:effectLst/>
                <a:latin typeface="Helvetica Neue" panose="02000503000000020004" pitchFamily="2" charset="0"/>
              </a:rPr>
              <a:t>we want to determine the shape, bulk density and bulk porosity of </a:t>
            </a:r>
            <a:r>
              <a:rPr lang="en-US" dirty="0" err="1">
                <a:solidFill>
                  <a:srgbClr val="000000"/>
                </a:solidFill>
                <a:effectLst/>
                <a:latin typeface="Helvetica Neue" panose="02000503000000020004" pitchFamily="2" charset="0"/>
              </a:rPr>
              <a:t>apophis</a:t>
            </a:r>
            <a:r>
              <a:rPr lang="en-US" dirty="0">
                <a:solidFill>
                  <a:srgbClr val="000000"/>
                </a:solidFill>
                <a:effectLst/>
                <a:latin typeface="Helvetica Neue" panose="02000503000000020004" pitchFamily="2" charset="0"/>
              </a:rPr>
              <a:t>. This will help constrain its interior structure and mechanical properties. We would also like to determine the internal block size distribution, composition, porosity, and geometric arrangement of blocks and voids. </a:t>
            </a:r>
          </a:p>
          <a:p>
            <a:pPr>
              <a:buFont typeface="Arial" panose="020B0604020202020204" pitchFamily="34" charset="0"/>
              <a:buChar char="•"/>
            </a:pPr>
            <a:r>
              <a:rPr lang="en-US" dirty="0">
                <a:solidFill>
                  <a:srgbClr val="000000"/>
                </a:solidFill>
                <a:effectLst/>
                <a:latin typeface="Helvetica Neue" panose="02000503000000020004" pitchFamily="2" charset="0"/>
              </a:rPr>
              <a:t>The second goal is to understand how close planetary flybys affect asteroids - including resurfacing and implications for response to a deflection attempt. </a:t>
            </a:r>
          </a:p>
          <a:p>
            <a:pPr>
              <a:buFont typeface="Arial" panose="020B0604020202020204" pitchFamily="34" charset="0"/>
              <a:buChar char="•"/>
            </a:pPr>
            <a:r>
              <a:rPr lang="en-US" dirty="0">
                <a:solidFill>
                  <a:srgbClr val="000000"/>
                </a:solidFill>
                <a:effectLst/>
                <a:latin typeface="Helvetica Neue" panose="02000503000000020004" pitchFamily="2" charset="0"/>
              </a:rPr>
              <a:t>Observing material movement during ECA will help us constrain the cohesive strength. We also want to observe spin state changes as a result of ECA, and take a cool photo of </a:t>
            </a:r>
            <a:r>
              <a:rPr lang="en-US" dirty="0" err="1">
                <a:solidFill>
                  <a:srgbClr val="000000"/>
                </a:solidFill>
                <a:effectLst/>
                <a:latin typeface="Helvetica Neue" panose="02000503000000020004" pitchFamily="2" charset="0"/>
              </a:rPr>
              <a:t>apophis</a:t>
            </a:r>
            <a:r>
              <a:rPr lang="en-US" dirty="0">
                <a:solidFill>
                  <a:srgbClr val="000000"/>
                </a:solidFill>
                <a:effectLst/>
                <a:latin typeface="Helvetica Neue" panose="02000503000000020004" pitchFamily="2" charset="0"/>
              </a:rPr>
              <a:t> with earth in the background, which will be great for public outreach.</a:t>
            </a:r>
          </a:p>
          <a:p>
            <a:endParaRPr lang="en-US" dirty="0"/>
          </a:p>
        </p:txBody>
      </p:sp>
      <p:sp>
        <p:nvSpPr>
          <p:cNvPr id="4" name="Slide Number Placeholder 3"/>
          <p:cNvSpPr>
            <a:spLocks noGrp="1"/>
          </p:cNvSpPr>
          <p:nvPr>
            <p:ph type="sldNum" sz="quarter" idx="5"/>
          </p:nvPr>
        </p:nvSpPr>
        <p:spPr/>
        <p:txBody>
          <a:bodyPr/>
          <a:lstStyle/>
          <a:p>
            <a:fld id="{546A9923-1A9E-0C44-89F7-3D42F07CCEED}" type="slidenum">
              <a:rPr lang="en-US" smtClean="0"/>
              <a:t>2</a:t>
            </a:fld>
            <a:endParaRPr lang="en-US"/>
          </a:p>
        </p:txBody>
      </p:sp>
    </p:spTree>
    <p:extLst>
      <p:ext uri="{BB962C8B-B14F-4D97-AF65-F5344CB8AC3E}">
        <p14:creationId xmlns:p14="http://schemas.microsoft.com/office/powerpoint/2010/main" val="360611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Helvetica Neue" panose="02000503000000020004" pitchFamily="2" charset="0"/>
              </a:rPr>
              <a:t>- The 2 CubeSats will perform both monostatic and bistatic radar to map the interior of Apophis. </a:t>
            </a:r>
          </a:p>
          <a:p>
            <a:pPr>
              <a:buFont typeface="Arial" panose="020B0604020202020204" pitchFamily="34" charset="0"/>
              <a:buChar char="•"/>
            </a:pPr>
            <a:r>
              <a:rPr lang="en-US" dirty="0">
                <a:solidFill>
                  <a:srgbClr val="000000"/>
                </a:solidFill>
                <a:effectLst/>
                <a:latin typeface="Helvetica Neue" panose="02000503000000020004" pitchFamily="2" charset="0"/>
              </a:rPr>
              <a:t> For radar science, we have 4 main objectives: </a:t>
            </a:r>
          </a:p>
          <a:p>
            <a:pPr>
              <a:buFont typeface="Arial" panose="020B0604020202020204" pitchFamily="34" charset="0"/>
              <a:buChar char="•"/>
            </a:pPr>
            <a:r>
              <a:rPr lang="en-US" dirty="0">
                <a:solidFill>
                  <a:srgbClr val="000000"/>
                </a:solidFill>
                <a:effectLst/>
                <a:latin typeface="Helvetica Neue" panose="02000503000000020004" pitchFamily="2" charset="0"/>
              </a:rPr>
              <a:t> We want to assess the block and void size distribution for blocks or voids larger than 10 m</a:t>
            </a:r>
          </a:p>
          <a:p>
            <a:pPr>
              <a:buFont typeface="Arial" panose="020B0604020202020204" pitchFamily="34" charset="0"/>
              <a:buChar char="•"/>
            </a:pPr>
            <a:r>
              <a:rPr lang="en-US" dirty="0">
                <a:solidFill>
                  <a:srgbClr val="000000"/>
                </a:solidFill>
                <a:effectLst/>
                <a:latin typeface="Helvetica Neue" panose="02000503000000020004" pitchFamily="2" charset="0"/>
              </a:rPr>
              <a:t> We want to constrain bulk porosity by estimating the global average permittivity. </a:t>
            </a:r>
          </a:p>
          <a:p>
            <a:pPr>
              <a:buFont typeface="Arial" panose="020B0604020202020204" pitchFamily="34" charset="0"/>
              <a:buChar char="•"/>
            </a:pPr>
            <a:r>
              <a:rPr lang="en-US" dirty="0">
                <a:solidFill>
                  <a:srgbClr val="000000"/>
                </a:solidFill>
                <a:effectLst/>
                <a:latin typeface="Helvetica Neue" panose="02000503000000020004" pitchFamily="2" charset="0"/>
              </a:rPr>
              <a:t> We want to assess the heterogeneity on the scale of hundreds of meters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effectLst/>
                <a:latin typeface="Helvetica Neue" panose="02000503000000020004" pitchFamily="2" charset="0"/>
              </a:rPr>
              <a:t> We want to determine the structure of the lobes, if it’s bilobed. </a:t>
            </a:r>
          </a:p>
          <a:p>
            <a:pPr>
              <a:buFont typeface="Arial" panose="020B0604020202020204" pitchFamily="34" charset="0"/>
              <a:buChar char="•"/>
            </a:pPr>
            <a:r>
              <a:rPr lang="en-US" dirty="0">
                <a:solidFill>
                  <a:srgbClr val="000000"/>
                </a:solidFill>
                <a:effectLst/>
                <a:latin typeface="Helvetica Neue" panose="02000503000000020004" pitchFamily="2" charset="0"/>
              </a:rPr>
              <a:t> we can also compare data between ground-based and in-situ observations from our mission and others. </a:t>
            </a:r>
          </a:p>
          <a:p>
            <a:pPr>
              <a:buFont typeface="Arial" panose="020B0604020202020204" pitchFamily="34" charset="0"/>
              <a:buChar char="•"/>
            </a:pPr>
            <a:endParaRPr lang="en-US" dirty="0">
              <a:solidFill>
                <a:srgbClr val="000000"/>
              </a:solidFill>
              <a:effectLst/>
              <a:latin typeface="Helvetica Neue" panose="02000503000000020004" pitchFamily="2" charset="0"/>
            </a:endParaRPr>
          </a:p>
          <a:p>
            <a:pPr>
              <a:buNone/>
            </a:pPr>
            <a:r>
              <a:rPr lang="en-US" dirty="0">
                <a:solidFill>
                  <a:srgbClr val="181818"/>
                </a:solidFill>
                <a:effectLst/>
                <a:latin typeface="Helvetica Neue" panose="02000503000000020004" pitchFamily="2" charset="0"/>
              </a:rPr>
              <a:t>Scattered fields are simulated for four acquisition geometries: 1) full monostatic reflection (all possible reflection measurements), 2) transmission only, 3) transmission and reflection, and 4) full bistatic (all possible combinations of source/receiver data are collected).</a:t>
            </a:r>
          </a:p>
          <a:p>
            <a:pPr>
              <a:buFont typeface="Arial" panose="020B0604020202020204" pitchFamily="34" charset="0"/>
              <a:buChar char="•"/>
            </a:pPr>
            <a:endParaRPr lang="en-US" dirty="0">
              <a:solidFill>
                <a:srgbClr val="000000"/>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6A9923-1A9E-0C44-89F7-3D42F07CCEE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1692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2B51-9CA3-312B-DF04-9425BCE9B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3CA942-8CC1-279B-4573-6D16D0CEA2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FD3055-19DA-7B4A-8D65-191131AE7A2A}"/>
              </a:ext>
            </a:extLst>
          </p:cNvPr>
          <p:cNvSpPr>
            <a:spLocks noGrp="1"/>
          </p:cNvSpPr>
          <p:nvPr>
            <p:ph type="body" idx="1"/>
          </p:nvPr>
        </p:nvSpPr>
        <p:spPr/>
        <p:txBody>
          <a:bodyPr/>
          <a:lstStyle/>
          <a:p>
            <a:pPr>
              <a:buFont typeface="Arial" panose="020B0604020202020204" pitchFamily="34" charset="0"/>
              <a:buChar char="•"/>
            </a:pPr>
            <a:r>
              <a:rPr lang="en-US" dirty="0">
                <a:solidFill>
                  <a:srgbClr val="000000"/>
                </a:solidFill>
                <a:effectLst/>
                <a:latin typeface="Helvetica Neue" panose="02000503000000020004" pitchFamily="2" charset="0"/>
              </a:rPr>
              <a:t>The main thing we want to accomplish with surface imagery is detection of changes to the surface due to Earth’s tidal forces. </a:t>
            </a:r>
          </a:p>
          <a:p>
            <a:pPr>
              <a:buFont typeface="Arial" panose="020B0604020202020204" pitchFamily="34" charset="0"/>
              <a:buChar char="•"/>
            </a:pPr>
            <a:r>
              <a:rPr lang="en-US" dirty="0">
                <a:solidFill>
                  <a:srgbClr val="000000"/>
                </a:solidFill>
                <a:effectLst/>
                <a:latin typeface="Helvetica Neue" panose="02000503000000020004" pitchFamily="2" charset="0"/>
              </a:rPr>
              <a:t>Multiple studies have predicted that local resurfacing may occur when grain piles reach their angle of repose due to spin changes and the gravity vector changing during ECA</a:t>
            </a:r>
          </a:p>
          <a:p>
            <a:pPr>
              <a:buFont typeface="Arial" panose="020B0604020202020204" pitchFamily="34" charset="0"/>
              <a:buChar char="•"/>
            </a:pPr>
            <a:r>
              <a:rPr lang="en-US" dirty="0">
                <a:solidFill>
                  <a:srgbClr val="000000"/>
                </a:solidFill>
                <a:effectLst/>
                <a:latin typeface="Helvetica Neue" panose="02000503000000020004" pitchFamily="2" charset="0"/>
              </a:rPr>
              <a:t>We aim to obtain a detailed shape model before and after ECA with a height accuracy of half a meter. </a:t>
            </a:r>
          </a:p>
          <a:p>
            <a:pPr>
              <a:buFont typeface="Arial" panose="020B0604020202020204" pitchFamily="34" charset="0"/>
              <a:buChar char="•"/>
            </a:pPr>
            <a:r>
              <a:rPr lang="en-US" dirty="0">
                <a:solidFill>
                  <a:srgbClr val="000000"/>
                </a:solidFill>
                <a:effectLst/>
                <a:latin typeface="Helvetica Neue" panose="02000503000000020004" pitchFamily="2" charset="0"/>
              </a:rPr>
              <a:t>We’ll also obtain albedo and spectral slope information in the range of 400-1000 nm at a resolution of 10 cm/pixel , so we’ll be able to detect any albedo or color changes as a result of fresh, non-space-weathered material being uncovered by resurfacing. </a:t>
            </a:r>
          </a:p>
          <a:p>
            <a:pPr>
              <a:buFont typeface="Arial" panose="020B0604020202020204" pitchFamily="34" charset="0"/>
              <a:buChar char="•"/>
            </a:pPr>
            <a:r>
              <a:rPr lang="en-US" dirty="0">
                <a:solidFill>
                  <a:srgbClr val="000000"/>
                </a:solidFill>
                <a:effectLst/>
                <a:latin typeface="Helvetica Neue" panose="02000503000000020004" pitchFamily="2" charset="0"/>
              </a:rPr>
              <a:t>We will also observe spin-state changes during the Earth flyby. </a:t>
            </a:r>
          </a:p>
          <a:p>
            <a:endParaRPr lang="en-US" dirty="0"/>
          </a:p>
        </p:txBody>
      </p:sp>
      <p:sp>
        <p:nvSpPr>
          <p:cNvPr id="4" name="Slide Number Placeholder 3">
            <a:extLst>
              <a:ext uri="{FF2B5EF4-FFF2-40B4-BE49-F238E27FC236}">
                <a16:creationId xmlns:a16="http://schemas.microsoft.com/office/drawing/2014/main" id="{422CE264-0ED1-48B5-DC2D-31EA7142E51A}"/>
              </a:ext>
            </a:extLst>
          </p:cNvPr>
          <p:cNvSpPr>
            <a:spLocks noGrp="1"/>
          </p:cNvSpPr>
          <p:nvPr>
            <p:ph type="sldNum" sz="quarter" idx="5"/>
          </p:nvPr>
        </p:nvSpPr>
        <p:spPr/>
        <p:txBody>
          <a:bodyPr/>
          <a:lstStyle/>
          <a:p>
            <a:fld id="{546A9923-1A9E-0C44-89F7-3D42F07CCEED}" type="slidenum">
              <a:rPr lang="en-US" smtClean="0"/>
              <a:t>4</a:t>
            </a:fld>
            <a:endParaRPr lang="en-US"/>
          </a:p>
        </p:txBody>
      </p:sp>
    </p:spTree>
    <p:extLst>
      <p:ext uri="{BB962C8B-B14F-4D97-AF65-F5344CB8AC3E}">
        <p14:creationId xmlns:p14="http://schemas.microsoft.com/office/powerpoint/2010/main" val="140682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dirty="0">
                <a:solidFill>
                  <a:srgbClr val="000000"/>
                </a:solidFill>
                <a:effectLst/>
                <a:latin typeface="Helvetica Neue" panose="02000503000000020004" pitchFamily="2" charset="0"/>
              </a:rPr>
              <a:t>The mass distribution &amp; interior structure of </a:t>
            </a:r>
            <a:r>
              <a:rPr lang="en-US" dirty="0" err="1">
                <a:solidFill>
                  <a:srgbClr val="000000"/>
                </a:solidFill>
                <a:effectLst/>
                <a:latin typeface="Helvetica Neue" panose="02000503000000020004" pitchFamily="2" charset="0"/>
              </a:rPr>
              <a:t>apophis</a:t>
            </a:r>
            <a:r>
              <a:rPr lang="en-US" dirty="0">
                <a:solidFill>
                  <a:srgbClr val="000000"/>
                </a:solidFill>
                <a:effectLst/>
                <a:latin typeface="Helvetica Neue" panose="02000503000000020004" pitchFamily="2" charset="0"/>
              </a:rPr>
              <a:t> is currently unknown. </a:t>
            </a:r>
          </a:p>
          <a:p>
            <a:pPr>
              <a:buFont typeface="Arial" panose="020B0604020202020204" pitchFamily="34" charset="0"/>
              <a:buChar char="•"/>
            </a:pPr>
            <a:r>
              <a:rPr lang="en-US" dirty="0">
                <a:solidFill>
                  <a:srgbClr val="000000"/>
                </a:solidFill>
                <a:effectLst/>
                <a:latin typeface="Helvetica Neue" panose="02000503000000020004" pitchFamily="2" charset="0"/>
              </a:rPr>
              <a:t>We’ll be able to learn about the state of the interior and any changes resulting from the close flyby with interior structure models that use gravity data, radar observations, and inferences from rotation state changes</a:t>
            </a:r>
          </a:p>
          <a:p>
            <a:pPr>
              <a:buFont typeface="Arial" panose="020B0604020202020204" pitchFamily="34" charset="0"/>
              <a:buChar char="•"/>
            </a:pPr>
            <a:r>
              <a:rPr lang="en-US" dirty="0">
                <a:solidFill>
                  <a:srgbClr val="000000"/>
                </a:solidFill>
                <a:effectLst/>
                <a:latin typeface="Helvetica Neue" panose="02000503000000020004" pitchFamily="2" charset="0"/>
              </a:rPr>
              <a:t>We aim to determine the mass, which will allow us to derive the bulk density and porosity of the body. </a:t>
            </a:r>
          </a:p>
          <a:p>
            <a:pPr>
              <a:buFont typeface="Arial" panose="020B0604020202020204" pitchFamily="34" charset="0"/>
              <a:buChar char="•"/>
            </a:pPr>
            <a:r>
              <a:rPr lang="en-US" dirty="0">
                <a:solidFill>
                  <a:srgbClr val="000000"/>
                </a:solidFill>
                <a:effectLst/>
                <a:latin typeface="Helvetica Neue" panose="02000503000000020004" pitchFamily="2" charset="0"/>
              </a:rPr>
              <a:t>Higher order gravity field measurements will allow us to determine how its mass is distributed </a:t>
            </a:r>
          </a:p>
          <a:p>
            <a:pPr>
              <a:buFont typeface="Arial" panose="020B0604020202020204" pitchFamily="34" charset="0"/>
              <a:buChar char="•"/>
            </a:pPr>
            <a:r>
              <a:rPr lang="en-US" dirty="0">
                <a:solidFill>
                  <a:srgbClr val="000000"/>
                </a:solidFill>
                <a:effectLst/>
                <a:latin typeface="Helvetica Neue" panose="02000503000000020004" pitchFamily="2" charset="0"/>
              </a:rPr>
              <a:t>And again, we’ll measure spin state changes during earth flyby </a:t>
            </a:r>
          </a:p>
          <a:p>
            <a:endParaRPr lang="en-US" dirty="0"/>
          </a:p>
        </p:txBody>
      </p:sp>
      <p:sp>
        <p:nvSpPr>
          <p:cNvPr id="4" name="Slide Number Placeholder 3"/>
          <p:cNvSpPr>
            <a:spLocks noGrp="1"/>
          </p:cNvSpPr>
          <p:nvPr>
            <p:ph type="sldNum" sz="quarter" idx="5"/>
          </p:nvPr>
        </p:nvSpPr>
        <p:spPr/>
        <p:txBody>
          <a:bodyPr/>
          <a:lstStyle/>
          <a:p>
            <a:fld id="{546A9923-1A9E-0C44-89F7-3D42F07CCEED}" type="slidenum">
              <a:rPr lang="en-US" smtClean="0"/>
              <a:t>5</a:t>
            </a:fld>
            <a:endParaRPr lang="en-US"/>
          </a:p>
        </p:txBody>
      </p:sp>
    </p:spTree>
    <p:extLst>
      <p:ext uri="{BB962C8B-B14F-4D97-AF65-F5344CB8AC3E}">
        <p14:creationId xmlns:p14="http://schemas.microsoft.com/office/powerpoint/2010/main" val="2174591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C2C6FC-16A7-BC48-9C1F-468846FC3254}" type="slidenum">
              <a:rPr lang="en-US" smtClean="0"/>
              <a:t>6</a:t>
            </a:fld>
            <a:endParaRPr lang="en-US"/>
          </a:p>
        </p:txBody>
      </p:sp>
    </p:spTree>
    <p:extLst>
      <p:ext uri="{BB962C8B-B14F-4D97-AF65-F5344CB8AC3E}">
        <p14:creationId xmlns:p14="http://schemas.microsoft.com/office/powerpoint/2010/main" val="2570378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9BEDC-5C36-C52B-BD60-8B75E76392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3CBE5-D2EB-6C88-2326-9CEDCB3AC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A6A70C-BA19-9778-1E1A-43B67CC291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B2C7C2-6C89-1036-552A-3E4E93C995FD}"/>
              </a:ext>
            </a:extLst>
          </p:cNvPr>
          <p:cNvSpPr>
            <a:spLocks noGrp="1"/>
          </p:cNvSpPr>
          <p:nvPr>
            <p:ph type="sldNum" sz="quarter" idx="5"/>
          </p:nvPr>
        </p:nvSpPr>
        <p:spPr/>
        <p:txBody>
          <a:bodyPr/>
          <a:lstStyle/>
          <a:p>
            <a:fld id="{DCC2C6FC-16A7-BC48-9C1F-468846FC3254}" type="slidenum">
              <a:rPr lang="en-US" smtClean="0"/>
              <a:t>7</a:t>
            </a:fld>
            <a:endParaRPr lang="en-US"/>
          </a:p>
        </p:txBody>
      </p:sp>
    </p:spTree>
    <p:extLst>
      <p:ext uri="{BB962C8B-B14F-4D97-AF65-F5344CB8AC3E}">
        <p14:creationId xmlns:p14="http://schemas.microsoft.com/office/powerpoint/2010/main" val="3115237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46A9923-1A9E-0C44-89F7-3D42F07CCEED}" type="slidenum">
              <a:rPr lang="en-US" smtClean="0"/>
              <a:t>8</a:t>
            </a:fld>
            <a:endParaRPr lang="en-US"/>
          </a:p>
        </p:txBody>
      </p:sp>
    </p:spTree>
    <p:extLst>
      <p:ext uri="{BB962C8B-B14F-4D97-AF65-F5344CB8AC3E}">
        <p14:creationId xmlns:p14="http://schemas.microsoft.com/office/powerpoint/2010/main" val="3604913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B2CDB-512B-B9C7-ADC1-4DEAAB4168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CC18F8-BE73-0E98-D6DE-A5A7600518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54672-6BBF-C566-8A96-2BA7956416C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F866FC6-C85C-E138-839A-7BC528813A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9D0690-1C1F-70F8-942D-770BEE8BAABF}"/>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177611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3937-C88C-3190-F08B-53B8D54AAB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4C383F-2EC1-326C-BCFA-05FC3E27F9E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E3FD1-E463-140F-BEF4-4BC07A4872B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AEC661-254B-8451-9D0B-208948C02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EB0CF9-3C43-5FA5-F0F2-52EDB0AE7F6A}"/>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2883988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ED507-A8BD-5A23-24FD-A1A7591980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156BDF-866E-24A1-D40E-E0BD1145C64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CD7389-2BDC-E1EE-504E-A5D72B5F210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071B12-23A0-E61C-3349-1ADFCDF30F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F9E680-F1BB-D422-E974-2EC337A3C932}"/>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3343339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title and Content">
  <p:cSld name="Title, Subtitle and Content">
    <p:spTree>
      <p:nvGrpSpPr>
        <p:cNvPr id="1" name="Shape 18"/>
        <p:cNvGrpSpPr/>
        <p:nvPr/>
      </p:nvGrpSpPr>
      <p:grpSpPr>
        <a:xfrm>
          <a:off x="0" y="0"/>
          <a:ext cx="0" cy="0"/>
          <a:chOff x="0" y="0"/>
          <a:chExt cx="0" cy="0"/>
        </a:xfrm>
      </p:grpSpPr>
      <p:sp>
        <p:nvSpPr>
          <p:cNvPr id="19" name="Google Shape;19;p3"/>
          <p:cNvSpPr txBox="1">
            <a:spLocks noGrp="1"/>
          </p:cNvSpPr>
          <p:nvPr>
            <p:ph type="body" idx="1"/>
          </p:nvPr>
        </p:nvSpPr>
        <p:spPr>
          <a:xfrm>
            <a:off x="338668" y="176109"/>
            <a:ext cx="11352107" cy="274639"/>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213"/>
              </a:spcBef>
              <a:spcAft>
                <a:spcPts val="0"/>
              </a:spcAft>
              <a:buSzPts val="800"/>
              <a:buNone/>
              <a:defRPr sz="1067">
                <a:solidFill>
                  <a:srgbClr val="7F7F7F"/>
                </a:solidFill>
                <a:latin typeface="Arial"/>
                <a:ea typeface="Arial"/>
                <a:cs typeface="Arial"/>
                <a:sym typeface="Arial"/>
              </a:defRPr>
            </a:lvl1pPr>
            <a:lvl2pPr marL="1219140" lvl="1" indent="-304784" algn="l">
              <a:lnSpc>
                <a:spcPct val="100000"/>
              </a:lnSpc>
              <a:spcBef>
                <a:spcPts val="267"/>
              </a:spcBef>
              <a:spcAft>
                <a:spcPts val="0"/>
              </a:spcAft>
              <a:buSzPts val="1000"/>
              <a:buNone/>
              <a:defRPr sz="1333"/>
            </a:lvl2pPr>
            <a:lvl3pPr marL="1828709" lvl="2" indent="-304784" algn="l">
              <a:lnSpc>
                <a:spcPct val="100000"/>
              </a:lnSpc>
              <a:spcBef>
                <a:spcPts val="267"/>
              </a:spcBef>
              <a:spcAft>
                <a:spcPts val="0"/>
              </a:spcAft>
              <a:buSzPts val="1000"/>
              <a:buNone/>
              <a:defRPr sz="1333"/>
            </a:lvl3pPr>
            <a:lvl4pPr marL="2438278" lvl="3" indent="-304784" algn="l">
              <a:lnSpc>
                <a:spcPct val="100000"/>
              </a:lnSpc>
              <a:spcBef>
                <a:spcPts val="267"/>
              </a:spcBef>
              <a:spcAft>
                <a:spcPts val="0"/>
              </a:spcAft>
              <a:buSzPts val="1000"/>
              <a:buNone/>
              <a:defRPr sz="1333"/>
            </a:lvl4pPr>
            <a:lvl5pPr marL="3047848" lvl="4" indent="-304784" algn="l">
              <a:lnSpc>
                <a:spcPct val="100000"/>
              </a:lnSpc>
              <a:spcBef>
                <a:spcPts val="267"/>
              </a:spcBef>
              <a:spcAft>
                <a:spcPts val="0"/>
              </a:spcAft>
              <a:buSzPts val="1000"/>
              <a:buNone/>
              <a:defRPr sz="1333"/>
            </a:lvl5pPr>
            <a:lvl6pPr marL="3657418" lvl="5" indent="-457178" algn="l">
              <a:lnSpc>
                <a:spcPct val="100000"/>
              </a:lnSpc>
              <a:spcBef>
                <a:spcPts val="48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
        <p:nvSpPr>
          <p:cNvPr id="20" name="Google Shape;20;p3"/>
          <p:cNvSpPr txBox="1">
            <a:spLocks noGrp="1"/>
          </p:cNvSpPr>
          <p:nvPr>
            <p:ph type="title"/>
          </p:nvPr>
        </p:nvSpPr>
        <p:spPr>
          <a:xfrm>
            <a:off x="338668" y="437201"/>
            <a:ext cx="11352107" cy="578801"/>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
          <p:cNvSpPr txBox="1">
            <a:spLocks noGrp="1"/>
          </p:cNvSpPr>
          <p:nvPr>
            <p:ph type="body" idx="2"/>
          </p:nvPr>
        </p:nvSpPr>
        <p:spPr>
          <a:xfrm>
            <a:off x="338668" y="1009572"/>
            <a:ext cx="11352107" cy="467016"/>
          </a:xfrm>
          <a:prstGeom prst="rect">
            <a:avLst/>
          </a:prstGeom>
          <a:noFill/>
          <a:ln>
            <a:noFill/>
          </a:ln>
        </p:spPr>
        <p:txBody>
          <a:bodyPr spcFirstLastPara="1" wrap="square" lIns="91425" tIns="45700" rIns="91425" bIns="45700" anchor="t" anchorCtr="0">
            <a:noAutofit/>
          </a:bodyPr>
          <a:lstStyle>
            <a:lvl1pPr marL="609570" lvl="0" indent="-304784" algn="l">
              <a:lnSpc>
                <a:spcPct val="100000"/>
              </a:lnSpc>
              <a:spcBef>
                <a:spcPts val="533"/>
              </a:spcBef>
              <a:spcAft>
                <a:spcPts val="0"/>
              </a:spcAft>
              <a:buSzPts val="2000"/>
              <a:buFont typeface="Arial"/>
              <a:buNone/>
              <a:defRPr sz="2667">
                <a:solidFill>
                  <a:srgbClr val="000000"/>
                </a:solidFill>
              </a:defRPr>
            </a:lvl1pPr>
            <a:lvl2pPr marL="1219140" lvl="1" indent="-304784" algn="l">
              <a:lnSpc>
                <a:spcPct val="100000"/>
              </a:lnSpc>
              <a:spcBef>
                <a:spcPts val="533"/>
              </a:spcBef>
              <a:spcAft>
                <a:spcPts val="0"/>
              </a:spcAft>
              <a:buSzPts val="2000"/>
              <a:buFont typeface="Arial"/>
              <a:buNone/>
              <a:defRPr sz="2667"/>
            </a:lvl2pPr>
            <a:lvl3pPr marL="1828709" lvl="2" indent="-304784" algn="l">
              <a:lnSpc>
                <a:spcPct val="100000"/>
              </a:lnSpc>
              <a:spcBef>
                <a:spcPts val="533"/>
              </a:spcBef>
              <a:spcAft>
                <a:spcPts val="0"/>
              </a:spcAft>
              <a:buSzPts val="2000"/>
              <a:buFont typeface="Arial"/>
              <a:buNone/>
              <a:defRPr sz="2667"/>
            </a:lvl3pPr>
            <a:lvl4pPr marL="2438278" lvl="3" indent="-304784" algn="l">
              <a:lnSpc>
                <a:spcPct val="100000"/>
              </a:lnSpc>
              <a:spcBef>
                <a:spcPts val="533"/>
              </a:spcBef>
              <a:spcAft>
                <a:spcPts val="0"/>
              </a:spcAft>
              <a:buSzPts val="2000"/>
              <a:buFont typeface="Arial"/>
              <a:buNone/>
              <a:defRPr sz="2667"/>
            </a:lvl4pPr>
            <a:lvl5pPr marL="3047848" lvl="4" indent="-304784" algn="l">
              <a:lnSpc>
                <a:spcPct val="100000"/>
              </a:lnSpc>
              <a:spcBef>
                <a:spcPts val="533"/>
              </a:spcBef>
              <a:spcAft>
                <a:spcPts val="0"/>
              </a:spcAft>
              <a:buSzPts val="2000"/>
              <a:buFont typeface="Arial"/>
              <a:buNone/>
              <a:defRPr sz="2667"/>
            </a:lvl5pPr>
            <a:lvl6pPr marL="3657418" lvl="5" indent="-457178" algn="l">
              <a:lnSpc>
                <a:spcPct val="100000"/>
              </a:lnSpc>
              <a:spcBef>
                <a:spcPts val="48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
        <p:nvSpPr>
          <p:cNvPr id="22" name="Google Shape;22;p3"/>
          <p:cNvSpPr txBox="1">
            <a:spLocks noGrp="1"/>
          </p:cNvSpPr>
          <p:nvPr>
            <p:ph type="body" idx="3"/>
          </p:nvPr>
        </p:nvSpPr>
        <p:spPr>
          <a:xfrm>
            <a:off x="1882988" y="2136141"/>
            <a:ext cx="8426027" cy="3625848"/>
          </a:xfrm>
          <a:prstGeom prst="rect">
            <a:avLst/>
          </a:prstGeom>
          <a:noFill/>
          <a:ln>
            <a:noFill/>
          </a:ln>
        </p:spPr>
        <p:txBody>
          <a:bodyPr spcFirstLastPara="1" wrap="square" lIns="91425" tIns="45700" rIns="91425" bIns="45700" anchor="t" anchorCtr="0">
            <a:noAutofit/>
          </a:bodyPr>
          <a:lstStyle>
            <a:lvl1pPr marL="609570" lvl="0" indent="-457178" algn="l">
              <a:lnSpc>
                <a:spcPct val="100000"/>
              </a:lnSpc>
              <a:spcBef>
                <a:spcPts val="480"/>
              </a:spcBef>
              <a:spcAft>
                <a:spcPts val="0"/>
              </a:spcAft>
              <a:buSzPts val="1800"/>
              <a:buChar char="•"/>
              <a:defRPr/>
            </a:lvl1pPr>
            <a:lvl2pPr marL="1219140" lvl="1" indent="-457178" algn="l">
              <a:lnSpc>
                <a:spcPct val="100000"/>
              </a:lnSpc>
              <a:spcBef>
                <a:spcPts val="480"/>
              </a:spcBef>
              <a:spcAft>
                <a:spcPts val="0"/>
              </a:spcAft>
              <a:buSzPts val="1800"/>
              <a:buChar char="•"/>
              <a:defRPr/>
            </a:lvl2pPr>
            <a:lvl3pPr marL="1828709" lvl="2" indent="-457178" algn="l">
              <a:lnSpc>
                <a:spcPct val="100000"/>
              </a:lnSpc>
              <a:spcBef>
                <a:spcPts val="480"/>
              </a:spcBef>
              <a:spcAft>
                <a:spcPts val="0"/>
              </a:spcAft>
              <a:buSzPts val="1800"/>
              <a:buChar char="•"/>
              <a:defRPr/>
            </a:lvl3pPr>
            <a:lvl4pPr marL="2438278" lvl="3" indent="-457178" algn="l">
              <a:lnSpc>
                <a:spcPct val="100000"/>
              </a:lnSpc>
              <a:spcBef>
                <a:spcPts val="480"/>
              </a:spcBef>
              <a:spcAft>
                <a:spcPts val="0"/>
              </a:spcAft>
              <a:buSzPts val="1800"/>
              <a:buChar char="•"/>
              <a:defRPr/>
            </a:lvl4pPr>
            <a:lvl5pPr marL="3047848" lvl="4" indent="-457178" algn="l">
              <a:lnSpc>
                <a:spcPct val="100000"/>
              </a:lnSpc>
              <a:spcBef>
                <a:spcPts val="480"/>
              </a:spcBef>
              <a:spcAft>
                <a:spcPts val="0"/>
              </a:spcAft>
              <a:buSzPts val="1800"/>
              <a:buChar char="•"/>
              <a:defRPr/>
            </a:lvl5pPr>
            <a:lvl6pPr marL="3657418" lvl="5" indent="-457178" algn="l">
              <a:lnSpc>
                <a:spcPct val="100000"/>
              </a:lnSpc>
              <a:spcBef>
                <a:spcPts val="480"/>
              </a:spcBef>
              <a:spcAft>
                <a:spcPts val="0"/>
              </a:spcAft>
              <a:buClr>
                <a:schemeClr val="dk1"/>
              </a:buClr>
              <a:buSzPts val="1800"/>
              <a:buChar char="•"/>
              <a:defRPr/>
            </a:lvl6pPr>
            <a:lvl7pPr marL="4266987" lvl="6" indent="-457178" algn="l">
              <a:lnSpc>
                <a:spcPct val="100000"/>
              </a:lnSpc>
              <a:spcBef>
                <a:spcPts val="480"/>
              </a:spcBef>
              <a:spcAft>
                <a:spcPts val="0"/>
              </a:spcAft>
              <a:buClr>
                <a:schemeClr val="dk1"/>
              </a:buClr>
              <a:buSzPts val="1800"/>
              <a:buChar char="•"/>
              <a:defRPr/>
            </a:lvl7pPr>
            <a:lvl8pPr marL="4876557" lvl="7" indent="-457178" algn="l">
              <a:lnSpc>
                <a:spcPct val="100000"/>
              </a:lnSpc>
              <a:spcBef>
                <a:spcPts val="480"/>
              </a:spcBef>
              <a:spcAft>
                <a:spcPts val="0"/>
              </a:spcAft>
              <a:buClr>
                <a:schemeClr val="dk1"/>
              </a:buClr>
              <a:buSzPts val="1800"/>
              <a:buChar char="•"/>
              <a:defRPr/>
            </a:lvl8pPr>
            <a:lvl9pPr marL="5486126" lvl="8" indent="-457178" algn="l">
              <a:lnSpc>
                <a:spcPct val="100000"/>
              </a:lnSpc>
              <a:spcBef>
                <a:spcPts val="48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338667" y="6403766"/>
            <a:ext cx="1896535" cy="36618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2235203" y="6403766"/>
            <a:ext cx="7721599" cy="366183"/>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9956800" y="6403766"/>
            <a:ext cx="781507" cy="362796"/>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67" b="0" i="0" u="none" strike="noStrike" cap="none">
                <a:solidFill>
                  <a:srgbClr val="7F7F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90493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58D66-F04D-7477-9374-AE543C16F5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F3F24A-C8FA-04D8-634E-4994FFF42E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609A06-F563-D4BA-E668-9DABE95A890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48224AB-9539-35E7-D5BE-327DE50F53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7FB297-1E73-1A41-08E3-8AE4B60C9C7E}"/>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3214315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E0FF5-F4E6-9474-FDC7-16C7E3AEE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572AC9-9237-95F6-C00D-2739E7F1E9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E21D4-50B8-200A-C6D9-28BCA5D5E7F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D157323-7191-6C52-9A71-0F1675247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5CE0FE-764B-4660-6E3B-EFB194C200B1}"/>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1608669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F00F1-C781-7D96-0C6E-831EA5D8A8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F2C1C8-1F06-7799-58B3-D2A744A7D7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DDEAD9-9813-E8B9-5C36-54B89E44440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23B376-202A-3D2B-BB59-A142731062B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22A94EA8-AB30-5EB7-7B1F-3EA3FF0DAD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06CF29-E7E4-6BEA-930A-0B28B0CD5BBF}"/>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2818236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C529D-FD7B-63D2-52D6-ADEAF89DC8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3A7F41-68C3-3E36-8331-C55A19661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6A027F-14FA-E076-6629-AD71F6073C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EA2F272-8BA5-9EED-4580-39087650E3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E6C72E-319E-E889-7CB3-5A8E81297A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70BB86-3E20-C9BB-306F-B907080DD499}"/>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A78660A-E5A2-8202-2A6A-144C68F67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A18189-A49F-0143-6974-48DACFD4587A}"/>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3745138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4F23-4F91-F2A4-8A27-77E91A275C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DAC2F4-F5AC-FA72-46E4-6472C13510C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D8AAF261-7DB3-2048-7411-661B08F2C3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3C1FBC8-38AA-6307-5A4D-4563BBB202E8}"/>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2423827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E10BD-9D0A-FA9A-A569-9B6EC393130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A44B54-50E8-7BCF-FA7A-D7DD55107D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B6F30B-F321-1B67-A383-DB3A1F83E9FD}"/>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2032793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6F0BD-27C8-075A-6797-EF4C64EA9C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7852A-12DD-E946-6B2A-572FA0415A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98131A-453A-3B61-F269-65D6A67780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1BA70F-22CF-B60D-6B61-4138174469B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470CC15-8F11-AF5F-C491-43FC25DC32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655291-52C4-BBC4-7934-2E6D4EC58D51}"/>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1362851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27D0D-B669-721E-3760-701F9ADCDC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49CDF-B7B4-23D4-9C31-1509917660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221BF8-D38B-6C33-C762-D0C89D1A56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1F7756-5C0B-E58F-7927-67084CC503E8}"/>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B1C8AA2-67D2-5C11-F3D5-FA492EE6B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3CDA07-FAC6-1836-20E7-E459C0BF021A}"/>
              </a:ext>
            </a:extLst>
          </p:cNvPr>
          <p:cNvSpPr>
            <a:spLocks noGrp="1"/>
          </p:cNvSpPr>
          <p:nvPr>
            <p:ph type="sldNum" sz="quarter" idx="12"/>
          </p:nvPr>
        </p:nvSpPr>
        <p:spPr/>
        <p:txBody>
          <a:bodyPr/>
          <a:lstStyle/>
          <a:p>
            <a:fld id="{91A51CEF-B0CB-3B42-B987-79D190D2EC80}" type="slidenum">
              <a:rPr lang="en-US" smtClean="0"/>
              <a:t>‹#›</a:t>
            </a:fld>
            <a:endParaRPr lang="en-US"/>
          </a:p>
        </p:txBody>
      </p:sp>
    </p:spTree>
    <p:extLst>
      <p:ext uri="{BB962C8B-B14F-4D97-AF65-F5344CB8AC3E}">
        <p14:creationId xmlns:p14="http://schemas.microsoft.com/office/powerpoint/2010/main" val="1542816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74D3D1-4FED-7465-9208-16856BDA46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B71E56-A9D8-B30E-F61F-912A095721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9157C7-CE98-4B51-AB63-CCA0FB68B9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p>
        </p:txBody>
      </p:sp>
      <p:sp>
        <p:nvSpPr>
          <p:cNvPr id="5" name="Footer Placeholder 4">
            <a:extLst>
              <a:ext uri="{FF2B5EF4-FFF2-40B4-BE49-F238E27FC236}">
                <a16:creationId xmlns:a16="http://schemas.microsoft.com/office/drawing/2014/main" id="{1398FE56-954B-4E81-D3B3-9300ADBD57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116B38-CF8F-08CB-AB6C-DDA8C42F4B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A51CEF-B0CB-3B42-B987-79D190D2EC80}" type="slidenum">
              <a:rPr lang="en-US" smtClean="0"/>
              <a:t>‹#›</a:t>
            </a:fld>
            <a:endParaRPr lang="en-US"/>
          </a:p>
        </p:txBody>
      </p:sp>
    </p:spTree>
    <p:extLst>
      <p:ext uri="{BB962C8B-B14F-4D97-AF65-F5344CB8AC3E}">
        <p14:creationId xmlns:p14="http://schemas.microsoft.com/office/powerpoint/2010/main" val="32750631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tiff"/><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4F417-060A-6104-3D25-AF613D696186}"/>
              </a:ext>
            </a:extLst>
          </p:cNvPr>
          <p:cNvPicPr>
            <a:picLocks noChangeAspect="1"/>
          </p:cNvPicPr>
          <p:nvPr/>
        </p:nvPicPr>
        <p:blipFill>
          <a:blip r:embed="rId3"/>
          <a:stretch>
            <a:fillRect/>
          </a:stretch>
        </p:blipFill>
        <p:spPr>
          <a:xfrm>
            <a:off x="-10510" y="-84083"/>
            <a:ext cx="12273870" cy="6942083"/>
          </a:xfrm>
          <a:prstGeom prst="rect">
            <a:avLst/>
          </a:prstGeom>
        </p:spPr>
      </p:pic>
      <p:sp>
        <p:nvSpPr>
          <p:cNvPr id="6" name="Title 5">
            <a:extLst>
              <a:ext uri="{FF2B5EF4-FFF2-40B4-BE49-F238E27FC236}">
                <a16:creationId xmlns:a16="http://schemas.microsoft.com/office/drawing/2014/main" id="{A28CAFB9-0F9D-4A72-BF81-E2707019D219}"/>
              </a:ext>
            </a:extLst>
          </p:cNvPr>
          <p:cNvSpPr txBox="1">
            <a:spLocks/>
          </p:cNvSpPr>
          <p:nvPr/>
        </p:nvSpPr>
        <p:spPr>
          <a:xfrm>
            <a:off x="5717688" y="3700477"/>
            <a:ext cx="6453470" cy="1585914"/>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1800" kern="1200">
                <a:solidFill>
                  <a:schemeClr val="tx1"/>
                </a:solidFill>
                <a:latin typeface="Futura Medium" panose="020B0602020204020303" pitchFamily="34" charset="-79"/>
                <a:ea typeface="+mj-ea"/>
                <a:cs typeface="Futura Medium" panose="020B0602020204020303" pitchFamily="34" charset="-79"/>
              </a:defRPr>
            </a:lvl1pPr>
          </a:lstStyle>
          <a:p>
            <a:pPr algn="ctr"/>
            <a:r>
              <a:rPr lang="en-US" sz="2800" b="1" dirty="0">
                <a:solidFill>
                  <a:srgbClr val="00B0F0"/>
                </a:solidFill>
                <a:latin typeface="Arial" panose="020B0604020202020204" pitchFamily="34" charset="0"/>
                <a:cs typeface="Arial" panose="020B0604020202020204" pitchFamily="34" charset="0"/>
              </a:rPr>
              <a:t>Apophis 2029: </a:t>
            </a:r>
          </a:p>
          <a:p>
            <a:pPr algn="ctr"/>
            <a:r>
              <a:rPr lang="en-US" sz="2400" b="1" dirty="0">
                <a:solidFill>
                  <a:srgbClr val="00B0F0"/>
                </a:solidFill>
                <a:latin typeface="Arial" panose="020B0604020202020204" pitchFamily="34" charset="0"/>
                <a:cs typeface="Arial" panose="020B0604020202020204" pitchFamily="34" charset="0"/>
              </a:rPr>
              <a:t>Advancing Planetary Science &amp; Planetary Defense with the Caltech Mission</a:t>
            </a:r>
          </a:p>
        </p:txBody>
      </p:sp>
      <p:sp>
        <p:nvSpPr>
          <p:cNvPr id="7" name="Subtitle 6">
            <a:extLst>
              <a:ext uri="{FF2B5EF4-FFF2-40B4-BE49-F238E27FC236}">
                <a16:creationId xmlns:a16="http://schemas.microsoft.com/office/drawing/2014/main" id="{9F7F5FBF-B08C-42A6-86C9-919D3C7F4B1F}"/>
              </a:ext>
            </a:extLst>
          </p:cNvPr>
          <p:cNvSpPr txBox="1">
            <a:spLocks/>
          </p:cNvSpPr>
          <p:nvPr/>
        </p:nvSpPr>
        <p:spPr>
          <a:xfrm>
            <a:off x="6713057" y="5483277"/>
            <a:ext cx="4462732" cy="994633"/>
          </a:xfrm>
          <a:prstGeom prst="rect">
            <a:avLst/>
          </a:prstGeom>
        </p:spPr>
        <p:txBody>
          <a:bodyPr vert="horz" lIns="91440" tIns="45720" rIns="91440" bIns="45720" rtlCol="0" anchor="t">
            <a:normAutofit fontScale="62500" lnSpcReduction="20000"/>
          </a:bodyPr>
          <a:lstStyle>
            <a:lvl1pPr marL="228600" indent="-228600" algn="l" defTabSz="914400" rtl="0" eaLnBrk="1" latinLnBrk="0" hangingPunct="1">
              <a:lnSpc>
                <a:spcPct val="90000"/>
              </a:lnSpc>
              <a:spcBef>
                <a:spcPts val="1000"/>
              </a:spcBef>
              <a:buClr>
                <a:schemeClr val="accent2"/>
              </a:buClr>
              <a:buSzPct val="75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3200" b="1" baseline="30000" dirty="0">
                <a:solidFill>
                  <a:srgbClr val="DFEEFA"/>
                </a:solidFill>
              </a:rPr>
              <a:t>Adriana Daca, Masatoshi Hirabayashi, Yaeji Kim, Joseph DeMartini, and the Caltech Mission Team</a:t>
            </a:r>
          </a:p>
          <a:p>
            <a:pPr marL="0" indent="0" algn="ctr">
              <a:lnSpc>
                <a:spcPct val="120000"/>
              </a:lnSpc>
              <a:spcBef>
                <a:spcPts val="0"/>
              </a:spcBef>
              <a:buNone/>
            </a:pPr>
            <a:br>
              <a:rPr lang="en-US" sz="2000" b="1" baseline="30000" dirty="0">
                <a:solidFill>
                  <a:srgbClr val="DFEEFA"/>
                </a:solidFill>
              </a:rPr>
            </a:br>
            <a:endParaRPr lang="en-US" sz="2000" b="1" baseline="30000" dirty="0">
              <a:solidFill>
                <a:srgbClr val="DFEEFA"/>
              </a:solidFill>
            </a:endParaRPr>
          </a:p>
        </p:txBody>
      </p:sp>
      <p:cxnSp>
        <p:nvCxnSpPr>
          <p:cNvPr id="8" name="Straight Connector 7">
            <a:extLst>
              <a:ext uri="{FF2B5EF4-FFF2-40B4-BE49-F238E27FC236}">
                <a16:creationId xmlns:a16="http://schemas.microsoft.com/office/drawing/2014/main" id="{3AC22991-DA0A-4807-9953-C159F5BC426B}"/>
              </a:ext>
            </a:extLst>
          </p:cNvPr>
          <p:cNvCxnSpPr>
            <a:cxnSpLocks/>
          </p:cNvCxnSpPr>
          <p:nvPr/>
        </p:nvCxnSpPr>
        <p:spPr>
          <a:xfrm>
            <a:off x="8161763" y="5221127"/>
            <a:ext cx="1507135" cy="0"/>
          </a:xfrm>
          <a:prstGeom prst="line">
            <a:avLst/>
          </a:prstGeom>
          <a:ln w="50800">
            <a:solidFill>
              <a:srgbClr val="FF60FE"/>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824ACF61-ED42-441D-86E3-94CBA841E893}"/>
              </a:ext>
            </a:extLst>
          </p:cNvPr>
          <p:cNvSpPr txBox="1"/>
          <p:nvPr/>
        </p:nvSpPr>
        <p:spPr>
          <a:xfrm>
            <a:off x="6607235" y="6545431"/>
            <a:ext cx="565612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itchFamily="34" charset="-128"/>
                <a:cs typeface="Arial" panose="020B0604020202020204" pitchFamily="34" charset="0"/>
              </a:rPr>
              <a:t>© 2025 California Institute of Technology. </a:t>
            </a:r>
            <a:endParaRPr kumimoji="0" lang="en-US" sz="1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74475B25-1FDC-6CED-03DB-41E24DD0E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10" y="5823573"/>
            <a:ext cx="1899842" cy="8155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AA">
            <a:extLst>
              <a:ext uri="{FF2B5EF4-FFF2-40B4-BE49-F238E27FC236}">
                <a16:creationId xmlns:a16="http://schemas.microsoft.com/office/drawing/2014/main" id="{1AAFC0E9-7991-AA15-A213-213EC9F2C7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886" y="137025"/>
            <a:ext cx="757797" cy="26917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07EA652-9735-FA58-D1FE-C1365D811215}"/>
              </a:ext>
            </a:extLst>
          </p:cNvPr>
          <p:cNvSpPr txBox="1"/>
          <p:nvPr/>
        </p:nvSpPr>
        <p:spPr>
          <a:xfrm>
            <a:off x="917179" y="48269"/>
            <a:ext cx="6149896" cy="461665"/>
          </a:xfrm>
          <a:prstGeom prst="rect">
            <a:avLst/>
          </a:prstGeom>
          <a:noFill/>
        </p:spPr>
        <p:txBody>
          <a:bodyPr wrap="square">
            <a:spAutoFit/>
          </a:bodyPr>
          <a:lstStyle/>
          <a:p>
            <a:r>
              <a:rPr lang="en-US" sz="1200" b="1" i="0" u="none" strike="noStrike" dirty="0">
                <a:solidFill>
                  <a:srgbClr val="DFEEFA"/>
                </a:solidFill>
                <a:effectLst/>
                <a:latin typeface="Poppins" panose="020B0604020202020204" pitchFamily="34" charset="0"/>
              </a:rPr>
              <a:t>IAA Planetary Defense Conference 2025</a:t>
            </a:r>
          </a:p>
          <a:p>
            <a:r>
              <a:rPr lang="en-US" sz="1200" b="1" dirty="0">
                <a:solidFill>
                  <a:srgbClr val="DFEEFA"/>
                </a:solidFill>
                <a:latin typeface="Poppins" panose="020B0604020202020204" pitchFamily="34" charset="0"/>
              </a:rPr>
              <a:t>Stellenbosch, Cape Town, South Africa, 5-9 May 2025</a:t>
            </a:r>
            <a:endParaRPr lang="en-US" sz="1200" dirty="0">
              <a:solidFill>
                <a:srgbClr val="DFEEFA"/>
              </a:solidFill>
            </a:endParaRPr>
          </a:p>
        </p:txBody>
      </p:sp>
      <p:pic>
        <p:nvPicPr>
          <p:cNvPr id="2052" name="Picture 4" descr="Amazon.com - Framerly - University of Maryland, College Park 17&quot; w x 13&quot; h  Diploma Frame - Fits a bachelor's, master's and phd - Gold Embossed Diploma  ...">
            <a:extLst>
              <a:ext uri="{FF2B5EF4-FFF2-40B4-BE49-F238E27FC236}">
                <a16:creationId xmlns:a16="http://schemas.microsoft.com/office/drawing/2014/main" id="{2D2DD891-E626-E3B2-7735-58CD36FD2D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053" y="5865377"/>
            <a:ext cx="788161" cy="78816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Logos | Brand Guide">
            <a:extLst>
              <a:ext uri="{FF2B5EF4-FFF2-40B4-BE49-F238E27FC236}">
                <a16:creationId xmlns:a16="http://schemas.microsoft.com/office/drawing/2014/main" id="{DD03FD70-6ABE-0E0C-21D4-E8E2A5F8DB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5503" y="5892805"/>
            <a:ext cx="1842708" cy="652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ock&#10;&#10;AI-generated content may be incorrect.">
            <a:extLst>
              <a:ext uri="{FF2B5EF4-FFF2-40B4-BE49-F238E27FC236}">
                <a16:creationId xmlns:a16="http://schemas.microsoft.com/office/drawing/2014/main" id="{5DF0E687-19E6-8861-1254-DC96073FDD2F}"/>
              </a:ext>
            </a:extLst>
          </p:cNvPr>
          <p:cNvPicPr>
            <a:picLocks noChangeAspect="1"/>
          </p:cNvPicPr>
          <p:nvPr/>
        </p:nvPicPr>
        <p:blipFill>
          <a:blip r:embed="rId8"/>
          <a:stretch>
            <a:fillRect/>
          </a:stretch>
        </p:blipFill>
        <p:spPr>
          <a:xfrm>
            <a:off x="4752682" y="6119134"/>
            <a:ext cx="1153123" cy="518906"/>
          </a:xfrm>
          <a:prstGeom prst="rect">
            <a:avLst/>
          </a:prstGeom>
        </p:spPr>
      </p:pic>
    </p:spTree>
    <p:extLst>
      <p:ext uri="{BB962C8B-B14F-4D97-AF65-F5344CB8AC3E}">
        <p14:creationId xmlns:p14="http://schemas.microsoft.com/office/powerpoint/2010/main" val="40041412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CA1E8-5A96-AD94-3A92-B5D041A7BF53}"/>
              </a:ext>
            </a:extLst>
          </p:cNvPr>
          <p:cNvSpPr>
            <a:spLocks noGrp="1"/>
          </p:cNvSpPr>
          <p:nvPr>
            <p:ph type="title"/>
          </p:nvPr>
        </p:nvSpPr>
        <p:spPr/>
        <p:txBody>
          <a:bodyPr/>
          <a:lstStyle/>
          <a:p>
            <a:r>
              <a:rPr lang="en-US" b="1" dirty="0">
                <a:solidFill>
                  <a:srgbClr val="28ABE3"/>
                </a:solidFill>
              </a:rPr>
              <a:t>References</a:t>
            </a:r>
          </a:p>
        </p:txBody>
      </p:sp>
      <p:sp>
        <p:nvSpPr>
          <p:cNvPr id="3" name="Content Placeholder 2">
            <a:extLst>
              <a:ext uri="{FF2B5EF4-FFF2-40B4-BE49-F238E27FC236}">
                <a16:creationId xmlns:a16="http://schemas.microsoft.com/office/drawing/2014/main" id="{452E970B-B325-3A24-BC59-73D6ACE29D41}"/>
              </a:ext>
            </a:extLst>
          </p:cNvPr>
          <p:cNvSpPr>
            <a:spLocks noGrp="1"/>
          </p:cNvSpPr>
          <p:nvPr>
            <p:ph idx="1"/>
          </p:nvPr>
        </p:nvSpPr>
        <p:spPr>
          <a:xfrm>
            <a:off x="838200" y="1725336"/>
            <a:ext cx="10515600" cy="3754069"/>
          </a:xfrm>
        </p:spPr>
        <p:txBody>
          <a:bodyPr>
            <a:noAutofit/>
          </a:bodyPr>
          <a:lstStyle/>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Asphaug, Erik, et al. "Disruption of </a:t>
            </a:r>
            <a:r>
              <a:rPr lang="en-US" sz="1200" dirty="0" err="1">
                <a:solidFill>
                  <a:schemeClr val="bg1"/>
                </a:solidFill>
              </a:rPr>
              <a:t>kilometre</a:t>
            </a:r>
            <a:r>
              <a:rPr lang="en-US" sz="1200" dirty="0">
                <a:solidFill>
                  <a:schemeClr val="bg1"/>
                </a:solidFill>
              </a:rPr>
              <a:t>-sized asteroids by energetic collisions." </a:t>
            </a:r>
            <a:r>
              <a:rPr lang="en-US" sz="1200" i="1" dirty="0">
                <a:solidFill>
                  <a:schemeClr val="bg1"/>
                </a:solidFill>
              </a:rPr>
              <a:t>Nature</a:t>
            </a:r>
            <a:r>
              <a:rPr lang="en-US" sz="1200" dirty="0">
                <a:solidFill>
                  <a:schemeClr val="bg1"/>
                </a:solidFill>
              </a:rPr>
              <a:t> 393.6684 (1998): 437-440.</a:t>
            </a:r>
          </a:p>
          <a:p>
            <a:pPr defTabSz="207259">
              <a:lnSpc>
                <a:spcPct val="100000"/>
              </a:lnSpc>
              <a:spcBef>
                <a:spcPts val="600"/>
              </a:spcBef>
              <a:defRPr sz="2108">
                <a:solidFill>
                  <a:srgbClr val="222222"/>
                </a:solidFill>
                <a:latin typeface="Arial"/>
                <a:ea typeface="Arial"/>
                <a:cs typeface="Arial"/>
                <a:sym typeface="Arial"/>
              </a:defRPr>
            </a:pPr>
            <a:r>
              <a:rPr lang="en-US" sz="1200" b="0" i="0" u="none" strike="noStrike" dirty="0" err="1">
                <a:solidFill>
                  <a:schemeClr val="bg1"/>
                </a:solidFill>
                <a:effectLst/>
              </a:rPr>
              <a:t>Binzel</a:t>
            </a:r>
            <a:r>
              <a:rPr lang="en-US" sz="1200" b="0" i="0" u="none" strike="noStrike" dirty="0">
                <a:solidFill>
                  <a:schemeClr val="bg1"/>
                </a:solidFill>
                <a:effectLst/>
              </a:rPr>
              <a:t>, Richard P., et al. "Spectral properties and composition of potentially hazardous Asteroid (99942) Apophis." </a:t>
            </a:r>
            <a:r>
              <a:rPr lang="en-US" sz="1200" b="0" i="1" u="none" strike="noStrike" dirty="0">
                <a:solidFill>
                  <a:schemeClr val="bg1"/>
                </a:solidFill>
                <a:effectLst/>
              </a:rPr>
              <a:t>Icarus </a:t>
            </a:r>
            <a:r>
              <a:rPr lang="en-US" sz="1200" b="0" i="0" u="none" strike="noStrike" dirty="0">
                <a:solidFill>
                  <a:schemeClr val="bg1"/>
                </a:solidFill>
                <a:effectLst/>
              </a:rPr>
              <a:t>200.2 (2009): 480-485.</a:t>
            </a:r>
            <a:endParaRPr lang="en-US" sz="1200" dirty="0">
              <a:solidFill>
                <a:schemeClr val="bg1"/>
              </a:solidFill>
            </a:endParaRPr>
          </a:p>
          <a:p>
            <a:pPr defTabSz="207259">
              <a:lnSpc>
                <a:spcPct val="100000"/>
              </a:lnSpc>
              <a:spcBef>
                <a:spcPts val="600"/>
              </a:spcBef>
              <a:defRPr sz="2108">
                <a:solidFill>
                  <a:srgbClr val="222222"/>
                </a:solidFill>
                <a:latin typeface="Arial"/>
                <a:ea typeface="Arial"/>
                <a:cs typeface="Arial"/>
                <a:sym typeface="Arial"/>
              </a:defRPr>
            </a:pPr>
            <a:r>
              <a:rPr lang="en-US" sz="1200" b="0" i="0" u="none" strike="noStrike" dirty="0">
                <a:solidFill>
                  <a:schemeClr val="bg1"/>
                </a:solidFill>
                <a:effectLst/>
              </a:rPr>
              <a:t>Brozović, Marina, et al. "Goldstone and Arecibo radar observations of (99942) Apophis in 2012–2013." </a:t>
            </a:r>
            <a:r>
              <a:rPr lang="en-US" sz="1200" b="0" i="1" u="none" strike="noStrike" dirty="0">
                <a:solidFill>
                  <a:schemeClr val="bg1"/>
                </a:solidFill>
                <a:effectLst/>
              </a:rPr>
              <a:t>Icarus</a:t>
            </a:r>
            <a:r>
              <a:rPr lang="en-US" sz="1200" b="0" i="0" u="none" strike="noStrike" dirty="0">
                <a:solidFill>
                  <a:schemeClr val="bg1"/>
                </a:solidFill>
                <a:effectLst/>
              </a:rPr>
              <a:t> 300 (2018): 115-128.</a:t>
            </a: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DeMartini, Joseph V., et al. "Using a discrete element method to investigate seismic response and spin change of 99942 Apophis during its 2029 tidal encounter with Earth." </a:t>
            </a:r>
            <a:r>
              <a:rPr lang="en-US" sz="1200" i="1" dirty="0">
                <a:solidFill>
                  <a:schemeClr val="bg1"/>
                </a:solidFill>
              </a:rPr>
              <a:t>Icarus</a:t>
            </a:r>
            <a:r>
              <a:rPr lang="en-US" sz="1200" dirty="0">
                <a:solidFill>
                  <a:schemeClr val="bg1"/>
                </a:solidFill>
              </a:rPr>
              <a:t> 328 (2019): 93-103.</a:t>
            </a:r>
          </a:p>
          <a:p>
            <a:pPr defTabSz="207259">
              <a:lnSpc>
                <a:spcPct val="100000"/>
              </a:lnSpc>
              <a:spcBef>
                <a:spcPts val="600"/>
              </a:spcBef>
              <a:defRPr sz="2108">
                <a:solidFill>
                  <a:srgbClr val="222222"/>
                </a:solidFill>
                <a:latin typeface="Arial"/>
                <a:ea typeface="Arial"/>
                <a:cs typeface="Arial"/>
                <a:sym typeface="Arial"/>
              </a:defRPr>
            </a:pPr>
            <a:r>
              <a:rPr lang="en-US" sz="1200" b="0" i="0" u="none" strike="noStrike" dirty="0">
                <a:solidFill>
                  <a:schemeClr val="bg1"/>
                </a:solidFill>
                <a:effectLst/>
              </a:rPr>
              <a:t>Haynes, Mark, et al. "Small body radar inverse scattering in monostatic and bistatic geometries." </a:t>
            </a:r>
            <a:r>
              <a:rPr lang="en-US" sz="1200" b="0" i="1" u="none" strike="noStrike" dirty="0">
                <a:solidFill>
                  <a:schemeClr val="bg1"/>
                </a:solidFill>
                <a:effectLst/>
              </a:rPr>
              <a:t>Lunar and Planetary Science Conference</a:t>
            </a:r>
            <a:r>
              <a:rPr lang="en-US" sz="1200" b="0" i="0" u="none" strike="noStrike" dirty="0">
                <a:solidFill>
                  <a:schemeClr val="bg1"/>
                </a:solidFill>
                <a:effectLst/>
              </a:rPr>
              <a:t>. Vol. 2548. 2021.</a:t>
            </a:r>
            <a:endParaRPr lang="en-US" sz="1200" dirty="0">
              <a:solidFill>
                <a:schemeClr val="bg1"/>
              </a:solidFill>
            </a:endParaRP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Hirabayashi, M., Y. Kim, and M. </a:t>
            </a:r>
            <a:r>
              <a:rPr lang="en-US" sz="1200" dirty="0" err="1">
                <a:solidFill>
                  <a:schemeClr val="bg1"/>
                </a:solidFill>
              </a:rPr>
              <a:t>Brozović</a:t>
            </a:r>
            <a:r>
              <a:rPr lang="en-US" sz="1200" dirty="0">
                <a:solidFill>
                  <a:schemeClr val="bg1"/>
                </a:solidFill>
              </a:rPr>
              <a:t>. "Finite element modeling to characterize the stress evolution in asteroid (99942) Apophis during the 2029 Earth encounter." </a:t>
            </a:r>
            <a:r>
              <a:rPr lang="en-US" sz="1200" i="1" dirty="0">
                <a:solidFill>
                  <a:schemeClr val="bg1"/>
                </a:solidFill>
              </a:rPr>
              <a:t>Icarus</a:t>
            </a:r>
            <a:r>
              <a:rPr lang="en-US" sz="1200" dirty="0">
                <a:solidFill>
                  <a:schemeClr val="bg1"/>
                </a:solidFill>
              </a:rPr>
              <a:t> 365 (2021): 114493.</a:t>
            </a: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Kim, Yaeji, et al. "Tidal resurfacing model for (99942) Apophis during the 2029 close approach with Earth." </a:t>
            </a:r>
            <a:r>
              <a:rPr lang="en-US" sz="1200" i="1" dirty="0">
                <a:solidFill>
                  <a:schemeClr val="bg1"/>
                </a:solidFill>
              </a:rPr>
              <a:t>Monthly Notices of the Royal Astronomical Society</a:t>
            </a:r>
            <a:r>
              <a:rPr lang="en-US" sz="1200" dirty="0">
                <a:solidFill>
                  <a:schemeClr val="bg1"/>
                </a:solidFill>
              </a:rPr>
              <a:t> 520.3 (2023): 3405-3415.</a:t>
            </a: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Lee, H-J., et al. "Refinement of the convex shape model and tumbling spin state of (99942) Apophis using the 2020–2021 apparition data." </a:t>
            </a:r>
            <a:r>
              <a:rPr lang="en-US" sz="1200" i="1" dirty="0">
                <a:solidFill>
                  <a:schemeClr val="bg1"/>
                </a:solidFill>
              </a:rPr>
              <a:t>Astronomy &amp; Astrophysics</a:t>
            </a:r>
            <a:r>
              <a:rPr lang="en-US" sz="1200" dirty="0">
                <a:solidFill>
                  <a:schemeClr val="bg1"/>
                </a:solidFill>
              </a:rPr>
              <a:t> 661 (2022): L3.</a:t>
            </a:r>
            <a:endParaRPr lang="en-US" sz="1200" b="0" i="0" u="none" strike="noStrike" dirty="0">
              <a:solidFill>
                <a:schemeClr val="bg1"/>
              </a:solidFill>
              <a:effectLst/>
            </a:endParaRPr>
          </a:p>
          <a:p>
            <a:pPr defTabSz="207259">
              <a:lnSpc>
                <a:spcPct val="100000"/>
              </a:lnSpc>
              <a:spcBef>
                <a:spcPts val="600"/>
              </a:spcBef>
              <a:defRPr sz="2108">
                <a:solidFill>
                  <a:srgbClr val="222222"/>
                </a:solidFill>
                <a:latin typeface="Arial"/>
                <a:ea typeface="Arial"/>
                <a:cs typeface="Arial"/>
                <a:sym typeface="Arial"/>
              </a:defRPr>
            </a:pPr>
            <a:r>
              <a:rPr lang="en-US" sz="1200" b="0" i="0" u="none" strike="noStrike" dirty="0">
                <a:solidFill>
                  <a:schemeClr val="bg1"/>
                </a:solidFill>
                <a:effectLst/>
              </a:rPr>
              <a:t>Müller, T. G., et al. "Thermal infrared observations of asteroid (99942) Apophis with Herschel." </a:t>
            </a:r>
            <a:r>
              <a:rPr lang="en-US" sz="1200" b="0" i="1" u="none" strike="noStrike" dirty="0">
                <a:solidFill>
                  <a:schemeClr val="bg1"/>
                </a:solidFill>
                <a:effectLst/>
              </a:rPr>
              <a:t>Astronomy &amp; Astrophysics </a:t>
            </a:r>
            <a:r>
              <a:rPr lang="en-US" sz="1200" b="0" i="0" u="none" strike="noStrike" dirty="0">
                <a:solidFill>
                  <a:schemeClr val="bg1"/>
                </a:solidFill>
                <a:effectLst/>
              </a:rPr>
              <a:t>566 (2014): A22.</a:t>
            </a: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Reddy, Vishnu, et al. "Surface composition of (99942) Apophis." </a:t>
            </a:r>
            <a:r>
              <a:rPr lang="en-US" sz="1200" i="1" dirty="0">
                <a:solidFill>
                  <a:schemeClr val="bg1"/>
                </a:solidFill>
              </a:rPr>
              <a:t>The Astronomical Journal</a:t>
            </a:r>
            <a:r>
              <a:rPr lang="en-US" sz="1200" dirty="0">
                <a:solidFill>
                  <a:schemeClr val="bg1"/>
                </a:solidFill>
              </a:rPr>
              <a:t> 155.3 (2018): 140.</a:t>
            </a:r>
          </a:p>
          <a:p>
            <a:pPr defTabSz="207259">
              <a:lnSpc>
                <a:spcPct val="100000"/>
              </a:lnSpc>
              <a:spcBef>
                <a:spcPts val="600"/>
              </a:spcBef>
              <a:defRPr sz="2108">
                <a:solidFill>
                  <a:srgbClr val="222222"/>
                </a:solidFill>
                <a:latin typeface="Arial"/>
                <a:ea typeface="Arial"/>
                <a:cs typeface="Arial"/>
                <a:sym typeface="Arial"/>
              </a:defRPr>
            </a:pPr>
            <a:r>
              <a:rPr lang="en-US" sz="1200" b="0" i="0" u="none" strike="noStrike" dirty="0">
                <a:solidFill>
                  <a:schemeClr val="bg1"/>
                </a:solidFill>
                <a:effectLst/>
              </a:rPr>
              <a:t>The NEO WARP Working Group. 2024, in The 31</a:t>
            </a:r>
            <a:r>
              <a:rPr lang="en-US" sz="1200" b="0" i="0" u="none" strike="noStrike" baseline="30000" dirty="0">
                <a:solidFill>
                  <a:schemeClr val="bg1"/>
                </a:solidFill>
                <a:effectLst/>
              </a:rPr>
              <a:t>st </a:t>
            </a:r>
            <a:r>
              <a:rPr lang="en-US" sz="1200" b="0" i="0" u="none" strike="noStrike" dirty="0">
                <a:solidFill>
                  <a:schemeClr val="bg1"/>
                </a:solidFill>
                <a:effectLst/>
              </a:rPr>
              <a:t>Meeting of the NASA Small Bodies Assessment Group (SBAG)</a:t>
            </a:r>
            <a:endParaRPr lang="en-US" sz="1200" dirty="0">
              <a:solidFill>
                <a:schemeClr val="bg1"/>
              </a:solidFill>
            </a:endParaRP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Valvano, Giulia, et al. "APOPHIS–effects of the 2029 Earth’s encounter on the surface and nearby dynamics." </a:t>
            </a:r>
            <a:r>
              <a:rPr lang="en-US" sz="1200" i="1" dirty="0">
                <a:solidFill>
                  <a:schemeClr val="bg1"/>
                </a:solidFill>
              </a:rPr>
              <a:t>Monthly Notices of the Royal Astronomical Society</a:t>
            </a:r>
            <a:r>
              <a:rPr lang="en-US" sz="1200" dirty="0">
                <a:solidFill>
                  <a:schemeClr val="bg1"/>
                </a:solidFill>
              </a:rPr>
              <a:t> 510.1 (2022): 95-109.</a:t>
            </a:r>
          </a:p>
          <a:p>
            <a:pPr defTabSz="207259">
              <a:lnSpc>
                <a:spcPct val="100000"/>
              </a:lnSpc>
              <a:spcBef>
                <a:spcPts val="600"/>
              </a:spcBef>
              <a:defRPr sz="2108">
                <a:solidFill>
                  <a:srgbClr val="222222"/>
                </a:solidFill>
                <a:latin typeface="Arial"/>
                <a:ea typeface="Arial"/>
                <a:cs typeface="Arial"/>
                <a:sym typeface="Arial"/>
              </a:defRPr>
            </a:pPr>
            <a:r>
              <a:rPr lang="en-US" sz="1200" dirty="0">
                <a:solidFill>
                  <a:schemeClr val="bg1"/>
                </a:solidFill>
              </a:rPr>
              <a:t>Yu, Yang, et al. "Numerical predictions of surface effects during the 2029 close approach of asteroid 99942 Apophis." </a:t>
            </a:r>
            <a:r>
              <a:rPr lang="en-US" sz="1200" i="1" dirty="0">
                <a:solidFill>
                  <a:schemeClr val="bg1"/>
                </a:solidFill>
              </a:rPr>
              <a:t>Icarus</a:t>
            </a:r>
            <a:r>
              <a:rPr lang="en-US" sz="1200" dirty="0">
                <a:solidFill>
                  <a:schemeClr val="bg1"/>
                </a:solidFill>
              </a:rPr>
              <a:t> 242 (2014): 82-96.</a:t>
            </a:r>
          </a:p>
          <a:p>
            <a:pPr defTabSz="207259">
              <a:lnSpc>
                <a:spcPct val="100000"/>
              </a:lnSpc>
              <a:spcBef>
                <a:spcPts val="600"/>
              </a:spcBef>
              <a:defRPr sz="2108">
                <a:solidFill>
                  <a:srgbClr val="222222"/>
                </a:solidFill>
                <a:latin typeface="Arial"/>
                <a:ea typeface="Arial"/>
                <a:cs typeface="Arial"/>
                <a:sym typeface="Arial"/>
              </a:defRPr>
            </a:pPr>
            <a:endParaRPr lang="en-US" sz="1200" dirty="0">
              <a:solidFill>
                <a:schemeClr val="bg1"/>
              </a:solidFill>
            </a:endParaRPr>
          </a:p>
          <a:p>
            <a:pPr>
              <a:lnSpc>
                <a:spcPct val="100000"/>
              </a:lnSpc>
              <a:spcBef>
                <a:spcPts val="600"/>
              </a:spcBef>
            </a:pPr>
            <a:endParaRPr lang="en-US" sz="1200" dirty="0">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963A4F50-EA39-5485-2548-C5BCEE6626D4}"/>
              </a:ext>
            </a:extLst>
          </p:cNvPr>
          <p:cNvPicPr>
            <a:picLocks noChangeAspect="1"/>
          </p:cNvPicPr>
          <p:nvPr/>
        </p:nvPicPr>
        <p:blipFill>
          <a:blip r:embed="rId2"/>
          <a:stretch>
            <a:fillRect/>
          </a:stretch>
        </p:blipFill>
        <p:spPr>
          <a:xfrm>
            <a:off x="11100037" y="6390998"/>
            <a:ext cx="1091963" cy="467002"/>
          </a:xfrm>
          <a:prstGeom prst="rect">
            <a:avLst/>
          </a:prstGeom>
        </p:spPr>
      </p:pic>
      <p:sp>
        <p:nvSpPr>
          <p:cNvPr id="7" name="Slide Number Placeholder 6">
            <a:extLst>
              <a:ext uri="{FF2B5EF4-FFF2-40B4-BE49-F238E27FC236}">
                <a16:creationId xmlns:a16="http://schemas.microsoft.com/office/drawing/2014/main" id="{2126DBFF-C45A-A9E8-C450-A798E96C1DFA}"/>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10</a:t>
            </a:fld>
            <a:endParaRPr lang="en-US" sz="1333" dirty="0">
              <a:solidFill>
                <a:schemeClr val="tx1">
                  <a:lumMod val="50000"/>
                  <a:lumOff val="50000"/>
                </a:schemeClr>
              </a:solidFill>
              <a:latin typeface="+mn-lt"/>
            </a:endParaRPr>
          </a:p>
        </p:txBody>
      </p:sp>
    </p:spTree>
    <p:extLst>
      <p:ext uri="{BB962C8B-B14F-4D97-AF65-F5344CB8AC3E}">
        <p14:creationId xmlns:p14="http://schemas.microsoft.com/office/powerpoint/2010/main" val="2883678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F8525CE8-B674-E54D-B6E9-6912F6451837}"/>
              </a:ext>
            </a:extLst>
          </p:cNvPr>
          <p:cNvGraphicFramePr>
            <a:graphicFrameLocks noGrp="1"/>
          </p:cNvGraphicFramePr>
          <p:nvPr/>
        </p:nvGraphicFramePr>
        <p:xfrm>
          <a:off x="242157" y="1065593"/>
          <a:ext cx="6915682" cy="5475077"/>
        </p:xfrm>
        <a:graphic>
          <a:graphicData uri="http://schemas.openxmlformats.org/drawingml/2006/table">
            <a:tbl>
              <a:tblPr firstRow="1" bandRow="1">
                <a:tableStyleId>{5C22544A-7EE6-4342-B048-85BDC9FD1C3A}</a:tableStyleId>
              </a:tblPr>
              <a:tblGrid>
                <a:gridCol w="1832247">
                  <a:extLst>
                    <a:ext uri="{9D8B030D-6E8A-4147-A177-3AD203B41FA5}">
                      <a16:colId xmlns:a16="http://schemas.microsoft.com/office/drawing/2014/main" val="2040572022"/>
                    </a:ext>
                  </a:extLst>
                </a:gridCol>
                <a:gridCol w="2925111">
                  <a:extLst>
                    <a:ext uri="{9D8B030D-6E8A-4147-A177-3AD203B41FA5}">
                      <a16:colId xmlns:a16="http://schemas.microsoft.com/office/drawing/2014/main" val="504358033"/>
                    </a:ext>
                  </a:extLst>
                </a:gridCol>
                <a:gridCol w="2158324">
                  <a:extLst>
                    <a:ext uri="{9D8B030D-6E8A-4147-A177-3AD203B41FA5}">
                      <a16:colId xmlns:a16="http://schemas.microsoft.com/office/drawing/2014/main" val="1017394773"/>
                    </a:ext>
                  </a:extLst>
                </a:gridCol>
              </a:tblGrid>
              <a:tr h="485415">
                <a:tc>
                  <a:txBody>
                    <a:bodyPr/>
                    <a:lstStyle/>
                    <a:p>
                      <a:pPr algn="ctr"/>
                      <a:r>
                        <a:rPr lang="en-US" sz="1600" b="1" i="0">
                          <a:latin typeface="Arial Black" panose="020B0604020202020204" pitchFamily="34" charset="0"/>
                          <a:cs typeface="Arial Black" panose="020B0604020202020204" pitchFamily="34" charset="0"/>
                        </a:rPr>
                        <a:t>Goals:</a:t>
                      </a:r>
                    </a:p>
                  </a:txBody>
                  <a:tcPr marL="89979" marR="89979" marT="44989" marB="4498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5000"/>
                      </a:schemeClr>
                    </a:solidFill>
                  </a:tcPr>
                </a:tc>
                <a:tc>
                  <a:txBody>
                    <a:bodyPr/>
                    <a:lstStyle/>
                    <a:p>
                      <a:pPr algn="ctr"/>
                      <a:r>
                        <a:rPr lang="en-US" sz="1300" b="1" i="0">
                          <a:latin typeface="Arial Black" panose="020B0604020202020204" pitchFamily="34" charset="0"/>
                          <a:cs typeface="Arial Black" panose="020B0604020202020204" pitchFamily="34" charset="0"/>
                        </a:rPr>
                        <a:t>Objectives:</a:t>
                      </a:r>
                    </a:p>
                  </a:txBody>
                  <a:tcPr marL="44989" marR="44989" marT="44989" marB="44989"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5000"/>
                      </a:schemeClr>
                    </a:solidFill>
                  </a:tcPr>
                </a:tc>
                <a:tc>
                  <a:txBody>
                    <a:bodyPr/>
                    <a:lstStyle/>
                    <a:p>
                      <a:pPr algn="ctr"/>
                      <a:r>
                        <a:rPr lang="en-US" sz="1300" b="1" i="0">
                          <a:latin typeface="Arial Black" panose="020B0604020202020204" pitchFamily="34" charset="0"/>
                          <a:cs typeface="Arial Black" panose="020B0604020202020204" pitchFamily="34" charset="0"/>
                        </a:rPr>
                        <a:t>Key Measurements:</a:t>
                      </a:r>
                    </a:p>
                  </a:txBody>
                  <a:tcPr marL="47755" marR="47755" marT="47755" marB="4775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1698850914"/>
                  </a:ext>
                </a:extLst>
              </a:tr>
              <a:tr h="985520">
                <a:tc rowSpan="2">
                  <a:txBody>
                    <a:bodyPr/>
                    <a:lstStyle/>
                    <a:p>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Understand the interior structure of a rubble pile asteroid, and implications for its formation, evolution, and response to a mitigation attempt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solidFill>
                      <a:schemeClr val="accent6">
                        <a:lumMod val="60000"/>
                        <a:lumOff val="40000"/>
                        <a:alpha val="80000"/>
                      </a:schemeClr>
                    </a:solidFill>
                  </a:tcPr>
                </a:tc>
                <a:tc>
                  <a:txBody>
                    <a:bodyPr/>
                    <a:lstStyle/>
                    <a:p>
                      <a:r>
                        <a:rPr lang="en-US" sz="1500" b="1" i="0" kern="120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ea typeface="+mn-ea"/>
                          <a:cs typeface="Arial Narrow" panose="020B0604020202020204" pitchFamily="34" charset="0"/>
                        </a:rPr>
                        <a:t>Determine the shape, bulk density, and bulk porosity of Apophis to constrain its interior structure and mechanical properties.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alpha val="65000"/>
                      </a:schemeClr>
                    </a:solidFill>
                  </a:tcPr>
                </a:tc>
                <a:tc>
                  <a:txBody>
                    <a:bodyPr/>
                    <a:lstStyle/>
                    <a:p>
                      <a:pPr algn="ctr"/>
                      <a:r>
                        <a:rPr lang="en-US" sz="1500" b="1" i="0" kern="120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ea typeface="+mn-ea"/>
                          <a:cs typeface="Arial Narrow" panose="020B0604020202020204" pitchFamily="34" charset="0"/>
                        </a:rPr>
                        <a:t>Global shape and gravity models</a:t>
                      </a:r>
                    </a:p>
                  </a:txBody>
                  <a:tcPr marL="47755" marR="47755" marT="47755" marB="4775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alpha val="65000"/>
                      </a:schemeClr>
                    </a:solidFill>
                  </a:tcPr>
                </a:tc>
                <a:extLst>
                  <a:ext uri="{0D108BD9-81ED-4DB2-BD59-A6C34878D82A}">
                    <a16:rowId xmlns:a16="http://schemas.microsoft.com/office/drawing/2014/main" val="2563571254"/>
                  </a:ext>
                </a:extLst>
              </a:tr>
              <a:tr h="1098336">
                <a:tc vMerge="1">
                  <a:txBody>
                    <a:bodyPr/>
                    <a:lstStyle/>
                    <a:p>
                      <a:endParaRPr lang="en-US" sz="1400" b="0" i="0">
                        <a:latin typeface="Arial Narrow" panose="020B0604020202020204" pitchFamily="34" charset="0"/>
                        <a:cs typeface="Arial Narrow" panose="020B0604020202020204" pitchFamily="34" charset="0"/>
                      </a:endParaRPr>
                    </a:p>
                  </a:txBody>
                  <a:tcPr marL="45720" marR="45720" anchor="ctr"/>
                </a:tc>
                <a:tc>
                  <a:txBody>
                    <a:bodyPr/>
                    <a:lstStyle/>
                    <a:p>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Determine the internal block size distribution, composition, porosity, and geometric arrangement</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alpha val="50000"/>
                      </a:schemeClr>
                    </a:solidFill>
                  </a:tcPr>
                </a:tc>
                <a:tc>
                  <a:txBody>
                    <a:bodyPr/>
                    <a:lstStyle/>
                    <a:p>
                      <a:pPr algn="ct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Monostatic and bistatic radar observations</a:t>
                      </a:r>
                    </a:p>
                  </a:txBody>
                  <a:tcPr marL="47755" marR="47755" marT="47755" marB="4775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60000"/>
                        <a:lumOff val="40000"/>
                        <a:alpha val="50000"/>
                      </a:schemeClr>
                    </a:solidFill>
                  </a:tcPr>
                </a:tc>
                <a:extLst>
                  <a:ext uri="{0D108BD9-81ED-4DB2-BD59-A6C34878D82A}">
                    <a16:rowId xmlns:a16="http://schemas.microsoft.com/office/drawing/2014/main" val="319208275"/>
                  </a:ext>
                </a:extLst>
              </a:tr>
              <a:tr h="1098336">
                <a:tc rowSpan="3">
                  <a:txBody>
                    <a:bodyPr/>
                    <a:lstStyle/>
                    <a:p>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Understand how close planetary flybys affect asteroids, to understand how asteroids are resurfaced and respond to impulsive events (like deflection attempts)</a:t>
                      </a:r>
                    </a:p>
                  </a:txBody>
                  <a:tcPr anchor="ctr">
                    <a:lnL w="28575" cap="flat" cmpd="sng" algn="ctr">
                      <a:solidFill>
                        <a:schemeClr val="bg1"/>
                      </a:solidFill>
                      <a:prstDash val="solid"/>
                      <a:round/>
                      <a:headEnd type="none" w="med" len="med"/>
                      <a:tailEnd type="none" w="med" len="med"/>
                    </a:lnL>
                    <a:solidFill>
                      <a:srgbClr val="5CAECF">
                        <a:alpha val="69932"/>
                      </a:srgbClr>
                    </a:solidFill>
                  </a:tcPr>
                </a:tc>
                <a:tc>
                  <a:txBody>
                    <a:bodyPr/>
                    <a:lstStyle/>
                    <a:p>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Determine cohesive strength by observing material movement on the surface of Apophis during the Earth flyby</a:t>
                      </a:r>
                    </a:p>
                  </a:txBody>
                  <a:tcPr anchor="ctr">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CAECF">
                        <a:alpha val="55000"/>
                      </a:srgbClr>
                    </a:solidFill>
                  </a:tcPr>
                </a:tc>
                <a:tc>
                  <a:txBody>
                    <a:bodyPr/>
                    <a:lstStyle/>
                    <a:p>
                      <a:pPr algn="ct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Images of the surface of Apophis </a:t>
                      </a:r>
                      <a:r>
                        <a:rPr lang="en-US" sz="1500" b="1" i="0" u="sng">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before and after </a:t>
                      </a: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the Earth encounter</a:t>
                      </a:r>
                    </a:p>
                  </a:txBody>
                  <a:tcPr marL="47755" marR="47755" marT="47755" marB="4775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CAECF">
                        <a:alpha val="55000"/>
                      </a:srgbClr>
                    </a:solidFill>
                  </a:tcPr>
                </a:tc>
                <a:extLst>
                  <a:ext uri="{0D108BD9-81ED-4DB2-BD59-A6C34878D82A}">
                    <a16:rowId xmlns:a16="http://schemas.microsoft.com/office/drawing/2014/main" val="4274708586"/>
                  </a:ext>
                </a:extLst>
              </a:tr>
              <a:tr h="1003531">
                <a:tc vMerge="1">
                  <a:txBody>
                    <a:bodyPr/>
                    <a:lstStyle/>
                    <a:p>
                      <a:endParaRPr lang="en-US" sz="1400" b="0" i="0">
                        <a:latin typeface="Arial Narrow" panose="020B0604020202020204" pitchFamily="34" charset="0"/>
                        <a:cs typeface="Arial Narrow" panose="020B0604020202020204" pitchFamily="34" charset="0"/>
                      </a:endParaRPr>
                    </a:p>
                  </a:txBody>
                  <a:tcPr marL="45720" marR="45720" anchor="ctr">
                    <a:lnT w="28575" cap="flat" cmpd="sng" algn="ctr">
                      <a:solidFill>
                        <a:schemeClr val="bg1"/>
                      </a:solidFill>
                      <a:prstDash val="solid"/>
                      <a:round/>
                      <a:headEnd type="none" w="med" len="med"/>
                      <a:tailEnd type="none" w="med" len="med"/>
                    </a:lnT>
                  </a:tcPr>
                </a:tc>
                <a:tc>
                  <a:txBody>
                    <a:bodyPr/>
                    <a:lstStyle/>
                    <a:p>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Determine how the spin-state of Apophis changes during the Earth flyby</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CAECF">
                        <a:alpha val="40000"/>
                      </a:srgbClr>
                    </a:solidFill>
                  </a:tcPr>
                </a:tc>
                <a:tc>
                  <a:txBody>
                    <a:bodyPr/>
                    <a:lstStyle/>
                    <a:p>
                      <a:pPr algn="ct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Measurements of Apophis’s spin state </a:t>
                      </a:r>
                      <a:r>
                        <a:rPr lang="en-US" sz="1500" b="1" i="0" u="sng">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before and after</a:t>
                      </a:r>
                      <a:r>
                        <a:rPr lang="en-US" sz="1500" b="1" i="0" u="none">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 </a:t>
                      </a: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the Earth encounter</a:t>
                      </a:r>
                    </a:p>
                  </a:txBody>
                  <a:tcPr marL="47755" marR="47755" marT="47755" marB="4775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CAECF">
                        <a:alpha val="40000"/>
                      </a:srgbClr>
                    </a:solidFill>
                  </a:tcPr>
                </a:tc>
                <a:extLst>
                  <a:ext uri="{0D108BD9-81ED-4DB2-BD59-A6C34878D82A}">
                    <a16:rowId xmlns:a16="http://schemas.microsoft.com/office/drawing/2014/main" val="3930570692"/>
                  </a:ext>
                </a:extLst>
              </a:tr>
              <a:tr h="762000">
                <a:tc vMerge="1">
                  <a:txBody>
                    <a:bodyPr/>
                    <a:lstStyle/>
                    <a:p>
                      <a:endParaRPr lang="en-US" sz="1400" b="0" i="0">
                        <a:latin typeface="Arial Narrow" panose="020B0604020202020204" pitchFamily="34" charset="0"/>
                        <a:cs typeface="Arial Narrow" panose="020B0604020202020204" pitchFamily="34" charset="0"/>
                      </a:endParaRPr>
                    </a:p>
                  </a:txBody>
                  <a:tcPr marL="45720" marR="45720" anchor="ctr"/>
                </a:tc>
                <a:tc>
                  <a:txBody>
                    <a:bodyPr/>
                    <a:lstStyle/>
                    <a:p>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Put asteroids into human context by taking simultaneous resolved images of the Earth and Apophis</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CAECF">
                        <a:alpha val="25000"/>
                      </a:srgbClr>
                    </a:solidFill>
                  </a:tcPr>
                </a:tc>
                <a:tc>
                  <a:txBody>
                    <a:bodyPr/>
                    <a:lstStyle/>
                    <a:p>
                      <a:pPr algn="ct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Images of Apophis </a:t>
                      </a:r>
                      <a:r>
                        <a:rPr lang="en-US" sz="1500" b="1" i="0" u="sng">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during</a:t>
                      </a:r>
                      <a:r>
                        <a:rPr lang="en-US" sz="1500" b="1" i="0">
                          <a:solidFill>
                            <a:schemeClr val="bg1">
                              <a:lumMod val="95000"/>
                            </a:schemeClr>
                          </a:solidFill>
                          <a:effectLst>
                            <a:outerShdw blurRad="50800" dist="38100" dir="2700000" algn="tl" rotWithShape="0">
                              <a:prstClr val="black">
                                <a:alpha val="40000"/>
                              </a:prstClr>
                            </a:outerShdw>
                          </a:effectLst>
                          <a:latin typeface="Arial Narrow" panose="020B0604020202020204" pitchFamily="34" charset="0"/>
                          <a:cs typeface="Arial Narrow" panose="020B0604020202020204" pitchFamily="34" charset="0"/>
                        </a:rPr>
                        <a:t> the Earth encounter</a:t>
                      </a:r>
                    </a:p>
                  </a:txBody>
                  <a:tcPr marL="47755" marR="47755" marT="47755" marB="47755"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5CAECF">
                        <a:alpha val="25000"/>
                      </a:srgbClr>
                    </a:solidFill>
                  </a:tcPr>
                </a:tc>
                <a:extLst>
                  <a:ext uri="{0D108BD9-81ED-4DB2-BD59-A6C34878D82A}">
                    <a16:rowId xmlns:a16="http://schemas.microsoft.com/office/drawing/2014/main" val="1365465513"/>
                  </a:ext>
                </a:extLst>
              </a:tr>
            </a:tbl>
          </a:graphicData>
        </a:graphic>
      </p:graphicFrame>
      <p:sp>
        <p:nvSpPr>
          <p:cNvPr id="7" name="TextBox 6">
            <a:extLst>
              <a:ext uri="{FF2B5EF4-FFF2-40B4-BE49-F238E27FC236}">
                <a16:creationId xmlns:a16="http://schemas.microsoft.com/office/drawing/2014/main" id="{6119F3C6-15E8-3045-99B2-C9FE1E4F250D}"/>
              </a:ext>
            </a:extLst>
          </p:cNvPr>
          <p:cNvSpPr txBox="1"/>
          <p:nvPr/>
        </p:nvSpPr>
        <p:spPr>
          <a:xfrm>
            <a:off x="10165773" y="3683977"/>
            <a:ext cx="1972457" cy="861774"/>
          </a:xfrm>
          <a:prstGeom prst="rect">
            <a:avLst/>
          </a:prstGeom>
          <a:noFill/>
        </p:spPr>
        <p:txBody>
          <a:bodyPr wrap="square" lIns="0" tIns="0" rIns="0" bIns="0" rtlCol="0">
            <a:spAutoFit/>
          </a:bodyPr>
          <a:lstStyle/>
          <a:p>
            <a:pPr defTabSz="914377">
              <a:defRPr/>
            </a:pPr>
            <a:r>
              <a:rPr lang="en-US" sz="1400" b="1" i="1" dirty="0">
                <a:solidFill>
                  <a:schemeClr val="bg1">
                    <a:lumMod val="95000"/>
                  </a:schemeClr>
                </a:solidFill>
                <a:latin typeface="Arial Narrow" panose="020B0604020202020204" pitchFamily="34" charset="0"/>
                <a:cs typeface="Arial Narrow" panose="020B0604020202020204" pitchFamily="34" charset="0"/>
              </a:rPr>
              <a:t>Predicted changes in Apophis’s surface slope during the Earth encounter</a:t>
            </a:r>
            <a:r>
              <a:rPr lang="en-US" sz="1400" b="1" dirty="0">
                <a:solidFill>
                  <a:schemeClr val="bg1">
                    <a:lumMod val="95000"/>
                  </a:schemeClr>
                </a:solidFill>
                <a:latin typeface="Arial Narrow" panose="020B0604020202020204" pitchFamily="34" charset="0"/>
                <a:cs typeface="Arial Narrow" panose="020B0604020202020204" pitchFamily="34" charset="0"/>
              </a:rPr>
              <a:t> </a:t>
            </a:r>
            <a:r>
              <a:rPr lang="en-US" sz="1400" dirty="0">
                <a:solidFill>
                  <a:schemeClr val="bg1">
                    <a:lumMod val="95000"/>
                  </a:schemeClr>
                </a:solidFill>
                <a:latin typeface="Arial Narrow" panose="020B0604020202020204" pitchFamily="34" charset="0"/>
                <a:cs typeface="Arial Narrow" panose="020B0604020202020204" pitchFamily="34" charset="0"/>
              </a:rPr>
              <a:t>(Valvano+ 2021)</a:t>
            </a:r>
          </a:p>
        </p:txBody>
      </p:sp>
      <p:pic>
        <p:nvPicPr>
          <p:cNvPr id="8" name="Picture 7">
            <a:extLst>
              <a:ext uri="{FF2B5EF4-FFF2-40B4-BE49-F238E27FC236}">
                <a16:creationId xmlns:a16="http://schemas.microsoft.com/office/drawing/2014/main" id="{394B2A7C-0919-C842-8085-13E1FBA10F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603" y="1502237"/>
            <a:ext cx="2868323" cy="1620919"/>
          </a:xfrm>
          <a:prstGeom prst="rect">
            <a:avLst/>
          </a:prstGeom>
        </p:spPr>
      </p:pic>
      <p:sp>
        <p:nvSpPr>
          <p:cNvPr id="11" name="TextBox 10">
            <a:extLst>
              <a:ext uri="{FF2B5EF4-FFF2-40B4-BE49-F238E27FC236}">
                <a16:creationId xmlns:a16="http://schemas.microsoft.com/office/drawing/2014/main" id="{B4F17DDE-C707-E440-8901-F97F088D2CD7}"/>
              </a:ext>
            </a:extLst>
          </p:cNvPr>
          <p:cNvSpPr txBox="1"/>
          <p:nvPr/>
        </p:nvSpPr>
        <p:spPr>
          <a:xfrm>
            <a:off x="10444450" y="1867617"/>
            <a:ext cx="1693780" cy="1077218"/>
          </a:xfrm>
          <a:prstGeom prst="rect">
            <a:avLst/>
          </a:prstGeom>
          <a:noFill/>
        </p:spPr>
        <p:txBody>
          <a:bodyPr wrap="square" lIns="0" tIns="0" rIns="0" bIns="0" rtlCol="0" anchor="t">
            <a:spAutoFit/>
          </a:bodyPr>
          <a:lstStyle/>
          <a:p>
            <a:pPr defTabSz="914377">
              <a:defRPr/>
            </a:pPr>
            <a:r>
              <a:rPr lang="en-US" sz="1400" b="1" i="1" dirty="0">
                <a:solidFill>
                  <a:schemeClr val="bg1">
                    <a:lumMod val="95000"/>
                  </a:schemeClr>
                </a:solidFill>
                <a:latin typeface="Arial Narrow"/>
                <a:cs typeface="Arial Narrow" panose="020B0604020202020204" pitchFamily="34" charset="0"/>
              </a:rPr>
              <a:t>Simulations of regolith pile shapes on Apophis before and after the Earth encounter</a:t>
            </a:r>
            <a:r>
              <a:rPr lang="en-US" sz="1400" b="1" dirty="0">
                <a:solidFill>
                  <a:schemeClr val="bg1">
                    <a:lumMod val="95000"/>
                  </a:schemeClr>
                </a:solidFill>
                <a:latin typeface="Arial Narrow"/>
                <a:cs typeface="Arial Narrow" panose="020B0604020202020204" pitchFamily="34" charset="0"/>
              </a:rPr>
              <a:t> </a:t>
            </a:r>
            <a:r>
              <a:rPr lang="en-US" sz="1400" dirty="0">
                <a:solidFill>
                  <a:schemeClr val="bg1">
                    <a:lumMod val="95000"/>
                  </a:schemeClr>
                </a:solidFill>
                <a:latin typeface="Arial Narrow"/>
                <a:cs typeface="Arial Narrow" panose="020B0604020202020204" pitchFamily="34" charset="0"/>
              </a:rPr>
              <a:t>(Yu+ 2014)</a:t>
            </a:r>
          </a:p>
        </p:txBody>
      </p:sp>
      <p:grpSp>
        <p:nvGrpSpPr>
          <p:cNvPr id="12" name="Group 11">
            <a:extLst>
              <a:ext uri="{FF2B5EF4-FFF2-40B4-BE49-F238E27FC236}">
                <a16:creationId xmlns:a16="http://schemas.microsoft.com/office/drawing/2014/main" id="{40288BC7-1836-8646-8EDB-66C13865B326}"/>
              </a:ext>
            </a:extLst>
          </p:cNvPr>
          <p:cNvGrpSpPr/>
          <p:nvPr/>
        </p:nvGrpSpPr>
        <p:grpSpPr>
          <a:xfrm>
            <a:off x="7340187" y="153448"/>
            <a:ext cx="3221155" cy="1178171"/>
            <a:chOff x="7354765" y="835200"/>
            <a:chExt cx="3221155" cy="1178170"/>
          </a:xfrm>
        </p:grpSpPr>
        <p:pic>
          <p:nvPicPr>
            <p:cNvPr id="13" name="Picture 12">
              <a:extLst>
                <a:ext uri="{FF2B5EF4-FFF2-40B4-BE49-F238E27FC236}">
                  <a16:creationId xmlns:a16="http://schemas.microsoft.com/office/drawing/2014/main" id="{929662B5-9DD2-5C48-9627-E91508BFD9D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54765" y="835200"/>
              <a:ext cx="1693780" cy="1178170"/>
            </a:xfrm>
            <a:prstGeom prst="rect">
              <a:avLst/>
            </a:prstGeom>
          </p:spPr>
        </p:pic>
        <p:pic>
          <p:nvPicPr>
            <p:cNvPr id="14" name="Picture 13">
              <a:extLst>
                <a:ext uri="{FF2B5EF4-FFF2-40B4-BE49-F238E27FC236}">
                  <a16:creationId xmlns:a16="http://schemas.microsoft.com/office/drawing/2014/main" id="{6CE1FDBE-0D12-1448-8525-28A2FC7D7A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82140" y="835200"/>
              <a:ext cx="1693780" cy="1178170"/>
            </a:xfrm>
            <a:prstGeom prst="rect">
              <a:avLst/>
            </a:prstGeom>
          </p:spPr>
        </p:pic>
      </p:grpSp>
      <p:sp>
        <p:nvSpPr>
          <p:cNvPr id="15" name="TextBox 14">
            <a:extLst>
              <a:ext uri="{FF2B5EF4-FFF2-40B4-BE49-F238E27FC236}">
                <a16:creationId xmlns:a16="http://schemas.microsoft.com/office/drawing/2014/main" id="{40A71DA8-DF3E-6D4C-A68F-0DC28C503304}"/>
              </a:ext>
            </a:extLst>
          </p:cNvPr>
          <p:cNvSpPr txBox="1"/>
          <p:nvPr/>
        </p:nvSpPr>
        <p:spPr>
          <a:xfrm>
            <a:off x="10709032" y="288070"/>
            <a:ext cx="1482969" cy="1077218"/>
          </a:xfrm>
          <a:prstGeom prst="rect">
            <a:avLst/>
          </a:prstGeom>
          <a:noFill/>
        </p:spPr>
        <p:txBody>
          <a:bodyPr wrap="square" lIns="0" tIns="0" rIns="0" bIns="0" rtlCol="0">
            <a:spAutoFit/>
          </a:bodyPr>
          <a:lstStyle/>
          <a:p>
            <a:pPr defTabSz="914377">
              <a:defRPr/>
            </a:pPr>
            <a:r>
              <a:rPr lang="en-US" sz="1400" b="1" i="1" dirty="0">
                <a:solidFill>
                  <a:schemeClr val="bg1">
                    <a:lumMod val="95000"/>
                  </a:schemeClr>
                </a:solidFill>
                <a:latin typeface="Arial Narrow" panose="020B0604020202020204" pitchFamily="34" charset="0"/>
                <a:cs typeface="Arial Narrow" panose="020B0604020202020204" pitchFamily="34" charset="0"/>
              </a:rPr>
              <a:t>Schematic diagram of possible interior structures for small asteroid</a:t>
            </a:r>
            <a:r>
              <a:rPr lang="en-US" sz="1400" i="1" dirty="0">
                <a:solidFill>
                  <a:schemeClr val="bg1">
                    <a:lumMod val="95000"/>
                  </a:schemeClr>
                </a:solidFill>
                <a:latin typeface="Arial Narrow" panose="020B0604020202020204" pitchFamily="34" charset="0"/>
                <a:cs typeface="Arial Narrow" panose="020B0604020202020204" pitchFamily="34" charset="0"/>
              </a:rPr>
              <a:t> </a:t>
            </a:r>
            <a:r>
              <a:rPr lang="en-US" sz="1400" dirty="0">
                <a:solidFill>
                  <a:schemeClr val="bg1">
                    <a:lumMod val="95000"/>
                  </a:schemeClr>
                </a:solidFill>
                <a:latin typeface="Arial Narrow" panose="020B0604020202020204" pitchFamily="34" charset="0"/>
                <a:cs typeface="Arial Narrow" panose="020B0604020202020204" pitchFamily="34" charset="0"/>
              </a:rPr>
              <a:t>(Asphaug+ 1999)</a:t>
            </a:r>
          </a:p>
        </p:txBody>
      </p:sp>
      <p:pic>
        <p:nvPicPr>
          <p:cNvPr id="16" name="Picture 15">
            <a:extLst>
              <a:ext uri="{FF2B5EF4-FFF2-40B4-BE49-F238E27FC236}">
                <a16:creationId xmlns:a16="http://schemas.microsoft.com/office/drawing/2014/main" id="{6446321D-721B-9C45-86DA-C3001755617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833647" y="5086477"/>
            <a:ext cx="2228851" cy="1651488"/>
          </a:xfrm>
          <a:prstGeom prst="rect">
            <a:avLst/>
          </a:prstGeom>
        </p:spPr>
      </p:pic>
      <p:grpSp>
        <p:nvGrpSpPr>
          <p:cNvPr id="22" name="Group 21">
            <a:extLst>
              <a:ext uri="{FF2B5EF4-FFF2-40B4-BE49-F238E27FC236}">
                <a16:creationId xmlns:a16="http://schemas.microsoft.com/office/drawing/2014/main" id="{1D4173AE-BDF0-5715-59EB-84DDBF28D092}"/>
              </a:ext>
            </a:extLst>
          </p:cNvPr>
          <p:cNvGrpSpPr/>
          <p:nvPr/>
        </p:nvGrpSpPr>
        <p:grpSpPr>
          <a:xfrm>
            <a:off x="7833866" y="3329981"/>
            <a:ext cx="2122935" cy="1609043"/>
            <a:chOff x="7757838" y="3355285"/>
            <a:chExt cx="2122934" cy="1609043"/>
          </a:xfrm>
        </p:grpSpPr>
        <p:sp>
          <p:nvSpPr>
            <p:cNvPr id="10" name="Rectangle 9">
              <a:extLst>
                <a:ext uri="{FF2B5EF4-FFF2-40B4-BE49-F238E27FC236}">
                  <a16:creationId xmlns:a16="http://schemas.microsoft.com/office/drawing/2014/main" id="{B57F63A0-E6F3-1EDD-5879-493C80D89693}"/>
                </a:ext>
              </a:extLst>
            </p:cNvPr>
            <p:cNvSpPr/>
            <p:nvPr/>
          </p:nvSpPr>
          <p:spPr>
            <a:xfrm>
              <a:off x="7757838" y="3355285"/>
              <a:ext cx="2122934" cy="1609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C20C584-C3B0-FE42-8F6F-FBB785ED3C0D}"/>
                </a:ext>
              </a:extLst>
            </p:cNvPr>
            <p:cNvGrpSpPr/>
            <p:nvPr/>
          </p:nvGrpSpPr>
          <p:grpSpPr>
            <a:xfrm>
              <a:off x="7757838" y="3355285"/>
              <a:ext cx="2122934" cy="1609043"/>
              <a:chOff x="8080958" y="4570898"/>
              <a:chExt cx="2122934" cy="1609043"/>
            </a:xfrm>
          </p:grpSpPr>
          <p:pic>
            <p:nvPicPr>
              <p:cNvPr id="18" name="Picture 17">
                <a:extLst>
                  <a:ext uri="{FF2B5EF4-FFF2-40B4-BE49-F238E27FC236}">
                    <a16:creationId xmlns:a16="http://schemas.microsoft.com/office/drawing/2014/main" id="{A303F104-4EB4-D246-BD2A-B67089891F2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080958" y="4570898"/>
                <a:ext cx="1863560" cy="1487189"/>
              </a:xfrm>
              <a:prstGeom prst="rect">
                <a:avLst/>
              </a:prstGeom>
            </p:spPr>
          </p:pic>
          <p:sp>
            <p:nvSpPr>
              <p:cNvPr id="19" name="Rectangle 18">
                <a:extLst>
                  <a:ext uri="{FF2B5EF4-FFF2-40B4-BE49-F238E27FC236}">
                    <a16:creationId xmlns:a16="http://schemas.microsoft.com/office/drawing/2014/main" id="{E24877DF-2354-4A44-8BB3-EEC8181D9816}"/>
                  </a:ext>
                </a:extLst>
              </p:cNvPr>
              <p:cNvSpPr/>
              <p:nvPr/>
            </p:nvSpPr>
            <p:spPr>
              <a:xfrm>
                <a:off x="8792308" y="5833266"/>
                <a:ext cx="430823" cy="211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srgbClr val="FFFFFF"/>
                  </a:solidFill>
                  <a:latin typeface="Arial"/>
                </a:endParaRPr>
              </a:p>
            </p:txBody>
          </p:sp>
          <p:pic>
            <p:nvPicPr>
              <p:cNvPr id="20" name="Picture 19">
                <a:extLst>
                  <a:ext uri="{FF2B5EF4-FFF2-40B4-BE49-F238E27FC236}">
                    <a16:creationId xmlns:a16="http://schemas.microsoft.com/office/drawing/2014/main" id="{8FFCA35E-F3D2-784F-A7DC-911C638421F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34045" y="5700020"/>
                <a:ext cx="1569847" cy="479921"/>
              </a:xfrm>
              <a:prstGeom prst="rect">
                <a:avLst/>
              </a:prstGeom>
            </p:spPr>
          </p:pic>
        </p:grpSp>
      </p:grpSp>
      <p:sp>
        <p:nvSpPr>
          <p:cNvPr id="21" name="TextBox 20">
            <a:extLst>
              <a:ext uri="{FF2B5EF4-FFF2-40B4-BE49-F238E27FC236}">
                <a16:creationId xmlns:a16="http://schemas.microsoft.com/office/drawing/2014/main" id="{15086190-1877-2542-B6BE-EF77727CF761}"/>
              </a:ext>
            </a:extLst>
          </p:cNvPr>
          <p:cNvSpPr txBox="1"/>
          <p:nvPr/>
        </p:nvSpPr>
        <p:spPr>
          <a:xfrm>
            <a:off x="10259964" y="5326547"/>
            <a:ext cx="1784072" cy="1077218"/>
          </a:xfrm>
          <a:prstGeom prst="rect">
            <a:avLst/>
          </a:prstGeom>
          <a:noFill/>
        </p:spPr>
        <p:txBody>
          <a:bodyPr wrap="square" lIns="0" tIns="0" rIns="0" bIns="0" rtlCol="0">
            <a:spAutoFit/>
          </a:bodyPr>
          <a:lstStyle/>
          <a:p>
            <a:pPr defTabSz="914377">
              <a:defRPr/>
            </a:pPr>
            <a:r>
              <a:rPr lang="en-US" sz="1400" b="1" i="1" dirty="0">
                <a:solidFill>
                  <a:schemeClr val="bg1">
                    <a:lumMod val="95000"/>
                  </a:schemeClr>
                </a:solidFill>
                <a:latin typeface="Arial Narrow" panose="020B0604020202020204" pitchFamily="34" charset="0"/>
                <a:cs typeface="Arial Narrow" panose="020B0604020202020204" pitchFamily="34" charset="0"/>
              </a:rPr>
              <a:t>Model of surface stresses on Apophis during the Earth encounter</a:t>
            </a:r>
            <a:r>
              <a:rPr lang="en-US" sz="1400" i="1" dirty="0">
                <a:solidFill>
                  <a:schemeClr val="bg1">
                    <a:lumMod val="95000"/>
                  </a:schemeClr>
                </a:solidFill>
                <a:latin typeface="Arial Narrow" panose="020B0604020202020204" pitchFamily="34" charset="0"/>
                <a:cs typeface="Arial Narrow" panose="020B0604020202020204" pitchFamily="34" charset="0"/>
              </a:rPr>
              <a:t> </a:t>
            </a:r>
            <a:r>
              <a:rPr lang="en-US" sz="1400" dirty="0">
                <a:solidFill>
                  <a:schemeClr val="bg1">
                    <a:lumMod val="95000"/>
                  </a:schemeClr>
                </a:solidFill>
                <a:latin typeface="Arial Narrow" panose="020B0604020202020204" pitchFamily="34" charset="0"/>
                <a:cs typeface="Arial Narrow" panose="020B0604020202020204" pitchFamily="34" charset="0"/>
              </a:rPr>
              <a:t>(Hirabayashi+ 2021)</a:t>
            </a:r>
          </a:p>
        </p:txBody>
      </p:sp>
      <p:sp>
        <p:nvSpPr>
          <p:cNvPr id="23" name="Rectangle 22">
            <a:extLst>
              <a:ext uri="{FF2B5EF4-FFF2-40B4-BE49-F238E27FC236}">
                <a16:creationId xmlns:a16="http://schemas.microsoft.com/office/drawing/2014/main" id="{7FDDB358-6B65-78AE-BEFA-062A6DB22147}"/>
              </a:ext>
            </a:extLst>
          </p:cNvPr>
          <p:cNvSpPr/>
          <p:nvPr/>
        </p:nvSpPr>
        <p:spPr>
          <a:xfrm>
            <a:off x="4892637" y="926275"/>
            <a:ext cx="2376300" cy="57001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3B19E8C-622E-4A03-F2D1-E02DCB9FD86D}"/>
              </a:ext>
            </a:extLst>
          </p:cNvPr>
          <p:cNvSpPr txBox="1">
            <a:spLocks/>
          </p:cNvSpPr>
          <p:nvPr/>
        </p:nvSpPr>
        <p:spPr>
          <a:xfrm>
            <a:off x="349109" y="102947"/>
            <a:ext cx="8037844" cy="1325563"/>
          </a:xfrm>
          <a:prstGeom prst="rect">
            <a:avLst/>
          </a:prstGeom>
          <a:noFill/>
          <a:ln>
            <a:noFill/>
          </a:ln>
        </p:spPr>
        <p:txBody>
          <a:bodyPr spcFirstLastPara="1" wrap="square" lIns="121900" tIns="60933" rIns="121900" bIns="60933" anchor="t" anchorCtr="0">
            <a:normAutofit/>
          </a:bodyPr>
          <a:lstStyle>
            <a:lvl1pPr lvl="0" algn="l" defTabSz="685800" rtl="0" eaLnBrk="1" latinLnBrk="0" hangingPunct="1">
              <a:lnSpc>
                <a:spcPct val="100000"/>
              </a:lnSpc>
              <a:spcBef>
                <a:spcPts val="0"/>
              </a:spcBef>
              <a:spcAft>
                <a:spcPts val="0"/>
              </a:spcAft>
              <a:buClr>
                <a:schemeClr val="dk1"/>
              </a:buClr>
              <a:buSzPts val="1800"/>
              <a:buNone/>
              <a:defRPr sz="3300" kern="1200">
                <a:solidFill>
                  <a:schemeClr val="tx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4400" b="1" dirty="0">
                <a:solidFill>
                  <a:srgbClr val="00B0F0"/>
                </a:solidFill>
                <a:cs typeface="Arial" panose="020B0604020202020204" pitchFamily="34" charset="0"/>
              </a:rPr>
              <a:t>Characterizing Apophis </a:t>
            </a:r>
          </a:p>
        </p:txBody>
      </p:sp>
      <p:sp>
        <p:nvSpPr>
          <p:cNvPr id="26" name="Slide Number Placeholder 6">
            <a:extLst>
              <a:ext uri="{FF2B5EF4-FFF2-40B4-BE49-F238E27FC236}">
                <a16:creationId xmlns:a16="http://schemas.microsoft.com/office/drawing/2014/main" id="{1FC7C6B5-77B5-CF19-64BC-631103376783}"/>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2</a:t>
            </a:fld>
            <a:endParaRPr lang="en-US" sz="1333" dirty="0">
              <a:solidFill>
                <a:schemeClr val="tx1">
                  <a:lumMod val="50000"/>
                  <a:lumOff val="50000"/>
                </a:schemeClr>
              </a:solidFill>
              <a:latin typeface="+mn-lt"/>
            </a:endParaRPr>
          </a:p>
        </p:txBody>
      </p:sp>
      <p:sp>
        <p:nvSpPr>
          <p:cNvPr id="2" name="TextBox 1">
            <a:extLst>
              <a:ext uri="{FF2B5EF4-FFF2-40B4-BE49-F238E27FC236}">
                <a16:creationId xmlns:a16="http://schemas.microsoft.com/office/drawing/2014/main" id="{6F508312-DB76-F01E-BFCE-CD69E86D69C5}"/>
              </a:ext>
            </a:extLst>
          </p:cNvPr>
          <p:cNvSpPr txBox="1"/>
          <p:nvPr/>
        </p:nvSpPr>
        <p:spPr>
          <a:xfrm>
            <a:off x="240926" y="6527426"/>
            <a:ext cx="6236074"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dirty="0">
                <a:solidFill>
                  <a:srgbClr val="A6A6A6"/>
                </a:solidFill>
                <a:cs typeface="Calibri"/>
              </a:rPr>
              <a:t>Pre-decisional Information – For Planning and Discussion Purposes Only</a:t>
            </a:r>
            <a:endParaRPr lang="en-US" sz="2400" dirty="0"/>
          </a:p>
        </p:txBody>
      </p:sp>
      <p:pic>
        <p:nvPicPr>
          <p:cNvPr id="3" name="Picture 2" descr="A close up of a logo&#10;&#10;Description automatically generated">
            <a:extLst>
              <a:ext uri="{FF2B5EF4-FFF2-40B4-BE49-F238E27FC236}">
                <a16:creationId xmlns:a16="http://schemas.microsoft.com/office/drawing/2014/main" id="{57BAA339-78D6-DC3F-409F-8B09DE5C5DC4}"/>
              </a:ext>
            </a:extLst>
          </p:cNvPr>
          <p:cNvPicPr>
            <a:picLocks noChangeAspect="1"/>
          </p:cNvPicPr>
          <p:nvPr/>
        </p:nvPicPr>
        <p:blipFill>
          <a:blip r:embed="rId9"/>
          <a:stretch>
            <a:fillRect/>
          </a:stretch>
        </p:blipFill>
        <p:spPr>
          <a:xfrm>
            <a:off x="11100037" y="6390998"/>
            <a:ext cx="1091963" cy="467002"/>
          </a:xfrm>
          <a:prstGeom prst="rect">
            <a:avLst/>
          </a:prstGeom>
        </p:spPr>
      </p:pic>
    </p:spTree>
    <p:extLst>
      <p:ext uri="{BB962C8B-B14F-4D97-AF65-F5344CB8AC3E}">
        <p14:creationId xmlns:p14="http://schemas.microsoft.com/office/powerpoint/2010/main" val="339030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03AEEA3-96D8-BB74-9D98-6E55097593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583125-6771-FC64-0A5B-61748C354E3D}"/>
              </a:ext>
            </a:extLst>
          </p:cNvPr>
          <p:cNvSpPr>
            <a:spLocks noGrp="1"/>
          </p:cNvSpPr>
          <p:nvPr>
            <p:ph type="title"/>
          </p:nvPr>
        </p:nvSpPr>
        <p:spPr>
          <a:xfrm>
            <a:off x="470989" y="365125"/>
            <a:ext cx="10515600" cy="1325563"/>
          </a:xfrm>
        </p:spPr>
        <p:txBody>
          <a:bodyPr vert="horz" lIns="121920" tIns="60960" rIns="121920" bIns="6096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sz="2800" dirty="0">
                <a:solidFill>
                  <a:schemeClr val="tx2">
                    <a:lumMod val="25000"/>
                    <a:lumOff val="75000"/>
                  </a:schemeClr>
                </a:solidFill>
                <a:latin typeface="Arial" panose="020B0604020202020204" pitchFamily="34" charset="0"/>
                <a:cs typeface="Arial" panose="020B0604020202020204" pitchFamily="34" charset="0"/>
              </a:rPr>
              <a:t>Interior Characterization</a:t>
            </a:r>
          </a:p>
        </p:txBody>
      </p:sp>
      <p:sp>
        <p:nvSpPr>
          <p:cNvPr id="6" name="Slide Number Placeholder 5">
            <a:extLst>
              <a:ext uri="{FF2B5EF4-FFF2-40B4-BE49-F238E27FC236}">
                <a16:creationId xmlns:a16="http://schemas.microsoft.com/office/drawing/2014/main" id="{951F42C0-80BF-F0EA-4618-27D7F962F0B8}"/>
              </a:ext>
            </a:extLst>
          </p:cNvPr>
          <p:cNvSpPr>
            <a:spLocks noGrp="1"/>
          </p:cNvSpPr>
          <p:nvPr>
            <p:ph type="sldNum" sz="quarter" idx="12"/>
          </p:nvPr>
        </p:nvSpPr>
        <p:spPr/>
        <p:txBody>
          <a:bodyPr/>
          <a:lstStyle>
            <a:defPPr>
              <a:defRPr lang="en-US"/>
            </a:defPPr>
            <a:lvl1pPr marL="0" algn="l" defTabSz="812740" rtl="0" eaLnBrk="1" latinLnBrk="0" hangingPunct="1">
              <a:defRPr sz="3200" kern="1200">
                <a:solidFill>
                  <a:schemeClr val="tx1"/>
                </a:solidFill>
                <a:latin typeface="+mn-lt"/>
                <a:ea typeface="+mn-ea"/>
                <a:cs typeface="+mn-cs"/>
              </a:defRPr>
            </a:lvl1pPr>
            <a:lvl2pPr marL="812740" algn="l" defTabSz="812740" rtl="0" eaLnBrk="1" latinLnBrk="0" hangingPunct="1">
              <a:defRPr sz="3200" kern="1200">
                <a:solidFill>
                  <a:schemeClr val="tx1"/>
                </a:solidFill>
                <a:latin typeface="+mn-lt"/>
                <a:ea typeface="+mn-ea"/>
                <a:cs typeface="+mn-cs"/>
              </a:defRPr>
            </a:lvl2pPr>
            <a:lvl3pPr marL="1625478" algn="l" defTabSz="812740" rtl="0" eaLnBrk="1" latinLnBrk="0" hangingPunct="1">
              <a:defRPr sz="3200" kern="1200">
                <a:solidFill>
                  <a:schemeClr val="tx1"/>
                </a:solidFill>
                <a:latin typeface="+mn-lt"/>
                <a:ea typeface="+mn-ea"/>
                <a:cs typeface="+mn-cs"/>
              </a:defRPr>
            </a:lvl3pPr>
            <a:lvl4pPr marL="2438218" algn="l" defTabSz="812740" rtl="0" eaLnBrk="1" latinLnBrk="0" hangingPunct="1">
              <a:defRPr sz="3200" kern="1200">
                <a:solidFill>
                  <a:schemeClr val="tx1"/>
                </a:solidFill>
                <a:latin typeface="+mn-lt"/>
                <a:ea typeface="+mn-ea"/>
                <a:cs typeface="+mn-cs"/>
              </a:defRPr>
            </a:lvl4pPr>
            <a:lvl5pPr marL="3250956" algn="l" defTabSz="812740" rtl="0" eaLnBrk="1" latinLnBrk="0" hangingPunct="1">
              <a:defRPr sz="3200" kern="1200">
                <a:solidFill>
                  <a:schemeClr val="tx1"/>
                </a:solidFill>
                <a:latin typeface="+mn-lt"/>
                <a:ea typeface="+mn-ea"/>
                <a:cs typeface="+mn-cs"/>
              </a:defRPr>
            </a:lvl5pPr>
            <a:lvl6pPr marL="4063696" algn="l" defTabSz="812740" rtl="0" eaLnBrk="1" latinLnBrk="0" hangingPunct="1">
              <a:defRPr sz="3200" kern="1200">
                <a:solidFill>
                  <a:schemeClr val="tx1"/>
                </a:solidFill>
                <a:latin typeface="+mn-lt"/>
                <a:ea typeface="+mn-ea"/>
                <a:cs typeface="+mn-cs"/>
              </a:defRPr>
            </a:lvl6pPr>
            <a:lvl7pPr marL="4876435" algn="l" defTabSz="812740" rtl="0" eaLnBrk="1" latinLnBrk="0" hangingPunct="1">
              <a:defRPr sz="3200" kern="1200">
                <a:solidFill>
                  <a:schemeClr val="tx1"/>
                </a:solidFill>
                <a:latin typeface="+mn-lt"/>
                <a:ea typeface="+mn-ea"/>
                <a:cs typeface="+mn-cs"/>
              </a:defRPr>
            </a:lvl7pPr>
            <a:lvl8pPr marL="5689172" algn="l" defTabSz="812740" rtl="0" eaLnBrk="1" latinLnBrk="0" hangingPunct="1">
              <a:defRPr sz="3200" kern="1200">
                <a:solidFill>
                  <a:schemeClr val="tx1"/>
                </a:solidFill>
                <a:latin typeface="+mn-lt"/>
                <a:ea typeface="+mn-ea"/>
                <a:cs typeface="+mn-cs"/>
              </a:defRPr>
            </a:lvl8pPr>
            <a:lvl9pPr marL="6501912" algn="l" defTabSz="812740" rtl="0" eaLnBrk="1" latinLnBrk="0" hangingPunct="1">
              <a:defRPr sz="3200" kern="1200">
                <a:solidFill>
                  <a:schemeClr val="tx1"/>
                </a:solidFill>
                <a:latin typeface="+mn-lt"/>
                <a:ea typeface="+mn-ea"/>
                <a:cs typeface="+mn-cs"/>
              </a:defRPr>
            </a:lvl9pPr>
          </a:lstStyle>
          <a:p>
            <a:fld id="{D8B68D16-0CE2-A544-AAE1-DE70B06D704F}" type="slidenum">
              <a:rPr lang="en-US">
                <a:solidFill>
                  <a:prstClr val="black"/>
                </a:solidFill>
                <a:latin typeface="Calibri" panose="020F0502020204030204"/>
              </a:rPr>
              <a:pPr/>
              <a:t>3</a:t>
            </a:fld>
            <a:endParaRPr lang="en-US">
              <a:solidFill>
                <a:prstClr val="black"/>
              </a:solidFill>
              <a:latin typeface="Calibri" panose="020F0502020204030204"/>
            </a:endParaRPr>
          </a:p>
        </p:txBody>
      </p:sp>
      <p:sp>
        <p:nvSpPr>
          <p:cNvPr id="3" name="TextBox 2">
            <a:extLst>
              <a:ext uri="{FF2B5EF4-FFF2-40B4-BE49-F238E27FC236}">
                <a16:creationId xmlns:a16="http://schemas.microsoft.com/office/drawing/2014/main" id="{100B57E8-1EC0-2BB5-48EF-1003AEC484F1}"/>
              </a:ext>
            </a:extLst>
          </p:cNvPr>
          <p:cNvSpPr txBox="1"/>
          <p:nvPr/>
        </p:nvSpPr>
        <p:spPr>
          <a:xfrm>
            <a:off x="3137645" y="6392957"/>
            <a:ext cx="5702672"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609570"/>
            <a:r>
              <a:rPr lang="en-US" sz="1333">
                <a:solidFill>
                  <a:srgbClr val="A6A6A6"/>
                </a:solidFill>
                <a:latin typeface="Calibri" panose="020F0502020204030204"/>
                <a:cs typeface="Calibri"/>
              </a:rPr>
              <a:t>Pre-decisional Information – For Planning and Discussion Purposes Only</a:t>
            </a:r>
            <a:endParaRPr lang="en-US" sz="3200">
              <a:solidFill>
                <a:prstClr val="black"/>
              </a:solidFill>
              <a:latin typeface="Calibri" panose="020F0502020204030204"/>
            </a:endParaRPr>
          </a:p>
        </p:txBody>
      </p:sp>
      <p:sp>
        <p:nvSpPr>
          <p:cNvPr id="33" name="Content Placeholder 2">
            <a:extLst>
              <a:ext uri="{FF2B5EF4-FFF2-40B4-BE49-F238E27FC236}">
                <a16:creationId xmlns:a16="http://schemas.microsoft.com/office/drawing/2014/main" id="{3247A90C-D79D-F179-2ACF-5FAB42956AD4}"/>
              </a:ext>
            </a:extLst>
          </p:cNvPr>
          <p:cNvSpPr txBox="1">
            <a:spLocks/>
          </p:cNvSpPr>
          <p:nvPr/>
        </p:nvSpPr>
        <p:spPr>
          <a:xfrm>
            <a:off x="586202" y="1058285"/>
            <a:ext cx="5702672" cy="5661625"/>
          </a:xfrm>
          <a:prstGeom prst="rect">
            <a:avLst/>
          </a:prstGeom>
        </p:spPr>
        <p:txBody>
          <a:bodyPr vert="horz" lIns="121920" tIns="60960" rIns="121920" bIns="60960" rtlCol="0" anchor="t">
            <a:normAutofit fontScale="92500" lnSpcReduction="20000"/>
          </a:bodyPr>
          <a:lstStyle>
            <a:lvl1pPr marL="228600" indent="-228600" algn="l" defTabSz="914400" rtl="0" eaLnBrk="1" latinLnBrk="0" hangingPunct="1">
              <a:lnSpc>
                <a:spcPct val="90000"/>
              </a:lnSpc>
              <a:spcBef>
                <a:spcPts val="1000"/>
              </a:spcBef>
              <a:buClr>
                <a:schemeClr val="accent2"/>
              </a:buClr>
              <a:buSzPct val="75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77">
              <a:lnSpc>
                <a:spcPct val="120000"/>
              </a:lnSpc>
              <a:buClr>
                <a:srgbClr val="ED7D31"/>
              </a:buClr>
              <a:buNone/>
            </a:pPr>
            <a:r>
              <a:rPr lang="en-US" sz="2000" dirty="0">
                <a:solidFill>
                  <a:prstClr val="white"/>
                </a:solidFill>
                <a:latin typeface="Arial"/>
                <a:cs typeface="Arial"/>
              </a:rPr>
              <a:t>The low frequency radar will use simultaneous reflection and transmission measurements to characterize the interior heterogeneity by creating 3D volumetric images of radar backscatter and with time-of-flight measurements through the asteroid. </a:t>
            </a:r>
            <a:endParaRPr lang="en-US" sz="2000" dirty="0">
              <a:solidFill>
                <a:prstClr val="white"/>
              </a:solidFill>
              <a:latin typeface="Arial"/>
              <a:ea typeface="Calibri"/>
              <a:cs typeface="Arial"/>
            </a:endParaRPr>
          </a:p>
          <a:p>
            <a:pPr marL="0" indent="0" defTabSz="914377">
              <a:buClr>
                <a:srgbClr val="ED7D31"/>
              </a:buClr>
              <a:buNone/>
            </a:pPr>
            <a:endParaRPr lang="en-US" sz="1100" dirty="0">
              <a:solidFill>
                <a:prstClr val="white"/>
              </a:solidFill>
              <a:ea typeface="Calibri"/>
            </a:endParaRPr>
          </a:p>
          <a:p>
            <a:pPr marL="0" indent="0" defTabSz="914377">
              <a:buClr>
                <a:srgbClr val="ED7D31"/>
              </a:buClr>
              <a:buNone/>
            </a:pPr>
            <a:r>
              <a:rPr lang="en-US" sz="2400" b="1" dirty="0">
                <a:solidFill>
                  <a:srgbClr val="FFC000"/>
                </a:solidFill>
                <a:latin typeface="Arial"/>
                <a:cs typeface="Arial"/>
              </a:rPr>
              <a:t>Requirements: </a:t>
            </a:r>
            <a:endParaRPr lang="en-US" sz="2400" b="1" dirty="0">
              <a:solidFill>
                <a:srgbClr val="FFC000"/>
              </a:solidFill>
              <a:latin typeface="Arial"/>
              <a:ea typeface="Calibri"/>
              <a:cs typeface="Arial"/>
            </a:endParaRPr>
          </a:p>
          <a:p>
            <a:pPr marL="228594" indent="-228594" defTabSz="914377">
              <a:lnSpc>
                <a:spcPct val="120000"/>
              </a:lnSpc>
              <a:buClr>
                <a:srgbClr val="ED7D31"/>
              </a:buClr>
            </a:pPr>
            <a:r>
              <a:rPr lang="en-US" sz="2000" b="1" dirty="0">
                <a:solidFill>
                  <a:schemeClr val="tx2">
                    <a:lumMod val="25000"/>
                    <a:lumOff val="75000"/>
                  </a:schemeClr>
                </a:solidFill>
                <a:latin typeface="Arial"/>
                <a:ea typeface="Calibri"/>
                <a:cs typeface="Arial"/>
              </a:rPr>
              <a:t>Interior block and void size distributions </a:t>
            </a:r>
            <a:r>
              <a:rPr lang="en-US" sz="2000" dirty="0">
                <a:solidFill>
                  <a:schemeClr val="tx2">
                    <a:lumMod val="25000"/>
                    <a:lumOff val="75000"/>
                  </a:schemeClr>
                </a:solidFill>
                <a:latin typeface="Arial"/>
                <a:ea typeface="Calibri"/>
                <a:cs typeface="Arial"/>
              </a:rPr>
              <a:t>at &gt;= 10 m.</a:t>
            </a:r>
          </a:p>
          <a:p>
            <a:pPr marL="228594" indent="-228594" defTabSz="914377">
              <a:lnSpc>
                <a:spcPct val="120000"/>
              </a:lnSpc>
              <a:buClr>
                <a:srgbClr val="ED7D31"/>
              </a:buClr>
            </a:pPr>
            <a:r>
              <a:rPr lang="en-US" sz="2000" b="1" dirty="0">
                <a:solidFill>
                  <a:schemeClr val="tx2">
                    <a:lumMod val="25000"/>
                    <a:lumOff val="75000"/>
                  </a:schemeClr>
                </a:solidFill>
                <a:latin typeface="Arial"/>
                <a:ea typeface="Calibri"/>
                <a:cs typeface="Arial"/>
              </a:rPr>
              <a:t>Global average permittivity </a:t>
            </a:r>
            <a:r>
              <a:rPr lang="en-US" sz="2000" dirty="0">
                <a:solidFill>
                  <a:schemeClr val="tx2">
                    <a:lumMod val="25000"/>
                    <a:lumOff val="75000"/>
                  </a:schemeClr>
                </a:solidFill>
                <a:latin typeface="Arial"/>
                <a:ea typeface="Calibri"/>
                <a:cs typeface="Arial"/>
              </a:rPr>
              <a:t>to constrain bulk porosity.</a:t>
            </a:r>
          </a:p>
          <a:p>
            <a:pPr marL="228594" indent="-228594" defTabSz="914377">
              <a:lnSpc>
                <a:spcPct val="120000"/>
              </a:lnSpc>
              <a:buClr>
                <a:srgbClr val="ED7D31"/>
              </a:buClr>
            </a:pPr>
            <a:r>
              <a:rPr lang="en-US" sz="2000" b="1" dirty="0">
                <a:solidFill>
                  <a:schemeClr val="tx2">
                    <a:lumMod val="25000"/>
                    <a:lumOff val="75000"/>
                  </a:schemeClr>
                </a:solidFill>
                <a:latin typeface="Arial"/>
                <a:ea typeface="Calibri"/>
                <a:cs typeface="Arial"/>
              </a:rPr>
              <a:t>Degree of material heterogeneity </a:t>
            </a:r>
            <a:r>
              <a:rPr lang="en-US" sz="2000" dirty="0">
                <a:solidFill>
                  <a:schemeClr val="tx2">
                    <a:lumMod val="25000"/>
                    <a:lumOff val="75000"/>
                  </a:schemeClr>
                </a:solidFill>
                <a:latin typeface="Arial"/>
                <a:ea typeface="Calibri"/>
                <a:cs typeface="Arial"/>
              </a:rPr>
              <a:t>at hectometer scales.</a:t>
            </a:r>
          </a:p>
          <a:p>
            <a:pPr marL="228594" indent="-228594" defTabSz="914377">
              <a:lnSpc>
                <a:spcPct val="120000"/>
              </a:lnSpc>
              <a:buClr>
                <a:srgbClr val="ED7D31"/>
              </a:buClr>
            </a:pPr>
            <a:r>
              <a:rPr lang="en-US" sz="2000" dirty="0">
                <a:solidFill>
                  <a:schemeClr val="tx2">
                    <a:lumMod val="25000"/>
                    <a:lumOff val="75000"/>
                  </a:schemeClr>
                </a:solidFill>
                <a:latin typeface="Arial"/>
                <a:ea typeface="Calibri"/>
                <a:cs typeface="Arial"/>
              </a:rPr>
              <a:t>If bilobed, determine whether the lobes are different.</a:t>
            </a:r>
          </a:p>
          <a:p>
            <a:pPr marL="228594" indent="-228594" defTabSz="914377">
              <a:buClr>
                <a:srgbClr val="ED7D31"/>
              </a:buClr>
            </a:pPr>
            <a:endParaRPr lang="en-US" sz="2400" dirty="0">
              <a:solidFill>
                <a:srgbClr val="FFC000"/>
              </a:solidFill>
              <a:latin typeface="Calibri" panose="020F0502020204030204"/>
              <a:ea typeface="Calibri"/>
              <a:cs typeface="Calibri" panose="020F0502020204030204"/>
            </a:endParaRPr>
          </a:p>
          <a:p>
            <a:pPr marL="0" indent="0" defTabSz="914377">
              <a:buClr>
                <a:srgbClr val="ED7D31"/>
              </a:buClr>
              <a:buNone/>
            </a:pPr>
            <a:endParaRPr lang="en-US" sz="2000" dirty="0">
              <a:solidFill>
                <a:srgbClr val="FFC000"/>
              </a:solidFill>
              <a:latin typeface="Calibri" panose="020F0502020204030204"/>
              <a:ea typeface="Calibri"/>
              <a:cs typeface="Calibri" panose="020F0502020204030204"/>
            </a:endParaRPr>
          </a:p>
          <a:p>
            <a:pPr marL="0" indent="0" defTabSz="914377">
              <a:lnSpc>
                <a:spcPct val="115000"/>
              </a:lnSpc>
              <a:spcBef>
                <a:spcPts val="0"/>
              </a:spcBef>
              <a:spcAft>
                <a:spcPts val="1067"/>
              </a:spcAft>
              <a:buClr>
                <a:srgbClr val="ED7D31"/>
              </a:buClr>
              <a:buNone/>
            </a:pPr>
            <a:endParaRPr lang="en-US" sz="1400" kern="100" dirty="0">
              <a:solidFill>
                <a:prstClr val="white"/>
              </a:solidFill>
              <a:latin typeface="Aptos"/>
              <a:cs typeface="Times New Roman"/>
            </a:endParaRPr>
          </a:p>
          <a:p>
            <a:pPr marL="0" indent="0" defTabSz="914377">
              <a:lnSpc>
                <a:spcPct val="114999"/>
              </a:lnSpc>
              <a:spcBef>
                <a:spcPts val="0"/>
              </a:spcBef>
              <a:spcAft>
                <a:spcPts val="1067"/>
              </a:spcAft>
              <a:buClr>
                <a:srgbClr val="ED7D31"/>
              </a:buClr>
              <a:buNone/>
            </a:pPr>
            <a:endParaRPr lang="en-US" sz="1400" kern="100" dirty="0">
              <a:solidFill>
                <a:prstClr val="white"/>
              </a:solidFill>
              <a:latin typeface="Aptos"/>
              <a:ea typeface="Calibri" panose="020F0502020204030204"/>
              <a:cs typeface="Times New Roman"/>
            </a:endParaRPr>
          </a:p>
          <a:p>
            <a:pPr marL="685783" lvl="1" indent="-228594" defTabSz="914377">
              <a:buClr>
                <a:srgbClr val="ED7D31"/>
              </a:buClr>
            </a:pPr>
            <a:endParaRPr lang="en-US" sz="1400" dirty="0">
              <a:solidFill>
                <a:prstClr val="white"/>
              </a:solidFill>
              <a:ea typeface="Calibri" panose="020F0502020204030204"/>
              <a:cs typeface="Calibri" panose="020F0502020204030204"/>
            </a:endParaRPr>
          </a:p>
        </p:txBody>
      </p:sp>
      <p:pic>
        <p:nvPicPr>
          <p:cNvPr id="46" name="Picture 45">
            <a:extLst>
              <a:ext uri="{FF2B5EF4-FFF2-40B4-BE49-F238E27FC236}">
                <a16:creationId xmlns:a16="http://schemas.microsoft.com/office/drawing/2014/main" id="{8BB296CB-CD43-0EF3-30D0-654D55243DC1}"/>
              </a:ext>
            </a:extLst>
          </p:cNvPr>
          <p:cNvPicPr>
            <a:picLocks noChangeAspect="1"/>
          </p:cNvPicPr>
          <p:nvPr/>
        </p:nvPicPr>
        <p:blipFill>
          <a:blip r:embed="rId3"/>
          <a:stretch>
            <a:fillRect/>
          </a:stretch>
        </p:blipFill>
        <p:spPr>
          <a:xfrm>
            <a:off x="6288874" y="288366"/>
            <a:ext cx="5574091" cy="1816019"/>
          </a:xfrm>
          <a:prstGeom prst="rect">
            <a:avLst/>
          </a:prstGeom>
        </p:spPr>
      </p:pic>
      <p:pic>
        <p:nvPicPr>
          <p:cNvPr id="52" name="Picture 51">
            <a:extLst>
              <a:ext uri="{FF2B5EF4-FFF2-40B4-BE49-F238E27FC236}">
                <a16:creationId xmlns:a16="http://schemas.microsoft.com/office/drawing/2014/main" id="{051669CD-02C9-E36F-C904-58CB3B4E4455}"/>
              </a:ext>
            </a:extLst>
          </p:cNvPr>
          <p:cNvPicPr>
            <a:picLocks noChangeAspect="1"/>
          </p:cNvPicPr>
          <p:nvPr/>
        </p:nvPicPr>
        <p:blipFill>
          <a:blip r:embed="rId4"/>
          <a:stretch>
            <a:fillRect/>
          </a:stretch>
        </p:blipFill>
        <p:spPr>
          <a:xfrm>
            <a:off x="6288874" y="2792918"/>
            <a:ext cx="5574091" cy="3526578"/>
          </a:xfrm>
          <a:prstGeom prst="rect">
            <a:avLst/>
          </a:prstGeom>
        </p:spPr>
      </p:pic>
      <p:sp>
        <p:nvSpPr>
          <p:cNvPr id="54" name="TextBox 53">
            <a:extLst>
              <a:ext uri="{FF2B5EF4-FFF2-40B4-BE49-F238E27FC236}">
                <a16:creationId xmlns:a16="http://schemas.microsoft.com/office/drawing/2014/main" id="{E3557106-A775-F1A2-3BB0-D2B3353A0478}"/>
              </a:ext>
            </a:extLst>
          </p:cNvPr>
          <p:cNvSpPr txBox="1"/>
          <p:nvPr/>
        </p:nvSpPr>
        <p:spPr>
          <a:xfrm>
            <a:off x="6288874" y="2097622"/>
            <a:ext cx="5574091" cy="523220"/>
          </a:xfrm>
          <a:prstGeom prst="rect">
            <a:avLst/>
          </a:prstGeom>
          <a:solidFill>
            <a:srgbClr val="E8E8E8"/>
          </a:solidFill>
        </p:spPr>
        <p:txBody>
          <a:bodyPr wrap="square">
            <a:spAutoFit/>
          </a:bodyPr>
          <a:lstStyle/>
          <a:p>
            <a:pPr algn="ctr" rtl="0">
              <a:buNone/>
            </a:pPr>
            <a:r>
              <a:rPr lang="en-US" sz="1400" b="0" i="0" u="none" strike="noStrike" dirty="0">
                <a:solidFill>
                  <a:srgbClr val="000000"/>
                </a:solidFill>
                <a:effectLst/>
                <a:latin typeface="Arial" panose="020B0604020202020204" pitchFamily="34" charset="0"/>
              </a:rPr>
              <a:t>Radar modes implemented by the Caltech Mission to Apophis. </a:t>
            </a:r>
          </a:p>
          <a:p>
            <a:pPr algn="ctr" rtl="0">
              <a:buNone/>
            </a:pPr>
            <a:r>
              <a:rPr lang="en-US" sz="1400" b="0" i="0" u="none" strike="noStrike" dirty="0">
                <a:solidFill>
                  <a:srgbClr val="000000"/>
                </a:solidFill>
                <a:effectLst/>
                <a:latin typeface="Arial" panose="020B0604020202020204" pitchFamily="34" charset="0"/>
              </a:rPr>
              <a:t>Image credit: Alain </a:t>
            </a:r>
            <a:r>
              <a:rPr lang="en-US" sz="1400" b="0" i="0" u="none" strike="noStrike" dirty="0" err="1">
                <a:solidFill>
                  <a:srgbClr val="000000"/>
                </a:solidFill>
                <a:effectLst/>
                <a:latin typeface="Arial" panose="020B0604020202020204" pitchFamily="34" charset="0"/>
              </a:rPr>
              <a:t>Hérique</a:t>
            </a:r>
            <a:r>
              <a:rPr lang="en-US" sz="1400" b="0" i="0" u="none" strike="noStrike" dirty="0">
                <a:solidFill>
                  <a:srgbClr val="000000"/>
                </a:solidFill>
                <a:effectLst/>
                <a:latin typeface="Arial" panose="020B0604020202020204" pitchFamily="34" charset="0"/>
              </a:rPr>
              <a:t> and Mark Haynes.</a:t>
            </a:r>
            <a:endParaRPr lang="en-US" sz="1400" dirty="0"/>
          </a:p>
        </p:txBody>
      </p:sp>
      <p:pic>
        <p:nvPicPr>
          <p:cNvPr id="55" name="Picture 54" descr="A close up of a logo&#10;&#10;Description automatically generated">
            <a:extLst>
              <a:ext uri="{FF2B5EF4-FFF2-40B4-BE49-F238E27FC236}">
                <a16:creationId xmlns:a16="http://schemas.microsoft.com/office/drawing/2014/main" id="{2C50ED1F-7A7A-97DF-D55E-B42142D3387D}"/>
              </a:ext>
            </a:extLst>
          </p:cNvPr>
          <p:cNvPicPr>
            <a:picLocks noChangeAspect="1"/>
          </p:cNvPicPr>
          <p:nvPr/>
        </p:nvPicPr>
        <p:blipFill>
          <a:blip r:embed="rId5"/>
          <a:stretch>
            <a:fillRect/>
          </a:stretch>
        </p:blipFill>
        <p:spPr>
          <a:xfrm>
            <a:off x="11100037" y="6390998"/>
            <a:ext cx="1091963" cy="467002"/>
          </a:xfrm>
          <a:prstGeom prst="rect">
            <a:avLst/>
          </a:prstGeom>
        </p:spPr>
      </p:pic>
      <p:sp>
        <p:nvSpPr>
          <p:cNvPr id="56" name="Slide Number Placeholder 6">
            <a:extLst>
              <a:ext uri="{FF2B5EF4-FFF2-40B4-BE49-F238E27FC236}">
                <a16:creationId xmlns:a16="http://schemas.microsoft.com/office/drawing/2014/main" id="{7EF3C492-FAD7-CAF4-8139-DE6C33240063}"/>
              </a:ext>
            </a:extLst>
          </p:cNvPr>
          <p:cNvSpPr txBox="1">
            <a:spLocks/>
          </p:cNvSpPr>
          <p:nvPr/>
        </p:nvSpPr>
        <p:spPr>
          <a:xfrm>
            <a:off x="10876419" y="6484551"/>
            <a:ext cx="781507" cy="362796"/>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0000000-1234-1234-1234-123412341234}" type="slidenum">
              <a:rPr lang="en-US" sz="1333" smtClean="0">
                <a:solidFill>
                  <a:schemeClr val="tx1">
                    <a:lumMod val="50000"/>
                    <a:lumOff val="50000"/>
                  </a:schemeClr>
                </a:solidFill>
              </a:rPr>
              <a:pPr algn="l"/>
              <a:t>3</a:t>
            </a:fld>
            <a:endParaRPr lang="en-US" sz="1333" dirty="0">
              <a:solidFill>
                <a:schemeClr val="tx1">
                  <a:lumMod val="50000"/>
                  <a:lumOff val="50000"/>
                </a:schemeClr>
              </a:solidFill>
            </a:endParaRPr>
          </a:p>
        </p:txBody>
      </p:sp>
    </p:spTree>
    <p:extLst>
      <p:ext uri="{BB962C8B-B14F-4D97-AF65-F5344CB8AC3E}">
        <p14:creationId xmlns:p14="http://schemas.microsoft.com/office/powerpoint/2010/main" val="18698958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0294E46-BCC3-2831-5A78-0965A55DF316}"/>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70631B9-8791-1413-499D-6A04977A2959}"/>
              </a:ext>
            </a:extLst>
          </p:cNvPr>
          <p:cNvSpPr txBox="1">
            <a:spLocks/>
          </p:cNvSpPr>
          <p:nvPr/>
        </p:nvSpPr>
        <p:spPr>
          <a:xfrm>
            <a:off x="542257" y="371281"/>
            <a:ext cx="10515600" cy="55554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1800" kern="1200">
                <a:solidFill>
                  <a:schemeClr val="tx1"/>
                </a:solidFill>
                <a:latin typeface="Futura Medium" panose="020B0602020204020303" pitchFamily="34" charset="-79"/>
                <a:ea typeface="+mj-ea"/>
                <a:cs typeface="Futura Medium" panose="020B0602020204020303" pitchFamily="34" charset="-79"/>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solidFill>
                  <a:schemeClr val="tx2">
                    <a:lumMod val="25000"/>
                    <a:lumOff val="75000"/>
                  </a:schemeClr>
                </a:solidFill>
                <a:latin typeface="Arial"/>
                <a:cs typeface="Arial"/>
              </a:rPr>
              <a:t>Change Detection</a:t>
            </a:r>
            <a:endParaRPr lang="en-US" sz="2800" dirty="0">
              <a:solidFill>
                <a:schemeClr val="tx2">
                  <a:lumMod val="25000"/>
                  <a:lumOff val="75000"/>
                </a:schemeClr>
              </a:solidFill>
            </a:endParaRPr>
          </a:p>
        </p:txBody>
      </p:sp>
      <p:sp>
        <p:nvSpPr>
          <p:cNvPr id="5" name="Content Placeholder 2">
            <a:extLst>
              <a:ext uri="{FF2B5EF4-FFF2-40B4-BE49-F238E27FC236}">
                <a16:creationId xmlns:a16="http://schemas.microsoft.com/office/drawing/2014/main" id="{B49501C1-BA3E-96A6-78EC-78BE9031D6F0}"/>
              </a:ext>
            </a:extLst>
          </p:cNvPr>
          <p:cNvSpPr txBox="1">
            <a:spLocks/>
          </p:cNvSpPr>
          <p:nvPr/>
        </p:nvSpPr>
        <p:spPr>
          <a:xfrm>
            <a:off x="266901" y="1080577"/>
            <a:ext cx="6497159" cy="4610498"/>
          </a:xfrm>
          <a:prstGeom prst="rect">
            <a:avLst/>
          </a:prstGeom>
        </p:spPr>
        <p:txBody>
          <a:bodyPr vert="horz" lIns="121920" tIns="60960" rIns="121920" bIns="60960" rtlCol="0" anchor="t">
            <a:noAutofit/>
          </a:bodyPr>
          <a:lstStyle>
            <a:defPPr>
              <a:defRPr lang="en-US"/>
            </a:defPPr>
            <a:lvl1pPr marL="228600" indent="-228600" algn="l" defTabSz="914400" rtl="0" eaLnBrk="1" latinLnBrk="0" hangingPunct="1">
              <a:lnSpc>
                <a:spcPct val="90000"/>
              </a:lnSpc>
              <a:spcBef>
                <a:spcPts val="1000"/>
              </a:spcBef>
              <a:buClr>
                <a:schemeClr val="accent2"/>
              </a:buClr>
              <a:buSzPct val="75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dirty="0">
                <a:solidFill>
                  <a:schemeClr val="bg1"/>
                </a:solidFill>
                <a:latin typeface="Arial"/>
                <a:ea typeface="Calibri"/>
                <a:cs typeface="Arial"/>
              </a:rPr>
              <a:t>Local resurfacing may occur</a:t>
            </a:r>
            <a:r>
              <a:rPr lang="en-US" sz="2000" dirty="0">
                <a:solidFill>
                  <a:schemeClr val="bg1"/>
                </a:solidFill>
                <a:latin typeface="Arial"/>
                <a:ea typeface="Calibri"/>
                <a:cs typeface="Arial"/>
              </a:rPr>
              <a:t> when grain piles reach angle of repose due to changing gravity vector and spin change during Earth Closest Approach (ECA) (</a:t>
            </a:r>
            <a:r>
              <a:rPr lang="en-US" sz="1867" dirty="0">
                <a:solidFill>
                  <a:schemeClr val="bg1"/>
                </a:solidFill>
                <a:latin typeface="Arial"/>
                <a:ea typeface="Calibri"/>
                <a:cs typeface="Arial"/>
              </a:rPr>
              <a:t>Yu+ 2014; DeMartini+, 2019; Valvano+, 2022; Kim+, 2023</a:t>
            </a:r>
            <a:r>
              <a:rPr lang="en-US" sz="2000" dirty="0">
                <a:solidFill>
                  <a:schemeClr val="bg1"/>
                </a:solidFill>
                <a:latin typeface="Arial"/>
                <a:ea typeface="Calibri"/>
                <a:cs typeface="Arial"/>
              </a:rPr>
              <a:t>)</a:t>
            </a:r>
          </a:p>
          <a:p>
            <a:pPr marL="0" indent="0">
              <a:lnSpc>
                <a:spcPct val="100000"/>
              </a:lnSpc>
              <a:buNone/>
            </a:pPr>
            <a:r>
              <a:rPr lang="en-US" sz="2000" dirty="0">
                <a:solidFill>
                  <a:schemeClr val="bg1"/>
                </a:solidFill>
                <a:latin typeface="Arial"/>
                <a:ea typeface="Calibri"/>
                <a:cs typeface="Arial"/>
              </a:rPr>
              <a:t>Small deformations may cause spin changes beyond those expected in the rigid body case, providing additional constraints on internal structure (Hirabayashi 2025, in prep.) </a:t>
            </a:r>
            <a:endParaRPr lang="en-US" sz="2400" dirty="0">
              <a:solidFill>
                <a:schemeClr val="accent4"/>
              </a:solidFill>
              <a:ea typeface="Calibri"/>
            </a:endParaRPr>
          </a:p>
          <a:p>
            <a:pPr marL="0" indent="0" defTabSz="942776">
              <a:buNone/>
              <a:defRPr sz="2784"/>
            </a:pPr>
            <a:r>
              <a:rPr lang="en-US" sz="2300" b="1" dirty="0">
                <a:solidFill>
                  <a:srgbClr val="FFC000"/>
                </a:solidFill>
                <a:latin typeface="Arial"/>
                <a:cs typeface="Arial"/>
              </a:rPr>
              <a:t>Requirements</a:t>
            </a:r>
            <a:r>
              <a:rPr lang="en-US" sz="2400" b="1" dirty="0">
                <a:solidFill>
                  <a:srgbClr val="FFC000"/>
                </a:solidFill>
                <a:latin typeface="Arial"/>
                <a:ea typeface="Calibri"/>
                <a:cs typeface="Arial"/>
              </a:rPr>
              <a:t>:</a:t>
            </a:r>
            <a:r>
              <a:rPr lang="en-US" sz="2400" b="1" dirty="0">
                <a:solidFill>
                  <a:schemeClr val="accent4"/>
                </a:solidFill>
                <a:latin typeface="Arial"/>
                <a:ea typeface="Calibri"/>
                <a:cs typeface="Arial"/>
              </a:rPr>
              <a:t> </a:t>
            </a:r>
          </a:p>
          <a:p>
            <a:pPr defTabSz="942776">
              <a:lnSpc>
                <a:spcPct val="100000"/>
              </a:lnSpc>
              <a:defRPr sz="2784"/>
            </a:pPr>
            <a:r>
              <a:rPr lang="en-US" sz="2000" dirty="0">
                <a:solidFill>
                  <a:schemeClr val="tx2">
                    <a:lumMod val="25000"/>
                    <a:lumOff val="75000"/>
                  </a:schemeClr>
                </a:solidFill>
                <a:latin typeface="Arial"/>
                <a:ea typeface="Calibri"/>
                <a:cs typeface="Arial"/>
              </a:rPr>
              <a:t>Detailed </a:t>
            </a:r>
            <a:r>
              <a:rPr lang="en-US" sz="2000" b="1" dirty="0">
                <a:solidFill>
                  <a:schemeClr val="tx2">
                    <a:lumMod val="25000"/>
                    <a:lumOff val="75000"/>
                  </a:schemeClr>
                </a:solidFill>
                <a:latin typeface="Arial"/>
                <a:ea typeface="Calibri"/>
                <a:cs typeface="Arial"/>
              </a:rPr>
              <a:t>shape </a:t>
            </a:r>
            <a:r>
              <a:rPr lang="en-US" sz="2000" dirty="0">
                <a:solidFill>
                  <a:schemeClr val="tx2">
                    <a:lumMod val="25000"/>
                    <a:lumOff val="75000"/>
                  </a:schemeClr>
                </a:solidFill>
                <a:latin typeface="Arial"/>
                <a:ea typeface="Calibri"/>
                <a:cs typeface="Arial"/>
              </a:rPr>
              <a:t>and </a:t>
            </a:r>
            <a:r>
              <a:rPr lang="en-US" sz="2000" b="1" dirty="0">
                <a:solidFill>
                  <a:schemeClr val="tx2">
                    <a:lumMod val="25000"/>
                    <a:lumOff val="75000"/>
                  </a:schemeClr>
                </a:solidFill>
                <a:latin typeface="Arial"/>
                <a:ea typeface="Calibri"/>
                <a:cs typeface="Arial"/>
              </a:rPr>
              <a:t>morphology </a:t>
            </a:r>
            <a:r>
              <a:rPr lang="en-US" sz="2000" dirty="0">
                <a:solidFill>
                  <a:schemeClr val="tx2">
                    <a:lumMod val="25000"/>
                    <a:lumOff val="75000"/>
                  </a:schemeClr>
                </a:solidFill>
                <a:latin typeface="Arial"/>
                <a:ea typeface="Calibri"/>
                <a:cs typeface="Arial"/>
              </a:rPr>
              <a:t>before and after ECA, with height accuracy of 0.5 m</a:t>
            </a:r>
          </a:p>
          <a:p>
            <a:pPr defTabSz="942776">
              <a:lnSpc>
                <a:spcPct val="100000"/>
              </a:lnSpc>
              <a:defRPr sz="2784"/>
            </a:pPr>
            <a:r>
              <a:rPr lang="en-US" sz="2000" b="1" dirty="0">
                <a:solidFill>
                  <a:schemeClr val="tx2">
                    <a:lumMod val="25000"/>
                    <a:lumOff val="75000"/>
                  </a:schemeClr>
                </a:solidFill>
                <a:latin typeface="Arial"/>
                <a:ea typeface="Calibri"/>
                <a:cs typeface="Arial"/>
              </a:rPr>
              <a:t>Albedo and spectral slope</a:t>
            </a:r>
            <a:r>
              <a:rPr lang="en-US" sz="2000" dirty="0">
                <a:solidFill>
                  <a:schemeClr val="tx2">
                    <a:lumMod val="25000"/>
                    <a:lumOff val="75000"/>
                  </a:schemeClr>
                </a:solidFill>
                <a:latin typeface="Arial"/>
                <a:ea typeface="Calibri"/>
                <a:cs typeface="Arial"/>
              </a:rPr>
              <a:t> (400-1000 nm) at ~10 cm/</a:t>
            </a:r>
            <a:r>
              <a:rPr lang="en-US" sz="2000" dirty="0" err="1">
                <a:solidFill>
                  <a:schemeClr val="tx2">
                    <a:lumMod val="25000"/>
                    <a:lumOff val="75000"/>
                  </a:schemeClr>
                </a:solidFill>
                <a:latin typeface="Arial"/>
                <a:ea typeface="Calibri"/>
                <a:cs typeface="Arial"/>
              </a:rPr>
              <a:t>px</a:t>
            </a:r>
            <a:endParaRPr lang="en-US" sz="2000" dirty="0">
              <a:solidFill>
                <a:schemeClr val="tx2">
                  <a:lumMod val="25000"/>
                  <a:lumOff val="75000"/>
                </a:schemeClr>
              </a:solidFill>
              <a:latin typeface="Arial"/>
              <a:ea typeface="Calibri"/>
              <a:cs typeface="Arial"/>
            </a:endParaRPr>
          </a:p>
          <a:p>
            <a:pPr defTabSz="942776">
              <a:lnSpc>
                <a:spcPct val="100000"/>
              </a:lnSpc>
              <a:defRPr sz="2784"/>
            </a:pPr>
            <a:r>
              <a:rPr lang="en-US" sz="2000" b="1" dirty="0">
                <a:solidFill>
                  <a:schemeClr val="tx2">
                    <a:lumMod val="25000"/>
                    <a:lumOff val="75000"/>
                  </a:schemeClr>
                </a:solidFill>
                <a:latin typeface="Arial"/>
                <a:cs typeface="Arial"/>
              </a:rPr>
              <a:t>Spin-state changes</a:t>
            </a:r>
            <a:r>
              <a:rPr lang="en-US" sz="2000" dirty="0">
                <a:solidFill>
                  <a:schemeClr val="tx2">
                    <a:lumMod val="25000"/>
                    <a:lumOff val="75000"/>
                  </a:schemeClr>
                </a:solidFill>
                <a:latin typeface="Arial"/>
                <a:cs typeface="Arial"/>
              </a:rPr>
              <a:t> during the Earth flyby</a:t>
            </a:r>
            <a:endParaRPr lang="en-US" sz="2000" dirty="0">
              <a:solidFill>
                <a:schemeClr val="tx2">
                  <a:lumMod val="25000"/>
                  <a:lumOff val="75000"/>
                </a:schemeClr>
              </a:solidFill>
              <a:latin typeface="Arial"/>
              <a:ea typeface="Calibri"/>
              <a:cs typeface="Arial"/>
            </a:endParaRPr>
          </a:p>
          <a:p>
            <a:pPr lvl="1" defTabSz="942776">
              <a:defRPr sz="2784"/>
            </a:pPr>
            <a:endParaRPr lang="en-US" sz="2000" dirty="0">
              <a:solidFill>
                <a:schemeClr val="bg1"/>
              </a:solidFill>
              <a:latin typeface="Aptos"/>
              <a:cs typeface="Times New Roman"/>
            </a:endParaRPr>
          </a:p>
          <a:p>
            <a:pPr lvl="1" defTabSz="942776">
              <a:defRPr sz="2784"/>
            </a:pPr>
            <a:endParaRPr lang="en-US" sz="2000" dirty="0">
              <a:solidFill>
                <a:schemeClr val="bg1"/>
              </a:solidFill>
              <a:latin typeface="Aptos"/>
              <a:cs typeface="Times New Roman"/>
            </a:endParaRPr>
          </a:p>
        </p:txBody>
      </p:sp>
      <p:sp>
        <p:nvSpPr>
          <p:cNvPr id="13" name="TextBox 36">
            <a:extLst>
              <a:ext uri="{FF2B5EF4-FFF2-40B4-BE49-F238E27FC236}">
                <a16:creationId xmlns:a16="http://schemas.microsoft.com/office/drawing/2014/main" id="{BFCE930F-C6F2-B4AE-3AA7-AEB14DB1974D}"/>
              </a:ext>
            </a:extLst>
          </p:cNvPr>
          <p:cNvSpPr txBox="1"/>
          <p:nvPr/>
        </p:nvSpPr>
        <p:spPr>
          <a:xfrm>
            <a:off x="543487" y="6498465"/>
            <a:ext cx="5803525" cy="328231"/>
          </a:xfrm>
          <a:prstGeom prst="rect">
            <a:avLst/>
          </a:prstGeom>
          <a:noFill/>
        </p:spPr>
        <p:txBody>
          <a:bodyPr rot="0" spcFirstLastPara="0" vert="horz" wrap="square" lIns="121920" tIns="60960" rIns="121920" bIns="6096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33" dirty="0">
                <a:solidFill>
                  <a:srgbClr val="A6A6A6"/>
                </a:solidFill>
                <a:cs typeface="Calibri"/>
              </a:rPr>
              <a:t>Pre-decisional Information – For Planning and Discussion Purposes Only</a:t>
            </a:r>
            <a:endParaRPr lang="en-US" sz="2400" dirty="0"/>
          </a:p>
        </p:txBody>
      </p:sp>
      <p:pic>
        <p:nvPicPr>
          <p:cNvPr id="9" name="Picture 8" descr="A close up of a logo&#10;&#10;Description automatically generated">
            <a:extLst>
              <a:ext uri="{FF2B5EF4-FFF2-40B4-BE49-F238E27FC236}">
                <a16:creationId xmlns:a16="http://schemas.microsoft.com/office/drawing/2014/main" id="{6A999068-94A8-F581-9B0A-49EEF7E902BC}"/>
              </a:ext>
            </a:extLst>
          </p:cNvPr>
          <p:cNvPicPr>
            <a:picLocks noChangeAspect="1"/>
          </p:cNvPicPr>
          <p:nvPr/>
        </p:nvPicPr>
        <p:blipFill>
          <a:blip r:embed="rId3"/>
          <a:stretch>
            <a:fillRect/>
          </a:stretch>
        </p:blipFill>
        <p:spPr>
          <a:xfrm>
            <a:off x="11100037" y="6390998"/>
            <a:ext cx="1091963" cy="467002"/>
          </a:xfrm>
          <a:prstGeom prst="rect">
            <a:avLst/>
          </a:prstGeom>
        </p:spPr>
      </p:pic>
      <p:pic>
        <p:nvPicPr>
          <p:cNvPr id="21" name="Picture 20">
            <a:extLst>
              <a:ext uri="{FF2B5EF4-FFF2-40B4-BE49-F238E27FC236}">
                <a16:creationId xmlns:a16="http://schemas.microsoft.com/office/drawing/2014/main" id="{645F1A6A-FCD8-D96D-0950-130F5293B9E7}"/>
              </a:ext>
            </a:extLst>
          </p:cNvPr>
          <p:cNvPicPr>
            <a:picLocks noChangeAspect="1"/>
          </p:cNvPicPr>
          <p:nvPr/>
        </p:nvPicPr>
        <p:blipFill>
          <a:blip r:embed="rId4"/>
          <a:stretch>
            <a:fillRect/>
          </a:stretch>
        </p:blipFill>
        <p:spPr>
          <a:xfrm>
            <a:off x="7184738" y="2175829"/>
            <a:ext cx="4661812" cy="1541901"/>
          </a:xfrm>
          <a:prstGeom prst="rect">
            <a:avLst/>
          </a:prstGeom>
        </p:spPr>
      </p:pic>
      <p:sp>
        <p:nvSpPr>
          <p:cNvPr id="22" name="TextBox 21">
            <a:extLst>
              <a:ext uri="{FF2B5EF4-FFF2-40B4-BE49-F238E27FC236}">
                <a16:creationId xmlns:a16="http://schemas.microsoft.com/office/drawing/2014/main" id="{FDD5DF51-6BD3-1A0D-D5F5-2969610722D3}"/>
              </a:ext>
            </a:extLst>
          </p:cNvPr>
          <p:cNvSpPr txBox="1"/>
          <p:nvPr/>
        </p:nvSpPr>
        <p:spPr>
          <a:xfrm>
            <a:off x="5704676" y="6020790"/>
            <a:ext cx="6400891" cy="430887"/>
          </a:xfrm>
          <a:prstGeom prst="rect">
            <a:avLst/>
          </a:prstGeom>
          <a:noFill/>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defTabSz="914354">
              <a:defRPr/>
            </a:pPr>
            <a:r>
              <a:rPr lang="en-US" sz="1400" b="1" i="1" dirty="0">
                <a:solidFill>
                  <a:prstClr val="white">
                    <a:lumMod val="95000"/>
                  </a:prstClr>
                </a:solidFill>
                <a:latin typeface="Arial Narrow" panose="020B0604020202020204" pitchFamily="34" charset="0"/>
                <a:cs typeface="Arial Narrow" panose="020B0604020202020204" pitchFamily="34" charset="0"/>
              </a:rPr>
              <a:t>Rotation evolution along max principal axis (deviation from rigid body case, E=10kPa). Left:  with time, Right: projected onto spin axis orientation distribution </a:t>
            </a:r>
            <a:r>
              <a:rPr lang="en-US" sz="1400" dirty="0">
                <a:solidFill>
                  <a:prstClr val="white">
                    <a:lumMod val="95000"/>
                  </a:prstClr>
                </a:solidFill>
                <a:latin typeface="Arial Narrow" panose="020B0604020202020204" pitchFamily="34" charset="0"/>
                <a:cs typeface="Arial Narrow" panose="020B0604020202020204" pitchFamily="34" charset="0"/>
              </a:rPr>
              <a:t>(Hirabayashi 2025, in prep.)</a:t>
            </a:r>
          </a:p>
        </p:txBody>
      </p:sp>
      <p:sp>
        <p:nvSpPr>
          <p:cNvPr id="24" name="Slide Number Placeholder 6">
            <a:extLst>
              <a:ext uri="{FF2B5EF4-FFF2-40B4-BE49-F238E27FC236}">
                <a16:creationId xmlns:a16="http://schemas.microsoft.com/office/drawing/2014/main" id="{4076C214-7C0C-1D1B-5557-EAC49E2DFAE1}"/>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4</a:t>
            </a:fld>
            <a:endParaRPr lang="en-US" sz="1333" dirty="0">
              <a:solidFill>
                <a:schemeClr val="tx1">
                  <a:lumMod val="50000"/>
                  <a:lumOff val="50000"/>
                </a:schemeClr>
              </a:solidFill>
              <a:latin typeface="+mn-lt"/>
            </a:endParaRPr>
          </a:p>
        </p:txBody>
      </p:sp>
      <p:pic>
        <p:nvPicPr>
          <p:cNvPr id="8" name="Picture 7">
            <a:extLst>
              <a:ext uri="{FF2B5EF4-FFF2-40B4-BE49-F238E27FC236}">
                <a16:creationId xmlns:a16="http://schemas.microsoft.com/office/drawing/2014/main" id="{33A99ADF-F3C9-E22E-07EC-7B9D1E1DDA8D}"/>
              </a:ext>
            </a:extLst>
          </p:cNvPr>
          <p:cNvPicPr>
            <a:picLocks noChangeAspect="1"/>
          </p:cNvPicPr>
          <p:nvPr/>
        </p:nvPicPr>
        <p:blipFill>
          <a:blip r:embed="rId5"/>
          <a:stretch>
            <a:fillRect/>
          </a:stretch>
        </p:blipFill>
        <p:spPr>
          <a:xfrm>
            <a:off x="7184738" y="102528"/>
            <a:ext cx="4576933" cy="1808481"/>
          </a:xfrm>
          <a:prstGeom prst="rect">
            <a:avLst/>
          </a:prstGeom>
        </p:spPr>
      </p:pic>
      <p:sp>
        <p:nvSpPr>
          <p:cNvPr id="10" name="TextBox 9">
            <a:extLst>
              <a:ext uri="{FF2B5EF4-FFF2-40B4-BE49-F238E27FC236}">
                <a16:creationId xmlns:a16="http://schemas.microsoft.com/office/drawing/2014/main" id="{80118523-9EEB-2BBB-9B46-E1895E7836F7}"/>
              </a:ext>
            </a:extLst>
          </p:cNvPr>
          <p:cNvSpPr txBox="1"/>
          <p:nvPr/>
        </p:nvSpPr>
        <p:spPr>
          <a:xfrm>
            <a:off x="7014883" y="1898626"/>
            <a:ext cx="4916639" cy="215444"/>
          </a:xfrm>
          <a:prstGeom prst="rect">
            <a:avLst/>
          </a:prstGeom>
          <a:noFill/>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4">
              <a:defRPr/>
            </a:pPr>
            <a:r>
              <a:rPr lang="en-US" sz="1400" b="1" i="1" dirty="0">
                <a:solidFill>
                  <a:prstClr val="white">
                    <a:lumMod val="95000"/>
                  </a:prstClr>
                </a:solidFill>
                <a:latin typeface="Arial Narrow" panose="020B0604020202020204" pitchFamily="34" charset="0"/>
                <a:cs typeface="Arial Narrow" panose="020B0604020202020204" pitchFamily="34" charset="0"/>
              </a:rPr>
              <a:t>Tidal resurfacing for different encounter orientations  </a:t>
            </a:r>
            <a:r>
              <a:rPr lang="en-US" sz="1400" dirty="0">
                <a:solidFill>
                  <a:prstClr val="white">
                    <a:lumMod val="95000"/>
                  </a:prstClr>
                </a:solidFill>
                <a:latin typeface="Arial Narrow" panose="020B0604020202020204" pitchFamily="34" charset="0"/>
                <a:cs typeface="Arial Narrow" panose="020B0604020202020204" pitchFamily="34" charset="0"/>
              </a:rPr>
              <a:t>(Kim+ 2023)</a:t>
            </a:r>
          </a:p>
        </p:txBody>
      </p:sp>
      <p:sp>
        <p:nvSpPr>
          <p:cNvPr id="11" name="TextBox 10">
            <a:extLst>
              <a:ext uri="{FF2B5EF4-FFF2-40B4-BE49-F238E27FC236}">
                <a16:creationId xmlns:a16="http://schemas.microsoft.com/office/drawing/2014/main" id="{EF818A4F-19B3-CB29-9596-2DA82A3545CC}"/>
              </a:ext>
            </a:extLst>
          </p:cNvPr>
          <p:cNvSpPr txBox="1"/>
          <p:nvPr/>
        </p:nvSpPr>
        <p:spPr>
          <a:xfrm>
            <a:off x="7127891" y="3718896"/>
            <a:ext cx="4775505" cy="215444"/>
          </a:xfrm>
          <a:prstGeom prst="rect">
            <a:avLst/>
          </a:prstGeom>
          <a:noFill/>
        </p:spPr>
        <p:txBody>
          <a:bodyPr wrap="square" lIns="0" tIns="0" rIns="0" bIns="0" rtlCol="0">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ctr" defTabSz="914354">
              <a:defRPr/>
            </a:pPr>
            <a:r>
              <a:rPr lang="en-US" sz="1400" b="1" i="1" dirty="0">
                <a:solidFill>
                  <a:prstClr val="white">
                    <a:lumMod val="95000"/>
                  </a:prstClr>
                </a:solidFill>
                <a:latin typeface="Arial Narrow" panose="020B0604020202020204" pitchFamily="34" charset="0"/>
                <a:cs typeface="Arial Narrow" panose="020B0604020202020204" pitchFamily="34" charset="0"/>
              </a:rPr>
              <a:t>Example of surface grain motion (green to purple) </a:t>
            </a:r>
            <a:r>
              <a:rPr lang="en-US" sz="1400" dirty="0">
                <a:solidFill>
                  <a:prstClr val="white">
                    <a:lumMod val="95000"/>
                  </a:prstClr>
                </a:solidFill>
                <a:latin typeface="Arial Narrow" panose="020B0604020202020204" pitchFamily="34" charset="0"/>
                <a:cs typeface="Arial Narrow" panose="020B0604020202020204" pitchFamily="34" charset="0"/>
              </a:rPr>
              <a:t>(Kim+ 2023)</a:t>
            </a:r>
          </a:p>
        </p:txBody>
      </p:sp>
      <p:pic>
        <p:nvPicPr>
          <p:cNvPr id="31" name="Picture 30">
            <a:extLst>
              <a:ext uri="{FF2B5EF4-FFF2-40B4-BE49-F238E27FC236}">
                <a16:creationId xmlns:a16="http://schemas.microsoft.com/office/drawing/2014/main" id="{3D55C70C-9CB5-BF2B-7C5B-6DDD6F2D0F21}"/>
              </a:ext>
            </a:extLst>
          </p:cNvPr>
          <p:cNvPicPr>
            <a:picLocks noChangeAspect="1"/>
          </p:cNvPicPr>
          <p:nvPr/>
        </p:nvPicPr>
        <p:blipFill>
          <a:blip r:embed="rId6"/>
          <a:stretch>
            <a:fillRect/>
          </a:stretch>
        </p:blipFill>
        <p:spPr>
          <a:xfrm>
            <a:off x="6665204" y="4000996"/>
            <a:ext cx="2654656" cy="2003225"/>
          </a:xfrm>
          <a:prstGeom prst="rect">
            <a:avLst/>
          </a:prstGeom>
        </p:spPr>
      </p:pic>
      <p:pic>
        <p:nvPicPr>
          <p:cNvPr id="32" name="Picture 31">
            <a:extLst>
              <a:ext uri="{FF2B5EF4-FFF2-40B4-BE49-F238E27FC236}">
                <a16:creationId xmlns:a16="http://schemas.microsoft.com/office/drawing/2014/main" id="{7B3D9916-D6F4-FEF7-87F1-A7EBC5700ACA}"/>
              </a:ext>
            </a:extLst>
          </p:cNvPr>
          <p:cNvPicPr>
            <a:picLocks noChangeAspect="1"/>
          </p:cNvPicPr>
          <p:nvPr/>
        </p:nvPicPr>
        <p:blipFill>
          <a:blip r:embed="rId7"/>
          <a:stretch>
            <a:fillRect/>
          </a:stretch>
        </p:blipFill>
        <p:spPr>
          <a:xfrm>
            <a:off x="9460467" y="4004875"/>
            <a:ext cx="2539426" cy="1999346"/>
          </a:xfrm>
          <a:prstGeom prst="rect">
            <a:avLst/>
          </a:prstGeom>
        </p:spPr>
      </p:pic>
      <p:cxnSp>
        <p:nvCxnSpPr>
          <p:cNvPr id="33" name="Straight Connector 32">
            <a:extLst>
              <a:ext uri="{FF2B5EF4-FFF2-40B4-BE49-F238E27FC236}">
                <a16:creationId xmlns:a16="http://schemas.microsoft.com/office/drawing/2014/main" id="{5B972757-E988-2F0C-7DDA-7FE58306A4BC}"/>
              </a:ext>
            </a:extLst>
          </p:cNvPr>
          <p:cNvCxnSpPr>
            <a:cxnSpLocks/>
          </p:cNvCxnSpPr>
          <p:nvPr/>
        </p:nvCxnSpPr>
        <p:spPr>
          <a:xfrm>
            <a:off x="7632562" y="4044169"/>
            <a:ext cx="0" cy="1696978"/>
          </a:xfrm>
          <a:prstGeom prst="line">
            <a:avLst/>
          </a:prstGeom>
          <a:ln>
            <a:prstDash val="sysDot"/>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9B52B00-F54C-C39E-7B4D-A67332489D0E}"/>
              </a:ext>
            </a:extLst>
          </p:cNvPr>
          <p:cNvSpPr txBox="1"/>
          <p:nvPr/>
        </p:nvSpPr>
        <p:spPr>
          <a:xfrm>
            <a:off x="7223030" y="4022689"/>
            <a:ext cx="576952" cy="261610"/>
          </a:xfrm>
          <a:prstGeom prst="rect">
            <a:avLst/>
          </a:prstGeom>
          <a:noFill/>
        </p:spPr>
        <p:txBody>
          <a:bodyPr wrap="square" rtlCol="0">
            <a:spAutoFit/>
          </a:bodyPr>
          <a:lstStyle/>
          <a:p>
            <a:r>
              <a:rPr lang="en-US" sz="1100" dirty="0"/>
              <a:t>ECA</a:t>
            </a:r>
          </a:p>
        </p:txBody>
      </p:sp>
      <p:sp>
        <p:nvSpPr>
          <p:cNvPr id="37" name="TextBox 36">
            <a:extLst>
              <a:ext uri="{FF2B5EF4-FFF2-40B4-BE49-F238E27FC236}">
                <a16:creationId xmlns:a16="http://schemas.microsoft.com/office/drawing/2014/main" id="{47D11A31-B350-6382-FBDE-B7429D8A162A}"/>
              </a:ext>
            </a:extLst>
          </p:cNvPr>
          <p:cNvSpPr txBox="1"/>
          <p:nvPr/>
        </p:nvSpPr>
        <p:spPr>
          <a:xfrm>
            <a:off x="9760808" y="4044169"/>
            <a:ext cx="1017192" cy="261610"/>
          </a:xfrm>
          <a:prstGeom prst="rect">
            <a:avLst/>
          </a:prstGeom>
          <a:noFill/>
        </p:spPr>
        <p:txBody>
          <a:bodyPr wrap="square" rtlCol="0">
            <a:spAutoFit/>
          </a:bodyPr>
          <a:lstStyle/>
          <a:p>
            <a:r>
              <a:rPr lang="en-US" sz="1100" dirty="0"/>
              <a:t>35h after ECA</a:t>
            </a:r>
          </a:p>
        </p:txBody>
      </p:sp>
    </p:spTree>
    <p:extLst>
      <p:ext uri="{BB962C8B-B14F-4D97-AF65-F5344CB8AC3E}">
        <p14:creationId xmlns:p14="http://schemas.microsoft.com/office/powerpoint/2010/main" val="973016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0140C7D2-8116-9854-43C4-12512CA2EDCC}"/>
              </a:ext>
            </a:extLst>
          </p:cNvPr>
          <p:cNvPicPr>
            <a:picLocks noChangeAspect="1"/>
          </p:cNvPicPr>
          <p:nvPr/>
        </p:nvPicPr>
        <p:blipFill>
          <a:blip r:embed="rId3"/>
          <a:stretch>
            <a:fillRect/>
          </a:stretch>
        </p:blipFill>
        <p:spPr>
          <a:xfrm>
            <a:off x="10535928" y="6214792"/>
            <a:ext cx="1732037" cy="740745"/>
          </a:xfrm>
          <a:prstGeom prst="rect">
            <a:avLst/>
          </a:prstGeom>
        </p:spPr>
      </p:pic>
      <p:sp>
        <p:nvSpPr>
          <p:cNvPr id="13" name="Rectangle 12">
            <a:extLst>
              <a:ext uri="{FF2B5EF4-FFF2-40B4-BE49-F238E27FC236}">
                <a16:creationId xmlns:a16="http://schemas.microsoft.com/office/drawing/2014/main" id="{06D39F1D-FF1B-47C6-BF50-8A8A4C43B240}"/>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5E2C417A-C07B-4587-AE33-E8594CE5AEDB}"/>
              </a:ext>
            </a:extLst>
          </p:cNvPr>
          <p:cNvSpPr txBox="1">
            <a:spLocks/>
          </p:cNvSpPr>
          <p:nvPr/>
        </p:nvSpPr>
        <p:spPr>
          <a:xfrm>
            <a:off x="545482" y="1201877"/>
            <a:ext cx="7876479" cy="4194311"/>
          </a:xfrm>
          <a:prstGeom prst="rect">
            <a:avLst/>
          </a:prstGeom>
        </p:spPr>
        <p:txBody>
          <a:bodyPr vert="horz" lIns="121920" tIns="60960" rIns="121920" bIns="60960" rtlCol="0" anchor="t">
            <a:normAutofit fontScale="85000" lnSpcReduction="10000"/>
          </a:bodyPr>
          <a:lstStyle>
            <a:lvl1pPr marL="228600" indent="-228600" algn="l" defTabSz="914400" rtl="0" eaLnBrk="1" latinLnBrk="0" hangingPunct="1">
              <a:lnSpc>
                <a:spcPct val="90000"/>
              </a:lnSpc>
              <a:spcBef>
                <a:spcPts val="1000"/>
              </a:spcBef>
              <a:buClr>
                <a:schemeClr val="accent2"/>
              </a:buClr>
              <a:buSzPct val="75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400" dirty="0">
                <a:solidFill>
                  <a:schemeClr val="bg1"/>
                </a:solidFill>
                <a:latin typeface="Arial"/>
                <a:cs typeface="Arial"/>
              </a:rPr>
              <a:t>The mass distribution and interior structure of Apophis is poorly known. Interior structure models using radar, gravity and inferences from rotation state changes will reveal the state of the interior and any changes resulting from the close flyby</a:t>
            </a:r>
            <a:endParaRPr lang="en-US" sz="2400" dirty="0">
              <a:solidFill>
                <a:schemeClr val="bg1"/>
              </a:solidFill>
              <a:latin typeface="Arial"/>
              <a:ea typeface="Calibri"/>
              <a:cs typeface="Arial"/>
            </a:endParaRPr>
          </a:p>
          <a:p>
            <a:pPr marL="0" indent="0">
              <a:buNone/>
            </a:pPr>
            <a:endParaRPr lang="en-US" sz="1333" dirty="0">
              <a:solidFill>
                <a:schemeClr val="bg1"/>
              </a:solidFill>
              <a:ea typeface="Calibri"/>
            </a:endParaRPr>
          </a:p>
          <a:p>
            <a:pPr marL="0" indent="0">
              <a:buNone/>
            </a:pPr>
            <a:r>
              <a:rPr lang="en-US" sz="2651" b="1" dirty="0">
                <a:solidFill>
                  <a:srgbClr val="FFC000"/>
                </a:solidFill>
                <a:latin typeface="Arial"/>
                <a:cs typeface="Arial"/>
              </a:rPr>
              <a:t>Requirements: </a:t>
            </a:r>
            <a:endParaRPr lang="en-US" sz="2651" b="1" dirty="0">
              <a:solidFill>
                <a:schemeClr val="accent4"/>
              </a:solidFill>
              <a:latin typeface="Arial"/>
              <a:ea typeface="Calibri"/>
              <a:cs typeface="Arial"/>
            </a:endParaRPr>
          </a:p>
          <a:p>
            <a:pPr>
              <a:lnSpc>
                <a:spcPct val="120000"/>
              </a:lnSpc>
            </a:pPr>
            <a:r>
              <a:rPr lang="en-US" sz="2400" b="1" dirty="0">
                <a:solidFill>
                  <a:schemeClr val="tx2">
                    <a:lumMod val="25000"/>
                    <a:lumOff val="75000"/>
                  </a:schemeClr>
                </a:solidFill>
                <a:latin typeface="Arial"/>
                <a:ea typeface="Calibri"/>
                <a:cs typeface="Arial"/>
              </a:rPr>
              <a:t>Mass </a:t>
            </a:r>
            <a:r>
              <a:rPr lang="en-US" sz="2400" dirty="0">
                <a:solidFill>
                  <a:schemeClr val="tx2">
                    <a:lumMod val="25000"/>
                    <a:lumOff val="75000"/>
                  </a:schemeClr>
                </a:solidFill>
                <a:latin typeface="Arial"/>
                <a:ea typeface="Calibri"/>
                <a:cs typeface="Arial"/>
              </a:rPr>
              <a:t>to derive bulk density and bulk porosity </a:t>
            </a:r>
            <a:endParaRPr lang="en-US" dirty="0">
              <a:solidFill>
                <a:schemeClr val="tx2">
                  <a:lumMod val="25000"/>
                  <a:lumOff val="75000"/>
                </a:schemeClr>
              </a:solidFill>
              <a:latin typeface="Arial"/>
              <a:ea typeface="Calibri"/>
              <a:cs typeface="Arial"/>
            </a:endParaRPr>
          </a:p>
          <a:p>
            <a:pPr>
              <a:lnSpc>
                <a:spcPct val="120000"/>
              </a:lnSpc>
            </a:pPr>
            <a:r>
              <a:rPr lang="en-US" sz="2400" b="1" dirty="0">
                <a:solidFill>
                  <a:schemeClr val="tx2">
                    <a:lumMod val="25000"/>
                    <a:lumOff val="75000"/>
                  </a:schemeClr>
                </a:solidFill>
                <a:latin typeface="Arial"/>
                <a:ea typeface="Calibri"/>
                <a:cs typeface="Arial"/>
              </a:rPr>
              <a:t>Higher-order (deg 4) gravity field </a:t>
            </a:r>
            <a:r>
              <a:rPr lang="en-US" sz="2400" dirty="0">
                <a:solidFill>
                  <a:schemeClr val="tx2">
                    <a:lumMod val="25000"/>
                    <a:lumOff val="75000"/>
                  </a:schemeClr>
                </a:solidFill>
                <a:latin typeface="Arial"/>
                <a:ea typeface="Calibri"/>
                <a:cs typeface="Arial"/>
              </a:rPr>
              <a:t>to determine mass distribution</a:t>
            </a:r>
          </a:p>
          <a:p>
            <a:pPr>
              <a:lnSpc>
                <a:spcPct val="120000"/>
              </a:lnSpc>
            </a:pPr>
            <a:r>
              <a:rPr lang="en-US" sz="2400" b="1" dirty="0">
                <a:solidFill>
                  <a:schemeClr val="tx2">
                    <a:lumMod val="25000"/>
                    <a:lumOff val="75000"/>
                  </a:schemeClr>
                </a:solidFill>
                <a:latin typeface="Arial"/>
                <a:ea typeface="Calibri"/>
                <a:cs typeface="Arial"/>
              </a:rPr>
              <a:t>Global shape </a:t>
            </a:r>
            <a:r>
              <a:rPr lang="en-US" sz="2400" dirty="0">
                <a:solidFill>
                  <a:schemeClr val="tx2">
                    <a:lumMod val="25000"/>
                    <a:lumOff val="75000"/>
                  </a:schemeClr>
                </a:solidFill>
                <a:latin typeface="Arial"/>
                <a:ea typeface="Calibri"/>
                <a:cs typeface="Arial"/>
              </a:rPr>
              <a:t>with height accuracy of 0.5 m </a:t>
            </a:r>
            <a:endParaRPr lang="en-US" dirty="0">
              <a:solidFill>
                <a:schemeClr val="tx2">
                  <a:lumMod val="25000"/>
                  <a:lumOff val="75000"/>
                </a:schemeClr>
              </a:solidFill>
              <a:latin typeface="Arial"/>
              <a:ea typeface="Calibri"/>
              <a:cs typeface="Arial"/>
            </a:endParaRPr>
          </a:p>
          <a:p>
            <a:pPr>
              <a:lnSpc>
                <a:spcPct val="120000"/>
              </a:lnSpc>
            </a:pPr>
            <a:r>
              <a:rPr lang="en-US" sz="2400" b="1" dirty="0">
                <a:solidFill>
                  <a:schemeClr val="tx2">
                    <a:lumMod val="25000"/>
                    <a:lumOff val="75000"/>
                  </a:schemeClr>
                </a:solidFill>
                <a:latin typeface="Arial"/>
                <a:ea typeface="Calibri"/>
                <a:cs typeface="Arial"/>
              </a:rPr>
              <a:t>Spin-state changes</a:t>
            </a:r>
            <a:r>
              <a:rPr lang="en-US" sz="2400" dirty="0">
                <a:solidFill>
                  <a:schemeClr val="tx2">
                    <a:lumMod val="25000"/>
                    <a:lumOff val="75000"/>
                  </a:schemeClr>
                </a:solidFill>
                <a:latin typeface="Arial"/>
                <a:ea typeface="Calibri"/>
                <a:cs typeface="Arial"/>
              </a:rPr>
              <a:t> during the Earth flyby</a:t>
            </a:r>
            <a:endParaRPr lang="en-US" dirty="0">
              <a:solidFill>
                <a:schemeClr val="tx2">
                  <a:lumMod val="25000"/>
                  <a:lumOff val="75000"/>
                </a:schemeClr>
              </a:solidFill>
              <a:latin typeface="Arial"/>
              <a:ea typeface="Calibri" panose="020F0502020204030204"/>
              <a:cs typeface="Arial"/>
            </a:endParaRPr>
          </a:p>
          <a:p>
            <a:endParaRPr lang="en-US" sz="2667" dirty="0">
              <a:solidFill>
                <a:srgbClr val="FFC000"/>
              </a:solidFill>
              <a:latin typeface="Calibri" panose="020F0502020204030204"/>
              <a:ea typeface="Calibri"/>
              <a:cs typeface="Calibri" panose="020F0502020204030204"/>
            </a:endParaRPr>
          </a:p>
          <a:p>
            <a:pPr marL="0" indent="0">
              <a:buNone/>
            </a:pPr>
            <a:endParaRPr lang="en-US" sz="2400" dirty="0">
              <a:solidFill>
                <a:srgbClr val="FFC000"/>
              </a:solidFill>
              <a:latin typeface="Calibri" panose="020F0502020204030204"/>
              <a:ea typeface="Calibri"/>
              <a:cs typeface="Calibri" panose="020F0502020204030204"/>
            </a:endParaRPr>
          </a:p>
          <a:p>
            <a:pPr marL="0" indent="0">
              <a:lnSpc>
                <a:spcPct val="115000"/>
              </a:lnSpc>
              <a:spcBef>
                <a:spcPts val="0"/>
              </a:spcBef>
              <a:spcAft>
                <a:spcPts val="1067"/>
              </a:spcAft>
              <a:buNone/>
            </a:pPr>
            <a:endParaRPr lang="en-US" sz="1600" kern="100" dirty="0">
              <a:solidFill>
                <a:schemeClr val="bg1"/>
              </a:solidFill>
              <a:latin typeface="Aptos"/>
              <a:cs typeface="Times New Roman"/>
            </a:endParaRPr>
          </a:p>
          <a:p>
            <a:pPr marL="0" indent="0">
              <a:lnSpc>
                <a:spcPct val="114999"/>
              </a:lnSpc>
              <a:spcBef>
                <a:spcPts val="0"/>
              </a:spcBef>
              <a:spcAft>
                <a:spcPts val="1067"/>
              </a:spcAft>
              <a:buNone/>
            </a:pPr>
            <a:endParaRPr lang="en-US" sz="1600" kern="100" dirty="0">
              <a:solidFill>
                <a:schemeClr val="bg1"/>
              </a:solidFill>
              <a:latin typeface="Aptos"/>
              <a:ea typeface="Calibri" panose="020F0502020204030204"/>
              <a:cs typeface="Times New Roman"/>
            </a:endParaRPr>
          </a:p>
          <a:p>
            <a:pPr lvl="1"/>
            <a:endParaRPr lang="en-US" sz="1600" dirty="0">
              <a:solidFill>
                <a:schemeClr val="bg1"/>
              </a:solidFill>
              <a:ea typeface="Calibri" panose="020F0502020204030204"/>
              <a:cs typeface="Calibri" panose="020F0502020204030204"/>
            </a:endParaRPr>
          </a:p>
        </p:txBody>
      </p:sp>
      <p:pic>
        <p:nvPicPr>
          <p:cNvPr id="18" name="Picture 17" descr="A screenshot of a computer screen&#10;&#10;Description automatically generated">
            <a:extLst>
              <a:ext uri="{FF2B5EF4-FFF2-40B4-BE49-F238E27FC236}">
                <a16:creationId xmlns:a16="http://schemas.microsoft.com/office/drawing/2014/main" id="{02474359-5974-4472-A864-8D3D862BE030}"/>
              </a:ext>
            </a:extLst>
          </p:cNvPr>
          <p:cNvPicPr>
            <a:picLocks noChangeAspect="1"/>
          </p:cNvPicPr>
          <p:nvPr/>
        </p:nvPicPr>
        <p:blipFill>
          <a:blip r:embed="rId4"/>
          <a:stretch>
            <a:fillRect/>
          </a:stretch>
        </p:blipFill>
        <p:spPr>
          <a:xfrm>
            <a:off x="9056326" y="487827"/>
            <a:ext cx="2441844" cy="5537039"/>
          </a:xfrm>
          <a:prstGeom prst="rect">
            <a:avLst/>
          </a:prstGeom>
        </p:spPr>
      </p:pic>
      <p:sp>
        <p:nvSpPr>
          <p:cNvPr id="19" name="TextBox 18">
            <a:extLst>
              <a:ext uri="{FF2B5EF4-FFF2-40B4-BE49-F238E27FC236}">
                <a16:creationId xmlns:a16="http://schemas.microsoft.com/office/drawing/2014/main" id="{8E553ACC-6461-48E3-9EF9-C9BBC0A9A325}"/>
              </a:ext>
            </a:extLst>
          </p:cNvPr>
          <p:cNvSpPr txBox="1"/>
          <p:nvPr/>
        </p:nvSpPr>
        <p:spPr>
          <a:xfrm>
            <a:off x="8714260" y="119135"/>
            <a:ext cx="3477740"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dirty="0">
                <a:solidFill>
                  <a:schemeClr val="bg1"/>
                </a:solidFill>
                <a:cs typeface="Calibri"/>
              </a:rPr>
              <a:t>Apophis spin state from radar data</a:t>
            </a:r>
          </a:p>
          <a:p>
            <a:endParaRPr lang="en-US" sz="2400" dirty="0">
              <a:cs typeface="Calibri"/>
            </a:endParaRPr>
          </a:p>
        </p:txBody>
      </p:sp>
      <p:sp>
        <p:nvSpPr>
          <p:cNvPr id="20" name="TextBox 19">
            <a:extLst>
              <a:ext uri="{FF2B5EF4-FFF2-40B4-BE49-F238E27FC236}">
                <a16:creationId xmlns:a16="http://schemas.microsoft.com/office/drawing/2014/main" id="{A296288D-35CC-4744-9285-CF007F5A3CA1}"/>
              </a:ext>
            </a:extLst>
          </p:cNvPr>
          <p:cNvSpPr txBox="1"/>
          <p:nvPr/>
        </p:nvSpPr>
        <p:spPr>
          <a:xfrm>
            <a:off x="9387977" y="5987463"/>
            <a:ext cx="2561064" cy="36933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600">
                <a:solidFill>
                  <a:schemeClr val="bg1"/>
                </a:solidFill>
                <a:cs typeface="Calibri"/>
              </a:rPr>
              <a:t>Brozović et al. (2018) </a:t>
            </a:r>
            <a:endParaRPr lang="en-US" sz="1600">
              <a:solidFill>
                <a:schemeClr val="bg1"/>
              </a:solidFill>
              <a:ea typeface="Calibri"/>
              <a:cs typeface="Calibri"/>
            </a:endParaRPr>
          </a:p>
        </p:txBody>
      </p:sp>
      <p:sp>
        <p:nvSpPr>
          <p:cNvPr id="21" name="TextBox 20">
            <a:extLst>
              <a:ext uri="{FF2B5EF4-FFF2-40B4-BE49-F238E27FC236}">
                <a16:creationId xmlns:a16="http://schemas.microsoft.com/office/drawing/2014/main" id="{B8969003-8B0A-4709-B669-9C2D64CC4267}"/>
              </a:ext>
            </a:extLst>
          </p:cNvPr>
          <p:cNvSpPr txBox="1"/>
          <p:nvPr/>
        </p:nvSpPr>
        <p:spPr>
          <a:xfrm>
            <a:off x="666752" y="6415368"/>
            <a:ext cx="6318248"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dirty="0">
                <a:solidFill>
                  <a:srgbClr val="A6A6A6"/>
                </a:solidFill>
                <a:cs typeface="Calibri"/>
              </a:rPr>
              <a:t>Pre-decisional Information – For Planning and Discussion Purposes Only</a:t>
            </a:r>
            <a:endParaRPr lang="en-US" sz="2400" dirty="0"/>
          </a:p>
        </p:txBody>
      </p:sp>
      <p:sp>
        <p:nvSpPr>
          <p:cNvPr id="3" name="TextBox 2">
            <a:extLst>
              <a:ext uri="{FF2B5EF4-FFF2-40B4-BE49-F238E27FC236}">
                <a16:creationId xmlns:a16="http://schemas.microsoft.com/office/drawing/2014/main" id="{2B8294C4-06D5-F590-EDD0-FC20A44C9CF9}"/>
              </a:ext>
            </a:extLst>
          </p:cNvPr>
          <p:cNvSpPr txBox="1"/>
          <p:nvPr/>
        </p:nvSpPr>
        <p:spPr>
          <a:xfrm>
            <a:off x="545431" y="368968"/>
            <a:ext cx="8253663"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2">
                    <a:lumMod val="25000"/>
                    <a:lumOff val="75000"/>
                  </a:schemeClr>
                </a:solidFill>
                <a:latin typeface="Arial"/>
                <a:cs typeface="Arial"/>
              </a:rPr>
              <a:t>Interior structure, bulk density and bulk porosity</a:t>
            </a:r>
            <a:r>
              <a:rPr lang="en-US" sz="3200">
                <a:solidFill>
                  <a:schemeClr val="tx2">
                    <a:lumMod val="25000"/>
                    <a:lumOff val="75000"/>
                  </a:schemeClr>
                </a:solidFill>
                <a:latin typeface="Arial"/>
                <a:cs typeface="Arial"/>
              </a:rPr>
              <a:t> </a:t>
            </a:r>
          </a:p>
          <a:p>
            <a:pPr algn="l"/>
            <a:endParaRPr lang="en-US"/>
          </a:p>
        </p:txBody>
      </p:sp>
      <p:pic>
        <p:nvPicPr>
          <p:cNvPr id="2" name="Picture 1" descr="A close up of a logo&#10;&#10;Description automatically generated">
            <a:extLst>
              <a:ext uri="{FF2B5EF4-FFF2-40B4-BE49-F238E27FC236}">
                <a16:creationId xmlns:a16="http://schemas.microsoft.com/office/drawing/2014/main" id="{6328F50B-BD43-04B8-9F77-6A0D0D21CAF7}"/>
              </a:ext>
            </a:extLst>
          </p:cNvPr>
          <p:cNvPicPr>
            <a:picLocks noChangeAspect="1"/>
          </p:cNvPicPr>
          <p:nvPr/>
        </p:nvPicPr>
        <p:blipFill>
          <a:blip r:embed="rId3"/>
          <a:stretch>
            <a:fillRect/>
          </a:stretch>
        </p:blipFill>
        <p:spPr>
          <a:xfrm>
            <a:off x="11100037" y="6390998"/>
            <a:ext cx="1091963" cy="467002"/>
          </a:xfrm>
          <a:prstGeom prst="rect">
            <a:avLst/>
          </a:prstGeom>
        </p:spPr>
      </p:pic>
      <p:sp>
        <p:nvSpPr>
          <p:cNvPr id="4" name="Slide Number Placeholder 6">
            <a:extLst>
              <a:ext uri="{FF2B5EF4-FFF2-40B4-BE49-F238E27FC236}">
                <a16:creationId xmlns:a16="http://schemas.microsoft.com/office/drawing/2014/main" id="{D14DD5ED-043D-9F69-5CC6-3E3C3279D4CD}"/>
              </a:ext>
            </a:extLst>
          </p:cNvPr>
          <p:cNvSpPr txBox="1">
            <a:spLocks/>
          </p:cNvSpPr>
          <p:nvPr/>
        </p:nvSpPr>
        <p:spPr>
          <a:xfrm>
            <a:off x="10876419" y="6484551"/>
            <a:ext cx="781507" cy="362796"/>
          </a:xfrm>
          <a:prstGeom prst="rect">
            <a:avLst/>
          </a:prstGeom>
        </p:spPr>
        <p:txBody>
          <a:bodyPr vert="horz" lIns="91440" tIns="45720" rIns="91440" bIns="45720" rtlCol="0" anchor="t"/>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00000000-1234-1234-1234-123412341234}" type="slidenum">
              <a:rPr lang="en-US" sz="1333" smtClean="0">
                <a:solidFill>
                  <a:schemeClr val="tx1">
                    <a:lumMod val="50000"/>
                    <a:lumOff val="50000"/>
                  </a:schemeClr>
                </a:solidFill>
              </a:rPr>
              <a:pPr algn="l"/>
              <a:t>5</a:t>
            </a:fld>
            <a:endParaRPr lang="en-US" sz="1333" dirty="0">
              <a:solidFill>
                <a:schemeClr val="tx1">
                  <a:lumMod val="50000"/>
                  <a:lumOff val="50000"/>
                </a:schemeClr>
              </a:solidFill>
            </a:endParaRPr>
          </a:p>
        </p:txBody>
      </p:sp>
    </p:spTree>
    <p:extLst>
      <p:ext uri="{BB962C8B-B14F-4D97-AF65-F5344CB8AC3E}">
        <p14:creationId xmlns:p14="http://schemas.microsoft.com/office/powerpoint/2010/main" val="680687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6D5BC8-E2C7-D8D7-CDA5-2B18242CE18A}"/>
              </a:ext>
            </a:extLst>
          </p:cNvPr>
          <p:cNvSpPr txBox="1"/>
          <p:nvPr/>
        </p:nvSpPr>
        <p:spPr>
          <a:xfrm>
            <a:off x="578163" y="857392"/>
            <a:ext cx="11035674" cy="1754326"/>
          </a:xfrm>
          <a:prstGeom prst="rect">
            <a:avLst/>
          </a:prstGeom>
          <a:noFill/>
        </p:spPr>
        <p:txBody>
          <a:bodyPr wrap="square">
            <a:spAutoFit/>
          </a:bodyPr>
          <a:lstStyle/>
          <a:p>
            <a:pPr marL="285750" indent="-285750">
              <a:buFont typeface="Arial" panose="020B0604020202020204" pitchFamily="34" charset="0"/>
              <a:buChar char="•"/>
            </a:pPr>
            <a:r>
              <a:rPr lang="en-US" dirty="0">
                <a:solidFill>
                  <a:schemeClr val="bg1"/>
                </a:solidFill>
                <a:effectLst/>
              </a:rPr>
              <a:t>Opportunity to test how current state-of-the-art planetary science techniques can provide data to inform decision-making for PD</a:t>
            </a:r>
          </a:p>
          <a:p>
            <a:pPr marL="285750" indent="-285750">
              <a:buFont typeface="Arial" panose="020B0604020202020204" pitchFamily="34" charset="0"/>
              <a:buChar char="•"/>
            </a:pPr>
            <a:r>
              <a:rPr lang="en-US" dirty="0">
                <a:solidFill>
                  <a:schemeClr val="bg1"/>
                </a:solidFill>
                <a:effectLst/>
              </a:rPr>
              <a:t>Rendezvous with Apophis ~2 months before ECA</a:t>
            </a:r>
          </a:p>
          <a:p>
            <a:pPr marL="742950" lvl="1" indent="-285750">
              <a:buFont typeface="Arial" panose="020B0604020202020204" pitchFamily="34" charset="0"/>
              <a:buChar char="•"/>
            </a:pPr>
            <a:r>
              <a:rPr lang="en-US" dirty="0">
                <a:solidFill>
                  <a:schemeClr val="bg1"/>
                </a:solidFill>
                <a:effectLst/>
              </a:rPr>
              <a:t>Limited period to observe Apophis before ECA </a:t>
            </a:r>
          </a:p>
          <a:p>
            <a:pPr marL="742950" lvl="1" indent="-285750">
              <a:buFont typeface="Arial" panose="020B0604020202020204" pitchFamily="34" charset="0"/>
              <a:buChar char="•"/>
            </a:pPr>
            <a:r>
              <a:rPr lang="en-US" dirty="0">
                <a:solidFill>
                  <a:schemeClr val="bg1"/>
                </a:solidFill>
              </a:rPr>
              <a:t>Demonstrating asteroid characterization in a time-limited manner can tie into future efforts to establish fast reconnaissance mission concepts</a:t>
            </a:r>
          </a:p>
        </p:txBody>
      </p:sp>
      <p:sp>
        <p:nvSpPr>
          <p:cNvPr id="5" name="Title 1">
            <a:extLst>
              <a:ext uri="{FF2B5EF4-FFF2-40B4-BE49-F238E27FC236}">
                <a16:creationId xmlns:a16="http://schemas.microsoft.com/office/drawing/2014/main" id="{8EC2F2BD-F71C-F93B-0857-B32B1BC7A93B}"/>
              </a:ext>
            </a:extLst>
          </p:cNvPr>
          <p:cNvSpPr>
            <a:spLocks noGrp="1"/>
          </p:cNvSpPr>
          <p:nvPr>
            <p:ph type="title"/>
          </p:nvPr>
        </p:nvSpPr>
        <p:spPr>
          <a:xfrm>
            <a:off x="138896" y="110812"/>
            <a:ext cx="12604830" cy="833377"/>
          </a:xfrm>
        </p:spPr>
        <p:txBody>
          <a:bodyPr>
            <a:normAutofit/>
          </a:bodyPr>
          <a:lstStyle/>
          <a:p>
            <a:r>
              <a:rPr lang="en-US" sz="4000" b="1" dirty="0">
                <a:solidFill>
                  <a:srgbClr val="00B0F0"/>
                </a:solidFill>
                <a:cs typeface="Arial" panose="020B0604020202020204" pitchFamily="34" charset="0"/>
              </a:rPr>
              <a:t>Connections to Planetary Defense</a:t>
            </a:r>
          </a:p>
        </p:txBody>
      </p:sp>
      <p:pic>
        <p:nvPicPr>
          <p:cNvPr id="2" name="Picture 1" descr="A close up of a logo&#10;&#10;Description automatically generated">
            <a:extLst>
              <a:ext uri="{FF2B5EF4-FFF2-40B4-BE49-F238E27FC236}">
                <a16:creationId xmlns:a16="http://schemas.microsoft.com/office/drawing/2014/main" id="{7F459B99-0947-26F9-90EA-4D18152FB485}"/>
              </a:ext>
            </a:extLst>
          </p:cNvPr>
          <p:cNvPicPr>
            <a:picLocks noChangeAspect="1"/>
          </p:cNvPicPr>
          <p:nvPr/>
        </p:nvPicPr>
        <p:blipFill>
          <a:blip r:embed="rId3"/>
          <a:stretch>
            <a:fillRect/>
          </a:stretch>
        </p:blipFill>
        <p:spPr>
          <a:xfrm>
            <a:off x="11100037" y="6390998"/>
            <a:ext cx="1091963" cy="467002"/>
          </a:xfrm>
          <a:prstGeom prst="rect">
            <a:avLst/>
          </a:prstGeom>
        </p:spPr>
      </p:pic>
      <p:pic>
        <p:nvPicPr>
          <p:cNvPr id="6" name="Picture 5">
            <a:extLst>
              <a:ext uri="{FF2B5EF4-FFF2-40B4-BE49-F238E27FC236}">
                <a16:creationId xmlns:a16="http://schemas.microsoft.com/office/drawing/2014/main" id="{C8DA6059-B20C-44E4-C3E0-6AE2DFAF60BE}"/>
              </a:ext>
            </a:extLst>
          </p:cNvPr>
          <p:cNvPicPr>
            <a:picLocks noChangeAspect="1"/>
          </p:cNvPicPr>
          <p:nvPr/>
        </p:nvPicPr>
        <p:blipFill>
          <a:blip r:embed="rId4"/>
          <a:stretch>
            <a:fillRect/>
          </a:stretch>
        </p:blipFill>
        <p:spPr>
          <a:xfrm>
            <a:off x="1942731" y="2611718"/>
            <a:ext cx="8306538" cy="4246282"/>
          </a:xfrm>
          <a:prstGeom prst="rect">
            <a:avLst/>
          </a:prstGeom>
        </p:spPr>
      </p:pic>
      <p:sp>
        <p:nvSpPr>
          <p:cNvPr id="7" name="Slide Number Placeholder 6">
            <a:extLst>
              <a:ext uri="{FF2B5EF4-FFF2-40B4-BE49-F238E27FC236}">
                <a16:creationId xmlns:a16="http://schemas.microsoft.com/office/drawing/2014/main" id="{2A98531A-2A71-D330-4A0F-E281CA9B7A94}"/>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6</a:t>
            </a:fld>
            <a:endParaRPr lang="en-US" sz="1333" dirty="0">
              <a:solidFill>
                <a:schemeClr val="tx1">
                  <a:lumMod val="50000"/>
                  <a:lumOff val="50000"/>
                </a:schemeClr>
              </a:solidFill>
              <a:latin typeface="+mn-lt"/>
            </a:endParaRPr>
          </a:p>
        </p:txBody>
      </p:sp>
      <p:sp>
        <p:nvSpPr>
          <p:cNvPr id="8" name="TextBox 7">
            <a:extLst>
              <a:ext uri="{FF2B5EF4-FFF2-40B4-BE49-F238E27FC236}">
                <a16:creationId xmlns:a16="http://schemas.microsoft.com/office/drawing/2014/main" id="{12991BC8-6483-0623-1516-0D7E6D21E81C}"/>
              </a:ext>
            </a:extLst>
          </p:cNvPr>
          <p:cNvSpPr txBox="1"/>
          <p:nvPr/>
        </p:nvSpPr>
        <p:spPr>
          <a:xfrm>
            <a:off x="3642426" y="6519116"/>
            <a:ext cx="6318248"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dirty="0">
                <a:solidFill>
                  <a:srgbClr val="A6A6A6"/>
                </a:solidFill>
                <a:cs typeface="Calibri"/>
              </a:rPr>
              <a:t>Pre-decisional Information – For Planning and Discussion Purposes Only</a:t>
            </a:r>
            <a:endParaRPr lang="en-US" sz="2400" dirty="0"/>
          </a:p>
        </p:txBody>
      </p:sp>
    </p:spTree>
    <p:extLst>
      <p:ext uri="{BB962C8B-B14F-4D97-AF65-F5344CB8AC3E}">
        <p14:creationId xmlns:p14="http://schemas.microsoft.com/office/powerpoint/2010/main" val="3081775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1E0E09-DD8D-1F71-78BD-61E3E47A457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EE6588E-9554-CCB2-941C-E2C874D8E86E}"/>
              </a:ext>
            </a:extLst>
          </p:cNvPr>
          <p:cNvSpPr>
            <a:spLocks noGrp="1"/>
          </p:cNvSpPr>
          <p:nvPr>
            <p:ph type="title"/>
          </p:nvPr>
        </p:nvSpPr>
        <p:spPr>
          <a:xfrm>
            <a:off x="285120" y="194516"/>
            <a:ext cx="8516105" cy="1325563"/>
          </a:xfrm>
        </p:spPr>
        <p:txBody>
          <a:bodyPr>
            <a:normAutofit/>
          </a:bodyPr>
          <a:lstStyle/>
          <a:p>
            <a:r>
              <a:rPr lang="en-US" sz="4000" b="1" dirty="0">
                <a:solidFill>
                  <a:srgbClr val="00B0F0"/>
                </a:solidFill>
                <a:cs typeface="Arial" panose="020B0604020202020204" pitchFamily="34" charset="0"/>
              </a:rPr>
              <a:t>Connections to Planetary Defense</a:t>
            </a:r>
            <a:endParaRPr lang="en-US" sz="4000" dirty="0">
              <a:solidFill>
                <a:schemeClr val="accent4"/>
              </a:solidFill>
            </a:endParaRPr>
          </a:p>
        </p:txBody>
      </p:sp>
      <p:graphicFrame>
        <p:nvGraphicFramePr>
          <p:cNvPr id="6" name="Table 5">
            <a:extLst>
              <a:ext uri="{FF2B5EF4-FFF2-40B4-BE49-F238E27FC236}">
                <a16:creationId xmlns:a16="http://schemas.microsoft.com/office/drawing/2014/main" id="{A1B83B10-B907-5E8E-BDD0-9ED7B1B2E30A}"/>
              </a:ext>
            </a:extLst>
          </p:cNvPr>
          <p:cNvGraphicFramePr>
            <a:graphicFrameLocks noGrp="1"/>
          </p:cNvGraphicFramePr>
          <p:nvPr>
            <p:extLst>
              <p:ext uri="{D42A27DB-BD31-4B8C-83A1-F6EECF244321}">
                <p14:modId xmlns:p14="http://schemas.microsoft.com/office/powerpoint/2010/main" val="3173965901"/>
              </p:ext>
            </p:extLst>
          </p:nvPr>
        </p:nvGraphicFramePr>
        <p:xfrm>
          <a:off x="294164" y="1981745"/>
          <a:ext cx="8281525" cy="4150360"/>
        </p:xfrm>
        <a:graphic>
          <a:graphicData uri="http://schemas.openxmlformats.org/drawingml/2006/table">
            <a:tbl>
              <a:tblPr firstRow="1" bandRow="1">
                <a:tableStyleId>{125E5076-3810-47DD-B79F-674D7AD40C01}</a:tableStyleId>
              </a:tblPr>
              <a:tblGrid>
                <a:gridCol w="1370224">
                  <a:extLst>
                    <a:ext uri="{9D8B030D-6E8A-4147-A177-3AD203B41FA5}">
                      <a16:colId xmlns:a16="http://schemas.microsoft.com/office/drawing/2014/main" val="4209669423"/>
                    </a:ext>
                  </a:extLst>
                </a:gridCol>
                <a:gridCol w="2532522">
                  <a:extLst>
                    <a:ext uri="{9D8B030D-6E8A-4147-A177-3AD203B41FA5}">
                      <a16:colId xmlns:a16="http://schemas.microsoft.com/office/drawing/2014/main" val="1367956872"/>
                    </a:ext>
                  </a:extLst>
                </a:gridCol>
                <a:gridCol w="1841160">
                  <a:extLst>
                    <a:ext uri="{9D8B030D-6E8A-4147-A177-3AD203B41FA5}">
                      <a16:colId xmlns:a16="http://schemas.microsoft.com/office/drawing/2014/main" val="769071948"/>
                    </a:ext>
                  </a:extLst>
                </a:gridCol>
                <a:gridCol w="2537619">
                  <a:extLst>
                    <a:ext uri="{9D8B030D-6E8A-4147-A177-3AD203B41FA5}">
                      <a16:colId xmlns:a16="http://schemas.microsoft.com/office/drawing/2014/main" val="2251039086"/>
                    </a:ext>
                  </a:extLst>
                </a:gridCol>
              </a:tblGrid>
              <a:tr h="370840">
                <a:tc>
                  <a:txBody>
                    <a:bodyPr/>
                    <a:lstStyle/>
                    <a:p>
                      <a:r>
                        <a:rPr lang="en-US" sz="1400" dirty="0">
                          <a:solidFill>
                            <a:schemeClr val="bg1"/>
                          </a:solidFill>
                        </a:rPr>
                        <a:t>Parameter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bg1"/>
                          </a:solidFill>
                        </a:rPr>
                        <a:t>Why is this important for PD?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bg1"/>
                          </a:solidFill>
                        </a:rPr>
                        <a:t>Current knowledge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dirty="0">
                          <a:solidFill>
                            <a:schemeClr val="bg1"/>
                          </a:solidFill>
                        </a:rPr>
                        <a:t>Caltech Mission contribution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39023685"/>
                  </a:ext>
                </a:extLst>
              </a:tr>
              <a:tr h="370840">
                <a:tc>
                  <a:txBody>
                    <a:bodyPr/>
                    <a:lstStyle/>
                    <a:p>
                      <a:r>
                        <a:rPr lang="en-US" sz="1400" b="0" kern="1200" dirty="0">
                          <a:solidFill>
                            <a:schemeClr val="bg1"/>
                          </a:solidFill>
                        </a:rPr>
                        <a:t>Mass</a:t>
                      </a:r>
                      <a:endParaRPr lang="en-US" sz="14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kern="1200" dirty="0">
                          <a:solidFill>
                            <a:schemeClr val="tx1"/>
                          </a:solidFill>
                        </a:rPr>
                        <a:t>Size of terminal event and design of mitigation approaches</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Poorly known. Estimates range from 2 – 6.2 x 10</a:t>
                      </a:r>
                      <a:r>
                        <a:rPr lang="en-US" sz="1400" kern="1200" baseline="30000" dirty="0">
                          <a:solidFill>
                            <a:schemeClr val="tx1"/>
                          </a:solidFill>
                        </a:rPr>
                        <a:t>10</a:t>
                      </a:r>
                      <a:r>
                        <a:rPr lang="en-US" sz="1400" kern="1200" dirty="0">
                          <a:solidFill>
                            <a:schemeClr val="tx1"/>
                          </a:solidFill>
                        </a:rPr>
                        <a:t> kg (</a:t>
                      </a:r>
                      <a:r>
                        <a:rPr lang="en-US" sz="1400" kern="1200" dirty="0" err="1">
                          <a:solidFill>
                            <a:schemeClr val="tx1"/>
                          </a:solidFill>
                        </a:rPr>
                        <a:t>Binzel</a:t>
                      </a:r>
                      <a:r>
                        <a:rPr lang="en-US" sz="1400" kern="1200" dirty="0">
                          <a:solidFill>
                            <a:schemeClr val="tx1"/>
                          </a:solidFill>
                        </a:rPr>
                        <a:t>+, 2009; Müller+, 2014)  </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Accurate mass estimate and distribution of mass (moments of inertia)</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880311594"/>
                  </a:ext>
                </a:extLst>
              </a:tr>
              <a:tr h="370840">
                <a:tc>
                  <a:txBody>
                    <a:bodyPr/>
                    <a:lstStyle/>
                    <a:p>
                      <a:r>
                        <a:rPr lang="en-US" sz="1400" b="0" kern="1200" dirty="0">
                          <a:solidFill>
                            <a:schemeClr val="bg1"/>
                          </a:solidFill>
                        </a:rPr>
                        <a:t>Orbit</a:t>
                      </a:r>
                      <a:endParaRPr lang="en-US" sz="14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kern="1200" dirty="0">
                          <a:solidFill>
                            <a:schemeClr val="tx1"/>
                          </a:solidFill>
                        </a:rPr>
                        <a:t>Timing and location of terminal event, informs post-mitigation assessments</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Well known (Lee+, 2022)</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Track changes to orbit and spin state due to ECA </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181986755"/>
                  </a:ext>
                </a:extLst>
              </a:tr>
              <a:tr h="370840">
                <a:tc>
                  <a:txBody>
                    <a:bodyPr/>
                    <a:lstStyle/>
                    <a:p>
                      <a:r>
                        <a:rPr lang="en-US" sz="1400" b="0" kern="1200" dirty="0">
                          <a:solidFill>
                            <a:schemeClr val="bg1"/>
                          </a:solidFill>
                        </a:rPr>
                        <a:t>Composition </a:t>
                      </a:r>
                      <a:endParaRPr lang="en-US" sz="14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kern="1200" dirty="0">
                          <a:solidFill>
                            <a:schemeClr val="tx1"/>
                          </a:solidFill>
                        </a:rPr>
                        <a:t>Controls size and behavior of terminal event and efficiency of the planned mitigation approach including </a:t>
                      </a:r>
                      <a:r>
                        <a:rPr lang="en-US" sz="1400" i="1" kern="1200" dirty="0">
                          <a:solidFill>
                            <a:schemeClr val="tx1"/>
                          </a:solidFill>
                        </a:rPr>
                        <a:t>β</a:t>
                      </a:r>
                      <a:endParaRPr lang="en-US" sz="1400" i="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Surface composition: Sq type (Reddy et al., 2018) </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Bistatic radar measurements to estimate internal composition </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889857576"/>
                  </a:ext>
                </a:extLst>
              </a:tr>
              <a:tr h="370840">
                <a:tc>
                  <a:txBody>
                    <a:bodyPr/>
                    <a:lstStyle/>
                    <a:p>
                      <a:r>
                        <a:rPr lang="en-US" sz="1400" b="0" kern="1200" dirty="0">
                          <a:solidFill>
                            <a:schemeClr val="bg1"/>
                          </a:solidFill>
                        </a:rPr>
                        <a:t>Strength </a:t>
                      </a:r>
                      <a:endParaRPr lang="en-US" sz="1400" b="0" kern="1200" dirty="0">
                        <a:solidFill>
                          <a:schemeClr val="bg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r>
                        <a:rPr lang="en-US" sz="1400" kern="1200" dirty="0">
                          <a:solidFill>
                            <a:schemeClr val="tx1"/>
                          </a:solidFill>
                        </a:rPr>
                        <a:t>Relates to deflection efficiency and </a:t>
                      </a:r>
                      <a:r>
                        <a:rPr lang="en-US" sz="1400" i="1" kern="1200" dirty="0">
                          <a:solidFill>
                            <a:schemeClr val="tx1"/>
                          </a:solidFill>
                        </a:rPr>
                        <a:t>β</a:t>
                      </a:r>
                      <a:endParaRPr lang="en-US" sz="1400" i="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Unknown </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US" sz="1400" kern="1200" dirty="0">
                          <a:solidFill>
                            <a:schemeClr val="tx1"/>
                          </a:solidFill>
                        </a:rPr>
                        <a:t>Infer strength from interior structure, boulder shapes, and surface material movement due to ECA</a:t>
                      </a:r>
                      <a:endParaRPr lang="en-US" sz="14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854608221"/>
                  </a:ext>
                </a:extLst>
              </a:tr>
            </a:tbl>
          </a:graphicData>
        </a:graphic>
      </p:graphicFrame>
      <p:sp>
        <p:nvSpPr>
          <p:cNvPr id="2" name="TextBox 1">
            <a:extLst>
              <a:ext uri="{FF2B5EF4-FFF2-40B4-BE49-F238E27FC236}">
                <a16:creationId xmlns:a16="http://schemas.microsoft.com/office/drawing/2014/main" id="{E69F84A5-ECCF-6651-E88B-B9147534A51F}"/>
              </a:ext>
            </a:extLst>
          </p:cNvPr>
          <p:cNvSpPr txBox="1"/>
          <p:nvPr/>
        </p:nvSpPr>
        <p:spPr>
          <a:xfrm>
            <a:off x="8801225" y="3412886"/>
            <a:ext cx="3167493" cy="707886"/>
          </a:xfrm>
          <a:prstGeom prst="rect">
            <a:avLst/>
          </a:prstGeom>
          <a:solidFill>
            <a:schemeClr val="accent1">
              <a:lumMod val="40000"/>
              <a:lumOff val="60000"/>
            </a:schemeClr>
          </a:solidFill>
        </p:spPr>
        <p:txBody>
          <a:bodyPr wrap="square" rtlCol="0">
            <a:spAutoFit/>
          </a:bodyPr>
          <a:lstStyle/>
          <a:p>
            <a:pPr algn="ctr"/>
            <a:r>
              <a:rPr lang="en-US" sz="1400" b="1" i="0" u="none" strike="noStrike" dirty="0">
                <a:effectLst/>
                <a:latin typeface="Aptos" panose="020B0004020202020204" pitchFamily="34" charset="0"/>
              </a:rPr>
              <a:t>Bistatic radar improves knowledge of  interior structure.</a:t>
            </a:r>
          </a:p>
          <a:p>
            <a:pPr algn="ctr"/>
            <a:r>
              <a:rPr lang="en-US" sz="1200" i="1" dirty="0"/>
              <a:t>(Adaptation of a drawing by James Keane.)</a:t>
            </a:r>
            <a:endParaRPr lang="en-US" sz="1200" i="1" dirty="0">
              <a:highlight>
                <a:srgbClr val="FFFF00"/>
              </a:highlight>
            </a:endParaRPr>
          </a:p>
        </p:txBody>
      </p:sp>
      <p:sp>
        <p:nvSpPr>
          <p:cNvPr id="7" name="TextBox 6">
            <a:extLst>
              <a:ext uri="{FF2B5EF4-FFF2-40B4-BE49-F238E27FC236}">
                <a16:creationId xmlns:a16="http://schemas.microsoft.com/office/drawing/2014/main" id="{F344BAE9-CE3A-1E4D-0BB9-A0909410105F}"/>
              </a:ext>
            </a:extLst>
          </p:cNvPr>
          <p:cNvSpPr txBox="1"/>
          <p:nvPr/>
        </p:nvSpPr>
        <p:spPr>
          <a:xfrm>
            <a:off x="8730344" y="5958152"/>
            <a:ext cx="3309256" cy="492443"/>
          </a:xfrm>
          <a:prstGeom prst="rect">
            <a:avLst/>
          </a:prstGeom>
          <a:solidFill>
            <a:schemeClr val="accent1">
              <a:lumMod val="40000"/>
              <a:lumOff val="60000"/>
            </a:schemeClr>
          </a:solidFill>
        </p:spPr>
        <p:txBody>
          <a:bodyPr wrap="square" rtlCol="0">
            <a:spAutoFit/>
          </a:bodyPr>
          <a:lstStyle/>
          <a:p>
            <a:pPr algn="ctr"/>
            <a:r>
              <a:rPr lang="el-GR" sz="1400" b="1" i="1" u="none" strike="noStrike" dirty="0">
                <a:effectLst/>
                <a:latin typeface="Aptos" panose="020B0004020202020204" pitchFamily="34" charset="0"/>
              </a:rPr>
              <a:t>β </a:t>
            </a:r>
            <a:r>
              <a:rPr lang="en-US" sz="1400" b="1" i="0" u="none" strike="noStrike" dirty="0">
                <a:effectLst/>
                <a:latin typeface="Aptos" panose="020B0004020202020204" pitchFamily="34" charset="0"/>
              </a:rPr>
              <a:t>is larger for rubble pile asteroids. </a:t>
            </a:r>
            <a:r>
              <a:rPr lang="en-US" sz="1200" i="1" dirty="0"/>
              <a:t>(Adaptation of a drawing by James Keane.) </a:t>
            </a:r>
          </a:p>
        </p:txBody>
      </p:sp>
      <p:sp>
        <p:nvSpPr>
          <p:cNvPr id="8" name="TextBox 7">
            <a:extLst>
              <a:ext uri="{FF2B5EF4-FFF2-40B4-BE49-F238E27FC236}">
                <a16:creationId xmlns:a16="http://schemas.microsoft.com/office/drawing/2014/main" id="{CAADB5C3-0C38-250A-8EAC-5AD510A325A4}"/>
              </a:ext>
            </a:extLst>
          </p:cNvPr>
          <p:cNvSpPr txBox="1"/>
          <p:nvPr/>
        </p:nvSpPr>
        <p:spPr>
          <a:xfrm>
            <a:off x="294164" y="1673968"/>
            <a:ext cx="8281524" cy="307777"/>
          </a:xfrm>
          <a:prstGeom prst="rect">
            <a:avLst/>
          </a:prstGeom>
          <a:noFill/>
        </p:spPr>
        <p:txBody>
          <a:bodyPr wrap="square" rtlCol="0">
            <a:spAutoFit/>
          </a:bodyPr>
          <a:lstStyle/>
          <a:p>
            <a:r>
              <a:rPr lang="en-US" sz="1400" b="1" dirty="0">
                <a:solidFill>
                  <a:schemeClr val="bg1"/>
                </a:solidFill>
              </a:rPr>
              <a:t>Key parameters for planetary defense identified by the NEO WARP Working Group (2024).</a:t>
            </a:r>
          </a:p>
        </p:txBody>
      </p:sp>
      <p:pic>
        <p:nvPicPr>
          <p:cNvPr id="3" name="Picture 2" descr="A close up of a logo&#10;&#10;Description automatically generated">
            <a:extLst>
              <a:ext uri="{FF2B5EF4-FFF2-40B4-BE49-F238E27FC236}">
                <a16:creationId xmlns:a16="http://schemas.microsoft.com/office/drawing/2014/main" id="{07951D01-C4C2-67D0-B567-04830B181854}"/>
              </a:ext>
            </a:extLst>
          </p:cNvPr>
          <p:cNvPicPr>
            <a:picLocks noChangeAspect="1"/>
          </p:cNvPicPr>
          <p:nvPr/>
        </p:nvPicPr>
        <p:blipFill>
          <a:blip r:embed="rId3"/>
          <a:stretch>
            <a:fillRect/>
          </a:stretch>
        </p:blipFill>
        <p:spPr>
          <a:xfrm>
            <a:off x="11100037" y="6390998"/>
            <a:ext cx="1091963" cy="467002"/>
          </a:xfrm>
          <a:prstGeom prst="rect">
            <a:avLst/>
          </a:prstGeom>
        </p:spPr>
      </p:pic>
      <p:pic>
        <p:nvPicPr>
          <p:cNvPr id="11" name="Picture 10">
            <a:extLst>
              <a:ext uri="{FF2B5EF4-FFF2-40B4-BE49-F238E27FC236}">
                <a16:creationId xmlns:a16="http://schemas.microsoft.com/office/drawing/2014/main" id="{13A1F798-86DD-7524-35AD-66FA0084796F}"/>
              </a:ext>
            </a:extLst>
          </p:cNvPr>
          <p:cNvPicPr>
            <a:picLocks noChangeAspect="1"/>
          </p:cNvPicPr>
          <p:nvPr/>
        </p:nvPicPr>
        <p:blipFill>
          <a:blip r:embed="rId4"/>
          <a:stretch>
            <a:fillRect/>
          </a:stretch>
        </p:blipFill>
        <p:spPr>
          <a:xfrm>
            <a:off x="8730344" y="29138"/>
            <a:ext cx="3443953" cy="3399862"/>
          </a:xfrm>
          <a:prstGeom prst="rect">
            <a:avLst/>
          </a:prstGeom>
        </p:spPr>
      </p:pic>
      <p:pic>
        <p:nvPicPr>
          <p:cNvPr id="12" name="Picture 11">
            <a:extLst>
              <a:ext uri="{FF2B5EF4-FFF2-40B4-BE49-F238E27FC236}">
                <a16:creationId xmlns:a16="http://schemas.microsoft.com/office/drawing/2014/main" id="{051ED836-B975-26DF-9B24-D25D9C397AA8}"/>
              </a:ext>
            </a:extLst>
          </p:cNvPr>
          <p:cNvPicPr>
            <a:picLocks noChangeAspect="1"/>
          </p:cNvPicPr>
          <p:nvPr/>
        </p:nvPicPr>
        <p:blipFill>
          <a:blip r:embed="rId5"/>
          <a:stretch>
            <a:fillRect/>
          </a:stretch>
        </p:blipFill>
        <p:spPr>
          <a:xfrm>
            <a:off x="8739387" y="4199675"/>
            <a:ext cx="3300213" cy="1758477"/>
          </a:xfrm>
          <a:prstGeom prst="rect">
            <a:avLst/>
          </a:prstGeom>
        </p:spPr>
      </p:pic>
      <p:sp>
        <p:nvSpPr>
          <p:cNvPr id="15" name="Slide Number Placeholder 6">
            <a:extLst>
              <a:ext uri="{FF2B5EF4-FFF2-40B4-BE49-F238E27FC236}">
                <a16:creationId xmlns:a16="http://schemas.microsoft.com/office/drawing/2014/main" id="{5D30F209-8080-F229-2166-E26DAAF8CE24}"/>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7</a:t>
            </a:fld>
            <a:endParaRPr lang="en-US" sz="1333" dirty="0">
              <a:solidFill>
                <a:schemeClr val="tx1">
                  <a:lumMod val="50000"/>
                  <a:lumOff val="50000"/>
                </a:schemeClr>
              </a:solidFill>
              <a:latin typeface="+mn-lt"/>
            </a:endParaRPr>
          </a:p>
        </p:txBody>
      </p:sp>
      <p:sp>
        <p:nvSpPr>
          <p:cNvPr id="16" name="TextBox 15">
            <a:extLst>
              <a:ext uri="{FF2B5EF4-FFF2-40B4-BE49-F238E27FC236}">
                <a16:creationId xmlns:a16="http://schemas.microsoft.com/office/drawing/2014/main" id="{ADC251E9-02E1-CC46-A9F8-D383C2032C32}"/>
              </a:ext>
            </a:extLst>
          </p:cNvPr>
          <p:cNvSpPr txBox="1"/>
          <p:nvPr/>
        </p:nvSpPr>
        <p:spPr>
          <a:xfrm>
            <a:off x="666752" y="6415368"/>
            <a:ext cx="6318248"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dirty="0">
                <a:solidFill>
                  <a:srgbClr val="A6A6A6"/>
                </a:solidFill>
                <a:cs typeface="Calibri"/>
              </a:rPr>
              <a:t>Pre-decisional Information – For Planning and Discussion Purposes Only</a:t>
            </a:r>
            <a:endParaRPr lang="en-US" sz="2400" dirty="0"/>
          </a:p>
        </p:txBody>
      </p:sp>
    </p:spTree>
    <p:extLst>
      <p:ext uri="{BB962C8B-B14F-4D97-AF65-F5344CB8AC3E}">
        <p14:creationId xmlns:p14="http://schemas.microsoft.com/office/powerpoint/2010/main" val="3031573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05D2BA-E31D-EAC4-66E2-4A7C9DA4747A}"/>
              </a:ext>
            </a:extLst>
          </p:cNvPr>
          <p:cNvPicPr>
            <a:picLocks noChangeAspect="1"/>
          </p:cNvPicPr>
          <p:nvPr/>
        </p:nvPicPr>
        <p:blipFill rotWithShape="1">
          <a:blip r:embed="rId3">
            <a:lum bright="-20000" contrast="-40000"/>
          </a:blip>
          <a:srcRect t="3959" b="11590"/>
          <a:stretch/>
        </p:blipFill>
        <p:spPr>
          <a:xfrm>
            <a:off x="3901554" y="324796"/>
            <a:ext cx="7895663" cy="6218789"/>
          </a:xfrm>
          <a:prstGeom prst="rect">
            <a:avLst/>
          </a:prstGeom>
        </p:spPr>
      </p:pic>
      <p:sp>
        <p:nvSpPr>
          <p:cNvPr id="2" name="Title 1">
            <a:extLst>
              <a:ext uri="{FF2B5EF4-FFF2-40B4-BE49-F238E27FC236}">
                <a16:creationId xmlns:a16="http://schemas.microsoft.com/office/drawing/2014/main" id="{91C081C6-1055-85B9-718C-AAFD46268B15}"/>
              </a:ext>
            </a:extLst>
          </p:cNvPr>
          <p:cNvSpPr>
            <a:spLocks noGrp="1"/>
          </p:cNvSpPr>
          <p:nvPr>
            <p:ph type="title"/>
          </p:nvPr>
        </p:nvSpPr>
        <p:spPr/>
        <p:txBody>
          <a:bodyPr/>
          <a:lstStyle/>
          <a:p>
            <a:r>
              <a:rPr lang="en-US" b="1" dirty="0">
                <a:solidFill>
                  <a:srgbClr val="00B0F0"/>
                </a:solidFill>
              </a:rPr>
              <a:t>Summary and Future Work </a:t>
            </a:r>
          </a:p>
        </p:txBody>
      </p:sp>
      <p:sp>
        <p:nvSpPr>
          <p:cNvPr id="3" name="Content Placeholder 2">
            <a:extLst>
              <a:ext uri="{FF2B5EF4-FFF2-40B4-BE49-F238E27FC236}">
                <a16:creationId xmlns:a16="http://schemas.microsoft.com/office/drawing/2014/main" id="{849FC8F7-2580-784D-AAF4-C527DB041CBD}"/>
              </a:ext>
            </a:extLst>
          </p:cNvPr>
          <p:cNvSpPr>
            <a:spLocks noGrp="1"/>
          </p:cNvSpPr>
          <p:nvPr>
            <p:ph idx="1"/>
          </p:nvPr>
        </p:nvSpPr>
        <p:spPr>
          <a:xfrm>
            <a:off x="838200" y="1586355"/>
            <a:ext cx="10515600" cy="4351339"/>
          </a:xfrm>
        </p:spPr>
        <p:txBody>
          <a:bodyPr vert="horz" lIns="121920" tIns="60960" rIns="121920" bIns="60960" rtlCol="0" anchor="t">
            <a:normAutofit/>
          </a:bodyPr>
          <a:lstStyle/>
          <a:p>
            <a:pPr algn="just">
              <a:lnSpc>
                <a:spcPct val="110000"/>
              </a:lnSpc>
            </a:pPr>
            <a:r>
              <a:rPr lang="en-US" sz="2000" b="0" i="0" u="none" strike="noStrike" dirty="0">
                <a:solidFill>
                  <a:schemeClr val="bg1"/>
                </a:solidFill>
                <a:effectLst/>
              </a:rPr>
              <a:t>An understanding of both surface and interior properties of potentially hazardous objects is critical for planetary defense purposes</a:t>
            </a:r>
          </a:p>
          <a:p>
            <a:pPr algn="just">
              <a:lnSpc>
                <a:spcPct val="110000"/>
              </a:lnSpc>
            </a:pPr>
            <a:r>
              <a:rPr lang="en-US" sz="2000" b="0" i="0" u="none" strike="noStrike" dirty="0">
                <a:solidFill>
                  <a:schemeClr val="bg1"/>
                </a:solidFill>
                <a:effectLst/>
              </a:rPr>
              <a:t>Caltech is leading a first-of-a-kind mission that aims to characterize the interior structure and surface conditions of Apophis </a:t>
            </a:r>
          </a:p>
          <a:p>
            <a:pPr algn="just">
              <a:lnSpc>
                <a:spcPct val="110000"/>
              </a:lnSpc>
            </a:pPr>
            <a:r>
              <a:rPr lang="en-US" sz="2000" b="0" i="0" u="none" strike="noStrike" dirty="0">
                <a:solidFill>
                  <a:schemeClr val="bg1"/>
                </a:solidFill>
                <a:effectLst/>
              </a:rPr>
              <a:t>Here, we discussed current knowledge of Apophis and how predictions of its interior structure and reaction to Earth’s tidal forces flow down to mission requirements</a:t>
            </a:r>
          </a:p>
          <a:p>
            <a:pPr>
              <a:lnSpc>
                <a:spcPct val="110000"/>
              </a:lnSpc>
            </a:pPr>
            <a:r>
              <a:rPr lang="en-US" sz="2000" dirty="0">
                <a:solidFill>
                  <a:schemeClr val="bg1"/>
                </a:solidFill>
                <a:cs typeface="Arial"/>
              </a:rPr>
              <a:t>Check out my poster, #138</a:t>
            </a:r>
          </a:p>
          <a:p>
            <a:pPr lvl="1">
              <a:lnSpc>
                <a:spcPct val="110000"/>
              </a:lnSpc>
            </a:pPr>
            <a:r>
              <a:rPr lang="en-US" sz="1600" dirty="0">
                <a:solidFill>
                  <a:schemeClr val="bg1"/>
                </a:solidFill>
                <a:effectLst/>
              </a:rPr>
              <a:t>Apophis 2029: Synergy between Numerical Models and Radar Tomography Data from the Caltech Mission </a:t>
            </a:r>
          </a:p>
          <a:p>
            <a:pPr algn="just">
              <a:lnSpc>
                <a:spcPct val="110000"/>
              </a:lnSpc>
            </a:pPr>
            <a:r>
              <a:rPr lang="en-US" sz="2000" dirty="0">
                <a:solidFill>
                  <a:schemeClr val="bg1"/>
                </a:solidFill>
                <a:cs typeface="Arial"/>
              </a:rPr>
              <a:t>Review paper coming soon! </a:t>
            </a:r>
          </a:p>
          <a:p>
            <a:pPr lvl="1">
              <a:lnSpc>
                <a:spcPct val="110000"/>
              </a:lnSpc>
            </a:pPr>
            <a:r>
              <a:rPr lang="en-US" sz="1600" dirty="0">
                <a:solidFill>
                  <a:schemeClr val="bg1"/>
                </a:solidFill>
                <a:cs typeface="Arial"/>
              </a:rPr>
              <a:t>Apophis modeling and </a:t>
            </a:r>
            <a:r>
              <a:rPr lang="en-US" sz="1600" b="0" i="0" u="none" strike="noStrike" dirty="0">
                <a:solidFill>
                  <a:schemeClr val="bg1"/>
                </a:solidFill>
                <a:effectLst/>
              </a:rPr>
              <a:t>data, focusing on knowns, unknowns, current science knowledge gaps, and how Caltech’s mission would fill those gaps</a:t>
            </a:r>
            <a:endParaRPr lang="en-US" sz="2133" dirty="0">
              <a:solidFill>
                <a:schemeClr val="bg1"/>
              </a:solidFill>
              <a:highlight>
                <a:srgbClr val="FF00FF"/>
              </a:highlight>
              <a:latin typeface="Arial"/>
              <a:cs typeface="Arial"/>
            </a:endParaRPr>
          </a:p>
          <a:p>
            <a:pPr lvl="0">
              <a:lnSpc>
                <a:spcPct val="120000"/>
              </a:lnSpc>
            </a:pPr>
            <a:endParaRPr lang="en-US" sz="2133" dirty="0">
              <a:solidFill>
                <a:schemeClr val="bg1"/>
              </a:solidFill>
              <a:latin typeface="Arial" panose="020B0604020202020204" pitchFamily="34" charset="0"/>
              <a:cs typeface="Arial" panose="020B0604020202020204" pitchFamily="34" charset="0"/>
            </a:endParaRPr>
          </a:p>
          <a:p>
            <a:endParaRPr lang="en-US" sz="2400" dirty="0"/>
          </a:p>
        </p:txBody>
      </p:sp>
      <p:sp>
        <p:nvSpPr>
          <p:cNvPr id="4" name="TextBox 3">
            <a:extLst>
              <a:ext uri="{FF2B5EF4-FFF2-40B4-BE49-F238E27FC236}">
                <a16:creationId xmlns:a16="http://schemas.microsoft.com/office/drawing/2014/main" id="{4A67384A-1046-A9BB-7FD9-F002729D0980}"/>
              </a:ext>
            </a:extLst>
          </p:cNvPr>
          <p:cNvSpPr txBox="1"/>
          <p:nvPr/>
        </p:nvSpPr>
        <p:spPr>
          <a:xfrm>
            <a:off x="952500" y="6409765"/>
            <a:ext cx="5853952" cy="328231"/>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n-US" sz="1333" dirty="0">
                <a:solidFill>
                  <a:srgbClr val="A6A6A6"/>
                </a:solidFill>
                <a:cs typeface="Calibri"/>
              </a:rPr>
              <a:t>Pre-decisional Information – For Planning and Discussion Purposes Only</a:t>
            </a:r>
            <a:endParaRPr lang="en-US" sz="2400" dirty="0"/>
          </a:p>
        </p:txBody>
      </p:sp>
      <p:pic>
        <p:nvPicPr>
          <p:cNvPr id="5" name="Picture 4" descr="A close up of a logo&#10;&#10;Description automatically generated">
            <a:extLst>
              <a:ext uri="{FF2B5EF4-FFF2-40B4-BE49-F238E27FC236}">
                <a16:creationId xmlns:a16="http://schemas.microsoft.com/office/drawing/2014/main" id="{0F28B9F0-23B6-8558-B637-4ADFDBCF837A}"/>
              </a:ext>
            </a:extLst>
          </p:cNvPr>
          <p:cNvPicPr>
            <a:picLocks noChangeAspect="1"/>
          </p:cNvPicPr>
          <p:nvPr/>
        </p:nvPicPr>
        <p:blipFill>
          <a:blip r:embed="rId4"/>
          <a:stretch>
            <a:fillRect/>
          </a:stretch>
        </p:blipFill>
        <p:spPr>
          <a:xfrm>
            <a:off x="11100037" y="6390998"/>
            <a:ext cx="1091963" cy="467002"/>
          </a:xfrm>
          <a:prstGeom prst="rect">
            <a:avLst/>
          </a:prstGeom>
        </p:spPr>
      </p:pic>
      <p:sp>
        <p:nvSpPr>
          <p:cNvPr id="7" name="Slide Number Placeholder 6">
            <a:extLst>
              <a:ext uri="{FF2B5EF4-FFF2-40B4-BE49-F238E27FC236}">
                <a16:creationId xmlns:a16="http://schemas.microsoft.com/office/drawing/2014/main" id="{146B156C-F0B9-3127-8736-B7AE2DCD06D1}"/>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8</a:t>
            </a:fld>
            <a:endParaRPr lang="en-US" sz="1333" dirty="0">
              <a:solidFill>
                <a:schemeClr val="tx1">
                  <a:lumMod val="50000"/>
                  <a:lumOff val="50000"/>
                </a:schemeClr>
              </a:solidFill>
              <a:latin typeface="+mn-lt"/>
            </a:endParaRPr>
          </a:p>
        </p:txBody>
      </p:sp>
    </p:spTree>
    <p:extLst>
      <p:ext uri="{BB962C8B-B14F-4D97-AF65-F5344CB8AC3E}">
        <p14:creationId xmlns:p14="http://schemas.microsoft.com/office/powerpoint/2010/main" val="2407242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black and white logo&#10;&#10;Description automatically generated">
            <a:extLst>
              <a:ext uri="{FF2B5EF4-FFF2-40B4-BE49-F238E27FC236}">
                <a16:creationId xmlns:a16="http://schemas.microsoft.com/office/drawing/2014/main" id="{F2C45693-E20B-316F-937A-A037CAEFDC67}"/>
              </a:ext>
            </a:extLst>
          </p:cNvPr>
          <p:cNvPicPr>
            <a:picLocks noChangeAspect="1"/>
          </p:cNvPicPr>
          <p:nvPr/>
        </p:nvPicPr>
        <p:blipFill>
          <a:blip r:embed="rId2"/>
          <a:stretch>
            <a:fillRect/>
          </a:stretch>
        </p:blipFill>
        <p:spPr>
          <a:xfrm>
            <a:off x="2592342" y="4146301"/>
            <a:ext cx="6853079" cy="1903633"/>
          </a:xfrm>
          <a:prstGeom prst="rect">
            <a:avLst/>
          </a:prstGeom>
        </p:spPr>
      </p:pic>
      <p:pic>
        <p:nvPicPr>
          <p:cNvPr id="2" name="Picture 1" descr="Logo&#10;&#10;AI-generated content may be incorrect.">
            <a:extLst>
              <a:ext uri="{FF2B5EF4-FFF2-40B4-BE49-F238E27FC236}">
                <a16:creationId xmlns:a16="http://schemas.microsoft.com/office/drawing/2014/main" id="{3E6D1DF7-8656-930B-E321-2E9F95E8BB90}"/>
              </a:ext>
            </a:extLst>
          </p:cNvPr>
          <p:cNvPicPr>
            <a:picLocks noChangeAspect="1"/>
          </p:cNvPicPr>
          <p:nvPr/>
        </p:nvPicPr>
        <p:blipFill>
          <a:blip r:embed="rId3"/>
          <a:stretch>
            <a:fillRect/>
          </a:stretch>
        </p:blipFill>
        <p:spPr>
          <a:xfrm>
            <a:off x="4426694" y="1266874"/>
            <a:ext cx="1150835" cy="1150835"/>
          </a:xfrm>
          <a:prstGeom prst="rect">
            <a:avLst/>
          </a:prstGeom>
        </p:spPr>
      </p:pic>
      <p:pic>
        <p:nvPicPr>
          <p:cNvPr id="3" name="Picture 2" descr="A close up of a logo&#10;&#10;Description automatically generated">
            <a:extLst>
              <a:ext uri="{FF2B5EF4-FFF2-40B4-BE49-F238E27FC236}">
                <a16:creationId xmlns:a16="http://schemas.microsoft.com/office/drawing/2014/main" id="{1C549D80-358A-8816-C9ED-F9C1A0A85553}"/>
              </a:ext>
            </a:extLst>
          </p:cNvPr>
          <p:cNvPicPr>
            <a:picLocks noChangeAspect="1"/>
          </p:cNvPicPr>
          <p:nvPr/>
        </p:nvPicPr>
        <p:blipFill>
          <a:blip r:embed="rId4"/>
          <a:stretch>
            <a:fillRect/>
          </a:stretch>
        </p:blipFill>
        <p:spPr>
          <a:xfrm>
            <a:off x="5597286" y="1376801"/>
            <a:ext cx="2433889" cy="1040908"/>
          </a:xfrm>
          <a:prstGeom prst="rect">
            <a:avLst/>
          </a:prstGeom>
        </p:spPr>
      </p:pic>
      <p:sp>
        <p:nvSpPr>
          <p:cNvPr id="6" name="Slide Number Placeholder 6">
            <a:extLst>
              <a:ext uri="{FF2B5EF4-FFF2-40B4-BE49-F238E27FC236}">
                <a16:creationId xmlns:a16="http://schemas.microsoft.com/office/drawing/2014/main" id="{D0D302A3-6201-819A-0D04-8FF279218980}"/>
              </a:ext>
            </a:extLst>
          </p:cNvPr>
          <p:cNvSpPr>
            <a:spLocks noGrp="1"/>
          </p:cNvSpPr>
          <p:nvPr>
            <p:ph type="sldNum" idx="12"/>
          </p:nvPr>
        </p:nvSpPr>
        <p:spPr>
          <a:xfrm>
            <a:off x="10876419" y="6484551"/>
            <a:ext cx="781507" cy="362796"/>
          </a:xfrm>
        </p:spPr>
        <p:txBody>
          <a:bodyPr anchor="t"/>
          <a:lstStyle/>
          <a:p>
            <a:pPr algn="l"/>
            <a:fld id="{00000000-1234-1234-1234-123412341234}" type="slidenum">
              <a:rPr lang="en-US" sz="1333">
                <a:solidFill>
                  <a:schemeClr val="tx1">
                    <a:lumMod val="50000"/>
                    <a:lumOff val="50000"/>
                  </a:schemeClr>
                </a:solidFill>
                <a:latin typeface="+mn-lt"/>
              </a:rPr>
              <a:pPr algn="l"/>
              <a:t>9</a:t>
            </a:fld>
            <a:endParaRPr lang="en-US" sz="1333" dirty="0">
              <a:solidFill>
                <a:schemeClr val="tx1">
                  <a:lumMod val="50000"/>
                  <a:lumOff val="50000"/>
                </a:schemeClr>
              </a:solidFill>
              <a:latin typeface="+mn-lt"/>
            </a:endParaRPr>
          </a:p>
        </p:txBody>
      </p:sp>
      <p:pic>
        <p:nvPicPr>
          <p:cNvPr id="7" name="Picture 4" descr="Amazon.com - Framerly - University of Maryland, College Park 17&quot; w x 13&quot; h  Diploma Frame - Fits a bachelor's, master's and phd - Gold Embossed Diploma  ...">
            <a:extLst>
              <a:ext uri="{FF2B5EF4-FFF2-40B4-BE49-F238E27FC236}">
                <a16:creationId xmlns:a16="http://schemas.microsoft.com/office/drawing/2014/main" id="{41475343-8614-FF7E-A5AB-8F1F40A2A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062" y="2648352"/>
            <a:ext cx="1633759" cy="16337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Logos | Brand Guide">
            <a:extLst>
              <a:ext uri="{FF2B5EF4-FFF2-40B4-BE49-F238E27FC236}">
                <a16:creationId xmlns:a16="http://schemas.microsoft.com/office/drawing/2014/main" id="{845E68D2-BEF4-91A0-3614-27A8A505D9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4439" y="2906532"/>
            <a:ext cx="3155008" cy="111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03406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7642</TotalTime>
  <Words>2054</Words>
  <Application>Microsoft Macintosh PowerPoint</Application>
  <PresentationFormat>Widescreen</PresentationFormat>
  <Paragraphs>165</Paragraphs>
  <Slides>10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Aptos Display</vt:lpstr>
      <vt:lpstr>Arial</vt:lpstr>
      <vt:lpstr>Arial Black</vt:lpstr>
      <vt:lpstr>Arial Narrow</vt:lpstr>
      <vt:lpstr>Calibri</vt:lpstr>
      <vt:lpstr>Helvetica Neue</vt:lpstr>
      <vt:lpstr>Poppins</vt:lpstr>
      <vt:lpstr>Office Theme</vt:lpstr>
      <vt:lpstr>PowerPoint Presentation</vt:lpstr>
      <vt:lpstr>PowerPoint Presentation</vt:lpstr>
      <vt:lpstr>Interior Characterization</vt:lpstr>
      <vt:lpstr>PowerPoint Presentation</vt:lpstr>
      <vt:lpstr>PowerPoint Presentation</vt:lpstr>
      <vt:lpstr>Connections to Planetary Defense</vt:lpstr>
      <vt:lpstr>Connections to Planetary Defense</vt:lpstr>
      <vt:lpstr>Summary and Future Work </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Daca, Adriana E.</dc:creator>
  <cp:lastModifiedBy>Daca, Adriana E.</cp:lastModifiedBy>
  <cp:revision>28</cp:revision>
  <dcterms:created xsi:type="dcterms:W3CDTF">2025-04-16T22:28:54Z</dcterms:created>
  <dcterms:modified xsi:type="dcterms:W3CDTF">2025-04-29T22:03:54Z</dcterms:modified>
</cp:coreProperties>
</file>