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</p:sldMasterIdLst>
  <p:notesMasterIdLst>
    <p:notesMasterId r:id="rId16"/>
  </p:notesMasterIdLst>
  <p:handoutMasterIdLst>
    <p:handoutMasterId r:id="rId17"/>
  </p:handoutMasterIdLst>
  <p:sldIdLst>
    <p:sldId id="429" r:id="rId6"/>
    <p:sldId id="604" r:id="rId7"/>
    <p:sldId id="518" r:id="rId8"/>
    <p:sldId id="495" r:id="rId9"/>
    <p:sldId id="526" r:id="rId10"/>
    <p:sldId id="503" r:id="rId11"/>
    <p:sldId id="504" r:id="rId12"/>
    <p:sldId id="505" r:id="rId13"/>
    <p:sldId id="507" r:id="rId14"/>
    <p:sldId id="5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884BD2-B705-494D-ACDA-8C425BF80DA9}">
          <p14:sldIdLst>
            <p14:sldId id="429"/>
            <p14:sldId id="604"/>
            <p14:sldId id="518"/>
            <p14:sldId id="495"/>
            <p14:sldId id="526"/>
            <p14:sldId id="503"/>
            <p14:sldId id="504"/>
            <p14:sldId id="505"/>
            <p14:sldId id="507"/>
            <p14:sldId id="5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ee, Brent W. (GSFC-5950)" initials="BBW(5" lastIdx="1" clrIdx="0">
    <p:extLst>
      <p:ext uri="{19B8F6BF-5375-455C-9EA6-DF929625EA0E}">
        <p15:presenceInfo xmlns:p15="http://schemas.microsoft.com/office/powerpoint/2012/main" userId="S::bbarbee@ndc.nasa.gov::b8e70d3e-fc75-4bbf-ad93-d55a9ebef3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C9A"/>
    <a:srgbClr val="213C9A"/>
    <a:srgbClr val="EC8514"/>
    <a:srgbClr val="FFD579"/>
    <a:srgbClr val="18942D"/>
    <a:srgbClr val="4EE267"/>
    <a:srgbClr val="E2F0D9"/>
    <a:srgbClr val="E0EDF8"/>
    <a:srgbClr val="A1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8" autoAdjust="0"/>
    <p:restoredTop sz="95205" autoAdjust="0"/>
  </p:normalViewPr>
  <p:slideViewPr>
    <p:cSldViewPr snapToGrid="0">
      <p:cViewPr varScale="1">
        <p:scale>
          <a:sx n="116" d="100"/>
          <a:sy n="116" d="100"/>
        </p:scale>
        <p:origin x="113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408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6284A6-78C4-0DF1-103F-64FCCBE56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74F0D-4278-5B08-E290-262C8FC75C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67697-2CD4-5643-AD90-42786B969DA6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1AF65-3EF8-E1B4-0201-587DF6A4EF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4BA18-3413-8166-5A73-1C71D2548C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E4997-2DDE-5E43-AC58-3DD6D51B6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6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75B6F-0D68-4311-8963-F2D9C0C7D2E3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D0E7F-029E-4310-9FB5-4417F832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6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D0E7F-029E-4310-9FB5-4417F832A5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1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CDB31-87B3-4B42-B3F9-A1D5E646848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4/28/25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65FF9-E518-46B5-8B9D-BB4799C1D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D3907264-5BDC-74BD-620F-5A33282C3B8C}"/>
              </a:ext>
            </a:extLst>
          </p:cNvPr>
          <p:cNvSpPr txBox="1">
            <a:spLocks/>
          </p:cNvSpPr>
          <p:nvPr userDrawn="1"/>
        </p:nvSpPr>
        <p:spPr>
          <a:xfrm>
            <a:off x="962884" y="263163"/>
            <a:ext cx="10633507" cy="78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0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55E46-6EAD-44B2-AB8F-B0AB9A6D9E2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4/28/25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65FF9-E518-46B5-8B9D-BB4799C1D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17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B4914-066E-4D93-9BC8-8FE0782B597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4/28/25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65FF9-E518-46B5-8B9D-BB4799C1D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99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D1805-839B-47FB-A86E-D8074E88F4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4/28/25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65FF9-E518-46B5-8B9D-BB4799C1D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101600" y="1260908"/>
            <a:ext cx="11887200" cy="544469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defRPr sz="2100"/>
            </a:lvl1pPr>
            <a:lvl2pPr marL="685800" indent="-228600">
              <a:buFont typeface="Calibri" panose="020F0502020204030204" pitchFamily="34" charset="0"/>
              <a:buChar char="‒"/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2216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16455" y="3221701"/>
            <a:ext cx="10017472" cy="5004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800" b="1" baseline="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216456" y="3722185"/>
            <a:ext cx="9998657" cy="12357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Click to Add a Presentation Subtitle</a:t>
            </a:r>
          </a:p>
        </p:txBody>
      </p:sp>
      <p:pic>
        <p:nvPicPr>
          <p:cNvPr id="4" name="Picture 3" descr="JPL_RedBlack_rgb_stacked_5in_160601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60" y="1672559"/>
            <a:ext cx="2837928" cy="124159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1213312" y="5649583"/>
            <a:ext cx="9899649" cy="7794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| Directorate, Division, Section or Group Name, Presented by, Job Title, Date, etc.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13312" y="6459398"/>
            <a:ext cx="9899649" cy="3986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defRPr>
            </a:lvl1pPr>
            <a:lvl2pPr marL="457200" indent="0">
              <a:buNone/>
              <a:defRPr sz="900">
                <a:latin typeface="Arial Narrow"/>
                <a:cs typeface="Arial Narrow"/>
              </a:defRPr>
            </a:lvl2pPr>
            <a:lvl3pPr marL="914400" indent="0">
              <a:buNone/>
              <a:defRPr sz="900">
                <a:latin typeface="Arial Narrow"/>
                <a:cs typeface="Arial Narrow"/>
              </a:defRPr>
            </a:lvl3pPr>
            <a:lvl4pPr marL="1371600" indent="0">
              <a:buNone/>
              <a:defRPr sz="900">
                <a:latin typeface="Arial Narrow"/>
                <a:cs typeface="Arial Narrow"/>
              </a:defRPr>
            </a:lvl4pPr>
            <a:lvl5pPr marL="1828800" indent="0">
              <a:buNone/>
              <a:defRPr sz="9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Proprietary information or required markings can go here.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213311" y="2885930"/>
            <a:ext cx="10020616" cy="33577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600" baseline="0">
                <a:solidFill>
                  <a:schemeClr val="accent1"/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</p:spTree>
    <p:extLst>
      <p:ext uri="{BB962C8B-B14F-4D97-AF65-F5344CB8AC3E}">
        <p14:creationId xmlns:p14="http://schemas.microsoft.com/office/powerpoint/2010/main" val="96601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446583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92265" y="4814635"/>
            <a:ext cx="11248180" cy="4301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800" b="1" baseline="0">
                <a:solidFill>
                  <a:srgbClr val="000000"/>
                </a:solidFill>
                <a:latin typeface="+mj-lt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92265" y="4524000"/>
            <a:ext cx="11248180" cy="2906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600" baseline="0">
                <a:solidFill>
                  <a:schemeClr val="accent1"/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92265" y="5853546"/>
            <a:ext cx="8739539" cy="6657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/>
              <a:t># | Directorate, Division, Section or Group Name, Presented by, Job Title, Date, etc.</a:t>
            </a:r>
          </a:p>
        </p:txBody>
      </p:sp>
      <p:pic>
        <p:nvPicPr>
          <p:cNvPr id="12" name="Picture 11" descr="JPL_RedBlack_rgb_stacked_5in_160601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95" y="5423673"/>
            <a:ext cx="2837928" cy="124159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2265" y="6458524"/>
            <a:ext cx="8739540" cy="39947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defRPr>
            </a:lvl1pPr>
            <a:lvl2pPr marL="457200" indent="0">
              <a:buNone/>
              <a:defRPr sz="900">
                <a:latin typeface="Arial Narrow"/>
                <a:cs typeface="Arial Narrow"/>
              </a:defRPr>
            </a:lvl2pPr>
            <a:lvl3pPr marL="914400" indent="0">
              <a:buNone/>
              <a:defRPr sz="900">
                <a:latin typeface="Arial Narrow"/>
                <a:cs typeface="Arial Narrow"/>
              </a:defRPr>
            </a:lvl3pPr>
            <a:lvl4pPr marL="1371600" indent="0">
              <a:buNone/>
              <a:defRPr sz="900">
                <a:latin typeface="Arial Narrow"/>
                <a:cs typeface="Arial Narrow"/>
              </a:defRPr>
            </a:lvl4pPr>
            <a:lvl5pPr marL="1828800" indent="0">
              <a:buNone/>
              <a:defRPr sz="9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Proprietary information or required markings can go here.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492265" y="5244818"/>
            <a:ext cx="8739539" cy="4701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Click to Add a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3355534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V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435273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583715" y="1919102"/>
            <a:ext cx="4463143" cy="8830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rgbClr val="000000"/>
                </a:solidFill>
                <a:latin typeface="+mj-lt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83714" y="2783303"/>
            <a:ext cx="4463143" cy="10001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/>
              <a:t># | Directorate, Division, Section or Group</a:t>
            </a:r>
          </a:p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583713" y="1016000"/>
            <a:ext cx="4463145" cy="8568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tabLst/>
              <a:defRPr sz="1400" baseline="0">
                <a:solidFill>
                  <a:schemeClr val="accent1"/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Click to Add a Theme, Project or </a:t>
            </a:r>
            <a:br>
              <a:rPr lang="en-US" dirty="0"/>
            </a:br>
            <a:r>
              <a:rPr lang="en-US" dirty="0"/>
              <a:t>Mission Name (optional)</a:t>
            </a:r>
          </a:p>
        </p:txBody>
      </p:sp>
      <p:pic>
        <p:nvPicPr>
          <p:cNvPr id="10" name="Picture 9" descr="JPL_RedBlack_rgb_stacked_5in_160601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057" y="5047373"/>
            <a:ext cx="2837928" cy="124159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3715" y="6133630"/>
            <a:ext cx="4463143" cy="72437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ctr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defRPr>
            </a:lvl1pPr>
            <a:lvl2pPr marL="457200" indent="0">
              <a:buNone/>
              <a:defRPr sz="900">
                <a:latin typeface="Arial Narrow"/>
                <a:cs typeface="Arial Narrow"/>
              </a:defRPr>
            </a:lvl2pPr>
            <a:lvl3pPr marL="914400" indent="0">
              <a:buNone/>
              <a:defRPr sz="900">
                <a:latin typeface="Arial Narrow"/>
                <a:cs typeface="Arial Narrow"/>
              </a:defRPr>
            </a:lvl3pPr>
            <a:lvl4pPr marL="1371600" indent="0">
              <a:buNone/>
              <a:defRPr sz="900">
                <a:latin typeface="Arial Narrow"/>
                <a:cs typeface="Arial Narrow"/>
              </a:defRPr>
            </a:lvl4pPr>
            <a:lvl5pPr marL="1828800" indent="0">
              <a:buNone/>
              <a:defRPr sz="9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Proprietary information or required markings can go here.</a:t>
            </a:r>
          </a:p>
        </p:txBody>
      </p:sp>
    </p:spTree>
    <p:extLst>
      <p:ext uri="{BB962C8B-B14F-4D97-AF65-F5344CB8AC3E}">
        <p14:creationId xmlns:p14="http://schemas.microsoft.com/office/powerpoint/2010/main" val="3541695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149734"/>
            <a:ext cx="10972801" cy="251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pic>
        <p:nvPicPr>
          <p:cNvPr id="7" name="Picture 6" descr="JPL_RedBlack_rgb_horz_5in_160601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11212041" y="6502283"/>
            <a:ext cx="748632" cy="32546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609600" y="1600199"/>
            <a:ext cx="10972801" cy="45259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DA1A6D8-8965-4741-9EA0-5CE78655096C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>
          <a:xfrm>
            <a:off x="2494915" y="6457848"/>
            <a:ext cx="7202171" cy="4001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55CB38-BBCE-43B9-89FE-89EE6312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63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JPL_RedBlack_rgb_horz_5in_160601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11212041" y="6502283"/>
            <a:ext cx="748632" cy="32546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DA1A6D8-8965-4741-9EA0-5CE78655096C}" type="datetimeFigureOut">
              <a:rPr lang="en-US" smtClean="0"/>
              <a:t>4/28/25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>
          <a:xfrm>
            <a:off x="2494915" y="6457848"/>
            <a:ext cx="7202171" cy="4001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C55CB38-BBCE-43B9-89FE-89EE6312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5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234" y="310718"/>
            <a:ext cx="8485395" cy="754602"/>
          </a:xfrm>
        </p:spPr>
        <p:txBody>
          <a:bodyPr/>
          <a:lstStyle>
            <a:lvl1pPr algn="ctr"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JPL_RedBlack_rgb_horz_5in_160601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11212041" y="6502283"/>
            <a:ext cx="748632" cy="32546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609600" y="1600199"/>
            <a:ext cx="10972801" cy="45259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DA1A6D8-8965-4741-9EA0-5CE78655096C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2494915" y="6457848"/>
            <a:ext cx="7202171" cy="4001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55CB38-BBCE-43B9-89FE-89EE6312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0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58" y="1318661"/>
            <a:ext cx="12016747" cy="496691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155EC-24F4-433E-AB5A-94810C02F54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4/28/25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65FF9-E518-46B5-8B9D-BB4799C1D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69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149734"/>
            <a:ext cx="109728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890176"/>
            <a:ext cx="109728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9" name="Picture 8" descr="JPL_RedBlack_rgb_horz_5in_160601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11212041" y="6502283"/>
            <a:ext cx="748632" cy="3254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DA1A6D8-8965-4741-9EA0-5CE78655096C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2494915" y="6457848"/>
            <a:ext cx="7202171" cy="4001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C55CB38-BBCE-43B9-89FE-89EE6312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6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149734"/>
            <a:ext cx="109728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pic>
        <p:nvPicPr>
          <p:cNvPr id="9" name="Picture 8" descr="JPL_RedBlack_rgb_horz_5in_160601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11212041" y="6502283"/>
            <a:ext cx="748632" cy="325465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890176"/>
            <a:ext cx="109728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DA1A6D8-8965-4741-9EA0-5CE78655096C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>
          <a:xfrm>
            <a:off x="2494915" y="6457848"/>
            <a:ext cx="7202171" cy="4001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C55CB38-BBCE-43B9-89FE-89EE6312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66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4"/>
          <p:cNvSpPr>
            <a:spLocks noGrp="1"/>
          </p:cNvSpPr>
          <p:nvPr>
            <p:ph sz="quarter" idx="21"/>
          </p:nvPr>
        </p:nvSpPr>
        <p:spPr>
          <a:xfrm>
            <a:off x="609600" y="1599449"/>
            <a:ext cx="5384800" cy="4526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4"/>
          <p:cNvSpPr>
            <a:spLocks noGrp="1"/>
          </p:cNvSpPr>
          <p:nvPr>
            <p:ph sz="quarter" idx="22"/>
          </p:nvPr>
        </p:nvSpPr>
        <p:spPr>
          <a:xfrm>
            <a:off x="6197600" y="1599449"/>
            <a:ext cx="5384800" cy="4526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 descr="JPL_RedBlack_rgb_horz_5in_160601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11212041" y="6502283"/>
            <a:ext cx="748632" cy="3254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DA1A6D8-8965-4741-9EA0-5CE78655096C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2494915" y="6457848"/>
            <a:ext cx="7202171" cy="4001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55CB38-BBCE-43B9-89FE-89EE6312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2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149734"/>
            <a:ext cx="109728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sp>
        <p:nvSpPr>
          <p:cNvPr id="13" name="Content Placeholder 14"/>
          <p:cNvSpPr>
            <a:spLocks noGrp="1"/>
          </p:cNvSpPr>
          <p:nvPr>
            <p:ph sz="quarter" idx="21"/>
          </p:nvPr>
        </p:nvSpPr>
        <p:spPr>
          <a:xfrm>
            <a:off x="609600" y="2174875"/>
            <a:ext cx="5384800" cy="395128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4"/>
          <p:cNvSpPr>
            <a:spLocks noGrp="1"/>
          </p:cNvSpPr>
          <p:nvPr>
            <p:ph sz="quarter" idx="22"/>
          </p:nvPr>
        </p:nvSpPr>
        <p:spPr>
          <a:xfrm>
            <a:off x="6197600" y="2174875"/>
            <a:ext cx="5384800" cy="395128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890176"/>
            <a:ext cx="109728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Picture 16" descr="JPL_RedBlack_rgb_horz_5in_160601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11212041" y="6502283"/>
            <a:ext cx="748632" cy="3254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DA1A6D8-8965-4741-9EA0-5CE78655096C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2494915" y="6457848"/>
            <a:ext cx="7202171" cy="4001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55CB38-BBCE-43B9-89FE-89EE6312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29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149734"/>
            <a:ext cx="109728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890176"/>
            <a:ext cx="109728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766733" y="1596524"/>
            <a:ext cx="6815667" cy="4405898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58574"/>
            <a:ext cx="4011084" cy="324384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09601" y="1596525"/>
            <a:ext cx="4011084" cy="1162049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0" name="Picture 19" descr="JPL_RedBlack_rgb_horz_5in_160601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11212041" y="6502283"/>
            <a:ext cx="748632" cy="3254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DA1A6D8-8965-4741-9EA0-5CE78655096C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>
          <a:xfrm>
            <a:off x="2494915" y="6457848"/>
            <a:ext cx="7202171" cy="4001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55CB38-BBCE-43B9-89FE-89EE6312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6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149734"/>
            <a:ext cx="109728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890176"/>
            <a:ext cx="109728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590842"/>
            <a:ext cx="7315200" cy="3383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14565"/>
            <a:ext cx="7315200" cy="52154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2389717" y="4974803"/>
            <a:ext cx="7315200" cy="631073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6" name="Picture 15" descr="JPL_RedBlack_rgb_horz_5in_160601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11212041" y="6502283"/>
            <a:ext cx="748632" cy="3254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DA1A6D8-8965-4741-9EA0-5CE78655096C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>
          <a:xfrm>
            <a:off x="2494915" y="6457848"/>
            <a:ext cx="7202171" cy="4001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55CB38-BBCE-43B9-89FE-89EE6312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67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149734"/>
            <a:ext cx="10972801" cy="251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pic>
        <p:nvPicPr>
          <p:cNvPr id="8" name="Picture 7" descr="JPL_RedBlack_rgb_horz_5in_160601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11212041" y="6502283"/>
            <a:ext cx="748632" cy="3254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19226"/>
            <a:ext cx="12192000" cy="502919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890176"/>
            <a:ext cx="109728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DA1A6D8-8965-4741-9EA0-5CE78655096C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2494915" y="6457848"/>
            <a:ext cx="7202171" cy="4001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C55CB38-BBCE-43B9-89FE-89EE6312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7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Gray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19226"/>
            <a:ext cx="12192000" cy="5029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149734"/>
            <a:ext cx="10972801" cy="251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pic>
        <p:nvPicPr>
          <p:cNvPr id="8" name="Picture 7" descr="JPL_RedBlack_rgb_horz_5in_160601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11212041" y="6502283"/>
            <a:ext cx="748632" cy="325465"/>
          </a:xfrm>
          <a:prstGeom prst="rect">
            <a:avLst/>
          </a:prstGeom>
        </p:spPr>
      </p:pic>
      <p:sp>
        <p:nvSpPr>
          <p:cNvPr id="9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890176"/>
            <a:ext cx="109728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DA1A6D8-8965-4741-9EA0-5CE78655096C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2494915" y="6457848"/>
            <a:ext cx="7202171" cy="4001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C55CB38-BBCE-43B9-89FE-89EE6312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02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PL_RedBlack_rgb_horz_5in_160601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11212041" y="6502283"/>
            <a:ext cx="748632" cy="3254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A6D8-8965-4741-9EA0-5CE78655096C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94915" y="6457848"/>
            <a:ext cx="7202171" cy="4001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CB38-BBCE-43B9-89FE-89EE6312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8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PL_RedBlack_rgb_horz_5in_160601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11212041" y="6502283"/>
            <a:ext cx="748632" cy="325465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810" y="2537620"/>
            <a:ext cx="10970381" cy="1782763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itchFamily="34" charset="0"/>
              <a:buNone/>
              <a:tabLst/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16051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2B2A8-8652-41BD-BA86-92F074B3EDD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4/28/25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65FF9-E518-46B5-8B9D-BB4799C1D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45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PL_RedBlack_rgb_horz_5in_160601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11212041" y="6502283"/>
            <a:ext cx="748632" cy="325465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810" y="2537620"/>
            <a:ext cx="10970381" cy="1782763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itchFamily="34" charset="0"/>
              <a:buNone/>
              <a:tabLst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920784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675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PL_RedBlack_rgb_stacked_5in_160601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10" y="2307166"/>
            <a:ext cx="5128381" cy="22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83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33" y="882650"/>
            <a:ext cx="11489267" cy="5441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5CB38-BBCE-43B9-89FE-89EE631218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1A6D8-8965-4741-9EA0-5CE78655096C}" type="datetimeFigureOut">
              <a:rPr lang="en-US" smtClean="0"/>
              <a:t>4/28/25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902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5CB38-BBCE-43B9-89FE-89EE631218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1A6D8-8965-4741-9EA0-5CE78655096C}" type="datetimeFigureOut">
              <a:rPr lang="en-US" smtClean="0"/>
              <a:t>4/28/25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11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xar 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D2917FE-62C5-F04B-9D5D-B452347C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47700"/>
            <a:ext cx="9144000" cy="888492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00000"/>
              </a:lnSpc>
              <a:defRPr sz="2250" cap="non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Line2</a:t>
            </a:r>
          </a:p>
        </p:txBody>
      </p:sp>
    </p:spTree>
    <p:extLst>
      <p:ext uri="{BB962C8B-B14F-4D97-AF65-F5344CB8AC3E}">
        <p14:creationId xmlns:p14="http://schemas.microsoft.com/office/powerpoint/2010/main" val="705905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985FA-C33C-C94E-9E55-D8DEB8A26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804D4-B87D-D84F-86FE-BB3DD3C86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C3609-9261-3348-A44B-17E972E4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A6D8-8965-4741-9EA0-5CE78655096C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4E599-BDC3-E24C-9B4B-F070CE65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4915" y="6457848"/>
            <a:ext cx="7202171" cy="4001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49D45-77A8-4B41-AA9E-DE388C63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CB38-BBCE-43B9-89FE-89EE6312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8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68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490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954955"/>
            <a:ext cx="5181600" cy="3222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954955"/>
            <a:ext cx="5181600" cy="3222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A25782-E644-40D4-8AE6-73CDEAB5A2F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4/28/25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65FF9-E518-46B5-8B9D-BB4799C1D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25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65480-9497-4A34-B677-F9E0519C9D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4/28/25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65FF9-E518-46B5-8B9D-BB4799C1D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75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14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E8048-B3FE-4428-9313-0AC9130E20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4/28/25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65FF9-E518-46B5-8B9D-BB4799C1D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73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19694-AAAE-430F-8B1D-BC4C0C94240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4/28/25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65FF9-E518-46B5-8B9D-BB4799C1D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99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6D7CE-8D09-4C86-AF69-5BAFC284562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4/28/25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65FF9-E518-46B5-8B9D-BB4799C1D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59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1CFDF-C3AF-1CBA-77A9-243C62377B4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700" cy="1143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99D6F-25A6-466E-A884-08D293E102E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4/28/25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65FF9-E518-46B5-8B9D-BB4799C1D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62884" y="263163"/>
            <a:ext cx="10633507" cy="78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6095"/>
            <a:ext cx="10515600" cy="5043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21" descr="meatball best">
            <a:extLst>
              <a:ext uri="{FF2B5EF4-FFF2-40B4-BE49-F238E27FC236}">
                <a16:creationId xmlns:a16="http://schemas.microsoft.com/office/drawing/2014/main" id="{1C3E071C-0939-8312-3834-B7859C25D4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06" y="221412"/>
            <a:ext cx="844978" cy="74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8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651247" y="355106"/>
            <a:ext cx="8984202" cy="701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09600" y="6457848"/>
            <a:ext cx="1761067" cy="400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DA1A6D8-8965-4741-9EA0-5CE78655096C}" type="datetimeFigureOut">
              <a:rPr lang="en-US" smtClean="0"/>
              <a:t>4/28/25</a:t>
            </a:fld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821334" y="6457848"/>
            <a:ext cx="1362855" cy="400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C55CB38-BBCE-43B9-89FE-89EE6312182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A1CD58-2705-43CD-AC9D-4D2A5476E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624734"/>
            <a:ext cx="12191999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93A727-C75C-4C77-A070-C39B03AF1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25179" t="46618" r="64719" b="31992"/>
          <a:stretch/>
        </p:blipFill>
        <p:spPr>
          <a:xfrm>
            <a:off x="0" y="-1"/>
            <a:ext cx="1677704" cy="148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5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 cap="none" spc="0" baseline="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hyperlink" Target="https://www.esa.int/ESA_Multimedia/Images/2008/01/Don_Quijote_missi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A17041.NO LINE.tif" descr="PIA17041.NO LINE.tif">
            <a:extLst>
              <a:ext uri="{FF2B5EF4-FFF2-40B4-BE49-F238E27FC236}">
                <a16:creationId xmlns:a16="http://schemas.microsoft.com/office/drawing/2014/main" id="{E0385859-3BEE-F091-4B78-BBF463051F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249" y="-1"/>
            <a:ext cx="12207249" cy="6881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" descr="Image">
            <a:extLst>
              <a:ext uri="{FF2B5EF4-FFF2-40B4-BE49-F238E27FC236}">
                <a16:creationId xmlns:a16="http://schemas.microsoft.com/office/drawing/2014/main" id="{BB2A24BA-BFD6-7B67-CB99-64F6AB8219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723" y="6552547"/>
            <a:ext cx="361532" cy="107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" descr="Image">
            <a:extLst>
              <a:ext uri="{FF2B5EF4-FFF2-40B4-BE49-F238E27FC236}">
                <a16:creationId xmlns:a16="http://schemas.microsoft.com/office/drawing/2014/main" id="{E787D704-EA2F-1CB4-EB4D-F520A8DC4F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 amt="35358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520" y="6537727"/>
            <a:ext cx="507643" cy="105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icture 21" descr="meatball best">
            <a:extLst>
              <a:ext uri="{FF2B5EF4-FFF2-40B4-BE49-F238E27FC236}">
                <a16:creationId xmlns:a16="http://schemas.microsoft.com/office/drawing/2014/main" id="{E269AB78-8F82-509F-2CB6-6DBB0372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06" y="221412"/>
            <a:ext cx="844978" cy="74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© 2021 California Institute of Technology. Government sponsorship acknowledged.">
            <a:extLst>
              <a:ext uri="{FF2B5EF4-FFF2-40B4-BE49-F238E27FC236}">
                <a16:creationId xmlns:a16="http://schemas.microsoft.com/office/drawing/2014/main" id="{6C77D2FB-59C1-7D99-1733-F92EDE074748}"/>
              </a:ext>
            </a:extLst>
          </p:cNvPr>
          <p:cNvSpPr txBox="1"/>
          <p:nvPr/>
        </p:nvSpPr>
        <p:spPr>
          <a:xfrm>
            <a:off x="951867" y="6388247"/>
            <a:ext cx="6338044" cy="436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 defTabSz="825500">
              <a:spcBef>
                <a:spcPts val="0"/>
              </a:spcBef>
              <a:tabLst/>
              <a:defRPr sz="1600" spc="0">
                <a:solidFill>
                  <a:srgbClr val="DCDEE0">
                    <a:alpha val="72163"/>
                  </a:srgb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sz="800" dirty="0"/>
              <a:t>© 202</a:t>
            </a:r>
            <a:r>
              <a:rPr lang="en-US" sz="800" dirty="0"/>
              <a:t>5</a:t>
            </a:r>
            <a:r>
              <a:rPr sz="800" dirty="0"/>
              <a:t> California Institute of Technology. Government sponsorship acknowledge</a:t>
            </a:r>
            <a:r>
              <a:rPr lang="en-US" sz="800" dirty="0"/>
              <a:t>d.      </a:t>
            </a:r>
          </a:p>
          <a:p>
            <a:r>
              <a:rPr lang="en-US" sz="900" dirty="0"/>
              <a:t>Part of this work prepared by LLNL under Contract DE-AC52-07NA27344. </a:t>
            </a:r>
            <a:r>
              <a:rPr lang="en-US" sz="800" dirty="0"/>
              <a:t>LLNL-PRES-2005085.</a:t>
            </a:r>
          </a:p>
          <a:p>
            <a:r>
              <a:rPr sz="800" dirty="0"/>
              <a:t>.</a:t>
            </a:r>
          </a:p>
        </p:txBody>
      </p:sp>
      <p:sp>
        <p:nvSpPr>
          <p:cNvPr id="2" name="Outline of Orbit Determination">
            <a:extLst>
              <a:ext uri="{FF2B5EF4-FFF2-40B4-BE49-F238E27FC236}">
                <a16:creationId xmlns:a16="http://schemas.microsoft.com/office/drawing/2014/main" id="{548CCD74-E6E1-6D88-F6CE-20DCE64C9719}"/>
              </a:ext>
            </a:extLst>
          </p:cNvPr>
          <p:cNvSpPr txBox="1"/>
          <p:nvPr/>
        </p:nvSpPr>
        <p:spPr>
          <a:xfrm>
            <a:off x="585656" y="1940498"/>
            <a:ext cx="8883129" cy="91870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348" tIns="6348" rIns="6348" bIns="6348"/>
          <a:lstStyle>
            <a:lvl1pPr algn="l" defTabSz="457200">
              <a:lnSpc>
                <a:spcPct val="110000"/>
              </a:lnSpc>
              <a:spcBef>
                <a:spcPts val="500"/>
              </a:spcBef>
              <a:tabLst/>
              <a:defRPr sz="9400" spc="0">
                <a:solidFill>
                  <a:srgbClr val="ADD3E0"/>
                </a:solidFill>
                <a:latin typeface="Chalet NewYorkNineteenSixty"/>
                <a:ea typeface="Chalet NewYorkNineteenSixty"/>
                <a:cs typeface="Chalet NewYorkNineteenSixty"/>
                <a:sym typeface="Chalet NewYorkNineteenSixty"/>
              </a:defRPr>
            </a:lvl1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3599" b="1" dirty="0">
                <a:solidFill>
                  <a:schemeClr val="bg1"/>
                </a:solidFill>
              </a:rPr>
              <a:t>A 2025 Update to the Asteroid Mitigation Response Plot</a:t>
            </a:r>
            <a:endParaRPr sz="3599" b="1" dirty="0">
              <a:solidFill>
                <a:schemeClr val="bg1"/>
              </a:solidFill>
            </a:endParaRPr>
          </a:p>
        </p:txBody>
      </p:sp>
      <p:sp>
        <p:nvSpPr>
          <p:cNvPr id="3" name="Paul Chodas and Davide Farnocchia">
            <a:extLst>
              <a:ext uri="{FF2B5EF4-FFF2-40B4-BE49-F238E27FC236}">
                <a16:creationId xmlns:a16="http://schemas.microsoft.com/office/drawing/2014/main" id="{B7D303C4-87E8-503E-7CB6-5D2CE1F24532}"/>
              </a:ext>
            </a:extLst>
          </p:cNvPr>
          <p:cNvSpPr txBox="1"/>
          <p:nvPr/>
        </p:nvSpPr>
        <p:spPr>
          <a:xfrm>
            <a:off x="585656" y="3654876"/>
            <a:ext cx="11369543" cy="82072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>
            <a:spAutoFit/>
          </a:bodyPr>
          <a:lstStyle>
            <a:lvl1pPr algn="l" defTabSz="825500">
              <a:lnSpc>
                <a:spcPct val="120000"/>
              </a:lnSpc>
              <a:spcBef>
                <a:spcPts val="0"/>
              </a:spcBef>
              <a:tabLst/>
              <a:defRPr sz="4600" spc="0">
                <a:solidFill>
                  <a:srgbClr val="DCDEE0"/>
                </a:solidFill>
                <a:latin typeface="Chalet NewYorkNineteenSixty"/>
                <a:ea typeface="Chalet NewYorkNineteenSixty"/>
                <a:cs typeface="Chalet NewYorkNineteenSixty"/>
                <a:sym typeface="Chalet NewYorkNineteenSixty"/>
              </a:defRPr>
            </a:lvl1pPr>
          </a:lstStyle>
          <a:p>
            <a:r>
              <a:rPr sz="2300" b="1" dirty="0"/>
              <a:t>P</a:t>
            </a:r>
            <a:r>
              <a:rPr lang="en-US" sz="2300" b="1" dirty="0"/>
              <a:t>.W.</a:t>
            </a:r>
            <a:r>
              <a:rPr sz="2300" b="1" dirty="0"/>
              <a:t> Chodas</a:t>
            </a:r>
            <a:r>
              <a:rPr lang="en-US" sz="2300" b="1" baseline="30000" dirty="0"/>
              <a:t>1</a:t>
            </a:r>
            <a:r>
              <a:rPr lang="en-US" sz="2300" b="1" dirty="0"/>
              <a:t>, M.T. Burkey</a:t>
            </a:r>
            <a:r>
              <a:rPr lang="en-US" sz="2300" b="1" baseline="30000" dirty="0"/>
              <a:t>2</a:t>
            </a:r>
            <a:r>
              <a:rPr lang="en-US" sz="2300" b="1" dirty="0"/>
              <a:t> and K.M. Kumamoto</a:t>
            </a:r>
            <a:r>
              <a:rPr lang="en-US" sz="2300" b="1" baseline="30000" dirty="0"/>
              <a:t>2</a:t>
            </a:r>
            <a:endParaRPr lang="en-US" sz="2000" baseline="30000" dirty="0"/>
          </a:p>
          <a:p>
            <a:endParaRPr lang="en-US" sz="2000" dirty="0"/>
          </a:p>
        </p:txBody>
      </p:sp>
      <p:sp>
        <p:nvSpPr>
          <p:cNvPr id="8" name="CNEOS, Jet Propulsion Laboratory, California Institute of Technology">
            <a:extLst>
              <a:ext uri="{FF2B5EF4-FFF2-40B4-BE49-F238E27FC236}">
                <a16:creationId xmlns:a16="http://schemas.microsoft.com/office/drawing/2014/main" id="{489176F8-94BB-467D-CFC1-0C0B7E1997C5}"/>
              </a:ext>
            </a:extLst>
          </p:cNvPr>
          <p:cNvSpPr txBox="1"/>
          <p:nvPr/>
        </p:nvSpPr>
        <p:spPr>
          <a:xfrm>
            <a:off x="585656" y="4148770"/>
            <a:ext cx="5650291" cy="171449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3" tIns="25393" rIns="25393" bIns="25393">
            <a:spAutoFit/>
          </a:bodyPr>
          <a:lstStyle>
            <a:lvl1pPr algn="l" defTabSz="825500">
              <a:lnSpc>
                <a:spcPct val="120000"/>
              </a:lnSpc>
              <a:spcBef>
                <a:spcPts val="0"/>
              </a:spcBef>
              <a:tabLst/>
              <a:defRPr sz="2700" spc="0">
                <a:solidFill>
                  <a:srgbClr val="DCDEE0"/>
                </a:solidFill>
                <a:latin typeface="Helvetica Now Display Thin"/>
                <a:ea typeface="Helvetica Now Display Thin"/>
                <a:cs typeface="Helvetica Now Display Thin"/>
                <a:sym typeface="Helvetica Now Display Thin"/>
              </a:defRPr>
            </a:lvl1pPr>
          </a:lstStyle>
          <a:p>
            <a:r>
              <a:rPr lang="en-US" sz="1350" baseline="30000" dirty="0"/>
              <a:t>(1)</a:t>
            </a:r>
            <a:r>
              <a:rPr lang="en-US" sz="1350" dirty="0"/>
              <a:t> </a:t>
            </a:r>
            <a:r>
              <a:rPr sz="1350" dirty="0"/>
              <a:t>Jet Propulsion Laboratory, California Institute of Technolog</a:t>
            </a:r>
            <a:r>
              <a:rPr lang="en-US" sz="1350" dirty="0"/>
              <a:t>y</a:t>
            </a:r>
            <a:br>
              <a:rPr lang="en-US" sz="1350" dirty="0"/>
            </a:br>
            <a:r>
              <a:rPr lang="en-US" sz="1350" baseline="30000" dirty="0"/>
              <a:t>(2)</a:t>
            </a:r>
            <a:r>
              <a:rPr lang="en-US" sz="1350" dirty="0"/>
              <a:t> Lawrence Livermore National Laborator</a:t>
            </a:r>
            <a:r>
              <a:rPr sz="1350" dirty="0"/>
              <a:t>y</a:t>
            </a:r>
            <a:endParaRPr lang="en-US" sz="135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9th IAA Planetary Defense Conference,</a:t>
            </a:r>
          </a:p>
          <a:p>
            <a:r>
              <a:rPr lang="en-US" sz="1600" dirty="0"/>
              <a:t>Stellenbosch, Cape Town, S. Africa, May 5-9, 2025</a:t>
            </a:r>
          </a:p>
        </p:txBody>
      </p:sp>
    </p:spTree>
    <p:extLst>
      <p:ext uri="{BB962C8B-B14F-4D97-AF65-F5344CB8AC3E}">
        <p14:creationId xmlns:p14="http://schemas.microsoft.com/office/powerpoint/2010/main" val="319146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AI-generated content may be incorrect.">
            <a:extLst>
              <a:ext uri="{FF2B5EF4-FFF2-40B4-BE49-F238E27FC236}">
                <a16:creationId xmlns:a16="http://schemas.microsoft.com/office/drawing/2014/main" id="{0D9F2686-C158-28CE-1B81-BEFDCF422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7280"/>
            <a:ext cx="7306056" cy="55987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5F576D-C849-D0FD-542D-B779EAA7EF4A}"/>
              </a:ext>
            </a:extLst>
          </p:cNvPr>
          <p:cNvSpPr/>
          <p:nvPr/>
        </p:nvSpPr>
        <p:spPr>
          <a:xfrm>
            <a:off x="1520687" y="5514510"/>
            <a:ext cx="5977393" cy="374469"/>
          </a:xfrm>
          <a:prstGeom prst="rect">
            <a:avLst/>
          </a:prstGeom>
          <a:solidFill>
            <a:srgbClr val="213C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30083A-8C95-DE0F-3E18-8BB985AF354C}"/>
              </a:ext>
            </a:extLst>
          </p:cNvPr>
          <p:cNvSpPr txBox="1"/>
          <p:nvPr/>
        </p:nvSpPr>
        <p:spPr>
          <a:xfrm>
            <a:off x="1520687" y="268357"/>
            <a:ext cx="977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Comparing Effectiveness of All 3 PD Techniques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E10D2-48E9-D228-C4E9-5A9BD19D7199}"/>
              </a:ext>
            </a:extLst>
          </p:cNvPr>
          <p:cNvSpPr txBox="1"/>
          <p:nvPr/>
        </p:nvSpPr>
        <p:spPr>
          <a:xfrm>
            <a:off x="7683846" y="1582340"/>
            <a:ext cx="45081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Unintended fragmentation is a major limiting factor for single impulse deflections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Splitting into multiple smaller deflections can offset this limitation, but adds complexity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Robust disruption is effective up to ~80m for KI, ~150m for NRD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IBD is effective for smaller asteroids (&lt;150-200m) and longer warning times (&gt; 7-10 yrs), and avoids the risk of fragmentation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IBD can be scaled up to larger asteroids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5C504D-03D5-B294-8FF1-415B488288C0}"/>
              </a:ext>
            </a:extLst>
          </p:cNvPr>
          <p:cNvSpPr txBox="1"/>
          <p:nvPr/>
        </p:nvSpPr>
        <p:spPr>
          <a:xfrm>
            <a:off x="4109212" y="1753018"/>
            <a:ext cx="213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Nuclear Deflection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D644AB-8B0B-CF0B-68D5-16AA8DBB1AC9}"/>
              </a:ext>
            </a:extLst>
          </p:cNvPr>
          <p:cNvSpPr txBox="1"/>
          <p:nvPr/>
        </p:nvSpPr>
        <p:spPr>
          <a:xfrm>
            <a:off x="5886756" y="2893685"/>
            <a:ext cx="140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KI Deflection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93A61E-48D4-23C6-B453-71903CC5FAB0}"/>
              </a:ext>
            </a:extLst>
          </p:cNvPr>
          <p:cNvSpPr txBox="1"/>
          <p:nvPr/>
        </p:nvSpPr>
        <p:spPr>
          <a:xfrm>
            <a:off x="3604867" y="5187516"/>
            <a:ext cx="244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KI Robust Disruption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B535A2-F90C-7A93-42A0-4C4BDD96D0F1}"/>
              </a:ext>
            </a:extLst>
          </p:cNvPr>
          <p:cNvSpPr txBox="1"/>
          <p:nvPr/>
        </p:nvSpPr>
        <p:spPr>
          <a:xfrm>
            <a:off x="3747120" y="4795600"/>
            <a:ext cx="213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Ion-Beam Deflection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30EB9-E15D-96DB-C7A3-CCEAEBE3516C}"/>
              </a:ext>
            </a:extLst>
          </p:cNvPr>
          <p:cNvSpPr txBox="1"/>
          <p:nvPr/>
        </p:nvSpPr>
        <p:spPr>
          <a:xfrm>
            <a:off x="3503690" y="5514510"/>
            <a:ext cx="213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Civil defense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2864A-A757-7E0C-D3F5-77191D660E93}"/>
              </a:ext>
            </a:extLst>
          </p:cNvPr>
          <p:cNvSpPr txBox="1"/>
          <p:nvPr/>
        </p:nvSpPr>
        <p:spPr>
          <a:xfrm>
            <a:off x="7433537" y="1204854"/>
            <a:ext cx="462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Density of dots ≡ likelihood of being effective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C11D0-E4B5-51D8-D934-F6BD5C62F7AC}"/>
              </a:ext>
            </a:extLst>
          </p:cNvPr>
          <p:cNvSpPr txBox="1"/>
          <p:nvPr/>
        </p:nvSpPr>
        <p:spPr>
          <a:xfrm>
            <a:off x="1958819" y="4610934"/>
            <a:ext cx="93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NRD</a:t>
            </a:r>
          </a:p>
        </p:txBody>
      </p:sp>
    </p:spTree>
    <p:extLst>
      <p:ext uri="{BB962C8B-B14F-4D97-AF65-F5344CB8AC3E}">
        <p14:creationId xmlns:p14="http://schemas.microsoft.com/office/powerpoint/2010/main" val="161314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694AF9-4B9A-4EBE-B81E-5DD11FF21133}"/>
              </a:ext>
            </a:extLst>
          </p:cNvPr>
          <p:cNvSpPr/>
          <p:nvPr/>
        </p:nvSpPr>
        <p:spPr>
          <a:xfrm>
            <a:off x="0" y="-4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E9BD73-E400-4037-B145-DC5E5AA4F85E}"/>
              </a:ext>
            </a:extLst>
          </p:cNvPr>
          <p:cNvSpPr txBox="1">
            <a:spLocks/>
          </p:cNvSpPr>
          <p:nvPr/>
        </p:nvSpPr>
        <p:spPr>
          <a:xfrm>
            <a:off x="3148915" y="56164"/>
            <a:ext cx="5951543" cy="561902"/>
          </a:xfrm>
          <a:prstGeom prst="rect">
            <a:avLst/>
          </a:prstGeom>
        </p:spPr>
        <p:txBody>
          <a:bodyPr vert="horz" anchor="t">
            <a:normAutofit fontScale="8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200" kern="1200" cap="none" spc="-100" baseline="0">
                <a:solidFill>
                  <a:schemeClr val="tx2">
                    <a:satMod val="20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Comparing Planetary Defense Techniques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EF0339-FDC2-40E2-91F3-2813DC497497}"/>
              </a:ext>
            </a:extLst>
          </p:cNvPr>
          <p:cNvGrpSpPr/>
          <p:nvPr/>
        </p:nvGrpSpPr>
        <p:grpSpPr>
          <a:xfrm>
            <a:off x="1081823" y="765804"/>
            <a:ext cx="3919945" cy="2928372"/>
            <a:chOff x="1001486" y="1087571"/>
            <a:chExt cx="3667273" cy="2924592"/>
          </a:xfrm>
        </p:grpSpPr>
        <p:pic>
          <p:nvPicPr>
            <p:cNvPr id="6" name="Picture 4" descr="Related image">
              <a:extLst>
                <a:ext uri="{FF2B5EF4-FFF2-40B4-BE49-F238E27FC236}">
                  <a16:creationId xmlns:a16="http://schemas.microsoft.com/office/drawing/2014/main" id="{01419F3A-FAEA-455A-BD0C-746C32459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78593" y="721997"/>
              <a:ext cx="2924592" cy="3655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04E5DC-675D-4F07-AAB0-43D2792BA4B1}"/>
                </a:ext>
              </a:extLst>
            </p:cNvPr>
            <p:cNvSpPr txBox="1"/>
            <p:nvPr/>
          </p:nvSpPr>
          <p:spPr>
            <a:xfrm>
              <a:off x="1001486" y="1094792"/>
              <a:ext cx="2128341" cy="368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Kinetic Impactor (KI)</a:t>
              </a:r>
            </a:p>
          </p:txBody>
        </p:sp>
      </p:grpSp>
      <p:pic>
        <p:nvPicPr>
          <p:cNvPr id="9" name="Picture 10" descr="Image result for planetary defense nuclear deflection">
            <a:extLst>
              <a:ext uri="{FF2B5EF4-FFF2-40B4-BE49-F238E27FC236}">
                <a16:creationId xmlns:a16="http://schemas.microsoft.com/office/drawing/2014/main" id="{4FB38922-3FAF-4A11-96E3-D59BE0667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4694" y="765413"/>
            <a:ext cx="4006048" cy="29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3EE1B8-4F0E-4E0C-9089-EE3FBC9CEAE6}"/>
              </a:ext>
            </a:extLst>
          </p:cNvPr>
          <p:cNvSpPr txBox="1"/>
          <p:nvPr/>
        </p:nvSpPr>
        <p:spPr>
          <a:xfrm>
            <a:off x="7013448" y="714204"/>
            <a:ext cx="307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Nuclear Standoff Detonation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40B92F-C06C-459E-B8DC-ED567B905951}"/>
              </a:ext>
            </a:extLst>
          </p:cNvPr>
          <p:cNvSpPr/>
          <p:nvPr/>
        </p:nvSpPr>
        <p:spPr>
          <a:xfrm>
            <a:off x="73959" y="6596390"/>
            <a:ext cx="114056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IBD graphic from APL Tabletop Exercise #5, NED graphic: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Peter A Wilkins (November 2005), KI graphic: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hlinkClick r:id="rId4" tooltip="https://www.esa.int/esa_multimedia/images/2008/01/don_quijote_miss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https://www.esa.int/ESA_Multimedia/Images/2008/01/Don_Quijote_mission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3EDEAD-304A-EA54-49DB-E043CE789C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t="26931" r="1164" b="27808"/>
          <a:stretch/>
        </p:blipFill>
        <p:spPr>
          <a:xfrm>
            <a:off x="2331307" y="4014217"/>
            <a:ext cx="7507637" cy="24505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28FAC1-7901-4C7C-9716-85D151CC30B3}"/>
              </a:ext>
            </a:extLst>
          </p:cNvPr>
          <p:cNvSpPr txBox="1"/>
          <p:nvPr/>
        </p:nvSpPr>
        <p:spPr>
          <a:xfrm>
            <a:off x="938702" y="4569711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Ion-Beam Deflection (IBD)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2F6FB0-9498-3A09-5B19-2A646CD04204}"/>
              </a:ext>
            </a:extLst>
          </p:cNvPr>
          <p:cNvSpPr txBox="1"/>
          <p:nvPr/>
        </p:nvSpPr>
        <p:spPr>
          <a:xfrm>
            <a:off x="6638544" y="3559277"/>
            <a:ext cx="5317482" cy="34412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Momentum transfer from vaporization of ablated material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EC65A-FFC5-8237-FB34-872A37EF7663}"/>
              </a:ext>
            </a:extLst>
          </p:cNvPr>
          <p:cNvSpPr txBox="1"/>
          <p:nvPr/>
        </p:nvSpPr>
        <p:spPr>
          <a:xfrm>
            <a:off x="4232786" y="6292747"/>
            <a:ext cx="6998763" cy="34412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Momentum transfer from absorption of high-velocity xenon exhaust 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7CD412-CF16-DECD-A8F4-48EF4251D678}"/>
              </a:ext>
            </a:extLst>
          </p:cNvPr>
          <p:cNvSpPr txBox="1"/>
          <p:nvPr/>
        </p:nvSpPr>
        <p:spPr>
          <a:xfrm>
            <a:off x="291436" y="3757072"/>
            <a:ext cx="5769621" cy="34412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Momentum transfer enhanced by recoil from ejecta</a:t>
            </a:r>
          </a:p>
        </p:txBody>
      </p:sp>
      <p:pic>
        <p:nvPicPr>
          <p:cNvPr id="8" name="Picture 21" descr="meatball best">
            <a:extLst>
              <a:ext uri="{FF2B5EF4-FFF2-40B4-BE49-F238E27FC236}">
                <a16:creationId xmlns:a16="http://schemas.microsoft.com/office/drawing/2014/main" id="{A5B7C366-3561-E6BB-F9FA-D39DC44EE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06" y="221412"/>
            <a:ext cx="844978" cy="74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9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30E65D-3B5F-D74F-1787-22B47B460250}"/>
              </a:ext>
            </a:extLst>
          </p:cNvPr>
          <p:cNvSpPr txBox="1"/>
          <p:nvPr/>
        </p:nvSpPr>
        <p:spPr>
          <a:xfrm>
            <a:off x="978409" y="268357"/>
            <a:ext cx="1052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Mapping Out Where Mitigation Techniques Are Effective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4CF3BC-92BC-C672-535B-D1A6EE92E3D9}"/>
              </a:ext>
            </a:extLst>
          </p:cNvPr>
          <p:cNvGrpSpPr>
            <a:grpSpLocks/>
          </p:cNvGrpSpPr>
          <p:nvPr/>
        </p:nvGrpSpPr>
        <p:grpSpPr>
          <a:xfrm>
            <a:off x="618872" y="1358027"/>
            <a:ext cx="7362345" cy="5341466"/>
            <a:chOff x="609040" y="1377691"/>
            <a:chExt cx="7362345" cy="52885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A4BC10-CF27-CD55-395A-79C6CC5C2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40" y="1377691"/>
              <a:ext cx="7362345" cy="52885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4F5E4D-0866-915B-DCC9-89708C5C4461}"/>
                </a:ext>
              </a:extLst>
            </p:cNvPr>
            <p:cNvSpPr txBox="1"/>
            <p:nvPr/>
          </p:nvSpPr>
          <p:spPr>
            <a:xfrm>
              <a:off x="1546912" y="5474935"/>
              <a:ext cx="5961888" cy="338554"/>
            </a:xfrm>
            <a:prstGeom prst="rect">
              <a:avLst/>
            </a:prstGeom>
            <a:solidFill>
              <a:srgbClr val="213C9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“Civil defense” for small asteroid impacts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004E7C-83C0-0D92-D79E-CBFB5BE02002}"/>
                </a:ext>
              </a:extLst>
            </p:cNvPr>
            <p:cNvSpPr txBox="1"/>
            <p:nvPr/>
          </p:nvSpPr>
          <p:spPr>
            <a:xfrm rot="16200000">
              <a:off x="-128522" y="3376869"/>
              <a:ext cx="3780635" cy="415498"/>
            </a:xfrm>
            <a:prstGeom prst="rect">
              <a:avLst/>
            </a:prstGeom>
            <a:solidFill>
              <a:srgbClr val="203C9A"/>
            </a:solidFill>
          </p:spPr>
          <p:txBody>
            <a:bodyPr wrap="square" bIns="9144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Inadequate time to mitigate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68D972-05EB-95D8-1776-9B12DA9AE66A}"/>
                </a:ext>
              </a:extLst>
            </p:cNvPr>
            <p:cNvSpPr txBox="1"/>
            <p:nvPr/>
          </p:nvSpPr>
          <p:spPr>
            <a:xfrm>
              <a:off x="3417949" y="2761848"/>
              <a:ext cx="3707393" cy="82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</a:rPr>
                <a:t>What mitigation technique could we use?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7876518-0392-9B48-B08E-3DD6CCA3A7DF}"/>
              </a:ext>
            </a:extLst>
          </p:cNvPr>
          <p:cNvSpPr txBox="1"/>
          <p:nvPr/>
        </p:nvSpPr>
        <p:spPr>
          <a:xfrm>
            <a:off x="7678994" y="1503787"/>
            <a:ext cx="451300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Objective:</a:t>
            </a:r>
            <a:r>
              <a:rPr lang="en-US" sz="2000" dirty="0"/>
              <a:t> Using realistic orbital simulations, map out where each technique could successfully move an asteroid trajectory off the Earth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Main Assumptions</a:t>
            </a:r>
            <a:r>
              <a:rPr lang="en-US" sz="2000" dirty="0"/>
              <a:t>: </a:t>
            </a:r>
          </a:p>
          <a:p>
            <a:pPr marL="43434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Density: 2 g/cm</a:t>
            </a:r>
            <a:r>
              <a:rPr lang="en-US" sz="2000" baseline="30000" dirty="0"/>
              <a:t>3</a:t>
            </a:r>
            <a:r>
              <a:rPr lang="en-US" sz="2000" dirty="0"/>
              <a:t>, spherical asteroids</a:t>
            </a:r>
          </a:p>
          <a:p>
            <a:pPr marL="43434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15 typical impactor orbits with realistic mapping of deflection ∆Vs </a:t>
            </a:r>
            <a:br>
              <a:rPr lang="en-US" sz="2000" dirty="0"/>
            </a:br>
            <a:r>
              <a:rPr lang="en-US" sz="2000" dirty="0"/>
              <a:t>to impact b-plane</a:t>
            </a:r>
          </a:p>
          <a:p>
            <a:pPr marL="43434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Near-worst-case impact location</a:t>
            </a:r>
          </a:p>
          <a:p>
            <a:pPr marL="43434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Single mission on a Falcon Heavy,</a:t>
            </a:r>
            <a:br>
              <a:rPr lang="en-US" sz="2000" dirty="0"/>
            </a:br>
            <a:r>
              <a:rPr lang="en-US" sz="2000" dirty="0"/>
              <a:t>single-impulse deflection</a:t>
            </a:r>
          </a:p>
          <a:p>
            <a:pPr marL="43434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2 years to develop the spacecraft</a:t>
            </a:r>
          </a:p>
          <a:p>
            <a:pPr marL="43434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Ballistic KI trajectories via Lambert</a:t>
            </a:r>
          </a:p>
          <a:p>
            <a:pPr marL="43434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1-3-year cruise for rendezvous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835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B0324F-FE5D-5A0B-5816-611FC181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65FF9-E518-46B5-8B9D-BB4799C1D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60B6CA-2601-902B-C1FC-0D8BE92BF2B7}"/>
              </a:ext>
            </a:extLst>
          </p:cNvPr>
          <p:cNvSpPr txBox="1"/>
          <p:nvPr/>
        </p:nvSpPr>
        <p:spPr>
          <a:xfrm>
            <a:off x="1520687" y="268357"/>
            <a:ext cx="1014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Typical ΔVs to Successfully Deflect Worst-Case Impact Location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4EE24-471C-E453-043D-7C6B89EEF9A8}"/>
              </a:ext>
            </a:extLst>
          </p:cNvPr>
          <p:cNvSpPr txBox="1"/>
          <p:nvPr/>
        </p:nvSpPr>
        <p:spPr>
          <a:xfrm>
            <a:off x="8452884" y="1383589"/>
            <a:ext cx="3657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Plot shows deflection ∆V required for 15 typical impactors, as a function of deflection time</a:t>
            </a:r>
          </a:p>
          <a:p>
            <a:endParaRPr lang="en-US" sz="2000" dirty="0"/>
          </a:p>
          <a:p>
            <a:r>
              <a:rPr lang="en-US" sz="2000" dirty="0"/>
              <a:t>The earlier the deflection, the smaller the required ∆V</a:t>
            </a:r>
          </a:p>
          <a:p>
            <a:endParaRPr lang="en-US" sz="2000" dirty="0"/>
          </a:p>
          <a:p>
            <a:r>
              <a:rPr lang="en-US" sz="2000" dirty="0"/>
              <a:t>The required ∆V’s vary by an order of magnitude</a:t>
            </a:r>
          </a:p>
          <a:p>
            <a:endParaRPr lang="en-US" sz="2000" dirty="0"/>
          </a:p>
          <a:p>
            <a:r>
              <a:rPr lang="en-US" sz="2000" dirty="0"/>
              <a:t>Red line is the average deflection</a:t>
            </a:r>
          </a:p>
          <a:p>
            <a:endParaRPr lang="en-US" sz="2000" dirty="0"/>
          </a:p>
          <a:p>
            <a:r>
              <a:rPr lang="en-US" sz="2000" dirty="0"/>
              <a:t>Typical required ΔV 10 years before impact: </a:t>
            </a:r>
            <a:r>
              <a:rPr lang="en-US" sz="2000" b="1" dirty="0"/>
              <a:t>~8 mm/s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3FF9F-1994-4F4A-302A-49AA701B0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 r="6713" b="7478"/>
          <a:stretch/>
        </p:blipFill>
        <p:spPr>
          <a:xfrm>
            <a:off x="251489" y="1255962"/>
            <a:ext cx="7978112" cy="52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6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D85AC3-47D2-926C-369E-9201173F36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38928" y="1645918"/>
            <a:ext cx="6967726" cy="5059681"/>
          </a:xfrm>
        </p:spPr>
        <p:txBody>
          <a:bodyPr>
            <a:normAutofit/>
          </a:bodyPr>
          <a:lstStyle/>
          <a:p>
            <a:r>
              <a:rPr lang="en-US" dirty="0"/>
              <a:t>Simulations show that if the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V applied to an asteroid is too large, it might fragment or “disrupt”</a:t>
            </a:r>
          </a:p>
          <a:p>
            <a:r>
              <a:rPr lang="en-US" dirty="0"/>
              <a:t>Fragmentation is an undesirable outcome because the fragments will likely have unpredictable sizes and velocities</a:t>
            </a:r>
          </a:p>
          <a:p>
            <a:r>
              <a:rPr lang="en-US" b="1" dirty="0"/>
              <a:t>Rule of thumb 1: Fragmentation might occur if imparted </a:t>
            </a:r>
            <a:r>
              <a:rPr lang="en-US" b="1" dirty="0">
                <a:latin typeface="Symbol" panose="05050102010706020507" pitchFamily="18" charset="2"/>
              </a:rPr>
              <a:t>D</a:t>
            </a:r>
            <a:r>
              <a:rPr lang="en-US" b="1" dirty="0"/>
              <a:t>V exceeds </a:t>
            </a:r>
            <a:r>
              <a:rPr lang="en-US" b="1" u="sng" dirty="0"/>
              <a:t>10%</a:t>
            </a:r>
            <a:r>
              <a:rPr lang="en-US" b="1" dirty="0"/>
              <a:t> of the surface escape velocity</a:t>
            </a:r>
          </a:p>
          <a:p>
            <a:pPr lvl="1"/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V imparted by DART was ~4% of </a:t>
            </a:r>
            <a:r>
              <a:rPr lang="en-US" dirty="0" err="1"/>
              <a:t>Dimorphos’s</a:t>
            </a:r>
            <a:r>
              <a:rPr lang="en-US" dirty="0"/>
              <a:t> escape velocity</a:t>
            </a:r>
          </a:p>
          <a:p>
            <a:r>
              <a:rPr lang="en-US" dirty="0"/>
              <a:t>Simulations also show that if an impulsive deflection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V  is extremely large, an asteroid will likely disassemble into very small pieces that disperse with large velocities</a:t>
            </a:r>
          </a:p>
          <a:p>
            <a:r>
              <a:rPr lang="en-US" b="1" dirty="0"/>
              <a:t>Rule of thumb 2: </a:t>
            </a:r>
            <a:r>
              <a:rPr lang="en-US" b="1" u="sng" dirty="0"/>
              <a:t>Robust disru</a:t>
            </a:r>
            <a:r>
              <a:rPr lang="en-US" b="1" dirty="0"/>
              <a:t>p</a:t>
            </a:r>
            <a:r>
              <a:rPr lang="en-US" b="1" u="sng" dirty="0"/>
              <a:t>tion</a:t>
            </a:r>
            <a:r>
              <a:rPr lang="en-US" b="1" dirty="0"/>
              <a:t>, i.e., disintegration into very small and fast-moving pieces, will likely occur if the imparted </a:t>
            </a:r>
            <a:r>
              <a:rPr lang="en-US" b="1" dirty="0">
                <a:latin typeface="Symbol" panose="05050102010706020507" pitchFamily="18" charset="2"/>
              </a:rPr>
              <a:t>D</a:t>
            </a:r>
            <a:r>
              <a:rPr lang="en-US" b="1" dirty="0"/>
              <a:t>V exceeds </a:t>
            </a:r>
            <a:r>
              <a:rPr lang="en-US" b="1" u="sng" dirty="0"/>
              <a:t>10 times </a:t>
            </a:r>
            <a:r>
              <a:rPr lang="en-US" b="1" dirty="0"/>
              <a:t>the surface escape velocity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0E65D-3B5F-D74F-1787-22B47B460250}"/>
              </a:ext>
            </a:extLst>
          </p:cNvPr>
          <p:cNvSpPr txBox="1"/>
          <p:nvPr/>
        </p:nvSpPr>
        <p:spPr>
          <a:xfrm>
            <a:off x="978408" y="268357"/>
            <a:ext cx="1078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Fragmentation: A Possible Outcome for Impulsive Deflection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82811-7BFE-D60A-0337-4B52962413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 r="9822"/>
          <a:stretch/>
        </p:blipFill>
        <p:spPr>
          <a:xfrm>
            <a:off x="347471" y="1645918"/>
            <a:ext cx="4507993" cy="45330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83E859-09A7-3BD8-9642-FFF44CE8B121}"/>
              </a:ext>
            </a:extLst>
          </p:cNvPr>
          <p:cNvSpPr txBox="1"/>
          <p:nvPr/>
        </p:nvSpPr>
        <p:spPr>
          <a:xfrm>
            <a:off x="567466" y="1794376"/>
            <a:ext cx="140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Dimorphos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3F463-9196-0B26-14ED-F7EACB40E051}"/>
              </a:ext>
            </a:extLst>
          </p:cNvPr>
          <p:cNvSpPr txBox="1"/>
          <p:nvPr/>
        </p:nvSpPr>
        <p:spPr>
          <a:xfrm>
            <a:off x="3259208" y="5656370"/>
            <a:ext cx="1063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~150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2044D-D560-4463-C32E-AC45D8D8E411}"/>
              </a:ext>
            </a:extLst>
          </p:cNvPr>
          <p:cNvSpPr txBox="1"/>
          <p:nvPr/>
        </p:nvSpPr>
        <p:spPr>
          <a:xfrm>
            <a:off x="347471" y="6325496"/>
            <a:ext cx="479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V imparted to </a:t>
            </a:r>
            <a:r>
              <a:rPr lang="en-US" dirty="0" err="1"/>
              <a:t>Dimorphos</a:t>
            </a:r>
            <a:r>
              <a:rPr lang="en-US" dirty="0"/>
              <a:t> by DART: ~2.7 mm/s</a:t>
            </a:r>
          </a:p>
        </p:txBody>
      </p:sp>
    </p:spTree>
    <p:extLst>
      <p:ext uri="{BB962C8B-B14F-4D97-AF65-F5344CB8AC3E}">
        <p14:creationId xmlns:p14="http://schemas.microsoft.com/office/powerpoint/2010/main" val="207404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60B6CA-2601-902B-C1FC-0D8BE92BF2B7}"/>
              </a:ext>
            </a:extLst>
          </p:cNvPr>
          <p:cNvSpPr txBox="1"/>
          <p:nvPr/>
        </p:nvSpPr>
        <p:spPr>
          <a:xfrm>
            <a:off x="1520687" y="268357"/>
            <a:ext cx="9543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Effectiveness of Nuclear Deflection</a:t>
            </a:r>
          </a:p>
        </p:txBody>
      </p:sp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EF2CB554-D2B2-CA5D-2E5F-69033965D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7280"/>
            <a:ext cx="7314631" cy="5605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1B5945-D14C-474F-C83B-6EC60B49622A}"/>
              </a:ext>
            </a:extLst>
          </p:cNvPr>
          <p:cNvSpPr txBox="1"/>
          <p:nvPr/>
        </p:nvSpPr>
        <p:spPr>
          <a:xfrm>
            <a:off x="4532583" y="1992638"/>
            <a:ext cx="213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Nuclear Deflection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BDAB2B-2ABA-5557-784F-8D32C6F88D8E}"/>
              </a:ext>
            </a:extLst>
          </p:cNvPr>
          <p:cNvSpPr txBox="1"/>
          <p:nvPr/>
        </p:nvSpPr>
        <p:spPr>
          <a:xfrm>
            <a:off x="7755982" y="1665837"/>
            <a:ext cx="44360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Rendezvous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Single Nuclear Explosive Device (NED) </a:t>
            </a:r>
            <a:endParaRPr lang="en-US" sz="2000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Unintended fragmentation is possible or likely for short warnings or small-to-moderate asteroid 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Upper bound on Nuclear Robust Disruption (NRD) is reasonable but notional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Red boxed region: fragmentation likely for a single impulse, but a spacecraft with multiple, sequential NEDs might be effective</a:t>
            </a:r>
          </a:p>
          <a:p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AABA1B-0365-9FFE-662C-9A6960079BDA}"/>
              </a:ext>
            </a:extLst>
          </p:cNvPr>
          <p:cNvSpPr/>
          <p:nvPr/>
        </p:nvSpPr>
        <p:spPr>
          <a:xfrm>
            <a:off x="1520687" y="5514510"/>
            <a:ext cx="5977393" cy="374469"/>
          </a:xfrm>
          <a:prstGeom prst="rect">
            <a:avLst/>
          </a:prstGeom>
          <a:solidFill>
            <a:srgbClr val="213C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03C9A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8E51AC-4755-31D5-3E33-A5CB3041FF3E}"/>
              </a:ext>
            </a:extLst>
          </p:cNvPr>
          <p:cNvSpPr txBox="1"/>
          <p:nvPr/>
        </p:nvSpPr>
        <p:spPr>
          <a:xfrm>
            <a:off x="3503690" y="5514510"/>
            <a:ext cx="213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Civil defense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B6525-604C-C4B6-D4CF-4289C4653898}"/>
              </a:ext>
            </a:extLst>
          </p:cNvPr>
          <p:cNvSpPr txBox="1"/>
          <p:nvPr/>
        </p:nvSpPr>
        <p:spPr>
          <a:xfrm>
            <a:off x="3380144" y="4901030"/>
            <a:ext cx="329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Nuclear Robust Disruption (NRD)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8AB87F7-0FA2-8757-E913-46DC014851A1}"/>
              </a:ext>
            </a:extLst>
          </p:cNvPr>
          <p:cNvSpPr/>
          <p:nvPr/>
        </p:nvSpPr>
        <p:spPr>
          <a:xfrm>
            <a:off x="2237590" y="1665837"/>
            <a:ext cx="1904103" cy="2862322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EFA738-9FAC-EB54-84BD-F7E450934B9D}"/>
              </a:ext>
            </a:extLst>
          </p:cNvPr>
          <p:cNvSpPr txBox="1"/>
          <p:nvPr/>
        </p:nvSpPr>
        <p:spPr>
          <a:xfrm>
            <a:off x="7433537" y="1204854"/>
            <a:ext cx="462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Density of dots ≡ likelihood of being effective</a:t>
            </a:r>
          </a:p>
        </p:txBody>
      </p:sp>
    </p:spTree>
    <p:extLst>
      <p:ext uri="{BB962C8B-B14F-4D97-AF65-F5344CB8AC3E}">
        <p14:creationId xmlns:p14="http://schemas.microsoft.com/office/powerpoint/2010/main" val="353546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60B6CA-2601-902B-C1FC-0D8BE92BF2B7}"/>
              </a:ext>
            </a:extLst>
          </p:cNvPr>
          <p:cNvSpPr txBox="1"/>
          <p:nvPr/>
        </p:nvSpPr>
        <p:spPr>
          <a:xfrm>
            <a:off x="1520687" y="268357"/>
            <a:ext cx="9580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Effectiveness of Kinetic Impactor Deflection</a:t>
            </a:r>
          </a:p>
        </p:txBody>
      </p:sp>
      <p:pic>
        <p:nvPicPr>
          <p:cNvPr id="5" name="Picture 4" descr="A picture containing scatter chart&#10;&#10;AI-generated content may be incorrect.">
            <a:extLst>
              <a:ext uri="{FF2B5EF4-FFF2-40B4-BE49-F238E27FC236}">
                <a16:creationId xmlns:a16="http://schemas.microsoft.com/office/drawing/2014/main" id="{1B4A9F21-96D4-89E6-FE29-522FE6DC1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7280"/>
            <a:ext cx="7306056" cy="5598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3425BA-6A5B-439B-141F-01100FA4B6A0}"/>
              </a:ext>
            </a:extLst>
          </p:cNvPr>
          <p:cNvSpPr txBox="1"/>
          <p:nvPr/>
        </p:nvSpPr>
        <p:spPr>
          <a:xfrm>
            <a:off x="4617268" y="4642164"/>
            <a:ext cx="199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KI Deflection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5CA2F6-E766-CAB6-EBAA-ADC63FDCC5A4}"/>
              </a:ext>
            </a:extLst>
          </p:cNvPr>
          <p:cNvSpPr/>
          <p:nvPr/>
        </p:nvSpPr>
        <p:spPr>
          <a:xfrm>
            <a:off x="1520687" y="5514510"/>
            <a:ext cx="5977393" cy="374469"/>
          </a:xfrm>
          <a:prstGeom prst="rect">
            <a:avLst/>
          </a:prstGeom>
          <a:solidFill>
            <a:srgbClr val="213C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6CF273-11C7-778C-E40C-8A405DFF6D6A}"/>
              </a:ext>
            </a:extLst>
          </p:cNvPr>
          <p:cNvSpPr txBox="1"/>
          <p:nvPr/>
        </p:nvSpPr>
        <p:spPr>
          <a:xfrm>
            <a:off x="7755982" y="1665837"/>
            <a:ext cx="43432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Max spacecraft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Optimized spacecraft trajectories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ΔV from physics-based momentum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𝛽 = 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>
                <a:highlight>
                  <a:srgbClr val="FFFF00"/>
                </a:highlight>
              </a:rPr>
              <a:t>KI would be very effective if we could ignore the possibility of fragmentation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10C61-F0F6-E635-F7E4-B790F2BD8F0D}"/>
              </a:ext>
            </a:extLst>
          </p:cNvPr>
          <p:cNvSpPr txBox="1"/>
          <p:nvPr/>
        </p:nvSpPr>
        <p:spPr>
          <a:xfrm>
            <a:off x="3503690" y="5514510"/>
            <a:ext cx="213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Civil defense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C10BF9-0CFE-8028-4D3D-F520C9FF201A}"/>
              </a:ext>
            </a:extLst>
          </p:cNvPr>
          <p:cNvSpPr txBox="1"/>
          <p:nvPr/>
        </p:nvSpPr>
        <p:spPr>
          <a:xfrm>
            <a:off x="4109212" y="1753018"/>
            <a:ext cx="213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Nuclear Deflection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A5E0C4-B416-1A16-7E6E-6B61FD37561A}"/>
              </a:ext>
            </a:extLst>
          </p:cNvPr>
          <p:cNvSpPr txBox="1"/>
          <p:nvPr/>
        </p:nvSpPr>
        <p:spPr>
          <a:xfrm>
            <a:off x="7433537" y="1204854"/>
            <a:ext cx="462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Density of dots ≡ likelihood of being effective</a:t>
            </a:r>
          </a:p>
        </p:txBody>
      </p:sp>
    </p:spTree>
    <p:extLst>
      <p:ext uri="{BB962C8B-B14F-4D97-AF65-F5344CB8AC3E}">
        <p14:creationId xmlns:p14="http://schemas.microsoft.com/office/powerpoint/2010/main" val="55836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60B6CA-2601-902B-C1FC-0D8BE92BF2B7}"/>
              </a:ext>
            </a:extLst>
          </p:cNvPr>
          <p:cNvSpPr txBox="1"/>
          <p:nvPr/>
        </p:nvSpPr>
        <p:spPr>
          <a:xfrm>
            <a:off x="1520687" y="268357"/>
            <a:ext cx="98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KI Deflection May Produce Unintended Fragmentation</a:t>
            </a:r>
          </a:p>
        </p:txBody>
      </p:sp>
      <p:pic>
        <p:nvPicPr>
          <p:cNvPr id="9" name="Picture 8" descr="A picture containing text&#10;&#10;AI-generated content may be incorrect.">
            <a:extLst>
              <a:ext uri="{FF2B5EF4-FFF2-40B4-BE49-F238E27FC236}">
                <a16:creationId xmlns:a16="http://schemas.microsoft.com/office/drawing/2014/main" id="{DD04F0FC-6115-905A-5713-1A7BA0EF1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7280"/>
            <a:ext cx="7306056" cy="5598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39663A-6649-A5FB-CAE2-F7EE803C48B9}"/>
              </a:ext>
            </a:extLst>
          </p:cNvPr>
          <p:cNvSpPr txBox="1"/>
          <p:nvPr/>
        </p:nvSpPr>
        <p:spPr>
          <a:xfrm>
            <a:off x="6096000" y="3429000"/>
            <a:ext cx="140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KI Deflection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CBBE9-C1D0-6F39-E209-F0D075DE369C}"/>
              </a:ext>
            </a:extLst>
          </p:cNvPr>
          <p:cNvSpPr/>
          <p:nvPr/>
        </p:nvSpPr>
        <p:spPr>
          <a:xfrm>
            <a:off x="1520687" y="5514510"/>
            <a:ext cx="5977393" cy="374469"/>
          </a:xfrm>
          <a:prstGeom prst="rect">
            <a:avLst/>
          </a:prstGeom>
          <a:solidFill>
            <a:srgbClr val="213C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5C753D-2B46-6DE1-343C-F96DC821DB63}"/>
              </a:ext>
            </a:extLst>
          </p:cNvPr>
          <p:cNvSpPr txBox="1"/>
          <p:nvPr/>
        </p:nvSpPr>
        <p:spPr>
          <a:xfrm>
            <a:off x="7755982" y="1665837"/>
            <a:ext cx="434326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Assume 𝛽 is largely unpredictable within the range 2 - 5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∆Vs could be 2.5 times larger than required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Asteroids have to be large enough that they don’t fragment at 𝛽 = 5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For a wide range of worst-case scenarios, a single KI deflection could cause fragmentation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KI could still be effective if it is split into multiple mini-deflections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KI Robust Disruption is effective for asteroids smaller than ~80m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905161-8FCA-8348-F7A2-DACBF54F00FE}"/>
              </a:ext>
            </a:extLst>
          </p:cNvPr>
          <p:cNvSpPr txBox="1"/>
          <p:nvPr/>
        </p:nvSpPr>
        <p:spPr>
          <a:xfrm>
            <a:off x="3503690" y="5514510"/>
            <a:ext cx="213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Civil defense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0D4376-80B3-BA33-8B6C-3EB4C65925F3}"/>
              </a:ext>
            </a:extLst>
          </p:cNvPr>
          <p:cNvSpPr txBox="1"/>
          <p:nvPr/>
        </p:nvSpPr>
        <p:spPr>
          <a:xfrm>
            <a:off x="3647899" y="5209032"/>
            <a:ext cx="244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KI Robust Disruption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6E11A4-5FC2-7523-8A70-8C334F19B54E}"/>
              </a:ext>
            </a:extLst>
          </p:cNvPr>
          <p:cNvSpPr txBox="1"/>
          <p:nvPr/>
        </p:nvSpPr>
        <p:spPr>
          <a:xfrm>
            <a:off x="2638473" y="4780218"/>
            <a:ext cx="291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Nuclear Robust Disruption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3474A-B097-FCDB-7AE5-3DC008A71925}"/>
              </a:ext>
            </a:extLst>
          </p:cNvPr>
          <p:cNvSpPr txBox="1"/>
          <p:nvPr/>
        </p:nvSpPr>
        <p:spPr>
          <a:xfrm>
            <a:off x="4109212" y="1753018"/>
            <a:ext cx="213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Nuclear Deflection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BCD7C6-2B03-559E-DF4C-E1128A8AC15C}"/>
              </a:ext>
            </a:extLst>
          </p:cNvPr>
          <p:cNvSpPr txBox="1"/>
          <p:nvPr/>
        </p:nvSpPr>
        <p:spPr>
          <a:xfrm>
            <a:off x="7433537" y="1204854"/>
            <a:ext cx="462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Density of dots ≡ likelihood of being effective</a:t>
            </a:r>
          </a:p>
        </p:txBody>
      </p:sp>
    </p:spTree>
    <p:extLst>
      <p:ext uri="{BB962C8B-B14F-4D97-AF65-F5344CB8AC3E}">
        <p14:creationId xmlns:p14="http://schemas.microsoft.com/office/powerpoint/2010/main" val="342955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4723D4-513A-229B-D3D1-1296671CB9BE}"/>
              </a:ext>
            </a:extLst>
          </p:cNvPr>
          <p:cNvSpPr txBox="1"/>
          <p:nvPr/>
        </p:nvSpPr>
        <p:spPr>
          <a:xfrm>
            <a:off x="1520687" y="268357"/>
            <a:ext cx="1043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Effectiveness of Ion Beam Deflection (IBD)</a:t>
            </a:r>
          </a:p>
        </p:txBody>
      </p:sp>
      <p:pic>
        <p:nvPicPr>
          <p:cNvPr id="6" name="Picture 5" descr="A picture containing scatter chart&#10;&#10;AI-generated content may be incorrect.">
            <a:extLst>
              <a:ext uri="{FF2B5EF4-FFF2-40B4-BE49-F238E27FC236}">
                <a16:creationId xmlns:a16="http://schemas.microsoft.com/office/drawing/2014/main" id="{62DFF6EE-CC8C-8474-FC83-ACF52B467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7280"/>
            <a:ext cx="7306056" cy="55987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0FEE50-4669-E1CF-7234-AC3FA314D88C}"/>
              </a:ext>
            </a:extLst>
          </p:cNvPr>
          <p:cNvSpPr/>
          <p:nvPr/>
        </p:nvSpPr>
        <p:spPr>
          <a:xfrm>
            <a:off x="1520687" y="5514510"/>
            <a:ext cx="5977393" cy="374469"/>
          </a:xfrm>
          <a:prstGeom prst="rect">
            <a:avLst/>
          </a:prstGeom>
          <a:solidFill>
            <a:srgbClr val="213C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B440F-1ECE-C111-E315-807A34A8308F}"/>
              </a:ext>
            </a:extLst>
          </p:cNvPr>
          <p:cNvSpPr txBox="1"/>
          <p:nvPr/>
        </p:nvSpPr>
        <p:spPr>
          <a:xfrm>
            <a:off x="3983796" y="4855310"/>
            <a:ext cx="329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Ion-Beam Deflection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4F5963-5FA0-7ECD-DBD1-EA57A7A3B4DB}"/>
              </a:ext>
            </a:extLst>
          </p:cNvPr>
          <p:cNvSpPr txBox="1"/>
          <p:nvPr/>
        </p:nvSpPr>
        <p:spPr>
          <a:xfrm>
            <a:off x="7683846" y="1582340"/>
            <a:ext cx="44143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Assumptions: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60kW SEP spacecraft,</a:t>
            </a:r>
            <a:br>
              <a:rPr lang="en-US" sz="2000" dirty="0"/>
            </a:br>
            <a:r>
              <a:rPr lang="en-US" sz="2000" dirty="0"/>
              <a:t>2 NEXIS thrusters, </a:t>
            </a:r>
            <a:br>
              <a:rPr lang="en-US" sz="2000" dirty="0"/>
            </a:br>
            <a:r>
              <a:rPr lang="en-US" sz="2000" dirty="0"/>
              <a:t>2000-3000 kg of xenon for deflection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Spacecraft stationed ~4 asteroid diameters away and 95% of one beam intersects the asteroid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Deflection thrusting optimized and continues until propellant runs out</a:t>
            </a:r>
            <a:endParaRPr lang="en-US" sz="2000" baseline="300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 risk of fragmentation for IBD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F9776-9FFE-7570-C19F-DEC0D50E79BA}"/>
              </a:ext>
            </a:extLst>
          </p:cNvPr>
          <p:cNvSpPr txBox="1"/>
          <p:nvPr/>
        </p:nvSpPr>
        <p:spPr>
          <a:xfrm>
            <a:off x="3503690" y="5514510"/>
            <a:ext cx="213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Civil defense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A9B17-DB0A-521D-A007-B644A9FCA52A}"/>
              </a:ext>
            </a:extLst>
          </p:cNvPr>
          <p:cNvSpPr txBox="1"/>
          <p:nvPr/>
        </p:nvSpPr>
        <p:spPr>
          <a:xfrm>
            <a:off x="4109212" y="1753018"/>
            <a:ext cx="213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Nuclear Deflection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56A63F-CD45-6095-065E-461E4367EA01}"/>
              </a:ext>
            </a:extLst>
          </p:cNvPr>
          <p:cNvSpPr txBox="1"/>
          <p:nvPr/>
        </p:nvSpPr>
        <p:spPr>
          <a:xfrm>
            <a:off x="7433537" y="1204854"/>
            <a:ext cx="462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Density of dots ≡ likelihood of being effective</a:t>
            </a:r>
          </a:p>
        </p:txBody>
      </p:sp>
    </p:spTree>
    <p:extLst>
      <p:ext uri="{BB962C8B-B14F-4D97-AF65-F5344CB8AC3E}">
        <p14:creationId xmlns:p14="http://schemas.microsoft.com/office/powerpoint/2010/main" val="390400475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PL-WhiteTheme-4x3-vA6">
  <a:themeElements>
    <a:clrScheme name="JPL Colors - Jan 2017">
      <a:dk1>
        <a:sysClr val="windowText" lastClr="000000"/>
      </a:dk1>
      <a:lt1>
        <a:sysClr val="window" lastClr="FFFFFF"/>
      </a:lt1>
      <a:dk2>
        <a:srgbClr val="5D5D60"/>
      </a:dk2>
      <a:lt2>
        <a:srgbClr val="A5A5A5"/>
      </a:lt2>
      <a:accent1>
        <a:srgbClr val="E31937"/>
      </a:accent1>
      <a:accent2>
        <a:srgbClr val="94A8C2"/>
      </a:accent2>
      <a:accent3>
        <a:srgbClr val="617998"/>
      </a:accent3>
      <a:accent4>
        <a:srgbClr val="A4B34C"/>
      </a:accent4>
      <a:accent5>
        <a:srgbClr val="FF6E1E"/>
      </a:accent5>
      <a:accent6>
        <a:srgbClr val="F2A900"/>
      </a:accent6>
      <a:hlink>
        <a:srgbClr val="E31937"/>
      </a:hlink>
      <a:folHlink>
        <a:srgbClr val="E3193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9d5043-237b-4c63-8ec3-0d0d218dc774">
      <Terms xmlns="http://schemas.microsoft.com/office/infopath/2007/PartnerControls"/>
    </lcf76f155ced4ddcb4097134ff3c332f>
    <TaxCatchAll xmlns="d900e117-17a0-4b24-9e47-511ef1d02c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B9300AB196EE4BA80B16710F58E734" ma:contentTypeVersion="9" ma:contentTypeDescription="Create a new document." ma:contentTypeScope="" ma:versionID="a6e50f25b24a0a3199a3ea036c1d1c93">
  <xsd:schema xmlns:xsd="http://www.w3.org/2001/XMLSchema" xmlns:xs="http://www.w3.org/2001/XMLSchema" xmlns:p="http://schemas.microsoft.com/office/2006/metadata/properties" xmlns:ns2="fd9d5043-237b-4c63-8ec3-0d0d218dc774" xmlns:ns3="d900e117-17a0-4b24-9e47-511ef1d02c43" targetNamespace="http://schemas.microsoft.com/office/2006/metadata/properties" ma:root="true" ma:fieldsID="c6dd2556eeede09b4f054f3ff393eff8" ns2:_="" ns3:_="">
    <xsd:import namespace="fd9d5043-237b-4c63-8ec3-0d0d218dc774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d5043-237b-4c63-8ec3-0d0d218dc7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a0c36fd-fdf1-4e97-885c-551dcfb7bc52}" ma:internalName="TaxCatchAll" ma:showField="CatchAllData" ma:web="573c746e-f7d3-477e-b16b-8b3e5c6c39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893C73-5521-45C3-A24A-DAAC56C09F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ECD014-CF3D-4EB6-B83A-11145898F0FD}">
  <ds:schemaRefs>
    <ds:schemaRef ds:uri="fd9d5043-237b-4c63-8ec3-0d0d218dc774"/>
    <ds:schemaRef ds:uri="http://purl.org/dc/terms/"/>
    <ds:schemaRef ds:uri="http://www.w3.org/XML/1998/namespace"/>
    <ds:schemaRef ds:uri="d900e117-17a0-4b24-9e47-511ef1d02c4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A7A41D4-7B62-46A9-9543-4FED3EC34C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9d5043-237b-4c63-8ec3-0d0d218dc774"/>
    <ds:schemaRef ds:uri="d900e117-17a0-4b24-9e47-511ef1d02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158423</TotalTime>
  <Words>893</Words>
  <Application>Microsoft Macintosh PowerPoint</Application>
  <PresentationFormat>Widescreen</PresentationFormat>
  <Paragraphs>113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Helvetica</vt:lpstr>
      <vt:lpstr>Symbol</vt:lpstr>
      <vt:lpstr>1_Office Theme</vt:lpstr>
      <vt:lpstr>JPL-WhiteTheme-4x3-vA6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Design</dc:title>
  <dc:creator>Lyzhoft, Joshua R. (GSFC-5950)</dc:creator>
  <cp:lastModifiedBy>Burkey, Mary Terese</cp:lastModifiedBy>
  <cp:revision>514</cp:revision>
  <cp:lastPrinted>2024-02-28T00:43:23Z</cp:lastPrinted>
  <dcterms:created xsi:type="dcterms:W3CDTF">2022-01-06T17:11:46Z</dcterms:created>
  <dcterms:modified xsi:type="dcterms:W3CDTF">2025-04-28T20:52:38Z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0x010100C8B9300AB196EE4BA80B16710F58E734</vt:lpwstr>
  </property>
  <property fmtid="{D5CDD505-2E9C-101B-9397-08002B2CF9AE}" pid="3" name="MediaServiceImageTags">
    <vt:lpwstr/>
  </property>
</Properties>
</file>