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9" r:id="rId5"/>
    <p:sldId id="266" r:id="rId6"/>
    <p:sldId id="268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A37"/>
    <a:srgbClr val="131F32"/>
    <a:srgbClr val="F8CBAD"/>
    <a:srgbClr val="4472C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8"/>
    <p:restoredTop sz="92254"/>
  </p:normalViewPr>
  <p:slideViewPr>
    <p:cSldViewPr snapToGrid="0">
      <p:cViewPr varScale="1">
        <p:scale>
          <a:sx n="74" d="100"/>
          <a:sy n="74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A489-ED82-8B43-9E5A-FEEB2662388F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C14BF-77AA-8F4B-A7D6-B9F16C387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2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C14BF-77AA-8F4B-A7D6-B9F16C3872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4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C14BF-77AA-8F4B-A7D6-B9F16C3872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3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C14BF-77AA-8F4B-A7D6-B9F16C3872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BC9F6-7D62-F696-F0F1-BF86D6ACDFE9}"/>
              </a:ext>
            </a:extLst>
          </p:cNvPr>
          <p:cNvSpPr/>
          <p:nvPr userDrawn="1"/>
        </p:nvSpPr>
        <p:spPr>
          <a:xfrm>
            <a:off x="-6351" y="6189108"/>
            <a:ext cx="12216384" cy="683071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159845-568B-7FD4-4F38-DC94B764E607}"/>
              </a:ext>
            </a:extLst>
          </p:cNvPr>
          <p:cNvSpPr/>
          <p:nvPr userDrawn="1"/>
        </p:nvSpPr>
        <p:spPr>
          <a:xfrm rot="10800000" flipV="1">
            <a:off x="5" y="6177235"/>
            <a:ext cx="12197955" cy="27241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9856F8-31FF-C779-8090-0AB066F9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624" y="1147145"/>
            <a:ext cx="107760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ptos SemiBold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1FD0B6-EAB9-CA94-F07C-5F041803E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678A3D-56F9-0CE4-CD5B-C1728B0D056A}"/>
              </a:ext>
            </a:extLst>
          </p:cNvPr>
          <p:cNvSpPr/>
          <p:nvPr userDrawn="1"/>
        </p:nvSpPr>
        <p:spPr>
          <a:xfrm rot="10800000">
            <a:off x="-12192" y="-19878"/>
            <a:ext cx="12216384" cy="731520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0C28-50AD-F3F1-D1A8-39445F342ACC}"/>
              </a:ext>
            </a:extLst>
          </p:cNvPr>
          <p:cNvSpPr/>
          <p:nvPr userDrawn="1"/>
        </p:nvSpPr>
        <p:spPr>
          <a:xfrm flipV="1">
            <a:off x="-12192" y="711643"/>
            <a:ext cx="12197955" cy="27241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573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62A593-EAD5-8174-B90C-52B7FC4C5603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70C2A-D3A0-7491-7A6A-C29BA6FD0BA7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6CE3C4-169A-67E1-0975-95503CD5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E0EF51-62CF-31F3-52A5-FC6396BCD81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52125"/>
            <a:ext cx="10527954" cy="0"/>
          </a:xfrm>
          <a:prstGeom prst="line">
            <a:avLst/>
          </a:prstGeom>
          <a:ln w="19050">
            <a:solidFill>
              <a:srgbClr val="131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D21D54A7-C3CB-B97C-D11C-939C41C8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A62711A-473A-7540-E4AD-F4D71965F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E794C-8B02-5019-88CB-9A5B1728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757"/>
            <a:ext cx="10515600" cy="843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2D11F-117E-6FC0-78F8-A54C2F2C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34"/>
            <a:ext cx="10515600" cy="487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47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54BB-B6C6-6AA0-8DE2-39BA3F37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4BF75-C423-1BDE-0180-B9521A3B1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E1EF2-8F3C-531A-1906-AAFC2CDD606E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1717A-BA83-FE9C-F13E-337974E5382C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328A40-E0F9-861A-973C-2FC31897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A7F69AB-1955-6C7E-A40E-FF2DCDF2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4F8B0B2-3850-BB54-B9E9-17F34A200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6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48D-4327-1EF9-F030-25E466D2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D24F-71C7-AECB-9605-A021066D4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348AE-82D4-A682-149E-F53A924BF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7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2F870-4005-ADCD-D5FE-6E22C3F171BF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B5519-576E-4E5F-4138-C5ACCD26AAC7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E03E3C-A813-7B02-8A31-B5B71222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40379-2472-E8F9-B06B-79E232E0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4E5421-70CE-7B7F-116E-18B49087BA0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CA7-C192-954A-FCDE-E5420111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A03CD-400D-BAC1-94A6-F709D99D2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A6AB8-A221-0B8E-37FA-DB00B7C5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27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6E4C9-637F-C459-7DCF-C6DD87BE1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DA21F-BB5A-DEBF-4E53-EFED833CC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27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6F1FE-C3B8-67F7-2657-97F4A69AE43F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FFDB2-E101-DBE5-E1E6-EAF6F8FA2E5B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DB3346-1B39-C03B-C696-77C67E5A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40E412F-9020-9D39-8747-C6125E5C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FD5065-1E4F-9037-654A-6ECE84D4E7E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8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1821-87F1-1BFB-F79B-372EB6AD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2D07E-7046-B647-9CC9-3CC9D96242FA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13A7B-83DE-B92C-94A5-A9112C3B4230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CC38CA-5771-BC95-CD29-C264A22E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86CBD3D-3914-35C7-913E-37CB5363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5F1699-CA65-8F44-C8CD-3C75D108A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3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C4EDBE-5415-81E7-83F6-05B1767E3A3B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9BA8E-C6B7-052C-9747-62FD78EE53E9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176A21F-6233-770B-8957-55EAA1AC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42A33B7-9827-0BAD-D5FC-7732AC7D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89918-CF2A-B647-9FF7-36B86FD84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5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DACF-7236-4A11-D3E8-EAF0E9BE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8ED2-9458-27D3-F688-6DEB11DD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08D54-DA1D-4EC5-43CA-58AC77C5F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093E3-E83B-CE8F-50C8-DFB5A9AFA066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AED7E1-DC6F-E32D-149F-C7C299E3C9F3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0D590B-8736-35D5-34C5-B8DE5598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B3E0D-B160-AE5C-1891-0F300A17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67CE0E-6496-3CDB-C7E3-CB34998AB07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8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D6C7-117A-FF3F-DD6C-BB528118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F86A5-3971-AA48-56A3-D4EC76CA4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3C6CC-DE8A-1A1E-FBB2-C6698F1EF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96C82F-A9F5-19C0-548C-E88AF6551AEF}"/>
              </a:ext>
            </a:extLst>
          </p:cNvPr>
          <p:cNvSpPr/>
          <p:nvPr userDrawn="1"/>
        </p:nvSpPr>
        <p:spPr>
          <a:xfrm>
            <a:off x="-6349" y="6179666"/>
            <a:ext cx="12215588" cy="687859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41515C-D11F-472C-CB6A-D3DB19FEB64B}"/>
              </a:ext>
            </a:extLst>
          </p:cNvPr>
          <p:cNvSpPr/>
          <p:nvPr userDrawn="1"/>
        </p:nvSpPr>
        <p:spPr>
          <a:xfrm rot="10800000" flipV="1">
            <a:off x="-7145" y="6177235"/>
            <a:ext cx="12215588" cy="27432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CF682D-582C-D746-176A-06999A38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50"/>
            <a:ext cx="1371600" cy="365760"/>
          </a:xfrm>
          <a:prstGeom prst="rect">
            <a:avLst/>
          </a:prstGeom>
        </p:spPr>
        <p:txBody>
          <a:bodyPr anchor="ctr"/>
          <a:lstStyle>
            <a:lvl1pPr algn="r">
              <a:defRPr lang="en-US" sz="16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4306-2026-24D2-C073-AB7FF548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571" y="6356350"/>
            <a:ext cx="7480857" cy="365125"/>
          </a:xfrm>
        </p:spPr>
        <p:txBody>
          <a:bodyPr/>
          <a:lstStyle>
            <a:lvl1pPr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3C2ACB-75C3-03EF-D54B-548AE3918F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73B03-9207-7038-1B64-3F85E70E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0673-615A-C0C4-1AD2-2E4C2F0D7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D6F3-0DF4-CBAF-BA4A-BA4A306C8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6244D0B-2A94-8249-9977-95A7B1AFC5BE}" type="datetime5">
              <a:rPr lang="en-US" smtClean="0"/>
              <a:t>26-Apr-25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9F7BF-4BC7-7A16-AB19-3FABAFE96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Multiple-KI Campaign Design Constraints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C1F2-8BA5-87D5-BDC6-1E59E6787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C176202B-9D6F-3547-BEA3-1F4D330A3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8827D-09F9-7A7D-2FDB-D56ECE4B49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5" t="3959" r="20902"/>
          <a:stretch/>
        </p:blipFill>
        <p:spPr>
          <a:xfrm>
            <a:off x="0" y="274320"/>
            <a:ext cx="12192000" cy="6586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F7688-F584-6CA4-BA39-C7CD75673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05" y="1463330"/>
            <a:ext cx="1097358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Constraints for Asteroid Deflection Campaigns based on Delta-V Estimation Timelines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50CA3-27F2-C167-305B-3BE95F4D5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668" y="4031237"/>
            <a:ext cx="10182664" cy="204152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Rahil Makadia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Davide Farnocchia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Brent W. Barbee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Siegfried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Eggl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aseline="30000" dirty="0">
                <a:effectLst/>
              </a:rPr>
              <a:t>1</a:t>
            </a:r>
            <a:r>
              <a:rPr lang="en-US" sz="1300" dirty="0">
                <a:effectLst/>
              </a:rPr>
              <a:t>University of Illinois at Urbana-Champaign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aseline="30000" dirty="0">
                <a:effectLst/>
              </a:rPr>
              <a:t>2</a:t>
            </a:r>
            <a:r>
              <a:rPr lang="en-US" sz="1300" dirty="0">
                <a:effectLst/>
              </a:rPr>
              <a:t>Jet Propulsion Laboratory, California Institute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aseline="30000" dirty="0">
                <a:effectLst/>
              </a:rPr>
              <a:t>3</a:t>
            </a:r>
            <a:r>
              <a:rPr lang="en-US" sz="1300" dirty="0">
                <a:effectLst/>
              </a:rPr>
              <a:t>NASA Goddard Space Flight Center</a:t>
            </a: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1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</a:rPr>
              <a:t>8 May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9D89E-2D43-E869-72CF-6EB005A05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241" y="6253070"/>
            <a:ext cx="3307516" cy="548640"/>
          </a:xfrm>
          <a:prstGeom prst="rect">
            <a:avLst/>
          </a:prstGeom>
        </p:spPr>
      </p:pic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5BCCA62E-CE61-E3E7-3F30-F22F415312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85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EA4A37"/>
                </a:solidFill>
                <a:latin typeface="Aptos" panose="020B0004020202020204" pitchFamily="34" charset="0"/>
              </a:rPr>
              <a:t>2025 Planetary Defense Conference | 5-9 May 2025, Stellenbosch, Cape Town,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1084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2864D-8FFE-02E0-4581-07A02A43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0E2CC-3D6B-2D31-A096-4F043B46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9A28D-1A91-24E9-D005-51D3FCC5F9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164940-C630-F8E8-487F-CBF85917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Asteroid Deflection Strategies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7A8F5-C816-8B23-0074-CBBFFEE7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34"/>
            <a:ext cx="5257800" cy="4873429"/>
          </a:xfrm>
        </p:spPr>
        <p:txBody>
          <a:bodyPr/>
          <a:lstStyle/>
          <a:p>
            <a:r>
              <a:rPr lang="en-US" dirty="0"/>
              <a:t>Kinetic impacts are a proven method of deflecting asteroids</a:t>
            </a:r>
          </a:p>
          <a:p>
            <a:pPr lvl="1"/>
            <a:r>
              <a:rPr lang="en-US" dirty="0"/>
              <a:t>But we run the risk of disruption when implementing KI missions</a:t>
            </a:r>
          </a:p>
          <a:p>
            <a:pPr lvl="1"/>
            <a:r>
              <a:rPr lang="en-US" dirty="0"/>
              <a:t>Target curvature also affects their efficiency</a:t>
            </a:r>
          </a:p>
          <a:p>
            <a:endParaRPr lang="en-US" dirty="0"/>
          </a:p>
          <a:p>
            <a:r>
              <a:rPr lang="en-US" dirty="0"/>
              <a:t>Multiple KI campaigns are a proposed solution</a:t>
            </a:r>
          </a:p>
          <a:p>
            <a:endParaRPr lang="en-US" dirty="0"/>
          </a:p>
          <a:p>
            <a:r>
              <a:rPr lang="en-US" dirty="0"/>
              <a:t>However, we need to understand the deflection estimation constraints in such a scenario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17F4D7-E8DC-8DD7-C5E7-7BA33B84FF38}"/>
              </a:ext>
            </a:extLst>
          </p:cNvPr>
          <p:cNvGrpSpPr/>
          <p:nvPr/>
        </p:nvGrpSpPr>
        <p:grpSpPr>
          <a:xfrm>
            <a:off x="6685440" y="1173069"/>
            <a:ext cx="5487510" cy="5052543"/>
            <a:chOff x="6685440" y="1173069"/>
            <a:chExt cx="5487510" cy="5052543"/>
          </a:xfrm>
        </p:grpSpPr>
        <p:pic>
          <p:nvPicPr>
            <p:cNvPr id="7" name="Content Placeholder 7">
              <a:extLst>
                <a:ext uri="{FF2B5EF4-FFF2-40B4-BE49-F238E27FC236}">
                  <a16:creationId xmlns:a16="http://schemas.microsoft.com/office/drawing/2014/main" id="{95602551-9F67-F715-A836-5179EC872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5440" y="1173069"/>
              <a:ext cx="3982559" cy="50038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45D9E7-72A5-F318-7FF7-F523BA901A1E}"/>
                </a:ext>
              </a:extLst>
            </p:cNvPr>
            <p:cNvSpPr txBox="1"/>
            <p:nvPr/>
          </p:nvSpPr>
          <p:spPr>
            <a:xfrm>
              <a:off x="10242613" y="5979391"/>
              <a:ext cx="19303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  <a:latin typeface="Aptos" panose="020B0004020202020204" pitchFamily="34" charset="0"/>
                </a:rPr>
                <a:t>Credit: Hirabayashi et al. (2025)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6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F085A-B6E0-EF37-2331-0692E100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02A2C-59DC-224B-F184-3F02FA3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C4D2-60CA-83CB-6CA6-E79412AFB5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3B0B24-5208-71B2-2DEE-A7AE0392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KI Campaign Setup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2B4EC-C5FD-9146-156D-062F8E68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34"/>
            <a:ext cx="5060324" cy="4873429"/>
          </a:xfrm>
        </p:spPr>
        <p:txBody>
          <a:bodyPr/>
          <a:lstStyle/>
          <a:p>
            <a:r>
              <a:rPr lang="en-US" dirty="0"/>
              <a:t>First deflection of 2024 PDC</a:t>
            </a:r>
            <a:r>
              <a:rPr lang="en-US" baseline="-25000" dirty="0"/>
              <a:t>25</a:t>
            </a:r>
            <a:r>
              <a:rPr lang="en-US" dirty="0"/>
              <a:t> on 15 December 2034</a:t>
            </a:r>
          </a:p>
          <a:p>
            <a:pPr lvl="1"/>
            <a:r>
              <a:rPr lang="en-US" dirty="0"/>
              <a:t>Around the perihelion pass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Rendezvous spacecraft around asteroid before and after each KI mission</a:t>
            </a:r>
          </a:p>
          <a:p>
            <a:endParaRPr lang="en-US" dirty="0"/>
          </a:p>
          <a:p>
            <a:r>
              <a:rPr lang="en-US" dirty="0"/>
              <a:t>Use pseudo-range and pseudo-optical ΔDOR measurements of target asteroid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19B406-2B87-F3F8-0D51-255C4206A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582779"/>
              </p:ext>
            </p:extLst>
          </p:nvPr>
        </p:nvGraphicFramePr>
        <p:xfrm>
          <a:off x="6293475" y="1925120"/>
          <a:ext cx="5060324" cy="33949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42376">
                  <a:extLst>
                    <a:ext uri="{9D8B030D-6E8A-4147-A177-3AD203B41FA5}">
                      <a16:colId xmlns:a16="http://schemas.microsoft.com/office/drawing/2014/main" val="70338520"/>
                    </a:ext>
                  </a:extLst>
                </a:gridCol>
                <a:gridCol w="1417948">
                  <a:extLst>
                    <a:ext uri="{9D8B030D-6E8A-4147-A177-3AD203B41FA5}">
                      <a16:colId xmlns:a16="http://schemas.microsoft.com/office/drawing/2014/main" val="577957770"/>
                    </a:ext>
                  </a:extLst>
                </a:gridCol>
              </a:tblGrid>
              <a:tr h="4849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Parameter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Value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32424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Number of KI spacecraft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24062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Recon. spacecraft residence time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30 days</a:t>
                      </a:r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508962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Pre-deflection ConOps time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1 day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22736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Post-deflection ConOps time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7 days</a:t>
                      </a:r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34219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Deflection interval (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Δ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V span)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varies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64839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Pseudo-measurement span</a:t>
                      </a:r>
                    </a:p>
                  </a:txBody>
                  <a:tcPr anchor="ctr">
                    <a:solidFill>
                      <a:srgbClr val="131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7 days</a:t>
                      </a:r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8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C8BFA-4414-B7AB-724D-89F1F980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3534"/>
            <a:ext cx="5809691" cy="4873429"/>
          </a:xfrm>
        </p:spPr>
        <p:txBody>
          <a:bodyPr/>
          <a:lstStyle/>
          <a:p>
            <a:r>
              <a:rPr lang="en-US" dirty="0"/>
              <a:t>Ground-Spacecraft Navigation Data</a:t>
            </a:r>
          </a:p>
          <a:p>
            <a:pPr lvl="1"/>
            <a:r>
              <a:rPr lang="en-US" dirty="0"/>
              <a:t>Range, ΔDOR data</a:t>
            </a:r>
          </a:p>
          <a:p>
            <a:endParaRPr lang="en-US" dirty="0"/>
          </a:p>
          <a:p>
            <a:r>
              <a:rPr lang="en-US" dirty="0"/>
              <a:t>Spacecraft-Asteroid Navigation Data</a:t>
            </a:r>
          </a:p>
          <a:p>
            <a:pPr lvl="1"/>
            <a:r>
              <a:rPr lang="en-US" dirty="0"/>
              <a:t>Optical Navigation (OpNav) images</a:t>
            </a:r>
          </a:p>
          <a:p>
            <a:endParaRPr lang="en-US" dirty="0"/>
          </a:p>
          <a:p>
            <a:r>
              <a:rPr lang="en-US" dirty="0"/>
              <a:t>Ground-Asteroid pseudo-measurements</a:t>
            </a:r>
          </a:p>
          <a:p>
            <a:pPr lvl="1"/>
            <a:r>
              <a:rPr lang="en-US" dirty="0"/>
              <a:t>Pseudo-range points (~2 meters)</a:t>
            </a:r>
          </a:p>
          <a:p>
            <a:pPr lvl="1"/>
            <a:r>
              <a:rPr lang="en-US" dirty="0"/>
              <a:t>Pseudo-optical ΔDOR measurements</a:t>
            </a:r>
          </a:p>
          <a:p>
            <a:pPr marL="457200" lvl="1" indent="0">
              <a:buNone/>
            </a:pPr>
            <a:r>
              <a:rPr lang="en-US" dirty="0"/>
              <a:t>     (~1 nanoradian)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29F6F-E715-63E4-6B3B-DEF77FD8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4FC94-80D0-A1B5-E8A4-F27D5A5A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Multiple-KI Campaign Design Constraints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D8CEE-706C-72AB-E7E2-887B70DAAC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86C82-49E6-CB11-40CF-ADCE3157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Target Asteroid Astrometry</a:t>
            </a:r>
          </a:p>
        </p:txBody>
      </p:sp>
      <p:pic>
        <p:nvPicPr>
          <p:cNvPr id="32" name="Graphic 31" descr="Satellite dish outline">
            <a:extLst>
              <a:ext uri="{FF2B5EF4-FFF2-40B4-BE49-F238E27FC236}">
                <a16:creationId xmlns:a16="http://schemas.microsoft.com/office/drawing/2014/main" id="{B19190DD-6D05-E325-2411-CE3746C5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4549">
            <a:off x="7555674" y="4391540"/>
            <a:ext cx="914400" cy="9144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9978BB-26D3-949C-573A-E1DA5C0B8F99}"/>
              </a:ext>
            </a:extLst>
          </p:cNvPr>
          <p:cNvCxnSpPr>
            <a:cxnSpLocks/>
          </p:cNvCxnSpPr>
          <p:nvPr/>
        </p:nvCxnSpPr>
        <p:spPr>
          <a:xfrm flipH="1">
            <a:off x="8341216" y="2419491"/>
            <a:ext cx="2374008" cy="2191146"/>
          </a:xfrm>
          <a:prstGeom prst="line">
            <a:avLst/>
          </a:prstGeom>
          <a:ln w="19050">
            <a:solidFill>
              <a:srgbClr val="131F3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69FA7DFB-9D42-63B6-AEEE-65AA82D51973}"/>
              </a:ext>
            </a:extLst>
          </p:cNvPr>
          <p:cNvSpPr>
            <a:spLocks noChangeAspect="1"/>
          </p:cNvSpPr>
          <p:nvPr/>
        </p:nvSpPr>
        <p:spPr>
          <a:xfrm rot="1594915">
            <a:off x="2647482" y="2191578"/>
            <a:ext cx="5029200" cy="5029200"/>
          </a:xfrm>
          <a:prstGeom prst="arc">
            <a:avLst>
              <a:gd name="adj1" fmla="val 16750928"/>
              <a:gd name="adj2" fmla="val 20558163"/>
            </a:avLst>
          </a:prstGeom>
          <a:noFill/>
          <a:ln w="38100">
            <a:solidFill>
              <a:srgbClr val="131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Satellite with solid fill">
            <a:extLst>
              <a:ext uri="{FF2B5EF4-FFF2-40B4-BE49-F238E27FC236}">
                <a16:creationId xmlns:a16="http://schemas.microsoft.com/office/drawing/2014/main" id="{19F0C3ED-11B7-F5E1-AB86-B07FC99AB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20000">
            <a:off x="10855427" y="2027592"/>
            <a:ext cx="402336" cy="402336"/>
          </a:xfrm>
          <a:prstGeom prst="rect">
            <a:avLst/>
          </a:prstGeom>
        </p:spPr>
      </p:pic>
      <p:pic>
        <p:nvPicPr>
          <p:cNvPr id="31" name="Graphic 30" descr="Satellite dish with solid fill">
            <a:extLst>
              <a:ext uri="{FF2B5EF4-FFF2-40B4-BE49-F238E27FC236}">
                <a16:creationId xmlns:a16="http://schemas.microsoft.com/office/drawing/2014/main" id="{A034B8AD-A25F-82B1-E28D-1832EC3F8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98720">
            <a:off x="6443087" y="1965914"/>
            <a:ext cx="914400" cy="9144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86F115-3DB5-B5EF-A0E4-3CF11C311E33}"/>
              </a:ext>
            </a:extLst>
          </p:cNvPr>
          <p:cNvCxnSpPr>
            <a:cxnSpLocks/>
          </p:cNvCxnSpPr>
          <p:nvPr/>
        </p:nvCxnSpPr>
        <p:spPr>
          <a:xfrm flipH="1">
            <a:off x="7289443" y="2339184"/>
            <a:ext cx="3425781" cy="0"/>
          </a:xfrm>
          <a:prstGeom prst="line">
            <a:avLst/>
          </a:prstGeom>
          <a:ln w="19050">
            <a:solidFill>
              <a:srgbClr val="131F3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E358D1-3B55-1993-F3B8-5B3019945967}"/>
              </a:ext>
            </a:extLst>
          </p:cNvPr>
          <p:cNvGrpSpPr/>
          <p:nvPr/>
        </p:nvGrpSpPr>
        <p:grpSpPr>
          <a:xfrm>
            <a:off x="10715224" y="2228761"/>
            <a:ext cx="914400" cy="914400"/>
            <a:chOff x="9430595" y="5020167"/>
            <a:chExt cx="914400" cy="914400"/>
          </a:xfrm>
        </p:grpSpPr>
        <p:pic>
          <p:nvPicPr>
            <p:cNvPr id="36" name="Graphic 35" descr="Mercury outline">
              <a:extLst>
                <a:ext uri="{FF2B5EF4-FFF2-40B4-BE49-F238E27FC236}">
                  <a16:creationId xmlns:a16="http://schemas.microsoft.com/office/drawing/2014/main" id="{8A138442-F0F6-386A-8F2E-B2863C4F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46106" y="5135678"/>
              <a:ext cx="683377" cy="683377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864C2E-2A88-A533-B118-127CB87E1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0595" y="5020167"/>
              <a:ext cx="914400" cy="914400"/>
            </a:xfrm>
            <a:prstGeom prst="ellipse">
              <a:avLst/>
            </a:prstGeom>
            <a:noFill/>
            <a:ln w="3175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1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6 C 0.01953 -0.00856 0.03971 0.01412 0.04518 0.05069 C 0.04961 0.0875 0.03724 0.12269 0.01654 0.13079 C -0.00508 0.14028 -0.02474 0.11667 -0.02851 0.08032 C -0.03242 0.04444 -0.02096 0.00856 -0.00026 0.00046 Z " pathEditMode="relative" rAng="2082000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E4BD4-0B88-5786-F065-0BCC4101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5D227-7C29-CED1-740E-19BB38AB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01E80-8CBA-D9E3-DBD4-893F4B3306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0C193E-ABED-5163-DF6D-D7CAFF90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15-day Deflection Interval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EBB02-A483-F76A-51D4-39091F91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359" y="1318229"/>
            <a:ext cx="12159282" cy="46892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CA50D-A94E-BC0F-2209-A987EC0519C2}"/>
              </a:ext>
            </a:extLst>
          </p:cNvPr>
          <p:cNvSpPr/>
          <p:nvPr/>
        </p:nvSpPr>
        <p:spPr>
          <a:xfrm>
            <a:off x="25101" y="1318228"/>
            <a:ext cx="5901655" cy="47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40AF0F65-97EE-834E-C5EE-4D5C5982D55B}"/>
              </a:ext>
            </a:extLst>
          </p:cNvPr>
          <p:cNvSpPr>
            <a:spLocks noChangeAspect="1"/>
          </p:cNvSpPr>
          <p:nvPr/>
        </p:nvSpPr>
        <p:spPr>
          <a:xfrm>
            <a:off x="7832993" y="4675444"/>
            <a:ext cx="363556" cy="363556"/>
          </a:xfrm>
          <a:prstGeom prst="donut">
            <a:avLst>
              <a:gd name="adj" fmla="val 7429"/>
            </a:avLst>
          </a:prstGeom>
          <a:solidFill>
            <a:srgbClr val="EA4A37"/>
          </a:solidFill>
          <a:ln>
            <a:solidFill>
              <a:srgbClr val="EA4A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3A482E00-2B58-EDBC-ECEE-81938B4368E5}"/>
              </a:ext>
            </a:extLst>
          </p:cNvPr>
          <p:cNvSpPr>
            <a:spLocks noChangeAspect="1"/>
          </p:cNvSpPr>
          <p:nvPr/>
        </p:nvSpPr>
        <p:spPr>
          <a:xfrm>
            <a:off x="8530599" y="4067990"/>
            <a:ext cx="363556" cy="363556"/>
          </a:xfrm>
          <a:prstGeom prst="donut">
            <a:avLst>
              <a:gd name="adj" fmla="val 7429"/>
            </a:avLst>
          </a:prstGeom>
          <a:solidFill>
            <a:srgbClr val="EA4A37"/>
          </a:solidFill>
          <a:ln>
            <a:solidFill>
              <a:srgbClr val="EA4A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CFBA7DCA-F0A9-E923-7040-B5C63FAA3B1C}"/>
              </a:ext>
            </a:extLst>
          </p:cNvPr>
          <p:cNvSpPr>
            <a:spLocks noChangeAspect="1"/>
          </p:cNvSpPr>
          <p:nvPr/>
        </p:nvSpPr>
        <p:spPr>
          <a:xfrm>
            <a:off x="9236791" y="4007888"/>
            <a:ext cx="363556" cy="363556"/>
          </a:xfrm>
          <a:prstGeom prst="donut">
            <a:avLst>
              <a:gd name="adj" fmla="val 7429"/>
            </a:avLst>
          </a:prstGeom>
          <a:solidFill>
            <a:srgbClr val="EA4A37"/>
          </a:solidFill>
          <a:ln>
            <a:solidFill>
              <a:srgbClr val="EA4A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C93BB65C-EB09-09A3-10F9-4582DEBF23BE}"/>
              </a:ext>
            </a:extLst>
          </p:cNvPr>
          <p:cNvSpPr>
            <a:spLocks noChangeAspect="1"/>
          </p:cNvSpPr>
          <p:nvPr/>
        </p:nvSpPr>
        <p:spPr>
          <a:xfrm>
            <a:off x="10921777" y="4467235"/>
            <a:ext cx="363556" cy="363556"/>
          </a:xfrm>
          <a:prstGeom prst="donut">
            <a:avLst>
              <a:gd name="adj" fmla="val 7429"/>
            </a:avLst>
          </a:prstGeom>
          <a:solidFill>
            <a:srgbClr val="EA4A37"/>
          </a:solidFill>
          <a:ln>
            <a:solidFill>
              <a:srgbClr val="EA4A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2AEC2-7F9D-E1EF-435F-99DC9DA4DD94}"/>
              </a:ext>
            </a:extLst>
          </p:cNvPr>
          <p:cNvSpPr/>
          <p:nvPr/>
        </p:nvSpPr>
        <p:spPr>
          <a:xfrm>
            <a:off x="5901655" y="1318228"/>
            <a:ext cx="6189940" cy="47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5"/>
                                      </p:to>
                                    </p:set>
                                    <p:animEffect filter="image" prLst="opacity: 0.6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6F073-4AA7-1E6C-2C67-577A7954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C15E0-AAE6-D816-9E87-54860EBB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EDCDD-DCC2-6730-569D-68B1A3DA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D099-BFE1-4918-AB31-42CF5194C3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69119E-F152-5BAB-212C-D0758B75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Interval Sweep 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22322E-9D95-C69B-60BF-E5CA3297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288979"/>
            <a:ext cx="12192000" cy="47456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1596B6-8708-ABC0-578F-57DDC6AE9026}"/>
              </a:ext>
            </a:extLst>
          </p:cNvPr>
          <p:cNvSpPr/>
          <p:nvPr/>
        </p:nvSpPr>
        <p:spPr>
          <a:xfrm>
            <a:off x="3037702" y="1318228"/>
            <a:ext cx="9027120" cy="47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A54AA-DD3B-6BA6-CB78-18DBACCD6498}"/>
              </a:ext>
            </a:extLst>
          </p:cNvPr>
          <p:cNvSpPr/>
          <p:nvPr/>
        </p:nvSpPr>
        <p:spPr>
          <a:xfrm>
            <a:off x="9168714" y="1318228"/>
            <a:ext cx="3023285" cy="47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B8E8A-3551-2010-DF72-C04ED1F9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A67D3-60AC-15CF-95E2-BE30BD69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D47F-56F1-84FC-529E-BA5E02826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9C82F0-E91D-39B8-28D9-D2747F8B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71A0F-4C1E-263F-68B0-FDA0ECA60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kinetic impacts are a viable strategy to avoid unintentional fragmentation of the target asteroid, but bring their own set of operational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minimum span of around 2 weeks is necessary to preserve decision-making ability in between impacts</a:t>
            </a:r>
          </a:p>
          <a:p>
            <a:pPr lvl="1"/>
            <a:r>
              <a:rPr lang="en-US" dirty="0"/>
              <a:t>Made possible by using pseudo-optical ΔDOR measurements of the target asteroid</a:t>
            </a:r>
          </a:p>
          <a:p>
            <a:pPr lvl="1"/>
            <a:r>
              <a:rPr lang="en-US" dirty="0"/>
              <a:t>Without pseudo-optical ΔDOR measurements, we need at least 3 weeks for 2024 PDC</a:t>
            </a:r>
            <a:r>
              <a:rPr lang="en-US" baseline="-250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7673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390C1-611F-B7AD-73EF-DB8B267A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C0327-8E6D-7825-3013-4CD63CF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Multiple-KI Campaign Design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C70C-3F0A-F6DD-EE42-71734E4041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0CD22-40B3-0A47-AFF3-FC61DD809DEC}" type="datetime5">
              <a:rPr lang="en-US" smtClean="0"/>
              <a:pPr/>
              <a:t>26-Apr-25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465CE8-7A32-676C-BB09-BCFE8B2CB5A1}"/>
              </a:ext>
            </a:extLst>
          </p:cNvPr>
          <p:cNvSpPr txBox="1">
            <a:spLocks/>
          </p:cNvSpPr>
          <p:nvPr/>
        </p:nvSpPr>
        <p:spPr>
          <a:xfrm>
            <a:off x="838200" y="2211894"/>
            <a:ext cx="10515600" cy="20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Questions?</a:t>
            </a:r>
            <a:br>
              <a:rPr lang="en-US" sz="6600" dirty="0"/>
            </a:br>
            <a:br>
              <a:rPr lang="en-US" sz="1800" dirty="0"/>
            </a:br>
            <a:r>
              <a:rPr lang="en-US" sz="1800" b="0" dirty="0">
                <a:latin typeface="Aptos Light" panose="020B0004020202020204" pitchFamily="34" charset="0"/>
              </a:rPr>
              <a:t>Feel free to reach out at </a:t>
            </a:r>
            <a:r>
              <a:rPr lang="en-US" sz="1800" dirty="0"/>
              <a:t>makadia2@illinois.edu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F3EDFA-07A7-2AFE-29F3-70D7F4DE3B9B}"/>
              </a:ext>
            </a:extLst>
          </p:cNvPr>
          <p:cNvSpPr txBox="1">
            <a:spLocks/>
          </p:cNvSpPr>
          <p:nvPr/>
        </p:nvSpPr>
        <p:spPr>
          <a:xfrm>
            <a:off x="0" y="5518910"/>
            <a:ext cx="12192000" cy="6411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R.M. acknowledges funding from a NASA Space Technology Graduate Research Opportunities (NSTGRO) award, NASA contract No. 80NSSC22K1173.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968B41-D09E-2FC2-042D-D47BEDFFA6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5" t="3959" r="20902"/>
          <a:stretch/>
        </p:blipFill>
        <p:spPr>
          <a:xfrm>
            <a:off x="0" y="274320"/>
            <a:ext cx="12192000" cy="65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19542</TotalTime>
  <Words>387</Words>
  <Application>Microsoft Macintosh PowerPoint</Application>
  <PresentationFormat>Widescreen</PresentationFormat>
  <Paragraphs>85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Light</vt:lpstr>
      <vt:lpstr>Aptos SemiBold</vt:lpstr>
      <vt:lpstr>Arial</vt:lpstr>
      <vt:lpstr>Calibri</vt:lpstr>
      <vt:lpstr>Office Theme</vt:lpstr>
      <vt:lpstr>Design Constraints for Asteroid Deflection Campaigns based on Delta-V Estimation Timelines</vt:lpstr>
      <vt:lpstr>Asteroid Deflection Strategies</vt:lpstr>
      <vt:lpstr>Multiple KI Campaign Setup</vt:lpstr>
      <vt:lpstr>Derived Target Asteroid Astrometry</vt:lpstr>
      <vt:lpstr>15-day Deflection Interval Results</vt:lpstr>
      <vt:lpstr>Deflection Interval Sweep Results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Makadia, Rahil Rajankumar</dc:creator>
  <cp:lastModifiedBy>Makadia, Rahil Rajankumar</cp:lastModifiedBy>
  <cp:revision>1007</cp:revision>
  <dcterms:created xsi:type="dcterms:W3CDTF">2024-02-13T19:17:19Z</dcterms:created>
  <dcterms:modified xsi:type="dcterms:W3CDTF">2025-04-26T22:42:18Z</dcterms:modified>
</cp:coreProperties>
</file>