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13"/>
  </p:notesMasterIdLst>
  <p:sldIdLst>
    <p:sldId id="1811" r:id="rId2"/>
    <p:sldId id="1814" r:id="rId3"/>
    <p:sldId id="1812" r:id="rId4"/>
    <p:sldId id="1813" r:id="rId5"/>
    <p:sldId id="258" r:id="rId6"/>
    <p:sldId id="1810" r:id="rId7"/>
    <p:sldId id="1210" r:id="rId8"/>
    <p:sldId id="1211" r:id="rId9"/>
    <p:sldId id="1809" r:id="rId10"/>
    <p:sldId id="1808" r:id="rId11"/>
    <p:sldId id="181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0"/>
    <p:restoredTop sz="68938"/>
  </p:normalViewPr>
  <p:slideViewPr>
    <p:cSldViewPr snapToGrid="0">
      <p:cViewPr varScale="1">
        <p:scale>
          <a:sx n="92" d="100"/>
          <a:sy n="92" d="100"/>
        </p:scale>
        <p:origin x="1136"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B80C6-D406-424A-A873-640760896C01}" type="datetimeFigureOut">
              <a:rPr lang="en-US" smtClean="0"/>
              <a:t>4/29/25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98695-6574-A240-8F35-41D99521711E}" type="slidenum">
              <a:rPr lang="en-US" smtClean="0"/>
              <a:t>‹#›</a:t>
            </a:fld>
            <a:endParaRPr lang="en-US"/>
          </a:p>
        </p:txBody>
      </p:sp>
    </p:spTree>
    <p:extLst>
      <p:ext uri="{BB962C8B-B14F-4D97-AF65-F5344CB8AC3E}">
        <p14:creationId xmlns:p14="http://schemas.microsoft.com/office/powerpoint/2010/main" val="400961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 WG for Star Names &amp; Key Initiatives in </a:t>
            </a:r>
            <a:r>
              <a:rPr lang="en-US" dirty="0" err="1"/>
              <a:t>Eduction</a:t>
            </a:r>
            <a:r>
              <a:rPr lang="en-US" dirty="0"/>
              <a:t>, Outreach and Development and Inter-Division WG on Solar Eclipses (with Div E)</a:t>
            </a:r>
          </a:p>
        </p:txBody>
      </p:sp>
      <p:sp>
        <p:nvSpPr>
          <p:cNvPr id="4" name="Slide Number Placeholder 3"/>
          <p:cNvSpPr>
            <a:spLocks noGrp="1"/>
          </p:cNvSpPr>
          <p:nvPr>
            <p:ph type="sldNum" sz="quarter" idx="5"/>
          </p:nvPr>
        </p:nvSpPr>
        <p:spPr/>
        <p:txBody>
          <a:bodyPr/>
          <a:lstStyle/>
          <a:p>
            <a:fld id="{FD198695-6574-A240-8F35-41D99521711E}" type="slidenum">
              <a:rPr lang="en-US" smtClean="0"/>
              <a:t>2</a:t>
            </a:fld>
            <a:endParaRPr lang="en-US"/>
          </a:p>
        </p:txBody>
      </p:sp>
    </p:spTree>
    <p:extLst>
      <p:ext uri="{BB962C8B-B14F-4D97-AF65-F5344CB8AC3E}">
        <p14:creationId xmlns:p14="http://schemas.microsoft.com/office/powerpoint/2010/main" val="292374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09BA649-7659-8E4A-99A0-026F270DE39C}" type="datetimeFigureOut">
              <a:rPr lang="en-GB" smtClean="0"/>
              <a:t>29/04/2025</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BB6939A-696B-724F-869A-38892A7756E2}" type="slidenum">
              <a:rPr lang="en-GB" smtClean="0"/>
              <a:t>‹#›</a:t>
            </a:fld>
            <a:endParaRPr lang="en-GB"/>
          </a:p>
        </p:txBody>
      </p:sp>
    </p:spTree>
    <p:extLst>
      <p:ext uri="{BB962C8B-B14F-4D97-AF65-F5344CB8AC3E}">
        <p14:creationId xmlns:p14="http://schemas.microsoft.com/office/powerpoint/2010/main" val="216937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9BA649-7659-8E4A-99A0-026F270DE39C}" type="datetimeFigureOut">
              <a:rPr lang="en-GB" smtClean="0"/>
              <a:t>29/04/2025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6939A-696B-724F-869A-38892A7756E2}" type="slidenum">
              <a:rPr lang="en-GB" smtClean="0"/>
              <a:t>‹#›</a:t>
            </a:fld>
            <a:endParaRPr lang="en-GB"/>
          </a:p>
        </p:txBody>
      </p:sp>
    </p:spTree>
    <p:extLst>
      <p:ext uri="{BB962C8B-B14F-4D97-AF65-F5344CB8AC3E}">
        <p14:creationId xmlns:p14="http://schemas.microsoft.com/office/powerpoint/2010/main" val="265985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09BA649-7659-8E4A-99A0-026F270DE39C}" type="datetimeFigureOut">
              <a:rPr lang="en-GB" smtClean="0"/>
              <a:t>29/04/2025</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BB6939A-696B-724F-869A-38892A7756E2}" type="slidenum">
              <a:rPr lang="en-GB" smtClean="0"/>
              <a:t>‹#›</a:t>
            </a:fld>
            <a:endParaRPr lang="en-GB"/>
          </a:p>
        </p:txBody>
      </p:sp>
    </p:spTree>
    <p:extLst>
      <p:ext uri="{BB962C8B-B14F-4D97-AF65-F5344CB8AC3E}">
        <p14:creationId xmlns:p14="http://schemas.microsoft.com/office/powerpoint/2010/main" val="2478612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1"/>
          <p:cNvSpPr>
            <a:spLocks noGrp="1"/>
          </p:cNvSpPr>
          <p:nvPr>
            <p:ph type="ftr" sz="quarter" idx="3"/>
          </p:nvPr>
        </p:nvSpPr>
        <p:spPr>
          <a:xfrm>
            <a:off x="524919" y="6453189"/>
            <a:ext cx="6417748"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a:solidFill>
                  <a:schemeClr val="tx1">
                    <a:tint val="75000"/>
                  </a:schemeClr>
                </a:solidFill>
              </a:defRPr>
            </a:lvl1pPr>
          </a:lstStyle>
          <a:p>
            <a:r>
              <a:rPr lang="en-US" dirty="0"/>
              <a:t>Meeting XYZ, X Dec 2019</a:t>
            </a:r>
            <a:endParaRPr lang="en-GB" dirty="0"/>
          </a:p>
        </p:txBody>
      </p:sp>
      <p:sp>
        <p:nvSpPr>
          <p:cNvPr id="6" name="Slide Number Placeholder 2"/>
          <p:cNvSpPr>
            <a:spLocks noGrp="1"/>
          </p:cNvSpPr>
          <p:nvPr>
            <p:ph type="sldNum" sz="quarter" idx="4"/>
          </p:nvPr>
        </p:nvSpPr>
        <p:spPr>
          <a:xfrm>
            <a:off x="6942667" y="6453189"/>
            <a:ext cx="8466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CA89A-7F63-7545-9B43-AF7DF332BE1B}" type="slidenum">
              <a:rPr lang="en-GB" smtClean="0"/>
              <a:pPr/>
              <a:t>‹#›</a:t>
            </a:fld>
            <a:endParaRPr lang="en-GB"/>
          </a:p>
        </p:txBody>
      </p:sp>
      <p:sp>
        <p:nvSpPr>
          <p:cNvPr id="10" name="Content Placeholder 9"/>
          <p:cNvSpPr>
            <a:spLocks noGrp="1"/>
          </p:cNvSpPr>
          <p:nvPr>
            <p:ph sz="quarter" idx="10"/>
          </p:nvPr>
        </p:nvSpPr>
        <p:spPr>
          <a:xfrm>
            <a:off x="524919" y="1461052"/>
            <a:ext cx="11664000" cy="494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2773944" y="-14287"/>
            <a:ext cx="9413823" cy="10819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7908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9BA649-7659-8E4A-99A0-026F270DE39C}" type="datetimeFigureOut">
              <a:rPr lang="en-GB" smtClean="0"/>
              <a:t>29/04/2025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1BB6939A-696B-724F-869A-38892A7756E2}" type="slidenum">
              <a:rPr lang="en-GB" smtClean="0"/>
              <a:t>‹#›</a:t>
            </a:fld>
            <a:endParaRPr lang="en-GB"/>
          </a:p>
        </p:txBody>
      </p:sp>
    </p:spTree>
    <p:extLst>
      <p:ext uri="{BB962C8B-B14F-4D97-AF65-F5344CB8AC3E}">
        <p14:creationId xmlns:p14="http://schemas.microsoft.com/office/powerpoint/2010/main" val="146277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09BA649-7659-8E4A-99A0-026F270DE39C}" type="datetimeFigureOut">
              <a:rPr lang="en-GB" smtClean="0"/>
              <a:t>29/04/2025</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BB6939A-696B-724F-869A-38892A7756E2}" type="slidenum">
              <a:rPr lang="en-GB" smtClean="0"/>
              <a:t>‹#›</a:t>
            </a:fld>
            <a:endParaRPr lang="en-GB"/>
          </a:p>
        </p:txBody>
      </p:sp>
    </p:spTree>
    <p:extLst>
      <p:ext uri="{BB962C8B-B14F-4D97-AF65-F5344CB8AC3E}">
        <p14:creationId xmlns:p14="http://schemas.microsoft.com/office/powerpoint/2010/main" val="26130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09BA649-7659-8E4A-99A0-026F270DE39C}" type="datetimeFigureOut">
              <a:rPr lang="en-GB" smtClean="0"/>
              <a:t>29/04/2025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6939A-696B-724F-869A-38892A7756E2}" type="slidenum">
              <a:rPr lang="en-GB" smtClean="0"/>
              <a:t>‹#›</a:t>
            </a:fld>
            <a:endParaRPr lang="en-GB"/>
          </a:p>
        </p:txBody>
      </p:sp>
    </p:spTree>
    <p:extLst>
      <p:ext uri="{BB962C8B-B14F-4D97-AF65-F5344CB8AC3E}">
        <p14:creationId xmlns:p14="http://schemas.microsoft.com/office/powerpoint/2010/main" val="186644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09BA649-7659-8E4A-99A0-026F270DE39C}" type="datetimeFigureOut">
              <a:rPr lang="en-GB" smtClean="0"/>
              <a:t>29/04/2025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6939A-696B-724F-869A-38892A7756E2}" type="slidenum">
              <a:rPr lang="en-GB" smtClean="0"/>
              <a:t>‹#›</a:t>
            </a:fld>
            <a:endParaRPr lang="en-GB"/>
          </a:p>
        </p:txBody>
      </p:sp>
    </p:spTree>
    <p:extLst>
      <p:ext uri="{BB962C8B-B14F-4D97-AF65-F5344CB8AC3E}">
        <p14:creationId xmlns:p14="http://schemas.microsoft.com/office/powerpoint/2010/main" val="45414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09BA649-7659-8E4A-99A0-026F270DE39C}" type="datetimeFigureOut">
              <a:rPr lang="en-GB" smtClean="0"/>
              <a:t>29/04/2025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6939A-696B-724F-869A-38892A7756E2}" type="slidenum">
              <a:rPr lang="en-GB" smtClean="0"/>
              <a:t>‹#›</a:t>
            </a:fld>
            <a:endParaRPr lang="en-GB"/>
          </a:p>
        </p:txBody>
      </p:sp>
    </p:spTree>
    <p:extLst>
      <p:ext uri="{BB962C8B-B14F-4D97-AF65-F5344CB8AC3E}">
        <p14:creationId xmlns:p14="http://schemas.microsoft.com/office/powerpoint/2010/main" val="98100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BA649-7659-8E4A-99A0-026F270DE39C}" type="datetimeFigureOut">
              <a:rPr lang="en-GB" smtClean="0"/>
              <a:t>29/04/2025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6939A-696B-724F-869A-38892A7756E2}" type="slidenum">
              <a:rPr lang="en-GB" smtClean="0"/>
              <a:t>‹#›</a:t>
            </a:fld>
            <a:endParaRPr lang="en-GB"/>
          </a:p>
        </p:txBody>
      </p:sp>
    </p:spTree>
    <p:extLst>
      <p:ext uri="{BB962C8B-B14F-4D97-AF65-F5344CB8AC3E}">
        <p14:creationId xmlns:p14="http://schemas.microsoft.com/office/powerpoint/2010/main" val="251318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09BA649-7659-8E4A-99A0-026F270DE39C}" type="datetimeFigureOut">
              <a:rPr lang="en-GB" smtClean="0"/>
              <a:t>29/04/2025</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BB6939A-696B-724F-869A-38892A7756E2}" type="slidenum">
              <a:rPr lang="en-GB" smtClean="0"/>
              <a:t>‹#›</a:t>
            </a:fld>
            <a:endParaRPr lang="en-GB"/>
          </a:p>
        </p:txBody>
      </p:sp>
    </p:spTree>
    <p:extLst>
      <p:ext uri="{BB962C8B-B14F-4D97-AF65-F5344CB8AC3E}">
        <p14:creationId xmlns:p14="http://schemas.microsoft.com/office/powerpoint/2010/main" val="108878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09BA649-7659-8E4A-99A0-026F270DE39C}" type="datetimeFigureOut">
              <a:rPr lang="en-GB" smtClean="0"/>
              <a:t>29/04/2025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6939A-696B-724F-869A-38892A7756E2}" type="slidenum">
              <a:rPr lang="en-GB" smtClean="0"/>
              <a:t>‹#›</a:t>
            </a:fld>
            <a:endParaRPr lang="en-GB"/>
          </a:p>
        </p:txBody>
      </p:sp>
    </p:spTree>
    <p:extLst>
      <p:ext uri="{BB962C8B-B14F-4D97-AF65-F5344CB8AC3E}">
        <p14:creationId xmlns:p14="http://schemas.microsoft.com/office/powerpoint/2010/main" val="199692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09BA649-7659-8E4A-99A0-026F270DE39C}" type="datetimeFigureOut">
              <a:rPr lang="en-GB" smtClean="0"/>
              <a:t>29/04/2025</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BB6939A-696B-724F-869A-38892A7756E2}"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21491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2C12E-441E-B022-D7D4-206058EB0696}"/>
              </a:ext>
            </a:extLst>
          </p:cNvPr>
          <p:cNvPicPr>
            <a:picLocks noChangeAspect="1"/>
          </p:cNvPicPr>
          <p:nvPr/>
        </p:nvPicPr>
        <p:blipFill>
          <a:blip r:embed="rId2"/>
          <a:stretch>
            <a:fillRect/>
          </a:stretch>
        </p:blipFill>
        <p:spPr>
          <a:xfrm>
            <a:off x="4140200" y="231667"/>
            <a:ext cx="3911600" cy="2413000"/>
          </a:xfrm>
          <a:prstGeom prst="rect">
            <a:avLst/>
          </a:prstGeom>
        </p:spPr>
      </p:pic>
      <p:sp>
        <p:nvSpPr>
          <p:cNvPr id="4" name="Title 3">
            <a:extLst>
              <a:ext uri="{FF2B5EF4-FFF2-40B4-BE49-F238E27FC236}">
                <a16:creationId xmlns:a16="http://schemas.microsoft.com/office/drawing/2014/main" id="{500940D9-1D5F-AF95-270C-31F1E4F0EA10}"/>
              </a:ext>
            </a:extLst>
          </p:cNvPr>
          <p:cNvSpPr>
            <a:spLocks noGrp="1"/>
          </p:cNvSpPr>
          <p:nvPr>
            <p:ph type="ctrTitle"/>
          </p:nvPr>
        </p:nvSpPr>
        <p:spPr>
          <a:xfrm>
            <a:off x="777765" y="3182691"/>
            <a:ext cx="10636469" cy="2387600"/>
          </a:xfrm>
        </p:spPr>
        <p:txBody>
          <a:bodyPr/>
          <a:lstStyle/>
          <a:p>
            <a:r>
              <a:rPr lang="en-US" dirty="0">
                <a:solidFill>
                  <a:schemeClr val="bg1"/>
                </a:solidFill>
              </a:rPr>
              <a:t>Education, Outreach and Heritage on a global scale</a:t>
            </a:r>
          </a:p>
        </p:txBody>
      </p:sp>
      <p:sp>
        <p:nvSpPr>
          <p:cNvPr id="5" name="Subtitle 4">
            <a:extLst>
              <a:ext uri="{FF2B5EF4-FFF2-40B4-BE49-F238E27FC236}">
                <a16:creationId xmlns:a16="http://schemas.microsoft.com/office/drawing/2014/main" id="{0EB3F449-C6C1-0B00-9764-52D383509CBB}"/>
              </a:ext>
            </a:extLst>
          </p:cNvPr>
          <p:cNvSpPr>
            <a:spLocks noGrp="1"/>
          </p:cNvSpPr>
          <p:nvPr>
            <p:ph type="subTitle" idx="1"/>
          </p:nvPr>
        </p:nvSpPr>
        <p:spPr>
          <a:xfrm>
            <a:off x="5900125" y="5570292"/>
            <a:ext cx="5969876" cy="797032"/>
          </a:xfrm>
        </p:spPr>
        <p:txBody>
          <a:bodyPr>
            <a:normAutofit/>
          </a:bodyPr>
          <a:lstStyle/>
          <a:p>
            <a:r>
              <a:rPr lang="en-US" dirty="0">
                <a:solidFill>
                  <a:schemeClr val="bg1"/>
                </a:solidFill>
              </a:rPr>
              <a:t>Dr Edward Gomez, Las Cumbres Observatory</a:t>
            </a:r>
          </a:p>
          <a:p>
            <a:r>
              <a:rPr lang="en-US" dirty="0">
                <a:solidFill>
                  <a:schemeClr val="bg1"/>
                </a:solidFill>
              </a:rPr>
              <a:t>IAU Division C - President</a:t>
            </a:r>
          </a:p>
        </p:txBody>
      </p:sp>
    </p:spTree>
    <p:extLst>
      <p:ext uri="{BB962C8B-B14F-4D97-AF65-F5344CB8AC3E}">
        <p14:creationId xmlns:p14="http://schemas.microsoft.com/office/powerpoint/2010/main" val="152844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F5E83-60F2-9D09-26D6-E81857C3F27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FFB4CF-2387-2F5D-E272-4544BC985774}"/>
              </a:ext>
            </a:extLst>
          </p:cNvPr>
          <p:cNvSpPr>
            <a:spLocks noGrp="1"/>
          </p:cNvSpPr>
          <p:nvPr>
            <p:ph sz="quarter" idx="10"/>
          </p:nvPr>
        </p:nvSpPr>
        <p:spPr>
          <a:xfrm>
            <a:off x="4368951" y="1870059"/>
            <a:ext cx="7582618" cy="3751258"/>
          </a:xfrm>
        </p:spPr>
        <p:txBody>
          <a:bodyPr vert="horz" lIns="91440" tIns="45720" rIns="91440" bIns="45720" rtlCol="0" anchor="t">
            <a:noAutofit/>
          </a:bodyPr>
          <a:lstStyle/>
          <a:p>
            <a:pPr marL="0" marR="0" indent="0">
              <a:lnSpc>
                <a:spcPct val="107000"/>
              </a:lnSpc>
              <a:spcBef>
                <a:spcPts val="0"/>
              </a:spcBef>
              <a:spcAft>
                <a:spcPts val="800"/>
              </a:spcAft>
              <a:buNone/>
            </a:pPr>
            <a:r>
              <a:rPr lang="en-US" sz="1400" b="1" dirty="0" err="1">
                <a:effectLst/>
                <a:ea typeface="Calibri" panose="020F0502020204030204" pitchFamily="34" charset="0"/>
                <a:cs typeface="Times New Roman" panose="02020603050405020304" pitchFamily="18" charset="0"/>
              </a:rPr>
              <a:t>Archaeoastronomy</a:t>
            </a:r>
            <a:r>
              <a:rPr lang="en-US" sz="1400" dirty="0">
                <a:effectLst/>
                <a:ea typeface="Calibri" panose="020F0502020204030204" pitchFamily="34" charset="0"/>
                <a:cs typeface="Times New Roman" panose="02020603050405020304" pitchFamily="18" charset="0"/>
              </a:rPr>
              <a:t> – continued research and understanding of the astronomy of ancient cultures</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Ethnoastronomy</a:t>
            </a:r>
            <a:r>
              <a:rPr lang="en-US" sz="1400" dirty="0">
                <a:effectLst/>
                <a:ea typeface="Calibri" panose="020F0502020204030204" pitchFamily="34" charset="0"/>
                <a:cs typeface="Times New Roman" panose="02020603050405020304" pitchFamily="18" charset="0"/>
              </a:rPr>
              <a:t> – continued research and understanding of Indigenous astronomy</a:t>
            </a:r>
          </a:p>
          <a:p>
            <a:pPr marL="0" marR="0" indent="0">
              <a:lnSpc>
                <a:spcPct val="107000"/>
              </a:lnSpc>
              <a:spcBef>
                <a:spcPts val="0"/>
              </a:spcBef>
              <a:spcAft>
                <a:spcPts val="800"/>
              </a:spcAft>
              <a:buNone/>
            </a:pPr>
            <a:r>
              <a:rPr lang="en-US" sz="1400" b="1" dirty="0">
                <a:effectLst/>
                <a:ea typeface="Calibri" panose="020F0502020204030204" pitchFamily="34" charset="0"/>
                <a:cs typeface="Times New Roman" panose="02020603050405020304" pitchFamily="18" charset="0"/>
              </a:rPr>
              <a:t>Contemporary Cultural Astronomy </a:t>
            </a:r>
            <a:r>
              <a:rPr lang="en-US" sz="1400" dirty="0">
                <a:effectLst/>
                <a:ea typeface="Calibri" panose="020F0502020204030204" pitchFamily="34" charset="0"/>
                <a:cs typeface="Times New Roman" panose="02020603050405020304" pitchFamily="18" charset="0"/>
              </a:rPr>
              <a:t>- </a:t>
            </a:r>
            <a:r>
              <a:rPr lang="en-US" sz="1400" dirty="0">
                <a:effectLst/>
                <a:ea typeface="Times New Roman" panose="02020603050405020304" pitchFamily="18" charset="0"/>
                <a:cs typeface="Times New Roman" panose="02020603050405020304" pitchFamily="18" charset="0"/>
              </a:rPr>
              <a:t>pursue exploration of astronomy in such as contemporary literature, art, poetry, music, and films.</a:t>
            </a:r>
          </a:p>
          <a:p>
            <a:pPr marL="0" indent="0" algn="just">
              <a:lnSpc>
                <a:spcPct val="107000"/>
              </a:lnSpc>
              <a:spcBef>
                <a:spcPts val="0"/>
              </a:spcBef>
              <a:buNone/>
            </a:pPr>
            <a:r>
              <a:rPr lang="en-US" sz="1400" b="1" dirty="0">
                <a:ea typeface="Calibri" panose="020F0502020204030204" pitchFamily="34" charset="0"/>
                <a:cs typeface="Times New Roman" panose="02020603050405020304" pitchFamily="18" charset="0"/>
              </a:rPr>
              <a:t>Culturally Sensitive Sites - </a:t>
            </a:r>
            <a:r>
              <a:rPr lang="en-US" sz="1400" dirty="0">
                <a:ea typeface="Calibri" panose="020F0502020204030204" pitchFamily="34" charset="0"/>
                <a:cs typeface="Times New Roman" panose="02020603050405020304" pitchFamily="18" charset="0"/>
              </a:rPr>
              <a:t>help astronomers to become better aware of Indigenous sensitivities where observatories have been built upon or are planned for sacred lands. Also help new development to be more in this regard.</a:t>
            </a:r>
          </a:p>
          <a:p>
            <a:pPr marL="0" marR="0" indent="0" algn="just">
              <a:lnSpc>
                <a:spcPct val="107000"/>
              </a:lnSpc>
              <a:spcBef>
                <a:spcPts val="0"/>
              </a:spcBef>
              <a:spcAft>
                <a:spcPts val="0"/>
              </a:spcAft>
              <a:buNone/>
            </a:pPr>
            <a:endParaRPr lang="en-US" sz="1400" b="1"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en-US" sz="1400" b="1" dirty="0">
                <a:effectLst/>
                <a:ea typeface="Calibri" panose="020F0502020204030204" pitchFamily="34" charset="0"/>
                <a:cs typeface="Times New Roman" panose="02020603050405020304" pitchFamily="18" charset="0"/>
              </a:rPr>
              <a:t>Astronomical Heritage</a:t>
            </a:r>
            <a:r>
              <a:rPr lang="en-US" sz="1400" dirty="0">
                <a:effectLst/>
                <a:ea typeface="Calibri" panose="020F0502020204030204" pitchFamily="34" charset="0"/>
                <a:cs typeface="Times New Roman" panose="02020603050405020304" pitchFamily="18" charset="0"/>
              </a:rPr>
              <a:t> </a:t>
            </a:r>
            <a:r>
              <a:rPr lang="en-US" sz="1400" b="1" dirty="0">
                <a:effectLst/>
                <a:ea typeface="Calibri" panose="020F0502020204030204" pitchFamily="34" charset="0"/>
                <a:cs typeface="Times New Roman" panose="02020603050405020304" pitchFamily="18" charset="0"/>
              </a:rPr>
              <a:t>in Danger </a:t>
            </a:r>
            <a:r>
              <a:rPr lang="en-US" sz="1400" dirty="0">
                <a:effectLst/>
                <a:ea typeface="Calibri" panose="020F0502020204030204" pitchFamily="34" charset="0"/>
                <a:cs typeface="Times New Roman" panose="02020603050405020304" pitchFamily="18" charset="0"/>
              </a:rPr>
              <a:t>– identify sites needing protection and promote their preservation</a:t>
            </a:r>
          </a:p>
          <a:p>
            <a:pPr marL="0" marR="0" indent="0" algn="just">
              <a:lnSpc>
                <a:spcPct val="107000"/>
              </a:lnSpc>
              <a:spcBef>
                <a:spcPts val="0"/>
              </a:spcBef>
              <a:spcAft>
                <a:spcPts val="0"/>
              </a:spcAft>
              <a:buNone/>
            </a:pPr>
            <a:endParaRPr lang="en-US" sz="1400" b="1"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400" b="1" dirty="0">
                <a:effectLst/>
                <a:ea typeface="Calibri" panose="020F0502020204030204" pitchFamily="34" charset="0"/>
                <a:cs typeface="Times New Roman" panose="02020603050405020304" pitchFamily="18" charset="0"/>
              </a:rPr>
              <a:t>Cultural Astronomy of Developing Nations</a:t>
            </a:r>
            <a:r>
              <a:rPr lang="en-US" sz="1400" dirty="0">
                <a:effectLst/>
                <a:ea typeface="Calibri" panose="020F0502020204030204" pitchFamily="34" charset="0"/>
                <a:cs typeface="Times New Roman" panose="02020603050405020304" pitchFamily="18" charset="0"/>
              </a:rPr>
              <a:t> - </a:t>
            </a:r>
            <a:r>
              <a:rPr lang="en-US" sz="1400" dirty="0">
                <a:effectLst/>
                <a:ea typeface="Times New Roman" panose="02020603050405020304" pitchFamily="18" charset="0"/>
                <a:cs typeface="Times New Roman" panose="02020603050405020304" pitchFamily="18" charset="0"/>
              </a:rPr>
              <a:t>increase the understanding of how astronomy has been used in cultures within developing nations where such has not yet been fully explored</a:t>
            </a:r>
            <a:endParaRPr lang="en-US" sz="14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D2655245-86E5-964C-11F8-5F4AE64D62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43" b="26224"/>
          <a:stretch/>
        </p:blipFill>
        <p:spPr bwMode="auto">
          <a:xfrm>
            <a:off x="373812" y="1236682"/>
            <a:ext cx="3657930" cy="4384635"/>
          </a:xfrm>
          <a:prstGeom prst="rect">
            <a:avLst/>
          </a:prstGeom>
          <a:solidFill>
            <a:srgbClr val="FFFFFF"/>
          </a:solidFill>
          <a:ln w="9525">
            <a:solidFill>
              <a:srgbClr val="000000"/>
            </a:solidFill>
            <a:miter lim="800000"/>
            <a:headEnd/>
            <a:tailEnd/>
          </a:ln>
        </p:spPr>
      </p:pic>
      <p:sp>
        <p:nvSpPr>
          <p:cNvPr id="2" name="TextBox 1">
            <a:extLst>
              <a:ext uri="{FF2B5EF4-FFF2-40B4-BE49-F238E27FC236}">
                <a16:creationId xmlns:a16="http://schemas.microsoft.com/office/drawing/2014/main" id="{8D832333-5E23-316D-F92C-668E261478EE}"/>
              </a:ext>
            </a:extLst>
          </p:cNvPr>
          <p:cNvSpPr txBox="1"/>
          <p:nvPr/>
        </p:nvSpPr>
        <p:spPr>
          <a:xfrm>
            <a:off x="4368951" y="1191696"/>
            <a:ext cx="2839765" cy="374077"/>
          </a:xfrm>
          <a:prstGeom prst="rect">
            <a:avLst/>
          </a:prstGeom>
          <a:noFill/>
        </p:spPr>
        <p:txBody>
          <a:bodyPr wrap="square" rtlCol="0">
            <a:spAutoFit/>
          </a:bodyPr>
          <a:lstStyle/>
          <a:p>
            <a:pPr marL="0" marR="0" indent="0">
              <a:lnSpc>
                <a:spcPct val="107000"/>
              </a:lnSpc>
              <a:spcBef>
                <a:spcPts val="0"/>
              </a:spcBef>
              <a:spcAft>
                <a:spcPts val="800"/>
              </a:spcAft>
              <a:buNone/>
            </a:pPr>
            <a:r>
              <a:rPr lang="en-US" sz="1800" b="1" dirty="0">
                <a:effectLst/>
                <a:latin typeface="+mj-lt"/>
                <a:ea typeface="Calibri" panose="020F0502020204030204" pitchFamily="34" charset="0"/>
                <a:cs typeface="Times New Roman" panose="02020603050405020304" pitchFamily="18" charset="0"/>
              </a:rPr>
              <a:t>Activities</a:t>
            </a:r>
            <a:endParaRPr lang="en-US" sz="1800" dirty="0">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6B2C16C-9E6D-EE93-3AFA-075E89A280D0}"/>
              </a:ext>
            </a:extLst>
          </p:cNvPr>
          <p:cNvPicPr>
            <a:picLocks noChangeAspect="1"/>
          </p:cNvPicPr>
          <p:nvPr/>
        </p:nvPicPr>
        <p:blipFill>
          <a:blip r:embed="rId3"/>
          <a:stretch>
            <a:fillRect/>
          </a:stretch>
        </p:blipFill>
        <p:spPr>
          <a:xfrm>
            <a:off x="294290" y="6229888"/>
            <a:ext cx="826939" cy="510125"/>
          </a:xfrm>
          <a:prstGeom prst="rect">
            <a:avLst/>
          </a:prstGeom>
        </p:spPr>
      </p:pic>
      <p:sp>
        <p:nvSpPr>
          <p:cNvPr id="5" name="Subtitle 4">
            <a:extLst>
              <a:ext uri="{FF2B5EF4-FFF2-40B4-BE49-F238E27FC236}">
                <a16:creationId xmlns:a16="http://schemas.microsoft.com/office/drawing/2014/main" id="{12B202DF-DDF0-D548-C59E-85E846B0F8A4}"/>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spTree>
    <p:extLst>
      <p:ext uri="{BB962C8B-B14F-4D97-AF65-F5344CB8AC3E}">
        <p14:creationId xmlns:p14="http://schemas.microsoft.com/office/powerpoint/2010/main" val="371829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44CD7-BE1D-5C1F-5B4E-D1976D87E3F8}"/>
              </a:ext>
            </a:extLst>
          </p:cNvPr>
          <p:cNvSpPr>
            <a:spLocks noGrp="1"/>
          </p:cNvSpPr>
          <p:nvPr>
            <p:ph sz="quarter" idx="10"/>
          </p:nvPr>
        </p:nvSpPr>
        <p:spPr/>
        <p:txBody>
          <a:bodyPr/>
          <a:lstStyle/>
          <a:p>
            <a:pPr marL="0" indent="0">
              <a:buNone/>
            </a:pPr>
            <a:r>
              <a:rPr lang="en-US" sz="3000" b="1" dirty="0"/>
              <a:t>For more information</a:t>
            </a:r>
          </a:p>
          <a:p>
            <a:pPr marL="0" indent="0">
              <a:buNone/>
            </a:pPr>
            <a:r>
              <a:rPr lang="en-US" sz="3000" dirty="0">
                <a:latin typeface="Courier New" panose="02070309020205020404" pitchFamily="49" charset="0"/>
              </a:rPr>
              <a:t>https://iau.org/DivisionC/</a:t>
            </a:r>
          </a:p>
          <a:p>
            <a:pPr marL="0" indent="0">
              <a:buNone/>
            </a:pPr>
            <a:r>
              <a:rPr lang="en-US" sz="3000" dirty="0" err="1">
                <a:latin typeface="Courier New" panose="02070309020205020404" pitchFamily="49" charset="0"/>
              </a:rPr>
              <a:t>egomez@lco.global</a:t>
            </a:r>
            <a:endParaRPr lang="en-US" sz="3000" dirty="0">
              <a:latin typeface="Courier New" panose="02070309020205020404" pitchFamily="49" charset="0"/>
            </a:endParaRPr>
          </a:p>
        </p:txBody>
      </p:sp>
      <p:sp>
        <p:nvSpPr>
          <p:cNvPr id="3" name="Title 2">
            <a:extLst>
              <a:ext uri="{FF2B5EF4-FFF2-40B4-BE49-F238E27FC236}">
                <a16:creationId xmlns:a16="http://schemas.microsoft.com/office/drawing/2014/main" id="{4F389AD6-30B6-4112-0EF1-B232F033D7B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E5D6CA6-6E14-D8DC-1576-47D737B94DCD}"/>
              </a:ext>
            </a:extLst>
          </p:cNvPr>
          <p:cNvPicPr>
            <a:picLocks noChangeAspect="1"/>
          </p:cNvPicPr>
          <p:nvPr/>
        </p:nvPicPr>
        <p:blipFill>
          <a:blip r:embed="rId2"/>
          <a:stretch>
            <a:fillRect/>
          </a:stretch>
        </p:blipFill>
        <p:spPr>
          <a:xfrm>
            <a:off x="294290" y="6229888"/>
            <a:ext cx="826939" cy="510125"/>
          </a:xfrm>
          <a:prstGeom prst="rect">
            <a:avLst/>
          </a:prstGeom>
        </p:spPr>
      </p:pic>
      <p:sp>
        <p:nvSpPr>
          <p:cNvPr id="5" name="Subtitle 4">
            <a:extLst>
              <a:ext uri="{FF2B5EF4-FFF2-40B4-BE49-F238E27FC236}">
                <a16:creationId xmlns:a16="http://schemas.microsoft.com/office/drawing/2014/main" id="{35F91E23-2D11-BD5C-9F1D-83D772F67FB9}"/>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spTree>
    <p:extLst>
      <p:ext uri="{BB962C8B-B14F-4D97-AF65-F5344CB8AC3E}">
        <p14:creationId xmlns:p14="http://schemas.microsoft.com/office/powerpoint/2010/main" val="408075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050D-31DD-96C2-B7F0-AB7D08E95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58E06-C57F-F8CB-52BB-6CD1B8061F72}"/>
              </a:ext>
            </a:extLst>
          </p:cNvPr>
          <p:cNvSpPr>
            <a:spLocks noGrp="1"/>
          </p:cNvSpPr>
          <p:nvPr>
            <p:ph type="title"/>
          </p:nvPr>
        </p:nvSpPr>
        <p:spPr/>
        <p:txBody>
          <a:bodyPr/>
          <a:lstStyle/>
          <a:p>
            <a:r>
              <a:rPr lang="en-US" dirty="0"/>
              <a:t>Division C – Education, Outreach and Heritage</a:t>
            </a:r>
          </a:p>
        </p:txBody>
      </p:sp>
      <p:pic>
        <p:nvPicPr>
          <p:cNvPr id="5" name="Picture 4">
            <a:extLst>
              <a:ext uri="{FF2B5EF4-FFF2-40B4-BE49-F238E27FC236}">
                <a16:creationId xmlns:a16="http://schemas.microsoft.com/office/drawing/2014/main" id="{BF0C6383-8D43-3692-2DE1-6AFB7734242B}"/>
              </a:ext>
            </a:extLst>
          </p:cNvPr>
          <p:cNvPicPr>
            <a:picLocks noChangeAspect="1"/>
          </p:cNvPicPr>
          <p:nvPr/>
        </p:nvPicPr>
        <p:blipFill>
          <a:blip r:embed="rId3"/>
          <a:stretch>
            <a:fillRect/>
          </a:stretch>
        </p:blipFill>
        <p:spPr>
          <a:xfrm>
            <a:off x="294290" y="6229888"/>
            <a:ext cx="826939" cy="510125"/>
          </a:xfrm>
          <a:prstGeom prst="rect">
            <a:avLst/>
          </a:prstGeom>
        </p:spPr>
      </p:pic>
      <p:sp>
        <p:nvSpPr>
          <p:cNvPr id="6" name="Subtitle 4">
            <a:extLst>
              <a:ext uri="{FF2B5EF4-FFF2-40B4-BE49-F238E27FC236}">
                <a16:creationId xmlns:a16="http://schemas.microsoft.com/office/drawing/2014/main" id="{F2E34178-06DF-E7F8-D384-E7AA4192EF42}"/>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pic>
        <p:nvPicPr>
          <p:cNvPr id="11" name="Graphic 10">
            <a:extLst>
              <a:ext uri="{FF2B5EF4-FFF2-40B4-BE49-F238E27FC236}">
                <a16:creationId xmlns:a16="http://schemas.microsoft.com/office/drawing/2014/main" id="{7685EB7F-04C5-DB11-0764-0313ADBFE3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29" y="2634995"/>
            <a:ext cx="1768929" cy="1415143"/>
          </a:xfrm>
          <a:prstGeom prst="rect">
            <a:avLst/>
          </a:prstGeom>
        </p:spPr>
      </p:pic>
      <p:sp>
        <p:nvSpPr>
          <p:cNvPr id="13" name="TextBox 12">
            <a:extLst>
              <a:ext uri="{FF2B5EF4-FFF2-40B4-BE49-F238E27FC236}">
                <a16:creationId xmlns:a16="http://schemas.microsoft.com/office/drawing/2014/main" id="{A110DB68-0105-883D-2475-F31C3EDF8C2E}"/>
              </a:ext>
            </a:extLst>
          </p:cNvPr>
          <p:cNvSpPr txBox="1"/>
          <p:nvPr/>
        </p:nvSpPr>
        <p:spPr>
          <a:xfrm>
            <a:off x="870858" y="4334309"/>
            <a:ext cx="2743251" cy="923330"/>
          </a:xfrm>
          <a:prstGeom prst="rect">
            <a:avLst/>
          </a:prstGeom>
          <a:noFill/>
        </p:spPr>
        <p:txBody>
          <a:bodyPr wrap="none" rtlCol="0">
            <a:spAutoFit/>
          </a:bodyPr>
          <a:lstStyle/>
          <a:p>
            <a:r>
              <a:rPr lang="en-US" dirty="0"/>
              <a:t>~3000 members</a:t>
            </a:r>
          </a:p>
          <a:p>
            <a:r>
              <a:rPr lang="en-US" dirty="0"/>
              <a:t>(1/4 of IAU total members)</a:t>
            </a:r>
          </a:p>
          <a:p>
            <a:endParaRPr lang="en-US" dirty="0"/>
          </a:p>
        </p:txBody>
      </p:sp>
      <p:pic>
        <p:nvPicPr>
          <p:cNvPr id="15" name="Graphic 14">
            <a:extLst>
              <a:ext uri="{FF2B5EF4-FFF2-40B4-BE49-F238E27FC236}">
                <a16:creationId xmlns:a16="http://schemas.microsoft.com/office/drawing/2014/main" id="{3504339B-8646-C5AE-FAE5-CB321146B2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496" y="2406395"/>
            <a:ext cx="1959430" cy="1567544"/>
          </a:xfrm>
          <a:prstGeom prst="rect">
            <a:avLst/>
          </a:prstGeom>
        </p:spPr>
      </p:pic>
      <p:sp>
        <p:nvSpPr>
          <p:cNvPr id="16" name="TextBox 15">
            <a:extLst>
              <a:ext uri="{FF2B5EF4-FFF2-40B4-BE49-F238E27FC236}">
                <a16:creationId xmlns:a16="http://schemas.microsoft.com/office/drawing/2014/main" id="{D299467C-176E-D9B3-A5A5-407A05ED1B71}"/>
              </a:ext>
            </a:extLst>
          </p:cNvPr>
          <p:cNvSpPr txBox="1"/>
          <p:nvPr/>
        </p:nvSpPr>
        <p:spPr>
          <a:xfrm>
            <a:off x="5152534" y="4327464"/>
            <a:ext cx="1619354" cy="369332"/>
          </a:xfrm>
          <a:prstGeom prst="rect">
            <a:avLst/>
          </a:prstGeom>
          <a:noFill/>
        </p:spPr>
        <p:txBody>
          <a:bodyPr wrap="none" rtlCol="0">
            <a:spAutoFit/>
          </a:bodyPr>
          <a:lstStyle/>
          <a:p>
            <a:r>
              <a:rPr lang="en-US" dirty="0"/>
              <a:t>5 Commissions</a:t>
            </a:r>
          </a:p>
        </p:txBody>
      </p:sp>
      <p:sp>
        <p:nvSpPr>
          <p:cNvPr id="8" name="TextBox 7">
            <a:extLst>
              <a:ext uri="{FF2B5EF4-FFF2-40B4-BE49-F238E27FC236}">
                <a16:creationId xmlns:a16="http://schemas.microsoft.com/office/drawing/2014/main" id="{CEDE9DED-B1B9-978E-C0F9-3FC2669C9502}"/>
              </a:ext>
            </a:extLst>
          </p:cNvPr>
          <p:cNvSpPr txBox="1"/>
          <p:nvPr/>
        </p:nvSpPr>
        <p:spPr>
          <a:xfrm>
            <a:off x="8603306" y="4327464"/>
            <a:ext cx="1764394" cy="369332"/>
          </a:xfrm>
          <a:prstGeom prst="rect">
            <a:avLst/>
          </a:prstGeom>
          <a:noFill/>
        </p:spPr>
        <p:txBody>
          <a:bodyPr wrap="none" rtlCol="0">
            <a:spAutoFit/>
          </a:bodyPr>
          <a:lstStyle/>
          <a:p>
            <a:r>
              <a:rPr lang="en-US" dirty="0"/>
              <a:t>Working Groups</a:t>
            </a:r>
          </a:p>
        </p:txBody>
      </p:sp>
      <p:pic>
        <p:nvPicPr>
          <p:cNvPr id="10" name="Graphic 9">
            <a:extLst>
              <a:ext uri="{FF2B5EF4-FFF2-40B4-BE49-F238E27FC236}">
                <a16:creationId xmlns:a16="http://schemas.microsoft.com/office/drawing/2014/main" id="{9257DC5D-AFBE-FEF7-869B-F30F9F85D0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91538" y="2634994"/>
            <a:ext cx="1829754" cy="1463803"/>
          </a:xfrm>
          <a:prstGeom prst="rect">
            <a:avLst/>
          </a:prstGeom>
        </p:spPr>
      </p:pic>
    </p:spTree>
    <p:extLst>
      <p:ext uri="{BB962C8B-B14F-4D97-AF65-F5344CB8AC3E}">
        <p14:creationId xmlns:p14="http://schemas.microsoft.com/office/powerpoint/2010/main" val="70168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F9EC-3630-4144-4D60-012B65AE61D3}"/>
              </a:ext>
            </a:extLst>
          </p:cNvPr>
          <p:cNvSpPr>
            <a:spLocks noGrp="1"/>
          </p:cNvSpPr>
          <p:nvPr>
            <p:ph type="title"/>
          </p:nvPr>
        </p:nvSpPr>
        <p:spPr/>
        <p:txBody>
          <a:bodyPr/>
          <a:lstStyle/>
          <a:p>
            <a:r>
              <a:rPr lang="en-US" dirty="0"/>
              <a:t>Division C – Education, Outreach and Heritage</a:t>
            </a:r>
          </a:p>
        </p:txBody>
      </p:sp>
      <p:sp>
        <p:nvSpPr>
          <p:cNvPr id="3" name="Content Placeholder 2">
            <a:extLst>
              <a:ext uri="{FF2B5EF4-FFF2-40B4-BE49-F238E27FC236}">
                <a16:creationId xmlns:a16="http://schemas.microsoft.com/office/drawing/2014/main" id="{72EE0295-F142-536B-3A14-06E31BCBF0BF}"/>
              </a:ext>
            </a:extLst>
          </p:cNvPr>
          <p:cNvSpPr>
            <a:spLocks noGrp="1"/>
          </p:cNvSpPr>
          <p:nvPr>
            <p:ph sz="half" idx="1"/>
          </p:nvPr>
        </p:nvSpPr>
        <p:spPr>
          <a:xfrm>
            <a:off x="2890158" y="2693443"/>
            <a:ext cx="9427029" cy="4205061"/>
          </a:xfrm>
        </p:spPr>
        <p:txBody>
          <a:bodyPr/>
          <a:lstStyle/>
          <a:p>
            <a:r>
              <a:rPr lang="en-US" dirty="0"/>
              <a:t>Working groups on various of pertinent topics</a:t>
            </a:r>
          </a:p>
          <a:p>
            <a:r>
              <a:rPr lang="en-US" dirty="0"/>
              <a:t>6 Commissions</a:t>
            </a:r>
          </a:p>
          <a:p>
            <a:r>
              <a:rPr lang="en-US" dirty="0"/>
              <a:t>Many members from other academic disciplines</a:t>
            </a:r>
          </a:p>
          <a:p>
            <a:r>
              <a:rPr lang="en-US" dirty="0"/>
              <a:t>Annual PhD prize</a:t>
            </a:r>
          </a:p>
          <a:p>
            <a:r>
              <a:rPr lang="en-US" dirty="0"/>
              <a:t>Interdivision commissions and working groups</a:t>
            </a:r>
          </a:p>
          <a:p>
            <a:r>
              <a:rPr lang="en-US" dirty="0"/>
              <a:t>Support themes in IAU symposia</a:t>
            </a:r>
          </a:p>
        </p:txBody>
      </p:sp>
      <p:pic>
        <p:nvPicPr>
          <p:cNvPr id="5" name="Picture 4">
            <a:extLst>
              <a:ext uri="{FF2B5EF4-FFF2-40B4-BE49-F238E27FC236}">
                <a16:creationId xmlns:a16="http://schemas.microsoft.com/office/drawing/2014/main" id="{57AA2220-6D2D-D71B-C5B8-6B05805366B5}"/>
              </a:ext>
            </a:extLst>
          </p:cNvPr>
          <p:cNvPicPr>
            <a:picLocks noChangeAspect="1"/>
          </p:cNvPicPr>
          <p:nvPr/>
        </p:nvPicPr>
        <p:blipFill>
          <a:blip r:embed="rId2"/>
          <a:stretch>
            <a:fillRect/>
          </a:stretch>
        </p:blipFill>
        <p:spPr>
          <a:xfrm>
            <a:off x="294290" y="6229888"/>
            <a:ext cx="826939" cy="510125"/>
          </a:xfrm>
          <a:prstGeom prst="rect">
            <a:avLst/>
          </a:prstGeom>
        </p:spPr>
      </p:pic>
      <p:sp>
        <p:nvSpPr>
          <p:cNvPr id="6" name="Subtitle 4">
            <a:extLst>
              <a:ext uri="{FF2B5EF4-FFF2-40B4-BE49-F238E27FC236}">
                <a16:creationId xmlns:a16="http://schemas.microsoft.com/office/drawing/2014/main" id="{64B76A6C-9D1D-6ABF-798F-89392EF47EF6}"/>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pic>
        <p:nvPicPr>
          <p:cNvPr id="11" name="Graphic 10">
            <a:extLst>
              <a:ext uri="{FF2B5EF4-FFF2-40B4-BE49-F238E27FC236}">
                <a16:creationId xmlns:a16="http://schemas.microsoft.com/office/drawing/2014/main" id="{A4579C8F-10D1-1376-0DE5-BA9934B888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229" y="2634995"/>
            <a:ext cx="1768929" cy="1415143"/>
          </a:xfrm>
          <a:prstGeom prst="rect">
            <a:avLst/>
          </a:prstGeom>
        </p:spPr>
      </p:pic>
      <p:sp>
        <p:nvSpPr>
          <p:cNvPr id="13" name="TextBox 12">
            <a:extLst>
              <a:ext uri="{FF2B5EF4-FFF2-40B4-BE49-F238E27FC236}">
                <a16:creationId xmlns:a16="http://schemas.microsoft.com/office/drawing/2014/main" id="{3B9CE22D-99D9-C125-5230-1CFBEEE6F903}"/>
              </a:ext>
            </a:extLst>
          </p:cNvPr>
          <p:cNvSpPr txBox="1"/>
          <p:nvPr/>
        </p:nvSpPr>
        <p:spPr>
          <a:xfrm>
            <a:off x="870858" y="4334309"/>
            <a:ext cx="2743251" cy="923330"/>
          </a:xfrm>
          <a:prstGeom prst="rect">
            <a:avLst/>
          </a:prstGeom>
          <a:noFill/>
        </p:spPr>
        <p:txBody>
          <a:bodyPr wrap="none" rtlCol="0">
            <a:spAutoFit/>
          </a:bodyPr>
          <a:lstStyle/>
          <a:p>
            <a:r>
              <a:rPr lang="en-US" dirty="0"/>
              <a:t>~3000 members</a:t>
            </a:r>
          </a:p>
          <a:p>
            <a:r>
              <a:rPr lang="en-US" dirty="0"/>
              <a:t>(1/4 of IAU total members)</a:t>
            </a:r>
          </a:p>
          <a:p>
            <a:endParaRPr lang="en-US" dirty="0"/>
          </a:p>
        </p:txBody>
      </p:sp>
      <p:pic>
        <p:nvPicPr>
          <p:cNvPr id="15" name="Graphic 14">
            <a:extLst>
              <a:ext uri="{FF2B5EF4-FFF2-40B4-BE49-F238E27FC236}">
                <a16:creationId xmlns:a16="http://schemas.microsoft.com/office/drawing/2014/main" id="{9A03BA3A-296D-6400-F2E4-E94286DC26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7446" y="2579132"/>
            <a:ext cx="1959430" cy="1567544"/>
          </a:xfrm>
          <a:prstGeom prst="rect">
            <a:avLst/>
          </a:prstGeom>
        </p:spPr>
      </p:pic>
      <p:sp>
        <p:nvSpPr>
          <p:cNvPr id="16" name="TextBox 15">
            <a:extLst>
              <a:ext uri="{FF2B5EF4-FFF2-40B4-BE49-F238E27FC236}">
                <a16:creationId xmlns:a16="http://schemas.microsoft.com/office/drawing/2014/main" id="{23978D5A-23FC-C43D-D525-FB4EB49C6396}"/>
              </a:ext>
            </a:extLst>
          </p:cNvPr>
          <p:cNvSpPr txBox="1"/>
          <p:nvPr/>
        </p:nvSpPr>
        <p:spPr>
          <a:xfrm>
            <a:off x="5552994" y="4278868"/>
            <a:ext cx="1619354" cy="369332"/>
          </a:xfrm>
          <a:prstGeom prst="rect">
            <a:avLst/>
          </a:prstGeom>
          <a:noFill/>
        </p:spPr>
        <p:txBody>
          <a:bodyPr wrap="none" rtlCol="0">
            <a:spAutoFit/>
          </a:bodyPr>
          <a:lstStyle/>
          <a:p>
            <a:r>
              <a:rPr lang="en-US" dirty="0"/>
              <a:t>5 Commissions</a:t>
            </a:r>
          </a:p>
        </p:txBody>
      </p:sp>
    </p:spTree>
    <p:extLst>
      <p:ext uri="{BB962C8B-B14F-4D97-AF65-F5344CB8AC3E}">
        <p14:creationId xmlns:p14="http://schemas.microsoft.com/office/powerpoint/2010/main" val="34441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640C-9229-9223-F5F7-C9201C4EE07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468C3AB-9CB6-F89E-B500-07F231FE563C}"/>
              </a:ext>
            </a:extLst>
          </p:cNvPr>
          <p:cNvPicPr>
            <a:picLocks noChangeAspect="1"/>
          </p:cNvPicPr>
          <p:nvPr/>
        </p:nvPicPr>
        <p:blipFill>
          <a:blip r:embed="rId2"/>
          <a:stretch>
            <a:fillRect/>
          </a:stretch>
        </p:blipFill>
        <p:spPr>
          <a:xfrm>
            <a:off x="294290" y="6229888"/>
            <a:ext cx="826939" cy="510125"/>
          </a:xfrm>
          <a:prstGeom prst="rect">
            <a:avLst/>
          </a:prstGeom>
        </p:spPr>
      </p:pic>
      <p:sp>
        <p:nvSpPr>
          <p:cNvPr id="7" name="Subtitle 4">
            <a:extLst>
              <a:ext uri="{FF2B5EF4-FFF2-40B4-BE49-F238E27FC236}">
                <a16:creationId xmlns:a16="http://schemas.microsoft.com/office/drawing/2014/main" id="{B5616A5F-862F-825B-2140-C72A92B2319F}"/>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sp>
        <p:nvSpPr>
          <p:cNvPr id="8" name="Title 7">
            <a:extLst>
              <a:ext uri="{FF2B5EF4-FFF2-40B4-BE49-F238E27FC236}">
                <a16:creationId xmlns:a16="http://schemas.microsoft.com/office/drawing/2014/main" id="{7F495863-58F3-BC7B-C27A-F5D39738E8F4}"/>
              </a:ext>
            </a:extLst>
          </p:cNvPr>
          <p:cNvSpPr>
            <a:spLocks noGrp="1"/>
          </p:cNvSpPr>
          <p:nvPr>
            <p:ph type="title"/>
          </p:nvPr>
        </p:nvSpPr>
        <p:spPr/>
        <p:txBody>
          <a:bodyPr/>
          <a:lstStyle/>
          <a:p>
            <a:r>
              <a:rPr lang="en-US" dirty="0"/>
              <a:t>Commission C1 – Astronomy education &amp; Development</a:t>
            </a:r>
          </a:p>
        </p:txBody>
      </p:sp>
      <p:sp>
        <p:nvSpPr>
          <p:cNvPr id="9" name="Content Placeholder 8">
            <a:extLst>
              <a:ext uri="{FF2B5EF4-FFF2-40B4-BE49-F238E27FC236}">
                <a16:creationId xmlns:a16="http://schemas.microsoft.com/office/drawing/2014/main" id="{4D676E0A-0796-A216-A6A6-366E71936B81}"/>
              </a:ext>
            </a:extLst>
          </p:cNvPr>
          <p:cNvSpPr>
            <a:spLocks noGrp="1"/>
          </p:cNvSpPr>
          <p:nvPr>
            <p:ph idx="1"/>
          </p:nvPr>
        </p:nvSpPr>
        <p:spPr>
          <a:xfrm>
            <a:off x="581193" y="2180496"/>
            <a:ext cx="5306990" cy="3678303"/>
          </a:xfrm>
        </p:spPr>
        <p:txBody>
          <a:bodyPr/>
          <a:lstStyle/>
          <a:p>
            <a:r>
              <a:rPr lang="en-US" dirty="0"/>
              <a:t>International Olympiad in Astronomy and Astrophysics</a:t>
            </a:r>
          </a:p>
          <a:p>
            <a:r>
              <a:rPr lang="en-US" dirty="0"/>
              <a:t>Astronomy education research and methods: Conference and journal</a:t>
            </a:r>
          </a:p>
          <a:p>
            <a:r>
              <a:rPr lang="en-US" dirty="0"/>
              <a:t>Astronomy Day in Schools</a:t>
            </a:r>
          </a:p>
          <a:p>
            <a:r>
              <a:rPr lang="en-US" dirty="0"/>
              <a:t>Education and training in Astrobiology*</a:t>
            </a:r>
          </a:p>
          <a:p>
            <a:endParaRPr lang="en-US" dirty="0"/>
          </a:p>
        </p:txBody>
      </p:sp>
      <p:sp>
        <p:nvSpPr>
          <p:cNvPr id="10" name="TextBox 9">
            <a:extLst>
              <a:ext uri="{FF2B5EF4-FFF2-40B4-BE49-F238E27FC236}">
                <a16:creationId xmlns:a16="http://schemas.microsoft.com/office/drawing/2014/main" id="{30998047-AB39-6594-E52A-80C02A7326B1}"/>
              </a:ext>
            </a:extLst>
          </p:cNvPr>
          <p:cNvSpPr txBox="1"/>
          <p:nvPr/>
        </p:nvSpPr>
        <p:spPr>
          <a:xfrm>
            <a:off x="475860" y="1778506"/>
            <a:ext cx="3093347" cy="369332"/>
          </a:xfrm>
          <a:prstGeom prst="rect">
            <a:avLst/>
          </a:prstGeom>
          <a:noFill/>
        </p:spPr>
        <p:txBody>
          <a:bodyPr wrap="none" rtlCol="0">
            <a:spAutoFit/>
          </a:bodyPr>
          <a:lstStyle/>
          <a:p>
            <a:r>
              <a:rPr lang="pt-PT" i="1" dirty="0" err="1"/>
              <a:t>Commission</a:t>
            </a:r>
            <a:r>
              <a:rPr lang="pt-PT" i="1" dirty="0"/>
              <a:t> </a:t>
            </a:r>
            <a:r>
              <a:rPr lang="pt-PT" i="1" dirty="0" err="1"/>
              <a:t>President</a:t>
            </a:r>
            <a:r>
              <a:rPr lang="pt-PT" i="1" dirty="0"/>
              <a:t>: </a:t>
            </a:r>
            <a:r>
              <a:rPr lang="pt-PT" i="1" dirty="0" err="1"/>
              <a:t>Aniket</a:t>
            </a:r>
            <a:r>
              <a:rPr lang="pt-PT" i="1" dirty="0"/>
              <a:t> </a:t>
            </a:r>
            <a:r>
              <a:rPr lang="pt-PT" i="1" dirty="0" err="1"/>
              <a:t>Sule</a:t>
            </a:r>
            <a:endParaRPr lang="en-US" i="1" dirty="0"/>
          </a:p>
        </p:txBody>
      </p:sp>
      <p:pic>
        <p:nvPicPr>
          <p:cNvPr id="3" name="Picture 2">
            <a:extLst>
              <a:ext uri="{FF2B5EF4-FFF2-40B4-BE49-F238E27FC236}">
                <a16:creationId xmlns:a16="http://schemas.microsoft.com/office/drawing/2014/main" id="{6A3B0EBE-7B3C-78BB-7707-47010E5F2E0B}"/>
              </a:ext>
            </a:extLst>
          </p:cNvPr>
          <p:cNvPicPr>
            <a:picLocks noChangeAspect="1"/>
          </p:cNvPicPr>
          <p:nvPr/>
        </p:nvPicPr>
        <p:blipFill>
          <a:blip r:embed="rId3"/>
          <a:stretch>
            <a:fillRect/>
          </a:stretch>
        </p:blipFill>
        <p:spPr>
          <a:xfrm>
            <a:off x="6560885" y="2147838"/>
            <a:ext cx="5155255" cy="3866441"/>
          </a:xfrm>
          <a:prstGeom prst="rect">
            <a:avLst/>
          </a:prstGeom>
        </p:spPr>
      </p:pic>
    </p:spTree>
    <p:extLst>
      <p:ext uri="{BB962C8B-B14F-4D97-AF65-F5344CB8AC3E}">
        <p14:creationId xmlns:p14="http://schemas.microsoft.com/office/powerpoint/2010/main" val="118657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B00A1C-F08F-A5F3-9DCE-5769786BFB62}"/>
              </a:ext>
            </a:extLst>
          </p:cNvPr>
          <p:cNvPicPr>
            <a:picLocks noChangeAspect="1"/>
          </p:cNvPicPr>
          <p:nvPr/>
        </p:nvPicPr>
        <p:blipFill>
          <a:blip r:embed="rId2"/>
          <a:stretch>
            <a:fillRect/>
          </a:stretch>
        </p:blipFill>
        <p:spPr>
          <a:xfrm>
            <a:off x="294290" y="6229888"/>
            <a:ext cx="826939" cy="510125"/>
          </a:xfrm>
          <a:prstGeom prst="rect">
            <a:avLst/>
          </a:prstGeom>
        </p:spPr>
      </p:pic>
      <p:sp>
        <p:nvSpPr>
          <p:cNvPr id="7" name="Subtitle 4">
            <a:extLst>
              <a:ext uri="{FF2B5EF4-FFF2-40B4-BE49-F238E27FC236}">
                <a16:creationId xmlns:a16="http://schemas.microsoft.com/office/drawing/2014/main" id="{C36A18FD-3509-3DE4-2620-0A4EF6C85DD2}"/>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sp>
        <p:nvSpPr>
          <p:cNvPr id="8" name="Title 7">
            <a:extLst>
              <a:ext uri="{FF2B5EF4-FFF2-40B4-BE49-F238E27FC236}">
                <a16:creationId xmlns:a16="http://schemas.microsoft.com/office/drawing/2014/main" id="{7621B7F7-21D4-50E0-0213-F9C67EBBB7A3}"/>
              </a:ext>
            </a:extLst>
          </p:cNvPr>
          <p:cNvSpPr>
            <a:spLocks noGrp="1"/>
          </p:cNvSpPr>
          <p:nvPr>
            <p:ph type="title"/>
          </p:nvPr>
        </p:nvSpPr>
        <p:spPr/>
        <p:txBody>
          <a:bodyPr/>
          <a:lstStyle/>
          <a:p>
            <a:r>
              <a:rPr lang="en-US" dirty="0"/>
              <a:t>Commission C2 – Communicating Astronomy with the public</a:t>
            </a:r>
          </a:p>
        </p:txBody>
      </p:sp>
      <p:sp>
        <p:nvSpPr>
          <p:cNvPr id="9" name="Content Placeholder 8">
            <a:extLst>
              <a:ext uri="{FF2B5EF4-FFF2-40B4-BE49-F238E27FC236}">
                <a16:creationId xmlns:a16="http://schemas.microsoft.com/office/drawing/2014/main" id="{2CB818B7-411C-FFF5-D25F-0BAF75A25EE8}"/>
              </a:ext>
            </a:extLst>
          </p:cNvPr>
          <p:cNvSpPr>
            <a:spLocks noGrp="1"/>
          </p:cNvSpPr>
          <p:nvPr>
            <p:ph idx="1"/>
          </p:nvPr>
        </p:nvSpPr>
        <p:spPr>
          <a:xfrm>
            <a:off x="581193" y="2180496"/>
            <a:ext cx="6157064" cy="2380618"/>
          </a:xfrm>
        </p:spPr>
        <p:txBody>
          <a:bodyPr/>
          <a:lstStyle/>
          <a:p>
            <a:r>
              <a:rPr lang="en-US" dirty="0"/>
              <a:t>Communicating Astronomy with the Public – biennial conference</a:t>
            </a:r>
          </a:p>
          <a:p>
            <a:pPr lvl="1"/>
            <a:r>
              <a:rPr lang="en-US" dirty="0"/>
              <a:t>June 2024, Toulouse – </a:t>
            </a:r>
            <a:r>
              <a:rPr lang="en-US" i="1" dirty="0"/>
              <a:t>“Astronomy Communication in a Hybrid World”</a:t>
            </a:r>
          </a:p>
          <a:p>
            <a:r>
              <a:rPr lang="en-US" dirty="0"/>
              <a:t>CAP Journal – Publishes scholarly articles and best practices on science communication</a:t>
            </a:r>
          </a:p>
        </p:txBody>
      </p:sp>
      <p:sp>
        <p:nvSpPr>
          <p:cNvPr id="10" name="TextBox 9">
            <a:extLst>
              <a:ext uri="{FF2B5EF4-FFF2-40B4-BE49-F238E27FC236}">
                <a16:creationId xmlns:a16="http://schemas.microsoft.com/office/drawing/2014/main" id="{E306E0B1-5119-D308-20EE-111805B8ACB6}"/>
              </a:ext>
            </a:extLst>
          </p:cNvPr>
          <p:cNvSpPr txBox="1"/>
          <p:nvPr/>
        </p:nvSpPr>
        <p:spPr>
          <a:xfrm>
            <a:off x="475860" y="1778506"/>
            <a:ext cx="3555717" cy="369332"/>
          </a:xfrm>
          <a:prstGeom prst="rect">
            <a:avLst/>
          </a:prstGeom>
          <a:noFill/>
        </p:spPr>
        <p:txBody>
          <a:bodyPr wrap="none" rtlCol="0">
            <a:spAutoFit/>
          </a:bodyPr>
          <a:lstStyle/>
          <a:p>
            <a:r>
              <a:rPr lang="pt-PT" i="1" dirty="0" err="1"/>
              <a:t>Commission</a:t>
            </a:r>
            <a:r>
              <a:rPr lang="pt-PT" i="1" dirty="0"/>
              <a:t> </a:t>
            </a:r>
            <a:r>
              <a:rPr lang="pt-PT" i="1" dirty="0" err="1"/>
              <a:t>President</a:t>
            </a:r>
            <a:r>
              <a:rPr lang="pt-PT" i="1" dirty="0"/>
              <a:t>: </a:t>
            </a:r>
            <a:r>
              <a:rPr lang="pt-PT" i="1" dirty="0" err="1"/>
              <a:t>Sylvie</a:t>
            </a:r>
            <a:r>
              <a:rPr lang="pt-PT" i="1" dirty="0"/>
              <a:t> </a:t>
            </a:r>
            <a:r>
              <a:rPr lang="pt-PT" i="1" dirty="0" err="1"/>
              <a:t>D.Vauclair</a:t>
            </a:r>
            <a:endParaRPr lang="en-US" i="1" dirty="0"/>
          </a:p>
        </p:txBody>
      </p:sp>
      <p:pic>
        <p:nvPicPr>
          <p:cNvPr id="11" name="Image 3">
            <a:extLst>
              <a:ext uri="{FF2B5EF4-FFF2-40B4-BE49-F238E27FC236}">
                <a16:creationId xmlns:a16="http://schemas.microsoft.com/office/drawing/2014/main" id="{59D6C890-5E0A-003A-D549-1697531F73B0}"/>
              </a:ext>
            </a:extLst>
          </p:cNvPr>
          <p:cNvPicPr>
            <a:picLocks noChangeAspect="1"/>
          </p:cNvPicPr>
          <p:nvPr/>
        </p:nvPicPr>
        <p:blipFill>
          <a:blip r:embed="rId3"/>
          <a:srcRect l="39459" t="5829" r="3880" b="7958"/>
          <a:stretch/>
        </p:blipFill>
        <p:spPr>
          <a:xfrm>
            <a:off x="7075715" y="2501090"/>
            <a:ext cx="4637314" cy="3058886"/>
          </a:xfrm>
          <a:prstGeom prst="rect">
            <a:avLst/>
          </a:prstGeom>
        </p:spPr>
      </p:pic>
    </p:spTree>
    <p:extLst>
      <p:ext uri="{BB962C8B-B14F-4D97-AF65-F5344CB8AC3E}">
        <p14:creationId xmlns:p14="http://schemas.microsoft.com/office/powerpoint/2010/main" val="413138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telescope in a building&#10;&#10;Description automatically generated">
            <a:extLst>
              <a:ext uri="{FF2B5EF4-FFF2-40B4-BE49-F238E27FC236}">
                <a16:creationId xmlns:a16="http://schemas.microsoft.com/office/drawing/2014/main" id="{754FB709-5990-F45A-ED65-CE5294D49E91}"/>
              </a:ext>
            </a:extLst>
          </p:cNvPr>
          <p:cNvPicPr>
            <a:picLocks noChangeAspect="1"/>
          </p:cNvPicPr>
          <p:nvPr/>
        </p:nvPicPr>
        <p:blipFill>
          <a:blip r:embed="rId2">
            <a:extLst>
              <a:ext uri="{28A0092B-C50C-407E-A947-70E740481C1C}">
                <a14:useLocalDpi xmlns:a14="http://schemas.microsoft.com/office/drawing/2010/main" val="0"/>
              </a:ext>
            </a:extLst>
          </a:blip>
          <a:srcRect r="11803"/>
          <a:stretch/>
        </p:blipFill>
        <p:spPr>
          <a:xfrm>
            <a:off x="435429" y="1952664"/>
            <a:ext cx="2898656" cy="4905336"/>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pic>
        <p:nvPicPr>
          <p:cNvPr id="4" name="Picture 3">
            <a:extLst>
              <a:ext uri="{FF2B5EF4-FFF2-40B4-BE49-F238E27FC236}">
                <a16:creationId xmlns:a16="http://schemas.microsoft.com/office/drawing/2014/main" id="{2D0CCEA6-D397-FA93-C2E7-803368E84D2C}"/>
              </a:ext>
            </a:extLst>
          </p:cNvPr>
          <p:cNvPicPr>
            <a:picLocks noChangeAspect="1"/>
          </p:cNvPicPr>
          <p:nvPr/>
        </p:nvPicPr>
        <p:blipFill>
          <a:blip r:embed="rId3"/>
          <a:stretch>
            <a:fillRect/>
          </a:stretch>
        </p:blipFill>
        <p:spPr>
          <a:xfrm>
            <a:off x="7511519" y="6190488"/>
            <a:ext cx="826939" cy="510125"/>
          </a:xfrm>
          <a:prstGeom prst="rect">
            <a:avLst/>
          </a:prstGeom>
        </p:spPr>
      </p:pic>
      <p:sp>
        <p:nvSpPr>
          <p:cNvPr id="7" name="Subtitle 4">
            <a:extLst>
              <a:ext uri="{FF2B5EF4-FFF2-40B4-BE49-F238E27FC236}">
                <a16:creationId xmlns:a16="http://schemas.microsoft.com/office/drawing/2014/main" id="{EF9AEC2B-40E1-FE47-E5B8-F64A9B0A5DA3}"/>
              </a:ext>
            </a:extLst>
          </p:cNvPr>
          <p:cNvSpPr txBox="1">
            <a:spLocks/>
          </p:cNvSpPr>
          <p:nvPr/>
        </p:nvSpPr>
        <p:spPr>
          <a:xfrm>
            <a:off x="8338458" y="61904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sp>
        <p:nvSpPr>
          <p:cNvPr id="10" name="Title 9">
            <a:extLst>
              <a:ext uri="{FF2B5EF4-FFF2-40B4-BE49-F238E27FC236}">
                <a16:creationId xmlns:a16="http://schemas.microsoft.com/office/drawing/2014/main" id="{7CFDD243-81F3-4DAE-B524-0193E303AB72}"/>
              </a:ext>
            </a:extLst>
          </p:cNvPr>
          <p:cNvSpPr>
            <a:spLocks noGrp="1"/>
          </p:cNvSpPr>
          <p:nvPr>
            <p:ph type="title"/>
          </p:nvPr>
        </p:nvSpPr>
        <p:spPr/>
        <p:txBody>
          <a:bodyPr/>
          <a:lstStyle/>
          <a:p>
            <a:r>
              <a:rPr lang="en-US" dirty="0"/>
              <a:t>Commission C3 – History of Astronomy</a:t>
            </a:r>
          </a:p>
        </p:txBody>
      </p:sp>
      <p:sp>
        <p:nvSpPr>
          <p:cNvPr id="11" name="Content Placeholder 10">
            <a:extLst>
              <a:ext uri="{FF2B5EF4-FFF2-40B4-BE49-F238E27FC236}">
                <a16:creationId xmlns:a16="http://schemas.microsoft.com/office/drawing/2014/main" id="{FB3B8EA8-CA69-A8C1-ED15-752876AE5E59}"/>
              </a:ext>
            </a:extLst>
          </p:cNvPr>
          <p:cNvSpPr>
            <a:spLocks noGrp="1"/>
          </p:cNvSpPr>
          <p:nvPr>
            <p:ph idx="1"/>
          </p:nvPr>
        </p:nvSpPr>
        <p:spPr>
          <a:xfrm>
            <a:off x="3788230" y="1981200"/>
            <a:ext cx="7822578" cy="4174644"/>
          </a:xfrm>
        </p:spPr>
        <p:txBody>
          <a:bodyPr/>
          <a:lstStyle/>
          <a:p>
            <a:pPr marL="342900" marR="0" indent="-228600">
              <a:lnSpc>
                <a:spcPct val="90000"/>
              </a:lnSpc>
              <a:spcBef>
                <a:spcPts val="0"/>
              </a:spcBef>
              <a:spcAft>
                <a:spcPts val="1200"/>
              </a:spcAft>
              <a:buFont typeface="Arial" panose="020B0604020202020204" pitchFamily="34" charset="0"/>
              <a:buChar char="•"/>
            </a:pPr>
            <a:r>
              <a:rPr lang="en-US" sz="1800" dirty="0">
                <a:effectLst/>
              </a:rPr>
              <a:t>Encourages all aspects of research and publication </a:t>
            </a:r>
            <a:r>
              <a:rPr lang="en-US" sz="1800" dirty="0"/>
              <a:t>in the History of Astronomy and Astrophysics.  </a:t>
            </a:r>
          </a:p>
          <a:p>
            <a:pPr marL="342900" marR="0" indent="-228600">
              <a:lnSpc>
                <a:spcPct val="90000"/>
              </a:lnSpc>
              <a:spcBef>
                <a:spcPts val="0"/>
              </a:spcBef>
              <a:spcAft>
                <a:spcPts val="1200"/>
              </a:spcAft>
              <a:buFont typeface="Arial" panose="020B0604020202020204" pitchFamily="34" charset="0"/>
              <a:buChar char="•"/>
            </a:pPr>
            <a:r>
              <a:rPr lang="en-US" sz="1800" dirty="0"/>
              <a:t>Organizes special focus meetings, book projects.</a:t>
            </a:r>
          </a:p>
          <a:p>
            <a:pPr marL="342900" marR="0" indent="-228600">
              <a:lnSpc>
                <a:spcPct val="90000"/>
              </a:lnSpc>
              <a:spcBef>
                <a:spcPts val="0"/>
              </a:spcBef>
              <a:spcAft>
                <a:spcPts val="1200"/>
              </a:spcAft>
              <a:buFont typeface="Arial" panose="020B0604020202020204" pitchFamily="34" charset="0"/>
              <a:buChar char="•"/>
            </a:pPr>
            <a:r>
              <a:rPr lang="en-US" sz="1800" dirty="0"/>
              <a:t>Disseminates criteria for identifying and preserving historical astronomical instruments, records, and structures so that they will continue to be available for astronomical and historical research, teaching, and outreach. </a:t>
            </a:r>
          </a:p>
          <a:p>
            <a:pPr marL="342900" marR="0" indent="-228600">
              <a:lnSpc>
                <a:spcPct val="90000"/>
              </a:lnSpc>
              <a:spcBef>
                <a:spcPts val="0"/>
              </a:spcBef>
              <a:spcAft>
                <a:spcPts val="1200"/>
              </a:spcAft>
              <a:buFont typeface="Arial" panose="020B0604020202020204" pitchFamily="34" charset="0"/>
              <a:buChar char="•"/>
            </a:pPr>
            <a:r>
              <a:rPr lang="en-US" sz="1800" dirty="0">
                <a:effectLst/>
              </a:rPr>
              <a:t>Liaises with the International Union of History and Philosophy of Science and Technology  to lead the </a:t>
            </a:r>
            <a:r>
              <a:rPr lang="en-US" sz="1800" b="1" dirty="0">
                <a:effectLst/>
              </a:rPr>
              <a:t>Inter-Union Commission for History of Astronomy.</a:t>
            </a:r>
          </a:p>
          <a:p>
            <a:endParaRPr lang="en-US" dirty="0"/>
          </a:p>
        </p:txBody>
      </p:sp>
      <p:sp>
        <p:nvSpPr>
          <p:cNvPr id="12" name="TextBox 11">
            <a:extLst>
              <a:ext uri="{FF2B5EF4-FFF2-40B4-BE49-F238E27FC236}">
                <a16:creationId xmlns:a16="http://schemas.microsoft.com/office/drawing/2014/main" id="{8579F5C9-DB1F-8C14-E868-27D9898BD86A}"/>
              </a:ext>
            </a:extLst>
          </p:cNvPr>
          <p:cNvSpPr txBox="1"/>
          <p:nvPr/>
        </p:nvSpPr>
        <p:spPr>
          <a:xfrm>
            <a:off x="3955802" y="1942569"/>
            <a:ext cx="3496791" cy="369332"/>
          </a:xfrm>
          <a:prstGeom prst="rect">
            <a:avLst/>
          </a:prstGeom>
          <a:noFill/>
        </p:spPr>
        <p:txBody>
          <a:bodyPr wrap="none" rtlCol="0">
            <a:spAutoFit/>
          </a:bodyPr>
          <a:lstStyle/>
          <a:p>
            <a:r>
              <a:rPr lang="pt-PT" i="1" dirty="0" err="1"/>
              <a:t>Commission</a:t>
            </a:r>
            <a:r>
              <a:rPr lang="pt-PT" i="1" dirty="0"/>
              <a:t> </a:t>
            </a:r>
            <a:r>
              <a:rPr lang="pt-PT" i="1" dirty="0" err="1"/>
              <a:t>President</a:t>
            </a:r>
            <a:r>
              <a:rPr lang="pt-PT" i="1" dirty="0"/>
              <a:t>: Sara </a:t>
            </a:r>
            <a:r>
              <a:rPr lang="pt-PT" i="1" dirty="0" err="1"/>
              <a:t>Schechner</a:t>
            </a:r>
            <a:endParaRPr lang="en-US" i="1" dirty="0"/>
          </a:p>
        </p:txBody>
      </p:sp>
    </p:spTree>
    <p:extLst>
      <p:ext uri="{BB962C8B-B14F-4D97-AF65-F5344CB8AC3E}">
        <p14:creationId xmlns:p14="http://schemas.microsoft.com/office/powerpoint/2010/main" val="370300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4D62-A019-E84E-92CF-1103C6E5F7AE}"/>
              </a:ext>
            </a:extLst>
          </p:cNvPr>
          <p:cNvSpPr>
            <a:spLocks noGrp="1"/>
          </p:cNvSpPr>
          <p:nvPr>
            <p:ph type="title"/>
          </p:nvPr>
        </p:nvSpPr>
        <p:spPr>
          <a:xfrm>
            <a:off x="540172" y="553094"/>
            <a:ext cx="11029616" cy="1013800"/>
          </a:xfrm>
        </p:spPr>
        <p:txBody>
          <a:bodyPr>
            <a:normAutofit/>
          </a:bodyPr>
          <a:lstStyle/>
          <a:p>
            <a:r>
              <a:rPr lang="en-GB" dirty="0"/>
              <a:t>Commission C4 – World Heritage &amp; Astronomy</a:t>
            </a:r>
          </a:p>
        </p:txBody>
      </p:sp>
      <p:sp>
        <p:nvSpPr>
          <p:cNvPr id="4" name="Content Placeholder 3">
            <a:extLst>
              <a:ext uri="{FF2B5EF4-FFF2-40B4-BE49-F238E27FC236}">
                <a16:creationId xmlns:a16="http://schemas.microsoft.com/office/drawing/2014/main" id="{226EA47E-F71F-EF46-B301-C595D133C329}"/>
              </a:ext>
            </a:extLst>
          </p:cNvPr>
          <p:cNvSpPr>
            <a:spLocks noGrp="1"/>
          </p:cNvSpPr>
          <p:nvPr>
            <p:ph idx="1"/>
          </p:nvPr>
        </p:nvSpPr>
        <p:spPr>
          <a:xfrm>
            <a:off x="521739" y="2754635"/>
            <a:ext cx="10370368" cy="2991757"/>
          </a:xfrm>
        </p:spPr>
        <p:txBody>
          <a:bodyPr>
            <a:normAutofit/>
          </a:bodyPr>
          <a:lstStyle/>
          <a:p>
            <a:pPr marL="0" indent="0">
              <a:buNone/>
            </a:pPr>
            <a:r>
              <a:rPr lang="en-GB" dirty="0"/>
              <a:t>Heritage is our legacy from the past, what we live with today, and what we pass on to future generations.  Our cultural and natural heritage are both irreplaceable sources of life and inspiration.</a:t>
            </a:r>
          </a:p>
          <a:p>
            <a:pPr marL="0" indent="0">
              <a:buNone/>
            </a:pPr>
            <a:r>
              <a:rPr lang="en-GB" dirty="0"/>
              <a:t>What makes the concept of World Heritage exceptional is its universal application. World Heritage sites belong to all the peoples of the world, irrespective of the territory on which they are located.</a:t>
            </a:r>
          </a:p>
          <a:p>
            <a:pPr marL="0" indent="0">
              <a:buNone/>
            </a:pPr>
            <a:r>
              <a:rPr lang="en-GB" dirty="0"/>
              <a:t>Nominated by country in which located, then examined by experts, decided by vote of the members.</a:t>
            </a:r>
          </a:p>
        </p:txBody>
      </p:sp>
      <p:pic>
        <p:nvPicPr>
          <p:cNvPr id="24578" name="Picture 2" descr="UNESCO - Wikipedia">
            <a:extLst>
              <a:ext uri="{FF2B5EF4-FFF2-40B4-BE49-F238E27FC236}">
                <a16:creationId xmlns:a16="http://schemas.microsoft.com/office/drawing/2014/main" id="{9EFE7CF5-D4F2-E947-AE2F-390E8FADD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616" y="5545529"/>
            <a:ext cx="1756829" cy="1173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9DD9B2-66A3-3B4A-8F93-00882B10A33F}"/>
              </a:ext>
            </a:extLst>
          </p:cNvPr>
          <p:cNvSpPr txBox="1"/>
          <p:nvPr/>
        </p:nvSpPr>
        <p:spPr>
          <a:xfrm>
            <a:off x="10292616" y="6370681"/>
            <a:ext cx="1756828" cy="369332"/>
          </a:xfrm>
          <a:prstGeom prst="rect">
            <a:avLst/>
          </a:prstGeom>
          <a:noFill/>
        </p:spPr>
        <p:txBody>
          <a:bodyPr wrap="none" rtlCol="0">
            <a:spAutoFit/>
          </a:bodyPr>
          <a:lstStyle/>
          <a:p>
            <a:r>
              <a:rPr lang="en-GB" dirty="0" err="1">
                <a:solidFill>
                  <a:schemeClr val="bg1"/>
                </a:solidFill>
              </a:rPr>
              <a:t>www.unesco.org</a:t>
            </a:r>
            <a:endParaRPr lang="en-GB" dirty="0">
              <a:solidFill>
                <a:schemeClr val="bg1"/>
              </a:solidFill>
            </a:endParaRPr>
          </a:p>
        </p:txBody>
      </p:sp>
      <p:pic>
        <p:nvPicPr>
          <p:cNvPr id="5" name="Picture 4">
            <a:extLst>
              <a:ext uri="{FF2B5EF4-FFF2-40B4-BE49-F238E27FC236}">
                <a16:creationId xmlns:a16="http://schemas.microsoft.com/office/drawing/2014/main" id="{2D11E9A9-FFD1-1829-B2CC-1DFEC6DDB8A1}"/>
              </a:ext>
            </a:extLst>
          </p:cNvPr>
          <p:cNvPicPr>
            <a:picLocks noChangeAspect="1"/>
          </p:cNvPicPr>
          <p:nvPr/>
        </p:nvPicPr>
        <p:blipFill>
          <a:blip r:embed="rId3"/>
          <a:stretch>
            <a:fillRect/>
          </a:stretch>
        </p:blipFill>
        <p:spPr>
          <a:xfrm>
            <a:off x="294290" y="6229888"/>
            <a:ext cx="826939" cy="510125"/>
          </a:xfrm>
          <a:prstGeom prst="rect">
            <a:avLst/>
          </a:prstGeom>
        </p:spPr>
      </p:pic>
      <p:sp>
        <p:nvSpPr>
          <p:cNvPr id="6" name="Subtitle 4">
            <a:extLst>
              <a:ext uri="{FF2B5EF4-FFF2-40B4-BE49-F238E27FC236}">
                <a16:creationId xmlns:a16="http://schemas.microsoft.com/office/drawing/2014/main" id="{5E923A00-9850-2E7A-9794-F05D0D27FFD9}"/>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sp>
        <p:nvSpPr>
          <p:cNvPr id="8" name="TextBox 7">
            <a:extLst>
              <a:ext uri="{FF2B5EF4-FFF2-40B4-BE49-F238E27FC236}">
                <a16:creationId xmlns:a16="http://schemas.microsoft.com/office/drawing/2014/main" id="{803E5481-BC05-0123-E13A-204E5D7E85D1}"/>
              </a:ext>
            </a:extLst>
          </p:cNvPr>
          <p:cNvSpPr txBox="1"/>
          <p:nvPr/>
        </p:nvSpPr>
        <p:spPr>
          <a:xfrm>
            <a:off x="398658" y="1901807"/>
            <a:ext cx="3491405" cy="369332"/>
          </a:xfrm>
          <a:prstGeom prst="rect">
            <a:avLst/>
          </a:prstGeom>
          <a:noFill/>
        </p:spPr>
        <p:txBody>
          <a:bodyPr wrap="none" rtlCol="0">
            <a:spAutoFit/>
          </a:bodyPr>
          <a:lstStyle/>
          <a:p>
            <a:r>
              <a:rPr lang="pt-PT" i="1" dirty="0" err="1"/>
              <a:t>Commission</a:t>
            </a:r>
            <a:r>
              <a:rPr lang="pt-PT" i="1" dirty="0"/>
              <a:t> </a:t>
            </a:r>
            <a:r>
              <a:rPr lang="pt-PT" i="1" dirty="0" err="1"/>
              <a:t>President</a:t>
            </a:r>
            <a:r>
              <a:rPr lang="pt-PT" i="1" dirty="0"/>
              <a:t>: Michael Burton</a:t>
            </a:r>
            <a:endParaRPr lang="en-US" i="1" dirty="0"/>
          </a:p>
        </p:txBody>
      </p:sp>
      <p:sp>
        <p:nvSpPr>
          <p:cNvPr id="9" name="TextBox 8">
            <a:extLst>
              <a:ext uri="{FF2B5EF4-FFF2-40B4-BE49-F238E27FC236}">
                <a16:creationId xmlns:a16="http://schemas.microsoft.com/office/drawing/2014/main" id="{A04EE3B7-0C1F-FC2C-DF31-B23B89DB7C3B}"/>
              </a:ext>
            </a:extLst>
          </p:cNvPr>
          <p:cNvSpPr txBox="1"/>
          <p:nvPr/>
        </p:nvSpPr>
        <p:spPr>
          <a:xfrm>
            <a:off x="588017" y="2703021"/>
            <a:ext cx="5507983" cy="646331"/>
          </a:xfrm>
          <a:prstGeom prst="rect">
            <a:avLst/>
          </a:prstGeom>
          <a:noFill/>
        </p:spPr>
        <p:txBody>
          <a:bodyPr wrap="none" rtlCol="0">
            <a:spAutoFit/>
          </a:bodyPr>
          <a:lstStyle/>
          <a:p>
            <a:r>
              <a:rPr lang="en-GB" b="1" dirty="0"/>
              <a:t>UNESCO World Heritage</a:t>
            </a:r>
            <a:br>
              <a:rPr lang="en-GB" dirty="0"/>
            </a:br>
            <a:r>
              <a:rPr lang="en-GB" sz="1800" i="1" dirty="0"/>
              <a:t>United Nations Educational, Scientific &amp; Cultural Organisation</a:t>
            </a:r>
            <a:endParaRPr lang="en-US" dirty="0"/>
          </a:p>
        </p:txBody>
      </p:sp>
    </p:spTree>
    <p:extLst>
      <p:ext uri="{BB962C8B-B14F-4D97-AF65-F5344CB8AC3E}">
        <p14:creationId xmlns:p14="http://schemas.microsoft.com/office/powerpoint/2010/main" val="205527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6ADF-3233-039C-9B0D-7134B47534F9}"/>
              </a:ext>
            </a:extLst>
          </p:cNvPr>
          <p:cNvSpPr>
            <a:spLocks noGrp="1"/>
          </p:cNvSpPr>
          <p:nvPr>
            <p:ph type="title"/>
          </p:nvPr>
        </p:nvSpPr>
        <p:spPr>
          <a:xfrm>
            <a:off x="294290" y="483844"/>
            <a:ext cx="11518711" cy="1325563"/>
          </a:xfrm>
        </p:spPr>
        <p:txBody>
          <a:bodyPr>
            <a:normAutofit/>
          </a:bodyPr>
          <a:lstStyle/>
          <a:p>
            <a:pPr algn="ctr"/>
            <a:r>
              <a:rPr lang="en-GB" sz="3600" dirty="0"/>
              <a:t>Commission C4 – World Heritage &amp; Astronomy</a:t>
            </a:r>
          </a:p>
        </p:txBody>
      </p:sp>
      <p:sp>
        <p:nvSpPr>
          <p:cNvPr id="3" name="Content Placeholder 2">
            <a:extLst>
              <a:ext uri="{FF2B5EF4-FFF2-40B4-BE49-F238E27FC236}">
                <a16:creationId xmlns:a16="http://schemas.microsoft.com/office/drawing/2014/main" id="{3FCC2CA7-93E7-2FE5-F5D9-8224BECD72EF}"/>
              </a:ext>
            </a:extLst>
          </p:cNvPr>
          <p:cNvSpPr>
            <a:spLocks noGrp="1"/>
          </p:cNvSpPr>
          <p:nvPr>
            <p:ph idx="1"/>
          </p:nvPr>
        </p:nvSpPr>
        <p:spPr>
          <a:xfrm>
            <a:off x="581192" y="2365553"/>
            <a:ext cx="11029615" cy="3678303"/>
          </a:xfrm>
        </p:spPr>
        <p:txBody>
          <a:bodyPr>
            <a:normAutofit fontScale="92500" lnSpcReduction="10000"/>
          </a:bodyPr>
          <a:lstStyle/>
          <a:p>
            <a:r>
              <a:rPr lang="en-GB" dirty="0"/>
              <a:t>2021 in </a:t>
            </a:r>
            <a:r>
              <a:rPr lang="en-GB" dirty="0" err="1"/>
              <a:t>Fuzhuo</a:t>
            </a:r>
            <a:r>
              <a:rPr lang="en-GB" dirty="0"/>
              <a:t>, China </a:t>
            </a:r>
          </a:p>
          <a:p>
            <a:pPr lvl="1"/>
            <a:r>
              <a:rPr lang="en-GB" dirty="0"/>
              <a:t>Chankillo Astronomical Complex – Peru</a:t>
            </a:r>
          </a:p>
          <a:p>
            <a:pPr lvl="1"/>
            <a:r>
              <a:rPr lang="en-GB" dirty="0" err="1"/>
              <a:t>Paseo</a:t>
            </a:r>
            <a:r>
              <a:rPr lang="en-GB" dirty="0"/>
              <a:t> del Prado &amp; El Retiro, Madrid – Spain</a:t>
            </a:r>
          </a:p>
          <a:p>
            <a:r>
              <a:rPr lang="en-GB" dirty="0"/>
              <a:t>2023 Riyadh, Saudi Arabia</a:t>
            </a:r>
          </a:p>
          <a:p>
            <a:pPr lvl="1"/>
            <a:r>
              <a:rPr lang="en-GB" dirty="0" err="1"/>
              <a:t>Talayotic</a:t>
            </a:r>
            <a:r>
              <a:rPr lang="en-GB" dirty="0"/>
              <a:t> Menorca – Balearic Islands, Spain</a:t>
            </a:r>
          </a:p>
          <a:p>
            <a:pPr lvl="1"/>
            <a:r>
              <a:rPr lang="en-GB" dirty="0"/>
              <a:t>Eise Eisinga Planetarium – Franeker, Netherlands</a:t>
            </a:r>
          </a:p>
          <a:p>
            <a:pPr lvl="1"/>
            <a:r>
              <a:rPr lang="en-GB" dirty="0"/>
              <a:t>Astronomical Observatories of Kazan Federal University – Tatarstan, Russia</a:t>
            </a:r>
          </a:p>
          <a:p>
            <a:pPr lvl="1"/>
            <a:r>
              <a:rPr lang="en-GB" dirty="0"/>
              <a:t>Hopewell Ceremonial Earthworks – Ohio, USA</a:t>
            </a:r>
          </a:p>
          <a:p>
            <a:pPr marL="457200" lvl="1" indent="0">
              <a:buNone/>
            </a:pPr>
            <a:endParaRPr lang="en-GB" dirty="0"/>
          </a:p>
          <a:p>
            <a:pPr marL="0" indent="0">
              <a:buNone/>
            </a:pPr>
            <a:r>
              <a:rPr lang="en-GB" dirty="0">
                <a:solidFill>
                  <a:schemeClr val="tx2">
                    <a:lumMod val="50000"/>
                    <a:lumOff val="50000"/>
                  </a:schemeClr>
                </a:solidFill>
              </a:rPr>
              <a:t>2025 Placed on the UNESCO Tentative List of Ireland</a:t>
            </a:r>
          </a:p>
          <a:p>
            <a:pPr lvl="1"/>
            <a:r>
              <a:rPr lang="en-GB" dirty="0"/>
              <a:t>The Astronomical Observatories of Ireland (Armagh, Birr, </a:t>
            </a:r>
            <a:r>
              <a:rPr lang="en-GB" dirty="0" err="1"/>
              <a:t>Dunsink</a:t>
            </a:r>
            <a:r>
              <a:rPr lang="en-GB" dirty="0"/>
              <a:t>)</a:t>
            </a:r>
          </a:p>
        </p:txBody>
      </p:sp>
      <p:pic>
        <p:nvPicPr>
          <p:cNvPr id="4" name="Picture 3">
            <a:extLst>
              <a:ext uri="{FF2B5EF4-FFF2-40B4-BE49-F238E27FC236}">
                <a16:creationId xmlns:a16="http://schemas.microsoft.com/office/drawing/2014/main" id="{3B0B471E-969B-341A-33FD-329D0CD3DDFB}"/>
              </a:ext>
            </a:extLst>
          </p:cNvPr>
          <p:cNvPicPr>
            <a:picLocks noChangeAspect="1"/>
          </p:cNvPicPr>
          <p:nvPr/>
        </p:nvPicPr>
        <p:blipFill>
          <a:blip r:embed="rId2"/>
          <a:stretch>
            <a:fillRect/>
          </a:stretch>
        </p:blipFill>
        <p:spPr>
          <a:xfrm>
            <a:off x="294290" y="6229888"/>
            <a:ext cx="826939" cy="510125"/>
          </a:xfrm>
          <a:prstGeom prst="rect">
            <a:avLst/>
          </a:prstGeom>
        </p:spPr>
      </p:pic>
      <p:sp>
        <p:nvSpPr>
          <p:cNvPr id="5" name="Subtitle 4">
            <a:extLst>
              <a:ext uri="{FF2B5EF4-FFF2-40B4-BE49-F238E27FC236}">
                <a16:creationId xmlns:a16="http://schemas.microsoft.com/office/drawing/2014/main" id="{83A1C46E-7ABD-3F6B-D9E9-8B0FF630CF47}"/>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sp>
        <p:nvSpPr>
          <p:cNvPr id="7" name="TextBox 6">
            <a:extLst>
              <a:ext uri="{FF2B5EF4-FFF2-40B4-BE49-F238E27FC236}">
                <a16:creationId xmlns:a16="http://schemas.microsoft.com/office/drawing/2014/main" id="{BD898B05-49C7-0244-0E03-7ADA3C7A04BD}"/>
              </a:ext>
            </a:extLst>
          </p:cNvPr>
          <p:cNvSpPr txBox="1"/>
          <p:nvPr/>
        </p:nvSpPr>
        <p:spPr>
          <a:xfrm>
            <a:off x="438809" y="1903205"/>
            <a:ext cx="6452279" cy="369332"/>
          </a:xfrm>
          <a:prstGeom prst="rect">
            <a:avLst/>
          </a:prstGeom>
          <a:noFill/>
        </p:spPr>
        <p:txBody>
          <a:bodyPr wrap="none" rtlCol="0">
            <a:spAutoFit/>
          </a:bodyPr>
          <a:lstStyle/>
          <a:p>
            <a:r>
              <a:rPr lang="en-GB" sz="1800" b="1" dirty="0">
                <a:latin typeface="+mj-lt"/>
              </a:rPr>
              <a:t>Recent UNESCO Designations associated with Astronomy</a:t>
            </a:r>
            <a:endParaRPr lang="en-US" b="1" dirty="0">
              <a:latin typeface="+mj-lt"/>
            </a:endParaRPr>
          </a:p>
        </p:txBody>
      </p:sp>
    </p:spTree>
    <p:extLst>
      <p:ext uri="{BB962C8B-B14F-4D97-AF65-F5344CB8AC3E}">
        <p14:creationId xmlns:p14="http://schemas.microsoft.com/office/powerpoint/2010/main" val="6491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04FEC-0EFB-57EF-A467-7259B2B2BE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741115-1DCD-FB61-EC9B-F91E02233307}"/>
              </a:ext>
            </a:extLst>
          </p:cNvPr>
          <p:cNvSpPr>
            <a:spLocks noGrp="1"/>
          </p:cNvSpPr>
          <p:nvPr>
            <p:ph type="title"/>
          </p:nvPr>
        </p:nvSpPr>
        <p:spPr/>
        <p:txBody>
          <a:bodyPr/>
          <a:lstStyle/>
          <a:p>
            <a:r>
              <a:rPr lang="en-US" sz="2800" dirty="0">
                <a:effectLst/>
                <a:ea typeface="Calibri" panose="020F0502020204030204" pitchFamily="34" charset="0"/>
                <a:cs typeface="Times New Roman" panose="02020603050405020304" pitchFamily="18" charset="0"/>
              </a:rPr>
              <a:t>Commission C5 - Cultural Astronomy</a:t>
            </a:r>
            <a:endParaRPr lang="en-US" dirty="0"/>
          </a:p>
        </p:txBody>
      </p:sp>
      <p:sp>
        <p:nvSpPr>
          <p:cNvPr id="4" name="Content Placeholder 3">
            <a:extLst>
              <a:ext uri="{FF2B5EF4-FFF2-40B4-BE49-F238E27FC236}">
                <a16:creationId xmlns:a16="http://schemas.microsoft.com/office/drawing/2014/main" id="{ED4BFC4B-A67A-2C9A-D18D-7ED80E4A9984}"/>
              </a:ext>
            </a:extLst>
          </p:cNvPr>
          <p:cNvSpPr>
            <a:spLocks noGrp="1"/>
          </p:cNvSpPr>
          <p:nvPr>
            <p:ph idx="1"/>
          </p:nvPr>
        </p:nvSpPr>
        <p:spPr>
          <a:xfrm>
            <a:off x="581193" y="2180496"/>
            <a:ext cx="7866122" cy="3678303"/>
          </a:xfrm>
        </p:spPr>
        <p:txBody>
          <a:bodyPr vert="horz" lIns="91440" tIns="45720" rIns="91440" bIns="45720" rtlCol="0" anchor="t">
            <a:noAutofit/>
          </a:bodyPr>
          <a:lstStyle/>
          <a:p>
            <a:pPr marL="0" marR="0" indent="0" fontAlgn="base">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Cultural Astronomy has matured as a distinct field of research and is represented by a commission of the IAU where it continues the advancement of </a:t>
            </a:r>
            <a:r>
              <a:rPr lang="en-US" sz="2400" dirty="0" err="1">
                <a:effectLst/>
                <a:ea typeface="Times New Roman" panose="02020603050405020304" pitchFamily="18" charset="0"/>
                <a:cs typeface="Times New Roman" panose="02020603050405020304" pitchFamily="18" charset="0"/>
              </a:rPr>
              <a:t>archaeoastronomy</a:t>
            </a:r>
            <a:r>
              <a:rPr lang="en-US" sz="2400" dirty="0">
                <a:effectLst/>
                <a:ea typeface="Times New Roman" panose="02020603050405020304" pitchFamily="18" charset="0"/>
                <a:cs typeface="Times New Roman" panose="02020603050405020304" pitchFamily="18" charset="0"/>
              </a:rPr>
              <a:t>, ethnoastronomy, and other astronomy in culture.</a:t>
            </a:r>
            <a:endParaRPr lang="en-US" sz="24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2400" dirty="0">
                <a:effectLst/>
                <a:ea typeface="Times New Roman" panose="02020603050405020304" pitchFamily="18" charset="0"/>
                <a:cs typeface="Times New Roman" panose="02020603050405020304" pitchFamily="18" charset="0"/>
              </a:rPr>
              <a:t>The commission supports efforts within the IAU. </a:t>
            </a:r>
            <a:endParaRPr lang="en-US" sz="2400" dirty="0">
              <a:effectLst/>
              <a:ea typeface="Calibri" panose="020F0502020204030204" pitchFamily="34" charset="0"/>
              <a:cs typeface="Times New Roman" panose="02020603050405020304" pitchFamily="18" charset="0"/>
            </a:endParaRPr>
          </a:p>
        </p:txBody>
      </p:sp>
      <p:pic>
        <p:nvPicPr>
          <p:cNvPr id="6" name="Picture 5" descr="A water fountain with a statue on top&#10;&#10;Description automatically generated">
            <a:extLst>
              <a:ext uri="{FF2B5EF4-FFF2-40B4-BE49-F238E27FC236}">
                <a16:creationId xmlns:a16="http://schemas.microsoft.com/office/drawing/2014/main" id="{F618AA56-0FE2-ECE4-ABE9-3F4913DA34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7384" y="2053285"/>
            <a:ext cx="3171190" cy="4431665"/>
          </a:xfrm>
          <a:prstGeom prst="rect">
            <a:avLst/>
          </a:prstGeom>
          <a:noFill/>
          <a:ln>
            <a:solidFill>
              <a:schemeClr val="tx1"/>
            </a:solidFill>
          </a:ln>
        </p:spPr>
      </p:pic>
      <p:pic>
        <p:nvPicPr>
          <p:cNvPr id="2" name="Picture 1">
            <a:extLst>
              <a:ext uri="{FF2B5EF4-FFF2-40B4-BE49-F238E27FC236}">
                <a16:creationId xmlns:a16="http://schemas.microsoft.com/office/drawing/2014/main" id="{2411F86F-768D-97F3-A9F2-4AB29A98C9B3}"/>
              </a:ext>
            </a:extLst>
          </p:cNvPr>
          <p:cNvPicPr>
            <a:picLocks noChangeAspect="1"/>
          </p:cNvPicPr>
          <p:nvPr/>
        </p:nvPicPr>
        <p:blipFill>
          <a:blip r:embed="rId3"/>
          <a:stretch>
            <a:fillRect/>
          </a:stretch>
        </p:blipFill>
        <p:spPr>
          <a:xfrm>
            <a:off x="294290" y="6229888"/>
            <a:ext cx="826939" cy="510125"/>
          </a:xfrm>
          <a:prstGeom prst="rect">
            <a:avLst/>
          </a:prstGeom>
        </p:spPr>
      </p:pic>
      <p:sp>
        <p:nvSpPr>
          <p:cNvPr id="3" name="Subtitle 4">
            <a:extLst>
              <a:ext uri="{FF2B5EF4-FFF2-40B4-BE49-F238E27FC236}">
                <a16:creationId xmlns:a16="http://schemas.microsoft.com/office/drawing/2014/main" id="{D2BDC58B-D5E7-6274-A408-8398613CF2AC}"/>
              </a:ext>
            </a:extLst>
          </p:cNvPr>
          <p:cNvSpPr txBox="1">
            <a:spLocks/>
          </p:cNvSpPr>
          <p:nvPr/>
        </p:nvSpPr>
        <p:spPr>
          <a:xfrm>
            <a:off x="1121229" y="6229888"/>
            <a:ext cx="5820697" cy="510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IAU Division C – Education, Outreach, and Heritage</a:t>
            </a:r>
          </a:p>
          <a:p>
            <a:pPr marL="0" indent="0">
              <a:buNone/>
            </a:pPr>
            <a:r>
              <a:rPr lang="en-US" dirty="0"/>
              <a:t>Dr Edward Gomez, Las Cumbres Observatory</a:t>
            </a:r>
          </a:p>
        </p:txBody>
      </p:sp>
      <p:sp>
        <p:nvSpPr>
          <p:cNvPr id="8" name="TextBox 7">
            <a:extLst>
              <a:ext uri="{FF2B5EF4-FFF2-40B4-BE49-F238E27FC236}">
                <a16:creationId xmlns:a16="http://schemas.microsoft.com/office/drawing/2014/main" id="{6E81842C-835C-49E2-0742-D26523E5934F}"/>
              </a:ext>
            </a:extLst>
          </p:cNvPr>
          <p:cNvSpPr txBox="1"/>
          <p:nvPr/>
        </p:nvSpPr>
        <p:spPr>
          <a:xfrm>
            <a:off x="475860" y="1778506"/>
            <a:ext cx="3390736" cy="369332"/>
          </a:xfrm>
          <a:prstGeom prst="rect">
            <a:avLst/>
          </a:prstGeom>
          <a:noFill/>
        </p:spPr>
        <p:txBody>
          <a:bodyPr wrap="none" rtlCol="0">
            <a:spAutoFit/>
          </a:bodyPr>
          <a:lstStyle/>
          <a:p>
            <a:r>
              <a:rPr lang="pt-PT" i="1" dirty="0" err="1"/>
              <a:t>Commission</a:t>
            </a:r>
            <a:r>
              <a:rPr lang="pt-PT" i="1" dirty="0"/>
              <a:t> </a:t>
            </a:r>
            <a:r>
              <a:rPr lang="pt-PT" i="1" dirty="0" err="1"/>
              <a:t>President</a:t>
            </a:r>
            <a:r>
              <a:rPr lang="pt-PT" i="1" dirty="0"/>
              <a:t>: Steve </a:t>
            </a:r>
            <a:r>
              <a:rPr lang="pt-PT" i="1" dirty="0" err="1"/>
              <a:t>Gullberg</a:t>
            </a:r>
            <a:endParaRPr lang="en-US" i="1" dirty="0"/>
          </a:p>
        </p:txBody>
      </p:sp>
    </p:spTree>
    <p:extLst>
      <p:ext uri="{BB962C8B-B14F-4D97-AF65-F5344CB8AC3E}">
        <p14:creationId xmlns:p14="http://schemas.microsoft.com/office/powerpoint/2010/main" val="296405248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{03596AAF-37C8-0B4E-8BEF-E6C2FE2B2884}tf10001123</Template>
  <TotalTime>1271</TotalTime>
  <Words>865</Words>
  <Application>Microsoft Macintosh PowerPoint</Application>
  <PresentationFormat>Widescreen</PresentationFormat>
  <Paragraphs>94</Paragraphs>
  <Slides>11</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Gill Sans MT</vt:lpstr>
      <vt:lpstr>Times New Roman</vt:lpstr>
      <vt:lpstr>Wingdings 2</vt:lpstr>
      <vt:lpstr>Dividend</vt:lpstr>
      <vt:lpstr>Education, Outreach and Heritage on a global scale</vt:lpstr>
      <vt:lpstr>Division C – Education, Outreach and Heritage</vt:lpstr>
      <vt:lpstr>Division C – Education, Outreach and Heritage</vt:lpstr>
      <vt:lpstr>Commission C1 – Astronomy education &amp; Development</vt:lpstr>
      <vt:lpstr>Commission C2 – Communicating Astronomy with the public</vt:lpstr>
      <vt:lpstr>Commission C3 – History of Astronomy</vt:lpstr>
      <vt:lpstr>Commission C4 – World Heritage &amp; Astronomy</vt:lpstr>
      <vt:lpstr>Commission C4 – World Heritage &amp; Astronomy</vt:lpstr>
      <vt:lpstr>Commission C5 - Cultural Astronomy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Burton</dc:creator>
  <cp:lastModifiedBy>Edward Gomez</cp:lastModifiedBy>
  <cp:revision>12</cp:revision>
  <dcterms:created xsi:type="dcterms:W3CDTF">2025-04-28T13:59:21Z</dcterms:created>
  <dcterms:modified xsi:type="dcterms:W3CDTF">2025-04-30T08:49:06Z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f97757-4eb4-4717-9ad7-857a79ead847_Enabled">
    <vt:lpwstr>true</vt:lpwstr>
  </property>
  <property fmtid="{D5CDD505-2E9C-101B-9397-08002B2CF9AE}" pid="3" name="MSIP_Label_d5f97757-4eb4-4717-9ad7-857a79ead847_SetDate">
    <vt:lpwstr>2025-04-28T14:05:41Z</vt:lpwstr>
  </property>
  <property fmtid="{D5CDD505-2E9C-101B-9397-08002B2CF9AE}" pid="4" name="MSIP_Label_d5f97757-4eb4-4717-9ad7-857a79ead847_Method">
    <vt:lpwstr>Standard</vt:lpwstr>
  </property>
  <property fmtid="{D5CDD505-2E9C-101B-9397-08002B2CF9AE}" pid="5" name="MSIP_Label_d5f97757-4eb4-4717-9ad7-857a79ead847_Name">
    <vt:lpwstr>defa4170-0d19-0005-0004-bc88714345d2</vt:lpwstr>
  </property>
  <property fmtid="{D5CDD505-2E9C-101B-9397-08002B2CF9AE}" pid="6" name="MSIP_Label_d5f97757-4eb4-4717-9ad7-857a79ead847_SiteId">
    <vt:lpwstr>b2c6b808-870c-4e3b-848f-bec583255da0</vt:lpwstr>
  </property>
  <property fmtid="{D5CDD505-2E9C-101B-9397-08002B2CF9AE}" pid="7" name="MSIP_Label_d5f97757-4eb4-4717-9ad7-857a79ead847_ActionId">
    <vt:lpwstr>ca4ed2ed-4c5c-4c61-94e3-b042d50bc01e</vt:lpwstr>
  </property>
  <property fmtid="{D5CDD505-2E9C-101B-9397-08002B2CF9AE}" pid="8" name="MSIP_Label_d5f97757-4eb4-4717-9ad7-857a79ead847_ContentBits">
    <vt:lpwstr>0</vt:lpwstr>
  </property>
  <property fmtid="{D5CDD505-2E9C-101B-9397-08002B2CF9AE}" pid="9" name="MSIP_Label_d5f97757-4eb4-4717-9ad7-857a79ead847_Tag">
    <vt:lpwstr>50, 3, 0, 1</vt:lpwstr>
  </property>
</Properties>
</file>