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22" r:id="rId1"/>
  </p:sldMasterIdLst>
  <p:notesMasterIdLst>
    <p:notesMasterId r:id="rId28"/>
  </p:notesMasterIdLst>
  <p:handoutMasterIdLst>
    <p:handoutMasterId r:id="rId29"/>
  </p:handoutMasterIdLst>
  <p:sldIdLst>
    <p:sldId id="852" r:id="rId2"/>
    <p:sldId id="1022" r:id="rId3"/>
    <p:sldId id="1030" r:id="rId4"/>
    <p:sldId id="1031" r:id="rId5"/>
    <p:sldId id="1032" r:id="rId6"/>
    <p:sldId id="1038" r:id="rId7"/>
    <p:sldId id="1037" r:id="rId8"/>
    <p:sldId id="1040" r:id="rId9"/>
    <p:sldId id="1044" r:id="rId10"/>
    <p:sldId id="1041" r:id="rId11"/>
    <p:sldId id="1046" r:id="rId12"/>
    <p:sldId id="1042" r:id="rId13"/>
    <p:sldId id="1049" r:id="rId14"/>
    <p:sldId id="1043" r:id="rId15"/>
    <p:sldId id="1050" r:id="rId16"/>
    <p:sldId id="1023" r:id="rId17"/>
    <p:sldId id="1013" r:id="rId18"/>
    <p:sldId id="1009" r:id="rId19"/>
    <p:sldId id="1010" r:id="rId20"/>
    <p:sldId id="1011" r:id="rId21"/>
    <p:sldId id="1008" r:id="rId22"/>
    <p:sldId id="1019" r:id="rId23"/>
    <p:sldId id="1006" r:id="rId24"/>
    <p:sldId id="1020" r:id="rId25"/>
    <p:sldId id="1051" r:id="rId26"/>
    <p:sldId id="1004" r:id="rId27"/>
  </p:sldIdLst>
  <p:sldSz cx="12192000" cy="6858000"/>
  <p:notesSz cx="6881813" cy="9296400"/>
  <p:defaultTextStyle>
    <a:defPPr>
      <a:defRPr lang="en-US"/>
    </a:defPPr>
    <a:lvl1pPr algn="ctr" rtl="0" fontAlgn="base">
      <a:spcBef>
        <a:spcPct val="0"/>
      </a:spcBef>
      <a:spcAft>
        <a:spcPct val="0"/>
      </a:spcAft>
      <a:defRPr sz="6000" kern="1200">
        <a:solidFill>
          <a:schemeClr val="tx1"/>
        </a:solidFill>
        <a:latin typeface="Arial" charset="0"/>
        <a:ea typeface="+mn-ea"/>
        <a:cs typeface="+mn-cs"/>
      </a:defRPr>
    </a:lvl1pPr>
    <a:lvl2pPr marL="457200" algn="ctr" rtl="0" fontAlgn="base">
      <a:spcBef>
        <a:spcPct val="0"/>
      </a:spcBef>
      <a:spcAft>
        <a:spcPct val="0"/>
      </a:spcAft>
      <a:defRPr sz="6000" kern="1200">
        <a:solidFill>
          <a:schemeClr val="tx1"/>
        </a:solidFill>
        <a:latin typeface="Arial" charset="0"/>
        <a:ea typeface="+mn-ea"/>
        <a:cs typeface="+mn-cs"/>
      </a:defRPr>
    </a:lvl2pPr>
    <a:lvl3pPr marL="914400" algn="ctr" rtl="0" fontAlgn="base">
      <a:spcBef>
        <a:spcPct val="0"/>
      </a:spcBef>
      <a:spcAft>
        <a:spcPct val="0"/>
      </a:spcAft>
      <a:defRPr sz="6000" kern="1200">
        <a:solidFill>
          <a:schemeClr val="tx1"/>
        </a:solidFill>
        <a:latin typeface="Arial" charset="0"/>
        <a:ea typeface="+mn-ea"/>
        <a:cs typeface="+mn-cs"/>
      </a:defRPr>
    </a:lvl3pPr>
    <a:lvl4pPr marL="1371600" algn="ctr" rtl="0" fontAlgn="base">
      <a:spcBef>
        <a:spcPct val="0"/>
      </a:spcBef>
      <a:spcAft>
        <a:spcPct val="0"/>
      </a:spcAft>
      <a:defRPr sz="6000" kern="1200">
        <a:solidFill>
          <a:schemeClr val="tx1"/>
        </a:solidFill>
        <a:latin typeface="Arial" charset="0"/>
        <a:ea typeface="+mn-ea"/>
        <a:cs typeface="+mn-cs"/>
      </a:defRPr>
    </a:lvl4pPr>
    <a:lvl5pPr marL="1828800" algn="ctr" rtl="0" fontAlgn="base">
      <a:spcBef>
        <a:spcPct val="0"/>
      </a:spcBef>
      <a:spcAft>
        <a:spcPct val="0"/>
      </a:spcAft>
      <a:defRPr sz="6000" kern="1200">
        <a:solidFill>
          <a:schemeClr val="tx1"/>
        </a:solidFill>
        <a:latin typeface="Arial" charset="0"/>
        <a:ea typeface="+mn-ea"/>
        <a:cs typeface="+mn-cs"/>
      </a:defRPr>
    </a:lvl5pPr>
    <a:lvl6pPr marL="2286000" algn="l" defTabSz="914400" rtl="0" eaLnBrk="1" latinLnBrk="0" hangingPunct="1">
      <a:defRPr sz="6000" kern="1200">
        <a:solidFill>
          <a:schemeClr val="tx1"/>
        </a:solidFill>
        <a:latin typeface="Arial" charset="0"/>
        <a:ea typeface="+mn-ea"/>
        <a:cs typeface="+mn-cs"/>
      </a:defRPr>
    </a:lvl6pPr>
    <a:lvl7pPr marL="2743200" algn="l" defTabSz="914400" rtl="0" eaLnBrk="1" latinLnBrk="0" hangingPunct="1">
      <a:defRPr sz="6000" kern="1200">
        <a:solidFill>
          <a:schemeClr val="tx1"/>
        </a:solidFill>
        <a:latin typeface="Arial" charset="0"/>
        <a:ea typeface="+mn-ea"/>
        <a:cs typeface="+mn-cs"/>
      </a:defRPr>
    </a:lvl7pPr>
    <a:lvl8pPr marL="3200400" algn="l" defTabSz="914400" rtl="0" eaLnBrk="1" latinLnBrk="0" hangingPunct="1">
      <a:defRPr sz="6000" kern="1200">
        <a:solidFill>
          <a:schemeClr val="tx1"/>
        </a:solidFill>
        <a:latin typeface="Arial" charset="0"/>
        <a:ea typeface="+mn-ea"/>
        <a:cs typeface="+mn-cs"/>
      </a:defRPr>
    </a:lvl8pPr>
    <a:lvl9pPr marL="3657600" algn="l" defTabSz="914400" rtl="0" eaLnBrk="1" latinLnBrk="0" hangingPunct="1">
      <a:defRPr sz="6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3F8"/>
    <a:srgbClr val="FFFFEB"/>
    <a:srgbClr val="00FFFC"/>
    <a:srgbClr val="84E5E9"/>
    <a:srgbClr val="09F1F9"/>
    <a:srgbClr val="00CCFF"/>
    <a:srgbClr val="FFFFCC"/>
    <a:srgbClr val="000000"/>
    <a:srgbClr val="FFCC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3" autoAdjust="0"/>
    <p:restoredTop sz="96203" autoAdjust="0"/>
  </p:normalViewPr>
  <p:slideViewPr>
    <p:cSldViewPr>
      <p:cViewPr varScale="1">
        <p:scale>
          <a:sx n="203" d="100"/>
          <a:sy n="203" d="100"/>
        </p:scale>
        <p:origin x="176" y="3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52"/>
    </p:cViewPr>
  </p:sorterViewPr>
  <p:notesViewPr>
    <p:cSldViewPr>
      <p:cViewPr>
        <p:scale>
          <a:sx n="75" d="100"/>
          <a:sy n="75" d="100"/>
        </p:scale>
        <p:origin x="-1344" y="150"/>
      </p:cViewPr>
      <p:guideLst>
        <p:guide orient="horz" pos="2927"/>
        <p:guide pos="2168"/>
      </p:guideLst>
    </p:cSldViewPr>
  </p:notesViewPr>
  <p:gridSpacing cx="57607" cy="5760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8003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22459"/>
            <a:ext cx="2982119" cy="463617"/>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l" defTabSz="898866" eaLnBrk="0" hangingPunct="0">
              <a:defRPr sz="1000" i="1">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899694" y="22459"/>
            <a:ext cx="2982119" cy="463617"/>
          </a:xfrm>
          <a:prstGeom prst="rect">
            <a:avLst/>
          </a:prstGeom>
          <a:noFill/>
          <a:ln w="9525">
            <a:noFill/>
            <a:miter lim="800000"/>
            <a:headEnd/>
            <a:tailEnd/>
          </a:ln>
          <a:effectLst/>
        </p:spPr>
        <p:txBody>
          <a:bodyPr vert="horz" wrap="square" lIns="19186" tIns="0" rIns="19186" bIns="0" numCol="1" anchor="t" anchorCtr="0" compatLnSpc="1">
            <a:prstTxWarp prst="textNoShape">
              <a:avLst/>
            </a:prstTxWarp>
          </a:bodyPr>
          <a:lstStyle>
            <a:lvl1pPr algn="r" defTabSz="898866" eaLnBrk="0" hangingPunct="0">
              <a:defRPr sz="1000" i="1">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373063" y="723900"/>
            <a:ext cx="6135687" cy="3452813"/>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7575" y="4417996"/>
            <a:ext cx="5046663" cy="4161322"/>
          </a:xfrm>
          <a:prstGeom prst="rect">
            <a:avLst/>
          </a:prstGeom>
          <a:noFill/>
          <a:ln w="9525">
            <a:noFill/>
            <a:miter lim="800000"/>
            <a:headEnd/>
            <a:tailEnd/>
          </a:ln>
          <a:effectLst/>
        </p:spPr>
        <p:txBody>
          <a:bodyPr vert="horz" wrap="square" lIns="92740" tIns="44771" rIns="92740" bIns="4477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810324"/>
            <a:ext cx="2982119" cy="463617"/>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l" defTabSz="898866" eaLnBrk="0" hangingPunct="0">
              <a:defRPr sz="1000" i="1">
                <a:latin typeface="Times New Roman" pitchFamily="18" charset="0"/>
              </a:defRPr>
            </a:lvl1pPr>
          </a:lstStyle>
          <a:p>
            <a:pPr>
              <a:defRPr/>
            </a:pPr>
            <a:endParaRPr lang="en-US"/>
          </a:p>
        </p:txBody>
      </p:sp>
      <p:sp>
        <p:nvSpPr>
          <p:cNvPr id="2055" name="Rectangle 7"/>
          <p:cNvSpPr>
            <a:spLocks noGrp="1" noChangeArrowheads="1"/>
          </p:cNvSpPr>
          <p:nvPr>
            <p:ph type="sldNum" sz="quarter" idx="5"/>
          </p:nvPr>
        </p:nvSpPr>
        <p:spPr bwMode="auto">
          <a:xfrm>
            <a:off x="3899694" y="8810324"/>
            <a:ext cx="2982119" cy="463617"/>
          </a:xfrm>
          <a:prstGeom prst="rect">
            <a:avLst/>
          </a:prstGeom>
          <a:noFill/>
          <a:ln w="9525">
            <a:noFill/>
            <a:miter lim="800000"/>
            <a:headEnd/>
            <a:tailEnd/>
          </a:ln>
          <a:effectLst/>
        </p:spPr>
        <p:txBody>
          <a:bodyPr vert="horz" wrap="square" lIns="19186" tIns="0" rIns="19186" bIns="0" numCol="1" anchor="b" anchorCtr="0" compatLnSpc="1">
            <a:prstTxWarp prst="textNoShape">
              <a:avLst/>
            </a:prstTxWarp>
          </a:bodyPr>
          <a:lstStyle>
            <a:lvl1pPr algn="r" defTabSz="898866" eaLnBrk="0" hangingPunct="0">
              <a:defRPr sz="1000" i="1">
                <a:latin typeface="Times New Roman" pitchFamily="18" charset="0"/>
              </a:defRPr>
            </a:lvl1pPr>
          </a:lstStyle>
          <a:p>
            <a:pPr>
              <a:defRPr/>
            </a:pPr>
            <a:fld id="{D726A7FA-5FA7-4873-A695-C6DDE072EC71}" type="slidenum">
              <a:rPr lang="en-US"/>
              <a:pPr>
                <a:defRPr/>
              </a:pPr>
              <a:t>‹#›</a:t>
            </a:fld>
            <a:endParaRPr lang="en-US"/>
          </a:p>
        </p:txBody>
      </p:sp>
    </p:spTree>
    <p:extLst>
      <p:ext uri="{BB962C8B-B14F-4D97-AF65-F5344CB8AC3E}">
        <p14:creationId xmlns:p14="http://schemas.microsoft.com/office/powerpoint/2010/main" val="4048449627"/>
      </p:ext>
    </p:extLst>
  </p:cSld>
  <p:clrMap bg1="lt1" tx1="dk1" bg2="lt2" tx2="dk2" accent1="accent1" accent2="accent2" accent3="accent3" accent4="accent4" accent5="accent5" accent6="accent6" hlink="hlink" folHlink="folHlink"/>
  <p:notesStyle>
    <a:lvl1pPr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2438"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3288"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55725"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08163" algn="l" defTabSz="892175"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766D19F1-1B74-40EB-8C9A-4820B932A53A}" type="slidenum">
              <a:rPr lang="en-US" smtClean="0"/>
              <a:pPr/>
              <a:t>1</a:t>
            </a:fld>
            <a:endParaRPr lang="en-US"/>
          </a:p>
        </p:txBody>
      </p:sp>
      <p:sp>
        <p:nvSpPr>
          <p:cNvPr id="33795" name="Rectangle 2"/>
          <p:cNvSpPr>
            <a:spLocks noGrp="1" noRot="1" noChangeAspect="1" noChangeArrowheads="1" noTextEdit="1"/>
          </p:cNvSpPr>
          <p:nvPr>
            <p:ph type="sldImg"/>
          </p:nvPr>
        </p:nvSpPr>
        <p:spPr>
          <a:xfrm>
            <a:off x="392113" y="715963"/>
            <a:ext cx="6073775" cy="3417887"/>
          </a:xfrm>
          <a:ln/>
        </p:spPr>
      </p:sp>
      <p:sp>
        <p:nvSpPr>
          <p:cNvPr id="33796" name="Rectangle 3"/>
          <p:cNvSpPr>
            <a:spLocks noGrp="1" noChangeArrowheads="1"/>
          </p:cNvSpPr>
          <p:nvPr>
            <p:ph type="body" idx="1"/>
          </p:nvPr>
        </p:nvSpPr>
        <p:spPr>
          <a:noFill/>
          <a:ln/>
        </p:spPr>
        <p:txBody>
          <a:bodyPr/>
          <a:lstStyle/>
          <a:p>
            <a:r>
              <a:rPr lang="en-US" dirty="0"/>
              <a:t>Two parts to this talk: 1) Rapid response.  2) Sustained response.</a:t>
            </a:r>
          </a:p>
        </p:txBody>
      </p:sp>
    </p:spTree>
    <p:extLst>
      <p:ext uri="{BB962C8B-B14F-4D97-AF65-F5344CB8AC3E}">
        <p14:creationId xmlns:p14="http://schemas.microsoft.com/office/powerpoint/2010/main" val="273734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9AF17-6B49-06EF-EFAE-496B70545FEF}"/>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ADA45794-0900-5E71-6E38-843ADBFEA881}"/>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25</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4DEF2120-7A67-A969-8C7C-E7F637BB95F7}"/>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25</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063288F1-096C-4F30-BCF0-DE955C2041F3}"/>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C80D8E8D-1991-D87E-F665-757ADF98F5E7}"/>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09335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9173-3ADC-D598-35FC-684B270F1E04}"/>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D19FF0FD-61F5-5BC6-BA90-A78CEAC1133B}"/>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26</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13EBCEE5-0F33-4FE9-666A-54CD0DB4B0F3}"/>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26</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34C8EC91-2FC9-25DF-4883-DB0671888F3B}"/>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39DB53E7-0081-24E8-24BB-8BC94E9A1AEE}"/>
              </a:ext>
            </a:extLst>
          </p:cNvPr>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8997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860CC-E6FF-BC2E-4073-5716EB2D31B1}"/>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A51F9D8F-CD91-6FB2-918C-1D4572C12222}"/>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17</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227B1275-D4A6-08F2-E66E-ED9049135EA4}"/>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17</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9060B243-A03B-BA00-E0CA-7A09F6D1A7A6}"/>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C1F3C7D2-2A4E-A8E1-4558-DB7A69AE834B}"/>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43843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A562E-9807-48D9-61CE-45DCC0563AA7}"/>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CB0292B0-2E83-2CD5-6B31-B00FA2188F59}"/>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18</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9D267BE1-D1B8-E621-BCE4-BDFBFC71956A}"/>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18</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DF193552-48F7-CE7A-8A99-2CDFAF6432DD}"/>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3C07DE01-0820-D424-A0B7-3A48027DC09B}"/>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89249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3DB88-C53F-8539-BC3A-77B152A6CDBE}"/>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322B3975-14A0-2938-02D2-32F808C53295}"/>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19</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E1F5144A-215A-0F02-CC6A-6A545CC4E9CF}"/>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19</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10E5005C-C4AD-F179-12E3-FB344D4B248C}"/>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CC6CB97E-F1D9-FA7E-5BF6-B54861F2C07B}"/>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5548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1EECD-79BA-9A59-9489-CA60456D48E7}"/>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E2822CFE-85F3-5B80-7AB7-96FF2EB1EBF4}"/>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20</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879E1D1F-AAD7-F174-F9CD-22B679C681DC}"/>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20</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89316A25-CB5C-9247-5000-5620E05473FC}"/>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607F59F5-812B-EF8F-03CF-330C54053648}"/>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515669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1E5C0-C0F4-8E0A-9B71-FA703D182D82}"/>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F77F67C4-0419-DAD3-4CB5-E3E29AEE7E79}"/>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21</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5E216A06-3A8F-3C78-1552-9A24184128F7}"/>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21</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03ABBADC-5518-1714-3A36-2BD7A712FD8E}"/>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9DABC167-F4E1-158B-6D59-204ACA027017}"/>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08734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53DB8-B8D3-DF77-4597-C7509F054B25}"/>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C8AFC0C7-CF1B-0179-2051-54DDFAE7532F}"/>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22</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442EBC44-AEF5-F94C-5F68-09BA21825766}"/>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22</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864D79BF-17D1-8F11-10D1-A043DC11C7B6}"/>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E99D5FAD-2881-8435-58FB-5483C880F4F8}"/>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57483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5DA38-0171-B55B-C6A3-0B1CDB18CAB0}"/>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CE152351-D5AE-B586-0B3B-9968F5FE087C}"/>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23</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B029F304-09EE-84E5-3636-67F1C205FB75}"/>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23</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51F550F1-0C52-3212-D0F0-3D0D8633BA54}"/>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D4C7CD4B-49E5-A4E3-1979-697F6F07F71E}"/>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026189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D930-6916-66F0-8015-652E8B453337}"/>
            </a:ext>
          </a:extLst>
        </p:cNvPr>
        <p:cNvGrpSpPr/>
        <p:nvPr/>
      </p:nvGrpSpPr>
      <p:grpSpPr>
        <a:xfrm>
          <a:off x="0" y="0"/>
          <a:ext cx="0" cy="0"/>
          <a:chOff x="0" y="0"/>
          <a:chExt cx="0" cy="0"/>
        </a:xfrm>
      </p:grpSpPr>
      <p:sp>
        <p:nvSpPr>
          <p:cNvPr id="39938" name="Rectangle 7">
            <a:extLst>
              <a:ext uri="{FF2B5EF4-FFF2-40B4-BE49-F238E27FC236}">
                <a16:creationId xmlns:a16="http://schemas.microsoft.com/office/drawing/2014/main" id="{B0845A67-641C-3221-CF87-09F6627007FB}"/>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953B007C-7A5F-49D8-80F6-111AB550F538}" type="slidenum">
              <a:rPr lang="en-US" sz="1000" i="1">
                <a:solidFill>
                  <a:prstClr val="black"/>
                </a:solidFill>
                <a:latin typeface="Times New Roman" pitchFamily="18" charset="0"/>
              </a:rPr>
              <a:pPr algn="r" defTabSz="898866" eaLnBrk="0" hangingPunct="0"/>
              <a:t>24</a:t>
            </a:fld>
            <a:endParaRPr lang="en-US" sz="1000" i="1" dirty="0">
              <a:solidFill>
                <a:prstClr val="black"/>
              </a:solidFill>
              <a:latin typeface="Times New Roman" pitchFamily="18" charset="0"/>
            </a:endParaRPr>
          </a:p>
        </p:txBody>
      </p:sp>
      <p:sp>
        <p:nvSpPr>
          <p:cNvPr id="39939" name="Rectangle 7">
            <a:extLst>
              <a:ext uri="{FF2B5EF4-FFF2-40B4-BE49-F238E27FC236}">
                <a16:creationId xmlns:a16="http://schemas.microsoft.com/office/drawing/2014/main" id="{C16D7854-929B-E29D-AE1D-5F888C88334B}"/>
              </a:ext>
            </a:extLst>
          </p:cNvPr>
          <p:cNvSpPr txBox="1">
            <a:spLocks noGrp="1" noChangeArrowheads="1"/>
          </p:cNvSpPr>
          <p:nvPr/>
        </p:nvSpPr>
        <p:spPr bwMode="auto">
          <a:xfrm>
            <a:off x="3899694" y="8810324"/>
            <a:ext cx="2982119" cy="463617"/>
          </a:xfrm>
          <a:prstGeom prst="rect">
            <a:avLst/>
          </a:prstGeom>
          <a:noFill/>
          <a:ln w="9525">
            <a:noFill/>
            <a:miter lim="800000"/>
            <a:headEnd/>
            <a:tailEnd/>
          </a:ln>
        </p:spPr>
        <p:txBody>
          <a:bodyPr lIns="19186" tIns="0" rIns="19186" bIns="0" anchor="b"/>
          <a:lstStyle/>
          <a:p>
            <a:pPr algn="r" defTabSz="898866" eaLnBrk="0" hangingPunct="0"/>
            <a:fld id="{C295E8CD-96D5-4AAB-9573-FAB0A9C0C298}" type="slidenum">
              <a:rPr lang="en-US" sz="1000" i="1">
                <a:solidFill>
                  <a:prstClr val="black"/>
                </a:solidFill>
                <a:latin typeface="Times New Roman" pitchFamily="18" charset="0"/>
              </a:rPr>
              <a:pPr algn="r" defTabSz="898866" eaLnBrk="0" hangingPunct="0"/>
              <a:t>24</a:t>
            </a:fld>
            <a:endParaRPr lang="en-US" sz="1000" i="1" dirty="0">
              <a:solidFill>
                <a:prstClr val="black"/>
              </a:solidFill>
              <a:latin typeface="Times New Roman" pitchFamily="18" charset="0"/>
            </a:endParaRPr>
          </a:p>
        </p:txBody>
      </p:sp>
      <p:sp>
        <p:nvSpPr>
          <p:cNvPr id="39940" name="Rectangle 2">
            <a:extLst>
              <a:ext uri="{FF2B5EF4-FFF2-40B4-BE49-F238E27FC236}">
                <a16:creationId xmlns:a16="http://schemas.microsoft.com/office/drawing/2014/main" id="{31ABE173-A8EE-A301-6A3A-B130856D2B9E}"/>
              </a:ext>
            </a:extLst>
          </p:cNvPr>
          <p:cNvSpPr>
            <a:spLocks noGrp="1" noRot="1" noChangeAspect="1" noChangeArrowheads="1" noTextEdit="1"/>
          </p:cNvSpPr>
          <p:nvPr>
            <p:ph type="sldImg"/>
          </p:nvPr>
        </p:nvSpPr>
        <p:spPr>
          <a:xfrm>
            <a:off x="373063" y="723900"/>
            <a:ext cx="6135687" cy="3452813"/>
          </a:xfrm>
          <a:ln/>
        </p:spPr>
      </p:sp>
      <p:sp>
        <p:nvSpPr>
          <p:cNvPr id="39941" name="Rectangle 3">
            <a:extLst>
              <a:ext uri="{FF2B5EF4-FFF2-40B4-BE49-F238E27FC236}">
                <a16:creationId xmlns:a16="http://schemas.microsoft.com/office/drawing/2014/main" id="{4E122A07-B43F-5980-E2E8-489F28A9489B}"/>
              </a:ext>
            </a:extLst>
          </p:cNvPr>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38651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E473848-5D13-4D75-8AC0-6933D795C2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71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AA5938-89B0-484D-B320-044ACD3474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030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2F270A-B11F-4FDC-B10D-791652A71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4241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1A91CB88-A3FE-43C3-A2C0-4D469849D1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295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F4B5A210-066C-4FA6-8BB0-CF39D37204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2823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85986D1-133E-49FA-ADCE-A251C2EC55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25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F00172-4F6C-4C35-B322-D234E55E2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434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DA166-A4C6-455D-A0F4-A5EA59D377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88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F9C6E81-E84F-4FD0-9E8D-304C01F8DE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820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CB5D1AE-CD96-444B-9C13-41384B53FC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8949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3A494BD-080A-4A01-8127-39D22B2714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45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BD09F75-B714-4654-8037-6682053BF2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924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5BF6032-8596-44DC-8DA0-B9D9C2F7D8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588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0995"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099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endParaRPr lang="en-US">
              <a:solidFill>
                <a:srgbClr val="000000"/>
              </a:solidFill>
            </a:endParaRPr>
          </a:p>
        </p:txBody>
      </p:sp>
      <p:sp>
        <p:nvSpPr>
          <p:cNvPr id="34099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34099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188256A-9FE0-4924-BBE8-19B3E57C20A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16755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7.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25.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26.png"/><Relationship Id="rId9" Type="http://schemas.openxmlformats.org/officeDocument/2006/relationships/image" Target="../media/image45.png"/><Relationship Id="rId1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D1FAA722-0D4C-850E-641E-FAB93668DD5D}"/>
              </a:ext>
            </a:extLst>
          </p:cNvPr>
          <p:cNvSpPr>
            <a:spLocks noChangeArrowheads="1"/>
          </p:cNvSpPr>
          <p:nvPr/>
        </p:nvSpPr>
        <p:spPr bwMode="auto">
          <a:xfrm>
            <a:off x="0" y="76538"/>
            <a:ext cx="12191999" cy="768125"/>
          </a:xfrm>
          <a:prstGeom prst="rect">
            <a:avLst/>
          </a:prstGeom>
          <a:noFill/>
          <a:ln w="9525">
            <a:noFill/>
            <a:miter lim="800000"/>
            <a:headEnd/>
            <a:tailEnd/>
          </a:ln>
        </p:spPr>
        <p:txBody>
          <a:bodyPr anchor="ctr"/>
          <a:lstStyle/>
          <a:p>
            <a:pPr algn="ctr">
              <a:spcBef>
                <a:spcPts val="0"/>
              </a:spcBef>
            </a:pPr>
            <a:r>
              <a:rPr lang="en-US" sz="3200" dirty="0">
                <a:solidFill>
                  <a:schemeClr val="bg1"/>
                </a:solidFill>
                <a:latin typeface="Arial Unicode MS" pitchFamily="34" charset="-128"/>
              </a:rPr>
              <a:t>Preventing and Correcting Spread of Misinformation about NEOs, Impacts, Airbursts, and Planetary Defense</a:t>
            </a:r>
          </a:p>
        </p:txBody>
      </p:sp>
      <p:sp>
        <p:nvSpPr>
          <p:cNvPr id="6" name="Rectangle 15">
            <a:extLst>
              <a:ext uri="{FF2B5EF4-FFF2-40B4-BE49-F238E27FC236}">
                <a16:creationId xmlns:a16="http://schemas.microsoft.com/office/drawing/2014/main" id="{36667031-2A81-C39B-8644-FCDAC15B3332}"/>
              </a:ext>
            </a:extLst>
          </p:cNvPr>
          <p:cNvSpPr>
            <a:spLocks noChangeArrowheads="1"/>
          </p:cNvSpPr>
          <p:nvPr/>
        </p:nvSpPr>
        <p:spPr bwMode="auto">
          <a:xfrm>
            <a:off x="127385" y="966832"/>
            <a:ext cx="11776837" cy="570891"/>
          </a:xfrm>
          <a:prstGeom prst="rect">
            <a:avLst/>
          </a:prstGeom>
          <a:noFill/>
          <a:ln w="9525">
            <a:noFill/>
            <a:miter lim="800000"/>
            <a:headEnd/>
            <a:tailEnd/>
          </a:ln>
        </p:spPr>
        <p:txBody>
          <a:bodyPr anchor="ctr"/>
          <a:lstStyle/>
          <a:p>
            <a:pPr marL="0" marR="0" algn="ctr">
              <a:spcBef>
                <a:spcPts val="0"/>
              </a:spcBef>
              <a:spcAft>
                <a:spcPts val="0"/>
              </a:spcAft>
            </a:pP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Mark Boslough</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1</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Peter Brown</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2</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Andy Bruno</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3</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Paul Chodas</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4</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Gareth Collins</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5</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Tyrone Daulton</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6</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Alan Harris</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7</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Christian Koeberl</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8</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a:t>
            </a:r>
            <a:r>
              <a:rPr lang="en-US" sz="1600" kern="0" dirty="0" err="1">
                <a:solidFill>
                  <a:schemeClr val="accent1">
                    <a:lumMod val="90000"/>
                  </a:schemeClr>
                </a:solidFill>
                <a:effectLst/>
                <a:latin typeface="+mj-lt"/>
                <a:ea typeface="Calibri" panose="020F0502020204030204" pitchFamily="34" charset="0"/>
                <a:cs typeface="Times New Roman" panose="02020603050405020304" pitchFamily="18" charset="0"/>
              </a:rPr>
              <a:t>Ania</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Losiak</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9</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David Morrison</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10</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Olga Popova</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11</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Darrel Robertson</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12</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Elizabeth A. Silber</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13</a:t>
            </a:r>
            <a:r>
              <a:rPr lang="en-US" sz="1600" kern="0" dirty="0">
                <a:solidFill>
                  <a:schemeClr val="accent1">
                    <a:lumMod val="90000"/>
                  </a:schemeClr>
                </a:solidFill>
                <a:effectLst/>
                <a:latin typeface="+mj-lt"/>
                <a:ea typeface="Calibri" panose="020F0502020204030204" pitchFamily="34" charset="0"/>
                <a:cs typeface="Times New Roman" panose="02020603050405020304" pitchFamily="18" charset="0"/>
              </a:rPr>
              <a:t>, and Matthias van Ginneken</a:t>
            </a:r>
            <a:r>
              <a:rPr lang="en-US" sz="1600" kern="0" baseline="30000" dirty="0">
                <a:solidFill>
                  <a:schemeClr val="accent1">
                    <a:lumMod val="90000"/>
                  </a:schemeClr>
                </a:solidFill>
                <a:effectLst/>
                <a:latin typeface="+mj-lt"/>
                <a:ea typeface="Calibri" panose="020F0502020204030204" pitchFamily="34" charset="0"/>
                <a:cs typeface="Times New Roman" panose="02020603050405020304" pitchFamily="18" charset="0"/>
              </a:rPr>
              <a:t>14</a:t>
            </a:r>
            <a:endParaRPr lang="en-US" sz="1600" kern="100" dirty="0">
              <a:solidFill>
                <a:schemeClr val="accent1">
                  <a:lumMod val="90000"/>
                </a:schemeClr>
              </a:solidFill>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C8FB66B-4AFE-E2BF-83D6-9F1857DC5DD9}"/>
              </a:ext>
            </a:extLst>
          </p:cNvPr>
          <p:cNvSpPr txBox="1"/>
          <p:nvPr/>
        </p:nvSpPr>
        <p:spPr>
          <a:xfrm>
            <a:off x="538321" y="6140524"/>
            <a:ext cx="10599688" cy="400110"/>
          </a:xfrm>
          <a:prstGeom prst="rect">
            <a:avLst/>
          </a:prstGeom>
          <a:noFill/>
        </p:spPr>
        <p:txBody>
          <a:bodyPr wrap="square">
            <a:spAutoFit/>
          </a:bodyPr>
          <a:lstStyle/>
          <a:p>
            <a:pPr algn="ctr"/>
            <a:r>
              <a:rPr lang="en-US" sz="2000" dirty="0">
                <a:solidFill>
                  <a:schemeClr val="accent1">
                    <a:lumMod val="90000"/>
                  </a:schemeClr>
                </a:solidFill>
                <a:latin typeface="Arial Unicode MS" pitchFamily="34" charset="-128"/>
              </a:rPr>
              <a:t>IAA Planetary Defense Conference, 5-9 May 2025, Stellenbosch, Cape Town, South Africa</a:t>
            </a:r>
            <a:endParaRPr lang="en-US" sz="2000" dirty="0">
              <a:solidFill>
                <a:schemeClr val="accent1"/>
              </a:solidFill>
              <a:latin typeface="Arial Unicode MS" pitchFamily="34" charset="-128"/>
            </a:endParaRPr>
          </a:p>
        </p:txBody>
      </p:sp>
      <p:sp>
        <p:nvSpPr>
          <p:cNvPr id="2" name="Rectangle 15">
            <a:extLst>
              <a:ext uri="{FF2B5EF4-FFF2-40B4-BE49-F238E27FC236}">
                <a16:creationId xmlns:a16="http://schemas.microsoft.com/office/drawing/2014/main" id="{F2082FBF-EF04-CEE2-E73F-AEFC3743B72E}"/>
              </a:ext>
            </a:extLst>
          </p:cNvPr>
          <p:cNvSpPr>
            <a:spLocks noChangeArrowheads="1"/>
          </p:cNvSpPr>
          <p:nvPr/>
        </p:nvSpPr>
        <p:spPr bwMode="auto">
          <a:xfrm>
            <a:off x="8853" y="1551752"/>
            <a:ext cx="12191999" cy="430751"/>
          </a:xfrm>
          <a:prstGeom prst="rect">
            <a:avLst/>
          </a:prstGeom>
          <a:noFill/>
          <a:ln w="9525">
            <a:noFill/>
            <a:miter lim="800000"/>
            <a:headEnd/>
            <a:tailEnd/>
          </a:ln>
        </p:spPr>
        <p:txBody>
          <a:bodyPr anchor="ctr"/>
          <a:lstStyle/>
          <a:p>
            <a:pPr marL="0" marR="0">
              <a:spcBef>
                <a:spcPts val="0"/>
              </a:spcBef>
              <a:spcAft>
                <a:spcPts val="0"/>
              </a:spcAft>
            </a:pP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1</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Los Alamos National Laboratory,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2</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U. of Western Ontario,.</a:t>
            </a:r>
            <a:r>
              <a:rPr lang="en-US" sz="1000" kern="0" baseline="30000" dirty="0">
                <a:solidFill>
                  <a:schemeClr val="accent1">
                    <a:lumMod val="90000"/>
                  </a:schemeClr>
                </a:solidFill>
                <a:latin typeface="+mn-lt"/>
                <a:ea typeface="Calibri" panose="020F0502020204030204" pitchFamily="34" charset="0"/>
                <a:cs typeface="Times New Roman" panose="02020603050405020304" pitchFamily="18" charset="0"/>
              </a:rPr>
              <a:t> 3</a:t>
            </a:r>
            <a:r>
              <a:rPr lang="en-US" sz="1000" kern="0" dirty="0">
                <a:solidFill>
                  <a:schemeClr val="accent1">
                    <a:lumMod val="90000"/>
                  </a:schemeClr>
                </a:solidFill>
                <a:latin typeface="+mn-lt"/>
                <a:ea typeface="Calibri" panose="020F0502020204030204" pitchFamily="34" charset="0"/>
                <a:cs typeface="Times New Roman" panose="02020603050405020304" pitchFamily="18" charset="0"/>
              </a:rPr>
              <a:t>Indiana U. Bloomington, USA,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4</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Jet Propulsion Laboratory,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5</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Imperial College London,</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 6</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Washington U. in St. Louis,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7</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Jet Propulsion Laboratory (retired),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8</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U. of Vienna,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9</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Institute of Geological Sciences</a:t>
            </a:r>
            <a:r>
              <a:rPr lang="en-US" sz="1000" kern="0" dirty="0">
                <a:solidFill>
                  <a:schemeClr val="accent1">
                    <a:lumMod val="90000"/>
                  </a:schemeClr>
                </a:solidFill>
                <a:latin typeface="+mn-lt"/>
                <a:ea typeface="Calibri" panose="020F0502020204030204" pitchFamily="34" charset="0"/>
                <a:cs typeface="Times New Roman" panose="02020603050405020304" pitchFamily="18" charset="0"/>
              </a:rPr>
              <a:t>, Polish </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Academy of Sciences,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10</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NASA (retired),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11</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Institute of Geosphere Dynamics,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12</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NASA Ames Research Center,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13</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Sandia National Laboratories, </a:t>
            </a:r>
            <a:r>
              <a:rPr lang="en-US" sz="10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rPr>
              <a:t>14</a:t>
            </a: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U. of Kent</a:t>
            </a:r>
            <a:endParaRPr lang="en-US" sz="1000" kern="100" dirty="0">
              <a:solidFill>
                <a:schemeClr val="accent1">
                  <a:lumMod val="90000"/>
                </a:schemeClr>
              </a:solidFill>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D23DFD8B-DD96-8095-3B5F-F2DDA2DFC8D1}"/>
              </a:ext>
            </a:extLst>
          </p:cNvPr>
          <p:cNvGrpSpPr/>
          <p:nvPr/>
        </p:nvGrpSpPr>
        <p:grpSpPr>
          <a:xfrm>
            <a:off x="419426" y="2046707"/>
            <a:ext cx="11179439" cy="4083180"/>
            <a:chOff x="446833" y="2385509"/>
            <a:chExt cx="11179439" cy="4083180"/>
          </a:xfrm>
        </p:grpSpPr>
        <p:pic>
          <p:nvPicPr>
            <p:cNvPr id="7" name="Picture 8" descr="DSC_0272">
              <a:extLst>
                <a:ext uri="{FF2B5EF4-FFF2-40B4-BE49-F238E27FC236}">
                  <a16:creationId xmlns:a16="http://schemas.microsoft.com/office/drawing/2014/main" id="{D329A7D6-EE60-DE65-A110-189788CFA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947" t="3473"/>
            <a:stretch>
              <a:fillRect/>
            </a:stretch>
          </p:blipFill>
          <p:spPr bwMode="auto">
            <a:xfrm>
              <a:off x="450514" y="2385509"/>
              <a:ext cx="5415058" cy="40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041FDFB-0F98-1C9B-FAD3-A6C142D8884D}"/>
                </a:ext>
              </a:extLst>
            </p:cNvPr>
            <p:cNvSpPr txBox="1"/>
            <p:nvPr/>
          </p:nvSpPr>
          <p:spPr>
            <a:xfrm>
              <a:off x="446833" y="2385509"/>
              <a:ext cx="2036560" cy="523220"/>
            </a:xfrm>
            <a:prstGeom prst="rect">
              <a:avLst/>
            </a:prstGeom>
            <a:noFill/>
          </p:spPr>
          <p:txBody>
            <a:bodyPr wrap="square">
              <a:spAutoFit/>
            </a:bodyPr>
            <a:lstStyle/>
            <a:p>
              <a:pPr algn="ctr"/>
              <a:r>
                <a:rPr lang="en-US" sz="2800" dirty="0">
                  <a:latin typeface="Arial Unicode MS" pitchFamily="34" charset="-128"/>
                </a:rPr>
                <a:t>Tunguska</a:t>
              </a:r>
            </a:p>
          </p:txBody>
        </p:sp>
        <p:pic>
          <p:nvPicPr>
            <p:cNvPr id="11" name="Picture 10" descr="A circular green field surrounded by trees&#10;&#10;Description automatically generated">
              <a:extLst>
                <a:ext uri="{FF2B5EF4-FFF2-40B4-BE49-F238E27FC236}">
                  <a16:creationId xmlns:a16="http://schemas.microsoft.com/office/drawing/2014/main" id="{2CD4906E-01F7-1F39-297A-6F14352D0ED4}"/>
                </a:ext>
              </a:extLst>
            </p:cNvPr>
            <p:cNvPicPr>
              <a:picLocks noChangeAspect="1"/>
            </p:cNvPicPr>
            <p:nvPr/>
          </p:nvPicPr>
          <p:blipFill>
            <a:blip r:embed="rId4">
              <a:extLst>
                <a:ext uri="{28A0092B-C50C-407E-A947-70E740481C1C}">
                  <a14:useLocalDpi xmlns:a14="http://schemas.microsoft.com/office/drawing/2010/main" val="0"/>
                </a:ext>
              </a:extLst>
            </a:blip>
            <a:srcRect r="6795"/>
            <a:stretch/>
          </p:blipFill>
          <p:spPr>
            <a:xfrm>
              <a:off x="6211213" y="2399609"/>
              <a:ext cx="5415059" cy="4069080"/>
            </a:xfrm>
            <a:prstGeom prst="rect">
              <a:avLst/>
            </a:prstGeom>
          </p:spPr>
        </p:pic>
        <p:sp>
          <p:nvSpPr>
            <p:cNvPr id="12" name="TextBox 11">
              <a:extLst>
                <a:ext uri="{FF2B5EF4-FFF2-40B4-BE49-F238E27FC236}">
                  <a16:creationId xmlns:a16="http://schemas.microsoft.com/office/drawing/2014/main" id="{4FEFB2FA-A562-6E86-BA1F-D8293436B640}"/>
                </a:ext>
              </a:extLst>
            </p:cNvPr>
            <p:cNvSpPr txBox="1"/>
            <p:nvPr/>
          </p:nvSpPr>
          <p:spPr>
            <a:xfrm>
              <a:off x="6211213" y="2410246"/>
              <a:ext cx="2780325" cy="523220"/>
            </a:xfrm>
            <a:prstGeom prst="rect">
              <a:avLst/>
            </a:prstGeom>
            <a:noFill/>
          </p:spPr>
          <p:txBody>
            <a:bodyPr wrap="square">
              <a:spAutoFit/>
            </a:bodyPr>
            <a:lstStyle/>
            <a:p>
              <a:pPr algn="ctr"/>
              <a:r>
                <a:rPr lang="en-US" sz="2800" dirty="0">
                  <a:solidFill>
                    <a:schemeClr val="bg1"/>
                  </a:solidFill>
                  <a:latin typeface="Arial Unicode MS" pitchFamily="34" charset="-128"/>
                </a:rPr>
                <a:t>Not Tunguska</a:t>
              </a:r>
            </a:p>
          </p:txBody>
        </p:sp>
      </p:grpSp>
      <p:sp>
        <p:nvSpPr>
          <p:cNvPr id="15" name="Rectangle 15">
            <a:extLst>
              <a:ext uri="{FF2B5EF4-FFF2-40B4-BE49-F238E27FC236}">
                <a16:creationId xmlns:a16="http://schemas.microsoft.com/office/drawing/2014/main" id="{D21CA69E-CE17-D27B-5C0C-DD5743F71CC7}"/>
              </a:ext>
            </a:extLst>
          </p:cNvPr>
          <p:cNvSpPr>
            <a:spLocks noChangeArrowheads="1"/>
          </p:cNvSpPr>
          <p:nvPr/>
        </p:nvSpPr>
        <p:spPr bwMode="auto">
          <a:xfrm>
            <a:off x="0" y="6607422"/>
            <a:ext cx="11924649" cy="240919"/>
          </a:xfrm>
          <a:prstGeom prst="rect">
            <a:avLst/>
          </a:prstGeom>
          <a:noFill/>
          <a:ln w="9525">
            <a:noFill/>
            <a:miter lim="800000"/>
            <a:headEnd/>
            <a:tailEnd/>
          </a:ln>
        </p:spPr>
        <p:txBody>
          <a:bodyPr anchor="ctr"/>
          <a:lstStyle/>
          <a:p>
            <a:pPr marL="0" marR="0" algn="l">
              <a:spcBef>
                <a:spcPts val="0"/>
              </a:spcBef>
              <a:spcAft>
                <a:spcPts val="0"/>
              </a:spcAft>
            </a:pPr>
            <a:r>
              <a:rPr lang="en-US" sz="1000" kern="0" dirty="0">
                <a:solidFill>
                  <a:schemeClr val="accent1">
                    <a:lumMod val="90000"/>
                  </a:schemeClr>
                </a:solidFill>
                <a:effectLst/>
                <a:latin typeface="+mn-lt"/>
                <a:ea typeface="Calibri" panose="020F0502020204030204" pitchFamily="34" charset="0"/>
                <a:cs typeface="Times New Roman" panose="02020603050405020304" pitchFamily="18" charset="0"/>
              </a:rPr>
              <a:t>LANL work was supported by the US Department of Energy through the Los Alamos National Laboratory. Los Alamos National Laboratory is operated by Triad National Security, LLC, for the National Nuclear Security Administration of U.S. Department of Energy (Contract No. 89233218CNA000001).</a:t>
            </a:r>
          </a:p>
          <a:p>
            <a:pPr marL="0" marR="0">
              <a:spcBef>
                <a:spcPts val="0"/>
              </a:spcBef>
              <a:spcAft>
                <a:spcPts val="0"/>
              </a:spcAft>
            </a:pPr>
            <a:endParaRPr lang="en-US" sz="1400" kern="0" baseline="30000" dirty="0">
              <a:solidFill>
                <a:schemeClr val="accent1">
                  <a:lumMod val="90000"/>
                </a:schemeClr>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5201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3126-EF2E-7F1D-5C39-97D902AEF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E4FA0-4447-EE0B-59C0-B16D155CAFCD}"/>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67A32DE9-7CD5-F863-E3F3-02412129A303}"/>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D6665E21-9AC2-D45E-5219-3D48384C5389}"/>
              </a:ext>
            </a:extLst>
          </p:cNvPr>
          <p:cNvSpPr txBox="1">
            <a:spLocks/>
          </p:cNvSpPr>
          <p:nvPr/>
        </p:nvSpPr>
        <p:spPr bwMode="auto">
          <a:xfrm>
            <a:off x="2697643" y="677888"/>
            <a:ext cx="2491036" cy="446832"/>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D4EE366F-38B0-8AE0-24B1-4D1C9C5A5375}"/>
              </a:ext>
            </a:extLst>
          </p:cNvPr>
          <p:cNvSpPr txBox="1">
            <a:spLocks/>
          </p:cNvSpPr>
          <p:nvPr/>
        </p:nvSpPr>
        <p:spPr bwMode="auto">
          <a:xfrm>
            <a:off x="5446549" y="677889"/>
            <a:ext cx="1672885" cy="446830"/>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bg1"/>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D2AD5A36-7ED6-A529-2CCE-766DF15E0EC7}"/>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1D603E85-8245-F57A-592F-47B4060F78E6}"/>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computer screen&#10;&#10;AI-generated content may be incorrect.">
            <a:extLst>
              <a:ext uri="{FF2B5EF4-FFF2-40B4-BE49-F238E27FC236}">
                <a16:creationId xmlns:a16="http://schemas.microsoft.com/office/drawing/2014/main" id="{12722A53-62F0-ADE4-6014-10D1CFD87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012" y="1412755"/>
            <a:ext cx="4595667" cy="5215129"/>
          </a:xfrm>
          <a:prstGeom prst="rect">
            <a:avLst/>
          </a:prstGeom>
        </p:spPr>
      </p:pic>
      <p:pic>
        <p:nvPicPr>
          <p:cNvPr id="10" name="Picture 9" descr="A screenshot of a news&#10;&#10;AI-generated content may be incorrect.">
            <a:extLst>
              <a:ext uri="{FF2B5EF4-FFF2-40B4-BE49-F238E27FC236}">
                <a16:creationId xmlns:a16="http://schemas.microsoft.com/office/drawing/2014/main" id="{46FE972D-2573-214B-5AB4-9EA096AE7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822" y="1606599"/>
            <a:ext cx="5945259" cy="4574594"/>
          </a:xfrm>
          <a:prstGeom prst="rect">
            <a:avLst/>
          </a:prstGeom>
        </p:spPr>
      </p:pic>
    </p:spTree>
    <p:extLst>
      <p:ext uri="{BB962C8B-B14F-4D97-AF65-F5344CB8AC3E}">
        <p14:creationId xmlns:p14="http://schemas.microsoft.com/office/powerpoint/2010/main" val="289521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9B780-48E2-18DF-DC5F-26626FF19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2411E-0624-3099-3450-0ADD4FBF4660}"/>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01B63498-7EB7-E4A8-761F-2DD11FFDBFFF}"/>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9E9F64D8-1B11-7A4E-604D-DD2683749320}"/>
              </a:ext>
            </a:extLst>
          </p:cNvPr>
          <p:cNvSpPr txBox="1">
            <a:spLocks/>
          </p:cNvSpPr>
          <p:nvPr/>
        </p:nvSpPr>
        <p:spPr bwMode="auto">
          <a:xfrm>
            <a:off x="2697643" y="677888"/>
            <a:ext cx="2491036" cy="446832"/>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3941A13B-9A01-3B42-79DC-AE4D80682DD1}"/>
              </a:ext>
            </a:extLst>
          </p:cNvPr>
          <p:cNvSpPr txBox="1">
            <a:spLocks/>
          </p:cNvSpPr>
          <p:nvPr/>
        </p:nvSpPr>
        <p:spPr bwMode="auto">
          <a:xfrm>
            <a:off x="5446549" y="677889"/>
            <a:ext cx="1672885" cy="446830"/>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bg1"/>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647AF977-5EF2-47F5-729D-038040E99F8F}"/>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C19A47A9-F203-E375-921B-444922904122}"/>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news report&#10;&#10;AI-generated content may be incorrect.">
            <a:extLst>
              <a:ext uri="{FF2B5EF4-FFF2-40B4-BE49-F238E27FC236}">
                <a16:creationId xmlns:a16="http://schemas.microsoft.com/office/drawing/2014/main" id="{0F67EE48-CA53-129B-39FC-6F1734CE6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28" y="1412755"/>
            <a:ext cx="6121304" cy="5106112"/>
          </a:xfrm>
          <a:prstGeom prst="rect">
            <a:avLst/>
          </a:prstGeom>
        </p:spPr>
      </p:pic>
      <p:sp>
        <p:nvSpPr>
          <p:cNvPr id="9" name="Title 1">
            <a:extLst>
              <a:ext uri="{FF2B5EF4-FFF2-40B4-BE49-F238E27FC236}">
                <a16:creationId xmlns:a16="http://schemas.microsoft.com/office/drawing/2014/main" id="{1A0B9F78-7EFB-FD3D-0CA7-1C8A5A5A78DE}"/>
              </a:ext>
            </a:extLst>
          </p:cNvPr>
          <p:cNvSpPr txBox="1">
            <a:spLocks/>
          </p:cNvSpPr>
          <p:nvPr/>
        </p:nvSpPr>
        <p:spPr bwMode="auto">
          <a:xfrm>
            <a:off x="6905576" y="2502405"/>
            <a:ext cx="5083151" cy="9265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chemeClr val="accent5"/>
                </a:solidFill>
                <a:latin typeface="+mn-lt"/>
              </a:rPr>
              <a:t>Lesson Learned: </a:t>
            </a:r>
            <a:br>
              <a:rPr lang="en-US" sz="2000" kern="0" dirty="0">
                <a:solidFill>
                  <a:schemeClr val="accent5"/>
                </a:solidFill>
                <a:latin typeface="+mn-lt"/>
              </a:rPr>
            </a:br>
            <a:r>
              <a:rPr lang="en-US" sz="2000" kern="0" dirty="0">
                <a:solidFill>
                  <a:schemeClr val="accent5"/>
                </a:solidFill>
                <a:latin typeface="+mn-lt"/>
              </a:rPr>
              <a:t>Value of scientists who blog and are active on </a:t>
            </a:r>
            <a:r>
              <a:rPr lang="en-US" sz="2000" kern="0">
                <a:solidFill>
                  <a:schemeClr val="accent5"/>
                </a:solidFill>
                <a:latin typeface="+mn-lt"/>
              </a:rPr>
              <a:t>social media</a:t>
            </a:r>
            <a:r>
              <a:rPr lang="en-US" sz="2000" kern="0">
                <a:solidFill>
                  <a:schemeClr val="accent5"/>
                </a:solidFill>
                <a:latin typeface="+mn-lt"/>
                <a:ea typeface="Arial" panose="020B0604020202020204" pitchFamily="34" charset="0"/>
                <a:cs typeface="Cambria" panose="02040503050406030204" pitchFamily="18" charset="0"/>
              </a:rPr>
              <a:t>. </a:t>
            </a:r>
            <a:endParaRPr lang="en-US" sz="2000" kern="0" dirty="0">
              <a:solidFill>
                <a:schemeClr val="accent5"/>
              </a:solidFill>
              <a:latin typeface="+mn-lt"/>
            </a:endParaRPr>
          </a:p>
        </p:txBody>
      </p:sp>
    </p:spTree>
    <p:extLst>
      <p:ext uri="{BB962C8B-B14F-4D97-AF65-F5344CB8AC3E}">
        <p14:creationId xmlns:p14="http://schemas.microsoft.com/office/powerpoint/2010/main" val="387060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655C2-FA30-424F-3D04-E84ACF0512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B00EC-50C2-052C-A5CC-677705BB09C8}"/>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84A20186-FE97-84D4-B7AD-B0B5732EA8FD}"/>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31FF18B8-B162-0EEF-0D8A-90D88A130121}"/>
              </a:ext>
            </a:extLst>
          </p:cNvPr>
          <p:cNvSpPr txBox="1">
            <a:spLocks/>
          </p:cNvSpPr>
          <p:nvPr/>
        </p:nvSpPr>
        <p:spPr bwMode="auto">
          <a:xfrm>
            <a:off x="2697643" y="677888"/>
            <a:ext cx="2491036" cy="446832"/>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75000"/>
                  </a:schemeClr>
                </a:solidFill>
              </a:rPr>
              <a:t>Slooh</a:t>
            </a:r>
            <a:r>
              <a:rPr lang="en-US" sz="2400" kern="0" dirty="0">
                <a:solidFill>
                  <a:schemeClr val="accent1">
                    <a:lumMod val="75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C976CAFD-80FE-3973-5618-CAE123EEC59C}"/>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E43F2261-DDA9-7E3C-FBE1-E972C47E30D5}"/>
              </a:ext>
            </a:extLst>
          </p:cNvPr>
          <p:cNvSpPr txBox="1">
            <a:spLocks/>
          </p:cNvSpPr>
          <p:nvPr/>
        </p:nvSpPr>
        <p:spPr bwMode="auto">
          <a:xfrm>
            <a:off x="7377304" y="677888"/>
            <a:ext cx="1672885" cy="446832"/>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bg1"/>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34B9F7AD-F782-0E14-5ECF-F447392E0151}"/>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computer&#10;&#10;AI-generated content may be incorrect.">
            <a:extLst>
              <a:ext uri="{FF2B5EF4-FFF2-40B4-BE49-F238E27FC236}">
                <a16:creationId xmlns:a16="http://schemas.microsoft.com/office/drawing/2014/main" id="{148A6AF0-347C-7BA0-1164-94637B2AAD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689" y="1445650"/>
            <a:ext cx="7772400" cy="4743553"/>
          </a:xfrm>
          <a:prstGeom prst="rect">
            <a:avLst/>
          </a:prstGeom>
        </p:spPr>
      </p:pic>
    </p:spTree>
    <p:extLst>
      <p:ext uri="{BB962C8B-B14F-4D97-AF65-F5344CB8AC3E}">
        <p14:creationId xmlns:p14="http://schemas.microsoft.com/office/powerpoint/2010/main" val="140712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B0993-045F-3239-B373-7DE2ED40E3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D098D-2EAF-8020-A1AD-0DC752893DB6}"/>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58A81747-5E28-CC3E-C3B0-AE50E172BFDD}"/>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40836405-A118-5654-AAB1-621D71F8AF7F}"/>
              </a:ext>
            </a:extLst>
          </p:cNvPr>
          <p:cNvSpPr txBox="1">
            <a:spLocks/>
          </p:cNvSpPr>
          <p:nvPr/>
        </p:nvSpPr>
        <p:spPr bwMode="auto">
          <a:xfrm>
            <a:off x="2697643" y="677888"/>
            <a:ext cx="2491036" cy="446832"/>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75000"/>
                  </a:schemeClr>
                </a:solidFill>
              </a:rPr>
              <a:t>Slooh</a:t>
            </a:r>
            <a:r>
              <a:rPr lang="en-US" sz="2400" kern="0" dirty="0">
                <a:solidFill>
                  <a:schemeClr val="accent1">
                    <a:lumMod val="75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61A7ED9B-A50B-1DD3-DC93-863F3876F432}"/>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7FB28423-97D1-F3FF-BCD4-B584DC2717AD}"/>
              </a:ext>
            </a:extLst>
          </p:cNvPr>
          <p:cNvSpPr txBox="1">
            <a:spLocks/>
          </p:cNvSpPr>
          <p:nvPr/>
        </p:nvSpPr>
        <p:spPr bwMode="auto">
          <a:xfrm>
            <a:off x="7377304" y="677888"/>
            <a:ext cx="1672885" cy="446832"/>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bg1"/>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9FB30740-2F40-AEF7-DB14-5CBF9CDFED1D}"/>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phone&#10;&#10;AI-generated content may be incorrect.">
            <a:extLst>
              <a:ext uri="{FF2B5EF4-FFF2-40B4-BE49-F238E27FC236}">
                <a16:creationId xmlns:a16="http://schemas.microsoft.com/office/drawing/2014/main" id="{4BBB109C-F8C2-5258-A7A5-6BA160B67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0689" y="1470362"/>
            <a:ext cx="7772400" cy="2485798"/>
          </a:xfrm>
          <a:prstGeom prst="rect">
            <a:avLst/>
          </a:prstGeom>
        </p:spPr>
      </p:pic>
      <p:sp>
        <p:nvSpPr>
          <p:cNvPr id="9" name="Title 1">
            <a:extLst>
              <a:ext uri="{FF2B5EF4-FFF2-40B4-BE49-F238E27FC236}">
                <a16:creationId xmlns:a16="http://schemas.microsoft.com/office/drawing/2014/main" id="{30295959-5D60-5CA0-B4EB-2BC7FCFCB992}"/>
              </a:ext>
            </a:extLst>
          </p:cNvPr>
          <p:cNvSpPr txBox="1">
            <a:spLocks/>
          </p:cNvSpPr>
          <p:nvPr/>
        </p:nvSpPr>
        <p:spPr bwMode="auto">
          <a:xfrm>
            <a:off x="2647103" y="4924340"/>
            <a:ext cx="5083151" cy="9265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chemeClr val="accent5"/>
                </a:solidFill>
                <a:latin typeface="+mn-lt"/>
              </a:rPr>
              <a:t>Lesson Learned: </a:t>
            </a:r>
            <a:br>
              <a:rPr lang="en-US" sz="2000" kern="0" dirty="0">
                <a:solidFill>
                  <a:schemeClr val="accent5"/>
                </a:solidFill>
                <a:latin typeface="+mn-lt"/>
              </a:rPr>
            </a:br>
            <a:r>
              <a:rPr lang="en-US" sz="2000" kern="0" dirty="0">
                <a:solidFill>
                  <a:schemeClr val="accent5"/>
                </a:solidFill>
                <a:latin typeface="+mn-lt"/>
              </a:rPr>
              <a:t>Value of institutions using social media.</a:t>
            </a:r>
          </a:p>
        </p:txBody>
      </p:sp>
    </p:spTree>
    <p:extLst>
      <p:ext uri="{BB962C8B-B14F-4D97-AF65-F5344CB8AC3E}">
        <p14:creationId xmlns:p14="http://schemas.microsoft.com/office/powerpoint/2010/main" val="359852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5D671-38D2-E4ED-2EBC-6F95A9EC4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DB1AC-090B-7588-7EEE-82222E6BF529}"/>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21224762-224A-87D8-C5A7-D2804AC523EC}"/>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8E26DCF4-6BF2-AC73-B42B-05925CDC66D6}"/>
              </a:ext>
            </a:extLst>
          </p:cNvPr>
          <p:cNvSpPr txBox="1">
            <a:spLocks/>
          </p:cNvSpPr>
          <p:nvPr/>
        </p:nvSpPr>
        <p:spPr bwMode="auto">
          <a:xfrm>
            <a:off x="2697643" y="677888"/>
            <a:ext cx="2491036" cy="446832"/>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AF276AC9-2C7A-4C24-B96F-ED3CC447557C}"/>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E21D2E2F-8BB9-060A-FC30-F3E320D94AD8}"/>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E3E32B92-4208-2050-D38C-6E099E2DF838}"/>
              </a:ext>
            </a:extLst>
          </p:cNvPr>
          <p:cNvSpPr txBox="1">
            <a:spLocks/>
          </p:cNvSpPr>
          <p:nvPr/>
        </p:nvSpPr>
        <p:spPr bwMode="auto">
          <a:xfrm>
            <a:off x="9308057" y="677888"/>
            <a:ext cx="2491036" cy="446832"/>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bg1"/>
                </a:solidFill>
              </a:rPr>
              <a:t>Nicaragua crater</a:t>
            </a:r>
            <a:endParaRPr lang="en-US" kern="0" dirty="0">
              <a:solidFill>
                <a:schemeClr val="bg1"/>
              </a:solidFill>
            </a:endParaRPr>
          </a:p>
          <a:p>
            <a:pPr marL="0" indent="0">
              <a:buFontTx/>
              <a:buNone/>
            </a:pPr>
            <a:endParaRPr lang="en-US" kern="0" dirty="0">
              <a:solidFill>
                <a:schemeClr val="bg1"/>
              </a:solidFill>
            </a:endParaRPr>
          </a:p>
        </p:txBody>
      </p:sp>
      <p:pic>
        <p:nvPicPr>
          <p:cNvPr id="6" name="Picture 5" descr="A screenshot of a video&#10;&#10;AI-generated content may be incorrect.">
            <a:extLst>
              <a:ext uri="{FF2B5EF4-FFF2-40B4-BE49-F238E27FC236}">
                <a16:creationId xmlns:a16="http://schemas.microsoft.com/office/drawing/2014/main" id="{CA7FD631-59D2-B22E-7C35-0041A124F5E2}"/>
              </a:ext>
            </a:extLst>
          </p:cNvPr>
          <p:cNvPicPr>
            <a:picLocks noChangeAspect="1"/>
          </p:cNvPicPr>
          <p:nvPr/>
        </p:nvPicPr>
        <p:blipFill>
          <a:blip r:embed="rId2">
            <a:extLst>
              <a:ext uri="{28A0092B-C50C-407E-A947-70E740481C1C}">
                <a14:useLocalDpi xmlns:a14="http://schemas.microsoft.com/office/drawing/2010/main" val="0"/>
              </a:ext>
            </a:extLst>
          </a:blip>
          <a:srcRect b="26920"/>
          <a:stretch/>
        </p:blipFill>
        <p:spPr>
          <a:xfrm>
            <a:off x="277693" y="1152767"/>
            <a:ext cx="5372330" cy="5502852"/>
          </a:xfrm>
          <a:prstGeom prst="rect">
            <a:avLst/>
          </a:prstGeom>
        </p:spPr>
      </p:pic>
    </p:spTree>
    <p:extLst>
      <p:ext uri="{BB962C8B-B14F-4D97-AF65-F5344CB8AC3E}">
        <p14:creationId xmlns:p14="http://schemas.microsoft.com/office/powerpoint/2010/main" val="378320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B173C-C426-2380-DB42-3481C3676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D96F4-5E85-9F71-C1F6-EC7C69D807D2}"/>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52A6C27A-540B-878F-2C78-DEECA90B808F}"/>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37653D57-E8E1-835B-983B-245586743086}"/>
              </a:ext>
            </a:extLst>
          </p:cNvPr>
          <p:cNvSpPr txBox="1">
            <a:spLocks/>
          </p:cNvSpPr>
          <p:nvPr/>
        </p:nvSpPr>
        <p:spPr bwMode="auto">
          <a:xfrm>
            <a:off x="2697643" y="677888"/>
            <a:ext cx="2491036" cy="446832"/>
          </a:xfrm>
          <a:prstGeom prst="rect">
            <a:avLst/>
          </a:prstGeom>
          <a:noFill/>
          <a:ln w="19050">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F94F4E25-CB71-CBB6-4EB7-59F6B93FF28D}"/>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9180B21F-62DA-3AF9-6AA7-6FBD5608B400}"/>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CBDD8CDB-8B5A-AF55-E6AE-0DE10205CE23}"/>
              </a:ext>
            </a:extLst>
          </p:cNvPr>
          <p:cNvSpPr txBox="1">
            <a:spLocks/>
          </p:cNvSpPr>
          <p:nvPr/>
        </p:nvSpPr>
        <p:spPr bwMode="auto">
          <a:xfrm>
            <a:off x="9308057" y="677888"/>
            <a:ext cx="2491036" cy="446832"/>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bg1"/>
                </a:solidFill>
              </a:rPr>
              <a:t>Nicaragua crater</a:t>
            </a:r>
            <a:endParaRPr lang="en-US" kern="0" dirty="0">
              <a:solidFill>
                <a:schemeClr val="bg1"/>
              </a:solidFill>
            </a:endParaRPr>
          </a:p>
          <a:p>
            <a:pPr marL="0" indent="0">
              <a:buFontTx/>
              <a:buNone/>
            </a:pPr>
            <a:endParaRPr lang="en-US" kern="0" dirty="0">
              <a:solidFill>
                <a:schemeClr val="bg1"/>
              </a:solidFill>
            </a:endParaRPr>
          </a:p>
        </p:txBody>
      </p:sp>
      <p:pic>
        <p:nvPicPr>
          <p:cNvPr id="6" name="Picture 5" descr="A screenshot of a cell phone&#10;&#10;AI-generated content may be incorrect.">
            <a:extLst>
              <a:ext uri="{FF2B5EF4-FFF2-40B4-BE49-F238E27FC236}">
                <a16:creationId xmlns:a16="http://schemas.microsoft.com/office/drawing/2014/main" id="{574CBFC4-8979-9776-DD03-5613EFE2F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53" y="-73603"/>
            <a:ext cx="6497053" cy="6858000"/>
          </a:xfrm>
          <a:prstGeom prst="rect">
            <a:avLst/>
          </a:prstGeom>
        </p:spPr>
      </p:pic>
      <p:sp>
        <p:nvSpPr>
          <p:cNvPr id="9" name="Title 1">
            <a:extLst>
              <a:ext uri="{FF2B5EF4-FFF2-40B4-BE49-F238E27FC236}">
                <a16:creationId xmlns:a16="http://schemas.microsoft.com/office/drawing/2014/main" id="{9014F8BD-89A7-DC33-3C30-448F74ED8BDA}"/>
              </a:ext>
            </a:extLst>
          </p:cNvPr>
          <p:cNvSpPr txBox="1">
            <a:spLocks/>
          </p:cNvSpPr>
          <p:nvPr/>
        </p:nvSpPr>
        <p:spPr bwMode="auto">
          <a:xfrm>
            <a:off x="6886742" y="4120284"/>
            <a:ext cx="5083151" cy="9265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chemeClr val="accent5"/>
                </a:solidFill>
                <a:latin typeface="+mn-lt"/>
              </a:rPr>
              <a:t>Lesson Learned: </a:t>
            </a:r>
            <a:br>
              <a:rPr lang="en-US" sz="2000" kern="0" dirty="0">
                <a:solidFill>
                  <a:schemeClr val="accent5"/>
                </a:solidFill>
                <a:latin typeface="+mn-lt"/>
              </a:rPr>
            </a:br>
            <a:r>
              <a:rPr lang="en-US" sz="2000" kern="0" dirty="0">
                <a:solidFill>
                  <a:schemeClr val="accent5"/>
                </a:solidFill>
                <a:latin typeface="+mn-lt"/>
              </a:rPr>
              <a:t>Value of rapid response by institutions to questionable news stories.</a:t>
            </a:r>
          </a:p>
        </p:txBody>
      </p:sp>
      <p:sp>
        <p:nvSpPr>
          <p:cNvPr id="10" name="Title 1">
            <a:extLst>
              <a:ext uri="{FF2B5EF4-FFF2-40B4-BE49-F238E27FC236}">
                <a16:creationId xmlns:a16="http://schemas.microsoft.com/office/drawing/2014/main" id="{86105167-A29A-4FD5-EF33-EF669477D541}"/>
              </a:ext>
            </a:extLst>
          </p:cNvPr>
          <p:cNvSpPr txBox="1">
            <a:spLocks/>
          </p:cNvSpPr>
          <p:nvPr/>
        </p:nvSpPr>
        <p:spPr bwMode="auto">
          <a:xfrm>
            <a:off x="6886742" y="1886972"/>
            <a:ext cx="5071437" cy="15420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rgbClr val="FFFF00"/>
                </a:solidFill>
                <a:latin typeface="+mn-lt"/>
              </a:rPr>
              <a:t>“While a meteoritic origin for the crater cannot be ruled out with absolute certainty, the information available at this time suggests that some other cause is responsible for its creation.”  -NASA</a:t>
            </a:r>
          </a:p>
        </p:txBody>
      </p:sp>
    </p:spTree>
    <p:extLst>
      <p:ext uri="{BB962C8B-B14F-4D97-AF65-F5344CB8AC3E}">
        <p14:creationId xmlns:p14="http://schemas.microsoft.com/office/powerpoint/2010/main" val="4142246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F90DE-26EF-A6B1-84C1-561905FBE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64EED6-0EF5-C105-4B36-CCEADC029B65}"/>
              </a:ext>
            </a:extLst>
          </p:cNvPr>
          <p:cNvSpPr>
            <a:spLocks noGrp="1"/>
          </p:cNvSpPr>
          <p:nvPr>
            <p:ph type="title"/>
          </p:nvPr>
        </p:nvSpPr>
        <p:spPr>
          <a:xfrm>
            <a:off x="0" y="87794"/>
            <a:ext cx="12192000" cy="562047"/>
          </a:xfrm>
        </p:spPr>
        <p:txBody>
          <a:bodyPr/>
          <a:lstStyle/>
          <a:p>
            <a:r>
              <a:rPr lang="en-US" sz="3200" dirty="0">
                <a:solidFill>
                  <a:schemeClr val="accent1"/>
                </a:solidFill>
                <a:latin typeface="Arial"/>
                <a:cs typeface="Arial"/>
              </a:rPr>
              <a:t>Meme laundering playbook: 5 stages of science misinformation</a:t>
            </a:r>
          </a:p>
        </p:txBody>
      </p:sp>
      <p:sp>
        <p:nvSpPr>
          <p:cNvPr id="3" name="Content Placeholder 2">
            <a:extLst>
              <a:ext uri="{FF2B5EF4-FFF2-40B4-BE49-F238E27FC236}">
                <a16:creationId xmlns:a16="http://schemas.microsoft.com/office/drawing/2014/main" id="{F931D75C-C824-B511-599F-B92900D9997A}"/>
              </a:ext>
            </a:extLst>
          </p:cNvPr>
          <p:cNvSpPr>
            <a:spLocks noGrp="1"/>
          </p:cNvSpPr>
          <p:nvPr>
            <p:ph idx="1"/>
          </p:nvPr>
        </p:nvSpPr>
        <p:spPr>
          <a:xfrm>
            <a:off x="609600" y="951900"/>
            <a:ext cx="10972800" cy="2649921"/>
          </a:xfrm>
        </p:spPr>
        <p:txBody>
          <a:bodyPr/>
          <a:lstStyle/>
          <a:p>
            <a:r>
              <a:rPr lang="en-US" sz="2800" dirty="0">
                <a:solidFill>
                  <a:schemeClr val="accent1"/>
                </a:solidFill>
                <a:latin typeface="Arial"/>
                <a:cs typeface="Arial"/>
              </a:rPr>
              <a:t>Step 1: Questionable peer review </a:t>
            </a:r>
          </a:p>
          <a:p>
            <a:r>
              <a:rPr lang="en-US" sz="2800" dirty="0">
                <a:solidFill>
                  <a:schemeClr val="accent1"/>
                </a:solidFill>
                <a:latin typeface="Arial"/>
                <a:cs typeface="Arial"/>
              </a:rPr>
              <a:t>Step 2: Aggressive promotion</a:t>
            </a:r>
          </a:p>
          <a:p>
            <a:r>
              <a:rPr lang="en-US" sz="2800" dirty="0">
                <a:solidFill>
                  <a:schemeClr val="accent1"/>
                </a:solidFill>
                <a:latin typeface="Arial"/>
                <a:cs typeface="Arial"/>
              </a:rPr>
              <a:t>Step 3: Clickbait science media</a:t>
            </a:r>
          </a:p>
          <a:p>
            <a:r>
              <a:rPr lang="en-US" sz="2800" dirty="0">
                <a:solidFill>
                  <a:schemeClr val="accent1"/>
                </a:solidFill>
                <a:latin typeface="Arial"/>
                <a:cs typeface="Arial"/>
              </a:rPr>
              <a:t>Step 4: Clickbait general media</a:t>
            </a:r>
          </a:p>
          <a:p>
            <a:r>
              <a:rPr lang="en-US" sz="2800" dirty="0">
                <a:solidFill>
                  <a:schemeClr val="accent1"/>
                </a:solidFill>
                <a:latin typeface="Arial"/>
                <a:cs typeface="Arial"/>
              </a:rPr>
              <a:t>Step 5: Pop culture and public acceptance</a:t>
            </a:r>
          </a:p>
        </p:txBody>
      </p:sp>
      <p:pic>
        <p:nvPicPr>
          <p:cNvPr id="5" name="Picture 4" descr="A screenshot of a computer&#10;&#10;AI-generated content may be incorrect.">
            <a:extLst>
              <a:ext uri="{FF2B5EF4-FFF2-40B4-BE49-F238E27FC236}">
                <a16:creationId xmlns:a16="http://schemas.microsoft.com/office/drawing/2014/main" id="{D2A11A4B-FE8F-953A-9FB0-3C3E73D69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8" y="4589852"/>
            <a:ext cx="12016900" cy="1870729"/>
          </a:xfrm>
          <a:prstGeom prst="rect">
            <a:avLst/>
          </a:prstGeom>
        </p:spPr>
      </p:pic>
      <p:grpSp>
        <p:nvGrpSpPr>
          <p:cNvPr id="6" name="Group 5">
            <a:extLst>
              <a:ext uri="{FF2B5EF4-FFF2-40B4-BE49-F238E27FC236}">
                <a16:creationId xmlns:a16="http://schemas.microsoft.com/office/drawing/2014/main" id="{FEDF7D9D-31D4-AA47-F801-FDA841CE31B2}"/>
              </a:ext>
            </a:extLst>
          </p:cNvPr>
          <p:cNvGrpSpPr/>
          <p:nvPr/>
        </p:nvGrpSpPr>
        <p:grpSpPr>
          <a:xfrm>
            <a:off x="405311" y="6460581"/>
            <a:ext cx="11631406" cy="397419"/>
            <a:chOff x="403250" y="6319522"/>
            <a:chExt cx="11631406" cy="397419"/>
          </a:xfrm>
        </p:grpSpPr>
        <p:sp>
          <p:nvSpPr>
            <p:cNvPr id="7" name="TextBox 6">
              <a:extLst>
                <a:ext uri="{FF2B5EF4-FFF2-40B4-BE49-F238E27FC236}">
                  <a16:creationId xmlns:a16="http://schemas.microsoft.com/office/drawing/2014/main" id="{4F22EA61-00C3-A1CD-D22E-4485047EC090}"/>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8" name="TextBox 7">
              <a:extLst>
                <a:ext uri="{FF2B5EF4-FFF2-40B4-BE49-F238E27FC236}">
                  <a16:creationId xmlns:a16="http://schemas.microsoft.com/office/drawing/2014/main" id="{9DFF3F89-6636-E7C6-0560-0A75A9CE59FA}"/>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9" name="TextBox 8">
              <a:extLst>
                <a:ext uri="{FF2B5EF4-FFF2-40B4-BE49-F238E27FC236}">
                  <a16:creationId xmlns:a16="http://schemas.microsoft.com/office/drawing/2014/main" id="{181DB9C3-B9B4-DE97-A5EC-782EF532BBA5}"/>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sp>
        <p:nvSpPr>
          <p:cNvPr id="11" name="Title 1">
            <a:extLst>
              <a:ext uri="{FF2B5EF4-FFF2-40B4-BE49-F238E27FC236}">
                <a16:creationId xmlns:a16="http://schemas.microsoft.com/office/drawing/2014/main" id="{20F9B3C5-2AC2-60D6-3A9F-44F71A241C6D}"/>
              </a:ext>
            </a:extLst>
          </p:cNvPr>
          <p:cNvSpPr txBox="1">
            <a:spLocks/>
          </p:cNvSpPr>
          <p:nvPr/>
        </p:nvSpPr>
        <p:spPr bwMode="auto">
          <a:xfrm>
            <a:off x="19817" y="4069132"/>
            <a:ext cx="12192000" cy="5620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kern="0" dirty="0">
                <a:solidFill>
                  <a:schemeClr val="accent1"/>
                </a:solidFill>
                <a:latin typeface="Arial"/>
                <a:cs typeface="Arial"/>
              </a:rPr>
              <a:t>3 case studies</a:t>
            </a:r>
          </a:p>
        </p:txBody>
      </p:sp>
    </p:spTree>
    <p:extLst>
      <p:ext uri="{BB962C8B-B14F-4D97-AF65-F5344CB8AC3E}">
        <p14:creationId xmlns:p14="http://schemas.microsoft.com/office/powerpoint/2010/main" val="2951893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F05A-0AAB-E81B-3B93-E0263927BB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6B9ADD-7A73-2510-D54B-A3EBC8735093}"/>
              </a:ext>
            </a:extLst>
          </p:cNvPr>
          <p:cNvSpPr txBox="1"/>
          <p:nvPr/>
        </p:nvSpPr>
        <p:spPr>
          <a:xfrm>
            <a:off x="157345" y="-27420"/>
            <a:ext cx="11877310" cy="954107"/>
          </a:xfrm>
          <a:prstGeom prst="rect">
            <a:avLst/>
          </a:prstGeom>
          <a:noFill/>
        </p:spPr>
        <p:txBody>
          <a:bodyPr wrap="square">
            <a:spAutoFit/>
          </a:bodyPr>
          <a:lstStyle/>
          <a:p>
            <a:r>
              <a:rPr lang="en-US" sz="2800" dirty="0">
                <a:solidFill>
                  <a:schemeClr val="accent1"/>
                </a:solidFill>
                <a:latin typeface="Arial"/>
                <a:cs typeface="Arial"/>
              </a:rPr>
              <a:t>Meme laundering playbook: The 5 stages of science misinformation</a:t>
            </a:r>
          </a:p>
          <a:p>
            <a:r>
              <a:rPr lang="en-US" sz="2800" dirty="0">
                <a:solidFill>
                  <a:schemeClr val="accent1"/>
                </a:solidFill>
                <a:latin typeface="Arial"/>
                <a:cs typeface="Arial"/>
              </a:rPr>
              <a:t>Step 1: Questionable peer review</a:t>
            </a:r>
          </a:p>
        </p:txBody>
      </p:sp>
      <p:pic>
        <p:nvPicPr>
          <p:cNvPr id="4" name="Picture 3" descr="A screenshot of a report&#10;&#10;Description automatically generated">
            <a:extLst>
              <a:ext uri="{FF2B5EF4-FFF2-40B4-BE49-F238E27FC236}">
                <a16:creationId xmlns:a16="http://schemas.microsoft.com/office/drawing/2014/main" id="{F565E97C-7FCA-6A53-6387-FF078A37C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5" y="1251346"/>
            <a:ext cx="3872992" cy="507593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AF9FCDDF-B9B8-21BE-4367-95B8D4059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962" y="1263284"/>
            <a:ext cx="3834384" cy="505206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97BB4E7-1513-A321-DF6B-7317EAE50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972" y="1263284"/>
            <a:ext cx="3838683" cy="5052060"/>
          </a:xfrm>
          <a:prstGeom prst="rect">
            <a:avLst/>
          </a:prstGeom>
        </p:spPr>
      </p:pic>
      <p:grpSp>
        <p:nvGrpSpPr>
          <p:cNvPr id="8" name="Group 7">
            <a:extLst>
              <a:ext uri="{FF2B5EF4-FFF2-40B4-BE49-F238E27FC236}">
                <a16:creationId xmlns:a16="http://schemas.microsoft.com/office/drawing/2014/main" id="{D6F5A163-10EF-F91D-06AB-4AA4063B9D72}"/>
              </a:ext>
            </a:extLst>
          </p:cNvPr>
          <p:cNvGrpSpPr/>
          <p:nvPr/>
        </p:nvGrpSpPr>
        <p:grpSpPr>
          <a:xfrm>
            <a:off x="403250" y="6319522"/>
            <a:ext cx="11631406" cy="397419"/>
            <a:chOff x="403250" y="6319522"/>
            <a:chExt cx="11631406" cy="397419"/>
          </a:xfrm>
        </p:grpSpPr>
        <p:sp>
          <p:nvSpPr>
            <p:cNvPr id="9" name="TextBox 8">
              <a:extLst>
                <a:ext uri="{FF2B5EF4-FFF2-40B4-BE49-F238E27FC236}">
                  <a16:creationId xmlns:a16="http://schemas.microsoft.com/office/drawing/2014/main" id="{0D86A312-C35A-BB16-9B97-4C830EE7747F}"/>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10" name="TextBox 9">
              <a:extLst>
                <a:ext uri="{FF2B5EF4-FFF2-40B4-BE49-F238E27FC236}">
                  <a16:creationId xmlns:a16="http://schemas.microsoft.com/office/drawing/2014/main" id="{B071A984-798D-8E3A-B568-4ECC0A9B17C9}"/>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15" name="TextBox 14">
              <a:extLst>
                <a:ext uri="{FF2B5EF4-FFF2-40B4-BE49-F238E27FC236}">
                  <a16:creationId xmlns:a16="http://schemas.microsoft.com/office/drawing/2014/main" id="{6BF04C97-7CCE-2C03-190A-5938BFB899A2}"/>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spTree>
    <p:extLst>
      <p:ext uri="{BB962C8B-B14F-4D97-AF65-F5344CB8AC3E}">
        <p14:creationId xmlns:p14="http://schemas.microsoft.com/office/powerpoint/2010/main" val="3493625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D028-6DF5-02A2-A296-DF9995B8E5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CB9CA6-14F7-C0AE-8069-144780D24D64}"/>
              </a:ext>
            </a:extLst>
          </p:cNvPr>
          <p:cNvSpPr txBox="1"/>
          <p:nvPr/>
        </p:nvSpPr>
        <p:spPr>
          <a:xfrm>
            <a:off x="157345" y="-27420"/>
            <a:ext cx="11877310" cy="954107"/>
          </a:xfrm>
          <a:prstGeom prst="rect">
            <a:avLst/>
          </a:prstGeom>
          <a:noFill/>
        </p:spPr>
        <p:txBody>
          <a:bodyPr wrap="square">
            <a:spAutoFit/>
          </a:bodyPr>
          <a:lstStyle/>
          <a:p>
            <a:r>
              <a:rPr lang="en-US" sz="2800" dirty="0">
                <a:solidFill>
                  <a:schemeClr val="accent1"/>
                </a:solidFill>
                <a:latin typeface="Arial"/>
                <a:cs typeface="Arial"/>
              </a:rPr>
              <a:t>Meme laundering playbook: The 5 stages of science misinformation</a:t>
            </a:r>
          </a:p>
          <a:p>
            <a:r>
              <a:rPr lang="en-US" sz="2800" dirty="0">
                <a:solidFill>
                  <a:schemeClr val="accent1"/>
                </a:solidFill>
                <a:latin typeface="Arial"/>
                <a:cs typeface="Arial"/>
              </a:rPr>
              <a:t>Step 2: Aggressive promotion</a:t>
            </a:r>
          </a:p>
        </p:txBody>
      </p:sp>
      <p:pic>
        <p:nvPicPr>
          <p:cNvPr id="4" name="Picture 3" descr="A screenshot of a report&#10;&#10;Description automatically generated">
            <a:extLst>
              <a:ext uri="{FF2B5EF4-FFF2-40B4-BE49-F238E27FC236}">
                <a16:creationId xmlns:a16="http://schemas.microsoft.com/office/drawing/2014/main" id="{10A6444D-D801-F8ED-785E-8AAE4F3493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5" y="1251346"/>
            <a:ext cx="3872992" cy="507593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458B7F90-EFF8-64CD-7057-D6E217608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962" y="1263284"/>
            <a:ext cx="3834384" cy="505206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7ABFCFE-7CA0-2941-305A-58156F74C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972" y="1263284"/>
            <a:ext cx="3838683" cy="5052060"/>
          </a:xfrm>
          <a:prstGeom prst="rect">
            <a:avLst/>
          </a:prstGeom>
        </p:spPr>
      </p:pic>
      <p:grpSp>
        <p:nvGrpSpPr>
          <p:cNvPr id="10" name="Group 9">
            <a:extLst>
              <a:ext uri="{FF2B5EF4-FFF2-40B4-BE49-F238E27FC236}">
                <a16:creationId xmlns:a16="http://schemas.microsoft.com/office/drawing/2014/main" id="{61318B1E-1F22-A19B-D035-61BA900A91A7}"/>
              </a:ext>
            </a:extLst>
          </p:cNvPr>
          <p:cNvGrpSpPr/>
          <p:nvPr/>
        </p:nvGrpSpPr>
        <p:grpSpPr>
          <a:xfrm>
            <a:off x="403250" y="6319522"/>
            <a:ext cx="11631406" cy="397419"/>
            <a:chOff x="403250" y="6319522"/>
            <a:chExt cx="11631406" cy="397419"/>
          </a:xfrm>
        </p:grpSpPr>
        <p:sp>
          <p:nvSpPr>
            <p:cNvPr id="12" name="TextBox 11">
              <a:extLst>
                <a:ext uri="{FF2B5EF4-FFF2-40B4-BE49-F238E27FC236}">
                  <a16:creationId xmlns:a16="http://schemas.microsoft.com/office/drawing/2014/main" id="{E4626F01-33E2-9BC3-21D3-3C3E8C4E582F}"/>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13" name="TextBox 12">
              <a:extLst>
                <a:ext uri="{FF2B5EF4-FFF2-40B4-BE49-F238E27FC236}">
                  <a16:creationId xmlns:a16="http://schemas.microsoft.com/office/drawing/2014/main" id="{EB78C315-C70C-B7EF-1D18-627D1F576BEC}"/>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14" name="TextBox 13">
              <a:extLst>
                <a:ext uri="{FF2B5EF4-FFF2-40B4-BE49-F238E27FC236}">
                  <a16:creationId xmlns:a16="http://schemas.microsoft.com/office/drawing/2014/main" id="{5DBA62CC-8C20-D92B-D481-14756E397021}"/>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pic>
        <p:nvPicPr>
          <p:cNvPr id="9" name="Picture 8" descr="A screenshot of a video game&#10;&#10;Description automatically generated">
            <a:extLst>
              <a:ext uri="{FF2B5EF4-FFF2-40B4-BE49-F238E27FC236}">
                <a16:creationId xmlns:a16="http://schemas.microsoft.com/office/drawing/2014/main" id="{3495130C-F3E1-497C-924F-8937D40F3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5" y="1240966"/>
            <a:ext cx="3872991" cy="4816174"/>
          </a:xfrm>
          <a:prstGeom prst="rect">
            <a:avLst/>
          </a:prstGeom>
        </p:spPr>
      </p:pic>
      <p:pic>
        <p:nvPicPr>
          <p:cNvPr id="15" name="Picture 14" descr="A screenshot of a news article&#10;&#10;Description automatically generated">
            <a:extLst>
              <a:ext uri="{FF2B5EF4-FFF2-40B4-BE49-F238E27FC236}">
                <a16:creationId xmlns:a16="http://schemas.microsoft.com/office/drawing/2014/main" id="{ACB0E15F-2E37-1159-8E4B-736E91EE4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5962" y="1263284"/>
            <a:ext cx="3920218" cy="5024119"/>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E378D58B-A207-7193-8DEB-F63B0C5B3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3144" y="1347335"/>
            <a:ext cx="3855532" cy="4781381"/>
          </a:xfrm>
          <a:prstGeom prst="rect">
            <a:avLst/>
          </a:prstGeom>
        </p:spPr>
      </p:pic>
    </p:spTree>
    <p:extLst>
      <p:ext uri="{BB962C8B-B14F-4D97-AF65-F5344CB8AC3E}">
        <p14:creationId xmlns:p14="http://schemas.microsoft.com/office/powerpoint/2010/main" val="41888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55926-BE62-F84D-91E4-CBB9F8AE7A8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9B1B7B-29BB-DEAC-065C-74D5C6723EFB}"/>
              </a:ext>
            </a:extLst>
          </p:cNvPr>
          <p:cNvSpPr txBox="1"/>
          <p:nvPr/>
        </p:nvSpPr>
        <p:spPr>
          <a:xfrm>
            <a:off x="157345" y="-27420"/>
            <a:ext cx="11877310" cy="954107"/>
          </a:xfrm>
          <a:prstGeom prst="rect">
            <a:avLst/>
          </a:prstGeom>
          <a:noFill/>
        </p:spPr>
        <p:txBody>
          <a:bodyPr wrap="square">
            <a:spAutoFit/>
          </a:bodyPr>
          <a:lstStyle/>
          <a:p>
            <a:r>
              <a:rPr lang="en-US" sz="2800" dirty="0">
                <a:solidFill>
                  <a:schemeClr val="accent1"/>
                </a:solidFill>
                <a:latin typeface="Arial"/>
                <a:cs typeface="Arial"/>
              </a:rPr>
              <a:t>Meme laundering playbook: The 5 stages of science misinformation</a:t>
            </a:r>
          </a:p>
          <a:p>
            <a:r>
              <a:rPr lang="en-US" sz="2800" dirty="0">
                <a:solidFill>
                  <a:schemeClr val="accent1"/>
                </a:solidFill>
                <a:latin typeface="Arial"/>
                <a:cs typeface="Arial"/>
              </a:rPr>
              <a:t>Step 3: Clickbait science media</a:t>
            </a:r>
          </a:p>
        </p:txBody>
      </p:sp>
      <p:pic>
        <p:nvPicPr>
          <p:cNvPr id="9" name="Picture 8" descr="A screenshot of a video game&#10;&#10;Description automatically generated">
            <a:extLst>
              <a:ext uri="{FF2B5EF4-FFF2-40B4-BE49-F238E27FC236}">
                <a16:creationId xmlns:a16="http://schemas.microsoft.com/office/drawing/2014/main" id="{2A448CCD-AAF4-2A70-4351-DA2387897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5" y="1240966"/>
            <a:ext cx="3872991" cy="4816174"/>
          </a:xfrm>
          <a:prstGeom prst="rect">
            <a:avLst/>
          </a:prstGeom>
        </p:spPr>
      </p:pic>
      <p:pic>
        <p:nvPicPr>
          <p:cNvPr id="15" name="Picture 14" descr="A screenshot of a news article&#10;&#10;Description automatically generated">
            <a:extLst>
              <a:ext uri="{FF2B5EF4-FFF2-40B4-BE49-F238E27FC236}">
                <a16:creationId xmlns:a16="http://schemas.microsoft.com/office/drawing/2014/main" id="{63BCD5C9-42F8-5D73-8EF7-4A88AFF39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962" y="1263284"/>
            <a:ext cx="3920218" cy="5024119"/>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98A60224-21A8-1900-7DEB-76386E033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3144" y="1347335"/>
            <a:ext cx="3855532" cy="4781381"/>
          </a:xfrm>
          <a:prstGeom prst="rect">
            <a:avLst/>
          </a:prstGeom>
        </p:spPr>
      </p:pic>
      <p:pic>
        <p:nvPicPr>
          <p:cNvPr id="29" name="Picture 28" descr="A screenshot of a newspaper&#10;&#10;Description automatically generated">
            <a:extLst>
              <a:ext uri="{FF2B5EF4-FFF2-40B4-BE49-F238E27FC236}">
                <a16:creationId xmlns:a16="http://schemas.microsoft.com/office/drawing/2014/main" id="{C8D05619-0E30-F41C-87B4-D49FE88631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73" y="1240966"/>
            <a:ext cx="3872991" cy="5093248"/>
          </a:xfrm>
          <a:prstGeom prst="rect">
            <a:avLst/>
          </a:prstGeom>
        </p:spPr>
      </p:pic>
      <p:pic>
        <p:nvPicPr>
          <p:cNvPr id="33" name="Picture 32" descr="A screenshot of a video game&#10;&#10;Description automatically generated">
            <a:extLst>
              <a:ext uri="{FF2B5EF4-FFF2-40B4-BE49-F238E27FC236}">
                <a16:creationId xmlns:a16="http://schemas.microsoft.com/office/drawing/2014/main" id="{457DA261-C4A9-825B-CF99-B6FE63309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8790" y="1262457"/>
            <a:ext cx="3901348" cy="5042117"/>
          </a:xfrm>
          <a:prstGeom prst="rect">
            <a:avLst/>
          </a:prstGeom>
        </p:spPr>
      </p:pic>
      <p:pic>
        <p:nvPicPr>
          <p:cNvPr id="76" name="Picture 75" descr="A screenshot of a news article&#10;&#10;Description automatically generated">
            <a:extLst>
              <a:ext uri="{FF2B5EF4-FFF2-40B4-BE49-F238E27FC236}">
                <a16:creationId xmlns:a16="http://schemas.microsoft.com/office/drawing/2014/main" id="{E45007B8-A307-0589-D3E2-0FD81E1145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7102" y="1262457"/>
            <a:ext cx="3919966" cy="5024119"/>
          </a:xfrm>
          <a:prstGeom prst="rect">
            <a:avLst/>
          </a:prstGeom>
        </p:spPr>
      </p:pic>
      <p:grpSp>
        <p:nvGrpSpPr>
          <p:cNvPr id="21" name="Group 20">
            <a:extLst>
              <a:ext uri="{FF2B5EF4-FFF2-40B4-BE49-F238E27FC236}">
                <a16:creationId xmlns:a16="http://schemas.microsoft.com/office/drawing/2014/main" id="{E2619978-5D66-A7D9-4BF3-AC0C95E332E6}"/>
              </a:ext>
            </a:extLst>
          </p:cNvPr>
          <p:cNvGrpSpPr/>
          <p:nvPr/>
        </p:nvGrpSpPr>
        <p:grpSpPr>
          <a:xfrm>
            <a:off x="403250" y="6319522"/>
            <a:ext cx="11631406" cy="397419"/>
            <a:chOff x="403250" y="6319522"/>
            <a:chExt cx="11631406" cy="397419"/>
          </a:xfrm>
        </p:grpSpPr>
        <p:sp>
          <p:nvSpPr>
            <p:cNvPr id="22" name="TextBox 21">
              <a:extLst>
                <a:ext uri="{FF2B5EF4-FFF2-40B4-BE49-F238E27FC236}">
                  <a16:creationId xmlns:a16="http://schemas.microsoft.com/office/drawing/2014/main" id="{E33708DE-1B44-8340-5D2F-133C60207E44}"/>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23" name="TextBox 22">
              <a:extLst>
                <a:ext uri="{FF2B5EF4-FFF2-40B4-BE49-F238E27FC236}">
                  <a16:creationId xmlns:a16="http://schemas.microsoft.com/office/drawing/2014/main" id="{D1F86424-1DF6-D5A2-EC52-87BE8E1BEB92}"/>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24" name="TextBox 23">
              <a:extLst>
                <a:ext uri="{FF2B5EF4-FFF2-40B4-BE49-F238E27FC236}">
                  <a16:creationId xmlns:a16="http://schemas.microsoft.com/office/drawing/2014/main" id="{063753FE-1D84-BF72-B0D9-1ED97B704B38}"/>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spTree>
    <p:extLst>
      <p:ext uri="{BB962C8B-B14F-4D97-AF65-F5344CB8AC3E}">
        <p14:creationId xmlns:p14="http://schemas.microsoft.com/office/powerpoint/2010/main" val="163338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500" fill="hold"/>
                                        <p:tgtEl>
                                          <p:spTgt spid="76"/>
                                        </p:tgtEl>
                                        <p:attrNameLst>
                                          <p:attrName>ppt_x</p:attrName>
                                        </p:attrNameLst>
                                      </p:cBhvr>
                                      <p:tavLst>
                                        <p:tav tm="0">
                                          <p:val>
                                            <p:strVal val="1+#ppt_w/2"/>
                                          </p:val>
                                        </p:tav>
                                        <p:tav tm="100000">
                                          <p:val>
                                            <p:strVal val="#ppt_x"/>
                                          </p:val>
                                        </p:tav>
                                      </p:tavLst>
                                    </p:anim>
                                    <p:anim calcmode="lin" valueType="num">
                                      <p:cBhvr additive="base">
                                        <p:cTn id="20"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59DD-0D9F-7B41-3985-745674E30252}"/>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10C57822-82DB-8EE4-F872-D067D9A7684B}"/>
              </a:ext>
            </a:extLst>
          </p:cNvPr>
          <p:cNvSpPr>
            <a:spLocks noGrp="1"/>
          </p:cNvSpPr>
          <p:nvPr>
            <p:ph idx="1"/>
          </p:nvPr>
        </p:nvSpPr>
        <p:spPr>
          <a:xfrm>
            <a:off x="461584" y="677889"/>
            <a:ext cx="1978189" cy="446830"/>
          </a:xfrm>
        </p:spPr>
        <p:txBody>
          <a:bodyPr/>
          <a:lstStyle/>
          <a:p>
            <a:pPr marL="0" indent="0" algn="ctr">
              <a:buNone/>
            </a:pPr>
            <a:r>
              <a:rPr lang="en-US" sz="2400" dirty="0">
                <a:solidFill>
                  <a:schemeClr val="accent1"/>
                </a:solidFill>
              </a:rPr>
              <a:t>Chelyabinsk</a:t>
            </a:r>
            <a:endParaRPr lang="en-US" dirty="0">
              <a:solidFill>
                <a:schemeClr val="accent1"/>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5053DD0F-6BBF-C951-DD51-CED471FEC597}"/>
              </a:ext>
            </a:extLst>
          </p:cNvPr>
          <p:cNvSpPr txBox="1">
            <a:spLocks/>
          </p:cNvSpPr>
          <p:nvPr/>
        </p:nvSpPr>
        <p:spPr bwMode="auto">
          <a:xfrm>
            <a:off x="2697643"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solidFill>
              </a:rPr>
              <a:t>Slooh</a:t>
            </a:r>
            <a:r>
              <a:rPr lang="en-US" sz="2400" kern="0" dirty="0">
                <a:solidFill>
                  <a:schemeClr val="accent1"/>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40769B7A-326E-35F3-5754-FA695406382F}"/>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ADDDA408-7F5A-3DEA-A74A-82DC109CF693}"/>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1C2502C1-37D0-EFE1-66FD-A491FCF12965}"/>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solidFill>
              </a:rPr>
              <a:t>Nicaragua crater</a:t>
            </a:r>
            <a:endParaRPr lang="en-US" kern="0" dirty="0">
              <a:solidFill>
                <a:schemeClr val="accent1"/>
              </a:solidFill>
            </a:endParaRPr>
          </a:p>
          <a:p>
            <a:pPr marL="0" indent="0">
              <a:buFontTx/>
              <a:buNone/>
            </a:pPr>
            <a:endParaRPr lang="en-US" kern="0" dirty="0">
              <a:solidFill>
                <a:schemeClr val="bg1"/>
              </a:solidFill>
            </a:endParaRPr>
          </a:p>
        </p:txBody>
      </p:sp>
      <p:pic>
        <p:nvPicPr>
          <p:cNvPr id="15" name="Picture 14" descr="A screenshot of a news article&#10;&#10;AI-generated content may be incorrect.">
            <a:extLst>
              <a:ext uri="{FF2B5EF4-FFF2-40B4-BE49-F238E27FC236}">
                <a16:creationId xmlns:a16="http://schemas.microsoft.com/office/drawing/2014/main" id="{4D43B662-BB5E-58D0-A82B-49676827E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08" y="1239934"/>
            <a:ext cx="3743364" cy="4940177"/>
          </a:xfrm>
          <a:prstGeom prst="rect">
            <a:avLst/>
          </a:prstGeom>
          <a:ln w="25400">
            <a:solidFill>
              <a:srgbClr val="FF0000"/>
            </a:solidFill>
          </a:ln>
        </p:spPr>
      </p:pic>
      <p:pic>
        <p:nvPicPr>
          <p:cNvPr id="19" name="Picture 18" descr="A close-up of a rock&#10;&#10;AI-generated content may be incorrect.">
            <a:extLst>
              <a:ext uri="{FF2B5EF4-FFF2-40B4-BE49-F238E27FC236}">
                <a16:creationId xmlns:a16="http://schemas.microsoft.com/office/drawing/2014/main" id="{77302109-7D97-DECA-707B-60E0686C5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1998" y="1258263"/>
            <a:ext cx="3865266" cy="2752959"/>
          </a:xfrm>
          <a:prstGeom prst="rect">
            <a:avLst/>
          </a:prstGeom>
          <a:ln w="19050">
            <a:solidFill>
              <a:srgbClr val="FFFF00"/>
            </a:solidFill>
          </a:ln>
        </p:spPr>
      </p:pic>
      <p:pic>
        <p:nvPicPr>
          <p:cNvPr id="17" name="Picture 16" descr="A planet earth with a meteor in the background&#10;&#10;AI-generated content may be incorrect.">
            <a:extLst>
              <a:ext uri="{FF2B5EF4-FFF2-40B4-BE49-F238E27FC236}">
                <a16:creationId xmlns:a16="http://schemas.microsoft.com/office/drawing/2014/main" id="{0F2892B4-8962-A096-C2A6-8BFB3168AC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7643" y="3570164"/>
            <a:ext cx="4323873" cy="3172187"/>
          </a:xfrm>
          <a:prstGeom prst="rect">
            <a:avLst/>
          </a:prstGeom>
          <a:ln w="25400">
            <a:solidFill>
              <a:schemeClr val="tx1"/>
            </a:solidFill>
          </a:ln>
        </p:spPr>
      </p:pic>
      <p:pic>
        <p:nvPicPr>
          <p:cNvPr id="13" name="Picture 12" descr="A screenshot of a video&#10;&#10;AI-generated content may be incorrect.">
            <a:extLst>
              <a:ext uri="{FF2B5EF4-FFF2-40B4-BE49-F238E27FC236}">
                <a16:creationId xmlns:a16="http://schemas.microsoft.com/office/drawing/2014/main" id="{CC850774-5C87-9517-70C4-AE7FAEE08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0255" y="1448101"/>
            <a:ext cx="3777255" cy="5294250"/>
          </a:xfrm>
          <a:prstGeom prst="rect">
            <a:avLst/>
          </a:prstGeom>
          <a:ln w="25400">
            <a:solidFill>
              <a:srgbClr val="00B0F0"/>
            </a:solidFill>
          </a:ln>
        </p:spPr>
      </p:pic>
    </p:spTree>
    <p:extLst>
      <p:ext uri="{BB962C8B-B14F-4D97-AF65-F5344CB8AC3E}">
        <p14:creationId xmlns:p14="http://schemas.microsoft.com/office/powerpoint/2010/main" val="699504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F0C52-681F-E4FA-F162-D04155E87FEE}"/>
            </a:ext>
          </a:extLst>
        </p:cNvPr>
        <p:cNvGrpSpPr/>
        <p:nvPr/>
      </p:nvGrpSpPr>
      <p:grpSpPr>
        <a:xfrm>
          <a:off x="0" y="0"/>
          <a:ext cx="0" cy="0"/>
          <a:chOff x="0" y="0"/>
          <a:chExt cx="0" cy="0"/>
        </a:xfrm>
      </p:grpSpPr>
      <p:pic>
        <p:nvPicPr>
          <p:cNvPr id="76" name="Picture 75" descr="A screenshot of a news article&#10;&#10;Description automatically generated">
            <a:extLst>
              <a:ext uri="{FF2B5EF4-FFF2-40B4-BE49-F238E27FC236}">
                <a16:creationId xmlns:a16="http://schemas.microsoft.com/office/drawing/2014/main" id="{2C181BED-85E9-01F4-009A-4227D5393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102" y="1262457"/>
            <a:ext cx="3919966" cy="5024119"/>
          </a:xfrm>
          <a:prstGeom prst="rect">
            <a:avLst/>
          </a:prstGeom>
        </p:spPr>
      </p:pic>
      <p:pic>
        <p:nvPicPr>
          <p:cNvPr id="33" name="Picture 32" descr="A screenshot of a video game&#10;&#10;Description automatically generated">
            <a:extLst>
              <a:ext uri="{FF2B5EF4-FFF2-40B4-BE49-F238E27FC236}">
                <a16:creationId xmlns:a16="http://schemas.microsoft.com/office/drawing/2014/main" id="{0BD3175F-6666-3762-5521-9D417CD75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790" y="1262457"/>
            <a:ext cx="3901348" cy="5042117"/>
          </a:xfrm>
          <a:prstGeom prst="rect">
            <a:avLst/>
          </a:prstGeom>
        </p:spPr>
      </p:pic>
      <p:pic>
        <p:nvPicPr>
          <p:cNvPr id="29" name="Picture 28" descr="A screenshot of a newspaper&#10;&#10;Description automatically generated">
            <a:extLst>
              <a:ext uri="{FF2B5EF4-FFF2-40B4-BE49-F238E27FC236}">
                <a16:creationId xmlns:a16="http://schemas.microsoft.com/office/drawing/2014/main" id="{9A450EE0-4F33-A030-2747-A35CD78A2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73" y="1240966"/>
            <a:ext cx="3872991" cy="5093248"/>
          </a:xfrm>
          <a:prstGeom prst="rect">
            <a:avLst/>
          </a:prstGeom>
        </p:spPr>
      </p:pic>
      <p:sp>
        <p:nvSpPr>
          <p:cNvPr id="2" name="TextBox 1">
            <a:extLst>
              <a:ext uri="{FF2B5EF4-FFF2-40B4-BE49-F238E27FC236}">
                <a16:creationId xmlns:a16="http://schemas.microsoft.com/office/drawing/2014/main" id="{B220F8D3-7196-B237-6865-38FF4819BB43}"/>
              </a:ext>
            </a:extLst>
          </p:cNvPr>
          <p:cNvSpPr txBox="1"/>
          <p:nvPr/>
        </p:nvSpPr>
        <p:spPr>
          <a:xfrm>
            <a:off x="157345" y="-27420"/>
            <a:ext cx="11877310" cy="954107"/>
          </a:xfrm>
          <a:prstGeom prst="rect">
            <a:avLst/>
          </a:prstGeom>
          <a:noFill/>
        </p:spPr>
        <p:txBody>
          <a:bodyPr wrap="square">
            <a:spAutoFit/>
          </a:bodyPr>
          <a:lstStyle/>
          <a:p>
            <a:r>
              <a:rPr lang="en-US" sz="2800" dirty="0">
                <a:solidFill>
                  <a:schemeClr val="accent1"/>
                </a:solidFill>
                <a:latin typeface="Arial"/>
                <a:cs typeface="Arial"/>
              </a:rPr>
              <a:t>Meme laundering playbook: The 5 stages of science misinformation</a:t>
            </a:r>
          </a:p>
          <a:p>
            <a:r>
              <a:rPr lang="en-US" sz="2800" dirty="0">
                <a:solidFill>
                  <a:schemeClr val="accent1"/>
                </a:solidFill>
                <a:latin typeface="Arial"/>
                <a:cs typeface="Arial"/>
              </a:rPr>
              <a:t>Step 4: Clickbait general media</a:t>
            </a:r>
          </a:p>
        </p:txBody>
      </p:sp>
      <p:pic>
        <p:nvPicPr>
          <p:cNvPr id="3" name="Picture 2" descr="A screenshot of a news&#10;&#10;Description automatically generated">
            <a:extLst>
              <a:ext uri="{FF2B5EF4-FFF2-40B4-BE49-F238E27FC236}">
                <a16:creationId xmlns:a16="http://schemas.microsoft.com/office/drawing/2014/main" id="{0D0E38E8-94E0-FC72-4C03-E39EAE3EF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606" y="1290787"/>
            <a:ext cx="3760123" cy="5036495"/>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35B6605-6A13-7BE5-ACAA-5A034652B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2748" y="1191590"/>
            <a:ext cx="3872991" cy="5162234"/>
          </a:xfrm>
          <a:prstGeom prst="rect">
            <a:avLst/>
          </a:prstGeom>
        </p:spPr>
      </p:pic>
      <p:pic>
        <p:nvPicPr>
          <p:cNvPr id="5" name="Picture 4">
            <a:extLst>
              <a:ext uri="{FF2B5EF4-FFF2-40B4-BE49-F238E27FC236}">
                <a16:creationId xmlns:a16="http://schemas.microsoft.com/office/drawing/2014/main" id="{9FD13EA2-9D7D-B62A-750E-7DEB07FB07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29955" y="1262457"/>
            <a:ext cx="3814763" cy="5038751"/>
          </a:xfrm>
          <a:prstGeom prst="rect">
            <a:avLst/>
          </a:prstGeom>
        </p:spPr>
      </p:pic>
      <p:grpSp>
        <p:nvGrpSpPr>
          <p:cNvPr id="7" name="Group 6">
            <a:extLst>
              <a:ext uri="{FF2B5EF4-FFF2-40B4-BE49-F238E27FC236}">
                <a16:creationId xmlns:a16="http://schemas.microsoft.com/office/drawing/2014/main" id="{6E74F2A2-E08D-8D26-20B2-0E0D13FEC259}"/>
              </a:ext>
            </a:extLst>
          </p:cNvPr>
          <p:cNvGrpSpPr/>
          <p:nvPr/>
        </p:nvGrpSpPr>
        <p:grpSpPr>
          <a:xfrm>
            <a:off x="403250" y="6319522"/>
            <a:ext cx="11631406" cy="397419"/>
            <a:chOff x="403250" y="6319522"/>
            <a:chExt cx="11631406" cy="397419"/>
          </a:xfrm>
        </p:grpSpPr>
        <p:sp>
          <p:nvSpPr>
            <p:cNvPr id="8" name="TextBox 7">
              <a:extLst>
                <a:ext uri="{FF2B5EF4-FFF2-40B4-BE49-F238E27FC236}">
                  <a16:creationId xmlns:a16="http://schemas.microsoft.com/office/drawing/2014/main" id="{C3D56065-7183-FE12-7E34-CD379E44CF6C}"/>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10" name="TextBox 9">
              <a:extLst>
                <a:ext uri="{FF2B5EF4-FFF2-40B4-BE49-F238E27FC236}">
                  <a16:creationId xmlns:a16="http://schemas.microsoft.com/office/drawing/2014/main" id="{04D6B8F0-9FF6-FFA2-23A3-36233B3C1FBF}"/>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11" name="TextBox 10">
              <a:extLst>
                <a:ext uri="{FF2B5EF4-FFF2-40B4-BE49-F238E27FC236}">
                  <a16:creationId xmlns:a16="http://schemas.microsoft.com/office/drawing/2014/main" id="{A85BFF10-CE5F-F8EF-47DA-2045A521F70E}"/>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spTree>
    <p:extLst>
      <p:ext uri="{BB962C8B-B14F-4D97-AF65-F5344CB8AC3E}">
        <p14:creationId xmlns:p14="http://schemas.microsoft.com/office/powerpoint/2010/main" val="349542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626F4-2235-E2E6-4AD0-FE7ABAC8AC4B}"/>
            </a:ext>
          </a:extLst>
        </p:cNvPr>
        <p:cNvGrpSpPr/>
        <p:nvPr/>
      </p:nvGrpSpPr>
      <p:grpSpPr>
        <a:xfrm>
          <a:off x="0" y="0"/>
          <a:ext cx="0" cy="0"/>
          <a:chOff x="0" y="0"/>
          <a:chExt cx="0" cy="0"/>
        </a:xfrm>
      </p:grpSpPr>
      <p:pic>
        <p:nvPicPr>
          <p:cNvPr id="37" name="Picture 36" descr="A group of people on podiums&#10;&#10;Description automatically generated">
            <a:extLst>
              <a:ext uri="{FF2B5EF4-FFF2-40B4-BE49-F238E27FC236}">
                <a16:creationId xmlns:a16="http://schemas.microsoft.com/office/drawing/2014/main" id="{B5F1AE7B-3504-69E4-0656-F9027B70D235}"/>
              </a:ext>
            </a:extLst>
          </p:cNvPr>
          <p:cNvPicPr>
            <a:picLocks noChangeAspect="1"/>
          </p:cNvPicPr>
          <p:nvPr/>
        </p:nvPicPr>
        <p:blipFill>
          <a:blip r:embed="rId3">
            <a:extLst>
              <a:ext uri="{28A0092B-C50C-407E-A947-70E740481C1C}">
                <a14:useLocalDpi xmlns:a14="http://schemas.microsoft.com/office/drawing/2010/main" val="0"/>
              </a:ext>
            </a:extLst>
          </a:blip>
          <a:srcRect t="14368" b="5632"/>
          <a:stretch/>
        </p:blipFill>
        <p:spPr>
          <a:xfrm>
            <a:off x="56512" y="836685"/>
            <a:ext cx="5854827" cy="2896819"/>
          </a:xfrm>
          <a:prstGeom prst="rect">
            <a:avLst/>
          </a:prstGeom>
        </p:spPr>
      </p:pic>
      <p:pic>
        <p:nvPicPr>
          <p:cNvPr id="39" name="Picture 38" descr="A person standing at a podium&#10;&#10;Description automatically generated">
            <a:extLst>
              <a:ext uri="{FF2B5EF4-FFF2-40B4-BE49-F238E27FC236}">
                <a16:creationId xmlns:a16="http://schemas.microsoft.com/office/drawing/2014/main" id="{A2166D2E-BDCB-11B4-0940-0C0241E70E43}"/>
              </a:ext>
            </a:extLst>
          </p:cNvPr>
          <p:cNvPicPr>
            <a:picLocks noChangeAspect="1"/>
          </p:cNvPicPr>
          <p:nvPr/>
        </p:nvPicPr>
        <p:blipFill>
          <a:blip r:embed="rId4">
            <a:extLst>
              <a:ext uri="{28A0092B-C50C-407E-A947-70E740481C1C}">
                <a14:useLocalDpi xmlns:a14="http://schemas.microsoft.com/office/drawing/2010/main" val="0"/>
              </a:ext>
            </a:extLst>
          </a:blip>
          <a:srcRect t="7269" b="15888"/>
          <a:stretch/>
        </p:blipFill>
        <p:spPr>
          <a:xfrm>
            <a:off x="5985137" y="836685"/>
            <a:ext cx="6049518" cy="2886730"/>
          </a:xfrm>
          <a:prstGeom prst="rect">
            <a:avLst/>
          </a:prstGeom>
        </p:spPr>
      </p:pic>
      <p:pic>
        <p:nvPicPr>
          <p:cNvPr id="41" name="Picture 40" descr="A person standing at a podium&#10;&#10;Description automatically generated">
            <a:extLst>
              <a:ext uri="{FF2B5EF4-FFF2-40B4-BE49-F238E27FC236}">
                <a16:creationId xmlns:a16="http://schemas.microsoft.com/office/drawing/2014/main" id="{18D79674-0975-3B18-43C0-2611D66D14E0}"/>
              </a:ext>
            </a:extLst>
          </p:cNvPr>
          <p:cNvPicPr>
            <a:picLocks noChangeAspect="1"/>
          </p:cNvPicPr>
          <p:nvPr/>
        </p:nvPicPr>
        <p:blipFill>
          <a:blip r:embed="rId5">
            <a:extLst>
              <a:ext uri="{28A0092B-C50C-407E-A947-70E740481C1C}">
                <a14:useLocalDpi xmlns:a14="http://schemas.microsoft.com/office/drawing/2010/main" val="0"/>
              </a:ext>
            </a:extLst>
          </a:blip>
          <a:srcRect t="3206" b="14842"/>
          <a:stretch/>
        </p:blipFill>
        <p:spPr>
          <a:xfrm>
            <a:off x="110795" y="3832250"/>
            <a:ext cx="5800544" cy="2951852"/>
          </a:xfrm>
          <a:prstGeom prst="rect">
            <a:avLst/>
          </a:prstGeom>
        </p:spPr>
      </p:pic>
      <p:pic>
        <p:nvPicPr>
          <p:cNvPr id="43" name="Picture 42" descr="A person in a suit holding a sign&#10;&#10;Description automatically generated">
            <a:extLst>
              <a:ext uri="{FF2B5EF4-FFF2-40B4-BE49-F238E27FC236}">
                <a16:creationId xmlns:a16="http://schemas.microsoft.com/office/drawing/2014/main" id="{13D66C8E-3889-53F9-4274-B6E9A2F886B3}"/>
              </a:ext>
            </a:extLst>
          </p:cNvPr>
          <p:cNvPicPr>
            <a:picLocks noChangeAspect="1"/>
          </p:cNvPicPr>
          <p:nvPr/>
        </p:nvPicPr>
        <p:blipFill>
          <a:blip r:embed="rId6">
            <a:extLst>
              <a:ext uri="{28A0092B-C50C-407E-A947-70E740481C1C}">
                <a14:useLocalDpi xmlns:a14="http://schemas.microsoft.com/office/drawing/2010/main" val="0"/>
              </a:ext>
            </a:extLst>
          </a:blip>
          <a:srcRect l="928" t="11462" r="-928" b="11163"/>
          <a:stretch/>
        </p:blipFill>
        <p:spPr>
          <a:xfrm>
            <a:off x="5986780" y="3812530"/>
            <a:ext cx="6205220" cy="2971571"/>
          </a:xfrm>
          <a:prstGeom prst="rect">
            <a:avLst/>
          </a:prstGeom>
        </p:spPr>
      </p:pic>
      <p:sp>
        <p:nvSpPr>
          <p:cNvPr id="45" name="TextBox 44">
            <a:extLst>
              <a:ext uri="{FF2B5EF4-FFF2-40B4-BE49-F238E27FC236}">
                <a16:creationId xmlns:a16="http://schemas.microsoft.com/office/drawing/2014/main" id="{77051DB1-2209-5FCB-4E10-A600D74E8BF1}"/>
              </a:ext>
            </a:extLst>
          </p:cNvPr>
          <p:cNvSpPr txBox="1"/>
          <p:nvPr/>
        </p:nvSpPr>
        <p:spPr>
          <a:xfrm>
            <a:off x="6096000" y="6098901"/>
            <a:ext cx="5985205" cy="646331"/>
          </a:xfrm>
          <a:prstGeom prst="rect">
            <a:avLst/>
          </a:prstGeom>
          <a:solidFill>
            <a:srgbClr val="000000">
              <a:alpha val="41393"/>
            </a:srgbClr>
          </a:solidFill>
        </p:spPr>
        <p:txBody>
          <a:bodyPr wrap="square">
            <a:spAutoFit/>
          </a:bodyPr>
          <a:lstStyle/>
          <a:p>
            <a:pPr algn="l"/>
            <a:r>
              <a:rPr lang="en-US" sz="1800" dirty="0">
                <a:solidFill>
                  <a:schemeClr val="bg1"/>
                </a:solidFill>
                <a:latin typeface="Helvetica" pitchFamily="2" charset="0"/>
              </a:rPr>
              <a:t>“T</a:t>
            </a:r>
            <a:r>
              <a:rPr lang="en-US" sz="1800" dirty="0">
                <a:solidFill>
                  <a:schemeClr val="bg1"/>
                </a:solidFill>
                <a:effectLst/>
                <a:latin typeface="Helvetica" pitchFamily="2" charset="0"/>
              </a:rPr>
              <a:t>hat is correct. </a:t>
            </a:r>
            <a:r>
              <a:rPr lang="en-US" sz="1800" dirty="0">
                <a:solidFill>
                  <a:schemeClr val="bg1"/>
                </a:solidFill>
                <a:latin typeface="Helvetica" pitchFamily="2" charset="0"/>
              </a:rPr>
              <a:t>S</a:t>
            </a:r>
            <a:r>
              <a:rPr lang="en-US" sz="1800" dirty="0">
                <a:solidFill>
                  <a:schemeClr val="bg1"/>
                </a:solidFill>
                <a:effectLst/>
                <a:latin typeface="Helvetica" pitchFamily="2" charset="0"/>
              </a:rPr>
              <a:t>tones and fire fell from the sky just as fire and brimstone destroyed the wicked city of Sodom.”</a:t>
            </a:r>
          </a:p>
        </p:txBody>
      </p:sp>
      <p:sp>
        <p:nvSpPr>
          <p:cNvPr id="74" name="TextBox 73">
            <a:extLst>
              <a:ext uri="{FF2B5EF4-FFF2-40B4-BE49-F238E27FC236}">
                <a16:creationId xmlns:a16="http://schemas.microsoft.com/office/drawing/2014/main" id="{D102478D-5822-BC49-AAD5-2B0B25CD1F0D}"/>
              </a:ext>
            </a:extLst>
          </p:cNvPr>
          <p:cNvSpPr txBox="1"/>
          <p:nvPr/>
        </p:nvSpPr>
        <p:spPr>
          <a:xfrm>
            <a:off x="157345" y="-27420"/>
            <a:ext cx="11877310" cy="954107"/>
          </a:xfrm>
          <a:prstGeom prst="rect">
            <a:avLst/>
          </a:prstGeom>
          <a:noFill/>
        </p:spPr>
        <p:txBody>
          <a:bodyPr wrap="square">
            <a:spAutoFit/>
          </a:bodyPr>
          <a:lstStyle/>
          <a:p>
            <a:r>
              <a:rPr lang="en-US" sz="2800" dirty="0">
                <a:solidFill>
                  <a:schemeClr val="accent1"/>
                </a:solidFill>
                <a:latin typeface="Arial"/>
                <a:cs typeface="Arial"/>
              </a:rPr>
              <a:t>Meme laundering playbook: The 5 stages of science misinformation</a:t>
            </a:r>
          </a:p>
          <a:p>
            <a:r>
              <a:rPr lang="en-US" sz="2800" dirty="0">
                <a:solidFill>
                  <a:schemeClr val="accent1"/>
                </a:solidFill>
                <a:latin typeface="Arial"/>
                <a:cs typeface="Arial"/>
              </a:rPr>
              <a:t>Step 5: Pop culture and public acceptance</a:t>
            </a:r>
          </a:p>
        </p:txBody>
      </p:sp>
    </p:spTree>
    <p:extLst>
      <p:ext uri="{BB962C8B-B14F-4D97-AF65-F5344CB8AC3E}">
        <p14:creationId xmlns:p14="http://schemas.microsoft.com/office/powerpoint/2010/main" val="1454941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5ED896-E986-FF61-713A-C4037767A4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1AE531-73D1-0278-990E-5BCF155B643A}"/>
              </a:ext>
            </a:extLst>
          </p:cNvPr>
          <p:cNvSpPr txBox="1"/>
          <p:nvPr/>
        </p:nvSpPr>
        <p:spPr>
          <a:xfrm>
            <a:off x="157345" y="-27420"/>
            <a:ext cx="11877310" cy="523220"/>
          </a:xfrm>
          <a:prstGeom prst="rect">
            <a:avLst/>
          </a:prstGeom>
          <a:noFill/>
        </p:spPr>
        <p:txBody>
          <a:bodyPr wrap="square">
            <a:spAutoFit/>
          </a:bodyPr>
          <a:lstStyle/>
          <a:p>
            <a:r>
              <a:rPr lang="en-US" sz="2800" dirty="0">
                <a:latin typeface="Arial"/>
                <a:cs typeface="Arial"/>
              </a:rPr>
              <a:t>Myths and misinformation propagate</a:t>
            </a:r>
          </a:p>
        </p:txBody>
      </p:sp>
      <p:pic>
        <p:nvPicPr>
          <p:cNvPr id="4" name="Picture 3" descr="A screenshot of a computer&#10;&#10;Description automatically generated">
            <a:extLst>
              <a:ext uri="{FF2B5EF4-FFF2-40B4-BE49-F238E27FC236}">
                <a16:creationId xmlns:a16="http://schemas.microsoft.com/office/drawing/2014/main" id="{CBE16D54-558F-7D4F-80B5-1B0BF6E0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93" y="519252"/>
            <a:ext cx="11480021" cy="6234976"/>
          </a:xfrm>
          <a:prstGeom prst="rect">
            <a:avLst/>
          </a:prstGeom>
        </p:spPr>
      </p:pic>
      <p:sp>
        <p:nvSpPr>
          <p:cNvPr id="6" name="Rectangle 5">
            <a:extLst>
              <a:ext uri="{FF2B5EF4-FFF2-40B4-BE49-F238E27FC236}">
                <a16:creationId xmlns:a16="http://schemas.microsoft.com/office/drawing/2014/main" id="{8FD87523-FA1F-F798-AF7D-CA1807B3BA1F}"/>
              </a:ext>
            </a:extLst>
          </p:cNvPr>
          <p:cNvSpPr/>
          <p:nvPr/>
        </p:nvSpPr>
        <p:spPr bwMode="auto">
          <a:xfrm>
            <a:off x="4079755" y="4062677"/>
            <a:ext cx="3283599" cy="230428"/>
          </a:xfrm>
          <a:prstGeom prst="rect">
            <a:avLst/>
          </a:prstGeom>
          <a:solidFill>
            <a:srgbClr val="FFFF00">
              <a:alpha val="5799"/>
            </a:srgbClr>
          </a:solidFill>
          <a:ln w="2222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74730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5" presetClass="emph" presetSubtype="0" repeatCount="indefinite" fill="hold" grpId="1" nodeType="withEffect">
                                  <p:stCondLst>
                                    <p:cond delay="0"/>
                                  </p:stCondLst>
                                  <p:endCondLst>
                                    <p:cond evt="onNext" delay="0">
                                      <p:tgtEl>
                                        <p:sldTgt/>
                                      </p:tgtEl>
                                    </p:cond>
                                  </p:endCondLst>
                                  <p:childTnLst>
                                    <p:anim calcmode="discrete" valueType="str">
                                      <p:cBhvr>
                                        <p:cTn id="8"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AFCBD-3B55-2A55-5CBA-2518401846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071D202-C501-A228-2451-55CEBA929A87}"/>
              </a:ext>
            </a:extLst>
          </p:cNvPr>
          <p:cNvSpPr txBox="1"/>
          <p:nvPr/>
        </p:nvSpPr>
        <p:spPr>
          <a:xfrm>
            <a:off x="0" y="203973"/>
            <a:ext cx="12034655" cy="523220"/>
          </a:xfrm>
          <a:prstGeom prst="rect">
            <a:avLst/>
          </a:prstGeom>
          <a:noFill/>
        </p:spPr>
        <p:txBody>
          <a:bodyPr wrap="square">
            <a:spAutoFit/>
          </a:bodyPr>
          <a:lstStyle/>
          <a:p>
            <a:r>
              <a:rPr lang="en-US" sz="2800" dirty="0">
                <a:solidFill>
                  <a:schemeClr val="accent1"/>
                </a:solidFill>
                <a:latin typeface="Arial"/>
                <a:cs typeface="Arial"/>
              </a:rPr>
              <a:t>Neutralizing published myths and misinformation: Post-publication review</a:t>
            </a:r>
          </a:p>
        </p:txBody>
      </p:sp>
      <p:pic>
        <p:nvPicPr>
          <p:cNvPr id="4" name="Picture 3" descr="A screenshot of a report&#10;&#10;Description automatically generated">
            <a:extLst>
              <a:ext uri="{FF2B5EF4-FFF2-40B4-BE49-F238E27FC236}">
                <a16:creationId xmlns:a16="http://schemas.microsoft.com/office/drawing/2014/main" id="{0C158B8E-A983-86EB-9D2B-7CEA50FECF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45" y="913517"/>
            <a:ext cx="3872992" cy="5075936"/>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12AEFC1A-9B5E-FBC2-3C99-264B3076F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962" y="925455"/>
            <a:ext cx="3834384" cy="505206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EDA12EF1-C7A3-C91A-133E-34B350FCF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5972" y="925455"/>
            <a:ext cx="3838683" cy="5052060"/>
          </a:xfrm>
          <a:prstGeom prst="rect">
            <a:avLst/>
          </a:prstGeom>
        </p:spPr>
      </p:pic>
      <p:pic>
        <p:nvPicPr>
          <p:cNvPr id="17" name="Picture 16" descr="A screenshot of a news article&#10;&#10;Description automatically generated">
            <a:extLst>
              <a:ext uri="{FF2B5EF4-FFF2-40B4-BE49-F238E27FC236}">
                <a16:creationId xmlns:a16="http://schemas.microsoft.com/office/drawing/2014/main" id="{CCF359B4-32F6-E3AB-0E8E-2E4DE75943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5" y="1377633"/>
            <a:ext cx="3848713" cy="4147704"/>
          </a:xfrm>
          <a:prstGeom prst="rect">
            <a:avLst/>
          </a:prstGeom>
          <a:ln w="19050">
            <a:solidFill>
              <a:schemeClr val="tx1"/>
            </a:solidFill>
          </a:ln>
          <a:effectLst>
            <a:outerShdw blurRad="50800" dist="38100" dir="5400000" algn="t" rotWithShape="0">
              <a:prstClr val="black">
                <a:alpha val="40000"/>
              </a:prstClr>
            </a:outerShdw>
          </a:effectLst>
        </p:spPr>
      </p:pic>
      <p:pic>
        <p:nvPicPr>
          <p:cNvPr id="19" name="Picture 18" descr="A screenshot of a video&#10;&#10;Description automatically generated">
            <a:extLst>
              <a:ext uri="{FF2B5EF4-FFF2-40B4-BE49-F238E27FC236}">
                <a16:creationId xmlns:a16="http://schemas.microsoft.com/office/drawing/2014/main" id="{8A1DF253-483E-A23D-7A70-C6C9E5D2E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9030" y="925455"/>
            <a:ext cx="3628248" cy="5071095"/>
          </a:xfrm>
          <a:prstGeom prst="rect">
            <a:avLst/>
          </a:prstGeom>
        </p:spPr>
      </p:pic>
      <p:grpSp>
        <p:nvGrpSpPr>
          <p:cNvPr id="20" name="Group 19">
            <a:extLst>
              <a:ext uri="{FF2B5EF4-FFF2-40B4-BE49-F238E27FC236}">
                <a16:creationId xmlns:a16="http://schemas.microsoft.com/office/drawing/2014/main" id="{A356A676-2600-4ABA-42D5-818176D75887}"/>
              </a:ext>
            </a:extLst>
          </p:cNvPr>
          <p:cNvGrpSpPr/>
          <p:nvPr/>
        </p:nvGrpSpPr>
        <p:grpSpPr>
          <a:xfrm>
            <a:off x="403250" y="6319522"/>
            <a:ext cx="11631406" cy="397419"/>
            <a:chOff x="403250" y="6319522"/>
            <a:chExt cx="11631406" cy="397419"/>
          </a:xfrm>
        </p:grpSpPr>
        <p:sp>
          <p:nvSpPr>
            <p:cNvPr id="21" name="TextBox 20">
              <a:extLst>
                <a:ext uri="{FF2B5EF4-FFF2-40B4-BE49-F238E27FC236}">
                  <a16:creationId xmlns:a16="http://schemas.microsoft.com/office/drawing/2014/main" id="{D9E130E2-AF43-4260-3A6C-559B0BBEFE76}"/>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22" name="TextBox 21">
              <a:extLst>
                <a:ext uri="{FF2B5EF4-FFF2-40B4-BE49-F238E27FC236}">
                  <a16:creationId xmlns:a16="http://schemas.microsoft.com/office/drawing/2014/main" id="{5701E77F-E0AB-57B4-1668-D55F850A6B5E}"/>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23" name="TextBox 22">
              <a:extLst>
                <a:ext uri="{FF2B5EF4-FFF2-40B4-BE49-F238E27FC236}">
                  <a16:creationId xmlns:a16="http://schemas.microsoft.com/office/drawing/2014/main" id="{16E8D896-FC9B-ED59-86F2-F84F5589085B}"/>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spTree>
    <p:extLst>
      <p:ext uri="{BB962C8B-B14F-4D97-AF65-F5344CB8AC3E}">
        <p14:creationId xmlns:p14="http://schemas.microsoft.com/office/powerpoint/2010/main" val="338280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6744-0156-337A-A5F9-4D9B477B91C6}"/>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5EBA8ED4-6EC7-5BAE-7AA0-60FDD448E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972" y="925455"/>
            <a:ext cx="3838683" cy="5052060"/>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B01A8C20-765C-FD7F-4D64-AF727374DC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962" y="925455"/>
            <a:ext cx="3834384" cy="5052060"/>
          </a:xfrm>
          <a:prstGeom prst="rect">
            <a:avLst/>
          </a:prstGeom>
        </p:spPr>
      </p:pic>
      <p:pic>
        <p:nvPicPr>
          <p:cNvPr id="8" name="Picture 7" descr="A screenshot of a report&#10;&#10;Description automatically generated">
            <a:extLst>
              <a:ext uri="{FF2B5EF4-FFF2-40B4-BE49-F238E27FC236}">
                <a16:creationId xmlns:a16="http://schemas.microsoft.com/office/drawing/2014/main" id="{1378DD78-D3F3-5D6D-A670-DFD848BFAF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45" y="913517"/>
            <a:ext cx="3872992" cy="5075936"/>
          </a:xfrm>
          <a:prstGeom prst="rect">
            <a:avLst/>
          </a:prstGeom>
        </p:spPr>
      </p:pic>
      <p:sp>
        <p:nvSpPr>
          <p:cNvPr id="2" name="TextBox 1">
            <a:extLst>
              <a:ext uri="{FF2B5EF4-FFF2-40B4-BE49-F238E27FC236}">
                <a16:creationId xmlns:a16="http://schemas.microsoft.com/office/drawing/2014/main" id="{ACBD9D4A-AFCA-4B38-4838-6B20C55C235F}"/>
              </a:ext>
            </a:extLst>
          </p:cNvPr>
          <p:cNvSpPr txBox="1"/>
          <p:nvPr/>
        </p:nvSpPr>
        <p:spPr>
          <a:xfrm>
            <a:off x="0" y="203973"/>
            <a:ext cx="12192000" cy="523220"/>
          </a:xfrm>
          <a:prstGeom prst="rect">
            <a:avLst/>
          </a:prstGeom>
          <a:noFill/>
        </p:spPr>
        <p:txBody>
          <a:bodyPr wrap="square">
            <a:spAutoFit/>
          </a:bodyPr>
          <a:lstStyle/>
          <a:p>
            <a:r>
              <a:rPr lang="en-US" sz="2800" dirty="0">
                <a:solidFill>
                  <a:schemeClr val="accent1"/>
                </a:solidFill>
                <a:latin typeface="Arial"/>
                <a:cs typeface="Arial"/>
              </a:rPr>
              <a:t>Neutralizing published myths and misinformation: Corrections &amp; Retractions</a:t>
            </a:r>
          </a:p>
        </p:txBody>
      </p:sp>
      <p:pic>
        <p:nvPicPr>
          <p:cNvPr id="11" name="Picture 10" descr="A screenshot of a computer&#10;&#10;Description automatically generated">
            <a:extLst>
              <a:ext uri="{FF2B5EF4-FFF2-40B4-BE49-F238E27FC236}">
                <a16:creationId xmlns:a16="http://schemas.microsoft.com/office/drawing/2014/main" id="{91C94E94-9496-F43F-E7E8-2AE1535DF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972" y="925455"/>
            <a:ext cx="3838683" cy="5052060"/>
          </a:xfrm>
          <a:prstGeom prst="rect">
            <a:avLst/>
          </a:prstGeom>
        </p:spPr>
      </p:pic>
      <p:pic>
        <p:nvPicPr>
          <p:cNvPr id="17" name="Picture 16" descr="A screenshot of a news article&#10;&#10;Description automatically generated">
            <a:extLst>
              <a:ext uri="{FF2B5EF4-FFF2-40B4-BE49-F238E27FC236}">
                <a16:creationId xmlns:a16="http://schemas.microsoft.com/office/drawing/2014/main" id="{986386C4-23BC-18C4-6B38-E6181AEF07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5" y="1377633"/>
            <a:ext cx="3848713" cy="4147704"/>
          </a:xfrm>
          <a:prstGeom prst="rect">
            <a:avLst/>
          </a:prstGeom>
          <a:ln w="19050">
            <a:solidFill>
              <a:schemeClr val="tx1"/>
            </a:solidFill>
          </a:ln>
          <a:effectLst>
            <a:outerShdw blurRad="50800" dist="38100" dir="5400000" algn="t" rotWithShape="0">
              <a:prstClr val="black">
                <a:alpha val="40000"/>
              </a:prstClr>
            </a:outerShdw>
          </a:effectLst>
        </p:spPr>
      </p:pic>
      <p:pic>
        <p:nvPicPr>
          <p:cNvPr id="19" name="Picture 18" descr="A screenshot of a video&#10;&#10;Description automatically generated">
            <a:extLst>
              <a:ext uri="{FF2B5EF4-FFF2-40B4-BE49-F238E27FC236}">
                <a16:creationId xmlns:a16="http://schemas.microsoft.com/office/drawing/2014/main" id="{2043D7AA-0B10-3D1F-D75D-321BCDB6FC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9030" y="925455"/>
            <a:ext cx="3628248" cy="5071095"/>
          </a:xfrm>
          <a:prstGeom prst="rect">
            <a:avLst/>
          </a:prstGeom>
        </p:spPr>
      </p:pic>
      <p:pic>
        <p:nvPicPr>
          <p:cNvPr id="18" name="Picture 17" descr="A screenshot of a news article&#10;&#10;Description automatically generated">
            <a:extLst>
              <a:ext uri="{FF2B5EF4-FFF2-40B4-BE49-F238E27FC236}">
                <a16:creationId xmlns:a16="http://schemas.microsoft.com/office/drawing/2014/main" id="{DA6B30E5-9B28-61AF-2B59-20C2CA7E57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753" y="1333736"/>
            <a:ext cx="3898583" cy="4235498"/>
          </a:xfrm>
          <a:prstGeom prst="rect">
            <a:avLst/>
          </a:prstGeom>
        </p:spPr>
      </p:pic>
      <p:pic>
        <p:nvPicPr>
          <p:cNvPr id="23" name="Picture 22" descr="A screenshot of a news&#10;&#10;Description automatically generated">
            <a:extLst>
              <a:ext uri="{FF2B5EF4-FFF2-40B4-BE49-F238E27FC236}">
                <a16:creationId xmlns:a16="http://schemas.microsoft.com/office/drawing/2014/main" id="{0D27A603-29D5-436D-06C9-8EDE26B146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0553" y="931891"/>
            <a:ext cx="3632406" cy="3400241"/>
          </a:xfrm>
          <a:prstGeom prst="rect">
            <a:avLst/>
          </a:prstGeom>
        </p:spPr>
      </p:pic>
      <p:pic>
        <p:nvPicPr>
          <p:cNvPr id="21" name="Picture 20" descr="A screenshot of a report&#10;&#10;Description automatically generated">
            <a:extLst>
              <a:ext uri="{FF2B5EF4-FFF2-40B4-BE49-F238E27FC236}">
                <a16:creationId xmlns:a16="http://schemas.microsoft.com/office/drawing/2014/main" id="{F0FA6D8C-C6B5-4F46-CF46-02FE6F29F8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0553" y="4322233"/>
            <a:ext cx="3601632" cy="1508132"/>
          </a:xfrm>
          <a:prstGeom prst="rect">
            <a:avLst/>
          </a:prstGeom>
          <a:ln w="19050">
            <a:solidFill>
              <a:schemeClr val="tx1"/>
            </a:solidFill>
          </a:ln>
        </p:spPr>
      </p:pic>
      <p:pic>
        <p:nvPicPr>
          <p:cNvPr id="25" name="Picture 24" descr="A screenshot of a computer&#10;&#10;Description automatically generated">
            <a:extLst>
              <a:ext uri="{FF2B5EF4-FFF2-40B4-BE49-F238E27FC236}">
                <a16:creationId xmlns:a16="http://schemas.microsoft.com/office/drawing/2014/main" id="{68C5516F-67F0-48AE-EC38-5FDD36B715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1653" y="1622676"/>
            <a:ext cx="3823002" cy="1806323"/>
          </a:xfrm>
          <a:prstGeom prst="rect">
            <a:avLst/>
          </a:prstGeom>
        </p:spPr>
      </p:pic>
      <p:pic>
        <p:nvPicPr>
          <p:cNvPr id="27" name="Picture 26" descr="A screenshot of a computer&#10;&#10;Description automatically generated">
            <a:extLst>
              <a:ext uri="{FF2B5EF4-FFF2-40B4-BE49-F238E27FC236}">
                <a16:creationId xmlns:a16="http://schemas.microsoft.com/office/drawing/2014/main" id="{C37B6FE7-AA8A-6675-D257-6716747D14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1653" y="3402711"/>
            <a:ext cx="3823002" cy="1971092"/>
          </a:xfrm>
          <a:prstGeom prst="rect">
            <a:avLst/>
          </a:prstGeom>
        </p:spPr>
      </p:pic>
      <p:pic>
        <p:nvPicPr>
          <p:cNvPr id="31" name="Picture 30" descr="A screenshot of a computer&#10;&#10;Description automatically generated">
            <a:extLst>
              <a:ext uri="{FF2B5EF4-FFF2-40B4-BE49-F238E27FC236}">
                <a16:creationId xmlns:a16="http://schemas.microsoft.com/office/drawing/2014/main" id="{3C9E40A7-2D8E-ACCD-C7A9-3B0667AD56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5646" y="931891"/>
            <a:ext cx="3601632" cy="4002287"/>
          </a:xfrm>
          <a:prstGeom prst="rect">
            <a:avLst/>
          </a:prstGeom>
        </p:spPr>
      </p:pic>
      <p:pic>
        <p:nvPicPr>
          <p:cNvPr id="33" name="Picture 32" descr="A screenshot of a newspaper&#10;&#10;Description automatically generated">
            <a:extLst>
              <a:ext uri="{FF2B5EF4-FFF2-40B4-BE49-F238E27FC236}">
                <a16:creationId xmlns:a16="http://schemas.microsoft.com/office/drawing/2014/main" id="{3EF752B1-061F-C170-E98C-A3F64995B3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93422" y="3405165"/>
            <a:ext cx="3635893" cy="2507659"/>
          </a:xfrm>
          <a:prstGeom prst="rect">
            <a:avLst/>
          </a:prstGeom>
        </p:spPr>
      </p:pic>
      <p:pic>
        <p:nvPicPr>
          <p:cNvPr id="35" name="Picture 34" descr="A screenshot of a news article&#10;&#10;Description automatically generated">
            <a:extLst>
              <a:ext uri="{FF2B5EF4-FFF2-40B4-BE49-F238E27FC236}">
                <a16:creationId xmlns:a16="http://schemas.microsoft.com/office/drawing/2014/main" id="{55CDC8A0-7914-70D3-381F-F4DEFAF2DA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78302" y="1238809"/>
            <a:ext cx="3696320" cy="4444385"/>
          </a:xfrm>
          <a:prstGeom prst="rect">
            <a:avLst/>
          </a:prstGeom>
        </p:spPr>
      </p:pic>
      <p:sp>
        <p:nvSpPr>
          <p:cNvPr id="36" name="Rectangle 35">
            <a:extLst>
              <a:ext uri="{FF2B5EF4-FFF2-40B4-BE49-F238E27FC236}">
                <a16:creationId xmlns:a16="http://schemas.microsoft.com/office/drawing/2014/main" id="{87F36D4E-E8A6-945D-21EE-5EBB80AF65A8}"/>
              </a:ext>
            </a:extLst>
          </p:cNvPr>
          <p:cNvSpPr/>
          <p:nvPr/>
        </p:nvSpPr>
        <p:spPr bwMode="auto">
          <a:xfrm>
            <a:off x="4540611" y="3947463"/>
            <a:ext cx="3225992" cy="345642"/>
          </a:xfrm>
          <a:prstGeom prst="rect">
            <a:avLst/>
          </a:prstGeom>
          <a:solidFill>
            <a:srgbClr val="FFFF00">
              <a:alpha val="5799"/>
            </a:srgbClr>
          </a:solidFill>
          <a:ln w="22225"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ndParaRPr>
          </a:p>
        </p:txBody>
      </p:sp>
      <p:grpSp>
        <p:nvGrpSpPr>
          <p:cNvPr id="37" name="Group 36">
            <a:extLst>
              <a:ext uri="{FF2B5EF4-FFF2-40B4-BE49-F238E27FC236}">
                <a16:creationId xmlns:a16="http://schemas.microsoft.com/office/drawing/2014/main" id="{95DA6C0E-7319-3CBD-A0DE-898D7D4B239B}"/>
              </a:ext>
            </a:extLst>
          </p:cNvPr>
          <p:cNvGrpSpPr/>
          <p:nvPr/>
        </p:nvGrpSpPr>
        <p:grpSpPr>
          <a:xfrm>
            <a:off x="403250" y="6319522"/>
            <a:ext cx="11631406" cy="397419"/>
            <a:chOff x="403250" y="6319522"/>
            <a:chExt cx="11631406" cy="397419"/>
          </a:xfrm>
        </p:grpSpPr>
        <p:sp>
          <p:nvSpPr>
            <p:cNvPr id="38" name="TextBox 37">
              <a:extLst>
                <a:ext uri="{FF2B5EF4-FFF2-40B4-BE49-F238E27FC236}">
                  <a16:creationId xmlns:a16="http://schemas.microsoft.com/office/drawing/2014/main" id="{0501C948-7C6D-6549-765F-19409AC7DE74}"/>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39" name="TextBox 38">
              <a:extLst>
                <a:ext uri="{FF2B5EF4-FFF2-40B4-BE49-F238E27FC236}">
                  <a16:creationId xmlns:a16="http://schemas.microsoft.com/office/drawing/2014/main" id="{742B2BAD-6CF5-6910-74FC-DC065304ACF2}"/>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40" name="TextBox 39">
              <a:extLst>
                <a:ext uri="{FF2B5EF4-FFF2-40B4-BE49-F238E27FC236}">
                  <a16:creationId xmlns:a16="http://schemas.microsoft.com/office/drawing/2014/main" id="{F84F0346-6D44-0D81-9D35-72AD0FEFC29C}"/>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spTree>
    <p:extLst>
      <p:ext uri="{BB962C8B-B14F-4D97-AF65-F5344CB8AC3E}">
        <p14:creationId xmlns:p14="http://schemas.microsoft.com/office/powerpoint/2010/main" val="129175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35" presetClass="emph" presetSubtype="0" repeatCount="indefinite" fill="hold" grpId="1" nodeType="withEffect">
                                  <p:stCondLst>
                                    <p:cond delay="0"/>
                                  </p:stCondLst>
                                  <p:endCondLst>
                                    <p:cond evt="onNext" delay="0">
                                      <p:tgtEl>
                                        <p:sldTgt/>
                                      </p:tgtEl>
                                    </p:cond>
                                  </p:endCondLst>
                                  <p:childTnLst>
                                    <p:anim calcmode="discrete" valueType="str">
                                      <p:cBhvr>
                                        <p:cTn id="56" dur="1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repeatCount="indefinite" fill="hold" grpId="2" nodeType="clickEffect">
                                  <p:stCondLst>
                                    <p:cond delay="0"/>
                                  </p:stCondLst>
                                  <p:childTnLst>
                                    <p:anim calcmode="discrete" valueType="str">
                                      <p:cBhvr>
                                        <p:cTn id="60" dur="1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A0BD1-83CB-7387-AD00-7A1DBD27D1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A02A49-B341-9845-B693-2B19E2CD4010}"/>
              </a:ext>
            </a:extLst>
          </p:cNvPr>
          <p:cNvSpPr txBox="1"/>
          <p:nvPr/>
        </p:nvSpPr>
        <p:spPr>
          <a:xfrm>
            <a:off x="0" y="203973"/>
            <a:ext cx="12192000" cy="523220"/>
          </a:xfrm>
          <a:prstGeom prst="rect">
            <a:avLst/>
          </a:prstGeom>
          <a:noFill/>
        </p:spPr>
        <p:txBody>
          <a:bodyPr wrap="square">
            <a:spAutoFit/>
          </a:bodyPr>
          <a:lstStyle/>
          <a:p>
            <a:r>
              <a:rPr lang="en-US" sz="2800" dirty="0">
                <a:solidFill>
                  <a:schemeClr val="accent1"/>
                </a:solidFill>
                <a:latin typeface="Arial"/>
                <a:cs typeface="Arial"/>
              </a:rPr>
              <a:t>Neutralizing published myths and misinformation: Corrections &amp; Retractions</a:t>
            </a:r>
          </a:p>
        </p:txBody>
      </p:sp>
      <p:grpSp>
        <p:nvGrpSpPr>
          <p:cNvPr id="37" name="Group 36">
            <a:extLst>
              <a:ext uri="{FF2B5EF4-FFF2-40B4-BE49-F238E27FC236}">
                <a16:creationId xmlns:a16="http://schemas.microsoft.com/office/drawing/2014/main" id="{59AFD8AE-4E72-95DE-2E7B-9A37566E12BA}"/>
              </a:ext>
            </a:extLst>
          </p:cNvPr>
          <p:cNvGrpSpPr/>
          <p:nvPr/>
        </p:nvGrpSpPr>
        <p:grpSpPr>
          <a:xfrm>
            <a:off x="403250" y="6319522"/>
            <a:ext cx="11631406" cy="397419"/>
            <a:chOff x="403250" y="6319522"/>
            <a:chExt cx="11631406" cy="397419"/>
          </a:xfrm>
        </p:grpSpPr>
        <p:sp>
          <p:nvSpPr>
            <p:cNvPr id="38" name="TextBox 37">
              <a:extLst>
                <a:ext uri="{FF2B5EF4-FFF2-40B4-BE49-F238E27FC236}">
                  <a16:creationId xmlns:a16="http://schemas.microsoft.com/office/drawing/2014/main" id="{477F7902-3FB1-2BD4-82C5-1548896692BB}"/>
                </a:ext>
              </a:extLst>
            </p:cNvPr>
            <p:cNvSpPr txBox="1"/>
            <p:nvPr/>
          </p:nvSpPr>
          <p:spPr>
            <a:xfrm>
              <a:off x="403250" y="6319522"/>
              <a:ext cx="3388470" cy="397418"/>
            </a:xfrm>
            <a:prstGeom prst="rect">
              <a:avLst/>
            </a:prstGeom>
            <a:noFill/>
          </p:spPr>
          <p:txBody>
            <a:bodyPr wrap="square">
              <a:spAutoFit/>
            </a:bodyPr>
            <a:lstStyle/>
            <a:p>
              <a:r>
                <a:rPr lang="en-US" sz="2400" dirty="0">
                  <a:solidFill>
                    <a:schemeClr val="accent1"/>
                  </a:solidFill>
                  <a:latin typeface="Arial"/>
                  <a:cs typeface="Arial"/>
                </a:rPr>
                <a:t>Moore et al, 2020</a:t>
              </a:r>
            </a:p>
          </p:txBody>
        </p:sp>
        <p:sp>
          <p:nvSpPr>
            <p:cNvPr id="39" name="TextBox 38">
              <a:extLst>
                <a:ext uri="{FF2B5EF4-FFF2-40B4-BE49-F238E27FC236}">
                  <a16:creationId xmlns:a16="http://schemas.microsoft.com/office/drawing/2014/main" id="{30DD4084-88CC-F5E2-573F-A7B37FA3A6E2}"/>
                </a:ext>
              </a:extLst>
            </p:cNvPr>
            <p:cNvSpPr txBox="1"/>
            <p:nvPr/>
          </p:nvSpPr>
          <p:spPr>
            <a:xfrm>
              <a:off x="4540611" y="6319522"/>
              <a:ext cx="3117412" cy="397418"/>
            </a:xfrm>
            <a:prstGeom prst="rect">
              <a:avLst/>
            </a:prstGeom>
            <a:noFill/>
          </p:spPr>
          <p:txBody>
            <a:bodyPr wrap="square">
              <a:spAutoFit/>
            </a:bodyPr>
            <a:lstStyle/>
            <a:p>
              <a:r>
                <a:rPr lang="en-US" sz="2400" dirty="0">
                  <a:solidFill>
                    <a:schemeClr val="accent1"/>
                  </a:solidFill>
                  <a:latin typeface="Arial"/>
                  <a:cs typeface="Arial"/>
                </a:rPr>
                <a:t>Bunch et al, 2021</a:t>
              </a:r>
            </a:p>
          </p:txBody>
        </p:sp>
        <p:sp>
          <p:nvSpPr>
            <p:cNvPr id="40" name="TextBox 39">
              <a:extLst>
                <a:ext uri="{FF2B5EF4-FFF2-40B4-BE49-F238E27FC236}">
                  <a16:creationId xmlns:a16="http://schemas.microsoft.com/office/drawing/2014/main" id="{BCAC089D-5D5D-DF63-7B7C-200FF54C25AB}"/>
                </a:ext>
              </a:extLst>
            </p:cNvPr>
            <p:cNvSpPr txBox="1"/>
            <p:nvPr/>
          </p:nvSpPr>
          <p:spPr>
            <a:xfrm>
              <a:off x="8200273" y="6319523"/>
              <a:ext cx="3834383" cy="397418"/>
            </a:xfrm>
            <a:prstGeom prst="rect">
              <a:avLst/>
            </a:prstGeom>
            <a:noFill/>
          </p:spPr>
          <p:txBody>
            <a:bodyPr wrap="square">
              <a:spAutoFit/>
            </a:bodyPr>
            <a:lstStyle/>
            <a:p>
              <a:r>
                <a:rPr lang="en-US" sz="2400" dirty="0">
                  <a:solidFill>
                    <a:schemeClr val="accent1"/>
                  </a:solidFill>
                  <a:latin typeface="Arial"/>
                  <a:cs typeface="Arial"/>
                </a:rPr>
                <a:t>Tankersley et al, 2022</a:t>
              </a:r>
            </a:p>
          </p:txBody>
        </p:sp>
      </p:grpSp>
      <p:pic>
        <p:nvPicPr>
          <p:cNvPr id="3" name="Picture 2" descr="A screenshot of a computer&#10;&#10;Description automatically generated">
            <a:extLst>
              <a:ext uri="{FF2B5EF4-FFF2-40B4-BE49-F238E27FC236}">
                <a16:creationId xmlns:a16="http://schemas.microsoft.com/office/drawing/2014/main" id="{18A591E6-19E4-E594-4C60-DD41E3C88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972" y="925455"/>
            <a:ext cx="3838683" cy="505206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B298D85E-6188-5C3C-7A2C-E8D8C3AC8E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5962" y="925455"/>
            <a:ext cx="3834384" cy="5052060"/>
          </a:xfrm>
          <a:prstGeom prst="rect">
            <a:avLst/>
          </a:prstGeom>
        </p:spPr>
      </p:pic>
      <p:pic>
        <p:nvPicPr>
          <p:cNvPr id="5" name="Picture 4" descr="A screenshot of a report&#10;&#10;Description automatically generated">
            <a:extLst>
              <a:ext uri="{FF2B5EF4-FFF2-40B4-BE49-F238E27FC236}">
                <a16:creationId xmlns:a16="http://schemas.microsoft.com/office/drawing/2014/main" id="{8A0C1A03-4905-CA5E-95F6-D4473C325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345" y="913517"/>
            <a:ext cx="3872992" cy="5075936"/>
          </a:xfrm>
          <a:prstGeom prst="rect">
            <a:avLst/>
          </a:prstGeom>
        </p:spPr>
      </p:pic>
      <p:sp>
        <p:nvSpPr>
          <p:cNvPr id="10" name="TextBox 9">
            <a:extLst>
              <a:ext uri="{FF2B5EF4-FFF2-40B4-BE49-F238E27FC236}">
                <a16:creationId xmlns:a16="http://schemas.microsoft.com/office/drawing/2014/main" id="{6C64E585-2130-41FE-EF2F-060E0DAC6359}"/>
              </a:ext>
            </a:extLst>
          </p:cNvPr>
          <p:cNvSpPr txBox="1"/>
          <p:nvPr/>
        </p:nvSpPr>
        <p:spPr>
          <a:xfrm rot="18899925">
            <a:off x="7921828" y="3136612"/>
            <a:ext cx="4386970" cy="584775"/>
          </a:xfrm>
          <a:prstGeom prst="rect">
            <a:avLst/>
          </a:prstGeom>
          <a:noFill/>
        </p:spPr>
        <p:txBody>
          <a:bodyPr wrap="square" rtlCol="0">
            <a:spAutoFit/>
          </a:bodyPr>
          <a:lstStyle/>
          <a:p>
            <a:r>
              <a:rPr lang="en-US" sz="3200" dirty="0">
                <a:solidFill>
                  <a:schemeClr val="accent3">
                    <a:lumMod val="50000"/>
                  </a:schemeClr>
                </a:solidFill>
                <a:latin typeface="Times New Roman" panose="02020603050405020304" pitchFamily="18" charset="0"/>
                <a:cs typeface="Times New Roman" panose="02020603050405020304" pitchFamily="18" charset="0"/>
              </a:rPr>
              <a:t>RETRACTED ARTICLE</a:t>
            </a:r>
          </a:p>
        </p:txBody>
      </p:sp>
      <p:sp>
        <p:nvSpPr>
          <p:cNvPr id="12" name="TextBox 11">
            <a:extLst>
              <a:ext uri="{FF2B5EF4-FFF2-40B4-BE49-F238E27FC236}">
                <a16:creationId xmlns:a16="http://schemas.microsoft.com/office/drawing/2014/main" id="{776BBBD6-2255-0041-2F29-0699AC1E8143}"/>
              </a:ext>
            </a:extLst>
          </p:cNvPr>
          <p:cNvSpPr txBox="1"/>
          <p:nvPr/>
        </p:nvSpPr>
        <p:spPr>
          <a:xfrm rot="18899925">
            <a:off x="3919669" y="3323609"/>
            <a:ext cx="4386970" cy="584775"/>
          </a:xfrm>
          <a:prstGeom prst="rect">
            <a:avLst/>
          </a:prstGeom>
          <a:noFill/>
        </p:spPr>
        <p:txBody>
          <a:bodyPr wrap="square" rtlCol="0">
            <a:spAutoFit/>
          </a:bodyPr>
          <a:lstStyle/>
          <a:p>
            <a:r>
              <a:rPr lang="en-US" sz="3200" dirty="0">
                <a:solidFill>
                  <a:schemeClr val="accent3">
                    <a:lumMod val="50000"/>
                  </a:schemeClr>
                </a:solidFill>
                <a:latin typeface="Times New Roman" panose="02020603050405020304" pitchFamily="18" charset="0"/>
                <a:cs typeface="Times New Roman" panose="02020603050405020304" pitchFamily="18" charset="0"/>
              </a:rPr>
              <a:t>RETRACTED ARTICLE</a:t>
            </a:r>
          </a:p>
        </p:txBody>
      </p:sp>
    </p:spTree>
    <p:extLst>
      <p:ext uri="{BB962C8B-B14F-4D97-AF65-F5344CB8AC3E}">
        <p14:creationId xmlns:p14="http://schemas.microsoft.com/office/powerpoint/2010/main" val="17424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79C2-73D5-373D-899A-12BFC079CE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C18DCF2-EFFC-754B-69E6-D869C891407D}"/>
              </a:ext>
            </a:extLst>
          </p:cNvPr>
          <p:cNvSpPr txBox="1"/>
          <p:nvPr/>
        </p:nvSpPr>
        <p:spPr>
          <a:xfrm>
            <a:off x="382564" y="203973"/>
            <a:ext cx="11128493" cy="523220"/>
          </a:xfrm>
          <a:prstGeom prst="rect">
            <a:avLst/>
          </a:prstGeom>
          <a:noFill/>
        </p:spPr>
        <p:txBody>
          <a:bodyPr wrap="square">
            <a:spAutoFit/>
          </a:bodyPr>
          <a:lstStyle/>
          <a:p>
            <a:r>
              <a:rPr lang="en-US" sz="2800" dirty="0">
                <a:solidFill>
                  <a:schemeClr val="accent1"/>
                </a:solidFill>
                <a:latin typeface="Arial"/>
                <a:cs typeface="Arial"/>
              </a:rPr>
              <a:t>Myths and misrepresentations: What can you do?</a:t>
            </a:r>
          </a:p>
        </p:txBody>
      </p:sp>
      <p:sp>
        <p:nvSpPr>
          <p:cNvPr id="7" name="TextBox 6">
            <a:extLst>
              <a:ext uri="{FF2B5EF4-FFF2-40B4-BE49-F238E27FC236}">
                <a16:creationId xmlns:a16="http://schemas.microsoft.com/office/drawing/2014/main" id="{76FA267E-6918-6187-00C9-3852E66D4151}"/>
              </a:ext>
            </a:extLst>
          </p:cNvPr>
          <p:cNvSpPr txBox="1"/>
          <p:nvPr/>
        </p:nvSpPr>
        <p:spPr>
          <a:xfrm>
            <a:off x="382564" y="1758397"/>
            <a:ext cx="11128493" cy="3462486"/>
          </a:xfrm>
          <a:prstGeom prst="rect">
            <a:avLst/>
          </a:prstGeom>
          <a:noFill/>
        </p:spPr>
        <p:txBody>
          <a:bodyPr wrap="square">
            <a:spAutoFit/>
          </a:bodyPr>
          <a:lstStyle/>
          <a:p>
            <a:pPr marL="342900" indent="-342900" algn="l">
              <a:spcAft>
                <a:spcPts val="1800"/>
              </a:spcAft>
              <a:buFont typeface="Arial" panose="020B0604020202020204" pitchFamily="34" charset="0"/>
              <a:buChar char="•"/>
            </a:pPr>
            <a:r>
              <a:rPr lang="en-US" sz="2400" dirty="0">
                <a:solidFill>
                  <a:schemeClr val="accent1"/>
                </a:solidFill>
                <a:latin typeface="Arial"/>
                <a:cs typeface="Arial"/>
              </a:rPr>
              <a:t>Do not repeat them. Check primary sources if you are unsure.</a:t>
            </a:r>
          </a:p>
          <a:p>
            <a:pPr marL="342900" indent="-342900" algn="l">
              <a:spcAft>
                <a:spcPts val="1800"/>
              </a:spcAft>
              <a:buFont typeface="Arial" panose="020B0604020202020204" pitchFamily="34" charset="0"/>
              <a:buChar char="•"/>
            </a:pPr>
            <a:r>
              <a:rPr lang="en-US" sz="2400" dirty="0">
                <a:solidFill>
                  <a:schemeClr val="accent1"/>
                </a:solidFill>
                <a:latin typeface="Arial"/>
                <a:cs typeface="Arial"/>
              </a:rPr>
              <a:t>Post-publication review. Get a </a:t>
            </a:r>
            <a:r>
              <a:rPr lang="en-US" sz="2400" dirty="0" err="1">
                <a:solidFill>
                  <a:schemeClr val="accent1"/>
                </a:solidFill>
                <a:latin typeface="Arial"/>
                <a:cs typeface="Arial"/>
              </a:rPr>
              <a:t>PubPeer</a:t>
            </a:r>
            <a:r>
              <a:rPr lang="en-US" sz="2400" dirty="0">
                <a:solidFill>
                  <a:schemeClr val="accent1"/>
                </a:solidFill>
                <a:latin typeface="Arial"/>
                <a:cs typeface="Arial"/>
              </a:rPr>
              <a:t> account and post comments.</a:t>
            </a:r>
          </a:p>
          <a:p>
            <a:pPr marL="342900" indent="-342900" algn="l">
              <a:spcAft>
                <a:spcPts val="1800"/>
              </a:spcAft>
              <a:buFont typeface="Arial" panose="020B0604020202020204" pitchFamily="34" charset="0"/>
              <a:buChar char="•"/>
            </a:pPr>
            <a:r>
              <a:rPr lang="en-US" sz="2400" dirty="0">
                <a:solidFill>
                  <a:schemeClr val="accent1"/>
                </a:solidFill>
                <a:latin typeface="Arial"/>
                <a:cs typeface="Arial"/>
              </a:rPr>
              <a:t>Review </a:t>
            </a:r>
            <a:r>
              <a:rPr lang="en-US" sz="2400" dirty="0" err="1">
                <a:solidFill>
                  <a:schemeClr val="accent1"/>
                </a:solidFill>
                <a:latin typeface="Arial"/>
                <a:cs typeface="Arial"/>
              </a:rPr>
              <a:t>PubPeer</a:t>
            </a:r>
            <a:r>
              <a:rPr lang="en-US" sz="2400" dirty="0">
                <a:solidFill>
                  <a:schemeClr val="accent1"/>
                </a:solidFill>
                <a:latin typeface="Arial"/>
                <a:cs typeface="Arial"/>
              </a:rPr>
              <a:t> for comments on suspect papers. </a:t>
            </a:r>
          </a:p>
          <a:p>
            <a:pPr marL="342900" indent="-342900" algn="l">
              <a:spcAft>
                <a:spcPts val="1800"/>
              </a:spcAft>
              <a:buFont typeface="Arial" panose="020B0604020202020204" pitchFamily="34" charset="0"/>
              <a:buChar char="•"/>
            </a:pPr>
            <a:r>
              <a:rPr lang="en-US" sz="2400" dirty="0">
                <a:solidFill>
                  <a:schemeClr val="accent1"/>
                </a:solidFill>
                <a:latin typeface="Arial"/>
                <a:cs typeface="Arial"/>
              </a:rPr>
              <a:t>Publish comments on papers that contain misinformation. Ask for corrections.</a:t>
            </a:r>
          </a:p>
          <a:p>
            <a:pPr marL="342900" indent="-342900" algn="l">
              <a:spcAft>
                <a:spcPts val="1800"/>
              </a:spcAft>
              <a:buFont typeface="Arial" panose="020B0604020202020204" pitchFamily="34" charset="0"/>
              <a:buChar char="•"/>
            </a:pPr>
            <a:r>
              <a:rPr lang="en-US" sz="2400" dirty="0">
                <a:solidFill>
                  <a:schemeClr val="accent1"/>
                </a:solidFill>
                <a:latin typeface="Arial"/>
                <a:cs typeface="Arial"/>
              </a:rPr>
              <a:t>Publish articles in non-technical literature. Wikipedia uses these sources.</a:t>
            </a:r>
          </a:p>
          <a:p>
            <a:pPr marL="342900" indent="-342900" algn="l">
              <a:spcAft>
                <a:spcPts val="1800"/>
              </a:spcAft>
              <a:buFont typeface="Arial" panose="020B0604020202020204" pitchFamily="34" charset="0"/>
              <a:buChar char="•"/>
            </a:pPr>
            <a:r>
              <a:rPr lang="en-US" sz="2400" dirty="0">
                <a:solidFill>
                  <a:schemeClr val="accent1"/>
                </a:solidFill>
                <a:latin typeface="Arial"/>
                <a:cs typeface="Arial"/>
              </a:rPr>
              <a:t>Become a Wikipedia editor. Wikipedia needs subject matter experts. </a:t>
            </a:r>
          </a:p>
        </p:txBody>
      </p:sp>
    </p:spTree>
    <p:extLst>
      <p:ext uri="{BB962C8B-B14F-4D97-AF65-F5344CB8AC3E}">
        <p14:creationId xmlns:p14="http://schemas.microsoft.com/office/powerpoint/2010/main" val="627758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EA764-6E51-99BE-0E6D-034033FAE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DF71C3-1693-80D1-23F2-644BF4FE1772}"/>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073049E8-2CDD-279F-FD0E-7A47990A9608}"/>
              </a:ext>
            </a:extLst>
          </p:cNvPr>
          <p:cNvSpPr>
            <a:spLocks noGrp="1"/>
          </p:cNvSpPr>
          <p:nvPr>
            <p:ph idx="1"/>
          </p:nvPr>
        </p:nvSpPr>
        <p:spPr>
          <a:xfrm>
            <a:off x="461584" y="677889"/>
            <a:ext cx="1978189" cy="446830"/>
          </a:xfrm>
          <a:ln w="19050">
            <a:solidFill>
              <a:srgbClr val="00B0F0"/>
            </a:solidFill>
          </a:ln>
        </p:spPr>
        <p:txBody>
          <a:bodyPr/>
          <a:lstStyle/>
          <a:p>
            <a:pPr marL="0" indent="0" algn="ctr">
              <a:buNone/>
            </a:pPr>
            <a:r>
              <a:rPr lang="en-US" sz="2400" dirty="0">
                <a:solidFill>
                  <a:schemeClr val="bg1"/>
                </a:solidFill>
              </a:rPr>
              <a:t>Chelyabinsk</a:t>
            </a:r>
            <a:endParaRPr lang="en-US" dirty="0">
              <a:solidFill>
                <a:schemeClr val="bg1"/>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1466CBD9-C708-7C1B-E2B7-1D2F7426E4D4}"/>
              </a:ext>
            </a:extLst>
          </p:cNvPr>
          <p:cNvSpPr txBox="1">
            <a:spLocks/>
          </p:cNvSpPr>
          <p:nvPr/>
        </p:nvSpPr>
        <p:spPr bwMode="auto">
          <a:xfrm>
            <a:off x="2697643"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98204BE5-CD66-BF88-C681-14B221875CAD}"/>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992DEABB-4D3B-90D9-F3A7-BC3EE82E51DB}"/>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44BBBD00-8795-1FEA-3595-66D070AA1E3E}"/>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grpSp>
        <p:nvGrpSpPr>
          <p:cNvPr id="6" name="Group 5">
            <a:extLst>
              <a:ext uri="{FF2B5EF4-FFF2-40B4-BE49-F238E27FC236}">
                <a16:creationId xmlns:a16="http://schemas.microsoft.com/office/drawing/2014/main" id="{3FC3BE5C-2AE0-2C16-5C70-B7FE76DB7B0B}"/>
              </a:ext>
            </a:extLst>
          </p:cNvPr>
          <p:cNvGrpSpPr/>
          <p:nvPr/>
        </p:nvGrpSpPr>
        <p:grpSpPr>
          <a:xfrm>
            <a:off x="375266" y="1301991"/>
            <a:ext cx="6085209" cy="5287149"/>
            <a:chOff x="1576436" y="1297541"/>
            <a:chExt cx="6085209" cy="5287149"/>
          </a:xfrm>
        </p:grpSpPr>
        <p:pic>
          <p:nvPicPr>
            <p:cNvPr id="9" name="Picture 2">
              <a:extLst>
                <a:ext uri="{FF2B5EF4-FFF2-40B4-BE49-F238E27FC236}">
                  <a16:creationId xmlns:a16="http://schemas.microsoft.com/office/drawing/2014/main" id="{587EB758-A000-7739-4308-1D8CCAFAEF13}"/>
                </a:ext>
              </a:extLst>
            </p:cNvPr>
            <p:cNvPicPr>
              <a:picLocks noChangeAspect="1" noChangeArrowheads="1"/>
            </p:cNvPicPr>
            <p:nvPr/>
          </p:nvPicPr>
          <p:blipFill>
            <a:blip r:embed="rId2" cstate="print"/>
            <a:srcRect/>
            <a:stretch>
              <a:fillRect/>
            </a:stretch>
          </p:blipFill>
          <p:spPr bwMode="auto">
            <a:xfrm>
              <a:off x="1576436" y="1297541"/>
              <a:ext cx="6085209" cy="52871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6151BF06-14DF-0B2B-DAB4-D55757E15BE1}"/>
                </a:ext>
              </a:extLst>
            </p:cNvPr>
            <p:cNvSpPr txBox="1"/>
            <p:nvPr/>
          </p:nvSpPr>
          <p:spPr>
            <a:xfrm>
              <a:off x="4624207" y="1297541"/>
              <a:ext cx="2937957" cy="738664"/>
            </a:xfrm>
            <a:prstGeom prst="rect">
              <a:avLst/>
            </a:prstGeom>
            <a:noFill/>
          </p:spPr>
          <p:txBody>
            <a:bodyPr wrap="square" rtlCol="0">
              <a:spAutoFit/>
            </a:bodyPr>
            <a:lstStyle/>
            <a:p>
              <a:pPr algn="l"/>
              <a:r>
                <a:rPr lang="en-US" sz="1400" dirty="0">
                  <a:solidFill>
                    <a:srgbClr val="FF0000"/>
                  </a:solidFill>
                </a:rPr>
                <a:t>I learned from Facebook</a:t>
              </a:r>
            </a:p>
            <a:p>
              <a:pPr algn="l"/>
              <a:r>
                <a:rPr lang="en-US" sz="1400" dirty="0">
                  <a:solidFill>
                    <a:srgbClr val="FF0000"/>
                  </a:solidFill>
                </a:rPr>
                <a:t>Just after 9:52 pm Feb. 14</a:t>
              </a:r>
            </a:p>
            <a:p>
              <a:pPr algn="l"/>
              <a:r>
                <a:rPr lang="en-US" sz="1400" dirty="0">
                  <a:solidFill>
                    <a:srgbClr val="FF0000"/>
                  </a:solidFill>
                </a:rPr>
                <a:t>(about 1.5 hours after event)</a:t>
              </a:r>
            </a:p>
          </p:txBody>
        </p:sp>
      </p:grpSp>
      <p:sp>
        <p:nvSpPr>
          <p:cNvPr id="12" name="TextBox 11">
            <a:extLst>
              <a:ext uri="{FF2B5EF4-FFF2-40B4-BE49-F238E27FC236}">
                <a16:creationId xmlns:a16="http://schemas.microsoft.com/office/drawing/2014/main" id="{C2AAEDDE-1DCF-0A89-6AF0-5DB0441FFDA0}"/>
              </a:ext>
            </a:extLst>
          </p:cNvPr>
          <p:cNvSpPr txBox="1"/>
          <p:nvPr/>
        </p:nvSpPr>
        <p:spPr>
          <a:xfrm>
            <a:off x="6720536" y="2973275"/>
            <a:ext cx="4963343" cy="1323439"/>
          </a:xfrm>
          <a:prstGeom prst="rect">
            <a:avLst/>
          </a:prstGeom>
          <a:solidFill>
            <a:schemeClr val="bg1"/>
          </a:solidFill>
        </p:spPr>
        <p:txBody>
          <a:bodyPr wrap="square">
            <a:spAutoFit/>
          </a:bodyPr>
          <a:lstStyle/>
          <a:p>
            <a:pPr algn="l"/>
            <a:r>
              <a:rPr lang="en-US" sz="2000" dirty="0">
                <a:effectLst/>
                <a:latin typeface="Times New Roman" panose="02020603050405020304" pitchFamily="18" charset="0"/>
                <a:ea typeface="Arial" panose="020B0604020202020204" pitchFamily="34" charset="0"/>
                <a:cs typeface="Times New Roman" panose="02020603050405020304" pitchFamily="18" charset="0"/>
              </a:rPr>
              <a:t>“The regional Emergency Ministry said the phenomenon was a meteorite shower, but locals have speculated that it was a military fighter jet crash or a missile explosion.”</a:t>
            </a:r>
            <a:r>
              <a:rPr lang="en-US" sz="2000" dirty="0">
                <a:effectLst/>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888074F-6FF6-9804-CDE9-F08C8FBAB498}"/>
              </a:ext>
            </a:extLst>
          </p:cNvPr>
          <p:cNvSpPr txBox="1"/>
          <p:nvPr/>
        </p:nvSpPr>
        <p:spPr>
          <a:xfrm>
            <a:off x="6720536" y="4485572"/>
            <a:ext cx="4963343" cy="1938992"/>
          </a:xfrm>
          <a:prstGeom prst="rect">
            <a:avLst/>
          </a:prstGeom>
          <a:solidFill>
            <a:schemeClr val="bg1"/>
          </a:solidFill>
        </p:spPr>
        <p:txBody>
          <a:bodyPr wrap="square">
            <a:spAutoFit/>
          </a:bodyPr>
          <a:lstStyle/>
          <a:p>
            <a:pPr marL="0" marR="0" algn="just"/>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“It is believed that the incident may be connected to asteroid 2012 DA14, which measures 45 to 95 meters in diameter and will be passing by Earth tonight at around 19:25 GMT at the record close range of 27,000 kilometers.” </a:t>
            </a:r>
            <a:endParaRPr lang="en-US" sz="20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8F924B1C-FFE9-50EB-24A5-C0DB247A885A}"/>
              </a:ext>
            </a:extLst>
          </p:cNvPr>
          <p:cNvSpPr txBox="1"/>
          <p:nvPr/>
        </p:nvSpPr>
        <p:spPr>
          <a:xfrm>
            <a:off x="6720536" y="1460977"/>
            <a:ext cx="4963343" cy="1323439"/>
          </a:xfrm>
          <a:prstGeom prst="rect">
            <a:avLst/>
          </a:prstGeom>
          <a:solidFill>
            <a:schemeClr val="bg1"/>
          </a:solidFill>
        </p:spPr>
        <p:txBody>
          <a:bodyPr wrap="square">
            <a:spAutoFit/>
          </a:bodyPr>
          <a:lstStyle/>
          <a:p>
            <a:pPr algn="l"/>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“According to unconfirmed reports, the meteorite was intercepted by an air defense unit at the </a:t>
            </a:r>
            <a:r>
              <a:rPr lang="en-US" sz="20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Urzhumka</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settlement near Chelyabinsk.”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86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5143-A95E-A54C-D919-4E6AEEB15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AB2A31-42DB-B409-CAE4-4B2E5205D126}"/>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56DBA447-A1C3-5483-56E0-EAFBA9AFF22A}"/>
              </a:ext>
            </a:extLst>
          </p:cNvPr>
          <p:cNvSpPr>
            <a:spLocks noGrp="1"/>
          </p:cNvSpPr>
          <p:nvPr>
            <p:ph idx="1"/>
          </p:nvPr>
        </p:nvSpPr>
        <p:spPr>
          <a:xfrm>
            <a:off x="461584" y="677889"/>
            <a:ext cx="1978189" cy="446830"/>
          </a:xfrm>
          <a:ln w="19050">
            <a:solidFill>
              <a:srgbClr val="00B0F0"/>
            </a:solidFill>
          </a:ln>
        </p:spPr>
        <p:txBody>
          <a:bodyPr/>
          <a:lstStyle/>
          <a:p>
            <a:pPr marL="0" indent="0" algn="ctr">
              <a:buNone/>
            </a:pPr>
            <a:r>
              <a:rPr lang="en-US" sz="2400" dirty="0">
                <a:solidFill>
                  <a:schemeClr val="bg1"/>
                </a:solidFill>
              </a:rPr>
              <a:t>Chelyabinsk</a:t>
            </a:r>
            <a:endParaRPr lang="en-US" dirty="0">
              <a:solidFill>
                <a:schemeClr val="bg1"/>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64963059-EDD4-5378-1940-F4951B0C9614}"/>
              </a:ext>
            </a:extLst>
          </p:cNvPr>
          <p:cNvSpPr txBox="1">
            <a:spLocks/>
          </p:cNvSpPr>
          <p:nvPr/>
        </p:nvSpPr>
        <p:spPr bwMode="auto">
          <a:xfrm>
            <a:off x="2697643"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FCBEC9D9-8A1F-045A-6A8D-AB99A1783DF7}"/>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59E6C306-652C-3E91-D441-39FE62590B46}"/>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8A9B110B-5646-0505-D64E-BD293AF86D5F}"/>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11" name="Picture 10" descr="A road with trees and a sun&#10;&#10;AI-generated content may be incorrect.">
            <a:extLst>
              <a:ext uri="{FF2B5EF4-FFF2-40B4-BE49-F238E27FC236}">
                <a16:creationId xmlns:a16="http://schemas.microsoft.com/office/drawing/2014/main" id="{54AF58AC-2D38-DD03-FB9B-49901071E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00" y="1355148"/>
            <a:ext cx="6965902" cy="5350405"/>
          </a:xfrm>
          <a:prstGeom prst="rect">
            <a:avLst/>
          </a:prstGeom>
        </p:spPr>
      </p:pic>
      <p:pic>
        <p:nvPicPr>
          <p:cNvPr id="13" name="Picture 12" descr="A screenshot of a white paper&#10;&#10;AI-generated content may be incorrect.">
            <a:extLst>
              <a:ext uri="{FF2B5EF4-FFF2-40B4-BE49-F238E27FC236}">
                <a16:creationId xmlns:a16="http://schemas.microsoft.com/office/drawing/2014/main" id="{3792A941-13ED-517C-E2DC-12BC681B8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251" y="3915794"/>
            <a:ext cx="7772400" cy="2264317"/>
          </a:xfrm>
          <a:prstGeom prst="rect">
            <a:avLst/>
          </a:prstGeom>
          <a:ln w="22225">
            <a:solidFill>
              <a:srgbClr val="FF0000"/>
            </a:solidFill>
          </a:ln>
        </p:spPr>
      </p:pic>
    </p:spTree>
    <p:extLst>
      <p:ext uri="{BB962C8B-B14F-4D97-AF65-F5344CB8AC3E}">
        <p14:creationId xmlns:p14="http://schemas.microsoft.com/office/powerpoint/2010/main" val="178784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CBBA9-5636-1237-B798-1CC4DE929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7173D5-297D-0F2B-FFAC-B4308CA0583D}"/>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CE91639A-8FFE-8A6E-300C-C08EBA612482}"/>
              </a:ext>
            </a:extLst>
          </p:cNvPr>
          <p:cNvSpPr>
            <a:spLocks noGrp="1"/>
          </p:cNvSpPr>
          <p:nvPr>
            <p:ph idx="1"/>
          </p:nvPr>
        </p:nvSpPr>
        <p:spPr>
          <a:xfrm>
            <a:off x="461584" y="677889"/>
            <a:ext cx="1978189" cy="446830"/>
          </a:xfrm>
          <a:ln w="19050">
            <a:solidFill>
              <a:srgbClr val="00B0F0"/>
            </a:solidFill>
          </a:ln>
        </p:spPr>
        <p:txBody>
          <a:bodyPr/>
          <a:lstStyle/>
          <a:p>
            <a:pPr marL="0" indent="0" algn="ctr">
              <a:buNone/>
            </a:pPr>
            <a:r>
              <a:rPr lang="en-US" sz="2400" dirty="0">
                <a:solidFill>
                  <a:schemeClr val="bg1"/>
                </a:solidFill>
              </a:rPr>
              <a:t>Chelyabinsk</a:t>
            </a:r>
            <a:endParaRPr lang="en-US" dirty="0">
              <a:solidFill>
                <a:schemeClr val="bg1"/>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E2996F8E-932C-5383-8A89-091D271E442D}"/>
              </a:ext>
            </a:extLst>
          </p:cNvPr>
          <p:cNvSpPr txBox="1">
            <a:spLocks/>
          </p:cNvSpPr>
          <p:nvPr/>
        </p:nvSpPr>
        <p:spPr bwMode="auto">
          <a:xfrm>
            <a:off x="2697643"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90E2E5D6-42FE-A3FE-0A70-3B6F1B8BD8ED}"/>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0C4064F8-36A9-E802-C6DD-6C861BD992DD}"/>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78F08D58-3E35-82D2-FD0A-D4DC0726813D}"/>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computer&#10;&#10;AI-generated content may be incorrect.">
            <a:extLst>
              <a:ext uri="{FF2B5EF4-FFF2-40B4-BE49-F238E27FC236}">
                <a16:creationId xmlns:a16="http://schemas.microsoft.com/office/drawing/2014/main" id="{44CB61D7-B1E3-A44E-3AF4-0C76FF5FB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353" y="1152768"/>
            <a:ext cx="10168063" cy="5617438"/>
          </a:xfrm>
          <a:prstGeom prst="rect">
            <a:avLst/>
          </a:prstGeom>
        </p:spPr>
      </p:pic>
      <p:pic>
        <p:nvPicPr>
          <p:cNvPr id="9" name="Picture 8" descr="A screenshot of a chat&#10;&#10;AI-generated content may be incorrect.">
            <a:extLst>
              <a:ext uri="{FF2B5EF4-FFF2-40B4-BE49-F238E27FC236}">
                <a16:creationId xmlns:a16="http://schemas.microsoft.com/office/drawing/2014/main" id="{763ECDEB-3197-36C6-9294-A0B50684C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3790" y="1297541"/>
            <a:ext cx="8181879" cy="5321547"/>
          </a:xfrm>
          <a:prstGeom prst="rect">
            <a:avLst/>
          </a:prstGeom>
          <a:ln w="19050">
            <a:solidFill>
              <a:schemeClr val="tx1"/>
            </a:solidFill>
          </a:ln>
          <a:effectLst>
            <a:outerShdw blurRad="50800" dist="38100" dir="2700000" algn="tl" rotWithShape="0">
              <a:prstClr val="black">
                <a:alpha val="40000"/>
              </a:prstClr>
            </a:outerShdw>
          </a:effectLst>
        </p:spPr>
      </p:pic>
      <p:pic>
        <p:nvPicPr>
          <p:cNvPr id="10" name="Picture 9" descr="A screenshot of a social media post&#10;&#10;AI-generated content may be incorrect.">
            <a:extLst>
              <a:ext uri="{FF2B5EF4-FFF2-40B4-BE49-F238E27FC236}">
                <a16:creationId xmlns:a16="http://schemas.microsoft.com/office/drawing/2014/main" id="{60AED45A-2378-1842-4CA9-76E6AC946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920" y="1373100"/>
            <a:ext cx="6423644" cy="5321547"/>
          </a:xfrm>
          <a:prstGeom prst="rect">
            <a:avLst/>
          </a:prstGeom>
          <a:ln w="19050">
            <a:solidFill>
              <a:schemeClr val="tx1"/>
            </a:solidFill>
          </a:ln>
          <a:effectLst>
            <a:outerShdw blurRad="50800" dist="38100" dir="2700000" algn="tl" rotWithShape="0">
              <a:prstClr val="black">
                <a:alpha val="40000"/>
              </a:prstClr>
            </a:outerShdw>
          </a:effectLst>
        </p:spPr>
      </p:pic>
      <p:pic>
        <p:nvPicPr>
          <p:cNvPr id="11" name="Picture 10" descr="A screenshot of a chat&#10;&#10;AI-generated content may be incorrect.">
            <a:extLst>
              <a:ext uri="{FF2B5EF4-FFF2-40B4-BE49-F238E27FC236}">
                <a16:creationId xmlns:a16="http://schemas.microsoft.com/office/drawing/2014/main" id="{837C2B7E-57E0-68C1-45D8-86CDD1188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5609" y="1426938"/>
            <a:ext cx="6630916" cy="5213869"/>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778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83B17-5DFD-7843-94A6-DCEBBFC6F2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204D0-E973-EF5F-0E39-D5194068C94E}"/>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46819A95-92F6-C185-0E0C-BC93E9F761F0}"/>
              </a:ext>
            </a:extLst>
          </p:cNvPr>
          <p:cNvSpPr>
            <a:spLocks noGrp="1"/>
          </p:cNvSpPr>
          <p:nvPr>
            <p:ph idx="1"/>
          </p:nvPr>
        </p:nvSpPr>
        <p:spPr>
          <a:xfrm>
            <a:off x="461584" y="677889"/>
            <a:ext cx="1978189" cy="446830"/>
          </a:xfrm>
          <a:ln w="19050">
            <a:solidFill>
              <a:srgbClr val="00B0F0"/>
            </a:solidFill>
          </a:ln>
        </p:spPr>
        <p:txBody>
          <a:bodyPr/>
          <a:lstStyle/>
          <a:p>
            <a:pPr marL="0" indent="0" algn="ctr">
              <a:buNone/>
            </a:pPr>
            <a:r>
              <a:rPr lang="en-US" sz="2400" dirty="0">
                <a:solidFill>
                  <a:schemeClr val="bg1"/>
                </a:solidFill>
              </a:rPr>
              <a:t>Chelyabinsk</a:t>
            </a:r>
            <a:endParaRPr lang="en-US" dirty="0">
              <a:solidFill>
                <a:schemeClr val="bg1"/>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018E63AD-A828-838C-F6ED-EF43390278B1}"/>
              </a:ext>
            </a:extLst>
          </p:cNvPr>
          <p:cNvSpPr txBox="1">
            <a:spLocks/>
          </p:cNvSpPr>
          <p:nvPr/>
        </p:nvSpPr>
        <p:spPr bwMode="auto">
          <a:xfrm>
            <a:off x="2697643"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4E923988-1B3C-8775-7060-975F6ED86A10}"/>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5DA8182E-1700-8266-0083-A0EF84711909}"/>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59DDE1C3-1091-5BC4-656D-02218D84E3A6}"/>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chat&#10;&#10;AI-generated content may be incorrect.">
            <a:extLst>
              <a:ext uri="{FF2B5EF4-FFF2-40B4-BE49-F238E27FC236}">
                <a16:creationId xmlns:a16="http://schemas.microsoft.com/office/drawing/2014/main" id="{19F57AF0-653A-54B0-1544-E8AC18377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662" y="1204309"/>
            <a:ext cx="8412590" cy="5617439"/>
          </a:xfrm>
          <a:prstGeom prst="rect">
            <a:avLst/>
          </a:prstGeom>
        </p:spPr>
      </p:pic>
      <p:pic>
        <p:nvPicPr>
          <p:cNvPr id="9" name="Picture 8" descr="A screenshot of a email&#10;&#10;AI-generated content may be incorrect.">
            <a:extLst>
              <a:ext uri="{FF2B5EF4-FFF2-40B4-BE49-F238E27FC236}">
                <a16:creationId xmlns:a16="http://schemas.microsoft.com/office/drawing/2014/main" id="{CCDBDF2B-2BF8-F905-47A2-79A9B06A5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426" y="1230959"/>
            <a:ext cx="5805956" cy="5504348"/>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469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D1B96-D923-580D-73F6-55FF1CCEC3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2311E-09D1-F37D-9C20-AA5E7EE3FCFA}"/>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D65B97F0-18A5-EEC9-B028-BBB7F42AD013}"/>
              </a:ext>
            </a:extLst>
          </p:cNvPr>
          <p:cNvSpPr>
            <a:spLocks noGrp="1"/>
          </p:cNvSpPr>
          <p:nvPr>
            <p:ph idx="1"/>
          </p:nvPr>
        </p:nvSpPr>
        <p:spPr>
          <a:xfrm>
            <a:off x="461584" y="677889"/>
            <a:ext cx="1978189" cy="446830"/>
          </a:xfrm>
          <a:ln w="19050">
            <a:solidFill>
              <a:srgbClr val="00B0F0"/>
            </a:solidFill>
          </a:ln>
        </p:spPr>
        <p:txBody>
          <a:bodyPr/>
          <a:lstStyle/>
          <a:p>
            <a:pPr marL="0" indent="0" algn="ctr">
              <a:buNone/>
            </a:pPr>
            <a:r>
              <a:rPr lang="en-US" sz="2400" dirty="0">
                <a:solidFill>
                  <a:schemeClr val="bg1"/>
                </a:solidFill>
              </a:rPr>
              <a:t>Chelyabinsk</a:t>
            </a:r>
            <a:endParaRPr lang="en-US" dirty="0">
              <a:solidFill>
                <a:schemeClr val="bg1"/>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9E174183-1A6D-BFF8-4136-5585159AD8AC}"/>
              </a:ext>
            </a:extLst>
          </p:cNvPr>
          <p:cNvSpPr txBox="1">
            <a:spLocks/>
          </p:cNvSpPr>
          <p:nvPr/>
        </p:nvSpPr>
        <p:spPr bwMode="auto">
          <a:xfrm>
            <a:off x="2697643"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accent1">
                    <a:lumMod val="50000"/>
                  </a:schemeClr>
                </a:solidFill>
              </a:rPr>
              <a:t>Slooh</a:t>
            </a:r>
            <a:r>
              <a:rPr lang="en-US" sz="2400" kern="0" dirty="0">
                <a:solidFill>
                  <a:schemeClr val="accent1">
                    <a:lumMod val="50000"/>
                  </a:schemeClr>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A2328B24-B262-FE71-64EA-D477083A9CFF}"/>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179E6CDC-837F-E01F-A613-F5BD28BA0763}"/>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5578C3AD-7015-D710-9E09-5DFCD8524E22}"/>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6" name="Picture 5" descr="A screenshot of a phone&#10;&#10;AI-generated content may be incorrect.">
            <a:extLst>
              <a:ext uri="{FF2B5EF4-FFF2-40B4-BE49-F238E27FC236}">
                <a16:creationId xmlns:a16="http://schemas.microsoft.com/office/drawing/2014/main" id="{4E120698-23CB-86BD-F0A2-80D4F23758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586" y="0"/>
            <a:ext cx="6042526" cy="6858000"/>
          </a:xfrm>
          <a:prstGeom prst="rect">
            <a:avLst/>
          </a:prstGeom>
        </p:spPr>
      </p:pic>
      <p:sp>
        <p:nvSpPr>
          <p:cNvPr id="9" name="Title 1">
            <a:extLst>
              <a:ext uri="{FF2B5EF4-FFF2-40B4-BE49-F238E27FC236}">
                <a16:creationId xmlns:a16="http://schemas.microsoft.com/office/drawing/2014/main" id="{4FF84F14-AB38-A529-74F5-B5D605E465F7}"/>
              </a:ext>
            </a:extLst>
          </p:cNvPr>
          <p:cNvSpPr txBox="1">
            <a:spLocks/>
          </p:cNvSpPr>
          <p:nvPr/>
        </p:nvSpPr>
        <p:spPr bwMode="auto">
          <a:xfrm>
            <a:off x="242867" y="3659428"/>
            <a:ext cx="5112853" cy="1547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chemeClr val="accent5"/>
                </a:solidFill>
                <a:latin typeface="+mn-lt"/>
              </a:rPr>
              <a:t>Lesson Learned: </a:t>
            </a:r>
            <a:br>
              <a:rPr lang="en-US" sz="2000" kern="0" dirty="0">
                <a:solidFill>
                  <a:schemeClr val="accent5"/>
                </a:solidFill>
                <a:latin typeface="+mn-lt"/>
              </a:rPr>
            </a:br>
            <a:r>
              <a:rPr lang="en-US" sz="2000" kern="0" dirty="0">
                <a:solidFill>
                  <a:schemeClr val="accent5"/>
                </a:solidFill>
                <a:latin typeface="+mn-lt"/>
              </a:rPr>
              <a:t>V</a:t>
            </a:r>
            <a:r>
              <a:rPr lang="en-US" sz="2000" kern="0" dirty="0">
                <a:solidFill>
                  <a:schemeClr val="accent5"/>
                </a:solidFill>
                <a:latin typeface="+mn-lt"/>
                <a:ea typeface="Arial" panose="020B0604020202020204" pitchFamily="34" charset="0"/>
                <a:cs typeface="Cambria" panose="02040503050406030204" pitchFamily="18" charset="0"/>
              </a:rPr>
              <a:t>alue of rapid, distributed means of communication among subject matter experts across all time zones. </a:t>
            </a:r>
            <a:endParaRPr lang="en-US" sz="2000" kern="0" dirty="0">
              <a:solidFill>
                <a:schemeClr val="accent5"/>
              </a:solidFill>
              <a:latin typeface="+mn-lt"/>
            </a:endParaRPr>
          </a:p>
        </p:txBody>
      </p:sp>
      <p:sp>
        <p:nvSpPr>
          <p:cNvPr id="10" name="Title 1">
            <a:extLst>
              <a:ext uri="{FF2B5EF4-FFF2-40B4-BE49-F238E27FC236}">
                <a16:creationId xmlns:a16="http://schemas.microsoft.com/office/drawing/2014/main" id="{143FFCE6-5B0F-E05A-FD49-2817DCFFF124}"/>
              </a:ext>
            </a:extLst>
          </p:cNvPr>
          <p:cNvSpPr txBox="1">
            <a:spLocks/>
          </p:cNvSpPr>
          <p:nvPr/>
        </p:nvSpPr>
        <p:spPr bwMode="auto">
          <a:xfrm>
            <a:off x="242867" y="1380644"/>
            <a:ext cx="5150765" cy="1547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rgbClr val="FFFF00"/>
                </a:solidFill>
                <a:latin typeface="+mn-lt"/>
                <a:ea typeface="Arial" panose="020B0604020202020204" pitchFamily="34" charset="0"/>
                <a:cs typeface="Cambria" panose="02040503050406030204" pitchFamily="18" charset="0"/>
              </a:rPr>
              <a:t>“This fireball can’t be associated with DA14 at all.”  -Paul Chodas (~4 hours after event) </a:t>
            </a:r>
            <a:endParaRPr lang="en-US" sz="2000" kern="0" dirty="0">
              <a:solidFill>
                <a:srgbClr val="FFFF00"/>
              </a:solidFill>
              <a:latin typeface="+mn-lt"/>
            </a:endParaRPr>
          </a:p>
        </p:txBody>
      </p:sp>
    </p:spTree>
    <p:extLst>
      <p:ext uri="{BB962C8B-B14F-4D97-AF65-F5344CB8AC3E}">
        <p14:creationId xmlns:p14="http://schemas.microsoft.com/office/powerpoint/2010/main" val="1407643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826C8-7B3B-367D-5E98-7EFF9BA67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BCBF5-10ED-69C3-FDAA-3B48A6CAC9FA}"/>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F254E683-2681-7D74-5621-483A31DB3BB4}"/>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A9446CB9-C2B0-2DAA-D084-115148755071}"/>
              </a:ext>
            </a:extLst>
          </p:cNvPr>
          <p:cNvSpPr txBox="1">
            <a:spLocks/>
          </p:cNvSpPr>
          <p:nvPr/>
        </p:nvSpPr>
        <p:spPr bwMode="auto">
          <a:xfrm>
            <a:off x="2697643" y="677888"/>
            <a:ext cx="2491036" cy="446832"/>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bg1"/>
                </a:solidFill>
              </a:rPr>
              <a:t>Slooh</a:t>
            </a:r>
            <a:r>
              <a:rPr lang="en-US" sz="2400" kern="0" dirty="0">
                <a:solidFill>
                  <a:schemeClr val="bg1"/>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D089575A-CBA3-260F-7B6C-80934EFD057B}"/>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874426E0-73F5-111C-8FB8-9E4DACB2DAA5}"/>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A77801D3-C623-28C4-A2C4-8E3568A8C4BB}"/>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12" name="Picture 11" descr="A close-up of a rock&#10;&#10;AI-generated content may be incorrect.">
            <a:extLst>
              <a:ext uri="{FF2B5EF4-FFF2-40B4-BE49-F238E27FC236}">
                <a16:creationId xmlns:a16="http://schemas.microsoft.com/office/drawing/2014/main" id="{DC30B911-A4C2-6323-F401-96CD7C0E0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475" y="1234468"/>
            <a:ext cx="7772400" cy="5535738"/>
          </a:xfrm>
          <a:prstGeom prst="rect">
            <a:avLst/>
          </a:prstGeom>
        </p:spPr>
      </p:pic>
    </p:spTree>
    <p:extLst>
      <p:ext uri="{BB962C8B-B14F-4D97-AF65-F5344CB8AC3E}">
        <p14:creationId xmlns:p14="http://schemas.microsoft.com/office/powerpoint/2010/main" val="51749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EBF05-7377-1838-71C6-5172CAC12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15AC6-E621-D1E4-74F8-C360573219ED}"/>
              </a:ext>
            </a:extLst>
          </p:cNvPr>
          <p:cNvSpPr>
            <a:spLocks noGrp="1"/>
          </p:cNvSpPr>
          <p:nvPr>
            <p:ph type="title"/>
          </p:nvPr>
        </p:nvSpPr>
        <p:spPr>
          <a:xfrm>
            <a:off x="0" y="87794"/>
            <a:ext cx="11971914" cy="562047"/>
          </a:xfrm>
        </p:spPr>
        <p:txBody>
          <a:bodyPr/>
          <a:lstStyle/>
          <a:p>
            <a:r>
              <a:rPr lang="en-US" sz="2800" dirty="0">
                <a:solidFill>
                  <a:schemeClr val="accent1"/>
                </a:solidFill>
              </a:rPr>
              <a:t>Distributed (non-centralized) rapid response: case studies (2013-2014)</a:t>
            </a:r>
            <a:endParaRPr lang="en-US" sz="3200" dirty="0">
              <a:solidFill>
                <a:schemeClr val="accent1"/>
              </a:solidFill>
            </a:endParaRPr>
          </a:p>
        </p:txBody>
      </p:sp>
      <p:sp>
        <p:nvSpPr>
          <p:cNvPr id="3" name="Content Placeholder 2">
            <a:extLst>
              <a:ext uri="{FF2B5EF4-FFF2-40B4-BE49-F238E27FC236}">
                <a16:creationId xmlns:a16="http://schemas.microsoft.com/office/drawing/2014/main" id="{4D8C952C-248D-B7C5-8D24-FD979485E129}"/>
              </a:ext>
            </a:extLst>
          </p:cNvPr>
          <p:cNvSpPr>
            <a:spLocks noGrp="1"/>
          </p:cNvSpPr>
          <p:nvPr>
            <p:ph idx="1"/>
          </p:nvPr>
        </p:nvSpPr>
        <p:spPr>
          <a:xfrm>
            <a:off x="461584" y="677889"/>
            <a:ext cx="1978189" cy="446830"/>
          </a:xfrm>
          <a:ln w="19050">
            <a:noFill/>
          </a:ln>
        </p:spPr>
        <p:txBody>
          <a:bodyPr/>
          <a:lstStyle/>
          <a:p>
            <a:pPr marL="0" indent="0" algn="ctr">
              <a:buNone/>
            </a:pPr>
            <a:r>
              <a:rPr lang="en-US" sz="2400" dirty="0">
                <a:solidFill>
                  <a:schemeClr val="accent1">
                    <a:lumMod val="50000"/>
                  </a:schemeClr>
                </a:solidFill>
              </a:rPr>
              <a:t>Chelyabinsk</a:t>
            </a:r>
            <a:endParaRPr lang="en-US" dirty="0">
              <a:solidFill>
                <a:schemeClr val="accent1">
                  <a:lumMod val="50000"/>
                </a:schemeClr>
              </a:solidFill>
            </a:endParaRPr>
          </a:p>
          <a:p>
            <a:pPr marL="0" indent="0">
              <a:buNone/>
            </a:pPr>
            <a:endParaRPr lang="en-US" dirty="0">
              <a:solidFill>
                <a:schemeClr val="bg1"/>
              </a:solidFill>
            </a:endParaRPr>
          </a:p>
        </p:txBody>
      </p:sp>
      <p:sp>
        <p:nvSpPr>
          <p:cNvPr id="4" name="Content Placeholder 2">
            <a:extLst>
              <a:ext uri="{FF2B5EF4-FFF2-40B4-BE49-F238E27FC236}">
                <a16:creationId xmlns:a16="http://schemas.microsoft.com/office/drawing/2014/main" id="{41BC3B88-D725-398D-7C88-140824EE3478}"/>
              </a:ext>
            </a:extLst>
          </p:cNvPr>
          <p:cNvSpPr txBox="1">
            <a:spLocks/>
          </p:cNvSpPr>
          <p:nvPr/>
        </p:nvSpPr>
        <p:spPr bwMode="auto">
          <a:xfrm>
            <a:off x="2697643" y="677888"/>
            <a:ext cx="2491036" cy="446832"/>
          </a:xfrm>
          <a:prstGeom prst="rect">
            <a:avLst/>
          </a:prstGeom>
          <a:noFill/>
          <a:ln w="19050">
            <a:solidFill>
              <a:srgbClr val="00B0F0"/>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err="1">
                <a:solidFill>
                  <a:schemeClr val="bg1"/>
                </a:solidFill>
              </a:rPr>
              <a:t>Slooh</a:t>
            </a:r>
            <a:r>
              <a:rPr lang="en-US" sz="2400" kern="0" dirty="0">
                <a:solidFill>
                  <a:schemeClr val="bg1"/>
                </a:solidFill>
              </a:rPr>
              <a:t> non-event</a:t>
            </a:r>
          </a:p>
          <a:p>
            <a:pPr marL="0" indent="0">
              <a:buFontTx/>
              <a:buNone/>
            </a:pPr>
            <a:endParaRPr lang="en-US" kern="0" dirty="0">
              <a:solidFill>
                <a:schemeClr val="bg1"/>
              </a:solidFill>
            </a:endParaRPr>
          </a:p>
        </p:txBody>
      </p:sp>
      <p:sp>
        <p:nvSpPr>
          <p:cNvPr id="5" name="Content Placeholder 2">
            <a:extLst>
              <a:ext uri="{FF2B5EF4-FFF2-40B4-BE49-F238E27FC236}">
                <a16:creationId xmlns:a16="http://schemas.microsoft.com/office/drawing/2014/main" id="{AEEBD269-C976-277E-F2D7-19EAE8F396A9}"/>
              </a:ext>
            </a:extLst>
          </p:cNvPr>
          <p:cNvSpPr txBox="1">
            <a:spLocks/>
          </p:cNvSpPr>
          <p:nvPr/>
        </p:nvSpPr>
        <p:spPr bwMode="auto">
          <a:xfrm>
            <a:off x="5446549" y="677889"/>
            <a:ext cx="1672885" cy="4468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CNN hoax</a:t>
            </a:r>
          </a:p>
          <a:p>
            <a:pPr marL="0" indent="0">
              <a:buFontTx/>
              <a:buNone/>
            </a:pPr>
            <a:endParaRPr lang="en-US" kern="0" dirty="0">
              <a:solidFill>
                <a:schemeClr val="bg1"/>
              </a:solidFill>
            </a:endParaRPr>
          </a:p>
          <a:p>
            <a:pPr marL="0" indent="0">
              <a:buFontTx/>
              <a:buNone/>
            </a:pPr>
            <a:endParaRPr lang="en-US" kern="0" dirty="0">
              <a:solidFill>
                <a:schemeClr val="bg1"/>
              </a:solidFill>
            </a:endParaRPr>
          </a:p>
        </p:txBody>
      </p:sp>
      <p:sp>
        <p:nvSpPr>
          <p:cNvPr id="7" name="Content Placeholder 2">
            <a:extLst>
              <a:ext uri="{FF2B5EF4-FFF2-40B4-BE49-F238E27FC236}">
                <a16:creationId xmlns:a16="http://schemas.microsoft.com/office/drawing/2014/main" id="{90927DEF-8B56-ED29-250E-EB24C741C767}"/>
              </a:ext>
            </a:extLst>
          </p:cNvPr>
          <p:cNvSpPr txBox="1">
            <a:spLocks/>
          </p:cNvSpPr>
          <p:nvPr/>
        </p:nvSpPr>
        <p:spPr bwMode="auto">
          <a:xfrm>
            <a:off x="7377304" y="677888"/>
            <a:ext cx="1672885"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The Beast</a:t>
            </a:r>
          </a:p>
          <a:p>
            <a:pPr marL="0" indent="0">
              <a:buFontTx/>
              <a:buNone/>
            </a:pPr>
            <a:endParaRPr lang="en-US" kern="0" dirty="0">
              <a:solidFill>
                <a:schemeClr val="bg1"/>
              </a:solidFill>
            </a:endParaRPr>
          </a:p>
        </p:txBody>
      </p:sp>
      <p:sp>
        <p:nvSpPr>
          <p:cNvPr id="8" name="Content Placeholder 2">
            <a:extLst>
              <a:ext uri="{FF2B5EF4-FFF2-40B4-BE49-F238E27FC236}">
                <a16:creationId xmlns:a16="http://schemas.microsoft.com/office/drawing/2014/main" id="{8ACEA01F-44DC-084E-F067-92D11505AFEC}"/>
              </a:ext>
            </a:extLst>
          </p:cNvPr>
          <p:cNvSpPr txBox="1">
            <a:spLocks/>
          </p:cNvSpPr>
          <p:nvPr/>
        </p:nvSpPr>
        <p:spPr bwMode="auto">
          <a:xfrm>
            <a:off x="9308057" y="677888"/>
            <a:ext cx="2491036" cy="446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2400" kern="0" dirty="0">
                <a:solidFill>
                  <a:schemeClr val="accent1">
                    <a:lumMod val="50000"/>
                  </a:schemeClr>
                </a:solidFill>
              </a:rPr>
              <a:t>Nicaragua crater</a:t>
            </a:r>
            <a:endParaRPr lang="en-US" kern="0" dirty="0">
              <a:solidFill>
                <a:schemeClr val="accent1">
                  <a:lumMod val="50000"/>
                </a:schemeClr>
              </a:solidFill>
            </a:endParaRPr>
          </a:p>
          <a:p>
            <a:pPr marL="0" indent="0">
              <a:buFontTx/>
              <a:buNone/>
            </a:pPr>
            <a:endParaRPr lang="en-US" kern="0" dirty="0">
              <a:solidFill>
                <a:schemeClr val="bg1"/>
              </a:solidFill>
            </a:endParaRPr>
          </a:p>
        </p:txBody>
      </p:sp>
      <p:pic>
        <p:nvPicPr>
          <p:cNvPr id="11" name="Picture 10" descr="A screenshot of a website&#10;&#10;AI-generated content may be incorrect.">
            <a:extLst>
              <a:ext uri="{FF2B5EF4-FFF2-40B4-BE49-F238E27FC236}">
                <a16:creationId xmlns:a16="http://schemas.microsoft.com/office/drawing/2014/main" id="{5A604B4E-6947-07C9-4458-07B543FF9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28" y="1585576"/>
            <a:ext cx="5652763" cy="5088369"/>
          </a:xfrm>
          <a:prstGeom prst="rect">
            <a:avLst/>
          </a:prstGeom>
        </p:spPr>
      </p:pic>
      <p:sp>
        <p:nvSpPr>
          <p:cNvPr id="12" name="Title 1">
            <a:extLst>
              <a:ext uri="{FF2B5EF4-FFF2-40B4-BE49-F238E27FC236}">
                <a16:creationId xmlns:a16="http://schemas.microsoft.com/office/drawing/2014/main" id="{78D2C49D-B84C-47EB-FB7B-B68A14D7F5FA}"/>
              </a:ext>
            </a:extLst>
          </p:cNvPr>
          <p:cNvSpPr txBox="1">
            <a:spLocks/>
          </p:cNvSpPr>
          <p:nvPr/>
        </p:nvSpPr>
        <p:spPr bwMode="auto">
          <a:xfrm>
            <a:off x="6508613" y="2502405"/>
            <a:ext cx="5083151" cy="9265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kern="0" dirty="0">
                <a:solidFill>
                  <a:schemeClr val="accent5"/>
                </a:solidFill>
                <a:latin typeface="+mn-lt"/>
              </a:rPr>
              <a:t>Lesson Learned: </a:t>
            </a:r>
            <a:br>
              <a:rPr lang="en-US" sz="2000" kern="0" dirty="0">
                <a:solidFill>
                  <a:schemeClr val="accent5"/>
                </a:solidFill>
                <a:latin typeface="+mn-lt"/>
              </a:rPr>
            </a:br>
            <a:r>
              <a:rPr lang="en-US" sz="2000" kern="0" dirty="0">
                <a:solidFill>
                  <a:schemeClr val="accent5"/>
                </a:solidFill>
                <a:latin typeface="+mn-lt"/>
              </a:rPr>
              <a:t>V</a:t>
            </a:r>
            <a:r>
              <a:rPr lang="en-US" sz="2000" kern="0" dirty="0">
                <a:solidFill>
                  <a:schemeClr val="accent5"/>
                </a:solidFill>
                <a:latin typeface="+mn-lt"/>
                <a:ea typeface="Arial" panose="020B0604020202020204" pitchFamily="34" charset="0"/>
                <a:cs typeface="Cambria" panose="02040503050406030204" pitchFamily="18" charset="0"/>
              </a:rPr>
              <a:t>alue of subject matter experts reaching out to journalists. </a:t>
            </a:r>
            <a:endParaRPr lang="en-US" sz="2000" kern="0" dirty="0">
              <a:solidFill>
                <a:schemeClr val="accent5"/>
              </a:solidFill>
              <a:latin typeface="+mn-lt"/>
            </a:endParaRPr>
          </a:p>
        </p:txBody>
      </p:sp>
    </p:spTree>
    <p:extLst>
      <p:ext uri="{BB962C8B-B14F-4D97-AF65-F5344CB8AC3E}">
        <p14:creationId xmlns:p14="http://schemas.microsoft.com/office/powerpoint/2010/main" val="1858887674"/>
      </p:ext>
    </p:extLst>
  </p:cSld>
  <p:clrMapOvr>
    <a:masterClrMapping/>
  </p:clrMapOvr>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bg2"/>
          </a:outerShdw>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bg2"/>
          </a:outerShdw>
        </a:effectLst>
      </a:spPr>
      <a:bodyPr vert="horz" wrap="squar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60171</TotalTime>
  <Words>1160</Words>
  <Application>Microsoft Macintosh PowerPoint</Application>
  <PresentationFormat>Widescreen</PresentationFormat>
  <Paragraphs>181</Paragraphs>
  <Slides>26</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 Unicode MS</vt:lpstr>
      <vt:lpstr>Arial</vt:lpstr>
      <vt:lpstr>Helvetica</vt:lpstr>
      <vt:lpstr>Times New Roman</vt:lpstr>
      <vt:lpstr>4_Default Design</vt:lpstr>
      <vt:lpstr>PowerPoint Presentation</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Distributed (non-centralized) rapid response: case studies (2013-2014)</vt:lpstr>
      <vt:lpstr>Meme laundering playbook: 5 stages of science misinformation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Sandia National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CIPD  Objectives / Deliverables</dc:title>
  <dc:creator>sgwagne</dc:creator>
  <cp:lastModifiedBy>Mark Boslough</cp:lastModifiedBy>
  <cp:revision>844</cp:revision>
  <cp:lastPrinted>2024-02-20T23:27:41Z</cp:lastPrinted>
  <dcterms:created xsi:type="dcterms:W3CDTF">1999-12-08T17:36:16Z</dcterms:created>
  <dcterms:modified xsi:type="dcterms:W3CDTF">2025-04-26T20:18:58Z</dcterms:modified>
</cp:coreProperties>
</file>