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60" r:id="rId5"/>
    <p:sldMasterId id="2147483763" r:id="rId6"/>
  </p:sldMasterIdLst>
  <p:notesMasterIdLst>
    <p:notesMasterId r:id="rId45"/>
  </p:notesMasterIdLst>
  <p:sldIdLst>
    <p:sldId id="38842" r:id="rId7"/>
    <p:sldId id="38858" r:id="rId8"/>
    <p:sldId id="38860" r:id="rId9"/>
    <p:sldId id="38857" r:id="rId10"/>
    <p:sldId id="38853" r:id="rId11"/>
    <p:sldId id="38875" r:id="rId12"/>
    <p:sldId id="38861" r:id="rId13"/>
    <p:sldId id="38862" r:id="rId14"/>
    <p:sldId id="38863" r:id="rId15"/>
    <p:sldId id="38864" r:id="rId16"/>
    <p:sldId id="38892" r:id="rId17"/>
    <p:sldId id="38883" r:id="rId18"/>
    <p:sldId id="38886" r:id="rId19"/>
    <p:sldId id="38885" r:id="rId20"/>
    <p:sldId id="38884" r:id="rId21"/>
    <p:sldId id="38889" r:id="rId22"/>
    <p:sldId id="38890" r:id="rId23"/>
    <p:sldId id="38882" r:id="rId24"/>
    <p:sldId id="38893" r:id="rId25"/>
    <p:sldId id="38951" r:id="rId26"/>
    <p:sldId id="38919" r:id="rId27"/>
    <p:sldId id="38920" r:id="rId28"/>
    <p:sldId id="38949" r:id="rId29"/>
    <p:sldId id="38954" r:id="rId30"/>
    <p:sldId id="38962" r:id="rId31"/>
    <p:sldId id="38972" r:id="rId32"/>
    <p:sldId id="38956" r:id="rId33"/>
    <p:sldId id="38952" r:id="rId34"/>
    <p:sldId id="38953" r:id="rId35"/>
    <p:sldId id="38873" r:id="rId36"/>
    <p:sldId id="38869" r:id="rId37"/>
    <p:sldId id="38855" r:id="rId38"/>
    <p:sldId id="38961" r:id="rId39"/>
    <p:sldId id="38957" r:id="rId40"/>
    <p:sldId id="38874" r:id="rId41"/>
    <p:sldId id="38958" r:id="rId42"/>
    <p:sldId id="38955" r:id="rId43"/>
    <p:sldId id="3882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 userDrawn="1">
          <p15:clr>
            <a:srgbClr val="A4A3A4"/>
          </p15:clr>
        </p15:guide>
        <p15:guide id="2" orient="horz" pos="1104" userDrawn="1">
          <p15:clr>
            <a:srgbClr val="A4A3A4"/>
          </p15:clr>
        </p15:guide>
        <p15:guide id="3" orient="horz" pos="2472" userDrawn="1">
          <p15:clr>
            <a:srgbClr val="A4A3A4"/>
          </p15:clr>
        </p15:guide>
        <p15:guide id="4" pos="19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0F0"/>
    <a:srgbClr val="D9D9D9"/>
    <a:srgbClr val="D6DEEF"/>
    <a:srgbClr val="D6DFEF"/>
    <a:srgbClr val="73A950"/>
    <a:srgbClr val="7289B0"/>
    <a:srgbClr val="F89416"/>
    <a:srgbClr val="050226"/>
    <a:srgbClr val="0C0655"/>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43" autoAdjust="0"/>
    <p:restoredTop sz="84898"/>
  </p:normalViewPr>
  <p:slideViewPr>
    <p:cSldViewPr snapToGrid="0" snapToObjects="1" showGuides="1">
      <p:cViewPr varScale="1">
        <p:scale>
          <a:sx n="103" d="100"/>
          <a:sy n="103" d="100"/>
        </p:scale>
        <p:origin x="432" y="184"/>
      </p:cViewPr>
      <p:guideLst>
        <p:guide pos="288"/>
        <p:guide orient="horz" pos="1104"/>
        <p:guide orient="horz" pos="2472"/>
        <p:guide pos="1992"/>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4/24/25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AC350-D59F-CCB1-6CA3-A8A70B2D5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1D5B2-0421-8A2B-6D7F-0AD1C14EC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0F3CC-4E7F-674B-F2AD-5964B36BE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3D55D4-7B6C-9330-4839-53631BACD1FE}"/>
              </a:ext>
            </a:extLst>
          </p:cNvPr>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48623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FAEE1-3CC5-997D-D380-C6B27C456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C5467-B0AA-674C-860B-2B0A8DBDF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E43D1-F7FA-388E-EE84-BE5222AE83F1}"/>
              </a:ext>
            </a:extLst>
          </p:cNvPr>
          <p:cNvSpPr>
            <a:spLocks noGrp="1"/>
          </p:cNvSpPr>
          <p:nvPr>
            <p:ph type="body" idx="1"/>
          </p:nvPr>
        </p:nvSpPr>
        <p:spPr/>
        <p:txBody>
          <a:bodyPr/>
          <a:lstStyle/>
          <a:p>
            <a:pPr>
              <a:spcBef>
                <a:spcPts val="800"/>
              </a:spcBef>
            </a:pPr>
            <a:r>
              <a:rPr lang="en-US" dirty="0"/>
              <a:t>Northward deflection crosses longer span of high-population regions across Africa and Europe</a:t>
            </a:r>
          </a:p>
          <a:p>
            <a:pPr>
              <a:spcBef>
                <a:spcPts val="800"/>
              </a:spcBef>
            </a:pPr>
            <a:r>
              <a:rPr lang="en-US" dirty="0"/>
              <a:t>Southward deflection crosses a shorter populated span (but crosses highest-population Cape Town region) before reaching unpopulated ocean/Antarctic regions</a:t>
            </a:r>
          </a:p>
          <a:p>
            <a:pPr>
              <a:spcBef>
                <a:spcPts val="800"/>
              </a:spcBef>
            </a:pPr>
            <a:r>
              <a:rPr lang="en-US" dirty="0"/>
              <a:t>There are roughly 6 times more people living along the northward corridor than along the southward corridor</a:t>
            </a:r>
          </a:p>
          <a:p>
            <a:pPr lvl="1">
              <a:spcBef>
                <a:spcPts val="800"/>
              </a:spcBef>
            </a:pPr>
            <a:r>
              <a:rPr lang="en-US" sz="1700" dirty="0"/>
              <a:t>~85% of the population within the corridor is northward, ~15% is southward</a:t>
            </a:r>
          </a:p>
          <a:p>
            <a:pPr lvl="1">
              <a:spcBef>
                <a:spcPts val="800"/>
              </a:spcBef>
            </a:pPr>
            <a:r>
              <a:rPr lang="en-US" sz="1700" dirty="0"/>
              <a:t>~80M–120M people living Northward</a:t>
            </a:r>
          </a:p>
          <a:p>
            <a:pPr lvl="1">
              <a:spcBef>
                <a:spcPts val="800"/>
              </a:spcBef>
            </a:pPr>
            <a:r>
              <a:rPr lang="en-US" sz="1700" dirty="0"/>
              <a:t>~15M–25M people living Southward</a:t>
            </a:r>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85F3F4BC-194C-9B5B-5BDA-4EE9D9D3573C}"/>
              </a:ext>
            </a:extLst>
          </p:cNvPr>
          <p:cNvSpPr>
            <a:spLocks noGrp="1"/>
          </p:cNvSpPr>
          <p:nvPr>
            <p:ph type="sldNum" sz="quarter" idx="5"/>
          </p:nvPr>
        </p:nvSpPr>
        <p:spPr/>
        <p:txBody>
          <a:bodyPr/>
          <a:lstStyle/>
          <a:p>
            <a:fld id="{4DD5F0F0-3408-9F4A-9B24-898CD7F5D4E4}" type="slidenum">
              <a:rPr lang="en-US" smtClean="0"/>
              <a:t>26</a:t>
            </a:fld>
            <a:endParaRPr lang="en-US" dirty="0"/>
          </a:p>
        </p:txBody>
      </p:sp>
    </p:spTree>
    <p:extLst>
      <p:ext uri="{BB962C8B-B14F-4D97-AF65-F5344CB8AC3E}">
        <p14:creationId xmlns:p14="http://schemas.microsoft.com/office/powerpoint/2010/main" val="243453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24CDC-8251-52ED-9B6E-285ABFBB6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60DDA-7248-92DB-C31A-794EB2F99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1654A-907A-688B-30CD-81113199F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478ED0-17E4-5A3B-E019-9D8A2B6D73E3}"/>
              </a:ext>
            </a:extLst>
          </p:cNvPr>
          <p:cNvSpPr>
            <a:spLocks noGrp="1"/>
          </p:cNvSpPr>
          <p:nvPr>
            <p:ph type="sldNum" sz="quarter" idx="5"/>
          </p:nvPr>
        </p:nvSpPr>
        <p:spPr/>
        <p:txBody>
          <a:bodyPr/>
          <a:lstStyle/>
          <a:p>
            <a:fld id="{4DD5F0F0-3408-9F4A-9B24-898CD7F5D4E4}" type="slidenum">
              <a:rPr lang="en-US" smtClean="0"/>
              <a:t>28</a:t>
            </a:fld>
            <a:endParaRPr lang="en-US" dirty="0"/>
          </a:p>
        </p:txBody>
      </p:sp>
    </p:spTree>
    <p:extLst>
      <p:ext uri="{BB962C8B-B14F-4D97-AF65-F5344CB8AC3E}">
        <p14:creationId xmlns:p14="http://schemas.microsoft.com/office/powerpoint/2010/main" val="83048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3360A-3233-A143-A7F4-8237EBBAD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B1B2D-6AAD-AE2A-CCB0-4754D9169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11078-6504-5139-5C2A-C5DBF2D870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7A1C9-27C4-7EF1-0F22-5A51FC9F743E}"/>
              </a:ext>
            </a:extLst>
          </p:cNvPr>
          <p:cNvSpPr>
            <a:spLocks noGrp="1"/>
          </p:cNvSpPr>
          <p:nvPr>
            <p:ph type="sldNum" sz="quarter" idx="5"/>
          </p:nvPr>
        </p:nvSpPr>
        <p:spPr/>
        <p:txBody>
          <a:bodyPr/>
          <a:lstStyle/>
          <a:p>
            <a:fld id="{4DD5F0F0-3408-9F4A-9B24-898CD7F5D4E4}" type="slidenum">
              <a:rPr lang="en-US" smtClean="0"/>
              <a:t>29</a:t>
            </a:fld>
            <a:endParaRPr lang="en-US" dirty="0"/>
          </a:p>
        </p:txBody>
      </p:sp>
    </p:spTree>
    <p:extLst>
      <p:ext uri="{BB962C8B-B14F-4D97-AF65-F5344CB8AC3E}">
        <p14:creationId xmlns:p14="http://schemas.microsoft.com/office/powerpoint/2010/main" val="343040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62DB-FC76-C514-2FBE-8901BB381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1C3AF-DFDE-BB38-29A7-D88288B5B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9DD6C-D73E-FFEF-8BBF-8D8D57AB2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D5EFC8-F779-AC70-A682-C348E5A4FDD0}"/>
              </a:ext>
            </a:extLst>
          </p:cNvPr>
          <p:cNvSpPr>
            <a:spLocks noGrp="1"/>
          </p:cNvSpPr>
          <p:nvPr>
            <p:ph type="sldNum" sz="quarter" idx="5"/>
          </p:nvPr>
        </p:nvSpPr>
        <p:spPr/>
        <p:txBody>
          <a:bodyPr/>
          <a:lstStyle/>
          <a:p>
            <a:fld id="{4DD5F0F0-3408-9F4A-9B24-898CD7F5D4E4}" type="slidenum">
              <a:rPr lang="en-US" smtClean="0"/>
              <a:t>35</a:t>
            </a:fld>
            <a:endParaRPr lang="en-US" dirty="0"/>
          </a:p>
        </p:txBody>
      </p:sp>
    </p:spTree>
    <p:extLst>
      <p:ext uri="{BB962C8B-B14F-4D97-AF65-F5344CB8AC3E}">
        <p14:creationId xmlns:p14="http://schemas.microsoft.com/office/powerpoint/2010/main" val="130658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3B587-18FA-79F7-0CC9-CF5257F7F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28E64-E9FE-0073-368F-226BEBF4A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DECC7-2A8C-A65F-A5AF-C3F6C35F99FF}"/>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22D25BC2-9F0B-981D-9B02-E4335DB0AE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16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283E-7AF1-DE3C-7521-FFACA827A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FAD21-D801-085F-AD7A-AADE04CF0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8695C-6CFB-F1DC-32F0-ECB4238A47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Rationale: Impact probabilities greater than 1 per cent are rare yet warrant awareness of possible effects. Most objects greater than 10 meters in size could have some effects (air blast and pieces) that could reach the Earth’s surface. IAWN is compelled to warn populations if bodies will have effects that reach the ground. Setting threshold at 1 per cent is a compromise between not being overly alarmist and not warning too late for necessary action to be initiated. It is a probability figure that individuals and governments can comprehend. An alert such as this demonstrates that the IAWN is functioning. Further, it ensures the flow of communications from IAWN to the public and the United Nations.</a:t>
            </a:r>
          </a:p>
          <a:p>
            <a:endParaRPr lang="en-US" dirty="0"/>
          </a:p>
        </p:txBody>
      </p:sp>
      <p:sp>
        <p:nvSpPr>
          <p:cNvPr id="4" name="Slide Number Placeholder 3">
            <a:extLst>
              <a:ext uri="{FF2B5EF4-FFF2-40B4-BE49-F238E27FC236}">
                <a16:creationId xmlns:a16="http://schemas.microsoft.com/office/drawing/2014/main" id="{9155FC98-0B01-FB8A-2047-9C9C6A702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75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CB3F4-BC1F-BC44-9596-8591669FB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7F468-C7B2-1E9E-6DF6-15A33E7B5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751F6-426F-7ED6-592A-D87C381230CA}"/>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4EF9DF32-6794-38C7-9751-A9AC3A8B55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3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main types of hazards and how many people could be affected</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21</a:t>
            </a:fld>
            <a:endParaRPr lang="en-US" dirty="0"/>
          </a:p>
        </p:txBody>
      </p:sp>
    </p:spTree>
    <p:extLst>
      <p:ext uri="{BB962C8B-B14F-4D97-AF65-F5344CB8AC3E}">
        <p14:creationId xmlns:p14="http://schemas.microsoft.com/office/powerpoint/2010/main" val="300454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kern="0" dirty="0"/>
              <a:t>Epoch 2 stats:</a:t>
            </a:r>
          </a:p>
          <a:p>
            <a:pPr>
              <a:spcBef>
                <a:spcPts val="600"/>
              </a:spcBef>
            </a:pPr>
            <a:r>
              <a:rPr lang="en-US" kern="0" dirty="0"/>
              <a:t>Damage severities remain similar to initial assessment… could reach </a:t>
            </a:r>
            <a:r>
              <a:rPr lang="en-US" b="1" kern="0" dirty="0"/>
              <a:t>unsurvivable </a:t>
            </a:r>
            <a:r>
              <a:rPr lang="en-US" kern="0" dirty="0"/>
              <a:t>levels near airburst, extending to larger areas of </a:t>
            </a:r>
            <a:r>
              <a:rPr lang="en-US" b="1" kern="0" dirty="0"/>
              <a:t>structural damage, fires, and shattered windows</a:t>
            </a:r>
            <a:endParaRPr lang="en-US" kern="0" dirty="0"/>
          </a:p>
          <a:p>
            <a:pPr>
              <a:spcBef>
                <a:spcPts val="600"/>
              </a:spcBef>
            </a:pPr>
            <a:r>
              <a:rPr lang="en-US" kern="0" dirty="0"/>
              <a:t>Outer serious damage areas are most likely between </a:t>
            </a:r>
            <a:r>
              <a:rPr lang="en-US" b="1" kern="0" dirty="0"/>
              <a:t>~100–120 km </a:t>
            </a:r>
            <a:r>
              <a:rPr lang="en-US" kern="0" dirty="0"/>
              <a:t>(~60–75 miles) in radius </a:t>
            </a:r>
            <a:br>
              <a:rPr lang="en-US" kern="0" dirty="0"/>
            </a:br>
            <a:r>
              <a:rPr lang="en-US" kern="0" dirty="0"/>
              <a:t>(median ~110 km, 70 mi)</a:t>
            </a:r>
            <a:endParaRPr lang="en-US" b="1" kern="0" dirty="0"/>
          </a:p>
          <a:p>
            <a:pPr>
              <a:spcBef>
                <a:spcPts val="600"/>
              </a:spcBef>
            </a:pPr>
            <a:r>
              <a:rPr lang="en-US" kern="0" dirty="0"/>
              <a:t>Large damage areas could extend out over ~</a:t>
            </a:r>
            <a:r>
              <a:rPr lang="en-US" b="1" kern="0" dirty="0"/>
              <a:t>130 km or so</a:t>
            </a:r>
            <a:br>
              <a:rPr lang="en-US" b="1" kern="0" dirty="0"/>
            </a:br>
            <a:r>
              <a:rPr lang="en-US" kern="0" dirty="0"/>
              <a:t>(~80 miles) or more in radius</a:t>
            </a:r>
          </a:p>
          <a:p>
            <a:pPr>
              <a:spcBef>
                <a:spcPts val="600"/>
              </a:spcBef>
            </a:pPr>
            <a:r>
              <a:rPr lang="en-US" kern="0" dirty="0"/>
              <a:t>(99</a:t>
            </a:r>
            <a:r>
              <a:rPr lang="en-US" kern="0" baseline="30000" dirty="0"/>
              <a:t>th</a:t>
            </a:r>
            <a:r>
              <a:rPr lang="en-US" kern="0" dirty="0"/>
              <a:t>% is 130 km, max modeled is 140 km)</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22</a:t>
            </a:fld>
            <a:endParaRPr lang="en-US" dirty="0"/>
          </a:p>
        </p:txBody>
      </p:sp>
    </p:spTree>
    <p:extLst>
      <p:ext uri="{BB962C8B-B14F-4D97-AF65-F5344CB8AC3E}">
        <p14:creationId xmlns:p14="http://schemas.microsoft.com/office/powerpoint/2010/main" val="316535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ranges: ~17K – 657K</a:t>
            </a:r>
          </a:p>
          <a:p>
            <a:r>
              <a:rPr lang="en-US" dirty="0"/>
              <a:t>Min ranges: ~5K – 190K</a:t>
            </a:r>
          </a:p>
          <a:p>
            <a:r>
              <a:rPr lang="en-US" dirty="0"/>
              <a:t>Max ranges: ~45K – 1.3M</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23</a:t>
            </a:fld>
            <a:endParaRPr lang="en-US" dirty="0"/>
          </a:p>
        </p:txBody>
      </p:sp>
    </p:spTree>
    <p:extLst>
      <p:ext uri="{BB962C8B-B14F-4D97-AF65-F5344CB8AC3E}">
        <p14:creationId xmlns:p14="http://schemas.microsoft.com/office/powerpoint/2010/main" val="2897629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24</a:t>
            </a:fld>
            <a:endParaRPr lang="en-US" dirty="0"/>
          </a:p>
        </p:txBody>
      </p:sp>
    </p:spTree>
    <p:extLst>
      <p:ext uri="{BB962C8B-B14F-4D97-AF65-F5344CB8AC3E}">
        <p14:creationId xmlns:p14="http://schemas.microsoft.com/office/powerpoint/2010/main" val="230066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3EF9-3639-47CC-F838-1582EBDAF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A1F15-A2A6-7F58-31EA-8570C8E8F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3E081-1343-9D0E-B3F1-33B5451DF9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dirty="0"/>
              <a:t>Populations potentially at risk along the corridor over which mitigation missions could move the asteroid during a deflection away from Earth (Assessment for SMPAG)</a:t>
            </a:r>
          </a:p>
          <a:p>
            <a:pPr>
              <a:spcBef>
                <a:spcPts val="800"/>
              </a:spcBef>
            </a:pPr>
            <a:endParaRPr lang="en-US" dirty="0"/>
          </a:p>
          <a:p>
            <a:pPr>
              <a:spcBef>
                <a:spcPts val="800"/>
              </a:spcBef>
            </a:pPr>
            <a:r>
              <a:rPr lang="en-US" dirty="0"/>
              <a:t>Northward deflection crosses longer span of high-population regions across Africa and Europe</a:t>
            </a:r>
          </a:p>
          <a:p>
            <a:pPr>
              <a:spcBef>
                <a:spcPts val="800"/>
              </a:spcBef>
            </a:pPr>
            <a:r>
              <a:rPr lang="en-US" dirty="0"/>
              <a:t>Southward deflection crosses a shorter populated span (but crosses highest-population Cape Town region) before reaching unpopulated ocean/Antarctic regions</a:t>
            </a:r>
          </a:p>
          <a:p>
            <a:pPr>
              <a:spcBef>
                <a:spcPts val="800"/>
              </a:spcBef>
            </a:pPr>
            <a:r>
              <a:rPr lang="en-US" dirty="0"/>
              <a:t>There are roughly 6 times more people living along the northward corridor than along the southward corridor</a:t>
            </a:r>
          </a:p>
          <a:p>
            <a:pPr lvl="1">
              <a:spcBef>
                <a:spcPts val="800"/>
              </a:spcBef>
            </a:pPr>
            <a:r>
              <a:rPr lang="en-US" sz="1700" dirty="0"/>
              <a:t>~85% of the population within the corridor is northward, ~15% is southward</a:t>
            </a:r>
          </a:p>
          <a:p>
            <a:pPr lvl="1">
              <a:spcBef>
                <a:spcPts val="800"/>
              </a:spcBef>
            </a:pPr>
            <a:r>
              <a:rPr lang="en-US" sz="1700" dirty="0"/>
              <a:t>~80M–120M people living Northward</a:t>
            </a:r>
          </a:p>
          <a:p>
            <a:pPr lvl="1">
              <a:spcBef>
                <a:spcPts val="800"/>
              </a:spcBef>
            </a:pPr>
            <a:r>
              <a:rPr lang="en-US" sz="1700" dirty="0"/>
              <a:t>~15M–25M people living Southward</a:t>
            </a:r>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FD9EBA0D-CF40-9A57-0A9B-04A46260B0EF}"/>
              </a:ext>
            </a:extLst>
          </p:cNvPr>
          <p:cNvSpPr>
            <a:spLocks noGrp="1"/>
          </p:cNvSpPr>
          <p:nvPr>
            <p:ph type="sldNum" sz="quarter" idx="5"/>
          </p:nvPr>
        </p:nvSpPr>
        <p:spPr/>
        <p:txBody>
          <a:bodyPr/>
          <a:lstStyle/>
          <a:p>
            <a:fld id="{4DD5F0F0-3408-9F4A-9B24-898CD7F5D4E4}" type="slidenum">
              <a:rPr lang="en-US" smtClean="0"/>
              <a:t>25</a:t>
            </a:fld>
            <a:endParaRPr lang="en-US" dirty="0"/>
          </a:p>
        </p:txBody>
      </p:sp>
    </p:spTree>
    <p:extLst>
      <p:ext uri="{BB962C8B-B14F-4D97-AF65-F5344CB8AC3E}">
        <p14:creationId xmlns:p14="http://schemas.microsoft.com/office/powerpoint/2010/main" val="322603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E6E4F5-94CB-A128-E2E3-688B4444174A}"/>
              </a:ext>
            </a:extLst>
          </p:cNvPr>
          <p:cNvPicPr>
            <a:picLocks noChangeAspect="1"/>
          </p:cNvPicPr>
          <p:nvPr userDrawn="1"/>
        </p:nvPicPr>
        <p:blipFill>
          <a:blip r:embed="rId2"/>
          <a:srcRect l="11832" t="10388" r="8686" b="10130"/>
          <a:stretch/>
        </p:blipFill>
        <p:spPr>
          <a:xfrm>
            <a:off x="6145479" y="712519"/>
            <a:ext cx="5450776" cy="5450776"/>
          </a:xfrm>
          <a:prstGeom prst="ellipse">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rgbClr val="0C0655"/>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5"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81DCCAD-EC26-2F55-4FF9-32D18601676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FFA6193C-AEAE-9D97-60AB-2CA7551E5723}"/>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298C9552-B382-496F-A6DD-8B91E680861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032D7EA-F8F3-531E-DCB1-202D1F63516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710BD-8A39-C2E7-5B44-AF40E337381E}"/>
              </a:ext>
            </a:extLst>
          </p:cNvPr>
          <p:cNvPicPr>
            <a:picLocks noChangeAspect="1"/>
          </p:cNvPicPr>
          <p:nvPr userDrawn="1"/>
        </p:nvPicPr>
        <p:blipFill>
          <a:blip r:embed="rId2"/>
          <a:srcRect l="13131" t="10215" r="9034" b="10390"/>
          <a:stretch/>
        </p:blipFill>
        <p:spPr>
          <a:xfrm>
            <a:off x="6234545" y="700644"/>
            <a:ext cx="5337960" cy="5444837"/>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AAAF1AC2-BCBB-3289-8A16-FB210A3FAE69}"/>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3"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6CA6-8643-333F-566C-63860965E047}"/>
              </a:ext>
            </a:extLst>
          </p:cNvPr>
          <p:cNvPicPr>
            <a:picLocks noChangeAspect="1"/>
          </p:cNvPicPr>
          <p:nvPr userDrawn="1"/>
        </p:nvPicPr>
        <p:blipFill>
          <a:blip r:embed="rId2"/>
          <a:srcRect l="12802" t="11558" b="10385"/>
          <a:stretch/>
        </p:blipFill>
        <p:spPr>
          <a:xfrm>
            <a:off x="9203376" y="3825129"/>
            <a:ext cx="2988623" cy="2675346"/>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8049C8C6-9FD1-9609-E259-8DF9330BAAD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DE25908C-FDB1-135C-893F-9F726AF80425}"/>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838BE0D-89B5-177F-3E8A-CE84843FED8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90D0054B-4B69-85C9-2251-B2EDF3C60F94}"/>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E2F8470B-2E81-061E-8360-C4A781D67B86}"/>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p:cNvSpPr>
            <a:spLocks noGrp="1"/>
          </p:cNvSpPr>
          <p:nvPr>
            <p:ph type="ftr" sz="quarter" idx="15"/>
          </p:nvPr>
        </p:nvSpPr>
        <p:spPr>
          <a:xfrm>
            <a:off x="0" y="6500814"/>
            <a:ext cx="3197406" cy="355600"/>
          </a:xfrm>
        </p:spPr>
        <p:txBody>
          <a:bodyPr lIns="182880"/>
          <a:lstStyle/>
          <a:p>
            <a:endParaRPr lang="en-US" dirty="0"/>
          </a:p>
        </p:txBody>
      </p:sp>
      <p:sp>
        <p:nvSpPr>
          <p:cNvPr id="15" name="Slide Number Placeholder 14"/>
          <p:cNvSpPr>
            <a:spLocks noGrp="1"/>
          </p:cNvSpPr>
          <p:nvPr>
            <p:ph type="sldNum" sz="quarter" idx="16"/>
          </p:nvPr>
        </p:nvSpPr>
        <p:spPr>
          <a:xfrm>
            <a:off x="11811000" y="6500474"/>
            <a:ext cx="381000" cy="357526"/>
          </a:xfrm>
        </p:spPr>
        <p:txBody>
          <a:bodyPr/>
          <a:lstStyle/>
          <a:p>
            <a:fld id="{4EBCDCBD-78E1-0D41-A999-31B5EBF8E02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DF43126-05EC-52E4-D460-F2E947FDF78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A484C48-3783-58B8-C2AD-335063F2C32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3498509-FCCD-79D7-A181-02400FCC8FC2}"/>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015F238-DFF6-E30B-B1E0-E5F85D650BB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6" name="Picture 5">
            <a:extLst>
              <a:ext uri="{FF2B5EF4-FFF2-40B4-BE49-F238E27FC236}">
                <a16:creationId xmlns:a16="http://schemas.microsoft.com/office/drawing/2014/main" id="{D254F1B3-F28E-2995-002F-0A50E5953DFF}"/>
              </a:ext>
            </a:extLst>
          </p:cNvPr>
          <p:cNvPicPr>
            <a:picLocks noChangeAspect="1"/>
          </p:cNvPicPr>
          <p:nvPr userDrawn="1"/>
        </p:nvPicPr>
        <p:blipFill>
          <a:blip r:embed="rId2"/>
          <a:srcRect l="11602" t="11216" r="8563" b="11090"/>
          <a:stretch/>
        </p:blipFill>
        <p:spPr>
          <a:xfrm>
            <a:off x="685800" y="290191"/>
            <a:ext cx="2434433" cy="2369128"/>
          </a:xfrm>
          <a:prstGeom prst="rect">
            <a:avLst/>
          </a:prstGeom>
        </p:spPr>
      </p:pic>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AE28800F-DECD-784D-9976-C2810797025A}"/>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9EB2-BC5F-94B9-B65D-781B6818F3DB}"/>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3">
            <a:extLst>
              <a:ext uri="{FF2B5EF4-FFF2-40B4-BE49-F238E27FC236}">
                <a16:creationId xmlns:a16="http://schemas.microsoft.com/office/drawing/2014/main" id="{91208460-E46A-2EE3-FAB7-FA5C338F835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13">
            <a:extLst>
              <a:ext uri="{FF2B5EF4-FFF2-40B4-BE49-F238E27FC236}">
                <a16:creationId xmlns:a16="http://schemas.microsoft.com/office/drawing/2014/main" id="{5E20C870-29FB-693D-7685-30D342751D55}"/>
              </a:ext>
            </a:extLst>
          </p:cNvPr>
          <p:cNvSpPr>
            <a:spLocks noGrp="1"/>
          </p:cNvSpPr>
          <p:nvPr>
            <p:ph type="ftr" sz="quarter" idx="21"/>
          </p:nvPr>
        </p:nvSpPr>
        <p:spPr>
          <a:xfrm>
            <a:off x="0" y="6500814"/>
            <a:ext cx="3197406" cy="355600"/>
          </a:xfrm>
        </p:spPr>
        <p:txBody>
          <a:bodyPr lIns="182880"/>
          <a:lstStyle/>
          <a:p>
            <a:endParaRPr lang="en-US" dirty="0"/>
          </a:p>
        </p:txBody>
      </p:sp>
      <p:pic>
        <p:nvPicPr>
          <p:cNvPr id="6" name="Picture 5">
            <a:extLst>
              <a:ext uri="{FF2B5EF4-FFF2-40B4-BE49-F238E27FC236}">
                <a16:creationId xmlns:a16="http://schemas.microsoft.com/office/drawing/2014/main" id="{19AC62D2-4BE6-A692-587C-34CACACF986E}"/>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A5F0C-3B62-1A10-9005-0BE60F3183A9}"/>
              </a:ext>
            </a:extLst>
          </p:cNvPr>
          <p:cNvPicPr>
            <a:picLocks noChangeAspect="1"/>
          </p:cNvPicPr>
          <p:nvPr userDrawn="1"/>
        </p:nvPicPr>
        <p:blipFill>
          <a:blip r:embed="rId2"/>
          <a:stretch>
            <a:fillRect/>
          </a:stretch>
        </p:blipFill>
        <p:spPr>
          <a:xfrm>
            <a:off x="364693" y="667859"/>
            <a:ext cx="3049300" cy="3049300"/>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6E13440C-8781-04D1-EB13-146B8790817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70E6877-EED0-FAE2-F024-AFBF53589D27}"/>
              </a:ext>
            </a:extLst>
          </p:cNvPr>
          <p:cNvPicPr>
            <a:picLocks noChangeAspect="1"/>
          </p:cNvPicPr>
          <p:nvPr userDrawn="1"/>
        </p:nvPicPr>
        <p:blipFill>
          <a:blip r:embed="rId2"/>
          <a:stretch>
            <a:fillRect/>
          </a:stretch>
        </p:blipFill>
        <p:spPr>
          <a:xfrm>
            <a:off x="2667000" y="0"/>
            <a:ext cx="6858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51F1D78-24B9-CFBF-C844-61FB27B5912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912"/>
            <a:ext cx="9267932" cy="762000"/>
          </a:xfrm>
        </p:spPr>
        <p:txBody>
          <a:bodyPr anchor="ctr"/>
          <a:lstStyle>
            <a:lvl1pPr>
              <a:defRPr>
                <a:solidFill>
                  <a:schemeClr val="tx1"/>
                </a:solidFill>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F56BC59D-B5BE-F144-B671-E6D8AF7F34E3}" type="datetime3">
              <a:rPr lang="en-US" smtClean="0"/>
              <a:t>24 April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96846583-1799-DBC7-BABE-D69FE7DD5751}"/>
              </a:ext>
            </a:extLst>
          </p:cNvPr>
          <p:cNvPicPr>
            <a:picLocks noChangeAspect="1"/>
          </p:cNvPicPr>
          <p:nvPr userDrawn="1"/>
        </p:nvPicPr>
        <p:blipFill>
          <a:blip r:embed="rId2"/>
          <a:srcRect/>
          <a:stretch/>
        </p:blipFill>
        <p:spPr>
          <a:xfrm>
            <a:off x="9725132" y="54653"/>
            <a:ext cx="2396490" cy="889494"/>
          </a:xfrm>
          <a:prstGeom prst="rect">
            <a:avLst/>
          </a:prstGeom>
        </p:spPr>
      </p:pic>
      <p:sp>
        <p:nvSpPr>
          <p:cNvPr id="8" name="TextBox 7">
            <a:extLst>
              <a:ext uri="{FF2B5EF4-FFF2-40B4-BE49-F238E27FC236}">
                <a16:creationId xmlns:a16="http://schemas.microsoft.com/office/drawing/2014/main" id="{776A02BA-C083-52F4-3267-61C21F90B7F8}"/>
              </a:ext>
            </a:extLst>
          </p:cNvPr>
          <p:cNvSpPr txBox="1"/>
          <p:nvPr userDrawn="1"/>
        </p:nvSpPr>
        <p:spPr>
          <a:xfrm>
            <a:off x="3842017" y="6882"/>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
        <p:nvSpPr>
          <p:cNvPr id="9" name="TextBox 8">
            <a:extLst>
              <a:ext uri="{FF2B5EF4-FFF2-40B4-BE49-F238E27FC236}">
                <a16:creationId xmlns:a16="http://schemas.microsoft.com/office/drawing/2014/main" id="{9BC085AB-17B5-3832-FAB5-805F64E6B408}"/>
              </a:ext>
            </a:extLst>
          </p:cNvPr>
          <p:cNvSpPr txBox="1"/>
          <p:nvPr userDrawn="1"/>
        </p:nvSpPr>
        <p:spPr>
          <a:xfrm>
            <a:off x="3842017" y="6451008"/>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Tree>
    <p:extLst>
      <p:ext uri="{BB962C8B-B14F-4D97-AF65-F5344CB8AC3E}">
        <p14:creationId xmlns:p14="http://schemas.microsoft.com/office/powerpoint/2010/main" val="184761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06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18C7-49FD-B29F-2FC1-1EDE898BD7CE}"/>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1370387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29FA0A-3865-8B71-D42C-1CA32E8E4B04}"/>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218612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D19C863-8F03-776E-6C6A-C064B2DE7357}"/>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8B97B5C-2275-04D7-983D-0DC0233CC69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5D1487A4-AAEB-D247-B6E7-DB495844C6CF}"/>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C8487E60-8E05-6FEA-196F-5C4FAB724577}"/>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E7FF0AD7-8864-64EC-367A-38C8B1A9E04D}"/>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6DCE3121-66B8-F629-3933-E3D082A5F1A8}"/>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500814"/>
            <a:ext cx="3197406" cy="355600"/>
          </a:xfrm>
          <a:prstGeom prst="rect">
            <a:avLst/>
          </a:prstGeom>
        </p:spPr>
        <p:txBody>
          <a:bodyPr vert="horz" lIns="182880" tIns="0" rIns="91440" bIns="0" rtlCol="0" anchor="ct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811000" y="6500474"/>
            <a:ext cx="381000" cy="357526"/>
          </a:xfrm>
          <a:prstGeom prst="rect">
            <a:avLst/>
          </a:prstGeom>
        </p:spPr>
        <p:txBody>
          <a:bodyPr vert="horz" lIns="0" tIns="0" rIns="0" bIns="0" rtlCol="0" anchor="ctr"/>
          <a:lstStyle>
            <a:lvl1pPr algn="ctr">
              <a:defRPr sz="1000" b="1">
                <a:solidFill>
                  <a:srgbClr val="7289B0"/>
                </a:solidFill>
              </a:defRPr>
            </a:lvl1pPr>
          </a:lstStyle>
          <a:p>
            <a:fld id="{4EBCDCBD-78E1-0D41-A999-31B5EBF8E02C}" type="slidenum">
              <a:rPr lang="en-US" smtClean="0"/>
              <a:pPr/>
              <a:t>‹#›</a:t>
            </a:fld>
            <a:endParaRPr lang="en-US" dirty="0"/>
          </a:p>
        </p:txBody>
      </p:sp>
      <p:sp>
        <p:nvSpPr>
          <p:cNvPr id="9" name="TextBox 8">
            <a:extLst>
              <a:ext uri="{FF2B5EF4-FFF2-40B4-BE49-F238E27FC236}">
                <a16:creationId xmlns:a16="http://schemas.microsoft.com/office/drawing/2014/main" id="{D4A9ABDF-E13E-FD6B-80BE-C7B5968B4355}"/>
              </a:ext>
            </a:extLst>
          </p:cNvPr>
          <p:cNvSpPr txBox="1"/>
          <p:nvPr userDrawn="1"/>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382FF25-D3F5-E4C9-F010-86BF275E9983}"/>
              </a:ext>
            </a:extLst>
          </p:cNvPr>
          <p:cNvSpPr txBox="1"/>
          <p:nvPr userDrawn="1"/>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731" r:id="rId3"/>
    <p:sldLayoutId id="2147483701" r:id="rId4"/>
    <p:sldLayoutId id="2147483732" r:id="rId5"/>
    <p:sldLayoutId id="2147483703" r:id="rId6"/>
    <p:sldLayoutId id="2147483733" r:id="rId7"/>
    <p:sldLayoutId id="2147483704" r:id="rId8"/>
    <p:sldLayoutId id="2147483734" r:id="rId9"/>
    <p:sldLayoutId id="2147483730" r:id="rId10"/>
    <p:sldLayoutId id="2147483736" r:id="rId11"/>
    <p:sldLayoutId id="2147483705" r:id="rId12"/>
    <p:sldLayoutId id="2147483735" r:id="rId13"/>
    <p:sldLayoutId id="2147483707" r:id="rId14"/>
    <p:sldLayoutId id="2147483708" r:id="rId15"/>
    <p:sldLayoutId id="2147483709" r:id="rId16"/>
    <p:sldLayoutId id="2147483725" r:id="rId17"/>
    <p:sldLayoutId id="2147483710" r:id="rId18"/>
    <p:sldLayoutId id="2147483711" r:id="rId19"/>
    <p:sldLayoutId id="2147483737" r:id="rId20"/>
    <p:sldLayoutId id="2147483712" r:id="rId21"/>
    <p:sldLayoutId id="2147483713" r:id="rId22"/>
    <p:sldLayoutId id="2147483727" r:id="rId23"/>
    <p:sldLayoutId id="2147483726" r:id="rId24"/>
    <p:sldLayoutId id="2147483693" r:id="rId25"/>
    <p:sldLayoutId id="2147483694" r:id="rId26"/>
    <p:sldLayoutId id="2147483695" r:id="rId27"/>
    <p:sldLayoutId id="2147483717" r:id="rId28"/>
    <p:sldLayoutId id="2147483715" r:id="rId29"/>
    <p:sldLayoutId id="2147483766" r:id="rId30"/>
  </p:sldLayoutIdLst>
  <p:hf hdr="0"/>
  <p:txStyles>
    <p:title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18E34-2277-A80D-240E-5312BC2C7C3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0836" y="119698"/>
            <a:ext cx="5165948" cy="1100928"/>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622064677"/>
      </p:ext>
    </p:extLst>
  </p:cSld>
  <p:clrMap bg1="dk1" tx1="lt1" bg2="dk2" tx2="lt2" accent1="accent1" accent2="accent2" accent3="accent3" accent4="accent4" accent5="accent5" accent6="accent6" hlink="hlink" folHlink="folHlink"/>
  <p:sldLayoutIdLst>
    <p:sldLayoutId id="2147483761" r:id="rId1"/>
    <p:sldLayoutId id="21474837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9862"/>
      </p:ext>
    </p:extLst>
  </p:cSld>
  <p:clrMap bg1="dk1" tx1="lt1" bg2="dk2" tx2="lt2" accent1="accent1" accent2="accent2" accent3="accent3" accent4="accent4" accent5="accent5" accent6="accent6" hlink="hlink" folHlink="folHlink"/>
  <p:sldLayoutIdLst>
    <p:sldLayoutId id="214748376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erik.daly@jhuap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1.emf"/><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4.emf"/><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0.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60.svg"/><Relationship Id="rId7" Type="http://schemas.openxmlformats.org/officeDocument/2006/relationships/image" Target="../media/image58.em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emf"/><Relationship Id="rId7"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58.emf"/><Relationship Id="rId10" Type="http://schemas.openxmlformats.org/officeDocument/2006/relationships/image" Target="../media/image22.svg"/><Relationship Id="rId4" Type="http://schemas.openxmlformats.org/officeDocument/2006/relationships/image" Target="../media/image57.emf"/><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5" Type="http://schemas.openxmlformats.org/officeDocument/2006/relationships/image" Target="../media/image14.emf"/><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1425-4D5D-E224-E6C2-550E2709E1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6CF307-3119-BCB9-4B25-8B3599F8EA6C}"/>
              </a:ext>
            </a:extLst>
          </p:cNvPr>
          <p:cNvSpPr>
            <a:spLocks noGrp="1"/>
          </p:cNvSpPr>
          <p:nvPr>
            <p:ph type="ctrTitle"/>
          </p:nvPr>
        </p:nvSpPr>
        <p:spPr/>
        <p:txBody>
          <a:bodyPr>
            <a:normAutofit/>
          </a:bodyPr>
          <a:lstStyle/>
          <a:p>
            <a:r>
              <a:rPr lang="en-US" dirty="0"/>
              <a:t>Hypothetical Asteroid </a:t>
            </a:r>
            <a:br>
              <a:rPr lang="en-US" dirty="0"/>
            </a:br>
            <a:r>
              <a:rPr lang="en-US" dirty="0"/>
              <a:t>Impact Exercise</a:t>
            </a:r>
          </a:p>
        </p:txBody>
      </p:sp>
      <p:sp>
        <p:nvSpPr>
          <p:cNvPr id="6" name="Subtitle 5">
            <a:extLst>
              <a:ext uri="{FF2B5EF4-FFF2-40B4-BE49-F238E27FC236}">
                <a16:creationId xmlns:a16="http://schemas.microsoft.com/office/drawing/2014/main" id="{6281624B-696F-F0FC-11DC-6E320B667535}"/>
              </a:ext>
            </a:extLst>
          </p:cNvPr>
          <p:cNvSpPr>
            <a:spLocks noGrp="1"/>
          </p:cNvSpPr>
          <p:nvPr>
            <p:ph type="subTitle" idx="1"/>
          </p:nvPr>
        </p:nvSpPr>
        <p:spPr/>
        <p:txBody>
          <a:bodyPr>
            <a:normAutofit/>
          </a:bodyPr>
          <a:lstStyle/>
          <a:p>
            <a:r>
              <a:rPr lang="en-US" dirty="0"/>
              <a:t>Panel 1b: Acting on results from an </a:t>
            </a:r>
            <a:br>
              <a:rPr lang="en-US" dirty="0"/>
            </a:br>
            <a:r>
              <a:rPr lang="en-US" dirty="0"/>
              <a:t>information-gathering space mission</a:t>
            </a:r>
          </a:p>
        </p:txBody>
      </p:sp>
      <p:sp>
        <p:nvSpPr>
          <p:cNvPr id="7" name="Text Placeholder 6">
            <a:extLst>
              <a:ext uri="{FF2B5EF4-FFF2-40B4-BE49-F238E27FC236}">
                <a16:creationId xmlns:a16="http://schemas.microsoft.com/office/drawing/2014/main" id="{05D8082C-B983-D3FA-0413-42025A239025}"/>
              </a:ext>
            </a:extLst>
          </p:cNvPr>
          <p:cNvSpPr>
            <a:spLocks noGrp="1"/>
          </p:cNvSpPr>
          <p:nvPr>
            <p:ph type="body" sz="quarter" idx="13"/>
          </p:nvPr>
        </p:nvSpPr>
        <p:spPr/>
        <p:txBody>
          <a:bodyPr/>
          <a:lstStyle/>
          <a:p>
            <a:r>
              <a:rPr lang="en-US" dirty="0"/>
              <a:t>Point of Contact: Terik Daly</a:t>
            </a:r>
          </a:p>
          <a:p>
            <a:r>
              <a:rPr lang="en-US" dirty="0">
                <a:hlinkClick r:id="rId3"/>
              </a:rPr>
              <a:t>terik.daly@jhuapl.edu</a:t>
            </a:r>
            <a:endParaRPr lang="en-US" dirty="0"/>
          </a:p>
        </p:txBody>
      </p:sp>
    </p:spTree>
    <p:extLst>
      <p:ext uri="{BB962C8B-B14F-4D97-AF65-F5344CB8AC3E}">
        <p14:creationId xmlns:p14="http://schemas.microsoft.com/office/powerpoint/2010/main" val="282576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032A8-CDC8-1CC9-6702-91616A52C94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D335BA-61F6-5255-F629-A2BB28B47F77}"/>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4DA1B7C-5779-A553-69B7-5AA3F40E3C33}"/>
              </a:ext>
            </a:extLst>
          </p:cNvPr>
          <p:cNvSpPr>
            <a:spLocks noGrp="1"/>
          </p:cNvSpPr>
          <p:nvPr>
            <p:ph type="ctrTitle"/>
          </p:nvPr>
        </p:nvSpPr>
        <p:spPr/>
        <p:txBody>
          <a:bodyPr>
            <a:normAutofit/>
          </a:bodyPr>
          <a:lstStyle/>
          <a:p>
            <a:r>
              <a:rPr lang="en-US" dirty="0"/>
              <a:t>Information Gathered by Flyby Mission</a:t>
            </a:r>
          </a:p>
        </p:txBody>
      </p:sp>
      <p:sp>
        <p:nvSpPr>
          <p:cNvPr id="5" name="Subtitle 4">
            <a:extLst>
              <a:ext uri="{FF2B5EF4-FFF2-40B4-BE49-F238E27FC236}">
                <a16:creationId xmlns:a16="http://schemas.microsoft.com/office/drawing/2014/main" id="{A28CDFD3-EC79-BF5C-D6B8-9ED044C1A023}"/>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4C2A8EF0-671D-B50A-A58D-356BD415577F}"/>
              </a:ext>
            </a:extLst>
          </p:cNvPr>
          <p:cNvSpPr>
            <a:spLocks noGrp="1"/>
          </p:cNvSpPr>
          <p:nvPr>
            <p:ph type="body" sz="quarter" idx="13"/>
          </p:nvPr>
        </p:nvSpPr>
        <p:spPr/>
        <p:txBody>
          <a:bodyPr/>
          <a:lstStyle/>
          <a:p>
            <a:r>
              <a:rPr lang="en-US" dirty="0"/>
              <a:t>Nancy Chabot</a:t>
            </a:r>
          </a:p>
          <a:p>
            <a:r>
              <a:rPr lang="en-US" dirty="0"/>
              <a:t>Johns Hopkins University Applied Physics Laboratory</a:t>
            </a:r>
          </a:p>
        </p:txBody>
      </p:sp>
      <p:sp>
        <p:nvSpPr>
          <p:cNvPr id="7" name="Footer Placeholder 6">
            <a:extLst>
              <a:ext uri="{FF2B5EF4-FFF2-40B4-BE49-F238E27FC236}">
                <a16:creationId xmlns:a16="http://schemas.microsoft.com/office/drawing/2014/main" id="{0C6972C4-B4DC-D9E1-0C37-98E597D0953A}"/>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8" name="Picture Placeholder 7">
            <a:extLst>
              <a:ext uri="{FF2B5EF4-FFF2-40B4-BE49-F238E27FC236}">
                <a16:creationId xmlns:a16="http://schemas.microsoft.com/office/drawing/2014/main" id="{C54AE38A-D402-7ADA-4C59-AFBA919307A4}"/>
              </a:ext>
            </a:extLst>
          </p:cNvPr>
          <p:cNvPicPr>
            <a:picLocks noGrp="1" noChangeAspect="1"/>
          </p:cNvPicPr>
          <p:nvPr>
            <p:ph type="pic" sz="quarter" idx="14"/>
          </p:nvPr>
        </p:nvPicPr>
        <p:blipFill>
          <a:blip r:embed="rId2"/>
          <a:srcRect l="3398" r="3398"/>
          <a:stretch>
            <a:fillRect/>
          </a:stretch>
        </p:blipFill>
        <p:spPr>
          <a:prstGeom prst="rect">
            <a:avLst/>
          </a:prstGeom>
        </p:spPr>
      </p:pic>
    </p:spTree>
    <p:extLst>
      <p:ext uri="{BB962C8B-B14F-4D97-AF65-F5344CB8AC3E}">
        <p14:creationId xmlns:p14="http://schemas.microsoft.com/office/powerpoint/2010/main" val="1218983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E114-6C91-8455-6987-EA664B626FD9}"/>
              </a:ext>
            </a:extLst>
          </p:cNvPr>
          <p:cNvSpPr>
            <a:spLocks noGrp="1"/>
          </p:cNvSpPr>
          <p:nvPr>
            <p:ph type="title"/>
          </p:nvPr>
        </p:nvSpPr>
        <p:spPr>
          <a:xfrm>
            <a:off x="457200" y="419100"/>
            <a:ext cx="11277600" cy="762000"/>
          </a:xfrm>
        </p:spPr>
        <p:txBody>
          <a:bodyPr/>
          <a:lstStyle/>
          <a:p>
            <a:r>
              <a:rPr lang="en-US" dirty="0"/>
              <a:t>Flyby Details</a:t>
            </a:r>
          </a:p>
        </p:txBody>
      </p:sp>
      <p:sp>
        <p:nvSpPr>
          <p:cNvPr id="3" name="Content Placeholder 2">
            <a:extLst>
              <a:ext uri="{FF2B5EF4-FFF2-40B4-BE49-F238E27FC236}">
                <a16:creationId xmlns:a16="http://schemas.microsoft.com/office/drawing/2014/main" id="{2C58FFCF-E15A-5A15-7281-83E90E34BC18}"/>
              </a:ext>
            </a:extLst>
          </p:cNvPr>
          <p:cNvSpPr>
            <a:spLocks noGrp="1"/>
          </p:cNvSpPr>
          <p:nvPr>
            <p:ph sz="quarter" idx="13"/>
          </p:nvPr>
        </p:nvSpPr>
        <p:spPr>
          <a:xfrm>
            <a:off x="457200" y="1179514"/>
            <a:ext cx="4800600" cy="5030786"/>
          </a:xfrm>
        </p:spPr>
        <p:txBody>
          <a:bodyPr/>
          <a:lstStyle/>
          <a:p>
            <a:pPr marL="0" indent="0">
              <a:buNone/>
            </a:pPr>
            <a:r>
              <a:rPr lang="en-US" sz="2400" b="1" dirty="0">
                <a:solidFill>
                  <a:schemeClr val="tx2">
                    <a:lumMod val="75000"/>
                  </a:schemeClr>
                </a:solidFill>
              </a:rPr>
              <a:t>Launch: 29 September 2027</a:t>
            </a:r>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t="-454025">
              <a:buFont typeface="Arial" panose="020B0604020202020204" pitchFamily="34" charset="0"/>
              <a:buChar char="•"/>
            </a:pPr>
            <a:r>
              <a:rPr lang="en-US" dirty="0">
                <a:solidFill>
                  <a:schemeClr val="tx2">
                    <a:lumMod val="75000"/>
                  </a:schemeClr>
                </a:solidFill>
              </a:rPr>
              <a:t>2 km/s of on-board propellant</a:t>
            </a:r>
          </a:p>
          <a:p>
            <a:pPr marL="0" indent="0">
              <a:buNone/>
            </a:pPr>
            <a:r>
              <a:rPr lang="en-US" sz="2400" b="1" dirty="0">
                <a:solidFill>
                  <a:schemeClr val="tx2">
                    <a:lumMod val="75000"/>
                  </a:schemeClr>
                </a:solidFill>
              </a:rPr>
              <a:t>Flyby: 12 April 2028</a:t>
            </a:r>
          </a:p>
          <a:p>
            <a:pPr marL="649288" lvl="1" indent="-468313">
              <a:buFont typeface="Arial" panose="020B0604020202020204" pitchFamily="34" charset="0"/>
              <a:buChar char="•"/>
            </a:pPr>
            <a:r>
              <a:rPr lang="en-US" dirty="0">
                <a:solidFill>
                  <a:schemeClr val="tx2">
                    <a:lumMod val="75000"/>
                  </a:schemeClr>
                </a:solidFill>
              </a:rPr>
              <a:t>Flyby speed: 8 km/s</a:t>
            </a:r>
          </a:p>
          <a:p>
            <a:pPr marL="649288" lvl="1" indent="-468313">
              <a:buFont typeface="Arial" panose="020B0604020202020204" pitchFamily="34" charset="0"/>
              <a:buChar char="•"/>
            </a:pPr>
            <a:r>
              <a:rPr lang="en-US" dirty="0">
                <a:solidFill>
                  <a:schemeClr val="tx2">
                    <a:lumMod val="75000"/>
                  </a:schemeClr>
                </a:solidFill>
              </a:rPr>
              <a:t>Approach solar phase angle: 30°</a:t>
            </a:r>
          </a:p>
          <a:p>
            <a:pPr marL="649288" lvl="1" indent="-468313">
              <a:buFont typeface="Arial" panose="020B0604020202020204" pitchFamily="34" charset="0"/>
              <a:buChar char="•"/>
            </a:pPr>
            <a:r>
              <a:rPr lang="en-US" dirty="0">
                <a:solidFill>
                  <a:schemeClr val="tx2">
                    <a:lumMod val="75000"/>
                  </a:schemeClr>
                </a:solidFill>
              </a:rPr>
              <a:t>Close approach distance: 100 km</a:t>
            </a:r>
          </a:p>
          <a:p>
            <a:pPr marL="649288" lvl="1" indent="-468313">
              <a:buFont typeface="Arial" panose="020B0604020202020204" pitchFamily="34" charset="0"/>
              <a:buChar char="•"/>
            </a:pPr>
            <a:r>
              <a:rPr lang="en-US" dirty="0">
                <a:solidFill>
                  <a:schemeClr val="tx2">
                    <a:lumMod val="75000"/>
                  </a:schemeClr>
                </a:solidFill>
              </a:rPr>
              <a:t>Solar distance: 1.48 AU</a:t>
            </a:r>
          </a:p>
          <a:p>
            <a:pPr marL="649288" lvl="1" indent="-468313">
              <a:buFont typeface="Arial" panose="020B0604020202020204" pitchFamily="34" charset="0"/>
              <a:buChar char="•"/>
            </a:pPr>
            <a:r>
              <a:rPr lang="en-US" dirty="0">
                <a:solidFill>
                  <a:schemeClr val="tx2">
                    <a:lumMod val="75000"/>
                  </a:schemeClr>
                </a:solidFill>
              </a:rPr>
              <a:t>Earth distance: 1.75 AU </a:t>
            </a:r>
          </a:p>
          <a:p>
            <a:endParaRPr lang="en-US" dirty="0"/>
          </a:p>
        </p:txBody>
      </p:sp>
      <p:sp>
        <p:nvSpPr>
          <p:cNvPr id="4" name="Footer Placeholder 3">
            <a:extLst>
              <a:ext uri="{FF2B5EF4-FFF2-40B4-BE49-F238E27FC236}">
                <a16:creationId xmlns:a16="http://schemas.microsoft.com/office/drawing/2014/main" id="{8514F47A-43DF-2810-FFA9-77F109A641B7}"/>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74532F70-C780-6CE4-6C08-109585FDA755}"/>
              </a:ext>
            </a:extLst>
          </p:cNvPr>
          <p:cNvSpPr>
            <a:spLocks noGrp="1"/>
          </p:cNvSpPr>
          <p:nvPr>
            <p:ph type="sldNum" sz="quarter" idx="16"/>
          </p:nvPr>
        </p:nvSpPr>
        <p:spPr/>
        <p:txBody>
          <a:bodyPr/>
          <a:lstStyle/>
          <a:p>
            <a:fld id="{4EBCDCBD-78E1-0D41-A999-31B5EBF8E02C}" type="slidenum">
              <a:rPr lang="en-US" smtClean="0"/>
              <a:pPr/>
              <a:t>11</a:t>
            </a:fld>
            <a:endParaRPr lang="en-US" dirty="0"/>
          </a:p>
        </p:txBody>
      </p:sp>
      <p:grpSp>
        <p:nvGrpSpPr>
          <p:cNvPr id="19" name="Group 18">
            <a:extLst>
              <a:ext uri="{FF2B5EF4-FFF2-40B4-BE49-F238E27FC236}">
                <a16:creationId xmlns:a16="http://schemas.microsoft.com/office/drawing/2014/main" id="{B303CA02-A50C-FB46-4F59-B63A1A1234EA}"/>
              </a:ext>
            </a:extLst>
          </p:cNvPr>
          <p:cNvGrpSpPr/>
          <p:nvPr/>
        </p:nvGrpSpPr>
        <p:grpSpPr>
          <a:xfrm>
            <a:off x="6812178" y="1145589"/>
            <a:ext cx="4054045" cy="5064711"/>
            <a:chOff x="6570617" y="1149927"/>
            <a:chExt cx="4782055" cy="5974213"/>
          </a:xfrm>
        </p:grpSpPr>
        <p:grpSp>
          <p:nvGrpSpPr>
            <p:cNvPr id="6" name="Group 5">
              <a:extLst>
                <a:ext uri="{FF2B5EF4-FFF2-40B4-BE49-F238E27FC236}">
                  <a16:creationId xmlns:a16="http://schemas.microsoft.com/office/drawing/2014/main" id="{FECA2F40-170B-1232-A991-1D27BFD8DF5F}"/>
                </a:ext>
              </a:extLst>
            </p:cNvPr>
            <p:cNvGrpSpPr/>
            <p:nvPr/>
          </p:nvGrpSpPr>
          <p:grpSpPr>
            <a:xfrm>
              <a:off x="6570617" y="1149927"/>
              <a:ext cx="4763770" cy="4519518"/>
              <a:chOff x="6614160" y="402907"/>
              <a:chExt cx="4763770" cy="4519518"/>
            </a:xfrm>
          </p:grpSpPr>
          <p:pic>
            <p:nvPicPr>
              <p:cNvPr id="7" name="Picture 6">
                <a:extLst>
                  <a:ext uri="{FF2B5EF4-FFF2-40B4-BE49-F238E27FC236}">
                    <a16:creationId xmlns:a16="http://schemas.microsoft.com/office/drawing/2014/main" id="{1F51E704-E82E-A3E3-0E27-F2C93B69C8CA}"/>
                  </a:ext>
                </a:extLst>
              </p:cNvPr>
              <p:cNvPicPr>
                <a:picLocks noChangeAspect="1"/>
              </p:cNvPicPr>
              <p:nvPr/>
            </p:nvPicPr>
            <p:blipFill>
              <a:blip r:embed="rId2"/>
              <a:srcRect b="3160"/>
              <a:stretch/>
            </p:blipFill>
            <p:spPr>
              <a:xfrm>
                <a:off x="6614160" y="402907"/>
                <a:ext cx="4763770" cy="4519518"/>
              </a:xfrm>
              <a:prstGeom prst="rect">
                <a:avLst/>
              </a:prstGeom>
            </p:spPr>
          </p:pic>
          <p:sp>
            <p:nvSpPr>
              <p:cNvPr id="8" name="TextBox 7">
                <a:extLst>
                  <a:ext uri="{FF2B5EF4-FFF2-40B4-BE49-F238E27FC236}">
                    <a16:creationId xmlns:a16="http://schemas.microsoft.com/office/drawing/2014/main" id="{347203B0-0E64-6E92-6775-142DA8212628}"/>
                  </a:ext>
                </a:extLst>
              </p:cNvPr>
              <p:cNvSpPr txBox="1"/>
              <p:nvPr/>
            </p:nvSpPr>
            <p:spPr>
              <a:xfrm>
                <a:off x="8075726" y="2086930"/>
                <a:ext cx="991192" cy="471960"/>
              </a:xfrm>
              <a:prstGeom prst="rect">
                <a:avLst/>
              </a:prstGeom>
              <a:noFill/>
              <a:ln w="19050">
                <a:noFill/>
              </a:ln>
            </p:spPr>
            <p:txBody>
              <a:bodyPr wrap="none" rtlCol="0">
                <a:spAutoFit/>
              </a:bodyPr>
              <a:lstStyle/>
              <a:p>
                <a:pPr algn="ctr"/>
                <a:r>
                  <a:rPr lang="en-US" sz="2000" b="1" dirty="0">
                    <a:solidFill>
                      <a:srgbClr val="39CD80"/>
                    </a:solidFill>
                  </a:rPr>
                  <a:t>Earth</a:t>
                </a:r>
              </a:p>
            </p:txBody>
          </p:sp>
          <p:sp>
            <p:nvSpPr>
              <p:cNvPr id="9" name="TextBox 8">
                <a:extLst>
                  <a:ext uri="{FF2B5EF4-FFF2-40B4-BE49-F238E27FC236}">
                    <a16:creationId xmlns:a16="http://schemas.microsoft.com/office/drawing/2014/main" id="{B0A6A8DE-5A4A-4E6C-2A54-8BF683FA5699}"/>
                  </a:ext>
                </a:extLst>
              </p:cNvPr>
              <p:cNvSpPr txBox="1"/>
              <p:nvPr/>
            </p:nvSpPr>
            <p:spPr>
              <a:xfrm>
                <a:off x="8330499" y="675286"/>
                <a:ext cx="1951750" cy="471960"/>
              </a:xfrm>
              <a:prstGeom prst="rect">
                <a:avLst/>
              </a:prstGeom>
              <a:noFill/>
              <a:ln w="19050">
                <a:noFill/>
              </a:ln>
            </p:spPr>
            <p:txBody>
              <a:bodyPr wrap="none" rtlCol="0">
                <a:spAutoFit/>
              </a:bodyPr>
              <a:lstStyle/>
              <a:p>
                <a:pPr algn="ctr"/>
                <a:r>
                  <a:rPr lang="en-US" sz="2000" b="1" dirty="0">
                    <a:solidFill>
                      <a:srgbClr val="C932BF"/>
                    </a:solidFill>
                  </a:rPr>
                  <a:t>2024 PDC25</a:t>
                </a:r>
              </a:p>
            </p:txBody>
          </p:sp>
          <p:sp>
            <p:nvSpPr>
              <p:cNvPr id="10" name="TextBox 9">
                <a:extLst>
                  <a:ext uri="{FF2B5EF4-FFF2-40B4-BE49-F238E27FC236}">
                    <a16:creationId xmlns:a16="http://schemas.microsoft.com/office/drawing/2014/main" id="{0DE584FF-9D0E-5AE0-406E-8EF7D784F945}"/>
                  </a:ext>
                </a:extLst>
              </p:cNvPr>
              <p:cNvSpPr txBox="1"/>
              <p:nvPr/>
            </p:nvSpPr>
            <p:spPr>
              <a:xfrm rot="1800000" flipH="1">
                <a:off x="8481665" y="1424986"/>
                <a:ext cx="1722553" cy="471960"/>
              </a:xfrm>
              <a:prstGeom prst="rect">
                <a:avLst/>
              </a:prstGeom>
              <a:noFill/>
              <a:ln w="19050">
                <a:noFill/>
              </a:ln>
            </p:spPr>
            <p:txBody>
              <a:bodyPr wrap="square" rtlCol="0">
                <a:spAutoFit/>
              </a:bodyPr>
              <a:lstStyle/>
              <a:p>
                <a:r>
                  <a:rPr lang="en-US" sz="2000" b="1" dirty="0">
                    <a:solidFill>
                      <a:srgbClr val="1B8BC8"/>
                    </a:solidFill>
                  </a:rPr>
                  <a:t>spacecraft</a:t>
                </a:r>
              </a:p>
            </p:txBody>
          </p:sp>
          <p:sp>
            <p:nvSpPr>
              <p:cNvPr id="11" name="TextBox 10">
                <a:extLst>
                  <a:ext uri="{FF2B5EF4-FFF2-40B4-BE49-F238E27FC236}">
                    <a16:creationId xmlns:a16="http://schemas.microsoft.com/office/drawing/2014/main" id="{60E82D17-3BFB-6B02-D007-0511F6315F0D}"/>
                  </a:ext>
                </a:extLst>
              </p:cNvPr>
              <p:cNvSpPr txBox="1"/>
              <p:nvPr/>
            </p:nvSpPr>
            <p:spPr>
              <a:xfrm>
                <a:off x="9901715" y="2299788"/>
                <a:ext cx="1280160" cy="544569"/>
              </a:xfrm>
              <a:prstGeom prst="rect">
                <a:avLst/>
              </a:prstGeom>
              <a:noFill/>
              <a:ln w="19050">
                <a:noFill/>
              </a:ln>
            </p:spPr>
            <p:txBody>
              <a:bodyPr wrap="square" rtlCol="0">
                <a:spAutoFit/>
              </a:bodyPr>
              <a:lstStyle/>
              <a:p>
                <a:r>
                  <a:rPr lang="en-US" sz="1200" dirty="0">
                    <a:solidFill>
                      <a:schemeClr val="tx2">
                        <a:lumMod val="75000"/>
                      </a:schemeClr>
                    </a:solidFill>
                  </a:rPr>
                  <a:t>deep space maneuver</a:t>
                </a:r>
              </a:p>
            </p:txBody>
          </p:sp>
          <p:cxnSp>
            <p:nvCxnSpPr>
              <p:cNvPr id="12" name="Straight Arrow Connector 11">
                <a:extLst>
                  <a:ext uri="{FF2B5EF4-FFF2-40B4-BE49-F238E27FC236}">
                    <a16:creationId xmlns:a16="http://schemas.microsoft.com/office/drawing/2014/main" id="{38F2F8B1-F9AC-9AAF-4D11-E7208AABF718}"/>
                  </a:ext>
                </a:extLst>
              </p:cNvPr>
              <p:cNvCxnSpPr/>
              <p:nvPr/>
            </p:nvCxnSpPr>
            <p:spPr>
              <a:xfrm flipH="1">
                <a:off x="9691912" y="2521131"/>
                <a:ext cx="2696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D48B8C-E3DB-46E5-56EA-308CA3139ECA}"/>
                  </a:ext>
                </a:extLst>
              </p:cNvPr>
              <p:cNvCxnSpPr/>
              <p:nvPr/>
            </p:nvCxnSpPr>
            <p:spPr>
              <a:xfrm flipH="1">
                <a:off x="9713684" y="3079930"/>
                <a:ext cx="2696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AFAD899-214C-D8E0-4AEF-B1EF05C4E7F1}"/>
                  </a:ext>
                </a:extLst>
              </p:cNvPr>
              <p:cNvSpPr txBox="1"/>
              <p:nvPr/>
            </p:nvSpPr>
            <p:spPr>
              <a:xfrm>
                <a:off x="9901715" y="2865776"/>
                <a:ext cx="888565" cy="326741"/>
              </a:xfrm>
              <a:prstGeom prst="rect">
                <a:avLst/>
              </a:prstGeom>
              <a:noFill/>
              <a:ln w="19050">
                <a:noFill/>
              </a:ln>
            </p:spPr>
            <p:txBody>
              <a:bodyPr wrap="square" rtlCol="0">
                <a:spAutoFit/>
              </a:bodyPr>
              <a:lstStyle/>
              <a:p>
                <a:r>
                  <a:rPr lang="en-US" sz="1200" dirty="0">
                    <a:solidFill>
                      <a:schemeClr val="tx2">
                        <a:lumMod val="75000"/>
                      </a:schemeClr>
                    </a:solidFill>
                  </a:rPr>
                  <a:t>launch</a:t>
                </a:r>
              </a:p>
            </p:txBody>
          </p:sp>
          <p:cxnSp>
            <p:nvCxnSpPr>
              <p:cNvPr id="15" name="Straight Arrow Connector 14">
                <a:extLst>
                  <a:ext uri="{FF2B5EF4-FFF2-40B4-BE49-F238E27FC236}">
                    <a16:creationId xmlns:a16="http://schemas.microsoft.com/office/drawing/2014/main" id="{66F6DBE6-BBC1-A9C4-8FF3-FBFE126B50EB}"/>
                  </a:ext>
                </a:extLst>
              </p:cNvPr>
              <p:cNvCxnSpPr>
                <a:cxnSpLocks/>
              </p:cNvCxnSpPr>
              <p:nvPr/>
            </p:nvCxnSpPr>
            <p:spPr>
              <a:xfrm>
                <a:off x="7641865" y="1431638"/>
                <a:ext cx="177705" cy="2331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E908A8-1CFC-FDFB-97FE-94D2D52EB054}"/>
                  </a:ext>
                </a:extLst>
              </p:cNvPr>
              <p:cNvSpPr txBox="1"/>
              <p:nvPr/>
            </p:nvSpPr>
            <p:spPr>
              <a:xfrm>
                <a:off x="7331686" y="1154639"/>
                <a:ext cx="701037" cy="326741"/>
              </a:xfrm>
              <a:prstGeom prst="rect">
                <a:avLst/>
              </a:prstGeom>
              <a:noFill/>
              <a:ln w="19050">
                <a:noFill/>
              </a:ln>
            </p:spPr>
            <p:txBody>
              <a:bodyPr wrap="square" rtlCol="0">
                <a:spAutoFit/>
              </a:bodyPr>
              <a:lstStyle/>
              <a:p>
                <a:pPr algn="ctr"/>
                <a:r>
                  <a:rPr lang="en-US" sz="1200" dirty="0">
                    <a:solidFill>
                      <a:schemeClr val="tx2">
                        <a:lumMod val="75000"/>
                      </a:schemeClr>
                    </a:solidFill>
                  </a:rPr>
                  <a:t>flyby</a:t>
                </a:r>
              </a:p>
            </p:txBody>
          </p:sp>
        </p:grpSp>
        <p:pic>
          <p:nvPicPr>
            <p:cNvPr id="17" name="Picture 16">
              <a:extLst>
                <a:ext uri="{FF2B5EF4-FFF2-40B4-BE49-F238E27FC236}">
                  <a16:creationId xmlns:a16="http://schemas.microsoft.com/office/drawing/2014/main" id="{CABC8F45-EEA9-E48E-48C4-0CD30573BA4F}"/>
                </a:ext>
              </a:extLst>
            </p:cNvPr>
            <p:cNvPicPr>
              <a:picLocks noChangeAspect="1"/>
            </p:cNvPicPr>
            <p:nvPr/>
          </p:nvPicPr>
          <p:blipFill>
            <a:blip r:embed="rId3"/>
            <a:srcRect/>
            <a:stretch/>
          </p:blipFill>
          <p:spPr>
            <a:xfrm>
              <a:off x="6597792" y="5741984"/>
              <a:ext cx="4754880" cy="1382156"/>
            </a:xfrm>
            <a:prstGeom prst="rect">
              <a:avLst/>
            </a:prstGeom>
          </p:spPr>
        </p:pic>
      </p:grpSp>
      <p:pic>
        <p:nvPicPr>
          <p:cNvPr id="18" name="Picture 17">
            <a:extLst>
              <a:ext uri="{FF2B5EF4-FFF2-40B4-BE49-F238E27FC236}">
                <a16:creationId xmlns:a16="http://schemas.microsoft.com/office/drawing/2014/main" id="{D900BA16-E9FF-5A00-AEF2-64F4FE806238}"/>
              </a:ext>
            </a:extLst>
          </p:cNvPr>
          <p:cNvPicPr>
            <a:picLocks noChangeAspect="1"/>
          </p:cNvPicPr>
          <p:nvPr/>
        </p:nvPicPr>
        <p:blipFill rotWithShape="1">
          <a:blip r:embed="rId4"/>
          <a:srcRect t="215" b="-1939"/>
          <a:stretch/>
        </p:blipFill>
        <p:spPr>
          <a:xfrm>
            <a:off x="1251900" y="4185148"/>
            <a:ext cx="3634539" cy="2088048"/>
          </a:xfrm>
          <a:prstGeom prst="rect">
            <a:avLst/>
          </a:prstGeom>
        </p:spPr>
      </p:pic>
    </p:spTree>
    <p:extLst>
      <p:ext uri="{BB962C8B-B14F-4D97-AF65-F5344CB8AC3E}">
        <p14:creationId xmlns:p14="http://schemas.microsoft.com/office/powerpoint/2010/main" val="154982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B1BA-B176-2843-3FE1-37F9953A2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78096-CB0C-4610-E312-D104F0684783}"/>
              </a:ext>
            </a:extLst>
          </p:cNvPr>
          <p:cNvSpPr>
            <a:spLocks noGrp="1"/>
          </p:cNvSpPr>
          <p:nvPr>
            <p:ph type="title"/>
          </p:nvPr>
        </p:nvSpPr>
        <p:spPr/>
        <p:txBody>
          <a:bodyPr/>
          <a:lstStyle/>
          <a:p>
            <a:r>
              <a:rPr lang="en-US" dirty="0"/>
              <a:t>Flyby Mission Data</a:t>
            </a:r>
          </a:p>
        </p:txBody>
      </p:sp>
      <p:sp>
        <p:nvSpPr>
          <p:cNvPr id="4" name="Footer Placeholder 3">
            <a:extLst>
              <a:ext uri="{FF2B5EF4-FFF2-40B4-BE49-F238E27FC236}">
                <a16:creationId xmlns:a16="http://schemas.microsoft.com/office/drawing/2014/main" id="{329BC616-A9E8-785E-A4C6-7D98EFC6FD8C}"/>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A5CDD07-75B7-E167-93A5-7DED49091D0F}"/>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pic>
        <p:nvPicPr>
          <p:cNvPr id="3" name="NAC_approach">
            <a:hlinkClick r:id="" action="ppaction://media"/>
            <a:extLst>
              <a:ext uri="{FF2B5EF4-FFF2-40B4-BE49-F238E27FC236}">
                <a16:creationId xmlns:a16="http://schemas.microsoft.com/office/drawing/2014/main" id="{DE766FBF-1D4B-59C6-9B2B-C0B5444CE0E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757" t="27801" r="27799" b="27754"/>
          <a:stretch/>
        </p:blipFill>
        <p:spPr>
          <a:xfrm>
            <a:off x="6430434" y="905933"/>
            <a:ext cx="5304366" cy="5304367"/>
          </a:xfrm>
          <a:prstGeom prst="rect">
            <a:avLst/>
          </a:prstGeom>
          <a:ln>
            <a:noFill/>
          </a:ln>
        </p:spPr>
      </p:pic>
      <p:sp>
        <p:nvSpPr>
          <p:cNvPr id="6" name="TextBox 5">
            <a:extLst>
              <a:ext uri="{FF2B5EF4-FFF2-40B4-BE49-F238E27FC236}">
                <a16:creationId xmlns:a16="http://schemas.microsoft.com/office/drawing/2014/main" id="{668133C1-881C-4526-4EC6-58B393977B5E}"/>
              </a:ext>
            </a:extLst>
          </p:cNvPr>
          <p:cNvSpPr txBox="1"/>
          <p:nvPr/>
        </p:nvSpPr>
        <p:spPr>
          <a:xfrm>
            <a:off x="457200" y="5563969"/>
            <a:ext cx="5304367" cy="646331"/>
          </a:xfrm>
          <a:prstGeom prst="rect">
            <a:avLst/>
          </a:prstGeom>
          <a:noFill/>
          <a:ln w="19050">
            <a:noFill/>
          </a:ln>
        </p:spPr>
        <p:txBody>
          <a:bodyPr wrap="square" lIns="0" tIns="0" rIns="0" bIns="0" rtlCol="0">
            <a:spAutoFit/>
          </a:bodyPr>
          <a:lstStyle/>
          <a:p>
            <a:r>
              <a:rPr lang="en-US" sz="1400" i="1" dirty="0"/>
              <a:t>Narrow Angle Camera (NAC) imager like DART DRACO </a:t>
            </a:r>
            <a:br>
              <a:rPr lang="en-US" sz="1400" i="1" dirty="0"/>
            </a:br>
            <a:r>
              <a:rPr lang="en-US" sz="1400" i="1" dirty="0"/>
              <a:t>(FOV 0.29°), from 6 minutes to 23 seconds prior to closest approach (2905 km to 209 km; 50 cm pixel scale at 209 km)</a:t>
            </a:r>
          </a:p>
        </p:txBody>
      </p:sp>
      <p:sp>
        <p:nvSpPr>
          <p:cNvPr id="7" name="TextBox 6">
            <a:extLst>
              <a:ext uri="{FF2B5EF4-FFF2-40B4-BE49-F238E27FC236}">
                <a16:creationId xmlns:a16="http://schemas.microsoft.com/office/drawing/2014/main" id="{ECA93F8D-E127-4E10-62CD-3FB3E23D685F}"/>
              </a:ext>
            </a:extLst>
          </p:cNvPr>
          <p:cNvSpPr txBox="1"/>
          <p:nvPr/>
        </p:nvSpPr>
        <p:spPr>
          <a:xfrm>
            <a:off x="457200" y="1189567"/>
            <a:ext cx="5304367" cy="2585323"/>
          </a:xfrm>
          <a:prstGeom prst="rect">
            <a:avLst/>
          </a:prstGeom>
          <a:noFill/>
          <a:ln w="19050">
            <a:noFill/>
          </a:ln>
        </p:spPr>
        <p:txBody>
          <a:bodyPr wrap="square" lIns="0" tIns="0" rIns="0" bIns="0" rtlCol="0">
            <a:spAutoFit/>
          </a:bodyPr>
          <a:lstStyle/>
          <a:p>
            <a:r>
              <a:rPr lang="en-US" sz="2400" b="1" dirty="0">
                <a:solidFill>
                  <a:schemeClr val="tx2">
                    <a:lumMod val="75000"/>
                  </a:schemeClr>
                </a:solidFill>
              </a:rPr>
              <a:t>Flyby Imaging Acquired</a:t>
            </a:r>
          </a:p>
          <a:p>
            <a:pPr marL="342900" indent="-342900">
              <a:buFont typeface="Arial" panose="020B0604020202020204" pitchFamily="34" charset="0"/>
              <a:buChar char="•"/>
            </a:pPr>
            <a:r>
              <a:rPr lang="en-US" sz="2400" b="1" dirty="0">
                <a:solidFill>
                  <a:schemeClr val="accent2"/>
                </a:solidFill>
              </a:rPr>
              <a:t>Approach to 23 s: NAC images</a:t>
            </a:r>
          </a:p>
          <a:p>
            <a:pPr marL="342900" indent="-342900">
              <a:buFont typeface="Arial" panose="020B0604020202020204" pitchFamily="34" charset="0"/>
              <a:buChar char="•"/>
            </a:pPr>
            <a:r>
              <a:rPr lang="en-US" sz="2400" dirty="0">
                <a:solidFill>
                  <a:schemeClr val="tx2">
                    <a:lumMod val="75000"/>
                  </a:schemeClr>
                </a:solidFill>
              </a:rPr>
              <a:t>2 s prior: WAC image</a:t>
            </a:r>
          </a:p>
          <a:p>
            <a:pPr marL="342900" indent="-342900">
              <a:buFont typeface="Arial" panose="020B0604020202020204" pitchFamily="34" charset="0"/>
              <a:buChar char="•"/>
            </a:pPr>
            <a:r>
              <a:rPr lang="en-US" sz="2400" dirty="0">
                <a:solidFill>
                  <a:schemeClr val="tx2">
                    <a:lumMod val="75000"/>
                  </a:schemeClr>
                </a:solidFill>
              </a:rPr>
              <a:t>2 s after: WAC image</a:t>
            </a:r>
          </a:p>
          <a:p>
            <a:pPr marL="342900" indent="-342900">
              <a:buFont typeface="Arial" panose="020B0604020202020204" pitchFamily="34" charset="0"/>
              <a:buChar char="•"/>
            </a:pPr>
            <a:r>
              <a:rPr lang="en-US" sz="2400" dirty="0">
                <a:solidFill>
                  <a:schemeClr val="tx2">
                    <a:lumMod val="75000"/>
                  </a:schemeClr>
                </a:solidFill>
              </a:rPr>
              <a:t>Departure after 23 s: NAC images</a:t>
            </a:r>
          </a:p>
          <a:p>
            <a:pPr marL="342900" indent="-342900">
              <a:buFont typeface="Arial" panose="020B0604020202020204" pitchFamily="34" charset="0"/>
              <a:buChar char="•"/>
            </a:pPr>
            <a:endParaRPr lang="en-US" sz="2400" dirty="0">
              <a:solidFill>
                <a:schemeClr val="tx2">
                  <a:lumMod val="75000"/>
                </a:schemeClr>
              </a:solidFill>
            </a:endParaRPr>
          </a:p>
          <a:p>
            <a:pPr marL="342900" indent="-342900">
              <a:buFont typeface="Arial" panose="020B0604020202020204" pitchFamily="34" charset="0"/>
              <a:buChar char="•"/>
            </a:pPr>
            <a:endParaRPr lang="en-US" sz="2400" dirty="0">
              <a:solidFill>
                <a:schemeClr val="tx2">
                  <a:lumMod val="75000"/>
                </a:schemeClr>
              </a:solidFill>
            </a:endParaRPr>
          </a:p>
        </p:txBody>
      </p:sp>
    </p:spTree>
    <p:extLst>
      <p:ext uri="{BB962C8B-B14F-4D97-AF65-F5344CB8AC3E}">
        <p14:creationId xmlns:p14="http://schemas.microsoft.com/office/powerpoint/2010/main" val="254498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B1BA-B176-2843-3FE1-37F9953A2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78096-CB0C-4610-E312-D104F0684783}"/>
              </a:ext>
            </a:extLst>
          </p:cNvPr>
          <p:cNvSpPr>
            <a:spLocks noGrp="1"/>
          </p:cNvSpPr>
          <p:nvPr>
            <p:ph type="title"/>
          </p:nvPr>
        </p:nvSpPr>
        <p:spPr/>
        <p:txBody>
          <a:bodyPr/>
          <a:lstStyle/>
          <a:p>
            <a:r>
              <a:rPr lang="en-US" dirty="0"/>
              <a:t>Flyby Mission Data</a:t>
            </a:r>
          </a:p>
        </p:txBody>
      </p:sp>
      <p:sp>
        <p:nvSpPr>
          <p:cNvPr id="4" name="Footer Placeholder 3">
            <a:extLst>
              <a:ext uri="{FF2B5EF4-FFF2-40B4-BE49-F238E27FC236}">
                <a16:creationId xmlns:a16="http://schemas.microsoft.com/office/drawing/2014/main" id="{329BC616-A9E8-785E-A4C6-7D98EFC6FD8C}"/>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A5CDD07-75B7-E167-93A5-7DED49091D0F}"/>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D226484-D24A-36EC-DD61-BE935B273896}"/>
              </a:ext>
            </a:extLst>
          </p:cNvPr>
          <p:cNvPicPr>
            <a:picLocks noChangeAspect="1"/>
          </p:cNvPicPr>
          <p:nvPr/>
        </p:nvPicPr>
        <p:blipFill>
          <a:blip r:embed="rId2"/>
          <a:srcRect l="33024" t="33024" r="33024" b="33024"/>
          <a:stretch/>
        </p:blipFill>
        <p:spPr>
          <a:xfrm>
            <a:off x="6430434" y="905933"/>
            <a:ext cx="5303520" cy="5303520"/>
          </a:xfrm>
          <a:prstGeom prst="rect">
            <a:avLst/>
          </a:prstGeom>
        </p:spPr>
      </p:pic>
      <p:sp>
        <p:nvSpPr>
          <p:cNvPr id="8" name="TextBox 7">
            <a:extLst>
              <a:ext uri="{FF2B5EF4-FFF2-40B4-BE49-F238E27FC236}">
                <a16:creationId xmlns:a16="http://schemas.microsoft.com/office/drawing/2014/main" id="{051F6321-F28E-479A-AC0B-735A2D01B6F1}"/>
              </a:ext>
            </a:extLst>
          </p:cNvPr>
          <p:cNvSpPr txBox="1"/>
          <p:nvPr/>
        </p:nvSpPr>
        <p:spPr>
          <a:xfrm>
            <a:off x="457200" y="5571589"/>
            <a:ext cx="5304367" cy="646331"/>
          </a:xfrm>
          <a:prstGeom prst="rect">
            <a:avLst/>
          </a:prstGeom>
          <a:noFill/>
          <a:ln w="19050">
            <a:noFill/>
          </a:ln>
        </p:spPr>
        <p:txBody>
          <a:bodyPr wrap="square" lIns="0" tIns="0" rIns="0" bIns="0" rtlCol="0">
            <a:spAutoFit/>
          </a:bodyPr>
          <a:lstStyle/>
          <a:p>
            <a:r>
              <a:rPr lang="en-US" sz="1400" i="1" dirty="0"/>
              <a:t>Wide Angle Camera (WAC) imager like OSIRIS-REx PolyCam (FOV 0.79°), at 2 seconds prior to closest approach (100 km, pixel scale 135 cm)</a:t>
            </a:r>
          </a:p>
        </p:txBody>
      </p:sp>
      <p:sp>
        <p:nvSpPr>
          <p:cNvPr id="3" name="TextBox 2">
            <a:extLst>
              <a:ext uri="{FF2B5EF4-FFF2-40B4-BE49-F238E27FC236}">
                <a16:creationId xmlns:a16="http://schemas.microsoft.com/office/drawing/2014/main" id="{A482D64C-B3B0-535E-354A-6EC0AC0BC7A2}"/>
              </a:ext>
            </a:extLst>
          </p:cNvPr>
          <p:cNvSpPr txBox="1"/>
          <p:nvPr/>
        </p:nvSpPr>
        <p:spPr>
          <a:xfrm>
            <a:off x="457200" y="1189567"/>
            <a:ext cx="5304367" cy="2585323"/>
          </a:xfrm>
          <a:prstGeom prst="rect">
            <a:avLst/>
          </a:prstGeom>
          <a:noFill/>
          <a:ln w="19050">
            <a:noFill/>
          </a:ln>
        </p:spPr>
        <p:txBody>
          <a:bodyPr wrap="square" lIns="0" tIns="0" rIns="0" bIns="0" rtlCol="0">
            <a:spAutoFit/>
          </a:bodyPr>
          <a:lstStyle/>
          <a:p>
            <a:r>
              <a:rPr lang="en-US" sz="2400" b="1" dirty="0">
                <a:solidFill>
                  <a:schemeClr val="tx2">
                    <a:lumMod val="75000"/>
                  </a:schemeClr>
                </a:solidFill>
              </a:rPr>
              <a:t>Flyby Imaging Acquired</a:t>
            </a:r>
          </a:p>
          <a:p>
            <a:pPr marL="342900" indent="-342900">
              <a:buFont typeface="Arial" panose="020B0604020202020204" pitchFamily="34" charset="0"/>
              <a:buChar char="•"/>
            </a:pPr>
            <a:r>
              <a:rPr lang="en-US" sz="2400" dirty="0"/>
              <a:t>Approach to 23 s: NAC images</a:t>
            </a:r>
          </a:p>
          <a:p>
            <a:pPr marL="342900" indent="-342900">
              <a:buFont typeface="Arial" panose="020B0604020202020204" pitchFamily="34" charset="0"/>
              <a:buChar char="•"/>
            </a:pPr>
            <a:r>
              <a:rPr lang="en-US" sz="2400" b="1" dirty="0">
                <a:solidFill>
                  <a:schemeClr val="accent2"/>
                </a:solidFill>
              </a:rPr>
              <a:t>2 s prior: WAC image</a:t>
            </a:r>
          </a:p>
          <a:p>
            <a:pPr marL="342900" indent="-342900">
              <a:buFont typeface="Arial" panose="020B0604020202020204" pitchFamily="34" charset="0"/>
              <a:buChar char="•"/>
            </a:pPr>
            <a:r>
              <a:rPr lang="en-US" sz="2400" dirty="0">
                <a:solidFill>
                  <a:schemeClr val="tx2">
                    <a:lumMod val="75000"/>
                  </a:schemeClr>
                </a:solidFill>
              </a:rPr>
              <a:t>2 s after: WAC image</a:t>
            </a:r>
          </a:p>
          <a:p>
            <a:pPr marL="342900" indent="-342900">
              <a:buFont typeface="Arial" panose="020B0604020202020204" pitchFamily="34" charset="0"/>
              <a:buChar char="•"/>
            </a:pPr>
            <a:r>
              <a:rPr lang="en-US" sz="2400" dirty="0">
                <a:solidFill>
                  <a:schemeClr val="tx2">
                    <a:lumMod val="75000"/>
                  </a:schemeClr>
                </a:solidFill>
              </a:rPr>
              <a:t>Departure after 23 s: NAC images</a:t>
            </a:r>
          </a:p>
          <a:p>
            <a:pPr marL="342900" indent="-342900">
              <a:buFont typeface="Arial" panose="020B0604020202020204" pitchFamily="34" charset="0"/>
              <a:buChar char="•"/>
            </a:pPr>
            <a:endParaRPr lang="en-US" sz="2400" dirty="0">
              <a:solidFill>
                <a:schemeClr val="tx2">
                  <a:lumMod val="75000"/>
                </a:schemeClr>
              </a:solidFill>
            </a:endParaRPr>
          </a:p>
          <a:p>
            <a:pPr marL="342900" indent="-342900">
              <a:buFont typeface="Arial" panose="020B0604020202020204" pitchFamily="34" charset="0"/>
              <a:buChar char="•"/>
            </a:pPr>
            <a:endParaRPr lang="en-US" sz="2400" dirty="0">
              <a:solidFill>
                <a:schemeClr val="tx2">
                  <a:lumMod val="75000"/>
                </a:schemeClr>
              </a:solidFill>
            </a:endParaRPr>
          </a:p>
        </p:txBody>
      </p:sp>
    </p:spTree>
    <p:extLst>
      <p:ext uri="{BB962C8B-B14F-4D97-AF65-F5344CB8AC3E}">
        <p14:creationId xmlns:p14="http://schemas.microsoft.com/office/powerpoint/2010/main" val="11482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9234B-6026-57F2-014A-230A67429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D8860-22CB-F88D-0ADD-B9BB8F3D9F32}"/>
              </a:ext>
            </a:extLst>
          </p:cNvPr>
          <p:cNvSpPr>
            <a:spLocks noGrp="1"/>
          </p:cNvSpPr>
          <p:nvPr>
            <p:ph type="title"/>
          </p:nvPr>
        </p:nvSpPr>
        <p:spPr/>
        <p:txBody>
          <a:bodyPr/>
          <a:lstStyle/>
          <a:p>
            <a:r>
              <a:rPr lang="en-US" dirty="0"/>
              <a:t>Flyby Mission Data</a:t>
            </a:r>
          </a:p>
        </p:txBody>
      </p:sp>
      <p:sp>
        <p:nvSpPr>
          <p:cNvPr id="4" name="Footer Placeholder 3">
            <a:extLst>
              <a:ext uri="{FF2B5EF4-FFF2-40B4-BE49-F238E27FC236}">
                <a16:creationId xmlns:a16="http://schemas.microsoft.com/office/drawing/2014/main" id="{19CEFDDC-FBDA-6425-228B-FF4C109BA0FC}"/>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95CA77F8-66D3-67A8-C4F0-34B9D36B245E}"/>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5ED377B-8B64-0BA4-4B68-3C18A49DF6C9}"/>
              </a:ext>
            </a:extLst>
          </p:cNvPr>
          <p:cNvPicPr>
            <a:picLocks noChangeAspect="1"/>
          </p:cNvPicPr>
          <p:nvPr/>
        </p:nvPicPr>
        <p:blipFill>
          <a:blip r:embed="rId2"/>
          <a:srcRect l="33024" t="33024" r="33026" b="33026"/>
          <a:stretch/>
        </p:blipFill>
        <p:spPr>
          <a:xfrm>
            <a:off x="6430434" y="905933"/>
            <a:ext cx="5303520" cy="5303520"/>
          </a:xfrm>
          <a:prstGeom prst="rect">
            <a:avLst/>
          </a:prstGeom>
        </p:spPr>
      </p:pic>
      <p:sp>
        <p:nvSpPr>
          <p:cNvPr id="7" name="TextBox 6">
            <a:extLst>
              <a:ext uri="{FF2B5EF4-FFF2-40B4-BE49-F238E27FC236}">
                <a16:creationId xmlns:a16="http://schemas.microsoft.com/office/drawing/2014/main" id="{88B982C7-FA6D-3217-1A1A-3AF589EA8F43}"/>
              </a:ext>
            </a:extLst>
          </p:cNvPr>
          <p:cNvSpPr txBox="1"/>
          <p:nvPr/>
        </p:nvSpPr>
        <p:spPr>
          <a:xfrm>
            <a:off x="457200" y="5571589"/>
            <a:ext cx="5295900" cy="646331"/>
          </a:xfrm>
          <a:prstGeom prst="rect">
            <a:avLst/>
          </a:prstGeom>
          <a:noFill/>
          <a:ln w="19050">
            <a:noFill/>
          </a:ln>
        </p:spPr>
        <p:txBody>
          <a:bodyPr wrap="square" lIns="0" tIns="0" rIns="0" bIns="0" rtlCol="0">
            <a:spAutoFit/>
          </a:bodyPr>
          <a:lstStyle/>
          <a:p>
            <a:r>
              <a:rPr lang="en-US" sz="1400" i="1" dirty="0"/>
              <a:t>Wide Angle Camera (WAC) imager like OSIRIS-REx PolyCam (FOV 0.79°), at 2 seconds after closest approach (100 km, pixel scale 135 cm)</a:t>
            </a:r>
          </a:p>
        </p:txBody>
      </p:sp>
      <p:sp>
        <p:nvSpPr>
          <p:cNvPr id="3" name="TextBox 2">
            <a:extLst>
              <a:ext uri="{FF2B5EF4-FFF2-40B4-BE49-F238E27FC236}">
                <a16:creationId xmlns:a16="http://schemas.microsoft.com/office/drawing/2014/main" id="{1294901B-FA16-9450-AC9D-F6A45C75937F}"/>
              </a:ext>
            </a:extLst>
          </p:cNvPr>
          <p:cNvSpPr txBox="1"/>
          <p:nvPr/>
        </p:nvSpPr>
        <p:spPr>
          <a:xfrm>
            <a:off x="457200" y="1189567"/>
            <a:ext cx="5304367" cy="2585323"/>
          </a:xfrm>
          <a:prstGeom prst="rect">
            <a:avLst/>
          </a:prstGeom>
          <a:noFill/>
          <a:ln w="19050">
            <a:noFill/>
          </a:ln>
        </p:spPr>
        <p:txBody>
          <a:bodyPr wrap="square" lIns="0" tIns="0" rIns="0" bIns="0" rtlCol="0">
            <a:spAutoFit/>
          </a:bodyPr>
          <a:lstStyle/>
          <a:p>
            <a:r>
              <a:rPr lang="en-US" sz="2400" b="1" dirty="0">
                <a:solidFill>
                  <a:schemeClr val="tx2">
                    <a:lumMod val="75000"/>
                  </a:schemeClr>
                </a:solidFill>
              </a:rPr>
              <a:t>Flyby Imaging Acquired</a:t>
            </a:r>
          </a:p>
          <a:p>
            <a:pPr marL="342900" indent="-342900">
              <a:buFont typeface="Arial" panose="020B0604020202020204" pitchFamily="34" charset="0"/>
              <a:buChar char="•"/>
            </a:pPr>
            <a:r>
              <a:rPr lang="en-US" sz="2400" dirty="0"/>
              <a:t>Approach to 23 s: NAC images</a:t>
            </a:r>
          </a:p>
          <a:p>
            <a:pPr marL="342900" indent="-342900">
              <a:buFont typeface="Arial" panose="020B0604020202020204" pitchFamily="34" charset="0"/>
              <a:buChar char="•"/>
            </a:pPr>
            <a:r>
              <a:rPr lang="en-US" sz="2400" dirty="0"/>
              <a:t>2 s prior: WAC image</a:t>
            </a:r>
          </a:p>
          <a:p>
            <a:pPr marL="342900" indent="-342900">
              <a:buFont typeface="Arial" panose="020B0604020202020204" pitchFamily="34" charset="0"/>
              <a:buChar char="•"/>
            </a:pPr>
            <a:r>
              <a:rPr lang="en-US" sz="2400" b="1" dirty="0">
                <a:solidFill>
                  <a:schemeClr val="accent2"/>
                </a:solidFill>
              </a:rPr>
              <a:t>2 s after: WAC image</a:t>
            </a:r>
          </a:p>
          <a:p>
            <a:pPr marL="342900" indent="-342900">
              <a:buFont typeface="Arial" panose="020B0604020202020204" pitchFamily="34" charset="0"/>
              <a:buChar char="•"/>
            </a:pPr>
            <a:r>
              <a:rPr lang="en-US" sz="2400" dirty="0">
                <a:solidFill>
                  <a:schemeClr val="tx2">
                    <a:lumMod val="75000"/>
                  </a:schemeClr>
                </a:solidFill>
              </a:rPr>
              <a:t>Departure after 23 s: NAC images</a:t>
            </a:r>
          </a:p>
          <a:p>
            <a:pPr marL="342900" indent="-342900">
              <a:buFont typeface="Arial" panose="020B0604020202020204" pitchFamily="34" charset="0"/>
              <a:buChar char="•"/>
            </a:pPr>
            <a:endParaRPr lang="en-US" sz="2400" dirty="0">
              <a:solidFill>
                <a:schemeClr val="tx2">
                  <a:lumMod val="75000"/>
                </a:schemeClr>
              </a:solidFill>
            </a:endParaRPr>
          </a:p>
          <a:p>
            <a:pPr marL="342900" indent="-342900">
              <a:buFont typeface="Arial" panose="020B0604020202020204" pitchFamily="34" charset="0"/>
              <a:buChar char="•"/>
            </a:pPr>
            <a:endParaRPr lang="en-US" sz="2400" dirty="0">
              <a:solidFill>
                <a:schemeClr val="tx2">
                  <a:lumMod val="75000"/>
                </a:schemeClr>
              </a:solidFill>
            </a:endParaRPr>
          </a:p>
        </p:txBody>
      </p:sp>
    </p:spTree>
    <p:extLst>
      <p:ext uri="{BB962C8B-B14F-4D97-AF65-F5344CB8AC3E}">
        <p14:creationId xmlns:p14="http://schemas.microsoft.com/office/powerpoint/2010/main" val="3127575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FB7C-AE33-9F98-EDA8-E4A34A981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49044-7591-5A43-4960-8F5B3E13EFAA}"/>
              </a:ext>
            </a:extLst>
          </p:cNvPr>
          <p:cNvSpPr>
            <a:spLocks noGrp="1"/>
          </p:cNvSpPr>
          <p:nvPr>
            <p:ph type="title"/>
          </p:nvPr>
        </p:nvSpPr>
        <p:spPr/>
        <p:txBody>
          <a:bodyPr/>
          <a:lstStyle/>
          <a:p>
            <a:r>
              <a:rPr lang="en-US" dirty="0"/>
              <a:t>Flyby Mission Data</a:t>
            </a:r>
          </a:p>
        </p:txBody>
      </p:sp>
      <p:sp>
        <p:nvSpPr>
          <p:cNvPr id="4" name="Footer Placeholder 3">
            <a:extLst>
              <a:ext uri="{FF2B5EF4-FFF2-40B4-BE49-F238E27FC236}">
                <a16:creationId xmlns:a16="http://schemas.microsoft.com/office/drawing/2014/main" id="{6E91D897-2A9A-DACB-01BA-E3909F6ED9F2}"/>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35B180B7-3F6E-0E24-AB73-AC2EB909DF9E}"/>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pic>
        <p:nvPicPr>
          <p:cNvPr id="3" name="NAC_departure">
            <a:hlinkClick r:id="" action="ppaction://media"/>
            <a:extLst>
              <a:ext uri="{FF2B5EF4-FFF2-40B4-BE49-F238E27FC236}">
                <a16:creationId xmlns:a16="http://schemas.microsoft.com/office/drawing/2014/main" id="{09F0A18C-FDDA-2BD4-84FD-0B861C8A974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503" t="27702" r="28052" b="27853"/>
          <a:stretch/>
        </p:blipFill>
        <p:spPr>
          <a:xfrm>
            <a:off x="6430434" y="905933"/>
            <a:ext cx="5303520" cy="5303520"/>
          </a:xfrm>
          <a:prstGeom prst="rect">
            <a:avLst/>
          </a:prstGeom>
        </p:spPr>
      </p:pic>
      <p:sp>
        <p:nvSpPr>
          <p:cNvPr id="7" name="TextBox 6">
            <a:extLst>
              <a:ext uri="{FF2B5EF4-FFF2-40B4-BE49-F238E27FC236}">
                <a16:creationId xmlns:a16="http://schemas.microsoft.com/office/drawing/2014/main" id="{672E2981-2C77-1E91-2D51-A565A7310A6E}"/>
              </a:ext>
            </a:extLst>
          </p:cNvPr>
          <p:cNvSpPr txBox="1"/>
          <p:nvPr/>
        </p:nvSpPr>
        <p:spPr>
          <a:xfrm>
            <a:off x="457201" y="5563969"/>
            <a:ext cx="5303520" cy="646331"/>
          </a:xfrm>
          <a:prstGeom prst="rect">
            <a:avLst/>
          </a:prstGeom>
          <a:noFill/>
          <a:ln w="19050">
            <a:noFill/>
          </a:ln>
        </p:spPr>
        <p:txBody>
          <a:bodyPr wrap="square" lIns="0" tIns="0" rIns="0" bIns="0" rtlCol="0">
            <a:spAutoFit/>
          </a:bodyPr>
          <a:lstStyle/>
          <a:p>
            <a:r>
              <a:rPr lang="en-US" sz="1400" i="1" dirty="0"/>
              <a:t>Narrow Angle Camera (NAC) imager like DART DRACO </a:t>
            </a:r>
            <a:br>
              <a:rPr lang="en-US" sz="1400" i="1" dirty="0"/>
            </a:br>
            <a:r>
              <a:rPr lang="en-US" sz="1400" i="1" dirty="0"/>
              <a:t>(FOV 0.29°), from 23 seconds to 6 minutes after closest approach (209 km to 2905 km; 50 cm pixel scale at 209 km)</a:t>
            </a:r>
          </a:p>
        </p:txBody>
      </p:sp>
      <p:sp>
        <p:nvSpPr>
          <p:cNvPr id="6" name="TextBox 5">
            <a:extLst>
              <a:ext uri="{FF2B5EF4-FFF2-40B4-BE49-F238E27FC236}">
                <a16:creationId xmlns:a16="http://schemas.microsoft.com/office/drawing/2014/main" id="{2D177A5F-EB68-1DA6-738D-8D88A9012593}"/>
              </a:ext>
            </a:extLst>
          </p:cNvPr>
          <p:cNvSpPr txBox="1"/>
          <p:nvPr/>
        </p:nvSpPr>
        <p:spPr>
          <a:xfrm>
            <a:off x="457200" y="1189567"/>
            <a:ext cx="5304367" cy="4801314"/>
          </a:xfrm>
          <a:prstGeom prst="rect">
            <a:avLst/>
          </a:prstGeom>
          <a:noFill/>
          <a:ln w="19050">
            <a:noFill/>
          </a:ln>
        </p:spPr>
        <p:txBody>
          <a:bodyPr wrap="square" lIns="0" tIns="0" rIns="0" bIns="0" rtlCol="0">
            <a:spAutoFit/>
          </a:bodyPr>
          <a:lstStyle/>
          <a:p>
            <a:r>
              <a:rPr lang="en-US" sz="2400" b="1" dirty="0">
                <a:solidFill>
                  <a:schemeClr val="tx2">
                    <a:lumMod val="75000"/>
                  </a:schemeClr>
                </a:solidFill>
              </a:rPr>
              <a:t>Flyby Imaging Acquired</a:t>
            </a:r>
          </a:p>
          <a:p>
            <a:pPr marL="342900" indent="-342900">
              <a:buFont typeface="Arial" panose="020B0604020202020204" pitchFamily="34" charset="0"/>
              <a:buChar char="•"/>
            </a:pPr>
            <a:r>
              <a:rPr lang="en-US" sz="2400" dirty="0"/>
              <a:t>Approach to 23 s: NAC images</a:t>
            </a:r>
          </a:p>
          <a:p>
            <a:pPr marL="342900" indent="-342900">
              <a:buFont typeface="Arial" panose="020B0604020202020204" pitchFamily="34" charset="0"/>
              <a:buChar char="•"/>
            </a:pPr>
            <a:r>
              <a:rPr lang="en-US" sz="2400" dirty="0"/>
              <a:t>2 s prior: WAC image</a:t>
            </a:r>
          </a:p>
          <a:p>
            <a:pPr marL="342900" indent="-342900">
              <a:buFont typeface="Arial" panose="020B0604020202020204" pitchFamily="34" charset="0"/>
              <a:buChar char="•"/>
            </a:pPr>
            <a:r>
              <a:rPr lang="en-US" sz="2400" dirty="0">
                <a:solidFill>
                  <a:schemeClr val="tx2">
                    <a:lumMod val="75000"/>
                  </a:schemeClr>
                </a:solidFill>
              </a:rPr>
              <a:t>2 s after: WAC image</a:t>
            </a:r>
          </a:p>
          <a:p>
            <a:pPr marL="342900" indent="-342900">
              <a:buFont typeface="Arial" panose="020B0604020202020204" pitchFamily="34" charset="0"/>
              <a:buChar char="•"/>
            </a:pPr>
            <a:r>
              <a:rPr lang="en-US" sz="2400" b="1" dirty="0">
                <a:solidFill>
                  <a:schemeClr val="accent2"/>
                </a:solidFill>
              </a:rPr>
              <a:t>Departure after 23 s: NAC images</a:t>
            </a:r>
            <a:br>
              <a:rPr lang="en-US" sz="1400" b="1" dirty="0">
                <a:solidFill>
                  <a:schemeClr val="accent3"/>
                </a:solidFill>
              </a:rPr>
            </a:br>
            <a:endParaRPr lang="en-US" sz="1400" b="1" dirty="0">
              <a:solidFill>
                <a:schemeClr val="accent3"/>
              </a:solidFill>
            </a:endParaRPr>
          </a:p>
          <a:p>
            <a:r>
              <a:rPr lang="en-US" sz="2400" b="1" dirty="0">
                <a:solidFill>
                  <a:schemeClr val="tx2">
                    <a:lumMod val="75000"/>
                  </a:schemeClr>
                </a:solidFill>
              </a:rPr>
              <a:t>Asteroid Properties</a:t>
            </a:r>
          </a:p>
          <a:p>
            <a:pPr marL="285750" indent="-285750">
              <a:buFont typeface="Arial" panose="020B0604020202020204" pitchFamily="34" charset="0"/>
              <a:buChar char="•"/>
            </a:pPr>
            <a:r>
              <a:rPr lang="en-US" sz="2000" dirty="0">
                <a:solidFill>
                  <a:schemeClr val="tx2">
                    <a:lumMod val="75000"/>
                  </a:schemeClr>
                </a:solidFill>
              </a:rPr>
              <a:t>Rotation period: 3 hrs.</a:t>
            </a:r>
          </a:p>
          <a:p>
            <a:pPr marL="285750" indent="-285750">
              <a:buFont typeface="Arial" panose="020B0604020202020204" pitchFamily="34" charset="0"/>
              <a:buChar char="•"/>
            </a:pPr>
            <a:r>
              <a:rPr lang="en-US" sz="2000" dirty="0">
                <a:solidFill>
                  <a:schemeClr val="tx2">
                    <a:lumMod val="75000"/>
                  </a:schemeClr>
                </a:solidFill>
              </a:rPr>
              <a:t>Thermal inertia: 200 ± 20 (SI units)</a:t>
            </a:r>
          </a:p>
          <a:p>
            <a:pPr marL="285750" indent="-285750">
              <a:buFont typeface="Arial" panose="020B0604020202020204" pitchFamily="34" charset="0"/>
              <a:buChar char="•"/>
              <a:tabLst>
                <a:tab pos="3022600" algn="l"/>
              </a:tabLst>
            </a:pPr>
            <a:r>
              <a:rPr lang="en-US" sz="2000" dirty="0">
                <a:solidFill>
                  <a:schemeClr val="tx2">
                    <a:lumMod val="75000"/>
                  </a:schemeClr>
                </a:solidFill>
              </a:rPr>
              <a:t>Spin axis: RA, Dec (253°, 74°) ± 3°</a:t>
            </a:r>
          </a:p>
          <a:p>
            <a:pPr marL="285750" indent="-285750">
              <a:buFont typeface="Arial" panose="020B0604020202020204" pitchFamily="34" charset="0"/>
              <a:buChar char="•"/>
              <a:tabLst>
                <a:tab pos="3022600" algn="l"/>
              </a:tabLst>
            </a:pPr>
            <a:r>
              <a:rPr lang="en-US" sz="2000" dirty="0">
                <a:solidFill>
                  <a:schemeClr val="tx2">
                    <a:lumMod val="75000"/>
                  </a:schemeClr>
                </a:solidFill>
              </a:rPr>
              <a:t>Taxonomy: S-type </a:t>
            </a:r>
          </a:p>
          <a:p>
            <a:pPr marL="285750" indent="-285750">
              <a:buFont typeface="Arial" panose="020B0604020202020204" pitchFamily="34" charset="0"/>
              <a:buChar char="•"/>
              <a:tabLst>
                <a:tab pos="3022600" algn="l"/>
              </a:tabLst>
            </a:pPr>
            <a:r>
              <a:rPr lang="en-US" sz="2000" dirty="0">
                <a:solidFill>
                  <a:schemeClr val="tx2">
                    <a:lumMod val="75000"/>
                  </a:schemeClr>
                </a:solidFill>
              </a:rPr>
              <a:t>Yarkovsky semimajor axis drift: </a:t>
            </a:r>
            <a:br>
              <a:rPr lang="en-US" sz="2000" dirty="0">
                <a:solidFill>
                  <a:schemeClr val="tx2">
                    <a:lumMod val="75000"/>
                  </a:schemeClr>
                </a:solidFill>
              </a:rPr>
            </a:br>
            <a:r>
              <a:rPr lang="en-US" sz="2000" dirty="0">
                <a:solidFill>
                  <a:schemeClr val="tx2">
                    <a:lumMod val="75000"/>
                  </a:schemeClr>
                </a:solidFill>
              </a:rPr>
              <a:t>586 ± 195 m/yr </a:t>
            </a:r>
          </a:p>
          <a:p>
            <a:pPr marL="342900" indent="-342900">
              <a:buFont typeface="Arial" panose="020B0604020202020204" pitchFamily="34" charset="0"/>
              <a:buChar char="•"/>
            </a:pPr>
            <a:endParaRPr lang="en-US" sz="2400" b="1" dirty="0">
              <a:solidFill>
                <a:schemeClr val="accent3"/>
              </a:solidFill>
            </a:endParaRPr>
          </a:p>
        </p:txBody>
      </p:sp>
    </p:spTree>
    <p:extLst>
      <p:ext uri="{BB962C8B-B14F-4D97-AF65-F5344CB8AC3E}">
        <p14:creationId xmlns:p14="http://schemas.microsoft.com/office/powerpoint/2010/main" val="83377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ABEE5-A695-50E1-8350-119F5ABEB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F284C-97BE-E6BF-DAA0-AEB87F939F4D}"/>
              </a:ext>
            </a:extLst>
          </p:cNvPr>
          <p:cNvSpPr>
            <a:spLocks noGrp="1"/>
          </p:cNvSpPr>
          <p:nvPr>
            <p:ph type="title"/>
          </p:nvPr>
        </p:nvSpPr>
        <p:spPr/>
        <p:txBody>
          <a:bodyPr/>
          <a:lstStyle/>
          <a:p>
            <a:r>
              <a:rPr lang="en-US" dirty="0"/>
              <a:t>Flyby Mission Results</a:t>
            </a:r>
          </a:p>
        </p:txBody>
      </p:sp>
      <p:sp>
        <p:nvSpPr>
          <p:cNvPr id="4" name="Footer Placeholder 3">
            <a:extLst>
              <a:ext uri="{FF2B5EF4-FFF2-40B4-BE49-F238E27FC236}">
                <a16:creationId xmlns:a16="http://schemas.microsoft.com/office/drawing/2014/main" id="{863F974D-3BB1-20CF-3D33-66699B502D39}"/>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73479EC7-E9DF-BB08-273B-C0B14BE49F0C}"/>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12B2E4F-D643-B206-E527-94722ECB41DE}"/>
              </a:ext>
            </a:extLst>
          </p:cNvPr>
          <p:cNvSpPr txBox="1"/>
          <p:nvPr/>
        </p:nvSpPr>
        <p:spPr>
          <a:xfrm>
            <a:off x="457200" y="1181100"/>
            <a:ext cx="5295900" cy="3816429"/>
          </a:xfrm>
          <a:prstGeom prst="rect">
            <a:avLst/>
          </a:prstGeom>
          <a:noFill/>
          <a:ln w="19050">
            <a:noFill/>
          </a:ln>
        </p:spPr>
        <p:txBody>
          <a:bodyPr wrap="square" lIns="0" tIns="0" rIns="0" bIns="0" rtlCol="0">
            <a:spAutoFit/>
          </a:bodyPr>
          <a:lstStyle/>
          <a:p>
            <a:r>
              <a:rPr lang="en-US" sz="2200" dirty="0"/>
              <a:t>Multiple imaging geometries constrain the asteroid’s size, shape, and surface characteristics.</a:t>
            </a:r>
          </a:p>
          <a:p>
            <a:endParaRPr lang="en-US" sz="2200" dirty="0"/>
          </a:p>
          <a:p>
            <a:pPr marL="342900" indent="-342900">
              <a:buFont typeface="Arial" panose="020B0604020202020204" pitchFamily="34" charset="0"/>
              <a:buChar char="•"/>
            </a:pPr>
            <a:r>
              <a:rPr lang="en-US" sz="2200" b="1" dirty="0"/>
              <a:t>Size: </a:t>
            </a:r>
            <a:r>
              <a:rPr lang="en-US" sz="2200" dirty="0"/>
              <a:t>150 m ± 2.5 m (1</a:t>
            </a:r>
            <a:r>
              <a:rPr lang="en-US" sz="2200" dirty="0">
                <a:latin typeface="Symbol" pitchFamily="2" charset="2"/>
              </a:rPr>
              <a:t>s</a:t>
            </a:r>
            <a:r>
              <a:rPr lang="en-US" sz="2200" dirty="0">
                <a:latin typeface="+mj-lt"/>
              </a:rPr>
              <a:t>) effective spherical diameter</a:t>
            </a:r>
          </a:p>
          <a:p>
            <a:pPr marL="342900" indent="-342900">
              <a:buFont typeface="Arial" panose="020B0604020202020204" pitchFamily="34" charset="0"/>
              <a:buChar char="•"/>
            </a:pPr>
            <a:endParaRPr lang="en-US" sz="2200" dirty="0">
              <a:latin typeface="+mj-lt"/>
            </a:endParaRPr>
          </a:p>
          <a:p>
            <a:pPr marL="342900" indent="-342900">
              <a:buFont typeface="Arial" panose="020B0604020202020204" pitchFamily="34" charset="0"/>
              <a:buChar char="•"/>
            </a:pPr>
            <a:r>
              <a:rPr lang="en-US" sz="2200" b="1" dirty="0">
                <a:latin typeface="+mj-lt"/>
              </a:rPr>
              <a:t>Shape: </a:t>
            </a:r>
            <a:r>
              <a:rPr lang="en-US" sz="2200" dirty="0"/>
              <a:t>two-lobed, ~240 m long by ~120 m wide by ~120 m high</a:t>
            </a:r>
          </a:p>
          <a:p>
            <a:endParaRPr lang="en-US" sz="2200" dirty="0"/>
          </a:p>
          <a:p>
            <a:endParaRPr lang="en-US" sz="2200" dirty="0"/>
          </a:p>
        </p:txBody>
      </p:sp>
      <p:grpSp>
        <p:nvGrpSpPr>
          <p:cNvPr id="23" name="Group 22">
            <a:extLst>
              <a:ext uri="{FF2B5EF4-FFF2-40B4-BE49-F238E27FC236}">
                <a16:creationId xmlns:a16="http://schemas.microsoft.com/office/drawing/2014/main" id="{DD652BC7-DC35-A196-C85E-A916C0100125}"/>
              </a:ext>
            </a:extLst>
          </p:cNvPr>
          <p:cNvGrpSpPr/>
          <p:nvPr/>
        </p:nvGrpSpPr>
        <p:grpSpPr>
          <a:xfrm>
            <a:off x="6358471" y="803482"/>
            <a:ext cx="5486400" cy="5486400"/>
            <a:chOff x="6358471" y="803482"/>
            <a:chExt cx="5486400" cy="5486400"/>
          </a:xfrm>
        </p:grpSpPr>
        <p:pic>
          <p:nvPicPr>
            <p:cNvPr id="9" name="Picture 8">
              <a:extLst>
                <a:ext uri="{FF2B5EF4-FFF2-40B4-BE49-F238E27FC236}">
                  <a16:creationId xmlns:a16="http://schemas.microsoft.com/office/drawing/2014/main" id="{ED9E0F6E-1209-140A-43BB-34C32C5AFCA2}"/>
                </a:ext>
              </a:extLst>
            </p:cNvPr>
            <p:cNvPicPr>
              <a:picLocks noChangeAspect="1"/>
            </p:cNvPicPr>
            <p:nvPr/>
          </p:nvPicPr>
          <p:blipFill>
            <a:blip r:embed="rId2"/>
            <a:srcRect l="523"/>
            <a:stretch/>
          </p:blipFill>
          <p:spPr>
            <a:xfrm>
              <a:off x="8992068" y="3473873"/>
              <a:ext cx="2742732" cy="2743200"/>
            </a:xfrm>
            <a:prstGeom prst="rect">
              <a:avLst/>
            </a:prstGeom>
          </p:spPr>
        </p:pic>
        <p:pic>
          <p:nvPicPr>
            <p:cNvPr id="7" name="Picture 6">
              <a:extLst>
                <a:ext uri="{FF2B5EF4-FFF2-40B4-BE49-F238E27FC236}">
                  <a16:creationId xmlns:a16="http://schemas.microsoft.com/office/drawing/2014/main" id="{FC633277-8FB2-366C-DE6E-B7F1ECEB6455}"/>
                </a:ext>
              </a:extLst>
            </p:cNvPr>
            <p:cNvPicPr>
              <a:picLocks noChangeAspect="1"/>
            </p:cNvPicPr>
            <p:nvPr/>
          </p:nvPicPr>
          <p:blipFill>
            <a:blip r:embed="rId3"/>
            <a:srcRect l="33024" t="33024" r="33024" b="33024"/>
            <a:stretch/>
          </p:blipFill>
          <p:spPr>
            <a:xfrm>
              <a:off x="8991600" y="913553"/>
              <a:ext cx="2743200" cy="2743200"/>
            </a:xfrm>
            <a:prstGeom prst="rect">
              <a:avLst/>
            </a:prstGeom>
          </p:spPr>
        </p:pic>
        <p:grpSp>
          <p:nvGrpSpPr>
            <p:cNvPr id="22" name="Group 21">
              <a:extLst>
                <a:ext uri="{FF2B5EF4-FFF2-40B4-BE49-F238E27FC236}">
                  <a16:creationId xmlns:a16="http://schemas.microsoft.com/office/drawing/2014/main" id="{17A31DFB-5CD4-23D1-CF7B-54A2454973FC}"/>
                </a:ext>
              </a:extLst>
            </p:cNvPr>
            <p:cNvGrpSpPr/>
            <p:nvPr/>
          </p:nvGrpSpPr>
          <p:grpSpPr>
            <a:xfrm>
              <a:off x="6431280" y="913553"/>
              <a:ext cx="2744928" cy="5303520"/>
              <a:chOff x="6431280" y="913553"/>
              <a:chExt cx="2744928" cy="5303520"/>
            </a:xfrm>
          </p:grpSpPr>
          <p:pic>
            <p:nvPicPr>
              <p:cNvPr id="6" name="Picture 5">
                <a:extLst>
                  <a:ext uri="{FF2B5EF4-FFF2-40B4-BE49-F238E27FC236}">
                    <a16:creationId xmlns:a16="http://schemas.microsoft.com/office/drawing/2014/main" id="{C185C0DA-9409-478A-DA9F-7EE3B571186E}"/>
                  </a:ext>
                </a:extLst>
              </p:cNvPr>
              <p:cNvPicPr>
                <a:picLocks noChangeAspect="1"/>
              </p:cNvPicPr>
              <p:nvPr/>
            </p:nvPicPr>
            <p:blipFill>
              <a:blip r:embed="rId4"/>
              <a:srcRect t="2020" r="2457"/>
              <a:stretch/>
            </p:blipFill>
            <p:spPr>
              <a:xfrm>
                <a:off x="6431280" y="913553"/>
                <a:ext cx="2744928" cy="2743200"/>
              </a:xfrm>
              <a:prstGeom prst="rect">
                <a:avLst/>
              </a:prstGeom>
            </p:spPr>
          </p:pic>
          <p:pic>
            <p:nvPicPr>
              <p:cNvPr id="8" name="Picture 7">
                <a:extLst>
                  <a:ext uri="{FF2B5EF4-FFF2-40B4-BE49-F238E27FC236}">
                    <a16:creationId xmlns:a16="http://schemas.microsoft.com/office/drawing/2014/main" id="{8F077DF7-78E3-6502-25D6-A237BC3ECE45}"/>
                  </a:ext>
                </a:extLst>
              </p:cNvPr>
              <p:cNvPicPr>
                <a:picLocks noChangeAspect="1"/>
              </p:cNvPicPr>
              <p:nvPr/>
            </p:nvPicPr>
            <p:blipFill>
              <a:blip r:embed="rId5"/>
              <a:srcRect l="33024" t="33024" r="33026" b="33026"/>
              <a:stretch/>
            </p:blipFill>
            <p:spPr>
              <a:xfrm>
                <a:off x="6431280" y="3473873"/>
                <a:ext cx="2743200" cy="2743200"/>
              </a:xfrm>
              <a:prstGeom prst="rect">
                <a:avLst/>
              </a:prstGeom>
            </p:spPr>
          </p:pic>
        </p:grpSp>
        <p:sp>
          <p:nvSpPr>
            <p:cNvPr id="10" name="TextBox 9">
              <a:extLst>
                <a:ext uri="{FF2B5EF4-FFF2-40B4-BE49-F238E27FC236}">
                  <a16:creationId xmlns:a16="http://schemas.microsoft.com/office/drawing/2014/main" id="{5337C7D7-A8C6-617E-DC1C-D82F4B830CE5}"/>
                </a:ext>
              </a:extLst>
            </p:cNvPr>
            <p:cNvSpPr txBox="1"/>
            <p:nvPr/>
          </p:nvSpPr>
          <p:spPr>
            <a:xfrm>
              <a:off x="6541351" y="3208128"/>
              <a:ext cx="1130438" cy="338554"/>
            </a:xfrm>
            <a:prstGeom prst="rect">
              <a:avLst/>
            </a:prstGeom>
            <a:noFill/>
            <a:ln w="19050">
              <a:noFill/>
            </a:ln>
          </p:spPr>
          <p:txBody>
            <a:bodyPr wrap="none" rtlCol="0">
              <a:spAutoFit/>
            </a:bodyPr>
            <a:lstStyle/>
            <a:p>
              <a:r>
                <a:rPr lang="en-US" sz="1600" dirty="0">
                  <a:solidFill>
                    <a:schemeClr val="bg1"/>
                  </a:solidFill>
                </a:rPr>
                <a:t>NAC -23 s</a:t>
              </a:r>
            </a:p>
          </p:txBody>
        </p:sp>
        <p:sp>
          <p:nvSpPr>
            <p:cNvPr id="11" name="TextBox 10">
              <a:extLst>
                <a:ext uri="{FF2B5EF4-FFF2-40B4-BE49-F238E27FC236}">
                  <a16:creationId xmlns:a16="http://schemas.microsoft.com/office/drawing/2014/main" id="{DEAA7772-18D0-3449-00D0-4C090305CBA8}"/>
                </a:ext>
              </a:extLst>
            </p:cNvPr>
            <p:cNvSpPr txBox="1"/>
            <p:nvPr/>
          </p:nvSpPr>
          <p:spPr>
            <a:xfrm>
              <a:off x="6541351" y="5768448"/>
              <a:ext cx="1106778" cy="338554"/>
            </a:xfrm>
            <a:prstGeom prst="rect">
              <a:avLst/>
            </a:prstGeom>
            <a:noFill/>
            <a:ln w="19050">
              <a:noFill/>
            </a:ln>
          </p:spPr>
          <p:txBody>
            <a:bodyPr wrap="none" rtlCol="0">
              <a:spAutoFit/>
            </a:bodyPr>
            <a:lstStyle/>
            <a:p>
              <a:r>
                <a:rPr lang="en-US" sz="1600" dirty="0">
                  <a:solidFill>
                    <a:schemeClr val="bg1"/>
                  </a:solidFill>
                </a:rPr>
                <a:t>WAC +2 s</a:t>
              </a:r>
            </a:p>
          </p:txBody>
        </p:sp>
        <p:sp>
          <p:nvSpPr>
            <p:cNvPr id="13" name="TextBox 12">
              <a:extLst>
                <a:ext uri="{FF2B5EF4-FFF2-40B4-BE49-F238E27FC236}">
                  <a16:creationId xmlns:a16="http://schemas.microsoft.com/office/drawing/2014/main" id="{8FF9E653-6E7F-E815-8444-88DF4F795C6B}"/>
                </a:ext>
              </a:extLst>
            </p:cNvPr>
            <p:cNvSpPr txBox="1"/>
            <p:nvPr/>
          </p:nvSpPr>
          <p:spPr>
            <a:xfrm>
              <a:off x="9101671" y="3208128"/>
              <a:ext cx="1055482" cy="338554"/>
            </a:xfrm>
            <a:prstGeom prst="rect">
              <a:avLst/>
            </a:prstGeom>
            <a:noFill/>
            <a:ln w="19050">
              <a:noFill/>
            </a:ln>
          </p:spPr>
          <p:txBody>
            <a:bodyPr wrap="none" rtlCol="0">
              <a:spAutoFit/>
            </a:bodyPr>
            <a:lstStyle/>
            <a:p>
              <a:r>
                <a:rPr lang="en-US" sz="1600" dirty="0">
                  <a:solidFill>
                    <a:schemeClr val="bg1"/>
                  </a:solidFill>
                </a:rPr>
                <a:t>WAC -2 s</a:t>
              </a:r>
            </a:p>
          </p:txBody>
        </p:sp>
        <p:sp>
          <p:nvSpPr>
            <p:cNvPr id="14" name="TextBox 13">
              <a:extLst>
                <a:ext uri="{FF2B5EF4-FFF2-40B4-BE49-F238E27FC236}">
                  <a16:creationId xmlns:a16="http://schemas.microsoft.com/office/drawing/2014/main" id="{36D64154-4B28-94F0-06E4-F5EC3E1F483E}"/>
                </a:ext>
              </a:extLst>
            </p:cNvPr>
            <p:cNvSpPr txBox="1"/>
            <p:nvPr/>
          </p:nvSpPr>
          <p:spPr>
            <a:xfrm>
              <a:off x="9102139" y="5768448"/>
              <a:ext cx="1181734" cy="338554"/>
            </a:xfrm>
            <a:prstGeom prst="rect">
              <a:avLst/>
            </a:prstGeom>
            <a:noFill/>
            <a:ln w="19050">
              <a:noFill/>
            </a:ln>
          </p:spPr>
          <p:txBody>
            <a:bodyPr wrap="none" rtlCol="0">
              <a:spAutoFit/>
            </a:bodyPr>
            <a:lstStyle/>
            <a:p>
              <a:r>
                <a:rPr lang="en-US" sz="1600" dirty="0">
                  <a:solidFill>
                    <a:schemeClr val="bg1"/>
                  </a:solidFill>
                </a:rPr>
                <a:t>NAC +23 s</a:t>
              </a:r>
            </a:p>
          </p:txBody>
        </p:sp>
        <p:cxnSp>
          <p:nvCxnSpPr>
            <p:cNvPr id="20" name="Straight Connector 19">
              <a:extLst>
                <a:ext uri="{FF2B5EF4-FFF2-40B4-BE49-F238E27FC236}">
                  <a16:creationId xmlns:a16="http://schemas.microsoft.com/office/drawing/2014/main" id="{4DD5995C-AE51-F9AE-95C2-AC27F4C2C088}"/>
                </a:ext>
              </a:extLst>
            </p:cNvPr>
            <p:cNvCxnSpPr>
              <a:cxnSpLocks/>
            </p:cNvCxnSpPr>
            <p:nvPr/>
          </p:nvCxnSpPr>
          <p:spPr>
            <a:xfrm>
              <a:off x="9101671" y="803482"/>
              <a:ext cx="0" cy="5486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CF4714-3DC8-82DE-67D2-FB79212D6864}"/>
                </a:ext>
              </a:extLst>
            </p:cNvPr>
            <p:cNvCxnSpPr>
              <a:cxnSpLocks/>
            </p:cNvCxnSpPr>
            <p:nvPr/>
          </p:nvCxnSpPr>
          <p:spPr>
            <a:xfrm>
              <a:off x="6358471" y="3565313"/>
              <a:ext cx="5486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4285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406F2-50E3-8700-A8BF-E0497C1A8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BBBAD-18F8-CCBF-2219-B10D82CEF632}"/>
              </a:ext>
            </a:extLst>
          </p:cNvPr>
          <p:cNvSpPr>
            <a:spLocks noGrp="1"/>
          </p:cNvSpPr>
          <p:nvPr>
            <p:ph type="title"/>
          </p:nvPr>
        </p:nvSpPr>
        <p:spPr/>
        <p:txBody>
          <a:bodyPr/>
          <a:lstStyle/>
          <a:p>
            <a:r>
              <a:rPr lang="en-US" dirty="0"/>
              <a:t>Flyby Mission Results</a:t>
            </a:r>
          </a:p>
        </p:txBody>
      </p:sp>
      <p:sp>
        <p:nvSpPr>
          <p:cNvPr id="4" name="Footer Placeholder 3">
            <a:extLst>
              <a:ext uri="{FF2B5EF4-FFF2-40B4-BE49-F238E27FC236}">
                <a16:creationId xmlns:a16="http://schemas.microsoft.com/office/drawing/2014/main" id="{1808B7BD-3BA6-225B-622C-B26AC3C76D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48A6DF4-8154-BAFB-4B74-ED6A1E323F66}"/>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637E381-477C-4DD7-6D45-89A676271A39}"/>
              </a:ext>
            </a:extLst>
          </p:cNvPr>
          <p:cNvSpPr txBox="1"/>
          <p:nvPr/>
        </p:nvSpPr>
        <p:spPr>
          <a:xfrm>
            <a:off x="457200" y="1181100"/>
            <a:ext cx="5303520" cy="4493538"/>
          </a:xfrm>
          <a:prstGeom prst="rect">
            <a:avLst/>
          </a:prstGeom>
          <a:noFill/>
          <a:ln w="19050">
            <a:noFill/>
          </a:ln>
        </p:spPr>
        <p:txBody>
          <a:bodyPr wrap="square" lIns="0" tIns="0" rIns="0" bIns="0" rtlCol="0">
            <a:spAutoFit/>
          </a:bodyPr>
          <a:lstStyle/>
          <a:p>
            <a:r>
              <a:rPr lang="en-US" sz="2200" dirty="0"/>
              <a:t>Multiple imaging geometries constrain the asteroid’s size, shape, and surface characteristics.</a:t>
            </a:r>
          </a:p>
          <a:p>
            <a:endParaRPr lang="en-US" sz="2200" dirty="0"/>
          </a:p>
          <a:p>
            <a:pPr marL="342900" indent="-342900">
              <a:buFont typeface="Arial" panose="020B0604020202020204" pitchFamily="34" charset="0"/>
              <a:buChar char="•"/>
            </a:pPr>
            <a:r>
              <a:rPr lang="en-US" sz="2200" b="1" dirty="0"/>
              <a:t>Size: </a:t>
            </a:r>
            <a:r>
              <a:rPr lang="en-US" sz="2200" dirty="0"/>
              <a:t>150 m ± 2.5 m (1</a:t>
            </a:r>
            <a:r>
              <a:rPr lang="en-US" sz="2200" dirty="0">
                <a:latin typeface="Symbol" pitchFamily="2" charset="2"/>
              </a:rPr>
              <a:t>s</a:t>
            </a:r>
            <a:r>
              <a:rPr lang="en-US" sz="2200" dirty="0">
                <a:latin typeface="+mj-lt"/>
              </a:rPr>
              <a:t>) effective spherical diameter</a:t>
            </a:r>
          </a:p>
          <a:p>
            <a:pPr marL="342900" indent="-342900">
              <a:buFont typeface="Arial" panose="020B0604020202020204" pitchFamily="34" charset="0"/>
              <a:buChar char="•"/>
            </a:pPr>
            <a:endParaRPr lang="en-US" sz="2200" dirty="0">
              <a:latin typeface="+mj-lt"/>
            </a:endParaRPr>
          </a:p>
          <a:p>
            <a:pPr marL="342900" indent="-342900">
              <a:buFont typeface="Arial" panose="020B0604020202020204" pitchFamily="34" charset="0"/>
              <a:buChar char="•"/>
            </a:pPr>
            <a:r>
              <a:rPr lang="en-US" sz="2200" b="1" dirty="0">
                <a:latin typeface="+mj-lt"/>
              </a:rPr>
              <a:t>Shape: </a:t>
            </a:r>
            <a:r>
              <a:rPr lang="en-US" sz="2200" dirty="0"/>
              <a:t>two-lobed, ~240 m long by ~120 m wide by ~120 m high</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b="1" dirty="0"/>
              <a:t>Surface: </a:t>
            </a:r>
            <a:r>
              <a:rPr lang="en-US" sz="2200" dirty="0"/>
              <a:t>boulder-covered, rocky </a:t>
            </a:r>
            <a:br>
              <a:rPr lang="en-US" sz="2200" dirty="0"/>
            </a:br>
            <a:r>
              <a:rPr lang="en-US" sz="2200" dirty="0"/>
              <a:t>S-type surface</a:t>
            </a:r>
          </a:p>
          <a:p>
            <a:endParaRPr lang="en-US" sz="2200" dirty="0"/>
          </a:p>
        </p:txBody>
      </p:sp>
      <p:pic>
        <p:nvPicPr>
          <p:cNvPr id="15" name="Picture 14">
            <a:extLst>
              <a:ext uri="{FF2B5EF4-FFF2-40B4-BE49-F238E27FC236}">
                <a16:creationId xmlns:a16="http://schemas.microsoft.com/office/drawing/2014/main" id="{59700E6E-225C-B090-1AD8-85FA0C36E564}"/>
              </a:ext>
            </a:extLst>
          </p:cNvPr>
          <p:cNvPicPr>
            <a:picLocks noChangeAspect="1"/>
          </p:cNvPicPr>
          <p:nvPr/>
        </p:nvPicPr>
        <p:blipFill>
          <a:blip r:embed="rId2"/>
          <a:srcRect l="33031" t="33534" r="33637" b="33133"/>
          <a:stretch/>
        </p:blipFill>
        <p:spPr>
          <a:xfrm>
            <a:off x="6431280" y="906780"/>
            <a:ext cx="5303520" cy="5303520"/>
          </a:xfrm>
          <a:prstGeom prst="rect">
            <a:avLst/>
          </a:prstGeom>
        </p:spPr>
      </p:pic>
      <p:sp>
        <p:nvSpPr>
          <p:cNvPr id="16" name="TextBox 15">
            <a:extLst>
              <a:ext uri="{FF2B5EF4-FFF2-40B4-BE49-F238E27FC236}">
                <a16:creationId xmlns:a16="http://schemas.microsoft.com/office/drawing/2014/main" id="{4F4D5E5C-1776-1C9A-64F4-77CB7383A197}"/>
              </a:ext>
            </a:extLst>
          </p:cNvPr>
          <p:cNvSpPr txBox="1"/>
          <p:nvPr/>
        </p:nvSpPr>
        <p:spPr>
          <a:xfrm>
            <a:off x="6541351" y="5802074"/>
            <a:ext cx="3453189" cy="338554"/>
          </a:xfrm>
          <a:prstGeom prst="rect">
            <a:avLst/>
          </a:prstGeom>
          <a:noFill/>
          <a:ln w="19050">
            <a:noFill/>
          </a:ln>
        </p:spPr>
        <p:txBody>
          <a:bodyPr wrap="none" rtlCol="0">
            <a:spAutoFit/>
          </a:bodyPr>
          <a:lstStyle/>
          <a:p>
            <a:r>
              <a:rPr lang="en-US" sz="1600" dirty="0">
                <a:solidFill>
                  <a:schemeClr val="bg1"/>
                </a:solidFill>
              </a:rPr>
              <a:t>NAC -23 s             50 cm pixel scale</a:t>
            </a:r>
          </a:p>
        </p:txBody>
      </p:sp>
    </p:spTree>
    <p:extLst>
      <p:ext uri="{BB962C8B-B14F-4D97-AF65-F5344CB8AC3E}">
        <p14:creationId xmlns:p14="http://schemas.microsoft.com/office/powerpoint/2010/main" val="373491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F2EF-7AAE-87AC-0207-3B3EFFFE5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FC2B2-D873-6A7E-6F18-22302F5033D6}"/>
              </a:ext>
            </a:extLst>
          </p:cNvPr>
          <p:cNvSpPr>
            <a:spLocks noGrp="1"/>
          </p:cNvSpPr>
          <p:nvPr>
            <p:ph type="title"/>
          </p:nvPr>
        </p:nvSpPr>
        <p:spPr>
          <a:xfrm>
            <a:off x="457200" y="419100"/>
            <a:ext cx="11277600" cy="762000"/>
          </a:xfrm>
        </p:spPr>
        <p:txBody>
          <a:bodyPr/>
          <a:lstStyle/>
          <a:p>
            <a:r>
              <a:rPr lang="en-US" dirty="0"/>
              <a:t>Flyby Mission Results</a:t>
            </a:r>
          </a:p>
        </p:txBody>
      </p:sp>
      <p:sp>
        <p:nvSpPr>
          <p:cNvPr id="4" name="Footer Placeholder 3">
            <a:extLst>
              <a:ext uri="{FF2B5EF4-FFF2-40B4-BE49-F238E27FC236}">
                <a16:creationId xmlns:a16="http://schemas.microsoft.com/office/drawing/2014/main" id="{3AB97337-CA5E-487A-0D84-A776FB133A6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31C4CED9-07B2-5340-462C-A5DEE2A7AA98}"/>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0633BAE-31E0-2276-5C66-4FA4A47DCAA3}"/>
              </a:ext>
            </a:extLst>
          </p:cNvPr>
          <p:cNvSpPr txBox="1"/>
          <p:nvPr/>
        </p:nvSpPr>
        <p:spPr>
          <a:xfrm>
            <a:off x="457200" y="1441103"/>
            <a:ext cx="2656698" cy="2769989"/>
          </a:xfrm>
          <a:prstGeom prst="rect">
            <a:avLst/>
          </a:prstGeom>
          <a:noFill/>
          <a:ln w="19050">
            <a:noFill/>
          </a:ln>
        </p:spPr>
        <p:txBody>
          <a:bodyPr wrap="square" lIns="0" tIns="0" rIns="0" bIns="0" rtlCol="0">
            <a:spAutoFit/>
          </a:bodyPr>
          <a:lstStyle/>
          <a:p>
            <a:r>
              <a:rPr lang="en-US" dirty="0"/>
              <a:t>Orbital tracking from the flyby, together with ground-based astrometry, constrain the region of possible impact to a </a:t>
            </a:r>
            <a:br>
              <a:rPr lang="en-US" dirty="0"/>
            </a:br>
            <a:r>
              <a:rPr lang="en-US" dirty="0"/>
              <a:t>470-km corridor that crosses the border between Angola &amp; the Democratic Republic of the Congo. </a:t>
            </a:r>
            <a:endParaRPr lang="en-US" dirty="0">
              <a:solidFill>
                <a:schemeClr val="tx2">
                  <a:lumMod val="75000"/>
                </a:schemeClr>
              </a:solidFill>
            </a:endParaRPr>
          </a:p>
        </p:txBody>
      </p:sp>
      <p:pic>
        <p:nvPicPr>
          <p:cNvPr id="1026" name="Picture 2" descr="2024 PDC25 Impact Footprint at Epoch 2">
            <a:extLst>
              <a:ext uri="{FF2B5EF4-FFF2-40B4-BE49-F238E27FC236}">
                <a16:creationId xmlns:a16="http://schemas.microsoft.com/office/drawing/2014/main" id="{BCEAB422-1EB6-34F3-8E09-8E113C58A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59" y="1485901"/>
            <a:ext cx="838034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0BAEE5-405C-58CC-527A-821501173CF9}"/>
              </a:ext>
            </a:extLst>
          </p:cNvPr>
          <p:cNvPicPr>
            <a:picLocks noChangeAspect="1"/>
          </p:cNvPicPr>
          <p:nvPr/>
        </p:nvPicPr>
        <p:blipFill>
          <a:blip r:embed="rId3"/>
          <a:stretch>
            <a:fillRect/>
          </a:stretch>
        </p:blipFill>
        <p:spPr>
          <a:xfrm>
            <a:off x="8306419" y="419100"/>
            <a:ext cx="3418079" cy="3278460"/>
          </a:xfrm>
          <a:prstGeom prst="rect">
            <a:avLst/>
          </a:prstGeom>
        </p:spPr>
      </p:pic>
    </p:spTree>
    <p:extLst>
      <p:ext uri="{BB962C8B-B14F-4D97-AF65-F5344CB8AC3E}">
        <p14:creationId xmlns:p14="http://schemas.microsoft.com/office/powerpoint/2010/main" val="368509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1593B3-2D22-7979-65BF-025190E0ECCC}"/>
              </a:ext>
            </a:extLst>
          </p:cNvPr>
          <p:cNvSpPr>
            <a:spLocks noGrp="1"/>
          </p:cNvSpPr>
          <p:nvPr>
            <p:ph idx="1"/>
          </p:nvPr>
        </p:nvSpPr>
        <p:spPr>
          <a:xfrm>
            <a:off x="952544" y="4633911"/>
            <a:ext cx="2988364" cy="1257300"/>
          </a:xfrm>
        </p:spPr>
        <p:txBody>
          <a:bodyPr>
            <a:normAutofit/>
          </a:bodyPr>
          <a:lstStyle/>
          <a:p>
            <a:r>
              <a:rPr lang="en-US" sz="1800" dirty="0">
                <a:solidFill>
                  <a:schemeClr val="tx1"/>
                </a:solidFill>
              </a:rPr>
              <a:t>Impact corridor spans 470 km, crossing Angola and the Democratic Republic of the Congo </a:t>
            </a:r>
          </a:p>
        </p:txBody>
      </p:sp>
      <p:sp>
        <p:nvSpPr>
          <p:cNvPr id="3" name="Text Placeholder 2">
            <a:extLst>
              <a:ext uri="{FF2B5EF4-FFF2-40B4-BE49-F238E27FC236}">
                <a16:creationId xmlns:a16="http://schemas.microsoft.com/office/drawing/2014/main" id="{5363DD60-956F-B8E0-0887-082D4D799E4A}"/>
              </a:ext>
            </a:extLst>
          </p:cNvPr>
          <p:cNvSpPr>
            <a:spLocks noGrp="1"/>
          </p:cNvSpPr>
          <p:nvPr>
            <p:ph type="body" sz="quarter" idx="16"/>
          </p:nvPr>
        </p:nvSpPr>
        <p:spPr>
          <a:xfrm>
            <a:off x="952500" y="4245577"/>
            <a:ext cx="2988405" cy="304800"/>
          </a:xfrm>
        </p:spPr>
        <p:txBody>
          <a:bodyPr/>
          <a:lstStyle/>
          <a:p>
            <a:r>
              <a:rPr lang="en-US" sz="2000" dirty="0">
                <a:solidFill>
                  <a:schemeClr val="accent1"/>
                </a:solidFill>
              </a:rPr>
              <a:t>Impact Location</a:t>
            </a:r>
          </a:p>
        </p:txBody>
      </p:sp>
      <p:sp>
        <p:nvSpPr>
          <p:cNvPr id="4" name="Content Placeholder 3">
            <a:extLst>
              <a:ext uri="{FF2B5EF4-FFF2-40B4-BE49-F238E27FC236}">
                <a16:creationId xmlns:a16="http://schemas.microsoft.com/office/drawing/2014/main" id="{24FB5DA3-7CAB-7725-1168-F4CC2157BA2C}"/>
              </a:ext>
            </a:extLst>
          </p:cNvPr>
          <p:cNvSpPr>
            <a:spLocks noGrp="1"/>
          </p:cNvSpPr>
          <p:nvPr>
            <p:ph idx="17"/>
          </p:nvPr>
        </p:nvSpPr>
        <p:spPr>
          <a:xfrm>
            <a:off x="4606154" y="4633911"/>
            <a:ext cx="2979692" cy="1257300"/>
          </a:xfrm>
        </p:spPr>
        <p:txBody>
          <a:bodyPr>
            <a:normAutofit/>
          </a:bodyPr>
          <a:lstStyle/>
          <a:p>
            <a:r>
              <a:rPr lang="en-US" sz="1800" dirty="0">
                <a:solidFill>
                  <a:schemeClr val="tx1"/>
                </a:solidFill>
              </a:rPr>
              <a:t>150 m ± 2.5 m (1</a:t>
            </a:r>
            <a:r>
              <a:rPr lang="en-US" sz="1800" dirty="0">
                <a:solidFill>
                  <a:schemeClr val="tx1"/>
                </a:solidFill>
                <a:latin typeface="Symbol" pitchFamily="2" charset="2"/>
              </a:rPr>
              <a:t>s</a:t>
            </a:r>
            <a:r>
              <a:rPr lang="en-US" sz="1800" dirty="0">
                <a:solidFill>
                  <a:schemeClr val="tx1"/>
                </a:solidFill>
              </a:rPr>
              <a:t>) effective spherical diameter</a:t>
            </a:r>
          </a:p>
        </p:txBody>
      </p:sp>
      <p:sp>
        <p:nvSpPr>
          <p:cNvPr id="5" name="Text Placeholder 4">
            <a:extLst>
              <a:ext uri="{FF2B5EF4-FFF2-40B4-BE49-F238E27FC236}">
                <a16:creationId xmlns:a16="http://schemas.microsoft.com/office/drawing/2014/main" id="{C6CFCC0A-2DA9-F302-E0F5-04F70D00248B}"/>
              </a:ext>
            </a:extLst>
          </p:cNvPr>
          <p:cNvSpPr>
            <a:spLocks noGrp="1"/>
          </p:cNvSpPr>
          <p:nvPr>
            <p:ph type="body" sz="quarter" idx="18"/>
          </p:nvPr>
        </p:nvSpPr>
        <p:spPr>
          <a:xfrm>
            <a:off x="4606109" y="4245577"/>
            <a:ext cx="2979733" cy="304800"/>
          </a:xfrm>
        </p:spPr>
        <p:txBody>
          <a:bodyPr/>
          <a:lstStyle/>
          <a:p>
            <a:r>
              <a:rPr lang="en-US" sz="2000" dirty="0">
                <a:solidFill>
                  <a:schemeClr val="accent1"/>
                </a:solidFill>
              </a:rPr>
              <a:t>Asteroid Size</a:t>
            </a:r>
          </a:p>
        </p:txBody>
      </p:sp>
      <p:sp>
        <p:nvSpPr>
          <p:cNvPr id="6" name="Content Placeholder 5">
            <a:extLst>
              <a:ext uri="{FF2B5EF4-FFF2-40B4-BE49-F238E27FC236}">
                <a16:creationId xmlns:a16="http://schemas.microsoft.com/office/drawing/2014/main" id="{12D90964-79B3-6F99-CB2F-BD5BE8C29444}"/>
              </a:ext>
            </a:extLst>
          </p:cNvPr>
          <p:cNvSpPr>
            <a:spLocks noGrp="1"/>
          </p:cNvSpPr>
          <p:nvPr>
            <p:ph idx="19"/>
          </p:nvPr>
        </p:nvSpPr>
        <p:spPr>
          <a:xfrm>
            <a:off x="8256050" y="4633911"/>
            <a:ext cx="2983450" cy="1257300"/>
          </a:xfrm>
        </p:spPr>
        <p:txBody>
          <a:bodyPr>
            <a:normAutofit/>
          </a:bodyPr>
          <a:lstStyle/>
          <a:p>
            <a:r>
              <a:rPr lang="en-US" sz="1800" dirty="0">
                <a:solidFill>
                  <a:schemeClr val="tx1"/>
                </a:solidFill>
              </a:rPr>
              <a:t>Two-lobed shape (~240 m long, ~120 m wide, ~120 m high). Rocky, boulder-covered S-type surface.</a:t>
            </a:r>
          </a:p>
        </p:txBody>
      </p:sp>
      <p:sp>
        <p:nvSpPr>
          <p:cNvPr id="7" name="Text Placeholder 6">
            <a:extLst>
              <a:ext uri="{FF2B5EF4-FFF2-40B4-BE49-F238E27FC236}">
                <a16:creationId xmlns:a16="http://schemas.microsoft.com/office/drawing/2014/main" id="{233219C8-59F1-380D-F4EB-7FBF2FFE6D80}"/>
              </a:ext>
            </a:extLst>
          </p:cNvPr>
          <p:cNvSpPr>
            <a:spLocks noGrp="1"/>
          </p:cNvSpPr>
          <p:nvPr>
            <p:ph type="body" sz="quarter" idx="20"/>
          </p:nvPr>
        </p:nvSpPr>
        <p:spPr>
          <a:xfrm>
            <a:off x="8257327" y="4245577"/>
            <a:ext cx="2982173" cy="304800"/>
          </a:xfrm>
        </p:spPr>
        <p:txBody>
          <a:bodyPr/>
          <a:lstStyle/>
          <a:p>
            <a:r>
              <a:rPr lang="en-US" sz="2000" dirty="0">
                <a:solidFill>
                  <a:schemeClr val="accent1"/>
                </a:solidFill>
              </a:rPr>
              <a:t>Asteroid Characteristics</a:t>
            </a:r>
          </a:p>
        </p:txBody>
      </p:sp>
      <p:sp>
        <p:nvSpPr>
          <p:cNvPr id="11" name="Title 10">
            <a:extLst>
              <a:ext uri="{FF2B5EF4-FFF2-40B4-BE49-F238E27FC236}">
                <a16:creationId xmlns:a16="http://schemas.microsoft.com/office/drawing/2014/main" id="{C50A794B-73D0-2681-5FFF-5E0DF194F866}"/>
              </a:ext>
            </a:extLst>
          </p:cNvPr>
          <p:cNvSpPr>
            <a:spLocks noGrp="1"/>
          </p:cNvSpPr>
          <p:nvPr>
            <p:ph type="title"/>
          </p:nvPr>
        </p:nvSpPr>
        <p:spPr/>
        <p:txBody>
          <a:bodyPr/>
          <a:lstStyle/>
          <a:p>
            <a:r>
              <a:rPr lang="en-US" dirty="0"/>
              <a:t>Flyby Mission Results</a:t>
            </a:r>
          </a:p>
        </p:txBody>
      </p:sp>
      <p:sp>
        <p:nvSpPr>
          <p:cNvPr id="13" name="Slide Number Placeholder 12">
            <a:extLst>
              <a:ext uri="{FF2B5EF4-FFF2-40B4-BE49-F238E27FC236}">
                <a16:creationId xmlns:a16="http://schemas.microsoft.com/office/drawing/2014/main" id="{198C8D52-6964-A322-5497-4F3D4EEAAE60}"/>
              </a:ext>
            </a:extLst>
          </p:cNvPr>
          <p:cNvSpPr>
            <a:spLocks noGrp="1"/>
          </p:cNvSpPr>
          <p:nvPr>
            <p:ph type="sldNum" sz="quarter" idx="26"/>
          </p:nvPr>
        </p:nvSpPr>
        <p:spPr/>
        <p:txBody>
          <a:bodyPr/>
          <a:lstStyle/>
          <a:p>
            <a:fld id="{4EBCDCBD-78E1-0D41-A999-31B5EBF8E02C}" type="slidenum">
              <a:rPr lang="en-US" smtClean="0"/>
              <a:pPr/>
              <a:t>19</a:t>
            </a:fld>
            <a:endParaRPr lang="en-US" dirty="0"/>
          </a:p>
        </p:txBody>
      </p:sp>
      <p:sp>
        <p:nvSpPr>
          <p:cNvPr id="14" name="Footer Placeholder 13">
            <a:extLst>
              <a:ext uri="{FF2B5EF4-FFF2-40B4-BE49-F238E27FC236}">
                <a16:creationId xmlns:a16="http://schemas.microsoft.com/office/drawing/2014/main" id="{FD7EF5A0-0745-5211-2CEE-0F82BB216E9C}"/>
              </a:ext>
            </a:extLst>
          </p:cNvPr>
          <p:cNvSpPr>
            <a:spLocks noGrp="1"/>
          </p:cNvSpPr>
          <p:nvPr>
            <p:ph type="ftr" sz="quarter" idx="15"/>
          </p:nvPr>
        </p:nvSpPr>
        <p:spPr/>
        <p:txBody>
          <a:bodyPr/>
          <a:lstStyle/>
          <a:p>
            <a:endParaRPr lang="en-US" dirty="0"/>
          </a:p>
        </p:txBody>
      </p:sp>
      <p:pic>
        <p:nvPicPr>
          <p:cNvPr id="15" name="Picture 2" descr="2024 PDC25 Impact Footprint at Epoch 2">
            <a:extLst>
              <a:ext uri="{FF2B5EF4-FFF2-40B4-BE49-F238E27FC236}">
                <a16:creationId xmlns:a16="http://schemas.microsoft.com/office/drawing/2014/main" id="{080D5A2C-586C-5BA2-4199-CF715D946E39}"/>
              </a:ext>
            </a:extLst>
          </p:cNvPr>
          <p:cNvPicPr>
            <a:picLocks noGrp="1" noChangeAspect="1" noChangeArrowheads="1"/>
          </p:cNvPicPr>
          <p:nvPr>
            <p:ph type="pic" sz="quarter" idx="21"/>
          </p:nvPr>
        </p:nvPicPr>
        <p:blipFill rotWithShape="1">
          <a:blip r:embed="rId2">
            <a:extLst>
              <a:ext uri="{28A0092B-C50C-407E-A947-70E740481C1C}">
                <a14:useLocalDpi xmlns:a14="http://schemas.microsoft.com/office/drawing/2010/main" val="0"/>
              </a:ext>
            </a:extLst>
          </a:blip>
          <a:srcRect r="43502"/>
          <a:stretch/>
        </p:blipFill>
        <p:spPr bwMode="auto">
          <a:xfrm>
            <a:off x="952500" y="1181100"/>
            <a:ext cx="298767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22">
            <a:extLst>
              <a:ext uri="{FF2B5EF4-FFF2-40B4-BE49-F238E27FC236}">
                <a16:creationId xmlns:a16="http://schemas.microsoft.com/office/drawing/2014/main" id="{B1886D81-3969-21DA-CD62-FF0C57E59F20}"/>
              </a:ext>
            </a:extLst>
          </p:cNvPr>
          <p:cNvPicPr>
            <a:picLocks noGrp="1" noChangeAspect="1"/>
          </p:cNvPicPr>
          <p:nvPr>
            <p:ph type="pic" sz="quarter" idx="22"/>
          </p:nvPr>
        </p:nvPicPr>
        <p:blipFill>
          <a:blip r:embed="rId3"/>
          <a:srcRect l="2019" t="2832" r="2857" b="1994"/>
          <a:stretch/>
        </p:blipFill>
        <p:spPr>
          <a:xfrm>
            <a:off x="4606321" y="1181100"/>
            <a:ext cx="2980944" cy="2982532"/>
          </a:xfrm>
          <a:prstGeom prst="rect">
            <a:avLst/>
          </a:prstGeom>
        </p:spPr>
      </p:pic>
      <p:pic>
        <p:nvPicPr>
          <p:cNvPr id="24" name="Picture Placeholder 23">
            <a:extLst>
              <a:ext uri="{FF2B5EF4-FFF2-40B4-BE49-F238E27FC236}">
                <a16:creationId xmlns:a16="http://schemas.microsoft.com/office/drawing/2014/main" id="{A2415414-468A-784F-CC91-EDD30BDA4D03}"/>
              </a:ext>
            </a:extLst>
          </p:cNvPr>
          <p:cNvPicPr>
            <a:picLocks noGrp="1" noChangeAspect="1"/>
          </p:cNvPicPr>
          <p:nvPr>
            <p:ph type="pic" sz="quarter" idx="23"/>
          </p:nvPr>
        </p:nvPicPr>
        <p:blipFill>
          <a:blip r:embed="rId4"/>
          <a:srcRect t="759" b="759"/>
          <a:stretch>
            <a:fillRect/>
          </a:stretch>
        </p:blipFill>
        <p:spPr>
          <a:xfrm>
            <a:off x="8256588" y="1181100"/>
            <a:ext cx="2982912" cy="2981325"/>
          </a:xfrm>
          <a:prstGeom prst="rect">
            <a:avLst/>
          </a:prstGeom>
        </p:spPr>
      </p:pic>
    </p:spTree>
    <p:extLst>
      <p:ext uri="{BB962C8B-B14F-4D97-AF65-F5344CB8AC3E}">
        <p14:creationId xmlns:p14="http://schemas.microsoft.com/office/powerpoint/2010/main" val="548541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61B2-2471-BB56-2610-87F63CA175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D47F5-01E4-820C-1170-74C24638BE1C}"/>
              </a:ext>
            </a:extLst>
          </p:cNvPr>
          <p:cNvSpPr>
            <a:spLocks noGrp="1"/>
          </p:cNvSpPr>
          <p:nvPr>
            <p:ph idx="1"/>
          </p:nvPr>
        </p:nvSpPr>
        <p:spPr>
          <a:xfrm>
            <a:off x="952544" y="4598065"/>
            <a:ext cx="2301354" cy="1243142"/>
          </a:xfrm>
        </p:spPr>
        <p:txBody>
          <a:bodyPr>
            <a:no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Raise awareness about the nature of asteroid threats and challenges related to preparing for an effective international response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9C203CAF-2D2A-8B06-9B8E-09B8C89FB53A}"/>
              </a:ext>
            </a:extLst>
          </p:cNvPr>
          <p:cNvSpPr>
            <a:spLocks noGrp="1"/>
          </p:cNvSpPr>
          <p:nvPr>
            <p:ph type="body" sz="quarter" idx="16"/>
          </p:nvPr>
        </p:nvSpPr>
        <p:spPr>
          <a:xfrm>
            <a:off x="952501" y="4293264"/>
            <a:ext cx="2301386" cy="304800"/>
          </a:xfrm>
        </p:spPr>
        <p:txBody>
          <a:bodyPr/>
          <a:lstStyle/>
          <a:p>
            <a:r>
              <a:rPr lang="en-US" dirty="0"/>
              <a:t>Awareness Raising</a:t>
            </a:r>
          </a:p>
        </p:txBody>
      </p:sp>
      <p:sp>
        <p:nvSpPr>
          <p:cNvPr id="4" name="Content Placeholder 3">
            <a:extLst>
              <a:ext uri="{FF2B5EF4-FFF2-40B4-BE49-F238E27FC236}">
                <a16:creationId xmlns:a16="http://schemas.microsoft.com/office/drawing/2014/main" id="{FD142E08-0880-8D4E-4458-1B8A7C524B82}"/>
              </a:ext>
            </a:extLst>
          </p:cNvPr>
          <p:cNvSpPr>
            <a:spLocks noGrp="1"/>
          </p:cNvSpPr>
          <p:nvPr>
            <p:ph idx="17"/>
          </p:nvPr>
        </p:nvSpPr>
        <p:spPr>
          <a:xfrm>
            <a:off x="3592038" y="4598065"/>
            <a:ext cx="233224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Hear international viewpoints about asteroid impact threats and potential ways of responding to them</a:t>
            </a:r>
            <a:endParaRPr lang="en-US" dirty="0"/>
          </a:p>
        </p:txBody>
      </p:sp>
      <p:sp>
        <p:nvSpPr>
          <p:cNvPr id="5" name="Text Placeholder 4">
            <a:extLst>
              <a:ext uri="{FF2B5EF4-FFF2-40B4-BE49-F238E27FC236}">
                <a16:creationId xmlns:a16="http://schemas.microsoft.com/office/drawing/2014/main" id="{423C4BD3-1174-4FF1-1BF5-C83C69A2B316}"/>
              </a:ext>
            </a:extLst>
          </p:cNvPr>
          <p:cNvSpPr>
            <a:spLocks noGrp="1"/>
          </p:cNvSpPr>
          <p:nvPr>
            <p:ph type="body" sz="quarter" idx="18"/>
          </p:nvPr>
        </p:nvSpPr>
        <p:spPr>
          <a:xfrm>
            <a:off x="3591980" y="4293264"/>
            <a:ext cx="2332272" cy="304800"/>
          </a:xfrm>
        </p:spPr>
        <p:txBody>
          <a:bodyPr/>
          <a:lstStyle/>
          <a:p>
            <a:r>
              <a:rPr lang="en-US" dirty="0">
                <a:latin typeface="Arial" panose="020B0604020202020204" pitchFamily="34" charset="0"/>
                <a:ea typeface="Calibri" panose="020F0502020204030204" pitchFamily="34" charset="0"/>
              </a:rPr>
              <a:t>I</a:t>
            </a:r>
            <a:r>
              <a:rPr lang="en-US" b="1" dirty="0">
                <a:effectLst/>
                <a:latin typeface="Arial" panose="020B0604020202020204" pitchFamily="34" charset="0"/>
                <a:ea typeface="Calibri" panose="020F0502020204030204" pitchFamily="34" charset="0"/>
              </a:rPr>
              <a:t>nternational Views</a:t>
            </a:r>
            <a:endParaRPr lang="en-US" sz="1400" dirty="0"/>
          </a:p>
        </p:txBody>
      </p:sp>
      <p:sp>
        <p:nvSpPr>
          <p:cNvPr id="6" name="Content Placeholder 5">
            <a:extLst>
              <a:ext uri="{FF2B5EF4-FFF2-40B4-BE49-F238E27FC236}">
                <a16:creationId xmlns:a16="http://schemas.microsoft.com/office/drawing/2014/main" id="{1294D047-C37F-AE28-B92D-09BF9A5A2E04}"/>
              </a:ext>
            </a:extLst>
          </p:cNvPr>
          <p:cNvSpPr>
            <a:spLocks noGrp="1"/>
          </p:cNvSpPr>
          <p:nvPr>
            <p:ph idx="19"/>
          </p:nvPr>
        </p:nvSpPr>
        <p:spPr>
          <a:xfrm>
            <a:off x="6260210" y="4598065"/>
            <a:ext cx="2302372"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Discuss ways of communicating with decision makers about a potential asteroid impact and options for responding to it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 Placeholder 6">
            <a:extLst>
              <a:ext uri="{FF2B5EF4-FFF2-40B4-BE49-F238E27FC236}">
                <a16:creationId xmlns:a16="http://schemas.microsoft.com/office/drawing/2014/main" id="{FE8EA04B-0B89-6F54-439A-BDC0B6D15E37}"/>
              </a:ext>
            </a:extLst>
          </p:cNvPr>
          <p:cNvSpPr>
            <a:spLocks noGrp="1"/>
          </p:cNvSpPr>
          <p:nvPr>
            <p:ph type="body" sz="quarter" idx="20"/>
          </p:nvPr>
        </p:nvSpPr>
        <p:spPr>
          <a:xfrm>
            <a:off x="6262343" y="4293264"/>
            <a:ext cx="2301386" cy="304800"/>
          </a:xfrm>
        </p:spPr>
        <p:txBody>
          <a:bodyPr/>
          <a:lstStyle/>
          <a:p>
            <a:r>
              <a:rPr lang="en-US" dirty="0"/>
              <a:t>Decision Making</a:t>
            </a:r>
          </a:p>
        </p:txBody>
      </p:sp>
      <p:pic>
        <p:nvPicPr>
          <p:cNvPr id="43" name="Picture Placeholder 42">
            <a:extLst>
              <a:ext uri="{FF2B5EF4-FFF2-40B4-BE49-F238E27FC236}">
                <a16:creationId xmlns:a16="http://schemas.microsoft.com/office/drawing/2014/main" id="{5DABDB5A-09EB-7BF6-3B72-532F7F0D44D6}"/>
              </a:ext>
            </a:extLst>
          </p:cNvPr>
          <p:cNvPicPr>
            <a:picLocks noGrp="1" noChangeAspect="1"/>
          </p:cNvPicPr>
          <p:nvPr>
            <p:ph type="pic" sz="quarter" idx="21"/>
          </p:nvPr>
        </p:nvPicPr>
        <p:blipFill>
          <a:blip r:embed="rId2"/>
          <a:srcRect t="405" b="405"/>
          <a:stretch>
            <a:fillRect/>
          </a:stretch>
        </p:blipFill>
        <p:spPr>
          <a:xfrm>
            <a:off x="952500" y="1845156"/>
            <a:ext cx="2301389" cy="2228937"/>
          </a:xfrm>
          <a:noFill/>
        </p:spPr>
      </p:pic>
      <p:pic>
        <p:nvPicPr>
          <p:cNvPr id="45" name="Picture Placeholder 44">
            <a:extLst>
              <a:ext uri="{FF2B5EF4-FFF2-40B4-BE49-F238E27FC236}">
                <a16:creationId xmlns:a16="http://schemas.microsoft.com/office/drawing/2014/main" id="{1C4AD99B-1DDC-2D4F-07BD-0658F0CFD77D}"/>
              </a:ext>
            </a:extLst>
          </p:cNvPr>
          <p:cNvPicPr>
            <a:picLocks noGrp="1" noChangeAspect="1"/>
          </p:cNvPicPr>
          <p:nvPr>
            <p:ph type="pic" sz="quarter" idx="22"/>
          </p:nvPr>
        </p:nvPicPr>
        <p:blipFill>
          <a:blip r:embed="rId3"/>
          <a:srcRect t="2212" b="2212"/>
          <a:stretch>
            <a:fillRect/>
          </a:stretch>
        </p:blipFill>
        <p:spPr>
          <a:xfrm>
            <a:off x="3591975" y="1845156"/>
            <a:ext cx="2332275" cy="2228937"/>
          </a:xfrm>
          <a:noFill/>
        </p:spPr>
      </p:pic>
      <p:pic>
        <p:nvPicPr>
          <p:cNvPr id="47" name="Picture Placeholder 46">
            <a:extLst>
              <a:ext uri="{FF2B5EF4-FFF2-40B4-BE49-F238E27FC236}">
                <a16:creationId xmlns:a16="http://schemas.microsoft.com/office/drawing/2014/main" id="{330EE070-2C65-F9D1-5533-9E0A2DD2057A}"/>
              </a:ext>
            </a:extLst>
          </p:cNvPr>
          <p:cNvPicPr>
            <a:picLocks noGrp="1" noChangeAspect="1"/>
          </p:cNvPicPr>
          <p:nvPr>
            <p:ph type="pic" sz="quarter" idx="23"/>
          </p:nvPr>
        </p:nvPicPr>
        <p:blipFill>
          <a:blip r:embed="rId4"/>
          <a:srcRect l="798" r="798"/>
          <a:stretch>
            <a:fillRect/>
          </a:stretch>
        </p:blipFill>
        <p:spPr>
          <a:xfrm>
            <a:off x="6262335" y="1845156"/>
            <a:ext cx="2301389" cy="2228937"/>
          </a:xfrm>
          <a:noFill/>
        </p:spPr>
      </p:pic>
      <p:sp>
        <p:nvSpPr>
          <p:cNvPr id="11" name="Title 10">
            <a:extLst>
              <a:ext uri="{FF2B5EF4-FFF2-40B4-BE49-F238E27FC236}">
                <a16:creationId xmlns:a16="http://schemas.microsoft.com/office/drawing/2014/main" id="{2CC02A9E-6A01-FE16-7B10-11F98E0C1111}"/>
              </a:ext>
            </a:extLst>
          </p:cNvPr>
          <p:cNvSpPr>
            <a:spLocks noGrp="1"/>
          </p:cNvSpPr>
          <p:nvPr>
            <p:ph type="title"/>
          </p:nvPr>
        </p:nvSpPr>
        <p:spPr/>
        <p:txBody>
          <a:bodyPr/>
          <a:lstStyle/>
          <a:p>
            <a:r>
              <a:rPr lang="en-US" dirty="0"/>
              <a:t>Panel Objectives</a:t>
            </a:r>
          </a:p>
        </p:txBody>
      </p:sp>
      <p:sp>
        <p:nvSpPr>
          <p:cNvPr id="12" name="Content Placeholder 11">
            <a:extLst>
              <a:ext uri="{FF2B5EF4-FFF2-40B4-BE49-F238E27FC236}">
                <a16:creationId xmlns:a16="http://schemas.microsoft.com/office/drawing/2014/main" id="{5DDFB01E-F781-1204-5B34-0A2F0DB09067}"/>
              </a:ext>
            </a:extLst>
          </p:cNvPr>
          <p:cNvSpPr>
            <a:spLocks noGrp="1"/>
          </p:cNvSpPr>
          <p:nvPr>
            <p:ph idx="27"/>
          </p:nvPr>
        </p:nvSpPr>
        <p:spPr>
          <a:xfrm>
            <a:off x="8899761" y="4598065"/>
            <a:ext cx="233869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Expand perspectives of planetary defense specialists about how non-specialists perceive asteroid impact threats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3" name="Text Placeholder 12">
            <a:extLst>
              <a:ext uri="{FF2B5EF4-FFF2-40B4-BE49-F238E27FC236}">
                <a16:creationId xmlns:a16="http://schemas.microsoft.com/office/drawing/2014/main" id="{79BE8936-1F44-60FA-B00B-41F2631B4455}"/>
              </a:ext>
            </a:extLst>
          </p:cNvPr>
          <p:cNvSpPr>
            <a:spLocks noGrp="1"/>
          </p:cNvSpPr>
          <p:nvPr>
            <p:ph type="body" sz="quarter" idx="28"/>
          </p:nvPr>
        </p:nvSpPr>
        <p:spPr>
          <a:xfrm>
            <a:off x="8901816" y="4293264"/>
            <a:ext cx="2337688" cy="304800"/>
          </a:xfrm>
        </p:spPr>
        <p:txBody>
          <a:bodyPr/>
          <a:lstStyle/>
          <a:p>
            <a:r>
              <a:rPr lang="en-US" dirty="0"/>
              <a:t>Perception </a:t>
            </a:r>
          </a:p>
        </p:txBody>
      </p:sp>
      <p:pic>
        <p:nvPicPr>
          <p:cNvPr id="49" name="Picture Placeholder 48">
            <a:extLst>
              <a:ext uri="{FF2B5EF4-FFF2-40B4-BE49-F238E27FC236}">
                <a16:creationId xmlns:a16="http://schemas.microsoft.com/office/drawing/2014/main" id="{72622FA3-535D-697C-C02D-CF37CDC8767B}"/>
              </a:ext>
            </a:extLst>
          </p:cNvPr>
          <p:cNvPicPr>
            <a:picLocks noGrp="1" noChangeAspect="1"/>
          </p:cNvPicPr>
          <p:nvPr>
            <p:ph type="pic" sz="quarter" idx="29"/>
          </p:nvPr>
        </p:nvPicPr>
        <p:blipFill>
          <a:blip r:embed="rId5"/>
          <a:srcRect b="4684"/>
          <a:stretch/>
        </p:blipFill>
        <p:spPr>
          <a:xfrm>
            <a:off x="8901808" y="1845156"/>
            <a:ext cx="2337691" cy="2228937"/>
          </a:xfrm>
          <a:noFill/>
        </p:spPr>
      </p:pic>
      <p:sp>
        <p:nvSpPr>
          <p:cNvPr id="16" name="Slide Number Placeholder 15">
            <a:extLst>
              <a:ext uri="{FF2B5EF4-FFF2-40B4-BE49-F238E27FC236}">
                <a16:creationId xmlns:a16="http://schemas.microsoft.com/office/drawing/2014/main" id="{CD9EAA18-51CC-13D8-F579-03C7CC9E264F}"/>
              </a:ext>
            </a:extLst>
          </p:cNvPr>
          <p:cNvSpPr>
            <a:spLocks noGrp="1"/>
          </p:cNvSpPr>
          <p:nvPr>
            <p:ph type="sldNum" sz="quarter" idx="32"/>
          </p:nvPr>
        </p:nvSpPr>
        <p:spPr/>
        <p:txBody>
          <a:bodyPr/>
          <a:lstStyle/>
          <a:p>
            <a:fld id="{4EBCDCBD-78E1-0D41-A999-31B5EBF8E02C}" type="slidenum">
              <a:rPr lang="en-US" smtClean="0"/>
              <a:pPr/>
              <a:t>2</a:t>
            </a:fld>
            <a:endParaRPr lang="en-US" dirty="0"/>
          </a:p>
        </p:txBody>
      </p:sp>
      <p:sp>
        <p:nvSpPr>
          <p:cNvPr id="17" name="Footer Placeholder 16">
            <a:extLst>
              <a:ext uri="{FF2B5EF4-FFF2-40B4-BE49-F238E27FC236}">
                <a16:creationId xmlns:a16="http://schemas.microsoft.com/office/drawing/2014/main" id="{B1A404B6-6858-E1C2-98D3-0B0D50D22113}"/>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62805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2075-172E-1B59-E429-9BEDDFE8AB2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EA0FED-A18D-FE38-7512-EE9077130E7F}"/>
              </a:ext>
            </a:extLst>
          </p:cNvPr>
          <p:cNvSpPr>
            <a:spLocks noGrp="1"/>
          </p:cNvSpPr>
          <p:nvPr>
            <p:ph type="sldNum" sz="quarter" idx="17"/>
          </p:nvPr>
        </p:nvSpPr>
        <p:spPr/>
        <p:txBody>
          <a:bodyPr/>
          <a:lstStyle/>
          <a:p>
            <a:fld id="{4EBCDCBD-78E1-0D41-A999-31B5EBF8E02C}" type="slidenum">
              <a:rPr lang="en-US" smtClean="0"/>
              <a:pPr/>
              <a:t>20</a:t>
            </a:fld>
            <a:endParaRPr lang="en-US" dirty="0"/>
          </a:p>
        </p:txBody>
      </p:sp>
      <p:sp>
        <p:nvSpPr>
          <p:cNvPr id="4" name="Title 3">
            <a:extLst>
              <a:ext uri="{FF2B5EF4-FFF2-40B4-BE49-F238E27FC236}">
                <a16:creationId xmlns:a16="http://schemas.microsoft.com/office/drawing/2014/main" id="{4769AA8A-29A9-7E52-609B-44F75C074B44}"/>
              </a:ext>
            </a:extLst>
          </p:cNvPr>
          <p:cNvSpPr>
            <a:spLocks noGrp="1"/>
          </p:cNvSpPr>
          <p:nvPr>
            <p:ph type="ctrTitle"/>
          </p:nvPr>
        </p:nvSpPr>
        <p:spPr/>
        <p:txBody>
          <a:bodyPr>
            <a:normAutofit/>
          </a:bodyPr>
          <a:lstStyle/>
          <a:p>
            <a:r>
              <a:rPr lang="en-US" dirty="0"/>
              <a:t>Updated Impact Risk Assessment</a:t>
            </a:r>
          </a:p>
        </p:txBody>
      </p:sp>
      <p:sp>
        <p:nvSpPr>
          <p:cNvPr id="5" name="Subtitle 4">
            <a:extLst>
              <a:ext uri="{FF2B5EF4-FFF2-40B4-BE49-F238E27FC236}">
                <a16:creationId xmlns:a16="http://schemas.microsoft.com/office/drawing/2014/main" id="{C075C61D-82AA-5510-33E6-E883DABD5191}"/>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A8DD685A-FC7E-B8E7-AB29-478D2328ADEA}"/>
              </a:ext>
            </a:extLst>
          </p:cNvPr>
          <p:cNvSpPr>
            <a:spLocks noGrp="1"/>
          </p:cNvSpPr>
          <p:nvPr>
            <p:ph type="body" sz="quarter" idx="13"/>
          </p:nvPr>
        </p:nvSpPr>
        <p:spPr/>
        <p:txBody>
          <a:bodyPr/>
          <a:lstStyle/>
          <a:p>
            <a:r>
              <a:rPr lang="en-US" dirty="0"/>
              <a:t>Lorien Wheeler</a:t>
            </a:r>
          </a:p>
          <a:p>
            <a:r>
              <a:rPr lang="en-US" dirty="0"/>
              <a:t>Asteroid Threat Assessment Project</a:t>
            </a:r>
            <a:br>
              <a:rPr lang="en-US" dirty="0"/>
            </a:br>
            <a:r>
              <a:rPr lang="en-US" dirty="0"/>
              <a:t>NASA Ames Research Center</a:t>
            </a:r>
          </a:p>
        </p:txBody>
      </p:sp>
      <p:sp>
        <p:nvSpPr>
          <p:cNvPr id="7" name="Footer Placeholder 6">
            <a:extLst>
              <a:ext uri="{FF2B5EF4-FFF2-40B4-BE49-F238E27FC236}">
                <a16:creationId xmlns:a16="http://schemas.microsoft.com/office/drawing/2014/main" id="{ADFA0C92-7D7E-1810-D906-9EDEC31E3B46}"/>
              </a:ext>
            </a:extLst>
          </p:cNvPr>
          <p:cNvSpPr>
            <a:spLocks noGrp="1"/>
          </p:cNvSpPr>
          <p:nvPr>
            <p:ph type="ftr" sz="quarter" idx="18"/>
          </p:nvPr>
        </p:nvSpPr>
        <p:spPr/>
        <p:txBody>
          <a:bodyPr/>
          <a:lstStyle/>
          <a:p>
            <a:endParaRPr lang="en-US" dirty="0"/>
          </a:p>
        </p:txBody>
      </p:sp>
      <p:pic>
        <p:nvPicPr>
          <p:cNvPr id="2" name="Picture 1">
            <a:extLst>
              <a:ext uri="{FF2B5EF4-FFF2-40B4-BE49-F238E27FC236}">
                <a16:creationId xmlns:a16="http://schemas.microsoft.com/office/drawing/2014/main" id="{214340EF-28FF-B43C-E3E8-99C4FB1433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36" t="1631" b="1631"/>
          <a:stretch/>
        </p:blipFill>
        <p:spPr>
          <a:xfrm>
            <a:off x="7022734" y="400711"/>
            <a:ext cx="5169266" cy="6056578"/>
          </a:xfrm>
          <a:prstGeom prst="rect">
            <a:avLst/>
          </a:prstGeom>
          <a:solidFill>
            <a:schemeClr val="bg1"/>
          </a:solidFill>
        </p:spPr>
      </p:pic>
    </p:spTree>
    <p:extLst>
      <p:ext uri="{BB962C8B-B14F-4D97-AF65-F5344CB8AC3E}">
        <p14:creationId xmlns:p14="http://schemas.microsoft.com/office/powerpoint/2010/main" val="317556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E4CF-D707-D1D3-1714-5E97BABCE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9010B-1D50-EF08-EEBA-7535D46F25F9}"/>
              </a:ext>
            </a:extLst>
          </p:cNvPr>
          <p:cNvSpPr>
            <a:spLocks noGrp="1"/>
          </p:cNvSpPr>
          <p:nvPr>
            <p:ph type="title"/>
          </p:nvPr>
        </p:nvSpPr>
        <p:spPr/>
        <p:txBody>
          <a:bodyPr/>
          <a:lstStyle/>
          <a:p>
            <a:r>
              <a:rPr lang="en-US" sz="2800" dirty="0"/>
              <a:t>Impact Hazard Summary</a:t>
            </a:r>
            <a:endParaRPr lang="en-US" dirty="0"/>
          </a:p>
        </p:txBody>
      </p:sp>
      <p:sp>
        <p:nvSpPr>
          <p:cNvPr id="4" name="Text Placeholder 3">
            <a:extLst>
              <a:ext uri="{FF2B5EF4-FFF2-40B4-BE49-F238E27FC236}">
                <a16:creationId xmlns:a16="http://schemas.microsoft.com/office/drawing/2014/main" id="{1710DBD8-555E-9035-A726-A6F8C2D73E4B}"/>
              </a:ext>
            </a:extLst>
          </p:cNvPr>
          <p:cNvSpPr>
            <a:spLocks noGrp="1"/>
          </p:cNvSpPr>
          <p:nvPr>
            <p:ph type="body" sz="quarter" idx="13"/>
          </p:nvPr>
        </p:nvSpPr>
        <p:spPr/>
        <p:txBody>
          <a:bodyPr>
            <a:normAutofit fontScale="92500"/>
          </a:bodyPr>
          <a:lstStyle/>
          <a:p>
            <a:r>
              <a:rPr lang="en-US" dirty="0">
                <a:solidFill>
                  <a:schemeClr val="accent2"/>
                </a:solidFill>
              </a:rPr>
              <a:t>April 2028: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100% </a:t>
            </a:r>
            <a:r>
              <a:rPr kumimoji="0" lang="en-US" sz="2000" i="0" u="none" strike="noStrike" kern="1200" cap="none" spc="0" normalizeH="0" baseline="0" noProof="0" dirty="0">
                <a:ln>
                  <a:noFill/>
                </a:ln>
                <a:solidFill>
                  <a:schemeClr val="accent2"/>
                </a:solidFill>
                <a:effectLst/>
                <a:uLnTx/>
                <a:uFillTx/>
                <a:latin typeface="Arial" panose="020B0604020202020204"/>
                <a:ea typeface="+mn-ea"/>
                <a:cs typeface="+mn-cs"/>
              </a:rPr>
              <a:t>chance of Earth impact by an asteroid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~150 m </a:t>
            </a:r>
            <a:r>
              <a:rPr kumimoji="0" lang="en-US" sz="2000" i="0" u="none" strike="noStrike" kern="1200" cap="none" spc="0" normalizeH="0" baseline="0" noProof="0" dirty="0">
                <a:ln>
                  <a:noFill/>
                </a:ln>
                <a:solidFill>
                  <a:schemeClr val="accent2"/>
                </a:solidFill>
                <a:effectLst/>
                <a:uLnTx/>
                <a:uFillTx/>
                <a:latin typeface="Arial" panose="020B0604020202020204"/>
                <a:ea typeface="+mn-ea"/>
                <a:cs typeface="+mn-cs"/>
              </a:rPr>
              <a:t>in diameter with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~45–160 Mt </a:t>
            </a:r>
            <a:r>
              <a:rPr kumimoji="0" lang="en-US" sz="2000" i="0" u="none" strike="noStrike" kern="1200" cap="none" spc="0" normalizeH="0" baseline="0" noProof="0" dirty="0">
                <a:ln>
                  <a:noFill/>
                </a:ln>
                <a:solidFill>
                  <a:schemeClr val="accent2"/>
                </a:solidFill>
                <a:effectLst/>
                <a:uLnTx/>
                <a:uFillTx/>
                <a:latin typeface="Arial" panose="020B0604020202020204"/>
                <a:ea typeface="+mn-ea"/>
                <a:cs typeface="+mn-cs"/>
              </a:rPr>
              <a:t>of energy</a:t>
            </a:r>
          </a:p>
        </p:txBody>
      </p:sp>
      <p:sp>
        <p:nvSpPr>
          <p:cNvPr id="5" name="Slide Number Placeholder 4">
            <a:extLst>
              <a:ext uri="{FF2B5EF4-FFF2-40B4-BE49-F238E27FC236}">
                <a16:creationId xmlns:a16="http://schemas.microsoft.com/office/drawing/2014/main" id="{EF290588-84CF-88C5-8A19-BA19E76EFCBE}"/>
              </a:ext>
            </a:extLst>
          </p:cNvPr>
          <p:cNvSpPr>
            <a:spLocks noGrp="1"/>
          </p:cNvSpPr>
          <p:nvPr>
            <p:ph type="sldNum" sz="quarter" idx="16"/>
          </p:nvPr>
        </p:nvSpPr>
        <p:spPr/>
        <p:txBody>
          <a:bodyPr/>
          <a:lstStyle/>
          <a:p>
            <a:fld id="{4EBCDCBD-78E1-0D41-A999-31B5EBF8E02C}" type="slidenum">
              <a:rPr lang="en-US" smtClean="0"/>
              <a:pPr/>
              <a:t>21</a:t>
            </a:fld>
            <a:endParaRPr lang="en-US" dirty="0"/>
          </a:p>
        </p:txBody>
      </p:sp>
      <p:sp>
        <p:nvSpPr>
          <p:cNvPr id="6" name="Footer Placeholder 5">
            <a:extLst>
              <a:ext uri="{FF2B5EF4-FFF2-40B4-BE49-F238E27FC236}">
                <a16:creationId xmlns:a16="http://schemas.microsoft.com/office/drawing/2014/main" id="{D9F8BFDA-1F0A-2069-D15B-319CCD661D3F}"/>
              </a:ext>
            </a:extLst>
          </p:cNvPr>
          <p:cNvSpPr>
            <a:spLocks noGrp="1"/>
          </p:cNvSpPr>
          <p:nvPr>
            <p:ph type="ftr" sz="quarter" idx="15"/>
          </p:nvPr>
        </p:nvSpPr>
        <p:spPr/>
        <p:txBody>
          <a:bodyPr/>
          <a:lstStyle/>
          <a:p>
            <a:endParaRPr lang="en-US" dirty="0"/>
          </a:p>
        </p:txBody>
      </p:sp>
      <p:sp>
        <p:nvSpPr>
          <p:cNvPr id="24" name="Content Placeholder 2">
            <a:extLst>
              <a:ext uri="{FF2B5EF4-FFF2-40B4-BE49-F238E27FC236}">
                <a16:creationId xmlns:a16="http://schemas.microsoft.com/office/drawing/2014/main" id="{4C3A9024-71F9-49E3-A612-A5C55FFB075C}"/>
              </a:ext>
            </a:extLst>
          </p:cNvPr>
          <p:cNvSpPr txBox="1">
            <a:spLocks/>
          </p:cNvSpPr>
          <p:nvPr/>
        </p:nvSpPr>
        <p:spPr>
          <a:xfrm>
            <a:off x="952500" y="5324951"/>
            <a:ext cx="10287000" cy="885349"/>
          </a:xfrm>
          <a:prstGeom prst="roundRect">
            <a:avLst/>
          </a:prstGeom>
          <a:solidFill>
            <a:schemeClr val="accent1"/>
          </a:solidFill>
        </p:spPr>
        <p:txBody>
          <a:bodyPr vert="horz" wrap="square" lIns="182880" tIns="91440" rIns="18288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Impact would cause extensive blast damage across a large region </a:t>
            </a:r>
            <a:b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in Angola and/or DRC, potentially affecting ~30K–1M people</a:t>
            </a:r>
          </a:p>
        </p:txBody>
      </p:sp>
      <p:grpSp>
        <p:nvGrpSpPr>
          <p:cNvPr id="9" name="Group 8">
            <a:extLst>
              <a:ext uri="{FF2B5EF4-FFF2-40B4-BE49-F238E27FC236}">
                <a16:creationId xmlns:a16="http://schemas.microsoft.com/office/drawing/2014/main" id="{A56EB2C2-58DC-31FE-D324-0E3DC55E908A}"/>
              </a:ext>
            </a:extLst>
          </p:cNvPr>
          <p:cNvGrpSpPr/>
          <p:nvPr/>
        </p:nvGrpSpPr>
        <p:grpSpPr>
          <a:xfrm>
            <a:off x="457200" y="1486138"/>
            <a:ext cx="5361682" cy="3731945"/>
            <a:chOff x="603784" y="2481302"/>
            <a:chExt cx="5361682" cy="3731945"/>
          </a:xfrm>
        </p:grpSpPr>
        <p:pic>
          <p:nvPicPr>
            <p:cNvPr id="10" name="Picture 9">
              <a:extLst>
                <a:ext uri="{FF2B5EF4-FFF2-40B4-BE49-F238E27FC236}">
                  <a16:creationId xmlns:a16="http://schemas.microsoft.com/office/drawing/2014/main" id="{12660AE6-CA3B-BA31-4807-D0C198D8C9BC}"/>
                </a:ext>
              </a:extLst>
            </p:cNvPr>
            <p:cNvPicPr>
              <a:picLocks noChangeAspect="1"/>
            </p:cNvPicPr>
            <p:nvPr/>
          </p:nvPicPr>
          <p:blipFill>
            <a:blip r:embed="rId3"/>
            <a:stretch>
              <a:fillRect/>
            </a:stretch>
          </p:blipFill>
          <p:spPr>
            <a:xfrm>
              <a:off x="603784" y="2481302"/>
              <a:ext cx="3458761" cy="3645002"/>
            </a:xfrm>
            <a:prstGeom prst="rect">
              <a:avLst/>
            </a:prstGeom>
          </p:spPr>
        </p:pic>
        <p:sp>
          <p:nvSpPr>
            <p:cNvPr id="11" name="TextBox 10">
              <a:extLst>
                <a:ext uri="{FF2B5EF4-FFF2-40B4-BE49-F238E27FC236}">
                  <a16:creationId xmlns:a16="http://schemas.microsoft.com/office/drawing/2014/main" id="{73142313-5E81-ACD1-2639-A0C6671B00B4}"/>
                </a:ext>
              </a:extLst>
            </p:cNvPr>
            <p:cNvSpPr txBox="1"/>
            <p:nvPr/>
          </p:nvSpPr>
          <p:spPr>
            <a:xfrm>
              <a:off x="4062545" y="4643587"/>
              <a:ext cx="1902921" cy="1569660"/>
            </a:xfrm>
            <a:prstGeom prst="rect">
              <a:avLst/>
            </a:prstGeom>
            <a:noFill/>
          </p:spPr>
          <p:txBody>
            <a:bodyPr wrap="square" rtlCol="0">
              <a:spAutoFit/>
            </a:bodyPr>
            <a:lstStyle/>
            <a:p>
              <a:r>
                <a:rPr lang="en-US" sz="1200" b="1" dirty="0"/>
                <a:t>Risk region swath map: </a:t>
              </a:r>
              <a:r>
                <a:rPr lang="en-US" sz="1200" dirty="0"/>
                <a:t>Regions potentially at risk, given range of damage locations and sizes (shaded areas). </a:t>
              </a:r>
              <a:br>
                <a:rPr lang="en-US" sz="1200" dirty="0"/>
              </a:br>
              <a:r>
                <a:rPr lang="en-US" sz="1200" dirty="0"/>
                <a:t>Median-sized damage </a:t>
              </a:r>
              <a:br>
                <a:rPr lang="en-US" sz="1200" dirty="0"/>
              </a:br>
              <a:r>
                <a:rPr lang="en-US" sz="1200" dirty="0"/>
                <a:t>is shown at a sample location (rings).</a:t>
              </a:r>
            </a:p>
          </p:txBody>
        </p:sp>
        <p:pic>
          <p:nvPicPr>
            <p:cNvPr id="12" name="Picture 11">
              <a:extLst>
                <a:ext uri="{FF2B5EF4-FFF2-40B4-BE49-F238E27FC236}">
                  <a16:creationId xmlns:a16="http://schemas.microsoft.com/office/drawing/2014/main" id="{918A17D3-7662-F9C6-3778-6E7DC8C1FE1D}"/>
                </a:ext>
              </a:extLst>
            </p:cNvPr>
            <p:cNvPicPr>
              <a:picLocks noChangeAspect="1"/>
            </p:cNvPicPr>
            <p:nvPr/>
          </p:nvPicPr>
          <p:blipFill>
            <a:blip r:embed="rId4"/>
            <a:stretch>
              <a:fillRect/>
            </a:stretch>
          </p:blipFill>
          <p:spPr>
            <a:xfrm>
              <a:off x="4537959" y="3770904"/>
              <a:ext cx="1367767" cy="873605"/>
            </a:xfrm>
            <a:prstGeom prst="rect">
              <a:avLst/>
            </a:prstGeom>
          </p:spPr>
        </p:pic>
        <p:pic>
          <p:nvPicPr>
            <p:cNvPr id="13" name="Picture 12">
              <a:extLst>
                <a:ext uri="{FF2B5EF4-FFF2-40B4-BE49-F238E27FC236}">
                  <a16:creationId xmlns:a16="http://schemas.microsoft.com/office/drawing/2014/main" id="{6185E922-A62F-A8BD-3843-B0C6FF0B1759}"/>
                </a:ext>
              </a:extLst>
            </p:cNvPr>
            <p:cNvPicPr>
              <a:picLocks noChangeAspect="1"/>
            </p:cNvPicPr>
            <p:nvPr/>
          </p:nvPicPr>
          <p:blipFill>
            <a:blip r:embed="rId5"/>
            <a:srcRect l="16080" r="8690" b="9429"/>
            <a:stretch/>
          </p:blipFill>
          <p:spPr>
            <a:xfrm>
              <a:off x="4537960" y="2487539"/>
              <a:ext cx="1361724" cy="1260434"/>
            </a:xfrm>
            <a:prstGeom prst="rect">
              <a:avLst/>
            </a:prstGeom>
          </p:spPr>
        </p:pic>
        <p:cxnSp>
          <p:nvCxnSpPr>
            <p:cNvPr id="14" name="Straight Connector 13">
              <a:extLst>
                <a:ext uri="{FF2B5EF4-FFF2-40B4-BE49-F238E27FC236}">
                  <a16:creationId xmlns:a16="http://schemas.microsoft.com/office/drawing/2014/main" id="{44B814B0-23FB-B505-A72A-42ED89981642}"/>
                </a:ext>
              </a:extLst>
            </p:cNvPr>
            <p:cNvCxnSpPr>
              <a:cxnSpLocks/>
            </p:cNvCxnSpPr>
            <p:nvPr/>
          </p:nvCxnSpPr>
          <p:spPr>
            <a:xfrm flipH="1" flipV="1">
              <a:off x="2563963" y="2670265"/>
              <a:ext cx="2613530" cy="217619"/>
            </a:xfrm>
            <a:prstGeom prst="line">
              <a:avLst/>
            </a:prstGeom>
            <a:ln>
              <a:solidFill>
                <a:srgbClr val="FDED98"/>
              </a:solidFill>
            </a:ln>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7B2790F4-3973-CA38-22CF-1081A92DC34B}"/>
                </a:ext>
              </a:extLst>
            </p:cNvPr>
            <p:cNvCxnSpPr>
              <a:cxnSpLocks/>
            </p:cNvCxnSpPr>
            <p:nvPr/>
          </p:nvCxnSpPr>
          <p:spPr>
            <a:xfrm flipH="1">
              <a:off x="2680299" y="3199499"/>
              <a:ext cx="2474046" cy="2540024"/>
            </a:xfrm>
            <a:prstGeom prst="line">
              <a:avLst/>
            </a:prstGeom>
            <a:ln>
              <a:solidFill>
                <a:srgbClr val="FDED98"/>
              </a:solidFill>
            </a:ln>
          </p:spPr>
          <p:style>
            <a:lnRef idx="1">
              <a:schemeClr val="accent3"/>
            </a:lnRef>
            <a:fillRef idx="0">
              <a:schemeClr val="accent3"/>
            </a:fillRef>
            <a:effectRef idx="0">
              <a:schemeClr val="accent3"/>
            </a:effectRef>
            <a:fontRef idx="minor">
              <a:schemeClr val="tx1"/>
            </a:fontRef>
          </p:style>
        </p:cxnSp>
      </p:grpSp>
      <p:sp>
        <p:nvSpPr>
          <p:cNvPr id="16" name="Content Placeholder 2">
            <a:extLst>
              <a:ext uri="{FF2B5EF4-FFF2-40B4-BE49-F238E27FC236}">
                <a16:creationId xmlns:a16="http://schemas.microsoft.com/office/drawing/2014/main" id="{6745A906-7A4D-F30D-8CD5-539AC9D319C5}"/>
              </a:ext>
            </a:extLst>
          </p:cNvPr>
          <p:cNvSpPr>
            <a:spLocks noGrp="1"/>
          </p:cNvSpPr>
          <p:nvPr>
            <p:ph idx="1"/>
          </p:nvPr>
        </p:nvSpPr>
        <p:spPr>
          <a:xfrm>
            <a:off x="6438900" y="1486138"/>
            <a:ext cx="5295900" cy="3222457"/>
          </a:xfrm>
        </p:spPr>
        <p:txBody>
          <a:bodyPr>
            <a:normAutofit/>
          </a:bodyPr>
          <a:lstStyle/>
          <a:p>
            <a:pPr>
              <a:spcBef>
                <a:spcPts val="1200"/>
              </a:spcBef>
            </a:pPr>
            <a:r>
              <a:rPr lang="en-US" dirty="0"/>
              <a:t>100% chance of damage to populated regions among possible impact locations</a:t>
            </a:r>
          </a:p>
          <a:p>
            <a:pPr>
              <a:spcBef>
                <a:spcPts val="1200"/>
              </a:spcBef>
            </a:pPr>
            <a:r>
              <a:rPr lang="en-US" sz="2000" kern="0" dirty="0"/>
              <a:t>Primary hazard is a destructive </a:t>
            </a:r>
            <a:r>
              <a:rPr lang="en-US" dirty="0"/>
              <a:t>blast wave from a </a:t>
            </a:r>
            <a:r>
              <a:rPr lang="en-US" sz="2000" kern="0" dirty="0"/>
              <a:t>high-energy, low-altitude airburst </a:t>
            </a:r>
          </a:p>
          <a:p>
            <a:pPr>
              <a:spcBef>
                <a:spcPts val="1200"/>
              </a:spcBef>
            </a:pPr>
            <a:r>
              <a:rPr lang="en-US" sz="2000" kern="0" dirty="0"/>
              <a:t>Damage severities could reach unsurvivable levels near airburst </a:t>
            </a:r>
          </a:p>
          <a:p>
            <a:pPr>
              <a:spcBef>
                <a:spcPts val="1200"/>
              </a:spcBef>
            </a:pPr>
            <a:r>
              <a:rPr lang="en-US" dirty="0"/>
              <a:t>S</a:t>
            </a:r>
            <a:r>
              <a:rPr lang="en-US" sz="2000" kern="0" dirty="0"/>
              <a:t>erious damage (</a:t>
            </a:r>
            <a:r>
              <a:rPr lang="en-US" kern="0" dirty="0"/>
              <a:t>causing </a:t>
            </a:r>
            <a:r>
              <a:rPr lang="en-US" sz="2000" kern="0" dirty="0"/>
              <a:t>structural damage, shattered windows) is likely to span multiple cities and provinces</a:t>
            </a:r>
            <a:endParaRPr lang="en-US" dirty="0">
              <a:solidFill>
                <a:schemeClr val="bg2"/>
              </a:solidFill>
            </a:endParaRPr>
          </a:p>
        </p:txBody>
      </p:sp>
    </p:spTree>
    <p:extLst>
      <p:ext uri="{BB962C8B-B14F-4D97-AF65-F5344CB8AC3E}">
        <p14:creationId xmlns:p14="http://schemas.microsoft.com/office/powerpoint/2010/main" val="1352631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86F217-0D51-A0D9-79FB-74F19590BB89}"/>
              </a:ext>
            </a:extLst>
          </p:cNvPr>
          <p:cNvGrpSpPr>
            <a:grpSpLocks noChangeAspect="1"/>
          </p:cNvGrpSpPr>
          <p:nvPr/>
        </p:nvGrpSpPr>
        <p:grpSpPr>
          <a:xfrm>
            <a:off x="4369738" y="2681426"/>
            <a:ext cx="3648456" cy="3285064"/>
            <a:chOff x="4239106" y="1466336"/>
            <a:chExt cx="3840480" cy="3457962"/>
          </a:xfrm>
        </p:grpSpPr>
        <p:pic>
          <p:nvPicPr>
            <p:cNvPr id="7" name="Picture 6">
              <a:extLst>
                <a:ext uri="{FF2B5EF4-FFF2-40B4-BE49-F238E27FC236}">
                  <a16:creationId xmlns:a16="http://schemas.microsoft.com/office/drawing/2014/main" id="{8BEBB1DE-409B-6395-12C6-5A1F8FACD53A}"/>
                </a:ext>
              </a:extLst>
            </p:cNvPr>
            <p:cNvPicPr>
              <a:picLocks noChangeAspect="1"/>
            </p:cNvPicPr>
            <p:nvPr/>
          </p:nvPicPr>
          <p:blipFill>
            <a:blip r:embed="rId3"/>
            <a:stretch>
              <a:fillRect/>
            </a:stretch>
          </p:blipFill>
          <p:spPr>
            <a:xfrm>
              <a:off x="4239106" y="1466336"/>
              <a:ext cx="3840480" cy="3457962"/>
            </a:xfrm>
            <a:prstGeom prst="rect">
              <a:avLst/>
            </a:prstGeom>
          </p:spPr>
        </p:pic>
        <p:cxnSp>
          <p:nvCxnSpPr>
            <p:cNvPr id="32" name="Straight Arrow Connector 31">
              <a:extLst>
                <a:ext uri="{FF2B5EF4-FFF2-40B4-BE49-F238E27FC236}">
                  <a16:creationId xmlns:a16="http://schemas.microsoft.com/office/drawing/2014/main" id="{6ABBDAB5-BA8B-B06C-0210-4683A0EC6B95}"/>
                </a:ext>
              </a:extLst>
            </p:cNvPr>
            <p:cNvCxnSpPr>
              <a:cxnSpLocks/>
            </p:cNvCxnSpPr>
            <p:nvPr/>
          </p:nvCxnSpPr>
          <p:spPr>
            <a:xfrm>
              <a:off x="6159346" y="3129544"/>
              <a:ext cx="958519" cy="924037"/>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A94E3E0-6E6E-E820-A65D-3ACCB25CDBF3}"/>
                </a:ext>
              </a:extLst>
            </p:cNvPr>
            <p:cNvSpPr txBox="1"/>
            <p:nvPr/>
          </p:nvSpPr>
          <p:spPr>
            <a:xfrm>
              <a:off x="7024851" y="4011279"/>
              <a:ext cx="652423"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~130 km </a:t>
              </a:r>
              <a:b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b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(80 mi)</a:t>
              </a:r>
            </a:p>
          </p:txBody>
        </p:sp>
        <p:sp>
          <p:nvSpPr>
            <p:cNvPr id="34" name="TextBox 33">
              <a:extLst>
                <a:ext uri="{FF2B5EF4-FFF2-40B4-BE49-F238E27FC236}">
                  <a16:creationId xmlns:a16="http://schemas.microsoft.com/office/drawing/2014/main" id="{221616CF-61A2-9AC5-DA63-BF17FBB2DF66}"/>
                </a:ext>
              </a:extLst>
            </p:cNvPr>
            <p:cNvSpPr txBox="1"/>
            <p:nvPr/>
          </p:nvSpPr>
          <p:spPr>
            <a:xfrm>
              <a:off x="6309089" y="3123462"/>
              <a:ext cx="52418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~20 km</a:t>
              </a:r>
            </a:p>
          </p:txBody>
        </p:sp>
        <p:sp>
          <p:nvSpPr>
            <p:cNvPr id="35" name="TextBox 34">
              <a:extLst>
                <a:ext uri="{FF2B5EF4-FFF2-40B4-BE49-F238E27FC236}">
                  <a16:creationId xmlns:a16="http://schemas.microsoft.com/office/drawing/2014/main" id="{0BC8CDE5-B425-4AF0-B0B2-472BF578E246}"/>
                </a:ext>
              </a:extLst>
            </p:cNvPr>
            <p:cNvSpPr txBox="1"/>
            <p:nvPr/>
          </p:nvSpPr>
          <p:spPr>
            <a:xfrm>
              <a:off x="6678328" y="3558820"/>
              <a:ext cx="524182" cy="184666"/>
            </a:xfrm>
            <a:prstGeom prst="rect">
              <a:avLst/>
            </a:prstGeom>
            <a:noFill/>
          </p:spPr>
          <p:txBody>
            <a:bodyPr wrap="none" lIns="0" tIns="0" rIns="0" bIns="0" rtlCol="0">
              <a:spAutoFit/>
            </a:bodyPr>
            <a:lstStyle/>
            <a:p>
              <a:r>
                <a:rPr lang="en-US" sz="1200" b="1" dirty="0">
                  <a:ln w="3175">
                    <a:noFill/>
                  </a:ln>
                  <a:solidFill>
                    <a:srgbClr val="F9C73D"/>
                  </a:solidFill>
                  <a:effectLst>
                    <a:glow rad="63500">
                      <a:srgbClr val="000000">
                        <a:alpha val="40000"/>
                      </a:srgbClr>
                    </a:glow>
                  </a:effectLst>
                </a:rPr>
                <a:t>~70 km</a:t>
              </a:r>
            </a:p>
          </p:txBody>
        </p:sp>
        <p:sp>
          <p:nvSpPr>
            <p:cNvPr id="36" name="TextBox 35">
              <a:extLst>
                <a:ext uri="{FF2B5EF4-FFF2-40B4-BE49-F238E27FC236}">
                  <a16:creationId xmlns:a16="http://schemas.microsoft.com/office/drawing/2014/main" id="{F8C44F84-DBE6-0DCE-195F-F75CA4870E79}"/>
                </a:ext>
              </a:extLst>
            </p:cNvPr>
            <p:cNvSpPr txBox="1"/>
            <p:nvPr/>
          </p:nvSpPr>
          <p:spPr>
            <a:xfrm>
              <a:off x="6482208" y="3336667"/>
              <a:ext cx="524182" cy="184666"/>
            </a:xfrm>
            <a:prstGeom prst="rect">
              <a:avLst/>
            </a:prstGeom>
            <a:noFill/>
          </p:spPr>
          <p:txBody>
            <a:bodyPr wrap="none" lIns="0" tIns="0" rIns="0" bIns="0" rtlCol="0">
              <a:spAutoFit/>
            </a:bodyPr>
            <a:lstStyle/>
            <a:p>
              <a:r>
                <a:rPr lang="en-US" sz="1200" b="1" dirty="0">
                  <a:ln w="3175">
                    <a:noFill/>
                  </a:ln>
                  <a:solidFill>
                    <a:srgbClr val="EE8533"/>
                  </a:solidFill>
                  <a:effectLst>
                    <a:glow rad="63500">
                      <a:srgbClr val="000000">
                        <a:alpha val="40000"/>
                      </a:srgbClr>
                    </a:glow>
                  </a:effectLst>
                </a:rPr>
                <a:t>~45 km</a:t>
              </a:r>
            </a:p>
          </p:txBody>
        </p:sp>
      </p:grpSp>
      <p:grpSp>
        <p:nvGrpSpPr>
          <p:cNvPr id="37" name="Group 36">
            <a:extLst>
              <a:ext uri="{FF2B5EF4-FFF2-40B4-BE49-F238E27FC236}">
                <a16:creationId xmlns:a16="http://schemas.microsoft.com/office/drawing/2014/main" id="{5858D4D1-C4F6-B8CF-B47D-8BEE4997FAAE}"/>
              </a:ext>
            </a:extLst>
          </p:cNvPr>
          <p:cNvGrpSpPr>
            <a:grpSpLocks noChangeAspect="1"/>
          </p:cNvGrpSpPr>
          <p:nvPr/>
        </p:nvGrpSpPr>
        <p:grpSpPr>
          <a:xfrm>
            <a:off x="444613" y="2681426"/>
            <a:ext cx="3648456" cy="3285064"/>
            <a:chOff x="313981" y="1472281"/>
            <a:chExt cx="3840480" cy="3457962"/>
          </a:xfrm>
        </p:grpSpPr>
        <p:pic>
          <p:nvPicPr>
            <p:cNvPr id="38" name="Picture 37">
              <a:extLst>
                <a:ext uri="{FF2B5EF4-FFF2-40B4-BE49-F238E27FC236}">
                  <a16:creationId xmlns:a16="http://schemas.microsoft.com/office/drawing/2014/main" id="{51E9D036-4980-6643-04A5-B2344457D7E0}"/>
                </a:ext>
              </a:extLst>
            </p:cNvPr>
            <p:cNvPicPr>
              <a:picLocks noChangeAspect="1"/>
            </p:cNvPicPr>
            <p:nvPr/>
          </p:nvPicPr>
          <p:blipFill>
            <a:blip r:embed="rId4"/>
            <a:stretch>
              <a:fillRect/>
            </a:stretch>
          </p:blipFill>
          <p:spPr>
            <a:xfrm>
              <a:off x="313981" y="1472281"/>
              <a:ext cx="3840480" cy="3457962"/>
            </a:xfrm>
            <a:prstGeom prst="rect">
              <a:avLst/>
            </a:prstGeom>
          </p:spPr>
        </p:pic>
        <p:cxnSp>
          <p:nvCxnSpPr>
            <p:cNvPr id="39" name="Straight Arrow Connector 38">
              <a:extLst>
                <a:ext uri="{FF2B5EF4-FFF2-40B4-BE49-F238E27FC236}">
                  <a16:creationId xmlns:a16="http://schemas.microsoft.com/office/drawing/2014/main" id="{67FE0951-F0CE-8F30-1C0A-8062A88F383D}"/>
                </a:ext>
              </a:extLst>
            </p:cNvPr>
            <p:cNvCxnSpPr>
              <a:cxnSpLocks/>
            </p:cNvCxnSpPr>
            <p:nvPr/>
          </p:nvCxnSpPr>
          <p:spPr>
            <a:xfrm>
              <a:off x="2254140" y="3129544"/>
              <a:ext cx="773603" cy="761972"/>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4872482-0267-9077-5C64-9A77D652BF16}"/>
                </a:ext>
              </a:extLst>
            </p:cNvPr>
            <p:cNvSpPr txBox="1"/>
            <p:nvPr/>
          </p:nvSpPr>
          <p:spPr>
            <a:xfrm>
              <a:off x="2986250" y="3868915"/>
              <a:ext cx="643959"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a:t>
              </a:r>
              <a:r>
                <a:rPr lang="en-US" sz="1200" b="1" dirty="0">
                  <a:ln w="3175">
                    <a:noFill/>
                  </a:ln>
                  <a:solidFill>
                    <a:srgbClr val="FDFAB5"/>
                  </a:solidFill>
                  <a:effectLst>
                    <a:glow rad="63500">
                      <a:srgbClr val="000000">
                        <a:alpha val="40000"/>
                      </a:srgbClr>
                    </a:glow>
                  </a:effectLst>
                  <a:latin typeface="Arial" panose="020B0604020202020204"/>
                  <a:ea typeface="+mn-ea"/>
                  <a:cs typeface="+mn-cs"/>
                </a:rPr>
                <a:t>110</a:t>
              </a: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 km </a:t>
              </a:r>
              <a:b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b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(7</a:t>
              </a:r>
              <a:r>
                <a:rPr lang="en-US" sz="1200" b="1" dirty="0">
                  <a:ln w="3175">
                    <a:noFill/>
                  </a:ln>
                  <a:solidFill>
                    <a:srgbClr val="FDFAB5"/>
                  </a:solidFill>
                  <a:effectLst>
                    <a:glow rad="63500">
                      <a:srgbClr val="000000">
                        <a:alpha val="40000"/>
                      </a:srgbClr>
                    </a:glow>
                  </a:effectLst>
                  <a:latin typeface="Arial" panose="020B0604020202020204"/>
                  <a:ea typeface="+mn-ea"/>
                  <a:cs typeface="+mn-cs"/>
                </a:rPr>
                <a:t>0</a:t>
              </a: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 mi)</a:t>
              </a:r>
            </a:p>
          </p:txBody>
        </p:sp>
        <p:sp>
          <p:nvSpPr>
            <p:cNvPr id="41" name="TextBox 40">
              <a:extLst>
                <a:ext uri="{FF2B5EF4-FFF2-40B4-BE49-F238E27FC236}">
                  <a16:creationId xmlns:a16="http://schemas.microsoft.com/office/drawing/2014/main" id="{71FC2985-D401-A17F-7753-1DCB26E6F5F6}"/>
                </a:ext>
              </a:extLst>
            </p:cNvPr>
            <p:cNvSpPr txBox="1"/>
            <p:nvPr/>
          </p:nvSpPr>
          <p:spPr>
            <a:xfrm>
              <a:off x="2330442" y="3059812"/>
              <a:ext cx="52418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~14 km</a:t>
              </a:r>
            </a:p>
          </p:txBody>
        </p:sp>
        <p:sp>
          <p:nvSpPr>
            <p:cNvPr id="42" name="TextBox 41">
              <a:extLst>
                <a:ext uri="{FF2B5EF4-FFF2-40B4-BE49-F238E27FC236}">
                  <a16:creationId xmlns:a16="http://schemas.microsoft.com/office/drawing/2014/main" id="{641F5333-C6CF-EC2A-5B03-55AC5C2A3A81}"/>
                </a:ext>
              </a:extLst>
            </p:cNvPr>
            <p:cNvSpPr txBox="1"/>
            <p:nvPr/>
          </p:nvSpPr>
          <p:spPr>
            <a:xfrm>
              <a:off x="2653577" y="3429000"/>
              <a:ext cx="524182" cy="184666"/>
            </a:xfrm>
            <a:prstGeom prst="rect">
              <a:avLst/>
            </a:prstGeom>
            <a:noFill/>
          </p:spPr>
          <p:txBody>
            <a:bodyPr wrap="none" lIns="0" tIns="0" rIns="0" bIns="0" rtlCol="0">
              <a:spAutoFit/>
            </a:bodyPr>
            <a:lstStyle/>
            <a:p>
              <a:r>
                <a:rPr lang="en-US" sz="1200" b="1" dirty="0">
                  <a:ln w="3175">
                    <a:noFill/>
                  </a:ln>
                  <a:solidFill>
                    <a:srgbClr val="F9C73D"/>
                  </a:solidFill>
                  <a:effectLst>
                    <a:glow rad="63500">
                      <a:srgbClr val="000000">
                        <a:alpha val="40000"/>
                      </a:srgbClr>
                    </a:glow>
                  </a:effectLst>
                </a:rPr>
                <a:t>~50 km</a:t>
              </a:r>
            </a:p>
          </p:txBody>
        </p:sp>
        <p:sp>
          <p:nvSpPr>
            <p:cNvPr id="43" name="TextBox 42">
              <a:extLst>
                <a:ext uri="{FF2B5EF4-FFF2-40B4-BE49-F238E27FC236}">
                  <a16:creationId xmlns:a16="http://schemas.microsoft.com/office/drawing/2014/main" id="{D3D83D4E-BC5E-2DBE-BE4A-3EB70C046025}"/>
                </a:ext>
              </a:extLst>
            </p:cNvPr>
            <p:cNvSpPr txBox="1"/>
            <p:nvPr/>
          </p:nvSpPr>
          <p:spPr>
            <a:xfrm>
              <a:off x="2503561" y="3254494"/>
              <a:ext cx="524182" cy="184666"/>
            </a:xfrm>
            <a:prstGeom prst="rect">
              <a:avLst/>
            </a:prstGeom>
            <a:noFill/>
          </p:spPr>
          <p:txBody>
            <a:bodyPr wrap="none" lIns="0" tIns="0" rIns="0" bIns="0" rtlCol="0">
              <a:spAutoFit/>
            </a:bodyPr>
            <a:lstStyle/>
            <a:p>
              <a:r>
                <a:rPr lang="en-US" sz="1200" b="1" dirty="0">
                  <a:ln w="3175">
                    <a:noFill/>
                  </a:ln>
                  <a:solidFill>
                    <a:srgbClr val="EE8533"/>
                  </a:solidFill>
                  <a:effectLst>
                    <a:glow rad="63500">
                      <a:srgbClr val="000000">
                        <a:alpha val="40000"/>
                      </a:srgbClr>
                    </a:glow>
                  </a:effectLst>
                </a:rPr>
                <a:t>~30 km</a:t>
              </a:r>
            </a:p>
          </p:txBody>
        </p:sp>
      </p:grpSp>
      <p:sp>
        <p:nvSpPr>
          <p:cNvPr id="2" name="Title 1">
            <a:extLst>
              <a:ext uri="{FF2B5EF4-FFF2-40B4-BE49-F238E27FC236}">
                <a16:creationId xmlns:a16="http://schemas.microsoft.com/office/drawing/2014/main" id="{D5D0D8FB-31D6-16B4-6738-31DE8E248446}"/>
              </a:ext>
            </a:extLst>
          </p:cNvPr>
          <p:cNvSpPr>
            <a:spLocks noGrp="1"/>
          </p:cNvSpPr>
          <p:nvPr>
            <p:ph type="title"/>
          </p:nvPr>
        </p:nvSpPr>
        <p:spPr/>
        <p:txBody>
          <a:bodyPr/>
          <a:lstStyle/>
          <a:p>
            <a:r>
              <a:rPr lang="en-US" dirty="0"/>
              <a:t>Potential Ground Damage Sizes &amp; Severities</a:t>
            </a:r>
            <a:br>
              <a:rPr lang="en-US" dirty="0"/>
            </a:br>
            <a:endParaRPr lang="en-US" dirty="0"/>
          </a:p>
        </p:txBody>
      </p:sp>
      <p:sp>
        <p:nvSpPr>
          <p:cNvPr id="4" name="Text Placeholder 3">
            <a:extLst>
              <a:ext uri="{FF2B5EF4-FFF2-40B4-BE49-F238E27FC236}">
                <a16:creationId xmlns:a16="http://schemas.microsoft.com/office/drawing/2014/main" id="{F8CD1FD3-4558-F041-E73C-8655D1380A73}"/>
              </a:ext>
            </a:extLst>
          </p:cNvPr>
          <p:cNvSpPr>
            <a:spLocks noGrp="1"/>
          </p:cNvSpPr>
          <p:nvPr>
            <p:ph type="body" sz="quarter" idx="13"/>
          </p:nvPr>
        </p:nvSpPr>
        <p:spPr/>
        <p:txBody>
          <a:bodyPr/>
          <a:lstStyle/>
          <a:p>
            <a:r>
              <a:rPr lang="en-US" dirty="0"/>
              <a:t>Example near Kananga, DRC</a:t>
            </a:r>
          </a:p>
        </p:txBody>
      </p:sp>
      <p:sp>
        <p:nvSpPr>
          <p:cNvPr id="5" name="Slide Number Placeholder 4">
            <a:extLst>
              <a:ext uri="{FF2B5EF4-FFF2-40B4-BE49-F238E27FC236}">
                <a16:creationId xmlns:a16="http://schemas.microsoft.com/office/drawing/2014/main" id="{893C8E83-9174-1B03-B4B0-5FF35DCDA346}"/>
              </a:ext>
            </a:extLst>
          </p:cNvPr>
          <p:cNvSpPr>
            <a:spLocks noGrp="1"/>
          </p:cNvSpPr>
          <p:nvPr>
            <p:ph type="sldNum" sz="quarter" idx="16"/>
          </p:nvPr>
        </p:nvSpPr>
        <p:spPr/>
        <p:txBody>
          <a:bodyPr/>
          <a:lstStyle/>
          <a:p>
            <a:fld id="{4EBCDCBD-78E1-0D41-A999-31B5EBF8E02C}" type="slidenum">
              <a:rPr lang="en-US" smtClean="0"/>
              <a:pPr/>
              <a:t>22</a:t>
            </a:fld>
            <a:endParaRPr lang="en-US" dirty="0"/>
          </a:p>
        </p:txBody>
      </p:sp>
      <p:sp>
        <p:nvSpPr>
          <p:cNvPr id="6" name="Footer Placeholder 5">
            <a:extLst>
              <a:ext uri="{FF2B5EF4-FFF2-40B4-BE49-F238E27FC236}">
                <a16:creationId xmlns:a16="http://schemas.microsoft.com/office/drawing/2014/main" id="{5FF8F2AC-770F-9555-448A-48480D5A40A9}"/>
              </a:ext>
            </a:extLst>
          </p:cNvPr>
          <p:cNvSpPr>
            <a:spLocks noGrp="1"/>
          </p:cNvSpPr>
          <p:nvPr>
            <p:ph type="ftr" sz="quarter" idx="15"/>
          </p:nvPr>
        </p:nvSpPr>
        <p:spPr/>
        <p:txBody>
          <a:bodyPr/>
          <a:lstStyle/>
          <a:p>
            <a:endParaRPr lang="en-US" dirty="0"/>
          </a:p>
        </p:txBody>
      </p:sp>
      <p:sp>
        <p:nvSpPr>
          <p:cNvPr id="8" name="Content Placeholder 2">
            <a:extLst>
              <a:ext uri="{FF2B5EF4-FFF2-40B4-BE49-F238E27FC236}">
                <a16:creationId xmlns:a16="http://schemas.microsoft.com/office/drawing/2014/main" id="{F9A965F7-640B-8B14-F5A7-FD88A6A2FBC6}"/>
              </a:ext>
            </a:extLst>
          </p:cNvPr>
          <p:cNvSpPr txBox="1">
            <a:spLocks/>
          </p:cNvSpPr>
          <p:nvPr/>
        </p:nvSpPr>
        <p:spPr>
          <a:xfrm>
            <a:off x="8205216" y="1485900"/>
            <a:ext cx="3529584" cy="228267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Font typeface="Arial"/>
              <a:buNone/>
            </a:pPr>
            <a:r>
              <a:rPr lang="en-US" kern="0" dirty="0">
                <a:solidFill>
                  <a:schemeClr val="tx1"/>
                </a:solidFill>
              </a:rPr>
              <a:t>Damage severities could reach </a:t>
            </a:r>
            <a:r>
              <a:rPr lang="en-US" b="1" kern="0" dirty="0">
                <a:solidFill>
                  <a:schemeClr val="tx1"/>
                </a:solidFill>
              </a:rPr>
              <a:t>unsurvivable </a:t>
            </a:r>
            <a:r>
              <a:rPr lang="en-US" kern="0" dirty="0">
                <a:solidFill>
                  <a:schemeClr val="tx1"/>
                </a:solidFill>
              </a:rPr>
              <a:t>levels near the blast, extending to larger areas of </a:t>
            </a:r>
            <a:r>
              <a:rPr lang="en-US" b="1" kern="0" dirty="0">
                <a:solidFill>
                  <a:schemeClr val="tx1"/>
                </a:solidFill>
              </a:rPr>
              <a:t>structural damage, fires, and shattered windows</a:t>
            </a:r>
            <a:endParaRPr lang="en-US" dirty="0">
              <a:solidFill>
                <a:schemeClr val="tx1"/>
              </a:solidFill>
            </a:endParaRPr>
          </a:p>
          <a:p>
            <a:pPr marL="0" indent="0">
              <a:buFont typeface="Arial"/>
              <a:buNone/>
            </a:pPr>
            <a:endParaRPr lang="en-US" dirty="0">
              <a:solidFill>
                <a:schemeClr val="tx1"/>
              </a:solidFill>
            </a:endParaRPr>
          </a:p>
        </p:txBody>
      </p:sp>
      <p:graphicFrame>
        <p:nvGraphicFramePr>
          <p:cNvPr id="9" name="Table 8">
            <a:extLst>
              <a:ext uri="{FF2B5EF4-FFF2-40B4-BE49-F238E27FC236}">
                <a16:creationId xmlns:a16="http://schemas.microsoft.com/office/drawing/2014/main" id="{76DA5B2D-FB84-85AD-0D9E-02B58D390172}"/>
              </a:ext>
            </a:extLst>
          </p:cNvPr>
          <p:cNvGraphicFramePr>
            <a:graphicFrameLocks noGrp="1"/>
          </p:cNvGraphicFramePr>
          <p:nvPr/>
        </p:nvGraphicFramePr>
        <p:xfrm>
          <a:off x="8205216" y="3589050"/>
          <a:ext cx="3529584" cy="2377440"/>
        </p:xfrm>
        <a:graphic>
          <a:graphicData uri="http://schemas.openxmlformats.org/drawingml/2006/table">
            <a:tbl>
              <a:tblPr firstRow="1" firstCol="1" bandRow="1">
                <a:tableStyleId>{5940675A-B579-460E-94D1-54222C63F5DA}</a:tableStyleId>
              </a:tblPr>
              <a:tblGrid>
                <a:gridCol w="1413166">
                  <a:extLst>
                    <a:ext uri="{9D8B030D-6E8A-4147-A177-3AD203B41FA5}">
                      <a16:colId xmlns:a16="http://schemas.microsoft.com/office/drawing/2014/main" val="20000"/>
                    </a:ext>
                  </a:extLst>
                </a:gridCol>
                <a:gridCol w="2116418">
                  <a:extLst>
                    <a:ext uri="{9D8B030D-6E8A-4147-A177-3AD203B41FA5}">
                      <a16:colId xmlns:a16="http://schemas.microsoft.com/office/drawing/2014/main" val="20001"/>
                    </a:ext>
                  </a:extLst>
                </a:gridCol>
              </a:tblGrid>
              <a:tr h="284070">
                <a:tc gridSpan="2">
                  <a:txBody>
                    <a:bodyPr/>
                    <a:lstStyle/>
                    <a:p>
                      <a:pPr marL="0" marR="0">
                        <a:spcBef>
                          <a:spcPts val="0"/>
                        </a:spcBef>
                        <a:spcAft>
                          <a:spcPts val="0"/>
                        </a:spcAft>
                      </a:pPr>
                      <a:r>
                        <a:rPr lang="en-US" sz="1400" b="1" dirty="0">
                          <a:effectLst/>
                          <a:latin typeface="+mn-lt"/>
                        </a:rPr>
                        <a:t>Damage Level Description</a:t>
                      </a:r>
                      <a:endParaRPr lang="en-US" sz="1400" b="1" dirty="0">
                        <a:solidFill>
                          <a:schemeClr val="tx1"/>
                        </a:solidFill>
                        <a:effectLst/>
                        <a:latin typeface="+mn-lt"/>
                        <a:ea typeface="ＭＳ 明朝" charset="-128"/>
                        <a:cs typeface="Times New Roman" charset="0"/>
                      </a:endParaRPr>
                    </a:p>
                  </a:txBody>
                  <a:tcPr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Serious</a:t>
                      </a:r>
                    </a:p>
                  </a:txBody>
                  <a:tcPr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EEC98"/>
                    </a:solidFill>
                  </a:tcPr>
                </a:tc>
                <a:tc>
                  <a:txBody>
                    <a:bodyPr/>
                    <a:lstStyle/>
                    <a:p>
                      <a:pPr marL="0" marR="0" indent="0" algn="l" defTabSz="2090044" rtl="0" eaLnBrk="1" fontAlgn="auto" latinLnBrk="0" hangingPunct="1">
                        <a:lnSpc>
                          <a:spcPct val="100000"/>
                        </a:lnSpc>
                        <a:spcBef>
                          <a:spcPts val="0"/>
                        </a:spcBef>
                        <a:spcAft>
                          <a:spcPts val="0"/>
                        </a:spcAft>
                        <a:buClrTx/>
                        <a:buSzTx/>
                        <a:buFontTx/>
                        <a:buNone/>
                        <a:tabLst/>
                        <a:defRPr/>
                      </a:pPr>
                      <a:r>
                        <a:rPr lang="en-US" sz="1400" dirty="0">
                          <a:effectLst/>
                          <a:latin typeface="+mn-lt"/>
                        </a:rPr>
                        <a:t>Windows shatter, some structure</a:t>
                      </a:r>
                      <a:r>
                        <a:rPr lang="en-US" sz="1400" baseline="0" dirty="0">
                          <a:effectLst/>
                          <a:latin typeface="+mn-lt"/>
                        </a:rPr>
                        <a:t>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Severe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A40"/>
                    </a:solidFill>
                  </a:tcPr>
                </a:tc>
                <a:tc>
                  <a:txBody>
                    <a:bodyPr/>
                    <a:lstStyle/>
                    <a:p>
                      <a:pPr marL="0" marR="0">
                        <a:spcBef>
                          <a:spcPts val="0"/>
                        </a:spcBef>
                        <a:spcAft>
                          <a:spcPts val="0"/>
                        </a:spcAft>
                      </a:pPr>
                      <a:r>
                        <a:rPr lang="en-US" sz="1400" dirty="0">
                          <a:effectLst/>
                          <a:latin typeface="+mn-lt"/>
                        </a:rPr>
                        <a:t>Widespread structure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Critical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7A1A"/>
                    </a:solidFill>
                  </a:tcPr>
                </a:tc>
                <a:tc>
                  <a:txBody>
                    <a:bodyPr/>
                    <a:lstStyle/>
                    <a:p>
                      <a:pPr marL="0" marR="0">
                        <a:spcBef>
                          <a:spcPts val="0"/>
                        </a:spcBef>
                        <a:spcAft>
                          <a:spcPts val="0"/>
                        </a:spcAft>
                      </a:pPr>
                      <a:r>
                        <a:rPr lang="en-US" sz="1400" baseline="0" dirty="0">
                          <a:effectLst/>
                          <a:latin typeface="+mn-lt"/>
                        </a:rPr>
                        <a:t>Residential structures collapse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Unsurvivable</a:t>
                      </a:r>
                    </a:p>
                  </a:txBody>
                  <a:tcPr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rgbClr val="C44F3D"/>
                    </a:solidFill>
                  </a:tcPr>
                </a:tc>
                <a:tc>
                  <a:txBody>
                    <a:bodyPr/>
                    <a:lstStyle/>
                    <a:p>
                      <a:pPr marL="0" marR="0">
                        <a:spcBef>
                          <a:spcPts val="0"/>
                        </a:spcBef>
                        <a:spcAft>
                          <a:spcPts val="0"/>
                        </a:spcAft>
                      </a:pPr>
                      <a:r>
                        <a:rPr lang="en-US" sz="1400" dirty="0">
                          <a:effectLst/>
                          <a:latin typeface="+mn-lt"/>
                        </a:rPr>
                        <a:t>Devastation, structures flattened or burned</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0" name="Content Placeholder 2">
            <a:extLst>
              <a:ext uri="{FF2B5EF4-FFF2-40B4-BE49-F238E27FC236}">
                <a16:creationId xmlns:a16="http://schemas.microsoft.com/office/drawing/2014/main" id="{BEE5B1E2-3054-C028-4BC0-D57790A66733}"/>
              </a:ext>
            </a:extLst>
          </p:cNvPr>
          <p:cNvSpPr txBox="1">
            <a:spLocks/>
          </p:cNvSpPr>
          <p:nvPr/>
        </p:nvSpPr>
        <p:spPr>
          <a:xfrm>
            <a:off x="457200"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Median (50</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1" name="Content Placeholder 2">
            <a:extLst>
              <a:ext uri="{FF2B5EF4-FFF2-40B4-BE49-F238E27FC236}">
                <a16:creationId xmlns:a16="http://schemas.microsoft.com/office/drawing/2014/main" id="{0358EF5B-3CEA-9FF7-7855-24EAF0FB01A5}"/>
              </a:ext>
            </a:extLst>
          </p:cNvPr>
          <p:cNvSpPr txBox="1">
            <a:spLocks/>
          </p:cNvSpPr>
          <p:nvPr/>
        </p:nvSpPr>
        <p:spPr>
          <a:xfrm>
            <a:off x="4215384"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Large (95</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2" name="Content Placeholder 2">
            <a:extLst>
              <a:ext uri="{FF2B5EF4-FFF2-40B4-BE49-F238E27FC236}">
                <a16:creationId xmlns:a16="http://schemas.microsoft.com/office/drawing/2014/main" id="{45654481-8981-154C-185B-4E5E9F309ABE}"/>
              </a:ext>
            </a:extLst>
          </p:cNvPr>
          <p:cNvSpPr txBox="1">
            <a:spLocks/>
          </p:cNvSpPr>
          <p:nvPr/>
        </p:nvSpPr>
        <p:spPr>
          <a:xfrm>
            <a:off x="456979" y="1485900"/>
            <a:ext cx="3648456" cy="1123712"/>
          </a:xfrm>
          <a:prstGeom prst="roundRect">
            <a:avLst/>
          </a:prstGeom>
          <a:solidFill>
            <a:schemeClr val="accent1"/>
          </a:solidFill>
          <a:ln>
            <a:solidFill>
              <a:schemeClr val="accent1"/>
            </a:solidFill>
          </a:ln>
        </p:spPr>
        <p:txBody>
          <a:bodyPr vert="horz" lIns="91440" tIns="45720" rIns="91440" bIns="4572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dirty="0">
                <a:solidFill>
                  <a:srgbClr val="FFFFFF"/>
                </a:solidFill>
                <a:latin typeface="Arial" panose="020B0604020202020204"/>
              </a:rPr>
              <a:t>Damage areas would most likely extend over ~100 km</a:t>
            </a:r>
            <a:br>
              <a:rPr lang="en-US" dirty="0">
                <a:solidFill>
                  <a:srgbClr val="FFFFFF"/>
                </a:solidFill>
                <a:latin typeface="Arial" panose="020B0604020202020204"/>
              </a:rPr>
            </a:br>
            <a:r>
              <a:rPr lang="en-US" dirty="0">
                <a:solidFill>
                  <a:srgbClr val="FFFFFF"/>
                </a:solidFill>
                <a:latin typeface="Arial" panose="020B0604020202020204"/>
              </a:rPr>
              <a:t>(&gt;60 miles) in radius</a:t>
            </a:r>
          </a:p>
        </p:txBody>
      </p:sp>
      <p:sp>
        <p:nvSpPr>
          <p:cNvPr id="13" name="Content Placeholder 2">
            <a:extLst>
              <a:ext uri="{FF2B5EF4-FFF2-40B4-BE49-F238E27FC236}">
                <a16:creationId xmlns:a16="http://schemas.microsoft.com/office/drawing/2014/main" id="{8842042F-3E8D-6458-F3CE-7BF925E6FEAE}"/>
              </a:ext>
            </a:extLst>
          </p:cNvPr>
          <p:cNvSpPr txBox="1">
            <a:spLocks/>
          </p:cNvSpPr>
          <p:nvPr/>
        </p:nvSpPr>
        <p:spPr>
          <a:xfrm>
            <a:off x="4325112" y="1485900"/>
            <a:ext cx="3648456" cy="1123712"/>
          </a:xfrm>
          <a:prstGeom prst="roundRect">
            <a:avLst/>
          </a:prstGeom>
          <a:solidFill>
            <a:schemeClr val="accent1"/>
          </a:solidFill>
          <a:ln>
            <a:solidFill>
              <a:schemeClr val="accent1"/>
            </a:solidFill>
          </a:ln>
        </p:spPr>
        <p:txBody>
          <a:bodyPr vert="horz" lIns="91440" tIns="45720" rIns="91440" bIns="4572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dirty="0">
                <a:solidFill>
                  <a:srgbClr val="FFFFFF"/>
                </a:solidFill>
                <a:latin typeface="Arial" panose="020B0604020202020204"/>
              </a:rPr>
              <a:t>Large damage areas could extend out over ~130 km </a:t>
            </a:r>
            <a:br>
              <a:rPr lang="en-US" dirty="0">
                <a:solidFill>
                  <a:srgbClr val="FFFFFF"/>
                </a:solidFill>
                <a:latin typeface="Arial" panose="020B0604020202020204"/>
              </a:rPr>
            </a:br>
            <a:r>
              <a:rPr lang="en-US" dirty="0">
                <a:solidFill>
                  <a:srgbClr val="FFFFFF"/>
                </a:solidFill>
                <a:latin typeface="Arial" panose="020B0604020202020204"/>
              </a:rPr>
              <a:t>(~80 miles) or more in radius</a:t>
            </a:r>
          </a:p>
        </p:txBody>
      </p:sp>
    </p:spTree>
    <p:extLst>
      <p:ext uri="{BB962C8B-B14F-4D97-AF65-F5344CB8AC3E}">
        <p14:creationId xmlns:p14="http://schemas.microsoft.com/office/powerpoint/2010/main" val="183325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093C-C7A8-C7D7-8DF7-FB36B00663C6}"/>
              </a:ext>
            </a:extLst>
          </p:cNvPr>
          <p:cNvSpPr>
            <a:spLocks noGrp="1"/>
          </p:cNvSpPr>
          <p:nvPr>
            <p:ph type="title"/>
          </p:nvPr>
        </p:nvSpPr>
        <p:spPr/>
        <p:txBody>
          <a:bodyPr/>
          <a:lstStyle/>
          <a:p>
            <a:r>
              <a:rPr lang="en-US" dirty="0"/>
              <a:t>Affected Population Ranges by Location</a:t>
            </a:r>
          </a:p>
        </p:txBody>
      </p:sp>
      <p:sp>
        <p:nvSpPr>
          <p:cNvPr id="4" name="Footer Placeholder 3">
            <a:extLst>
              <a:ext uri="{FF2B5EF4-FFF2-40B4-BE49-F238E27FC236}">
                <a16:creationId xmlns:a16="http://schemas.microsoft.com/office/drawing/2014/main" id="{FDFF7DFC-3BEA-A69F-BD06-311572346C6E}"/>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0646327F-CC5A-003F-78E4-7D4507DFB745}"/>
              </a:ext>
            </a:extLst>
          </p:cNvPr>
          <p:cNvSpPr>
            <a:spLocks noGrp="1"/>
          </p:cNvSpPr>
          <p:nvPr>
            <p:ph type="sldNum" sz="quarter" idx="16"/>
          </p:nvPr>
        </p:nvSpPr>
        <p:spPr/>
        <p:txBody>
          <a:bodyPr/>
          <a:lstStyle/>
          <a:p>
            <a:fld id="{4EBCDCBD-78E1-0D41-A999-31B5EBF8E02C}" type="slidenum">
              <a:rPr lang="en-US" smtClean="0"/>
              <a:pPr/>
              <a:t>23</a:t>
            </a:fld>
            <a:endParaRPr lang="en-US" dirty="0"/>
          </a:p>
        </p:txBody>
      </p:sp>
      <p:sp>
        <p:nvSpPr>
          <p:cNvPr id="27" name="Content Placeholder 2">
            <a:extLst>
              <a:ext uri="{FF2B5EF4-FFF2-40B4-BE49-F238E27FC236}">
                <a16:creationId xmlns:a16="http://schemas.microsoft.com/office/drawing/2014/main" id="{4523201D-ED07-E37A-8C06-DB8B6ABEE4CC}"/>
              </a:ext>
            </a:extLst>
          </p:cNvPr>
          <p:cNvSpPr txBox="1">
            <a:spLocks/>
          </p:cNvSpPr>
          <p:nvPr/>
        </p:nvSpPr>
        <p:spPr>
          <a:xfrm>
            <a:off x="8111958" y="4659349"/>
            <a:ext cx="3200400" cy="1021556"/>
          </a:xfrm>
          <a:prstGeom prst="roundRect">
            <a:avLst/>
          </a:prstGeom>
          <a:solidFill>
            <a:schemeClr val="accent1"/>
          </a:solidFill>
        </p:spPr>
        <p:txBody>
          <a:bodyPr vert="horz" lIns="91440" tIns="91440" rIns="91440" bIns="91440" rtlCol="0" anchor="ctr">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lang="en-US" sz="1600" dirty="0">
                <a:solidFill>
                  <a:schemeClr val="bg1"/>
                </a:solidFill>
                <a:latin typeface="Arial" panose="020B0604020202020204"/>
              </a:rPr>
              <a:t>Smaller damage could affect several thousands to </a:t>
            </a:r>
            <a:br>
              <a:rPr lang="en-US" sz="1600" dirty="0">
                <a:solidFill>
                  <a:schemeClr val="bg1"/>
                </a:solidFill>
                <a:latin typeface="Arial" panose="020B0604020202020204"/>
              </a:rPr>
            </a:br>
            <a:r>
              <a:rPr lang="en-US" sz="1600" dirty="0">
                <a:solidFill>
                  <a:schemeClr val="bg1"/>
                </a:solidFill>
                <a:latin typeface="Arial" panose="020B0604020202020204"/>
              </a:rPr>
              <a:t>~200 thousand people</a:t>
            </a:r>
            <a:endParaRPr kumimoji="0" lang="en-US" sz="160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8" name="Content Placeholder 2">
            <a:extLst>
              <a:ext uri="{FF2B5EF4-FFF2-40B4-BE49-F238E27FC236}">
                <a16:creationId xmlns:a16="http://schemas.microsoft.com/office/drawing/2014/main" id="{64D928BC-4E89-739C-703B-2EABA4018B22}"/>
              </a:ext>
            </a:extLst>
          </p:cNvPr>
          <p:cNvSpPr txBox="1">
            <a:spLocks/>
          </p:cNvSpPr>
          <p:nvPr/>
        </p:nvSpPr>
        <p:spPr>
          <a:xfrm>
            <a:off x="8111958" y="3118287"/>
            <a:ext cx="3200400" cy="1021556"/>
          </a:xfrm>
          <a:prstGeom prst="roundRect">
            <a:avLst/>
          </a:prstGeom>
          <a:solidFill>
            <a:schemeClr val="accent1"/>
          </a:solidFill>
        </p:spPr>
        <p:txBody>
          <a:bodyPr vert="horz" lIns="91440" tIns="91440" rIns="91440" bIns="91440" rtlCol="0" anchor="ctr">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lang="en-US" sz="1600" dirty="0">
                <a:solidFill>
                  <a:schemeClr val="bg1"/>
                </a:solidFill>
                <a:latin typeface="Arial" panose="020B0604020202020204"/>
              </a:rPr>
              <a:t>Average damage could affect tens-of-thousands to </a:t>
            </a:r>
            <a:br>
              <a:rPr lang="en-US" sz="1600" dirty="0">
                <a:solidFill>
                  <a:schemeClr val="bg1"/>
                </a:solidFill>
                <a:latin typeface="Arial" panose="020B0604020202020204"/>
              </a:rPr>
            </a:br>
            <a:r>
              <a:rPr lang="en-US" sz="1600" dirty="0">
                <a:solidFill>
                  <a:schemeClr val="bg1"/>
                </a:solidFill>
                <a:latin typeface="Arial" panose="020B0604020202020204"/>
              </a:rPr>
              <a:t>~700 thousand people</a:t>
            </a:r>
            <a:endParaRPr kumimoji="0" lang="en-US" sz="160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9" name="Content Placeholder 2">
            <a:extLst>
              <a:ext uri="{FF2B5EF4-FFF2-40B4-BE49-F238E27FC236}">
                <a16:creationId xmlns:a16="http://schemas.microsoft.com/office/drawing/2014/main" id="{C476CA38-8493-57AC-D188-9C7F3B969F08}"/>
              </a:ext>
            </a:extLst>
          </p:cNvPr>
          <p:cNvSpPr txBox="1">
            <a:spLocks/>
          </p:cNvSpPr>
          <p:nvPr/>
        </p:nvSpPr>
        <p:spPr>
          <a:xfrm>
            <a:off x="8111958" y="1577225"/>
            <a:ext cx="3200400" cy="1021556"/>
          </a:xfrm>
          <a:prstGeom prst="roundRect">
            <a:avLst/>
          </a:prstGeom>
          <a:solidFill>
            <a:schemeClr val="accent1"/>
          </a:solidFill>
        </p:spPr>
        <p:txBody>
          <a:bodyPr vert="horz" lIns="91440" tIns="91440" rIns="91440" bIns="91440" rtlCol="0" anchor="ctr">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lang="en-US" sz="1600" dirty="0">
                <a:solidFill>
                  <a:schemeClr val="bg1"/>
                </a:solidFill>
                <a:latin typeface="Arial" panose="020B0604020202020204"/>
              </a:rPr>
              <a:t>Large damage could affect hundreds-of-thousands to over 1 million people</a:t>
            </a:r>
            <a:endParaRPr kumimoji="0" lang="en-US" sz="1600" i="0" u="none" strike="noStrike" kern="1200" cap="none" spc="0" normalizeH="0" baseline="0" noProof="0" dirty="0">
              <a:ln>
                <a:noFill/>
              </a:ln>
              <a:solidFill>
                <a:schemeClr val="bg1"/>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id="{02361A97-7700-D7DC-E48F-863F74DC1D5D}"/>
              </a:ext>
            </a:extLst>
          </p:cNvPr>
          <p:cNvGrpSpPr>
            <a:grpSpLocks noChangeAspect="1"/>
          </p:cNvGrpSpPr>
          <p:nvPr/>
        </p:nvGrpSpPr>
        <p:grpSpPr>
          <a:xfrm>
            <a:off x="952499" y="1098627"/>
            <a:ext cx="7062640" cy="5111673"/>
            <a:chOff x="343307" y="947811"/>
            <a:chExt cx="7639509" cy="5529189"/>
          </a:xfrm>
        </p:grpSpPr>
        <p:grpSp>
          <p:nvGrpSpPr>
            <p:cNvPr id="36" name="Group 35">
              <a:extLst>
                <a:ext uri="{FF2B5EF4-FFF2-40B4-BE49-F238E27FC236}">
                  <a16:creationId xmlns:a16="http://schemas.microsoft.com/office/drawing/2014/main" id="{6722FFBA-31BF-23B5-538F-10E8F8FBD77B}"/>
                </a:ext>
              </a:extLst>
            </p:cNvPr>
            <p:cNvGrpSpPr/>
            <p:nvPr/>
          </p:nvGrpSpPr>
          <p:grpSpPr>
            <a:xfrm>
              <a:off x="343307" y="990600"/>
              <a:ext cx="7170386" cy="5486400"/>
              <a:chOff x="343307" y="990600"/>
              <a:chExt cx="7170386" cy="5486400"/>
            </a:xfrm>
          </p:grpSpPr>
          <p:grpSp>
            <p:nvGrpSpPr>
              <p:cNvPr id="51" name="Group 50">
                <a:extLst>
                  <a:ext uri="{FF2B5EF4-FFF2-40B4-BE49-F238E27FC236}">
                    <a16:creationId xmlns:a16="http://schemas.microsoft.com/office/drawing/2014/main" id="{22901693-190B-0EFE-CE01-47351945A608}"/>
                  </a:ext>
                </a:extLst>
              </p:cNvPr>
              <p:cNvGrpSpPr/>
              <p:nvPr/>
            </p:nvGrpSpPr>
            <p:grpSpPr>
              <a:xfrm>
                <a:off x="343307" y="990600"/>
                <a:ext cx="3930981" cy="5486400"/>
                <a:chOff x="343307" y="990600"/>
                <a:chExt cx="3930981" cy="5486400"/>
              </a:xfrm>
            </p:grpSpPr>
            <p:pic>
              <p:nvPicPr>
                <p:cNvPr id="53" name="Picture 52">
                  <a:extLst>
                    <a:ext uri="{FF2B5EF4-FFF2-40B4-BE49-F238E27FC236}">
                      <a16:creationId xmlns:a16="http://schemas.microsoft.com/office/drawing/2014/main" id="{1F8D2389-0414-42E1-6124-A20D8E4FA343}"/>
                    </a:ext>
                  </a:extLst>
                </p:cNvPr>
                <p:cNvPicPr>
                  <a:picLocks noChangeAspect="1"/>
                </p:cNvPicPr>
                <p:nvPr/>
              </p:nvPicPr>
              <p:blipFill>
                <a:blip r:embed="rId3"/>
                <a:srcRect l="3830" r="2397"/>
                <a:stretch/>
              </p:blipFill>
              <p:spPr>
                <a:xfrm>
                  <a:off x="343307" y="990600"/>
                  <a:ext cx="3930981" cy="5486400"/>
                </a:xfrm>
                <a:prstGeom prst="rect">
                  <a:avLst/>
                </a:prstGeom>
              </p:spPr>
            </p:pic>
            <p:sp>
              <p:nvSpPr>
                <p:cNvPr id="54" name="TextBox 53">
                  <a:extLst>
                    <a:ext uri="{FF2B5EF4-FFF2-40B4-BE49-F238E27FC236}">
                      <a16:creationId xmlns:a16="http://schemas.microsoft.com/office/drawing/2014/main" id="{F48F91E8-C94A-EDFE-AA30-1E79D5DD8B71}"/>
                    </a:ext>
                  </a:extLst>
                </p:cNvPr>
                <p:cNvSpPr txBox="1"/>
                <p:nvPr/>
              </p:nvSpPr>
              <p:spPr>
                <a:xfrm>
                  <a:off x="359697" y="3169903"/>
                  <a:ext cx="1288348" cy="307777"/>
                </a:xfrm>
                <a:prstGeom prst="rect">
                  <a:avLst/>
                </a:prstGeom>
                <a:noFill/>
                <a:effectLst>
                  <a:glow rad="127000">
                    <a:schemeClr val="bg1"/>
                  </a:glow>
                </a:effectLst>
              </p:spPr>
              <p:txBody>
                <a:bodyPr wrap="square" lIns="0" tIns="0" rIns="0" bIns="0" rtlCol="0">
                  <a:spAutoFit/>
                </a:bodyPr>
                <a:lstStyle/>
                <a:p>
                  <a:pPr algn="ctr"/>
                  <a:r>
                    <a:rPr lang="en-US" sz="1000" dirty="0">
                      <a:solidFill>
                        <a:srgbClr val="FFFF00"/>
                      </a:solidFill>
                      <a:effectLst>
                        <a:glow rad="101600">
                          <a:schemeClr val="tx1">
                            <a:alpha val="50000"/>
                          </a:schemeClr>
                        </a:glow>
                      </a:effectLst>
                    </a:rPr>
                    <a:t>Democratic Republic of the Congo</a:t>
                  </a:r>
                </a:p>
              </p:txBody>
            </p:sp>
            <p:sp>
              <p:nvSpPr>
                <p:cNvPr id="55" name="TextBox 54">
                  <a:extLst>
                    <a:ext uri="{FF2B5EF4-FFF2-40B4-BE49-F238E27FC236}">
                      <a16:creationId xmlns:a16="http://schemas.microsoft.com/office/drawing/2014/main" id="{3A7E688A-3EE5-9400-04B6-7B86C4F63245}"/>
                    </a:ext>
                  </a:extLst>
                </p:cNvPr>
                <p:cNvSpPr txBox="1"/>
                <p:nvPr/>
              </p:nvSpPr>
              <p:spPr>
                <a:xfrm>
                  <a:off x="894483" y="4924970"/>
                  <a:ext cx="544162" cy="153888"/>
                </a:xfrm>
                <a:prstGeom prst="rect">
                  <a:avLst/>
                </a:prstGeom>
                <a:noFill/>
                <a:effectLst>
                  <a:glow rad="127000">
                    <a:schemeClr val="bg1"/>
                  </a:glow>
                </a:effectLst>
              </p:spPr>
              <p:txBody>
                <a:bodyPr wrap="square" lIns="0" tIns="0" rIns="0" bIns="0" rtlCol="0">
                  <a:spAutoFit/>
                </a:bodyPr>
                <a:lstStyle/>
                <a:p>
                  <a:pPr algn="ctr"/>
                  <a:r>
                    <a:rPr lang="en-US" sz="1000" dirty="0">
                      <a:solidFill>
                        <a:srgbClr val="FFFF00"/>
                      </a:solidFill>
                      <a:effectLst>
                        <a:glow rad="101600">
                          <a:schemeClr val="tx1">
                            <a:alpha val="50000"/>
                          </a:schemeClr>
                        </a:glow>
                      </a:effectLst>
                    </a:rPr>
                    <a:t>Angola</a:t>
                  </a:r>
                </a:p>
              </p:txBody>
            </p:sp>
          </p:grpSp>
          <p:pic>
            <p:nvPicPr>
              <p:cNvPr id="52" name="Picture 51">
                <a:extLst>
                  <a:ext uri="{FF2B5EF4-FFF2-40B4-BE49-F238E27FC236}">
                    <a16:creationId xmlns:a16="http://schemas.microsoft.com/office/drawing/2014/main" id="{C2B022C7-F6EE-B32E-7D59-CD4E9BB3E743}"/>
                  </a:ext>
                </a:extLst>
              </p:cNvPr>
              <p:cNvPicPr>
                <a:picLocks noChangeAspect="1"/>
              </p:cNvPicPr>
              <p:nvPr/>
            </p:nvPicPr>
            <p:blipFill>
              <a:blip r:embed="rId4"/>
              <a:stretch>
                <a:fillRect/>
              </a:stretch>
            </p:blipFill>
            <p:spPr>
              <a:xfrm>
                <a:off x="4356575" y="1382527"/>
                <a:ext cx="3157118" cy="4754880"/>
              </a:xfrm>
              <a:prstGeom prst="rect">
                <a:avLst/>
              </a:prstGeom>
            </p:spPr>
          </p:pic>
        </p:grpSp>
        <p:cxnSp>
          <p:nvCxnSpPr>
            <p:cNvPr id="37" name="Straight Arrow Connector 36">
              <a:extLst>
                <a:ext uri="{FF2B5EF4-FFF2-40B4-BE49-F238E27FC236}">
                  <a16:creationId xmlns:a16="http://schemas.microsoft.com/office/drawing/2014/main" id="{6E96C0E1-EBF4-7D0C-02CF-999B09992987}"/>
                </a:ext>
              </a:extLst>
            </p:cNvPr>
            <p:cNvCxnSpPr>
              <a:cxnSpLocks/>
            </p:cNvCxnSpPr>
            <p:nvPr/>
          </p:nvCxnSpPr>
          <p:spPr>
            <a:xfrm flipH="1" flipV="1">
              <a:off x="5146161" y="3790507"/>
              <a:ext cx="2836655" cy="152706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3248C82-8D7F-37E8-0A15-25CE1A21D3CD}"/>
                </a:ext>
              </a:extLst>
            </p:cNvPr>
            <p:cNvCxnSpPr>
              <a:cxnSpLocks/>
            </p:cNvCxnSpPr>
            <p:nvPr/>
          </p:nvCxnSpPr>
          <p:spPr>
            <a:xfrm flipH="1" flipV="1">
              <a:off x="5986133" y="3169903"/>
              <a:ext cx="1996683" cy="522623"/>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E506B16-0562-6409-3973-C90B6EFFB83B}"/>
                </a:ext>
              </a:extLst>
            </p:cNvPr>
            <p:cNvCxnSpPr>
              <a:cxnSpLocks/>
            </p:cNvCxnSpPr>
            <p:nvPr/>
          </p:nvCxnSpPr>
          <p:spPr>
            <a:xfrm flipH="1">
              <a:off x="6698514" y="2054166"/>
              <a:ext cx="1284302" cy="540179"/>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Content Placeholder 2">
              <a:extLst>
                <a:ext uri="{FF2B5EF4-FFF2-40B4-BE49-F238E27FC236}">
                  <a16:creationId xmlns:a16="http://schemas.microsoft.com/office/drawing/2014/main" id="{BA6E3B23-8772-5702-92FB-6EEB07533136}"/>
                </a:ext>
              </a:extLst>
            </p:cNvPr>
            <p:cNvSpPr txBox="1">
              <a:spLocks/>
            </p:cNvSpPr>
            <p:nvPr/>
          </p:nvSpPr>
          <p:spPr>
            <a:xfrm>
              <a:off x="4493081" y="947811"/>
              <a:ext cx="2973754" cy="798997"/>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Affected population ranges for potential damage sizes along impact locations</a:t>
              </a:r>
            </a:p>
          </p:txBody>
        </p:sp>
        <p:cxnSp>
          <p:nvCxnSpPr>
            <p:cNvPr id="41" name="Straight Connector 40">
              <a:extLst>
                <a:ext uri="{FF2B5EF4-FFF2-40B4-BE49-F238E27FC236}">
                  <a16:creationId xmlns:a16="http://schemas.microsoft.com/office/drawing/2014/main" id="{0690D2EB-7C41-FB7A-8385-7B314838AD24}"/>
                </a:ext>
              </a:extLst>
            </p:cNvPr>
            <p:cNvCxnSpPr>
              <a:cxnSpLocks/>
            </p:cNvCxnSpPr>
            <p:nvPr/>
          </p:nvCxnSpPr>
          <p:spPr>
            <a:xfrm flipH="1" flipV="1">
              <a:off x="2498651" y="1854013"/>
              <a:ext cx="2519916" cy="10633"/>
            </a:xfrm>
            <a:prstGeom prst="line">
              <a:avLst/>
            </a:prstGeom>
            <a:ln w="12700">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6FA3972-1893-F114-C417-38FBEB414212}"/>
                </a:ext>
              </a:extLst>
            </p:cNvPr>
            <p:cNvCxnSpPr>
              <a:cxnSpLocks/>
            </p:cNvCxnSpPr>
            <p:nvPr/>
          </p:nvCxnSpPr>
          <p:spPr>
            <a:xfrm flipH="1">
              <a:off x="2371060" y="4466255"/>
              <a:ext cx="2606040" cy="0"/>
            </a:xfrm>
            <a:prstGeom prst="line">
              <a:avLst/>
            </a:prstGeom>
            <a:ln w="12700">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E1058371-CD45-8B9E-2A6D-F0D59B06F4C3}"/>
                </a:ext>
              </a:extLst>
            </p:cNvPr>
            <p:cNvSpPr txBox="1"/>
            <p:nvPr/>
          </p:nvSpPr>
          <p:spPr>
            <a:xfrm rot="5400000">
              <a:off x="5331367" y="5149630"/>
              <a:ext cx="814647" cy="246221"/>
            </a:xfrm>
            <a:prstGeom prst="rect">
              <a:avLst/>
            </a:prstGeom>
            <a:noFill/>
          </p:spPr>
          <p:txBody>
            <a:bodyPr wrap="none" rtlCol="0">
              <a:spAutoFit/>
            </a:bodyPr>
            <a:lstStyle/>
            <a:p>
              <a:r>
                <a:rPr lang="en-US" sz="1000" dirty="0">
                  <a:solidFill>
                    <a:schemeClr val="bg2">
                      <a:lumMod val="90000"/>
                    </a:schemeClr>
                  </a:solidFill>
                </a:rPr>
                <a:t>Swath avg.</a:t>
              </a:r>
            </a:p>
          </p:txBody>
        </p:sp>
        <p:cxnSp>
          <p:nvCxnSpPr>
            <p:cNvPr id="44" name="Straight Connector 43">
              <a:extLst>
                <a:ext uri="{FF2B5EF4-FFF2-40B4-BE49-F238E27FC236}">
                  <a16:creationId xmlns:a16="http://schemas.microsoft.com/office/drawing/2014/main" id="{98A85377-4A98-9E77-8A46-A2DF486E2318}"/>
                </a:ext>
              </a:extLst>
            </p:cNvPr>
            <p:cNvCxnSpPr>
              <a:cxnSpLocks/>
            </p:cNvCxnSpPr>
            <p:nvPr/>
          </p:nvCxnSpPr>
          <p:spPr>
            <a:xfrm flipH="1">
              <a:off x="2498651" y="3066049"/>
              <a:ext cx="3436482" cy="0"/>
            </a:xfrm>
            <a:prstGeom prst="line">
              <a:avLst/>
            </a:prstGeom>
            <a:ln w="12700">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45" name="Picture 44">
              <a:extLst>
                <a:ext uri="{FF2B5EF4-FFF2-40B4-BE49-F238E27FC236}">
                  <a16:creationId xmlns:a16="http://schemas.microsoft.com/office/drawing/2014/main" id="{97E1E0A8-B49C-72D0-6FDE-EE32B1A839C0}"/>
                </a:ext>
              </a:extLst>
            </p:cNvPr>
            <p:cNvPicPr>
              <a:picLocks noChangeAspect="1"/>
            </p:cNvPicPr>
            <p:nvPr/>
          </p:nvPicPr>
          <p:blipFill>
            <a:blip r:embed="rId5"/>
            <a:stretch>
              <a:fillRect/>
            </a:stretch>
          </p:blipFill>
          <p:spPr>
            <a:xfrm>
              <a:off x="360610" y="1006571"/>
              <a:ext cx="1078035" cy="688552"/>
            </a:xfrm>
            <a:prstGeom prst="rect">
              <a:avLst/>
            </a:prstGeom>
          </p:spPr>
        </p:pic>
        <p:sp>
          <p:nvSpPr>
            <p:cNvPr id="46" name="TextBox 45">
              <a:extLst>
                <a:ext uri="{FF2B5EF4-FFF2-40B4-BE49-F238E27FC236}">
                  <a16:creationId xmlns:a16="http://schemas.microsoft.com/office/drawing/2014/main" id="{9A17D203-095F-0222-FB89-BC7324869D95}"/>
                </a:ext>
              </a:extLst>
            </p:cNvPr>
            <p:cNvSpPr txBox="1"/>
            <p:nvPr/>
          </p:nvSpPr>
          <p:spPr>
            <a:xfrm>
              <a:off x="669700" y="1868845"/>
              <a:ext cx="69546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chemeClr val="bg1"/>
                  </a:solidFill>
                  <a:effectLst>
                    <a:glow rad="63500">
                      <a:srgbClr val="000000">
                        <a:alpha val="40000"/>
                      </a:srgbClr>
                    </a:glow>
                  </a:effectLst>
                  <a:uLnTx/>
                  <a:uFillTx/>
                  <a:latin typeface="Arial" panose="020B0604020202020204"/>
                  <a:ea typeface="+mn-ea"/>
                  <a:cs typeface="+mn-cs"/>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bg1"/>
                  </a:solidFill>
                  <a:effectLst>
                    <a:glow rad="63500">
                      <a:srgbClr val="000000">
                        <a:alpha val="40000"/>
                      </a:srgbClr>
                    </a:glow>
                  </a:effectLst>
                  <a:latin typeface="Arial" panose="020B0604020202020204"/>
                  <a:ea typeface="+mn-ea"/>
                  <a:cs typeface="+mn-cs"/>
                </a:rPr>
                <a:t>damage sizes</a:t>
              </a:r>
              <a:endParaRPr kumimoji="0" lang="en-US" sz="1200" b="1" i="0" u="none" strike="noStrike" kern="1200" cap="none" spc="0" normalizeH="0" baseline="0" noProof="0" dirty="0">
                <a:ln w="3175">
                  <a:noFill/>
                </a:ln>
                <a:solidFill>
                  <a:schemeClr val="bg1"/>
                </a:solidFill>
                <a:effectLst>
                  <a:glow rad="63500">
                    <a:srgbClr val="000000">
                      <a:alpha val="40000"/>
                    </a:srgbClr>
                  </a:glow>
                </a:effectLst>
                <a:uLnTx/>
                <a:uFillTx/>
                <a:latin typeface="Arial" panose="020B0604020202020204"/>
                <a:ea typeface="+mn-ea"/>
                <a:cs typeface="+mn-cs"/>
              </a:endParaRPr>
            </a:p>
          </p:txBody>
        </p:sp>
        <p:cxnSp>
          <p:nvCxnSpPr>
            <p:cNvPr id="47" name="Straight Arrow Connector 46">
              <a:extLst>
                <a:ext uri="{FF2B5EF4-FFF2-40B4-BE49-F238E27FC236}">
                  <a16:creationId xmlns:a16="http://schemas.microsoft.com/office/drawing/2014/main" id="{69F3B4F8-D491-AA72-8C2A-AC0F448D5613}"/>
                </a:ext>
              </a:extLst>
            </p:cNvPr>
            <p:cNvCxnSpPr>
              <a:cxnSpLocks/>
              <a:stCxn id="46" idx="3"/>
            </p:cNvCxnSpPr>
            <p:nvPr/>
          </p:nvCxnSpPr>
          <p:spPr>
            <a:xfrm>
              <a:off x="1365160" y="2145844"/>
              <a:ext cx="592429" cy="55399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D02EDF3-1A3F-2F9F-2544-043D67FD02F8}"/>
                </a:ext>
              </a:extLst>
            </p:cNvPr>
            <p:cNvCxnSpPr>
              <a:cxnSpLocks/>
              <a:stCxn id="46" idx="3"/>
            </p:cNvCxnSpPr>
            <p:nvPr/>
          </p:nvCxnSpPr>
          <p:spPr>
            <a:xfrm>
              <a:off x="1365160" y="2145844"/>
              <a:ext cx="609278" cy="184660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B89C7DF-E8EA-0DDB-315A-3A9EAF20B1F4}"/>
                </a:ext>
              </a:extLst>
            </p:cNvPr>
            <p:cNvCxnSpPr>
              <a:cxnSpLocks/>
              <a:stCxn id="46" idx="3"/>
            </p:cNvCxnSpPr>
            <p:nvPr/>
          </p:nvCxnSpPr>
          <p:spPr>
            <a:xfrm flipV="1">
              <a:off x="1365160" y="1906073"/>
              <a:ext cx="476519" cy="2397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B5A272A3-17A2-9B13-E8CB-C83988F6627B}"/>
                </a:ext>
              </a:extLst>
            </p:cNvPr>
            <p:cNvPicPr>
              <a:picLocks noChangeAspect="1"/>
            </p:cNvPicPr>
            <p:nvPr/>
          </p:nvPicPr>
          <p:blipFill>
            <a:blip r:embed="rId6"/>
            <a:srcRect l="19657" t="87102" r="15410" b="9665"/>
            <a:stretch/>
          </p:blipFill>
          <p:spPr>
            <a:xfrm>
              <a:off x="4768771" y="6111433"/>
              <a:ext cx="2377440" cy="178309"/>
            </a:xfrm>
            <a:prstGeom prst="rect">
              <a:avLst/>
            </a:prstGeom>
          </p:spPr>
        </p:pic>
      </p:grpSp>
    </p:spTree>
    <p:extLst>
      <p:ext uri="{BB962C8B-B14F-4D97-AF65-F5344CB8AC3E}">
        <p14:creationId xmlns:p14="http://schemas.microsoft.com/office/powerpoint/2010/main" val="327286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81BF30B6-51DD-5B16-7BFC-17B8206A8D6A}"/>
              </a:ext>
            </a:extLst>
          </p:cNvPr>
          <p:cNvGrpSpPr>
            <a:grpSpLocks noChangeAspect="1"/>
          </p:cNvGrpSpPr>
          <p:nvPr/>
        </p:nvGrpSpPr>
        <p:grpSpPr>
          <a:xfrm>
            <a:off x="295296" y="1229091"/>
            <a:ext cx="6400800" cy="3785616"/>
            <a:chOff x="326209" y="1504329"/>
            <a:chExt cx="6400800" cy="3785616"/>
          </a:xfrm>
        </p:grpSpPr>
        <p:grpSp>
          <p:nvGrpSpPr>
            <p:cNvPr id="34" name="Group 33">
              <a:extLst>
                <a:ext uri="{FF2B5EF4-FFF2-40B4-BE49-F238E27FC236}">
                  <a16:creationId xmlns:a16="http://schemas.microsoft.com/office/drawing/2014/main" id="{39271B6A-4D76-E462-2239-6291F19A5A38}"/>
                </a:ext>
              </a:extLst>
            </p:cNvPr>
            <p:cNvGrpSpPr/>
            <p:nvPr/>
          </p:nvGrpSpPr>
          <p:grpSpPr>
            <a:xfrm>
              <a:off x="326209" y="1504329"/>
              <a:ext cx="6400800" cy="3785616"/>
              <a:chOff x="627092" y="1471944"/>
              <a:chExt cx="6400800" cy="3785616"/>
            </a:xfrm>
          </p:grpSpPr>
          <p:pic>
            <p:nvPicPr>
              <p:cNvPr id="36" name="Picture 35">
                <a:extLst>
                  <a:ext uri="{FF2B5EF4-FFF2-40B4-BE49-F238E27FC236}">
                    <a16:creationId xmlns:a16="http://schemas.microsoft.com/office/drawing/2014/main" id="{4AA95591-7C8A-7675-AC1B-4349BEC9194C}"/>
                  </a:ext>
                </a:extLst>
              </p:cNvPr>
              <p:cNvPicPr>
                <a:picLocks noChangeAspect="1"/>
              </p:cNvPicPr>
              <p:nvPr/>
            </p:nvPicPr>
            <p:blipFill>
              <a:blip r:embed="rId3">
                <a:alphaModFix/>
              </a:blip>
              <a:stretch>
                <a:fillRect/>
              </a:stretch>
            </p:blipFill>
            <p:spPr>
              <a:xfrm>
                <a:off x="627092" y="1471944"/>
                <a:ext cx="6400800" cy="3785616"/>
              </a:xfrm>
              <a:prstGeom prst="rect">
                <a:avLst/>
              </a:prstGeom>
              <a:ln w="19050">
                <a:noFill/>
              </a:ln>
              <a:effectLst/>
            </p:spPr>
          </p:pic>
          <p:sp>
            <p:nvSpPr>
              <p:cNvPr id="37" name="TextBox 36">
                <a:extLst>
                  <a:ext uri="{FF2B5EF4-FFF2-40B4-BE49-F238E27FC236}">
                    <a16:creationId xmlns:a16="http://schemas.microsoft.com/office/drawing/2014/main" id="{DCE185C1-9C6F-2517-7D8A-A1012D7A4A16}"/>
                  </a:ext>
                </a:extLst>
              </p:cNvPr>
              <p:cNvSpPr txBox="1"/>
              <p:nvPr/>
            </p:nvSpPr>
            <p:spPr>
              <a:xfrm>
                <a:off x="1899944" y="3304068"/>
                <a:ext cx="28682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Damage likely to affect </a:t>
                </a:r>
                <a:br>
                  <a:rPr kumimoji="0" lang="en-US" sz="1600" b="0" i="0" u="none"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br>
                <a:r>
                  <a:rPr kumimoji="0" lang="en-US" sz="1600" b="0" i="0" u="none"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many hundreds-of-thousands</a:t>
                </a:r>
              </a:p>
            </p:txBody>
          </p:sp>
          <p:sp>
            <p:nvSpPr>
              <p:cNvPr id="38" name="TextBox 37">
                <a:extLst>
                  <a:ext uri="{FF2B5EF4-FFF2-40B4-BE49-F238E27FC236}">
                    <a16:creationId xmlns:a16="http://schemas.microsoft.com/office/drawing/2014/main" id="{F196DD29-AE08-D42F-8C87-BF834DE34EF6}"/>
                  </a:ext>
                </a:extLst>
              </p:cNvPr>
              <p:cNvSpPr txBox="1"/>
              <p:nvPr/>
            </p:nvSpPr>
            <p:spPr>
              <a:xfrm>
                <a:off x="5077249" y="3255411"/>
                <a:ext cx="1397802" cy="830997"/>
              </a:xfrm>
              <a:prstGeom prst="rect">
                <a:avLst/>
              </a:prstGeom>
              <a:solidFill>
                <a:schemeClr val="bg1">
                  <a:alpha val="63867"/>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Worst cases could affect over a million</a:t>
                </a:r>
              </a:p>
            </p:txBody>
          </p:sp>
          <p:sp>
            <p:nvSpPr>
              <p:cNvPr id="39" name="TextBox 38">
                <a:extLst>
                  <a:ext uri="{FF2B5EF4-FFF2-40B4-BE49-F238E27FC236}">
                    <a16:creationId xmlns:a16="http://schemas.microsoft.com/office/drawing/2014/main" id="{DBC15D03-B1C5-32EA-A856-CD3CD55A57AB}"/>
                  </a:ext>
                </a:extLst>
              </p:cNvPr>
              <p:cNvSpPr txBox="1"/>
              <p:nvPr/>
            </p:nvSpPr>
            <p:spPr>
              <a:xfrm rot="5400000">
                <a:off x="4641566" y="1908352"/>
                <a:ext cx="528725" cy="215444"/>
              </a:xfrm>
              <a:prstGeom prst="rect">
                <a:avLst/>
              </a:prstGeom>
              <a:noFill/>
              <a:effectLst/>
            </p:spPr>
            <p:txBody>
              <a:bodyPr wrap="square" lIns="4572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95</a:t>
                </a:r>
                <a:r>
                  <a:rPr kumimoji="0" lang="en-US" sz="1400" b="0" i="0" u="none" strike="noStrike" kern="1200" cap="none" spc="0" normalizeH="0" baseline="30000" noProof="0" dirty="0">
                    <a:ln>
                      <a:noFill/>
                    </a:ln>
                    <a:solidFill>
                      <a:srgbClr val="FFFFFF">
                        <a:lumMod val="50000"/>
                      </a:srgbClr>
                    </a:solidFill>
                    <a:effectLst/>
                    <a:uLnTx/>
                    <a:uFillTx/>
                    <a:latin typeface="Arial" panose="020B0604020202020204"/>
                    <a:ea typeface="+mn-ea"/>
                    <a:cs typeface="+mn-cs"/>
                  </a:rPr>
                  <a:t>th</a:t>
                </a:r>
                <a:r>
                  <a:rPr kumimoji="0" lang="en-US" sz="14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a:t>
                </a:r>
              </a:p>
            </p:txBody>
          </p:sp>
          <p:sp>
            <p:nvSpPr>
              <p:cNvPr id="40" name="TextBox 39">
                <a:extLst>
                  <a:ext uri="{FF2B5EF4-FFF2-40B4-BE49-F238E27FC236}">
                    <a16:creationId xmlns:a16="http://schemas.microsoft.com/office/drawing/2014/main" id="{1934C908-A536-27C6-3F03-678FB02A3E92}"/>
                  </a:ext>
                </a:extLst>
              </p:cNvPr>
              <p:cNvSpPr txBox="1"/>
              <p:nvPr/>
            </p:nvSpPr>
            <p:spPr>
              <a:xfrm rot="5400000">
                <a:off x="1758158" y="1908352"/>
                <a:ext cx="528725" cy="215444"/>
              </a:xfrm>
              <a:prstGeom prst="rect">
                <a:avLst/>
              </a:prstGeom>
              <a:noFill/>
              <a:effectLst/>
            </p:spPr>
            <p:txBody>
              <a:bodyPr wrap="square" lIns="4572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5</a:t>
                </a:r>
                <a:r>
                  <a:rPr kumimoji="0" lang="en-US" sz="1400" b="0" i="0" u="none" strike="noStrike" kern="1200" cap="none" spc="0" normalizeH="0" baseline="30000" noProof="0" dirty="0">
                    <a:ln>
                      <a:noFill/>
                    </a:ln>
                    <a:solidFill>
                      <a:srgbClr val="FFFFFF">
                        <a:lumMod val="50000"/>
                      </a:srgbClr>
                    </a:solidFill>
                    <a:effectLst/>
                    <a:uLnTx/>
                    <a:uFillTx/>
                    <a:latin typeface="Arial" panose="020B0604020202020204"/>
                    <a:ea typeface="+mn-ea"/>
                    <a:cs typeface="+mn-cs"/>
                  </a:rPr>
                  <a:t>th</a:t>
                </a:r>
                <a:r>
                  <a:rPr kumimoji="0" lang="en-US" sz="14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a:t>
                </a:r>
              </a:p>
            </p:txBody>
          </p:sp>
          <p:sp>
            <p:nvSpPr>
              <p:cNvPr id="41" name="TextBox 40">
                <a:extLst>
                  <a:ext uri="{FF2B5EF4-FFF2-40B4-BE49-F238E27FC236}">
                    <a16:creationId xmlns:a16="http://schemas.microsoft.com/office/drawing/2014/main" id="{9BCAF90E-50A1-8EA7-70D2-2805866B935F}"/>
                  </a:ext>
                </a:extLst>
              </p:cNvPr>
              <p:cNvSpPr txBox="1"/>
              <p:nvPr/>
            </p:nvSpPr>
            <p:spPr>
              <a:xfrm>
                <a:off x="2569910" y="4083173"/>
                <a:ext cx="1623870" cy="307777"/>
              </a:xfrm>
              <a:prstGeom prst="rect">
                <a:avLst/>
              </a:prstGeom>
              <a:noFill/>
              <a:ln w="19050">
                <a:noFill/>
              </a:ln>
            </p:spPr>
            <p:txBody>
              <a:bodyPr wrap="square">
                <a:spAutoFit/>
              </a:bodyPr>
              <a:lstStyle/>
              <a:p>
                <a:pPr algn="ctr"/>
                <a:r>
                  <a:rPr lang="en-US" sz="1400" b="1" kern="0" dirty="0">
                    <a:solidFill>
                      <a:srgbClr val="174F88"/>
                    </a:solidFill>
                    <a:effectLst>
                      <a:glow rad="101600">
                        <a:schemeClr val="bg1">
                          <a:alpha val="60000"/>
                        </a:schemeClr>
                      </a:glow>
                    </a:effectLst>
                  </a:rPr>
                  <a:t>Most likely range</a:t>
                </a:r>
              </a:p>
            </p:txBody>
          </p:sp>
          <p:sp>
            <p:nvSpPr>
              <p:cNvPr id="42" name="Left Brace 41">
                <a:extLst>
                  <a:ext uri="{FF2B5EF4-FFF2-40B4-BE49-F238E27FC236}">
                    <a16:creationId xmlns:a16="http://schemas.microsoft.com/office/drawing/2014/main" id="{7064001B-30AA-5B2D-2803-023B561A2F6C}"/>
                  </a:ext>
                </a:extLst>
              </p:cNvPr>
              <p:cNvSpPr/>
              <p:nvPr/>
            </p:nvSpPr>
            <p:spPr>
              <a:xfrm rot="5400000">
                <a:off x="3205999" y="3628693"/>
                <a:ext cx="307777" cy="1828800"/>
              </a:xfrm>
              <a:prstGeom prst="leftBrace">
                <a:avLst>
                  <a:gd name="adj1" fmla="val 8333"/>
                  <a:gd name="adj2" fmla="val 39378"/>
                </a:avLst>
              </a:prstGeom>
              <a:ln w="19050">
                <a:solidFill>
                  <a:srgbClr val="154779"/>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ln>
                    <a:solidFill>
                      <a:sysClr val="windowText" lastClr="000000"/>
                    </a:solidFill>
                  </a:ln>
                  <a:solidFill>
                    <a:srgbClr val="174F88"/>
                  </a:solidFill>
                  <a:effectLst>
                    <a:outerShdw blurRad="50800" dist="38100" dir="2700000" algn="tl" rotWithShape="0">
                      <a:prstClr val="black">
                        <a:alpha val="40000"/>
                      </a:prstClr>
                    </a:outerShdw>
                  </a:effectLst>
                </a:endParaRPr>
              </a:p>
            </p:txBody>
          </p:sp>
          <p:sp>
            <p:nvSpPr>
              <p:cNvPr id="43" name="TextBox 42">
                <a:extLst>
                  <a:ext uri="{FF2B5EF4-FFF2-40B4-BE49-F238E27FC236}">
                    <a16:creationId xmlns:a16="http://schemas.microsoft.com/office/drawing/2014/main" id="{6D5CDDDF-0340-A5D1-DBA1-7B0E9E3FA7E7}"/>
                  </a:ext>
                </a:extLst>
              </p:cNvPr>
              <p:cNvSpPr txBox="1"/>
              <p:nvPr/>
            </p:nvSpPr>
            <p:spPr>
              <a:xfrm>
                <a:off x="5455589" y="4068074"/>
                <a:ext cx="846873" cy="307777"/>
              </a:xfrm>
              <a:prstGeom prst="rect">
                <a:avLst/>
              </a:prstGeom>
              <a:noFill/>
              <a:ln w="19050">
                <a:noFill/>
              </a:ln>
            </p:spPr>
            <p:txBody>
              <a:bodyPr wrap="square">
                <a:spAutoFit/>
              </a:bodyPr>
              <a:lstStyle/>
              <a:p>
                <a:pPr algn="ctr"/>
                <a:r>
                  <a:rPr lang="en-US" sz="1400" b="1" kern="0" dirty="0">
                    <a:solidFill>
                      <a:srgbClr val="174F88"/>
                    </a:solidFill>
                    <a:effectLst>
                      <a:glow rad="101600">
                        <a:schemeClr val="bg1">
                          <a:alpha val="60000"/>
                        </a:schemeClr>
                      </a:glow>
                    </a:effectLst>
                  </a:rPr>
                  <a:t>~1%</a:t>
                </a:r>
              </a:p>
            </p:txBody>
          </p:sp>
          <p:sp>
            <p:nvSpPr>
              <p:cNvPr id="44" name="Left Brace 43">
                <a:extLst>
                  <a:ext uri="{FF2B5EF4-FFF2-40B4-BE49-F238E27FC236}">
                    <a16:creationId xmlns:a16="http://schemas.microsoft.com/office/drawing/2014/main" id="{DBB50476-3DD5-DCA1-DF91-B38FE7CA3FD9}"/>
                  </a:ext>
                </a:extLst>
              </p:cNvPr>
              <p:cNvSpPr/>
              <p:nvPr/>
            </p:nvSpPr>
            <p:spPr>
              <a:xfrm rot="5400000">
                <a:off x="5700921" y="4024212"/>
                <a:ext cx="307777" cy="1037763"/>
              </a:xfrm>
              <a:prstGeom prst="leftBrace">
                <a:avLst>
                  <a:gd name="adj1" fmla="val 8333"/>
                  <a:gd name="adj2" fmla="val 51263"/>
                </a:avLst>
              </a:prstGeom>
              <a:ln w="19050">
                <a:solidFill>
                  <a:srgbClr val="154779"/>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ln>
                    <a:solidFill>
                      <a:sysClr val="windowText" lastClr="000000"/>
                    </a:solidFill>
                  </a:ln>
                  <a:solidFill>
                    <a:srgbClr val="174F88"/>
                  </a:solidFill>
                  <a:effectLst>
                    <a:outerShdw blurRad="50800" dist="38100" dir="2700000" algn="tl" rotWithShape="0">
                      <a:prstClr val="black">
                        <a:alpha val="40000"/>
                      </a:prstClr>
                    </a:outerShdw>
                  </a:effectLst>
                </a:endParaRPr>
              </a:p>
            </p:txBody>
          </p:sp>
        </p:grpSp>
        <p:sp>
          <p:nvSpPr>
            <p:cNvPr id="35" name="TextBox 34">
              <a:extLst>
                <a:ext uri="{FF2B5EF4-FFF2-40B4-BE49-F238E27FC236}">
                  <a16:creationId xmlns:a16="http://schemas.microsoft.com/office/drawing/2014/main" id="{C96994DA-0CB1-3052-3D1D-1C0D0BDC44B7}"/>
                </a:ext>
              </a:extLst>
            </p:cNvPr>
            <p:cNvSpPr txBox="1"/>
            <p:nvPr/>
          </p:nvSpPr>
          <p:spPr>
            <a:xfrm>
              <a:off x="2658588" y="1815087"/>
              <a:ext cx="749175" cy="430887"/>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Average~500K </a:t>
              </a:r>
            </a:p>
          </p:txBody>
        </p:sp>
      </p:grpSp>
      <p:grpSp>
        <p:nvGrpSpPr>
          <p:cNvPr id="3" name="Group 2">
            <a:extLst>
              <a:ext uri="{FF2B5EF4-FFF2-40B4-BE49-F238E27FC236}">
                <a16:creationId xmlns:a16="http://schemas.microsoft.com/office/drawing/2014/main" id="{DCCF885F-147C-8577-D437-EA69E12E46BD}"/>
              </a:ext>
            </a:extLst>
          </p:cNvPr>
          <p:cNvGrpSpPr/>
          <p:nvPr/>
        </p:nvGrpSpPr>
        <p:grpSpPr>
          <a:xfrm>
            <a:off x="6449568" y="2088302"/>
            <a:ext cx="5285232" cy="772787"/>
            <a:chOff x="468465" y="2228803"/>
            <a:chExt cx="5287157" cy="662272"/>
          </a:xfrm>
        </p:grpSpPr>
        <p:sp>
          <p:nvSpPr>
            <p:cNvPr id="19" name="Rounded Rectangle 18">
              <a:extLst>
                <a:ext uri="{FF2B5EF4-FFF2-40B4-BE49-F238E27FC236}">
                  <a16:creationId xmlns:a16="http://schemas.microsoft.com/office/drawing/2014/main" id="{52490925-36B3-6200-4BAB-81E182B34EE1}"/>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96</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0" name="Rounded Rectangle 19">
              <a:extLst>
                <a:ext uri="{FF2B5EF4-FFF2-40B4-BE49-F238E27FC236}">
                  <a16:creationId xmlns:a16="http://schemas.microsoft.com/office/drawing/2014/main" id="{7AECE258-D7FE-8148-06CD-1AE171FB3502}"/>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a:t>
              </a:r>
              <a:r>
                <a:rPr lang="en-US" sz="2000" dirty="0">
                  <a:solidFill>
                    <a:srgbClr val="FFFFFF"/>
                  </a:solidFill>
                  <a:latin typeface="Arial" panose="020B0604020202020204"/>
                </a:rPr>
                <a:t>500</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48</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30" name="Rounded Rectangle 29">
              <a:extLst>
                <a:ext uri="{FF2B5EF4-FFF2-40B4-BE49-F238E27FC236}">
                  <a16:creationId xmlns:a16="http://schemas.microsoft.com/office/drawing/2014/main" id="{08D83243-041D-6D41-B484-D02B65706131}"/>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&gt;800K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9%</a:t>
              </a:r>
            </a:p>
          </p:txBody>
        </p:sp>
        <p:sp>
          <p:nvSpPr>
            <p:cNvPr id="31" name="Rounded Rectangle 30">
              <a:extLst>
                <a:ext uri="{FF2B5EF4-FFF2-40B4-BE49-F238E27FC236}">
                  <a16:creationId xmlns:a16="http://schemas.microsoft.com/office/drawing/2014/main" id="{79700777-7440-E42A-C81F-0B1DAD699623}"/>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1200" b="1" dirty="0">
                  <a:solidFill>
                    <a:srgbClr val="FFFFFF"/>
                  </a:solidFill>
                  <a:latin typeface="Arial" panose="020B0604020202020204"/>
                </a:rPr>
                <a:t>~</a:t>
              </a:r>
              <a:r>
                <a:rPr lang="en-US" sz="2000" b="1" dirty="0">
                  <a:solidFill>
                    <a:srgbClr val="FFFFFF"/>
                  </a:solidFill>
                  <a:latin typeface="Arial" panose="020B0604020202020204"/>
                </a:rPr>
                <a:t>1</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32" name="Rounded Rectangle 31">
              <a:extLst>
                <a:ext uri="{FF2B5EF4-FFF2-40B4-BE49-F238E27FC236}">
                  <a16:creationId xmlns:a16="http://schemas.microsoft.com/office/drawing/2014/main" id="{CF26DB20-DA2C-0137-FDBD-956433B17142}"/>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dirty="0">
                  <a:solidFill>
                    <a:srgbClr val="FFFFFF"/>
                  </a:solidFill>
                  <a:latin typeface="Arial" panose="020B0604020202020204"/>
                </a:rPr>
                <a:t>&gt;30K</a:t>
              </a: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lang="en-US" sz="1200" b="1" dirty="0">
                  <a:solidFill>
                    <a:srgbClr val="FFFFFF"/>
                  </a:solidFill>
                  <a:latin typeface="Arial" panose="020B0604020202020204"/>
                </a:rPr>
                <a:t>~</a:t>
              </a:r>
              <a:r>
                <a:rPr lang="en-US" sz="2000" b="1" dirty="0">
                  <a:solidFill>
                    <a:srgbClr val="FFFFFF"/>
                  </a:solidFill>
                  <a:latin typeface="Arial" panose="020B0604020202020204"/>
                </a:rPr>
                <a:t>100</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grpSp>
      <p:sp>
        <p:nvSpPr>
          <p:cNvPr id="2" name="Title 1">
            <a:extLst>
              <a:ext uri="{FF2B5EF4-FFF2-40B4-BE49-F238E27FC236}">
                <a16:creationId xmlns:a16="http://schemas.microsoft.com/office/drawing/2014/main" id="{F425F1DB-0F11-5C48-8325-3B710D0AD59E}"/>
              </a:ext>
            </a:extLst>
          </p:cNvPr>
          <p:cNvSpPr>
            <a:spLocks noGrp="1"/>
          </p:cNvSpPr>
          <p:nvPr>
            <p:ph type="title"/>
          </p:nvPr>
        </p:nvSpPr>
        <p:spPr/>
        <p:txBody>
          <a:bodyPr/>
          <a:lstStyle/>
          <a:p>
            <a:r>
              <a:rPr lang="en-US" dirty="0"/>
              <a:t>Affected Population Risks</a:t>
            </a:r>
          </a:p>
        </p:txBody>
      </p:sp>
      <p:sp>
        <p:nvSpPr>
          <p:cNvPr id="4" name="Text Placeholder 3">
            <a:extLst>
              <a:ext uri="{FF2B5EF4-FFF2-40B4-BE49-F238E27FC236}">
                <a16:creationId xmlns:a16="http://schemas.microsoft.com/office/drawing/2014/main" id="{3A36ECE1-2BDB-BC57-401B-F319F8520097}"/>
              </a:ext>
            </a:extLst>
          </p:cNvPr>
          <p:cNvSpPr>
            <a:spLocks noGrp="1"/>
          </p:cNvSpPr>
          <p:nvPr>
            <p:ph type="body" sz="quarter" idx="13"/>
          </p:nvPr>
        </p:nvSpPr>
        <p:spPr/>
        <p:txBody>
          <a:bodyPr>
            <a:normAutofit/>
          </a:bodyPr>
          <a:lstStyle/>
          <a:p>
            <a:r>
              <a:rPr lang="en-US" dirty="0">
                <a:solidFill>
                  <a:schemeClr val="accent2"/>
                </a:solidFill>
              </a:rPr>
              <a:t>Damage probabilities among modeled impact sizes and locations; Earth impact probability is 100%</a:t>
            </a:r>
          </a:p>
        </p:txBody>
      </p:sp>
      <p:sp>
        <p:nvSpPr>
          <p:cNvPr id="5" name="Slide Number Placeholder 4">
            <a:extLst>
              <a:ext uri="{FF2B5EF4-FFF2-40B4-BE49-F238E27FC236}">
                <a16:creationId xmlns:a16="http://schemas.microsoft.com/office/drawing/2014/main" id="{33AA215A-F0D8-53B0-8657-8C6E9112CFB4}"/>
              </a:ext>
            </a:extLst>
          </p:cNvPr>
          <p:cNvSpPr>
            <a:spLocks noGrp="1"/>
          </p:cNvSpPr>
          <p:nvPr>
            <p:ph type="sldNum" sz="quarter" idx="16"/>
          </p:nvPr>
        </p:nvSpPr>
        <p:spPr/>
        <p:txBody>
          <a:bodyPr/>
          <a:lstStyle/>
          <a:p>
            <a:fld id="{4EBCDCBD-78E1-0D41-A999-31B5EBF8E02C}" type="slidenum">
              <a:rPr lang="en-US" smtClean="0"/>
              <a:pPr/>
              <a:t>24</a:t>
            </a:fld>
            <a:endParaRPr lang="en-US" dirty="0"/>
          </a:p>
        </p:txBody>
      </p:sp>
      <p:sp>
        <p:nvSpPr>
          <p:cNvPr id="6" name="Footer Placeholder 5">
            <a:extLst>
              <a:ext uri="{FF2B5EF4-FFF2-40B4-BE49-F238E27FC236}">
                <a16:creationId xmlns:a16="http://schemas.microsoft.com/office/drawing/2014/main" id="{90D900E5-6431-9362-1C61-A76DD37D1432}"/>
              </a:ext>
            </a:extLst>
          </p:cNvPr>
          <p:cNvSpPr>
            <a:spLocks noGrp="1"/>
          </p:cNvSpPr>
          <p:nvPr>
            <p:ph type="ftr" sz="quarter" idx="15"/>
          </p:nvPr>
        </p:nvSpPr>
        <p:spPr/>
        <p:txBody>
          <a:bodyPr/>
          <a:lstStyle/>
          <a:p>
            <a:endParaRPr lang="en-US" dirty="0"/>
          </a:p>
        </p:txBody>
      </p:sp>
      <p:sp>
        <p:nvSpPr>
          <p:cNvPr id="21" name="Content Placeholder 2">
            <a:extLst>
              <a:ext uri="{FF2B5EF4-FFF2-40B4-BE49-F238E27FC236}">
                <a16:creationId xmlns:a16="http://schemas.microsoft.com/office/drawing/2014/main" id="{CC22407F-A45B-70F0-9D66-D9488B89A77A}"/>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b="1" dirty="0">
                <a:solidFill>
                  <a:srgbClr val="FFFFFF"/>
                </a:solidFill>
                <a:latin typeface="Arial" panose="020B0604020202020204"/>
              </a:rPr>
              <a:t>100% chance of large damage to populated regions</a:t>
            </a:r>
          </a:p>
        </p:txBody>
      </p:sp>
      <p:sp>
        <p:nvSpPr>
          <p:cNvPr id="28" name="TextBox 27">
            <a:extLst>
              <a:ext uri="{FF2B5EF4-FFF2-40B4-BE49-F238E27FC236}">
                <a16:creationId xmlns:a16="http://schemas.microsoft.com/office/drawing/2014/main" id="{9113507F-969D-274B-FA92-0A18C8F2B629}"/>
              </a:ext>
            </a:extLst>
          </p:cNvPr>
          <p:cNvSpPr txBox="1"/>
          <p:nvPr/>
        </p:nvSpPr>
        <p:spPr>
          <a:xfrm>
            <a:off x="6446158" y="1469038"/>
            <a:ext cx="5571923" cy="553998"/>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sz="1800" dirty="0"/>
              <a:t>Likelihood of the impact affecting </a:t>
            </a:r>
            <a:br>
              <a:rPr lang="en-US" sz="1800" dirty="0"/>
            </a:br>
            <a:r>
              <a:rPr lang="en-US" sz="1800" dirty="0"/>
              <a:t>at least this many people</a:t>
            </a:r>
          </a:p>
        </p:txBody>
      </p:sp>
      <p:sp>
        <p:nvSpPr>
          <p:cNvPr id="29" name="Content Placeholder 2">
            <a:extLst>
              <a:ext uri="{FF2B5EF4-FFF2-40B4-BE49-F238E27FC236}">
                <a16:creationId xmlns:a16="http://schemas.microsoft.com/office/drawing/2014/main" id="{44C08318-90CB-4A0A-FA43-57B0CF2A7A65}"/>
              </a:ext>
            </a:extLst>
          </p:cNvPr>
          <p:cNvSpPr txBox="1">
            <a:spLocks/>
          </p:cNvSpPr>
          <p:nvPr/>
        </p:nvSpPr>
        <p:spPr>
          <a:xfrm>
            <a:off x="6446158" y="3399668"/>
            <a:ext cx="5288642" cy="1572062"/>
          </a:xfrm>
          <a:prstGeom prst="roundRect">
            <a:avLst/>
          </a:prstGeom>
          <a:solidFill>
            <a:schemeClr val="accent2"/>
          </a:solidFill>
        </p:spPr>
        <p:txBody>
          <a:bodyPr vert="horz"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dirty="0">
                <a:solidFill>
                  <a:srgbClr val="FFFFFF"/>
                </a:solidFill>
                <a:latin typeface="Arial" panose="020B0604020202020204"/>
              </a:rPr>
              <a:t>Damage likely to affect ~250K–750K people and potentially over 1M people</a:t>
            </a:r>
          </a:p>
          <a:p>
            <a:pPr marL="0" indent="0">
              <a:buNone/>
              <a:defRPr/>
            </a:pPr>
            <a:r>
              <a:rPr lang="en-US" dirty="0">
                <a:solidFill>
                  <a:srgbClr val="FFFFFF"/>
                </a:solidFill>
                <a:latin typeface="Arial" panose="020B0604020202020204"/>
              </a:rPr>
              <a:t>~500K people affected on average</a:t>
            </a:r>
          </a:p>
        </p:txBody>
      </p:sp>
    </p:spTree>
    <p:extLst>
      <p:ext uri="{BB962C8B-B14F-4D97-AF65-F5344CB8AC3E}">
        <p14:creationId xmlns:p14="http://schemas.microsoft.com/office/powerpoint/2010/main" val="305778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65B9-7115-E0DE-C3BE-BFEDA53A6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7D145-3552-30DF-DA20-2674D199176D}"/>
              </a:ext>
            </a:extLst>
          </p:cNvPr>
          <p:cNvSpPr>
            <a:spLocks noGrp="1"/>
          </p:cNvSpPr>
          <p:nvPr>
            <p:ph type="title"/>
          </p:nvPr>
        </p:nvSpPr>
        <p:spPr/>
        <p:txBody>
          <a:bodyPr/>
          <a:lstStyle/>
          <a:p>
            <a:r>
              <a:rPr lang="en-US" sz="2800" dirty="0"/>
              <a:t>Population Risks for Asteroid Deflection</a:t>
            </a:r>
            <a:endParaRPr lang="en-US" dirty="0"/>
          </a:p>
        </p:txBody>
      </p:sp>
      <p:sp>
        <p:nvSpPr>
          <p:cNvPr id="4" name="Text Placeholder 3">
            <a:extLst>
              <a:ext uri="{FF2B5EF4-FFF2-40B4-BE49-F238E27FC236}">
                <a16:creationId xmlns:a16="http://schemas.microsoft.com/office/drawing/2014/main" id="{5AA1F2FD-EE63-1443-991E-03FF7975C930}"/>
              </a:ext>
            </a:extLst>
          </p:cNvPr>
          <p:cNvSpPr>
            <a:spLocks noGrp="1"/>
          </p:cNvSpPr>
          <p:nvPr>
            <p:ph type="body" sz="quarter" idx="13"/>
          </p:nvPr>
        </p:nvSpPr>
        <p:spPr>
          <a:xfrm>
            <a:off x="457200" y="795015"/>
            <a:ext cx="11277600" cy="386085"/>
          </a:xfrm>
        </p:spPr>
        <p:txBody>
          <a:bodyPr>
            <a:noAutofit/>
          </a:bodyPr>
          <a:lstStyle/>
          <a:p>
            <a:r>
              <a:rPr lang="en-US" dirty="0"/>
              <a:t>Gradual deflection of the asteroid changes the number and location of people at risk of damage if Earth impact should occur</a:t>
            </a:r>
          </a:p>
        </p:txBody>
      </p:sp>
      <p:sp>
        <p:nvSpPr>
          <p:cNvPr id="5" name="Slide Number Placeholder 4">
            <a:extLst>
              <a:ext uri="{FF2B5EF4-FFF2-40B4-BE49-F238E27FC236}">
                <a16:creationId xmlns:a16="http://schemas.microsoft.com/office/drawing/2014/main" id="{88B35312-E3B2-455F-910B-9EB995FAD830}"/>
              </a:ext>
            </a:extLst>
          </p:cNvPr>
          <p:cNvSpPr>
            <a:spLocks noGrp="1"/>
          </p:cNvSpPr>
          <p:nvPr>
            <p:ph type="sldNum" sz="quarter" idx="16"/>
          </p:nvPr>
        </p:nvSpPr>
        <p:spPr/>
        <p:txBody>
          <a:bodyPr/>
          <a:lstStyle/>
          <a:p>
            <a:fld id="{4EBCDCBD-78E1-0D41-A999-31B5EBF8E02C}" type="slidenum">
              <a:rPr lang="en-US" smtClean="0"/>
              <a:pPr/>
              <a:t>25</a:t>
            </a:fld>
            <a:endParaRPr lang="en-US" dirty="0"/>
          </a:p>
        </p:txBody>
      </p:sp>
      <p:sp>
        <p:nvSpPr>
          <p:cNvPr id="6" name="Footer Placeholder 5">
            <a:extLst>
              <a:ext uri="{FF2B5EF4-FFF2-40B4-BE49-F238E27FC236}">
                <a16:creationId xmlns:a16="http://schemas.microsoft.com/office/drawing/2014/main" id="{A98F946A-2CC3-49AA-E920-6E3487DF7678}"/>
              </a:ext>
            </a:extLst>
          </p:cNvPr>
          <p:cNvSpPr>
            <a:spLocks noGrp="1"/>
          </p:cNvSpPr>
          <p:nvPr>
            <p:ph type="ftr" sz="quarter" idx="15"/>
          </p:nvPr>
        </p:nvSpPr>
        <p:spPr/>
        <p:txBody>
          <a:bodyPr/>
          <a:lstStyle/>
          <a:p>
            <a:endParaRPr lang="en-US" dirty="0"/>
          </a:p>
        </p:txBody>
      </p:sp>
      <p:grpSp>
        <p:nvGrpSpPr>
          <p:cNvPr id="11" name="Group 10">
            <a:extLst>
              <a:ext uri="{FF2B5EF4-FFF2-40B4-BE49-F238E27FC236}">
                <a16:creationId xmlns:a16="http://schemas.microsoft.com/office/drawing/2014/main" id="{6C297985-C92D-A4DF-A09E-1E9EA2E4C192}"/>
              </a:ext>
            </a:extLst>
          </p:cNvPr>
          <p:cNvGrpSpPr/>
          <p:nvPr/>
        </p:nvGrpSpPr>
        <p:grpSpPr>
          <a:xfrm>
            <a:off x="339374" y="1575727"/>
            <a:ext cx="6409942" cy="4364708"/>
            <a:chOff x="339374" y="1427445"/>
            <a:chExt cx="6409942" cy="4364708"/>
          </a:xfrm>
        </p:grpSpPr>
        <p:pic>
          <p:nvPicPr>
            <p:cNvPr id="3" name="Picture 2" descr="Diagram&#10;&#10;AI-generated content may be incorrect.">
              <a:extLst>
                <a:ext uri="{FF2B5EF4-FFF2-40B4-BE49-F238E27FC236}">
                  <a16:creationId xmlns:a16="http://schemas.microsoft.com/office/drawing/2014/main" id="{C7BCBA63-4628-7F37-6959-369DD776EBDC}"/>
                </a:ext>
              </a:extLst>
            </p:cNvPr>
            <p:cNvPicPr>
              <a:picLocks noChangeAspect="1"/>
            </p:cNvPicPr>
            <p:nvPr/>
          </p:nvPicPr>
          <p:blipFill>
            <a:blip r:embed="rId3"/>
            <a:srcRect l="10618" t="7636" b="9332"/>
            <a:stretch/>
          </p:blipFill>
          <p:spPr>
            <a:xfrm>
              <a:off x="339374" y="1771422"/>
              <a:ext cx="6409942" cy="4020731"/>
            </a:xfrm>
            <a:prstGeom prst="rect">
              <a:avLst/>
            </a:prstGeom>
          </p:spPr>
        </p:pic>
        <p:sp>
          <p:nvSpPr>
            <p:cNvPr id="7" name="Content Placeholder 2">
              <a:extLst>
                <a:ext uri="{FF2B5EF4-FFF2-40B4-BE49-F238E27FC236}">
                  <a16:creationId xmlns:a16="http://schemas.microsoft.com/office/drawing/2014/main" id="{AC7FF790-F327-CD03-7D2A-53CAA12D7258}"/>
                </a:ext>
              </a:extLst>
            </p:cNvPr>
            <p:cNvSpPr txBox="1">
              <a:spLocks/>
            </p:cNvSpPr>
            <p:nvPr/>
          </p:nvSpPr>
          <p:spPr>
            <a:xfrm>
              <a:off x="626991" y="1427445"/>
              <a:ext cx="5293229" cy="246221"/>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Average affected population along </a:t>
              </a:r>
              <a:r>
                <a:rPr lang="en-US" sz="1600" b="1" dirty="0">
                  <a:solidFill>
                    <a:srgbClr val="000000"/>
                  </a:solidFill>
                  <a:latin typeface="Arial" panose="020B0604020202020204"/>
                </a:rPr>
                <a:t>deflection corridor</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FE09B00-3EFC-DBBA-EC0B-DF331B19AD51}"/>
                </a:ext>
              </a:extLst>
            </p:cNvPr>
            <p:cNvSpPr txBox="1"/>
            <p:nvPr/>
          </p:nvSpPr>
          <p:spPr>
            <a:xfrm>
              <a:off x="2958177" y="2933296"/>
              <a:ext cx="1172336" cy="430887"/>
            </a:xfrm>
            <a:prstGeom prst="rect">
              <a:avLst/>
            </a:prstGeom>
            <a:noFill/>
            <a:effectLst>
              <a:glow rad="127000">
                <a:schemeClr val="bg1"/>
              </a:glow>
            </a:effectLst>
          </p:spPr>
          <p:txBody>
            <a:bodyPr wrap="square" lIns="0" tIns="0" rIns="0" bIns="0" rtlCol="0">
              <a:spAutoFit/>
            </a:bodyPr>
            <a:lstStyle/>
            <a:p>
              <a:pPr algn="ctr"/>
              <a:r>
                <a:rPr lang="en-US" sz="1400" b="1" dirty="0">
                  <a:solidFill>
                    <a:srgbClr val="C00000"/>
                  </a:solidFill>
                  <a:effectLst>
                    <a:glow rad="190500">
                      <a:schemeClr val="bg1">
                        <a:alpha val="85000"/>
                      </a:schemeClr>
                    </a:glow>
                  </a:effectLst>
                  <a:latin typeface="Arial" panose="020B0604020202020204" pitchFamily="34" charset="0"/>
                  <a:cs typeface="Arial" panose="020B0604020202020204" pitchFamily="34" charset="0"/>
                </a:rPr>
                <a:t>Northward Deflection</a:t>
              </a:r>
            </a:p>
          </p:txBody>
        </p:sp>
        <p:sp>
          <p:nvSpPr>
            <p:cNvPr id="18" name="TextBox 17">
              <a:extLst>
                <a:ext uri="{FF2B5EF4-FFF2-40B4-BE49-F238E27FC236}">
                  <a16:creationId xmlns:a16="http://schemas.microsoft.com/office/drawing/2014/main" id="{06CBCBE6-49B9-0216-B86D-CC787D8F25DF}"/>
                </a:ext>
              </a:extLst>
            </p:cNvPr>
            <p:cNvSpPr txBox="1"/>
            <p:nvPr/>
          </p:nvSpPr>
          <p:spPr>
            <a:xfrm>
              <a:off x="2907185" y="4046128"/>
              <a:ext cx="1172336" cy="430887"/>
            </a:xfrm>
            <a:prstGeom prst="rect">
              <a:avLst/>
            </a:prstGeom>
            <a:noFill/>
            <a:effectLst>
              <a:glow rad="127000">
                <a:schemeClr val="bg1"/>
              </a:glow>
            </a:effectLst>
          </p:spPr>
          <p:txBody>
            <a:bodyPr wrap="square" lIns="0" tIns="0" rIns="0" bIns="0" rtlCol="0">
              <a:spAutoFit/>
            </a:bodyPr>
            <a:lstStyle/>
            <a:p>
              <a:pPr algn="ctr"/>
              <a:r>
                <a:rPr lang="en-US" sz="1400" b="1" dirty="0">
                  <a:solidFill>
                    <a:srgbClr val="C00000"/>
                  </a:solidFill>
                  <a:effectLst>
                    <a:glow rad="190500">
                      <a:schemeClr val="bg1">
                        <a:alpha val="85000"/>
                      </a:schemeClr>
                    </a:glow>
                  </a:effectLst>
                  <a:latin typeface="Arial" panose="020B0604020202020204" pitchFamily="34" charset="0"/>
                  <a:cs typeface="Arial" panose="020B0604020202020204" pitchFamily="34" charset="0"/>
                </a:rPr>
                <a:t>Southward Deflection</a:t>
              </a:r>
            </a:p>
          </p:txBody>
        </p:sp>
        <p:sp>
          <p:nvSpPr>
            <p:cNvPr id="22" name="TextBox 21">
              <a:extLst>
                <a:ext uri="{FF2B5EF4-FFF2-40B4-BE49-F238E27FC236}">
                  <a16:creationId xmlns:a16="http://schemas.microsoft.com/office/drawing/2014/main" id="{B5DACDFB-8B07-6C57-2D1F-F3DD922D42FB}"/>
                </a:ext>
              </a:extLst>
            </p:cNvPr>
            <p:cNvSpPr txBox="1"/>
            <p:nvPr/>
          </p:nvSpPr>
          <p:spPr>
            <a:xfrm>
              <a:off x="2363753" y="3709118"/>
              <a:ext cx="1332991" cy="215444"/>
            </a:xfrm>
            <a:prstGeom prst="rect">
              <a:avLst/>
            </a:prstGeom>
            <a:noFill/>
            <a:effectLst>
              <a:glow rad="127000">
                <a:schemeClr val="bg1"/>
              </a:glow>
            </a:effectLst>
          </p:spPr>
          <p:txBody>
            <a:bodyPr wrap="square" lIns="0" tIns="0" rIns="0" bIns="0" rtlCol="0">
              <a:spAutoFit/>
            </a:bodyPr>
            <a:lstStyle/>
            <a:p>
              <a:pPr algn="r"/>
              <a:r>
                <a:rPr lang="en-US" sz="1400" b="1" dirty="0">
                  <a:solidFill>
                    <a:schemeClr val="accent6">
                      <a:lumMod val="50000"/>
                    </a:schemeClr>
                  </a:solidFill>
                  <a:effectLst>
                    <a:glow rad="190500">
                      <a:schemeClr val="bg1">
                        <a:alpha val="85000"/>
                      </a:schemeClr>
                    </a:glow>
                  </a:effectLst>
                  <a:latin typeface="Arial" panose="020B0604020202020204" pitchFamily="34" charset="0"/>
                  <a:cs typeface="Arial" panose="020B0604020202020204" pitchFamily="34" charset="0"/>
                </a:rPr>
                <a:t>Impact Region</a:t>
              </a:r>
            </a:p>
          </p:txBody>
        </p:sp>
        <p:sp>
          <p:nvSpPr>
            <p:cNvPr id="31" name="TextBox 30">
              <a:extLst>
                <a:ext uri="{FF2B5EF4-FFF2-40B4-BE49-F238E27FC236}">
                  <a16:creationId xmlns:a16="http://schemas.microsoft.com/office/drawing/2014/main" id="{99FBAB18-83D9-8C1B-AD76-66B8D3780D78}"/>
                </a:ext>
              </a:extLst>
            </p:cNvPr>
            <p:cNvSpPr txBox="1"/>
            <p:nvPr/>
          </p:nvSpPr>
          <p:spPr>
            <a:xfrm>
              <a:off x="2095830" y="4821950"/>
              <a:ext cx="1724693" cy="430887"/>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2">
                      <a:lumMod val="50000"/>
                    </a:schemeClr>
                  </a:solidFill>
                  <a:effectLst>
                    <a:glow rad="190500">
                      <a:schemeClr val="bg1">
                        <a:alpha val="85000"/>
                      </a:schemeClr>
                    </a:glow>
                  </a:effectLst>
                  <a:latin typeface="Arial" panose="020B0604020202020204" pitchFamily="34" charset="0"/>
                  <a:cs typeface="Arial" panose="020B0604020202020204" pitchFamily="34" charset="0"/>
                </a:rPr>
                <a:t>No direct population damage estimated</a:t>
              </a:r>
            </a:p>
          </p:txBody>
        </p:sp>
        <p:sp>
          <p:nvSpPr>
            <p:cNvPr id="39" name="Arc 38">
              <a:extLst>
                <a:ext uri="{FF2B5EF4-FFF2-40B4-BE49-F238E27FC236}">
                  <a16:creationId xmlns:a16="http://schemas.microsoft.com/office/drawing/2014/main" id="{C48B632D-C8B6-3C2A-383F-CD076631E25F}"/>
                </a:ext>
              </a:extLst>
            </p:cNvPr>
            <p:cNvSpPr/>
            <p:nvPr/>
          </p:nvSpPr>
          <p:spPr>
            <a:xfrm rot="5170965">
              <a:off x="3106796" y="2953103"/>
              <a:ext cx="1747193" cy="297957"/>
            </a:xfrm>
            <a:prstGeom prst="arc">
              <a:avLst>
                <a:gd name="adj1" fmla="val 11130227"/>
                <a:gd name="adj2" fmla="val 21009884"/>
              </a:avLst>
            </a:prstGeom>
            <a:ln w="38100">
              <a:solidFill>
                <a:srgbClr val="C00000"/>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50800" dist="38100" dir="2700000" algn="tl" rotWithShape="0">
                    <a:prstClr val="black">
                      <a:alpha val="40000"/>
                    </a:prstClr>
                  </a:outerShdw>
                </a:effectLst>
              </a:endParaRPr>
            </a:p>
          </p:txBody>
        </p:sp>
        <p:sp>
          <p:nvSpPr>
            <p:cNvPr id="40" name="Arc 39">
              <a:extLst>
                <a:ext uri="{FF2B5EF4-FFF2-40B4-BE49-F238E27FC236}">
                  <a16:creationId xmlns:a16="http://schemas.microsoft.com/office/drawing/2014/main" id="{614721EE-05E7-A8AE-7FC1-D872A66AF05B}"/>
                </a:ext>
              </a:extLst>
            </p:cNvPr>
            <p:cNvSpPr/>
            <p:nvPr/>
          </p:nvSpPr>
          <p:spPr>
            <a:xfrm rot="6478400">
              <a:off x="2903940" y="3947481"/>
              <a:ext cx="1607469" cy="697413"/>
            </a:xfrm>
            <a:prstGeom prst="arc">
              <a:avLst>
                <a:gd name="adj1" fmla="val 12917010"/>
                <a:gd name="adj2" fmla="val 19629521"/>
              </a:avLst>
            </a:prstGeom>
            <a:ln w="38100">
              <a:solidFill>
                <a:srgbClr val="C0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endParaRPr>
            </a:p>
          </p:txBody>
        </p:sp>
        <p:sp>
          <p:nvSpPr>
            <p:cNvPr id="23" name="Left Brace 22">
              <a:extLst>
                <a:ext uri="{FF2B5EF4-FFF2-40B4-BE49-F238E27FC236}">
                  <a16:creationId xmlns:a16="http://schemas.microsoft.com/office/drawing/2014/main" id="{66E2E18C-8A00-5A31-A16D-59BA5C8BD40E}"/>
                </a:ext>
              </a:extLst>
            </p:cNvPr>
            <p:cNvSpPr/>
            <p:nvPr/>
          </p:nvSpPr>
          <p:spPr>
            <a:xfrm flipV="1">
              <a:off x="3743551" y="3755979"/>
              <a:ext cx="544618" cy="173864"/>
            </a:xfrm>
            <a:prstGeom prst="leftBrace">
              <a:avLst>
                <a:gd name="adj1" fmla="val 15386"/>
                <a:gd name="adj2" fmla="val 50000"/>
              </a:avLst>
            </a:prstGeom>
            <a:ln w="28575">
              <a:solidFill>
                <a:schemeClr val="accent6">
                  <a:lumMod val="50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grpSp>
      <p:sp>
        <p:nvSpPr>
          <p:cNvPr id="13" name="Content Placeholder 2">
            <a:extLst>
              <a:ext uri="{FF2B5EF4-FFF2-40B4-BE49-F238E27FC236}">
                <a16:creationId xmlns:a16="http://schemas.microsoft.com/office/drawing/2014/main" id="{FD1A111D-5E89-C51F-5618-959149ECC08F}"/>
              </a:ext>
            </a:extLst>
          </p:cNvPr>
          <p:cNvSpPr txBox="1">
            <a:spLocks/>
          </p:cNvSpPr>
          <p:nvPr/>
        </p:nvSpPr>
        <p:spPr>
          <a:xfrm>
            <a:off x="7364895" y="3877969"/>
            <a:ext cx="4246276" cy="1770698"/>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dirty="0">
                <a:solidFill>
                  <a:srgbClr val="FFFFFF"/>
                </a:solidFill>
                <a:latin typeface="Arial" panose="020B0604020202020204"/>
              </a:rPr>
              <a:t>Deflecting the asteroid </a:t>
            </a:r>
            <a:r>
              <a:rPr lang="en-US" b="1" dirty="0">
                <a:solidFill>
                  <a:srgbClr val="FFFFFF"/>
                </a:solidFill>
                <a:latin typeface="Arial" panose="020B0604020202020204"/>
              </a:rPr>
              <a:t>southward</a:t>
            </a:r>
            <a:r>
              <a:rPr lang="en-US" dirty="0">
                <a:solidFill>
                  <a:srgbClr val="FFFFFF"/>
                </a:solidFill>
                <a:latin typeface="Arial" panose="020B0604020202020204"/>
              </a:rPr>
              <a:t> would cross </a:t>
            </a:r>
            <a:r>
              <a:rPr lang="en-US" b="1" dirty="0">
                <a:solidFill>
                  <a:srgbClr val="FFFFFF"/>
                </a:solidFill>
                <a:latin typeface="Arial" panose="020B0604020202020204"/>
              </a:rPr>
              <a:t>~15% </a:t>
            </a:r>
            <a:r>
              <a:rPr lang="en-US" dirty="0">
                <a:solidFill>
                  <a:srgbClr val="FFFFFF"/>
                </a:solidFill>
                <a:latin typeface="Arial" panose="020B0604020202020204"/>
              </a:rPr>
              <a:t>of population within the corridor (~15M–25M people)</a:t>
            </a:r>
          </a:p>
        </p:txBody>
      </p:sp>
      <p:sp>
        <p:nvSpPr>
          <p:cNvPr id="24" name="Content Placeholder 2">
            <a:extLst>
              <a:ext uri="{FF2B5EF4-FFF2-40B4-BE49-F238E27FC236}">
                <a16:creationId xmlns:a16="http://schemas.microsoft.com/office/drawing/2014/main" id="{5092EE85-CD71-8324-C47F-6DED9984E589}"/>
              </a:ext>
            </a:extLst>
          </p:cNvPr>
          <p:cNvSpPr txBox="1">
            <a:spLocks/>
          </p:cNvSpPr>
          <p:nvPr/>
        </p:nvSpPr>
        <p:spPr>
          <a:xfrm>
            <a:off x="7364895" y="1829211"/>
            <a:ext cx="4246276" cy="1770698"/>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dirty="0">
                <a:solidFill>
                  <a:srgbClr val="FFFFFF"/>
                </a:solidFill>
                <a:latin typeface="Arial" panose="020B0604020202020204"/>
              </a:rPr>
              <a:t>Deflecting the asteroid </a:t>
            </a:r>
            <a:r>
              <a:rPr lang="en-US" b="1" dirty="0">
                <a:solidFill>
                  <a:srgbClr val="FFFFFF"/>
                </a:solidFill>
                <a:latin typeface="Arial" panose="020B0604020202020204"/>
              </a:rPr>
              <a:t>northward</a:t>
            </a:r>
            <a:r>
              <a:rPr lang="en-US" dirty="0">
                <a:solidFill>
                  <a:srgbClr val="FFFFFF"/>
                </a:solidFill>
                <a:latin typeface="Arial" panose="020B0604020202020204"/>
              </a:rPr>
              <a:t> would cross </a:t>
            </a:r>
            <a:r>
              <a:rPr lang="en-US" b="1" dirty="0">
                <a:solidFill>
                  <a:srgbClr val="FFFFFF"/>
                </a:solidFill>
                <a:latin typeface="Arial" panose="020B0604020202020204"/>
              </a:rPr>
              <a:t>~85% </a:t>
            </a:r>
            <a:r>
              <a:rPr lang="en-US" dirty="0">
                <a:solidFill>
                  <a:srgbClr val="FFFFFF"/>
                </a:solidFill>
                <a:latin typeface="Arial" panose="020B0604020202020204"/>
              </a:rPr>
              <a:t>of population within the corridor (~80M–120M people)</a:t>
            </a:r>
          </a:p>
        </p:txBody>
      </p:sp>
    </p:spTree>
    <p:extLst>
      <p:ext uri="{BB962C8B-B14F-4D97-AF65-F5344CB8AC3E}">
        <p14:creationId xmlns:p14="http://schemas.microsoft.com/office/powerpoint/2010/main" val="3059424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6E06-9E24-C9E2-CC45-D1797C55B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A5BB7-51AB-4B8E-4819-DAEC9B5AC6C4}"/>
              </a:ext>
            </a:extLst>
          </p:cNvPr>
          <p:cNvSpPr>
            <a:spLocks noGrp="1"/>
          </p:cNvSpPr>
          <p:nvPr>
            <p:ph type="title"/>
          </p:nvPr>
        </p:nvSpPr>
        <p:spPr/>
        <p:txBody>
          <a:bodyPr/>
          <a:lstStyle/>
          <a:p>
            <a:r>
              <a:rPr lang="en-US" dirty="0"/>
              <a:t>Tsunami Risk from Deflection into the Southern Ocean</a:t>
            </a:r>
          </a:p>
        </p:txBody>
      </p:sp>
      <p:sp>
        <p:nvSpPr>
          <p:cNvPr id="4" name="Text Placeholder 3">
            <a:extLst>
              <a:ext uri="{FF2B5EF4-FFF2-40B4-BE49-F238E27FC236}">
                <a16:creationId xmlns:a16="http://schemas.microsoft.com/office/drawing/2014/main" id="{F192BBB5-B0EB-4E28-979B-A09CE1F7B086}"/>
              </a:ext>
            </a:extLst>
          </p:cNvPr>
          <p:cNvSpPr>
            <a:spLocks noGrp="1"/>
          </p:cNvSpPr>
          <p:nvPr>
            <p:ph type="body" sz="quarter" idx="13"/>
          </p:nvPr>
        </p:nvSpPr>
        <p:spPr>
          <a:xfrm>
            <a:off x="457200" y="795015"/>
            <a:ext cx="11277600" cy="705628"/>
          </a:xfrm>
        </p:spPr>
        <p:txBody>
          <a:bodyPr>
            <a:normAutofit/>
          </a:bodyPr>
          <a:lstStyle/>
          <a:p>
            <a:r>
              <a:rPr lang="en-US" dirty="0"/>
              <a:t>No direct population damage or significant tsunami expected for impacts into the Southern Ocean along most of the ocean-crossing deflection corridor </a:t>
            </a:r>
          </a:p>
        </p:txBody>
      </p:sp>
      <p:sp>
        <p:nvSpPr>
          <p:cNvPr id="5" name="Slide Number Placeholder 4">
            <a:extLst>
              <a:ext uri="{FF2B5EF4-FFF2-40B4-BE49-F238E27FC236}">
                <a16:creationId xmlns:a16="http://schemas.microsoft.com/office/drawing/2014/main" id="{57BA639A-BF00-CCBE-5F1B-51F893714BDD}"/>
              </a:ext>
            </a:extLst>
          </p:cNvPr>
          <p:cNvSpPr>
            <a:spLocks noGrp="1"/>
          </p:cNvSpPr>
          <p:nvPr>
            <p:ph type="sldNum" sz="quarter" idx="16"/>
          </p:nvPr>
        </p:nvSpPr>
        <p:spPr/>
        <p:txBody>
          <a:bodyPr/>
          <a:lstStyle/>
          <a:p>
            <a:fld id="{4EBCDCBD-78E1-0D41-A999-31B5EBF8E02C}" type="slidenum">
              <a:rPr lang="en-US" smtClean="0"/>
              <a:pPr/>
              <a:t>26</a:t>
            </a:fld>
            <a:endParaRPr lang="en-US" dirty="0"/>
          </a:p>
        </p:txBody>
      </p:sp>
      <p:sp>
        <p:nvSpPr>
          <p:cNvPr id="6" name="Footer Placeholder 5">
            <a:extLst>
              <a:ext uri="{FF2B5EF4-FFF2-40B4-BE49-F238E27FC236}">
                <a16:creationId xmlns:a16="http://schemas.microsoft.com/office/drawing/2014/main" id="{FB2FF29F-AB40-31B0-6C7F-0E005458F3AB}"/>
              </a:ext>
            </a:extLst>
          </p:cNvPr>
          <p:cNvSpPr>
            <a:spLocks noGrp="1"/>
          </p:cNvSpPr>
          <p:nvPr>
            <p:ph type="ftr" sz="quarter" idx="15"/>
          </p:nvPr>
        </p:nvSpPr>
        <p:spPr/>
        <p:txBody>
          <a:bodyPr/>
          <a:lstStyle/>
          <a:p>
            <a:endParaRPr lang="en-US" dirty="0"/>
          </a:p>
        </p:txBody>
      </p:sp>
      <p:pic>
        <p:nvPicPr>
          <p:cNvPr id="3" name="Picture 2" descr="Diagram&#10;&#10;AI-generated content may be incorrect.">
            <a:extLst>
              <a:ext uri="{FF2B5EF4-FFF2-40B4-BE49-F238E27FC236}">
                <a16:creationId xmlns:a16="http://schemas.microsoft.com/office/drawing/2014/main" id="{FE903E05-2B24-54D7-08B6-A88DD8137A18}"/>
              </a:ext>
            </a:extLst>
          </p:cNvPr>
          <p:cNvPicPr>
            <a:picLocks noChangeAspect="1"/>
          </p:cNvPicPr>
          <p:nvPr/>
        </p:nvPicPr>
        <p:blipFill>
          <a:blip r:embed="rId3"/>
          <a:srcRect l="10618" t="7636" b="9332"/>
          <a:stretch/>
        </p:blipFill>
        <p:spPr>
          <a:xfrm>
            <a:off x="339374" y="1919704"/>
            <a:ext cx="6409942" cy="4020731"/>
          </a:xfrm>
          <a:prstGeom prst="rect">
            <a:avLst/>
          </a:prstGeom>
        </p:spPr>
      </p:pic>
      <p:sp>
        <p:nvSpPr>
          <p:cNvPr id="7" name="Content Placeholder 2">
            <a:extLst>
              <a:ext uri="{FF2B5EF4-FFF2-40B4-BE49-F238E27FC236}">
                <a16:creationId xmlns:a16="http://schemas.microsoft.com/office/drawing/2014/main" id="{405417CC-5082-80E1-18BF-75950A2B57C4}"/>
              </a:ext>
            </a:extLst>
          </p:cNvPr>
          <p:cNvSpPr txBox="1">
            <a:spLocks/>
          </p:cNvSpPr>
          <p:nvPr/>
        </p:nvSpPr>
        <p:spPr>
          <a:xfrm>
            <a:off x="626991" y="1575727"/>
            <a:ext cx="5293229" cy="246221"/>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Average affected population along </a:t>
            </a:r>
            <a:r>
              <a:rPr lang="en-US" sz="1600" b="1" dirty="0">
                <a:solidFill>
                  <a:srgbClr val="000000"/>
                </a:solidFill>
                <a:latin typeface="Arial" panose="020B0604020202020204"/>
              </a:rPr>
              <a:t>deflection corridor</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5868747-2363-AEEC-9667-938B93D35E67}"/>
              </a:ext>
            </a:extLst>
          </p:cNvPr>
          <p:cNvSpPr txBox="1"/>
          <p:nvPr/>
        </p:nvSpPr>
        <p:spPr>
          <a:xfrm>
            <a:off x="2958177" y="3081578"/>
            <a:ext cx="1172336" cy="430887"/>
          </a:xfrm>
          <a:prstGeom prst="rect">
            <a:avLst/>
          </a:prstGeom>
          <a:noFill/>
          <a:effectLst>
            <a:glow rad="127000">
              <a:schemeClr val="bg1"/>
            </a:glow>
          </a:effectLst>
        </p:spPr>
        <p:txBody>
          <a:bodyPr wrap="square" lIns="0" tIns="0" rIns="0" bIns="0" rtlCol="0">
            <a:spAutoFit/>
          </a:bodyPr>
          <a:lstStyle/>
          <a:p>
            <a:pPr algn="ctr"/>
            <a:r>
              <a:rPr lang="en-US" sz="1400" b="1" dirty="0">
                <a:solidFill>
                  <a:srgbClr val="C00000"/>
                </a:solidFill>
                <a:effectLst>
                  <a:glow rad="190500">
                    <a:schemeClr val="bg1">
                      <a:alpha val="85000"/>
                    </a:schemeClr>
                  </a:glow>
                </a:effectLst>
                <a:latin typeface="Arial" panose="020B0604020202020204" pitchFamily="34" charset="0"/>
                <a:cs typeface="Arial" panose="020B0604020202020204" pitchFamily="34" charset="0"/>
              </a:rPr>
              <a:t>Northward Deflection</a:t>
            </a:r>
          </a:p>
        </p:txBody>
      </p:sp>
      <p:sp>
        <p:nvSpPr>
          <p:cNvPr id="18" name="TextBox 17">
            <a:extLst>
              <a:ext uri="{FF2B5EF4-FFF2-40B4-BE49-F238E27FC236}">
                <a16:creationId xmlns:a16="http://schemas.microsoft.com/office/drawing/2014/main" id="{C0563209-2087-97D9-001E-1E195B6DDE5F}"/>
              </a:ext>
            </a:extLst>
          </p:cNvPr>
          <p:cNvSpPr txBox="1"/>
          <p:nvPr/>
        </p:nvSpPr>
        <p:spPr>
          <a:xfrm>
            <a:off x="2907185" y="4194410"/>
            <a:ext cx="1172336" cy="430887"/>
          </a:xfrm>
          <a:prstGeom prst="rect">
            <a:avLst/>
          </a:prstGeom>
          <a:noFill/>
          <a:effectLst>
            <a:glow rad="127000">
              <a:schemeClr val="bg1"/>
            </a:glow>
          </a:effectLst>
        </p:spPr>
        <p:txBody>
          <a:bodyPr wrap="square" lIns="0" tIns="0" rIns="0" bIns="0" rtlCol="0">
            <a:spAutoFit/>
          </a:bodyPr>
          <a:lstStyle/>
          <a:p>
            <a:pPr algn="ctr"/>
            <a:r>
              <a:rPr lang="en-US" sz="1400" b="1" dirty="0">
                <a:solidFill>
                  <a:srgbClr val="C00000"/>
                </a:solidFill>
                <a:effectLst>
                  <a:glow rad="190500">
                    <a:schemeClr val="bg1">
                      <a:alpha val="85000"/>
                    </a:schemeClr>
                  </a:glow>
                </a:effectLst>
                <a:latin typeface="Arial" panose="020B0604020202020204" pitchFamily="34" charset="0"/>
                <a:cs typeface="Arial" panose="020B0604020202020204" pitchFamily="34" charset="0"/>
              </a:rPr>
              <a:t>Southward Deflection</a:t>
            </a:r>
          </a:p>
        </p:txBody>
      </p:sp>
      <p:sp>
        <p:nvSpPr>
          <p:cNvPr id="22" name="TextBox 21">
            <a:extLst>
              <a:ext uri="{FF2B5EF4-FFF2-40B4-BE49-F238E27FC236}">
                <a16:creationId xmlns:a16="http://schemas.microsoft.com/office/drawing/2014/main" id="{B6129BE0-664A-55E6-6A33-351131974718}"/>
              </a:ext>
            </a:extLst>
          </p:cNvPr>
          <p:cNvSpPr txBox="1"/>
          <p:nvPr/>
        </p:nvSpPr>
        <p:spPr>
          <a:xfrm>
            <a:off x="2363753" y="3857400"/>
            <a:ext cx="1332991" cy="215444"/>
          </a:xfrm>
          <a:prstGeom prst="rect">
            <a:avLst/>
          </a:prstGeom>
          <a:noFill/>
          <a:effectLst>
            <a:glow rad="127000">
              <a:schemeClr val="bg1"/>
            </a:glow>
          </a:effectLst>
        </p:spPr>
        <p:txBody>
          <a:bodyPr wrap="square" lIns="0" tIns="0" rIns="0" bIns="0" rtlCol="0">
            <a:spAutoFit/>
          </a:bodyPr>
          <a:lstStyle/>
          <a:p>
            <a:pPr algn="r"/>
            <a:r>
              <a:rPr lang="en-US" sz="1400" b="1" dirty="0">
                <a:solidFill>
                  <a:schemeClr val="accent6">
                    <a:lumMod val="50000"/>
                  </a:schemeClr>
                </a:solidFill>
                <a:effectLst>
                  <a:glow rad="190500">
                    <a:schemeClr val="bg1">
                      <a:alpha val="85000"/>
                    </a:schemeClr>
                  </a:glow>
                </a:effectLst>
                <a:latin typeface="Arial" panose="020B0604020202020204" pitchFamily="34" charset="0"/>
                <a:cs typeface="Arial" panose="020B0604020202020204" pitchFamily="34" charset="0"/>
              </a:rPr>
              <a:t>Impact Region</a:t>
            </a:r>
          </a:p>
        </p:txBody>
      </p:sp>
      <p:sp>
        <p:nvSpPr>
          <p:cNvPr id="31" name="TextBox 30">
            <a:extLst>
              <a:ext uri="{FF2B5EF4-FFF2-40B4-BE49-F238E27FC236}">
                <a16:creationId xmlns:a16="http://schemas.microsoft.com/office/drawing/2014/main" id="{11CE10ED-74F3-AD94-1CAF-752FF4FBB97A}"/>
              </a:ext>
            </a:extLst>
          </p:cNvPr>
          <p:cNvSpPr txBox="1"/>
          <p:nvPr/>
        </p:nvSpPr>
        <p:spPr>
          <a:xfrm>
            <a:off x="2095830" y="4970232"/>
            <a:ext cx="1724693" cy="430887"/>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2">
                    <a:lumMod val="50000"/>
                  </a:schemeClr>
                </a:solidFill>
                <a:effectLst>
                  <a:glow rad="190500">
                    <a:schemeClr val="bg1">
                      <a:alpha val="85000"/>
                    </a:schemeClr>
                  </a:glow>
                </a:effectLst>
                <a:latin typeface="Arial" panose="020B0604020202020204" pitchFamily="34" charset="0"/>
                <a:cs typeface="Arial" panose="020B0604020202020204" pitchFamily="34" charset="0"/>
              </a:rPr>
              <a:t>No direct population damage estimated</a:t>
            </a:r>
          </a:p>
        </p:txBody>
      </p:sp>
      <p:sp>
        <p:nvSpPr>
          <p:cNvPr id="39" name="Arc 38">
            <a:extLst>
              <a:ext uri="{FF2B5EF4-FFF2-40B4-BE49-F238E27FC236}">
                <a16:creationId xmlns:a16="http://schemas.microsoft.com/office/drawing/2014/main" id="{06EC94FE-FA45-9BEA-2EA0-F311DA1521F4}"/>
              </a:ext>
            </a:extLst>
          </p:cNvPr>
          <p:cNvSpPr/>
          <p:nvPr/>
        </p:nvSpPr>
        <p:spPr>
          <a:xfrm rot="5170965">
            <a:off x="3106796" y="3101385"/>
            <a:ext cx="1747193" cy="297957"/>
          </a:xfrm>
          <a:prstGeom prst="arc">
            <a:avLst>
              <a:gd name="adj1" fmla="val 11130227"/>
              <a:gd name="adj2" fmla="val 21009884"/>
            </a:avLst>
          </a:prstGeom>
          <a:ln w="38100">
            <a:solidFill>
              <a:srgbClr val="C00000"/>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50800" dist="38100" dir="2700000" algn="tl" rotWithShape="0">
                  <a:prstClr val="black">
                    <a:alpha val="40000"/>
                  </a:prstClr>
                </a:outerShdw>
              </a:effectLst>
            </a:endParaRPr>
          </a:p>
        </p:txBody>
      </p:sp>
      <p:sp>
        <p:nvSpPr>
          <p:cNvPr id="40" name="Arc 39">
            <a:extLst>
              <a:ext uri="{FF2B5EF4-FFF2-40B4-BE49-F238E27FC236}">
                <a16:creationId xmlns:a16="http://schemas.microsoft.com/office/drawing/2014/main" id="{B8E78B2C-846B-30EB-A4A4-4739846FBB41}"/>
              </a:ext>
            </a:extLst>
          </p:cNvPr>
          <p:cNvSpPr/>
          <p:nvPr/>
        </p:nvSpPr>
        <p:spPr>
          <a:xfrm rot="6478400">
            <a:off x="2903940" y="4095763"/>
            <a:ext cx="1607469" cy="697413"/>
          </a:xfrm>
          <a:prstGeom prst="arc">
            <a:avLst>
              <a:gd name="adj1" fmla="val 12917010"/>
              <a:gd name="adj2" fmla="val 19629521"/>
            </a:avLst>
          </a:prstGeom>
          <a:ln w="38100">
            <a:solidFill>
              <a:srgbClr val="C0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endParaRPr>
          </a:p>
        </p:txBody>
      </p:sp>
      <p:sp>
        <p:nvSpPr>
          <p:cNvPr id="23" name="Left Brace 22">
            <a:extLst>
              <a:ext uri="{FF2B5EF4-FFF2-40B4-BE49-F238E27FC236}">
                <a16:creationId xmlns:a16="http://schemas.microsoft.com/office/drawing/2014/main" id="{769E6395-AC87-55E7-F112-DC8099776FBD}"/>
              </a:ext>
            </a:extLst>
          </p:cNvPr>
          <p:cNvSpPr/>
          <p:nvPr/>
        </p:nvSpPr>
        <p:spPr>
          <a:xfrm flipV="1">
            <a:off x="3743551" y="3904261"/>
            <a:ext cx="544618" cy="173864"/>
          </a:xfrm>
          <a:prstGeom prst="leftBrace">
            <a:avLst>
              <a:gd name="adj1" fmla="val 15386"/>
              <a:gd name="adj2" fmla="val 50000"/>
            </a:avLst>
          </a:prstGeom>
          <a:ln w="28575">
            <a:solidFill>
              <a:schemeClr val="accent6">
                <a:lumMod val="50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DB767F6-21AB-C394-3AB2-0546BD87F569}"/>
              </a:ext>
            </a:extLst>
          </p:cNvPr>
          <p:cNvGrpSpPr/>
          <p:nvPr/>
        </p:nvGrpSpPr>
        <p:grpSpPr>
          <a:xfrm>
            <a:off x="7899641" y="3638358"/>
            <a:ext cx="3911359" cy="2819262"/>
            <a:chOff x="7091055" y="3632853"/>
            <a:chExt cx="3911359" cy="2819262"/>
          </a:xfrm>
        </p:grpSpPr>
        <p:sp>
          <p:nvSpPr>
            <p:cNvPr id="8" name="TextBox 7">
              <a:extLst>
                <a:ext uri="{FF2B5EF4-FFF2-40B4-BE49-F238E27FC236}">
                  <a16:creationId xmlns:a16="http://schemas.microsoft.com/office/drawing/2014/main" id="{413196B5-D492-F575-4045-9DD5DE5531A8}"/>
                </a:ext>
              </a:extLst>
            </p:cNvPr>
            <p:cNvSpPr txBox="1"/>
            <p:nvPr/>
          </p:nvSpPr>
          <p:spPr>
            <a:xfrm>
              <a:off x="7365305" y="6190506"/>
              <a:ext cx="2730674" cy="261609"/>
            </a:xfrm>
            <a:prstGeom prst="rect">
              <a:avLst/>
            </a:prstGeom>
            <a:noFill/>
            <a:ln w="19050">
              <a:noFill/>
            </a:ln>
          </p:spPr>
          <p:txBody>
            <a:bodyPr wrap="square">
              <a:spAutoFit/>
            </a:bodyPr>
            <a:lstStyle/>
            <a:p>
              <a:pPr rtl="0">
                <a:buNone/>
              </a:pPr>
              <a:r>
                <a:rPr lang="en-US" sz="1100" b="0" i="0" u="none" strike="noStrike" dirty="0">
                  <a:solidFill>
                    <a:srgbClr val="595959"/>
                  </a:solidFill>
                  <a:effectLst/>
                  <a:latin typeface="Arial" panose="020B0604020202020204" pitchFamily="34" charset="0"/>
                </a:rPr>
                <a:t>M. Aftosmis, NASA/ARC ATAP team</a:t>
              </a:r>
              <a:endParaRPr lang="en-US" sz="1100" dirty="0"/>
            </a:p>
          </p:txBody>
        </p:sp>
        <p:pic>
          <p:nvPicPr>
            <p:cNvPr id="14" name="Picture 10">
              <a:extLst>
                <a:ext uri="{FF2B5EF4-FFF2-40B4-BE49-F238E27FC236}">
                  <a16:creationId xmlns:a16="http://schemas.microsoft.com/office/drawing/2014/main" id="{EF4499BD-7462-A2F5-4E5C-2524666881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75"/>
            <a:stretch/>
          </p:blipFill>
          <p:spPr bwMode="auto">
            <a:xfrm>
              <a:off x="7091055" y="3632853"/>
              <a:ext cx="3687327" cy="259258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9092EB5-99D3-8728-4DA2-4AC20125BF6A}"/>
                </a:ext>
              </a:extLst>
            </p:cNvPr>
            <p:cNvSpPr txBox="1"/>
            <p:nvPr/>
          </p:nvSpPr>
          <p:spPr>
            <a:xfrm rot="5400000">
              <a:off x="10235858" y="4833846"/>
              <a:ext cx="1271502" cy="261610"/>
            </a:xfrm>
            <a:prstGeom prst="rect">
              <a:avLst/>
            </a:prstGeom>
            <a:noFill/>
            <a:ln w="19050">
              <a:noFill/>
            </a:ln>
          </p:spPr>
          <p:txBody>
            <a:bodyPr wrap="none" rtlCol="0">
              <a:spAutoFit/>
            </a:bodyPr>
            <a:lstStyle/>
            <a:p>
              <a:r>
                <a:rPr lang="en-US" sz="1100" b="1" dirty="0">
                  <a:solidFill>
                    <a:schemeClr val="bg2">
                      <a:lumMod val="50000"/>
                    </a:schemeClr>
                  </a:solidFill>
                </a:rPr>
                <a:t>Wave height (m)</a:t>
              </a:r>
            </a:p>
          </p:txBody>
        </p:sp>
        <p:sp>
          <p:nvSpPr>
            <p:cNvPr id="9" name="TextBox 8">
              <a:extLst>
                <a:ext uri="{FF2B5EF4-FFF2-40B4-BE49-F238E27FC236}">
                  <a16:creationId xmlns:a16="http://schemas.microsoft.com/office/drawing/2014/main" id="{2D55C690-963A-6CB6-911C-A6CDCE28DE95}"/>
                </a:ext>
              </a:extLst>
            </p:cNvPr>
            <p:cNvSpPr txBox="1"/>
            <p:nvPr/>
          </p:nvSpPr>
          <p:spPr>
            <a:xfrm>
              <a:off x="8266382" y="3857400"/>
              <a:ext cx="1332991" cy="215444"/>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 Africa</a:t>
              </a:r>
            </a:p>
          </p:txBody>
        </p:sp>
        <p:sp>
          <p:nvSpPr>
            <p:cNvPr id="10" name="TextBox 9">
              <a:extLst>
                <a:ext uri="{FF2B5EF4-FFF2-40B4-BE49-F238E27FC236}">
                  <a16:creationId xmlns:a16="http://schemas.microsoft.com/office/drawing/2014/main" id="{6A60D8B2-08E5-3CF3-727C-6231B651E66E}"/>
                </a:ext>
              </a:extLst>
            </p:cNvPr>
            <p:cNvSpPr txBox="1"/>
            <p:nvPr/>
          </p:nvSpPr>
          <p:spPr>
            <a:xfrm>
              <a:off x="8125203" y="5975063"/>
              <a:ext cx="1332991" cy="215444"/>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Antarctica</a:t>
              </a:r>
            </a:p>
          </p:txBody>
        </p:sp>
      </p:grpSp>
      <p:cxnSp>
        <p:nvCxnSpPr>
          <p:cNvPr id="19" name="Straight Arrow Connector 18">
            <a:extLst>
              <a:ext uri="{FF2B5EF4-FFF2-40B4-BE49-F238E27FC236}">
                <a16:creationId xmlns:a16="http://schemas.microsoft.com/office/drawing/2014/main" id="{897811E9-6DF2-FCD3-4CCC-F2188DF306EA}"/>
              </a:ext>
            </a:extLst>
          </p:cNvPr>
          <p:cNvCxnSpPr>
            <a:cxnSpLocks/>
          </p:cNvCxnSpPr>
          <p:nvPr/>
        </p:nvCxnSpPr>
        <p:spPr>
          <a:xfrm>
            <a:off x="4042112" y="5047989"/>
            <a:ext cx="5497116" cy="0"/>
          </a:xfrm>
          <a:prstGeom prst="straightConnector1">
            <a:avLst/>
          </a:prstGeom>
          <a:ln w="38100">
            <a:solidFill>
              <a:srgbClr val="C00000"/>
            </a:solidFill>
            <a:headEnd type="oval"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2E99664-C778-FBAD-66A9-3ED13B52A499}"/>
              </a:ext>
            </a:extLst>
          </p:cNvPr>
          <p:cNvSpPr txBox="1"/>
          <p:nvPr/>
        </p:nvSpPr>
        <p:spPr>
          <a:xfrm>
            <a:off x="457200" y="5970329"/>
            <a:ext cx="7034687" cy="338554"/>
          </a:xfrm>
          <a:prstGeom prst="rect">
            <a:avLst/>
          </a:prstGeom>
          <a:noFill/>
          <a:ln w="19050">
            <a:noFill/>
          </a:ln>
        </p:spPr>
        <p:txBody>
          <a:bodyPr wrap="square" rtlCol="0">
            <a:spAutoFit/>
          </a:bodyPr>
          <a:lstStyle/>
          <a:p>
            <a:r>
              <a:rPr lang="en-US" sz="1600" b="1" dirty="0">
                <a:solidFill>
                  <a:schemeClr val="tx2">
                    <a:lumMod val="75000"/>
                  </a:schemeClr>
                </a:solidFill>
              </a:rPr>
              <a:t>Consequences of more direct impact on Antarctic ice sheets uncertain</a:t>
            </a:r>
          </a:p>
        </p:txBody>
      </p:sp>
      <p:cxnSp>
        <p:nvCxnSpPr>
          <p:cNvPr id="20" name="Straight Arrow Connector 19">
            <a:extLst>
              <a:ext uri="{FF2B5EF4-FFF2-40B4-BE49-F238E27FC236}">
                <a16:creationId xmlns:a16="http://schemas.microsoft.com/office/drawing/2014/main" id="{9A31B7B3-1AE0-592D-7BA0-7A9C74F6C402}"/>
              </a:ext>
            </a:extLst>
          </p:cNvPr>
          <p:cNvCxnSpPr>
            <a:cxnSpLocks/>
          </p:cNvCxnSpPr>
          <p:nvPr/>
        </p:nvCxnSpPr>
        <p:spPr>
          <a:xfrm>
            <a:off x="3406769" y="5563331"/>
            <a:ext cx="0" cy="528550"/>
          </a:xfrm>
          <a:prstGeom prst="straightConnector1">
            <a:avLst/>
          </a:prstGeom>
          <a:ln w="38100">
            <a:solidFill>
              <a:srgbClr val="C00000"/>
            </a:solidFill>
            <a:headEnd type="oval"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750A8D4D-24C4-6BF3-CFE1-0746F114088A}"/>
              </a:ext>
            </a:extLst>
          </p:cNvPr>
          <p:cNvSpPr txBox="1">
            <a:spLocks/>
          </p:cNvSpPr>
          <p:nvPr/>
        </p:nvSpPr>
        <p:spPr>
          <a:xfrm>
            <a:off x="7227267" y="1637175"/>
            <a:ext cx="4507533" cy="1566386"/>
          </a:xfrm>
          <a:prstGeom prst="roundRect">
            <a:avLst/>
          </a:prstGeom>
          <a:solidFill>
            <a:schemeClr val="accent1"/>
          </a:solidFill>
        </p:spPr>
        <p:txBody>
          <a:bodyPr vert="horz" wrap="square" lIns="91440" tIns="91440" rIns="9144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sz="2000" dirty="0">
                <a:solidFill>
                  <a:schemeClr val="bg1"/>
                </a:solidFill>
              </a:rPr>
              <a:t>High-fidelity simulation of tsunami from largest asteroid size deflected into mid-ocean shows waves too small to cause substantial damage</a:t>
            </a:r>
            <a:endParaRPr lang="en-US" b="1" dirty="0">
              <a:solidFill>
                <a:schemeClr val="bg1"/>
              </a:solidFill>
              <a:latin typeface="Arial" panose="020B0604020202020204"/>
            </a:endParaRPr>
          </a:p>
        </p:txBody>
      </p:sp>
    </p:spTree>
    <p:extLst>
      <p:ext uri="{BB962C8B-B14F-4D97-AF65-F5344CB8AC3E}">
        <p14:creationId xmlns:p14="http://schemas.microsoft.com/office/powerpoint/2010/main" val="3877218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6809-E47B-4ABB-544B-553AE2AE527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9533A7-5FC3-1CDA-5E41-70CB5E2B3F46}"/>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49462F-59D4-28AA-F04B-1F4011BB87C1}"/>
              </a:ext>
            </a:extLst>
          </p:cNvPr>
          <p:cNvSpPr>
            <a:spLocks noGrp="1"/>
          </p:cNvSpPr>
          <p:nvPr>
            <p:ph type="sldNum" sz="quarter" idx="12"/>
          </p:nvPr>
        </p:nvSpPr>
        <p:spPr/>
        <p:txBody>
          <a:bodyPr/>
          <a:lstStyle/>
          <a:p>
            <a:fld id="{4EBCDCBD-78E1-0D41-A999-31B5EBF8E02C}" type="slidenum">
              <a:rPr lang="en-US" smtClean="0"/>
              <a:pPr/>
              <a:t>27</a:t>
            </a:fld>
            <a:endParaRPr lang="en-US" dirty="0"/>
          </a:p>
        </p:txBody>
      </p:sp>
    </p:spTree>
    <p:extLst>
      <p:ext uri="{BB962C8B-B14F-4D97-AF65-F5344CB8AC3E}">
        <p14:creationId xmlns:p14="http://schemas.microsoft.com/office/powerpoint/2010/main" val="1910393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D331-9585-55A2-3814-3211D6C61F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42A88-CE62-2D4F-F335-40152C343885}"/>
              </a:ext>
            </a:extLst>
          </p:cNvPr>
          <p:cNvSpPr>
            <a:spLocks noGrp="1"/>
          </p:cNvSpPr>
          <p:nvPr>
            <p:ph type="sldNum" sz="quarter" idx="12"/>
          </p:nvPr>
        </p:nvSpPr>
        <p:spPr/>
        <p:txBody>
          <a:bodyPr/>
          <a:lstStyle/>
          <a:p>
            <a:fld id="{4EBCDCBD-78E1-0D41-A999-31B5EBF8E02C}" type="slidenum">
              <a:rPr lang="en-US" smtClean="0"/>
              <a:pPr/>
              <a:t>28</a:t>
            </a:fld>
            <a:endParaRPr lang="en-US" dirty="0"/>
          </a:p>
        </p:txBody>
      </p:sp>
      <p:sp>
        <p:nvSpPr>
          <p:cNvPr id="32" name="TextBox 31">
            <a:extLst>
              <a:ext uri="{FF2B5EF4-FFF2-40B4-BE49-F238E27FC236}">
                <a16:creationId xmlns:a16="http://schemas.microsoft.com/office/drawing/2014/main" id="{2425F78A-08D8-D704-ED0A-04501CBBC8ED}"/>
              </a:ext>
            </a:extLst>
          </p:cNvPr>
          <p:cNvSpPr txBox="1"/>
          <p:nvPr/>
        </p:nvSpPr>
        <p:spPr>
          <a:xfrm>
            <a:off x="457200" y="3959405"/>
            <a:ext cx="953633" cy="246221"/>
          </a:xfrm>
          <a:prstGeom prst="rect">
            <a:avLst/>
          </a:prstGeom>
          <a:noFill/>
          <a:ln w="19050">
            <a:noFill/>
          </a:ln>
        </p:spPr>
        <p:txBody>
          <a:bodyPr wrap="square" lIns="0" tIns="0" rIns="0" bIns="0" rtlCol="0" anchor="b" anchorCtr="0">
            <a:spAutoFit/>
          </a:bodyPr>
          <a:lstStyle/>
          <a:p>
            <a:pPr defTabSz="914400">
              <a:defRPr/>
            </a:pPr>
            <a:r>
              <a:rPr lang="en-US" sz="1600" dirty="0">
                <a:latin typeface="Arial" panose="020B0604020202020204" pitchFamily="34" charset="0"/>
                <a:cs typeface="Arial" panose="020B0604020202020204" pitchFamily="34" charset="0"/>
              </a:rPr>
              <a:t>50 m</a:t>
            </a:r>
          </a:p>
        </p:txBody>
      </p:sp>
      <p:sp>
        <p:nvSpPr>
          <p:cNvPr id="33" name="TextBox 32">
            <a:extLst>
              <a:ext uri="{FF2B5EF4-FFF2-40B4-BE49-F238E27FC236}">
                <a16:creationId xmlns:a16="http://schemas.microsoft.com/office/drawing/2014/main" id="{21BF0838-EA26-0D32-E854-B8C32FF7E302}"/>
              </a:ext>
            </a:extLst>
          </p:cNvPr>
          <p:cNvSpPr txBox="1"/>
          <p:nvPr/>
        </p:nvSpPr>
        <p:spPr>
          <a:xfrm>
            <a:off x="10483359" y="3959405"/>
            <a:ext cx="1251441" cy="246221"/>
          </a:xfrm>
          <a:prstGeom prst="rect">
            <a:avLst/>
          </a:prstGeom>
          <a:noFill/>
          <a:ln w="19050">
            <a:noFill/>
          </a:ln>
        </p:spPr>
        <p:txBody>
          <a:bodyPr wrap="square" lIns="0" tIns="0" rIns="0" bIns="0" rtlCol="0" anchor="b" anchorCtr="0">
            <a:spAutoFit/>
          </a:bodyPr>
          <a:lstStyle/>
          <a:p>
            <a:pPr algn="r" defTabSz="914400">
              <a:defRPr/>
            </a:pPr>
            <a:r>
              <a:rPr lang="en-US" sz="1600" dirty="0">
                <a:latin typeface="Arial" panose="020B0604020202020204" pitchFamily="34" charset="0"/>
                <a:cs typeface="Arial" panose="020B0604020202020204" pitchFamily="34" charset="0"/>
              </a:rPr>
              <a:t>280 m</a:t>
            </a:r>
          </a:p>
        </p:txBody>
      </p:sp>
      <p:sp>
        <p:nvSpPr>
          <p:cNvPr id="2" name="Freeform: Shape 85">
            <a:extLst>
              <a:ext uri="{FF2B5EF4-FFF2-40B4-BE49-F238E27FC236}">
                <a16:creationId xmlns:a16="http://schemas.microsoft.com/office/drawing/2014/main" id="{A5221496-A7DF-FABB-9F69-8E747669A50C}"/>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grpSp>
        <p:nvGrpSpPr>
          <p:cNvPr id="25" name="Group 24">
            <a:extLst>
              <a:ext uri="{FF2B5EF4-FFF2-40B4-BE49-F238E27FC236}">
                <a16:creationId xmlns:a16="http://schemas.microsoft.com/office/drawing/2014/main" id="{CC7CABB2-AB13-0EC1-1B57-8C571E52B653}"/>
              </a:ext>
            </a:extLst>
          </p:cNvPr>
          <p:cNvGrpSpPr/>
          <p:nvPr/>
        </p:nvGrpSpPr>
        <p:grpSpPr>
          <a:xfrm>
            <a:off x="10853864" y="435244"/>
            <a:ext cx="731520" cy="978529"/>
            <a:chOff x="10367544" y="-407810"/>
            <a:chExt cx="731520" cy="978529"/>
          </a:xfrm>
        </p:grpSpPr>
        <p:grpSp>
          <p:nvGrpSpPr>
            <p:cNvPr id="26" name="Group 25">
              <a:extLst>
                <a:ext uri="{FF2B5EF4-FFF2-40B4-BE49-F238E27FC236}">
                  <a16:creationId xmlns:a16="http://schemas.microsoft.com/office/drawing/2014/main" id="{16EAA470-3373-EF50-2C0E-6FE1B3AA8612}"/>
                </a:ext>
              </a:extLst>
            </p:cNvPr>
            <p:cNvGrpSpPr/>
            <p:nvPr/>
          </p:nvGrpSpPr>
          <p:grpSpPr>
            <a:xfrm>
              <a:off x="10367544" y="-407810"/>
              <a:ext cx="731520" cy="731520"/>
              <a:chOff x="10984103" y="533491"/>
              <a:chExt cx="731520" cy="731520"/>
            </a:xfrm>
          </p:grpSpPr>
          <p:sp>
            <p:nvSpPr>
              <p:cNvPr id="35" name="Oval 34">
                <a:extLst>
                  <a:ext uri="{FF2B5EF4-FFF2-40B4-BE49-F238E27FC236}">
                    <a16:creationId xmlns:a16="http://schemas.microsoft.com/office/drawing/2014/main" id="{B048CC66-E855-8BBE-99C9-98A88E452105}"/>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545CBAB2-CD5B-ECBC-2F80-A3E70778CA0C}"/>
                  </a:ext>
                </a:extLst>
              </p:cNvPr>
              <p:cNvPicPr>
                <a:picLocks noChangeAspect="1"/>
              </p:cNvPicPr>
              <p:nvPr/>
            </p:nvPicPr>
            <p:blipFill>
              <a:blip r:embed="rId3">
                <a:lum bright="70000" contrast="-70000"/>
              </a:blip>
              <a:stretch>
                <a:fillRect/>
              </a:stretch>
            </p:blipFill>
            <p:spPr>
              <a:xfrm>
                <a:off x="11093469" y="636806"/>
                <a:ext cx="536538" cy="548640"/>
              </a:xfrm>
              <a:prstGeom prst="rect">
                <a:avLst/>
              </a:prstGeom>
            </p:spPr>
          </p:pic>
        </p:grpSp>
        <p:cxnSp>
          <p:nvCxnSpPr>
            <p:cNvPr id="28" name="Straight Connector 27">
              <a:extLst>
                <a:ext uri="{FF2B5EF4-FFF2-40B4-BE49-F238E27FC236}">
                  <a16:creationId xmlns:a16="http://schemas.microsoft.com/office/drawing/2014/main" id="{DD5DF973-E6BE-4929-B5BB-58EBDE40A5E4}"/>
                </a:ext>
              </a:extLst>
            </p:cNvPr>
            <p:cNvCxnSpPr>
              <a:cxnSpLocks/>
              <a:endCxn id="35"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887857E-3DC9-9A27-AD36-6D4CE5049612}"/>
              </a:ext>
            </a:extLst>
          </p:cNvPr>
          <p:cNvSpPr txBox="1"/>
          <p:nvPr/>
        </p:nvSpPr>
        <p:spPr>
          <a:xfrm>
            <a:off x="8615561" y="494289"/>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7EB9B6A-62CC-ABEC-5CA8-61C8CDB8B62E}"/>
              </a:ext>
            </a:extLst>
          </p:cNvPr>
          <p:cNvSpPr txBox="1"/>
          <p:nvPr/>
        </p:nvSpPr>
        <p:spPr>
          <a:xfrm>
            <a:off x="457200" y="4512520"/>
            <a:ext cx="2991394" cy="307777"/>
          </a:xfrm>
          <a:prstGeom prst="rect">
            <a:avLst/>
          </a:prstGeom>
          <a:noFill/>
          <a:ln w="19050">
            <a:noFill/>
          </a:ln>
        </p:spPr>
        <p:txBody>
          <a:bodyPr wrap="square" lIns="0" tIns="0" rIns="0" bIns="0" rtlCol="0">
            <a:spAutoFit/>
          </a:bodyPr>
          <a:lstStyle/>
          <a:p>
            <a:pPr defTabSz="914400">
              <a:defRPr/>
            </a:pPr>
            <a:r>
              <a:rPr lang="en-US" sz="2000" b="1" dirty="0">
                <a:solidFill>
                  <a:schemeClr val="accent3"/>
                </a:solidFill>
                <a:latin typeface="Arial" panose="020B0604020202020204" pitchFamily="34" charset="0"/>
                <a:cs typeface="Arial" panose="020B0604020202020204" pitchFamily="34" charset="0"/>
              </a:rPr>
              <a:t>April 2028 (post flyby)</a:t>
            </a:r>
            <a:endParaRPr lang="en-US" sz="2000" b="1" i="1" dirty="0">
              <a:solidFill>
                <a:schemeClr val="accent3"/>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60A90F5D-A587-63FB-0BEF-3DDBC4BEF5BD}"/>
              </a:ext>
            </a:extLst>
          </p:cNvPr>
          <p:cNvGrpSpPr/>
          <p:nvPr/>
        </p:nvGrpSpPr>
        <p:grpSpPr>
          <a:xfrm>
            <a:off x="457200" y="1736733"/>
            <a:ext cx="11277600" cy="3955363"/>
            <a:chOff x="457200" y="1736733"/>
            <a:chExt cx="11277600" cy="3955363"/>
          </a:xfrm>
        </p:grpSpPr>
        <p:pic>
          <p:nvPicPr>
            <p:cNvPr id="29" name="Picture 28">
              <a:extLst>
                <a:ext uri="{FF2B5EF4-FFF2-40B4-BE49-F238E27FC236}">
                  <a16:creationId xmlns:a16="http://schemas.microsoft.com/office/drawing/2014/main" id="{139C11CC-FDD6-5D4B-510F-567CC213C785}"/>
                </a:ext>
              </a:extLst>
            </p:cNvPr>
            <p:cNvPicPr>
              <a:picLocks noChangeAspect="1"/>
            </p:cNvPicPr>
            <p:nvPr/>
          </p:nvPicPr>
          <p:blipFill>
            <a:blip r:embed="rId4" cstate="hqprint">
              <a:alphaModFix amt="20000"/>
              <a:extLst>
                <a:ext uri="{28A0092B-C50C-407E-A947-70E740481C1C}">
                  <a14:useLocalDpi xmlns:a14="http://schemas.microsoft.com/office/drawing/2010/main"/>
                </a:ext>
              </a:extLst>
            </a:blip>
            <a:stretch>
              <a:fillRect/>
            </a:stretch>
          </p:blipFill>
          <p:spPr>
            <a:xfrm rot="10800000" flipH="1">
              <a:off x="9737401" y="1736733"/>
              <a:ext cx="1997399" cy="1975104"/>
            </a:xfrm>
            <a:prstGeom prst="rect">
              <a:avLst/>
            </a:prstGeom>
          </p:spPr>
        </p:pic>
        <p:pic>
          <p:nvPicPr>
            <p:cNvPr id="30" name="Picture 29">
              <a:extLst>
                <a:ext uri="{FF2B5EF4-FFF2-40B4-BE49-F238E27FC236}">
                  <a16:creationId xmlns:a16="http://schemas.microsoft.com/office/drawing/2014/main" id="{FDC2B3DA-4E08-1961-0D92-BF2FCB32A911}"/>
                </a:ext>
              </a:extLst>
            </p:cNvPr>
            <p:cNvPicPr>
              <a:picLocks noChangeAspect="1"/>
            </p:cNvPicPr>
            <p:nvPr/>
          </p:nvPicPr>
          <p:blipFill>
            <a:blip r:embed="rId5" cstate="hqprint">
              <a:alphaModFix amt="20000"/>
              <a:extLst>
                <a:ext uri="{28A0092B-C50C-407E-A947-70E740481C1C}">
                  <a14:useLocalDpi xmlns:a14="http://schemas.microsoft.com/office/drawing/2010/main"/>
                </a:ext>
              </a:extLst>
            </a:blip>
            <a:stretch>
              <a:fillRect/>
            </a:stretch>
          </p:blipFill>
          <p:spPr>
            <a:xfrm rot="10800000" flipH="1">
              <a:off x="457200" y="3350377"/>
              <a:ext cx="365535" cy="361460"/>
            </a:xfrm>
            <a:prstGeom prst="rect">
              <a:avLst/>
            </a:prstGeom>
          </p:spPr>
        </p:pic>
        <p:pic>
          <p:nvPicPr>
            <p:cNvPr id="44" name="Picture 43">
              <a:extLst>
                <a:ext uri="{FF2B5EF4-FFF2-40B4-BE49-F238E27FC236}">
                  <a16:creationId xmlns:a16="http://schemas.microsoft.com/office/drawing/2014/main" id="{C6A26B71-91F0-CD06-C91D-423210BA1FFC}"/>
                </a:ext>
              </a:extLst>
            </p:cNvPr>
            <p:cNvPicPr>
              <a:picLocks/>
            </p:cNvPicPr>
            <p:nvPr/>
          </p:nvPicPr>
          <p:blipFill>
            <a:blip r:embed="rId4" cstate="hqprint">
              <a:extLst>
                <a:ext uri="{28A0092B-C50C-407E-A947-70E740481C1C}">
                  <a14:useLocalDpi xmlns:a14="http://schemas.microsoft.com/office/drawing/2010/main"/>
                </a:ext>
              </a:extLst>
            </a:blip>
            <a:stretch>
              <a:fillRect/>
            </a:stretch>
          </p:blipFill>
          <p:spPr>
            <a:xfrm rot="10800000" flipH="1">
              <a:off x="4769920" y="4512520"/>
              <a:ext cx="1183644" cy="1179576"/>
            </a:xfrm>
            <a:prstGeom prst="rect">
              <a:avLst/>
            </a:prstGeom>
            <a:effectLst/>
          </p:spPr>
        </p:pic>
      </p:grpSp>
      <p:cxnSp>
        <p:nvCxnSpPr>
          <p:cNvPr id="31" name="Straight Arrow Connector 30">
            <a:extLst>
              <a:ext uri="{FF2B5EF4-FFF2-40B4-BE49-F238E27FC236}">
                <a16:creationId xmlns:a16="http://schemas.microsoft.com/office/drawing/2014/main" id="{D401383B-FDB5-37BB-B352-1AFF8576B998}"/>
              </a:ext>
            </a:extLst>
          </p:cNvPr>
          <p:cNvCxnSpPr>
            <a:cxnSpLocks/>
          </p:cNvCxnSpPr>
          <p:nvPr/>
        </p:nvCxnSpPr>
        <p:spPr>
          <a:xfrm flipV="1">
            <a:off x="457200" y="3867809"/>
            <a:ext cx="11277600" cy="2"/>
          </a:xfrm>
          <a:prstGeom prst="straightConnector1">
            <a:avLst/>
          </a:prstGeom>
          <a:noFill/>
          <a:ln w="73025" cap="flat" cmpd="sng" algn="ctr">
            <a:gradFill flip="none" rotWithShape="1">
              <a:gsLst>
                <a:gs pos="0">
                  <a:schemeClr val="bg1">
                    <a:lumMod val="90000"/>
                    <a:lumOff val="10000"/>
                  </a:schemeClr>
                </a:gs>
                <a:gs pos="18000">
                  <a:schemeClr val="bg1">
                    <a:lumMod val="40000"/>
                  </a:schemeClr>
                </a:gs>
                <a:gs pos="48000">
                  <a:schemeClr val="bg1">
                    <a:lumMod val="40000"/>
                  </a:schemeClr>
                </a:gs>
                <a:gs pos="100000">
                  <a:schemeClr val="bg1">
                    <a:lumMod val="85000"/>
                    <a:lumOff val="15000"/>
                  </a:schemeClr>
                </a:gs>
              </a:gsLst>
              <a:lin ang="0" scaled="1"/>
              <a:tileRect/>
            </a:gradFill>
            <a:prstDash val="solid"/>
            <a:miter lim="800000"/>
            <a:headEnd type="triangle"/>
            <a:tailEnd type="triangle"/>
          </a:ln>
          <a:effectLst/>
        </p:spPr>
      </p:cxnSp>
      <p:cxnSp>
        <p:nvCxnSpPr>
          <p:cNvPr id="46" name="Straight Arrow Connector 45">
            <a:extLst>
              <a:ext uri="{FF2B5EF4-FFF2-40B4-BE49-F238E27FC236}">
                <a16:creationId xmlns:a16="http://schemas.microsoft.com/office/drawing/2014/main" id="{B6CFC6B3-F7F5-9634-9656-DD254E286179}"/>
              </a:ext>
            </a:extLst>
          </p:cNvPr>
          <p:cNvCxnSpPr>
            <a:cxnSpLocks/>
          </p:cNvCxnSpPr>
          <p:nvPr/>
        </p:nvCxnSpPr>
        <p:spPr>
          <a:xfrm flipV="1">
            <a:off x="4874075" y="5823557"/>
            <a:ext cx="975335" cy="2"/>
          </a:xfrm>
          <a:prstGeom prst="straightConnector1">
            <a:avLst/>
          </a:prstGeom>
          <a:noFill/>
          <a:ln w="73025" cap="flat" cmpd="sng" algn="ctr">
            <a:gradFill flip="none" rotWithShape="1">
              <a:gsLst>
                <a:gs pos="0">
                  <a:schemeClr val="bg1">
                    <a:lumMod val="90000"/>
                    <a:lumOff val="10000"/>
                  </a:schemeClr>
                </a:gs>
                <a:gs pos="40000">
                  <a:schemeClr val="bg1">
                    <a:lumMod val="40000"/>
                  </a:schemeClr>
                </a:gs>
                <a:gs pos="65000">
                  <a:schemeClr val="bg1">
                    <a:lumMod val="40000"/>
                  </a:schemeClr>
                </a:gs>
                <a:gs pos="100000">
                  <a:schemeClr val="bg1">
                    <a:lumMod val="85000"/>
                    <a:lumOff val="15000"/>
                  </a:schemeClr>
                </a:gs>
              </a:gsLst>
              <a:lin ang="0" scaled="1"/>
              <a:tileRect/>
            </a:gradFill>
            <a:prstDash val="solid"/>
            <a:miter lim="800000"/>
            <a:headEnd type="triangle"/>
            <a:tailEnd type="triangle"/>
          </a:ln>
          <a:effectLst/>
        </p:spPr>
      </p:cxnSp>
      <p:sp>
        <p:nvSpPr>
          <p:cNvPr id="47" name="TextBox 46">
            <a:extLst>
              <a:ext uri="{FF2B5EF4-FFF2-40B4-BE49-F238E27FC236}">
                <a16:creationId xmlns:a16="http://schemas.microsoft.com/office/drawing/2014/main" id="{6D367184-1470-9CA5-6454-8E8B7A786F49}"/>
              </a:ext>
            </a:extLst>
          </p:cNvPr>
          <p:cNvSpPr txBox="1"/>
          <p:nvPr/>
        </p:nvSpPr>
        <p:spPr>
          <a:xfrm>
            <a:off x="4661520" y="5985042"/>
            <a:ext cx="1434480" cy="246221"/>
          </a:xfrm>
          <a:prstGeom prst="rect">
            <a:avLst/>
          </a:prstGeom>
          <a:noFill/>
          <a:ln w="19050">
            <a:noFill/>
          </a:ln>
        </p:spPr>
        <p:txBody>
          <a:bodyPr wrap="square" lIns="0" tIns="0" rIns="0" bIns="0" rtlCol="0" anchor="b" anchorCtr="0">
            <a:spAutoFit/>
          </a:bodyPr>
          <a:lstStyle/>
          <a:p>
            <a:pPr algn="ctr" defTabSz="914400">
              <a:defRPr/>
            </a:pPr>
            <a:r>
              <a:rPr lang="en-US" sz="1600" dirty="0">
                <a:latin typeface="Arial" panose="020B0604020202020204" pitchFamily="34" charset="0"/>
                <a:cs typeface="Arial" panose="020B0604020202020204" pitchFamily="34" charset="0"/>
              </a:rPr>
              <a:t>140–160 m</a:t>
            </a:r>
          </a:p>
        </p:txBody>
      </p:sp>
      <p:sp>
        <p:nvSpPr>
          <p:cNvPr id="10" name="TextBox 9">
            <a:extLst>
              <a:ext uri="{FF2B5EF4-FFF2-40B4-BE49-F238E27FC236}">
                <a16:creationId xmlns:a16="http://schemas.microsoft.com/office/drawing/2014/main" id="{85C304B9-DED4-3EB8-61D5-4FD28CB92158}"/>
              </a:ext>
            </a:extLst>
          </p:cNvPr>
          <p:cNvSpPr txBox="1"/>
          <p:nvPr/>
        </p:nvSpPr>
        <p:spPr>
          <a:xfrm>
            <a:off x="367440" y="2404244"/>
            <a:ext cx="1737360" cy="400110"/>
          </a:xfrm>
          <a:prstGeom prst="rect">
            <a:avLst/>
          </a:prstGeom>
          <a:noFill/>
          <a:ln w="19050">
            <a:noFill/>
          </a:ln>
        </p:spPr>
        <p:txBody>
          <a:bodyPr wrap="square">
            <a:spAutoFit/>
          </a:bodyPr>
          <a:lstStyle/>
          <a:p>
            <a:r>
              <a:rPr lang="en-US" sz="2000" b="1" dirty="0">
                <a:solidFill>
                  <a:schemeClr val="accent3"/>
                </a:solidFill>
                <a:latin typeface="Arial" panose="020B0604020202020204" pitchFamily="34" charset="0"/>
                <a:cs typeface="Arial" panose="020B0604020202020204" pitchFamily="34" charset="0"/>
              </a:rPr>
              <a:t>August 2024</a:t>
            </a:r>
            <a:endParaRPr lang="en-US" sz="2000" dirty="0"/>
          </a:p>
        </p:txBody>
      </p:sp>
      <p:pic>
        <p:nvPicPr>
          <p:cNvPr id="40" name="Picture 39">
            <a:extLst>
              <a:ext uri="{FF2B5EF4-FFF2-40B4-BE49-F238E27FC236}">
                <a16:creationId xmlns:a16="http://schemas.microsoft.com/office/drawing/2014/main" id="{3011BC25-A391-113E-7DD5-666DFA98CE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3950350" y="2623700"/>
            <a:ext cx="1100419" cy="1088136"/>
          </a:xfrm>
          <a:prstGeom prst="rect">
            <a:avLst/>
          </a:prstGeom>
        </p:spPr>
      </p:pic>
      <p:pic>
        <p:nvPicPr>
          <p:cNvPr id="41" name="Picture 40">
            <a:extLst>
              <a:ext uri="{FF2B5EF4-FFF2-40B4-BE49-F238E27FC236}">
                <a16:creationId xmlns:a16="http://schemas.microsoft.com/office/drawing/2014/main" id="{881F7C94-56C2-859A-1F34-FFF493BF05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2319072" y="2952884"/>
            <a:ext cx="767519" cy="758952"/>
          </a:xfrm>
          <a:prstGeom prst="rect">
            <a:avLst/>
          </a:prstGeom>
        </p:spPr>
      </p:pic>
      <p:pic>
        <p:nvPicPr>
          <p:cNvPr id="42" name="Picture 41">
            <a:extLst>
              <a:ext uri="{FF2B5EF4-FFF2-40B4-BE49-F238E27FC236}">
                <a16:creationId xmlns:a16="http://schemas.microsoft.com/office/drawing/2014/main" id="{C526DE76-4990-7E44-7360-AF5A7CA973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1711496" y="3080900"/>
            <a:ext cx="638057" cy="630936"/>
          </a:xfrm>
          <a:prstGeom prst="rect">
            <a:avLst/>
          </a:prstGeom>
        </p:spPr>
      </p:pic>
      <p:pic>
        <p:nvPicPr>
          <p:cNvPr id="45" name="Picture 44">
            <a:extLst>
              <a:ext uri="{FF2B5EF4-FFF2-40B4-BE49-F238E27FC236}">
                <a16:creationId xmlns:a16="http://schemas.microsoft.com/office/drawing/2014/main" id="{0E774922-2520-80F6-41C1-A1A3ED7ABA94}"/>
              </a:ext>
            </a:extLst>
          </p:cNvPr>
          <p:cNvPicPr>
            <a:picLocks noChangeAspect="1"/>
          </p:cNvPicPr>
          <p:nvPr/>
        </p:nvPicPr>
        <p:blipFill>
          <a:blip r:embed="rId4" cstate="hqprint">
            <a:alphaModFix amt="35000"/>
            <a:extLst>
              <a:ext uri="{28A0092B-C50C-407E-A947-70E740481C1C}">
                <a14:useLocalDpi xmlns:a14="http://schemas.microsoft.com/office/drawing/2010/main"/>
              </a:ext>
            </a:extLst>
          </a:blip>
          <a:stretch>
            <a:fillRect/>
          </a:stretch>
        </p:blipFill>
        <p:spPr>
          <a:xfrm rot="10800000" flipH="1">
            <a:off x="792254" y="3272925"/>
            <a:ext cx="443866" cy="438912"/>
          </a:xfrm>
          <a:prstGeom prst="rect">
            <a:avLst/>
          </a:prstGeom>
        </p:spPr>
      </p:pic>
      <p:pic>
        <p:nvPicPr>
          <p:cNvPr id="48" name="Picture 47">
            <a:extLst>
              <a:ext uri="{FF2B5EF4-FFF2-40B4-BE49-F238E27FC236}">
                <a16:creationId xmlns:a16="http://schemas.microsoft.com/office/drawing/2014/main" id="{6215AE6F-8B36-F681-3F8B-D65B5E2556AF}"/>
              </a:ext>
            </a:extLst>
          </p:cNvPr>
          <p:cNvPicPr>
            <a:picLocks noChangeAspect="1"/>
          </p:cNvPicPr>
          <p:nvPr/>
        </p:nvPicPr>
        <p:blipFill>
          <a:blip r:embed="rId4" cstate="hqprint">
            <a:alphaModFix amt="70000"/>
            <a:extLst>
              <a:ext uri="{28A0092B-C50C-407E-A947-70E740481C1C}">
                <a14:useLocalDpi xmlns:a14="http://schemas.microsoft.com/office/drawing/2010/main"/>
              </a:ext>
            </a:extLst>
          </a:blip>
          <a:stretch>
            <a:fillRect/>
          </a:stretch>
        </p:blipFill>
        <p:spPr>
          <a:xfrm rot="10800000" flipH="1">
            <a:off x="1205639" y="3181485"/>
            <a:ext cx="536338" cy="530352"/>
          </a:xfrm>
          <a:prstGeom prst="rect">
            <a:avLst/>
          </a:prstGeom>
        </p:spPr>
      </p:pic>
      <p:pic>
        <p:nvPicPr>
          <p:cNvPr id="49" name="Picture 48">
            <a:extLst>
              <a:ext uri="{FF2B5EF4-FFF2-40B4-BE49-F238E27FC236}">
                <a16:creationId xmlns:a16="http://schemas.microsoft.com/office/drawing/2014/main" id="{4809578B-2A7E-6B74-40D8-297A6FFBBD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3056110" y="2797436"/>
            <a:ext cx="924721" cy="914400"/>
          </a:xfrm>
          <a:prstGeom prst="rect">
            <a:avLst/>
          </a:prstGeom>
        </p:spPr>
      </p:pic>
      <p:pic>
        <p:nvPicPr>
          <p:cNvPr id="52" name="Picture 51">
            <a:extLst>
              <a:ext uri="{FF2B5EF4-FFF2-40B4-BE49-F238E27FC236}">
                <a16:creationId xmlns:a16="http://schemas.microsoft.com/office/drawing/2014/main" id="{5F8A3B41-9207-A3C8-B605-3F2F8528D118}"/>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0800000" flipH="1">
            <a:off x="5020288" y="2404244"/>
            <a:ext cx="1322352" cy="1307592"/>
          </a:xfrm>
          <a:prstGeom prst="rect">
            <a:avLst/>
          </a:prstGeom>
        </p:spPr>
      </p:pic>
      <p:pic>
        <p:nvPicPr>
          <p:cNvPr id="53" name="Picture 52">
            <a:extLst>
              <a:ext uri="{FF2B5EF4-FFF2-40B4-BE49-F238E27FC236}">
                <a16:creationId xmlns:a16="http://schemas.microsoft.com/office/drawing/2014/main" id="{1E085C66-8066-8D6B-A362-1B36FEB99AF0}"/>
              </a:ext>
            </a:extLst>
          </p:cNvPr>
          <p:cNvPicPr>
            <a:picLocks noChangeAspect="1"/>
          </p:cNvPicPr>
          <p:nvPr/>
        </p:nvPicPr>
        <p:blipFill>
          <a:blip r:embed="rId4" cstate="hqprint">
            <a:alphaModFix amt="70000"/>
            <a:extLst>
              <a:ext uri="{28A0092B-C50C-407E-A947-70E740481C1C}">
                <a14:useLocalDpi xmlns:a14="http://schemas.microsoft.com/office/drawing/2010/main"/>
              </a:ext>
            </a:extLst>
          </a:blip>
          <a:stretch>
            <a:fillRect/>
          </a:stretch>
        </p:blipFill>
        <p:spPr>
          <a:xfrm rot="10800000" flipH="1">
            <a:off x="6312159" y="2148213"/>
            <a:ext cx="1581274" cy="1563624"/>
          </a:xfrm>
          <a:prstGeom prst="rect">
            <a:avLst/>
          </a:prstGeom>
        </p:spPr>
      </p:pic>
      <p:pic>
        <p:nvPicPr>
          <p:cNvPr id="54" name="Picture 53">
            <a:extLst>
              <a:ext uri="{FF2B5EF4-FFF2-40B4-BE49-F238E27FC236}">
                <a16:creationId xmlns:a16="http://schemas.microsoft.com/office/drawing/2014/main" id="{4214C07D-0B83-CDBB-A197-BBAD32CA3563}"/>
              </a:ext>
            </a:extLst>
          </p:cNvPr>
          <p:cNvPicPr>
            <a:picLocks noChangeAspect="1"/>
          </p:cNvPicPr>
          <p:nvPr/>
        </p:nvPicPr>
        <p:blipFill>
          <a:blip r:embed="rId4" cstate="hqprint">
            <a:alphaModFix amt="35000"/>
            <a:extLst>
              <a:ext uri="{28A0092B-C50C-407E-A947-70E740481C1C}">
                <a14:useLocalDpi xmlns:a14="http://schemas.microsoft.com/office/drawing/2010/main"/>
              </a:ext>
            </a:extLst>
          </a:blip>
          <a:stretch>
            <a:fillRect/>
          </a:stretch>
        </p:blipFill>
        <p:spPr>
          <a:xfrm rot="10800000" flipH="1">
            <a:off x="7862952" y="1828173"/>
            <a:ext cx="1904927" cy="1883664"/>
          </a:xfrm>
          <a:prstGeom prst="rect">
            <a:avLst/>
          </a:prstGeom>
        </p:spPr>
      </p:pic>
      <p:sp>
        <p:nvSpPr>
          <p:cNvPr id="6" name="Title 1">
            <a:extLst>
              <a:ext uri="{FF2B5EF4-FFF2-40B4-BE49-F238E27FC236}">
                <a16:creationId xmlns:a16="http://schemas.microsoft.com/office/drawing/2014/main" id="{62A11E34-A4F8-DCC3-2DBC-4098CA898D7B}"/>
              </a:ext>
            </a:extLst>
          </p:cNvPr>
          <p:cNvSpPr txBox="1">
            <a:spLocks/>
          </p:cNvSpPr>
          <p:nvPr/>
        </p:nvSpPr>
        <p:spPr>
          <a:xfrm>
            <a:off x="457200" y="419100"/>
            <a:ext cx="11277600" cy="762000"/>
          </a:xfrm>
          <a:prstGeom prst="rect">
            <a:avLst/>
          </a:prstGeom>
        </p:spPr>
        <p:txBody>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Asteroid Size Knowledge</a:t>
            </a:r>
          </a:p>
        </p:txBody>
      </p:sp>
    </p:spTree>
    <p:extLst>
      <p:ext uri="{BB962C8B-B14F-4D97-AF65-F5344CB8AC3E}">
        <p14:creationId xmlns:p14="http://schemas.microsoft.com/office/powerpoint/2010/main" val="1872998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A084-61F0-7355-5C41-FABEFEF0321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7ACC656-719E-ABBC-D4BB-4CCE7C64E5BD}"/>
              </a:ext>
            </a:extLst>
          </p:cNvPr>
          <p:cNvGrpSpPr>
            <a:grpSpLocks noChangeAspect="1"/>
          </p:cNvGrpSpPr>
          <p:nvPr/>
        </p:nvGrpSpPr>
        <p:grpSpPr>
          <a:xfrm>
            <a:off x="7166455" y="2413939"/>
            <a:ext cx="3840792" cy="3949772"/>
            <a:chOff x="7151719" y="1369663"/>
            <a:chExt cx="3378847" cy="3474720"/>
          </a:xfrm>
        </p:grpSpPr>
        <p:pic>
          <p:nvPicPr>
            <p:cNvPr id="6" name="Picture 5">
              <a:extLst>
                <a:ext uri="{FF2B5EF4-FFF2-40B4-BE49-F238E27FC236}">
                  <a16:creationId xmlns:a16="http://schemas.microsoft.com/office/drawing/2014/main" id="{ACB644AC-239E-A568-2582-566BD4E0799A}"/>
                </a:ext>
              </a:extLst>
            </p:cNvPr>
            <p:cNvPicPr>
              <a:picLocks noChangeAspect="1"/>
            </p:cNvPicPr>
            <p:nvPr/>
          </p:nvPicPr>
          <p:blipFill>
            <a:blip r:embed="rId3">
              <a:alphaModFix/>
            </a:blip>
            <a:srcRect l="15004" t="5821" b="9268"/>
            <a:stretch/>
          </p:blipFill>
          <p:spPr>
            <a:xfrm>
              <a:off x="7151719" y="1369663"/>
              <a:ext cx="3378847" cy="3474720"/>
            </a:xfrm>
            <a:prstGeom prst="rect">
              <a:avLst/>
            </a:prstGeom>
          </p:spPr>
        </p:pic>
        <p:cxnSp>
          <p:nvCxnSpPr>
            <p:cNvPr id="7" name="Straight Connector 6">
              <a:extLst>
                <a:ext uri="{FF2B5EF4-FFF2-40B4-BE49-F238E27FC236}">
                  <a16:creationId xmlns:a16="http://schemas.microsoft.com/office/drawing/2014/main" id="{90B15880-8822-20F5-5616-D6819726C7D1}"/>
                </a:ext>
              </a:extLst>
            </p:cNvPr>
            <p:cNvCxnSpPr>
              <a:cxnSpLocks/>
            </p:cNvCxnSpPr>
            <p:nvPr/>
          </p:nvCxnSpPr>
          <p:spPr>
            <a:xfrm flipV="1">
              <a:off x="8539843" y="1723896"/>
              <a:ext cx="979714" cy="1163237"/>
            </a:xfrm>
            <a:prstGeom prst="line">
              <a:avLst/>
            </a:prstGeom>
            <a:ln w="19050">
              <a:prstDash val="sysDash"/>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6B9AD881-6F21-695B-1890-17F27F47E3D3}"/>
                </a:ext>
              </a:extLst>
            </p:cNvPr>
            <p:cNvCxnSpPr>
              <a:cxnSpLocks/>
            </p:cNvCxnSpPr>
            <p:nvPr/>
          </p:nvCxnSpPr>
          <p:spPr>
            <a:xfrm flipV="1">
              <a:off x="8539843" y="2590800"/>
              <a:ext cx="979714" cy="508000"/>
            </a:xfrm>
            <a:prstGeom prst="line">
              <a:avLst/>
            </a:prstGeom>
            <a:ln w="19050">
              <a:prstDash val="sysDash"/>
            </a:ln>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id="{A6F2A238-4848-95D3-5954-CFF86F9351CF}"/>
                </a:ext>
              </a:extLst>
            </p:cNvPr>
            <p:cNvSpPr/>
            <p:nvPr/>
          </p:nvSpPr>
          <p:spPr>
            <a:xfrm>
              <a:off x="9519557" y="1369663"/>
              <a:ext cx="429566" cy="35423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11" name="Rectangle 10">
              <a:extLst>
                <a:ext uri="{FF2B5EF4-FFF2-40B4-BE49-F238E27FC236}">
                  <a16:creationId xmlns:a16="http://schemas.microsoft.com/office/drawing/2014/main" id="{DC698EAD-F145-43C4-94F8-6DFC3CCB2532}"/>
                </a:ext>
              </a:extLst>
            </p:cNvPr>
            <p:cNvSpPr/>
            <p:nvPr/>
          </p:nvSpPr>
          <p:spPr>
            <a:xfrm>
              <a:off x="9472602" y="2600018"/>
              <a:ext cx="658950" cy="22443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grpSp>
      <p:sp>
        <p:nvSpPr>
          <p:cNvPr id="4" name="Slide Number Placeholder 3">
            <a:extLst>
              <a:ext uri="{FF2B5EF4-FFF2-40B4-BE49-F238E27FC236}">
                <a16:creationId xmlns:a16="http://schemas.microsoft.com/office/drawing/2014/main" id="{8F1AD48B-8316-1959-2BA3-7A5C029DB543}"/>
              </a:ext>
            </a:extLst>
          </p:cNvPr>
          <p:cNvSpPr>
            <a:spLocks noGrp="1"/>
          </p:cNvSpPr>
          <p:nvPr>
            <p:ph type="sldNum" sz="quarter" idx="12"/>
          </p:nvPr>
        </p:nvSpPr>
        <p:spPr/>
        <p:txBody>
          <a:bodyPr/>
          <a:lstStyle/>
          <a:p>
            <a:fld id="{4EBCDCBD-78E1-0D41-A999-31B5EBF8E02C}" type="slidenum">
              <a:rPr lang="en-US" smtClean="0"/>
              <a:pPr/>
              <a:t>29</a:t>
            </a:fld>
            <a:endParaRPr lang="en-US" dirty="0"/>
          </a:p>
        </p:txBody>
      </p:sp>
      <p:grpSp>
        <p:nvGrpSpPr>
          <p:cNvPr id="9" name="Group 8">
            <a:extLst>
              <a:ext uri="{FF2B5EF4-FFF2-40B4-BE49-F238E27FC236}">
                <a16:creationId xmlns:a16="http://schemas.microsoft.com/office/drawing/2014/main" id="{97B98E91-12E9-34BE-9528-A72B6FBAAC0F}"/>
              </a:ext>
            </a:extLst>
          </p:cNvPr>
          <p:cNvGrpSpPr/>
          <p:nvPr/>
        </p:nvGrpSpPr>
        <p:grpSpPr>
          <a:xfrm>
            <a:off x="444680" y="2477553"/>
            <a:ext cx="5317993" cy="3638211"/>
            <a:chOff x="444680" y="2189154"/>
            <a:chExt cx="6223315" cy="4257571"/>
          </a:xfrm>
        </p:grpSpPr>
        <p:pic>
          <p:nvPicPr>
            <p:cNvPr id="5" name="Picture 4">
              <a:extLst>
                <a:ext uri="{FF2B5EF4-FFF2-40B4-BE49-F238E27FC236}">
                  <a16:creationId xmlns:a16="http://schemas.microsoft.com/office/drawing/2014/main" id="{52C7655E-3B11-EF4A-3F02-B2C0957D219F}"/>
                </a:ext>
              </a:extLst>
            </p:cNvPr>
            <p:cNvPicPr>
              <a:picLocks noChangeAspect="1"/>
            </p:cNvPicPr>
            <p:nvPr/>
          </p:nvPicPr>
          <p:blipFill>
            <a:blip r:embed="rId4"/>
            <a:srcRect l="3094" t="8317" r="18483"/>
            <a:stretch/>
          </p:blipFill>
          <p:spPr>
            <a:xfrm>
              <a:off x="444680" y="2189154"/>
              <a:ext cx="5599808" cy="4257571"/>
            </a:xfrm>
            <a:prstGeom prst="rect">
              <a:avLst/>
            </a:prstGeom>
          </p:spPr>
        </p:pic>
        <p:pic>
          <p:nvPicPr>
            <p:cNvPr id="21" name="Picture 20">
              <a:extLst>
                <a:ext uri="{FF2B5EF4-FFF2-40B4-BE49-F238E27FC236}">
                  <a16:creationId xmlns:a16="http://schemas.microsoft.com/office/drawing/2014/main" id="{AD00E699-A2D7-A7C7-17EA-AF588B1F9688}"/>
                </a:ext>
              </a:extLst>
            </p:cNvPr>
            <p:cNvPicPr>
              <a:picLocks noChangeAspect="1"/>
            </p:cNvPicPr>
            <p:nvPr/>
          </p:nvPicPr>
          <p:blipFill>
            <a:blip r:embed="rId4"/>
            <a:srcRect l="82140" t="8101" r="6164" b="216"/>
            <a:stretch/>
          </p:blipFill>
          <p:spPr>
            <a:xfrm>
              <a:off x="6062195" y="2683980"/>
              <a:ext cx="605800" cy="3088219"/>
            </a:xfrm>
            <a:prstGeom prst="rect">
              <a:avLst/>
            </a:prstGeom>
          </p:spPr>
        </p:pic>
      </p:grpSp>
      <p:sp>
        <p:nvSpPr>
          <p:cNvPr id="2" name="Freeform: Shape 85">
            <a:extLst>
              <a:ext uri="{FF2B5EF4-FFF2-40B4-BE49-F238E27FC236}">
                <a16:creationId xmlns:a16="http://schemas.microsoft.com/office/drawing/2014/main" id="{021D680A-467A-C916-B243-E732CF1A3D5D}"/>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grpSp>
        <p:nvGrpSpPr>
          <p:cNvPr id="25" name="Group 24">
            <a:extLst>
              <a:ext uri="{FF2B5EF4-FFF2-40B4-BE49-F238E27FC236}">
                <a16:creationId xmlns:a16="http://schemas.microsoft.com/office/drawing/2014/main" id="{EA91E834-C591-116E-9F75-69BA94A68FF6}"/>
              </a:ext>
            </a:extLst>
          </p:cNvPr>
          <p:cNvGrpSpPr/>
          <p:nvPr/>
        </p:nvGrpSpPr>
        <p:grpSpPr>
          <a:xfrm>
            <a:off x="10853864" y="435244"/>
            <a:ext cx="731520" cy="978529"/>
            <a:chOff x="10367544" y="-407810"/>
            <a:chExt cx="731520" cy="978529"/>
          </a:xfrm>
        </p:grpSpPr>
        <p:grpSp>
          <p:nvGrpSpPr>
            <p:cNvPr id="26" name="Group 25">
              <a:extLst>
                <a:ext uri="{FF2B5EF4-FFF2-40B4-BE49-F238E27FC236}">
                  <a16:creationId xmlns:a16="http://schemas.microsoft.com/office/drawing/2014/main" id="{E5536C94-70ED-D8FE-67BD-048C4872D490}"/>
                </a:ext>
              </a:extLst>
            </p:cNvPr>
            <p:cNvGrpSpPr/>
            <p:nvPr/>
          </p:nvGrpSpPr>
          <p:grpSpPr>
            <a:xfrm>
              <a:off x="10367544" y="-407810"/>
              <a:ext cx="731520" cy="731520"/>
              <a:chOff x="10984103" y="533491"/>
              <a:chExt cx="731520" cy="731520"/>
            </a:xfrm>
          </p:grpSpPr>
          <p:sp>
            <p:nvSpPr>
              <p:cNvPr id="35" name="Oval 34">
                <a:extLst>
                  <a:ext uri="{FF2B5EF4-FFF2-40B4-BE49-F238E27FC236}">
                    <a16:creationId xmlns:a16="http://schemas.microsoft.com/office/drawing/2014/main" id="{CD35C682-59D3-C662-32D9-4DE5B8B17952}"/>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B2FC8E6D-F9C7-5031-EEC1-D8744442E078}"/>
                  </a:ext>
                </a:extLst>
              </p:cNvPr>
              <p:cNvPicPr>
                <a:picLocks noChangeAspect="1"/>
              </p:cNvPicPr>
              <p:nvPr/>
            </p:nvPicPr>
            <p:blipFill>
              <a:blip r:embed="rId5">
                <a:lum bright="70000" contrast="-70000"/>
              </a:blip>
              <a:stretch>
                <a:fillRect/>
              </a:stretch>
            </p:blipFill>
            <p:spPr>
              <a:xfrm>
                <a:off x="11093469" y="636806"/>
                <a:ext cx="536538" cy="548640"/>
              </a:xfrm>
              <a:prstGeom prst="rect">
                <a:avLst/>
              </a:prstGeom>
            </p:spPr>
          </p:pic>
        </p:grpSp>
        <p:cxnSp>
          <p:nvCxnSpPr>
            <p:cNvPr id="28" name="Straight Connector 27">
              <a:extLst>
                <a:ext uri="{FF2B5EF4-FFF2-40B4-BE49-F238E27FC236}">
                  <a16:creationId xmlns:a16="http://schemas.microsoft.com/office/drawing/2014/main" id="{EABF2D7E-FFBC-A201-0729-B0B381FD553C}"/>
                </a:ext>
              </a:extLst>
            </p:cNvPr>
            <p:cNvCxnSpPr>
              <a:cxnSpLocks/>
              <a:endCxn id="35"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02989388-E94A-F0E0-2E88-2658CDAB4F88}"/>
              </a:ext>
            </a:extLst>
          </p:cNvPr>
          <p:cNvSpPr txBox="1"/>
          <p:nvPr/>
        </p:nvSpPr>
        <p:spPr>
          <a:xfrm>
            <a:off x="8615561" y="494289"/>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489BB2C-15A7-2841-9786-755279BC40FF}"/>
              </a:ext>
            </a:extLst>
          </p:cNvPr>
          <p:cNvSpPr txBox="1"/>
          <p:nvPr/>
        </p:nvSpPr>
        <p:spPr>
          <a:xfrm>
            <a:off x="6438902" y="1714748"/>
            <a:ext cx="5295898" cy="615553"/>
          </a:xfrm>
          <a:prstGeom prst="rect">
            <a:avLst/>
          </a:prstGeom>
          <a:noFill/>
          <a:ln w="19050">
            <a:noFill/>
          </a:ln>
        </p:spPr>
        <p:txBody>
          <a:bodyPr wrap="square" lIns="0" tIns="0" rIns="0" bIns="0" rtlCol="0">
            <a:spAutoFit/>
          </a:bodyPr>
          <a:lstStyle/>
          <a:p>
            <a:pPr algn="ctr" defTabSz="914400">
              <a:defRPr/>
            </a:pPr>
            <a:r>
              <a:rPr lang="en-US" sz="2000" b="1" dirty="0">
                <a:solidFill>
                  <a:schemeClr val="accent3"/>
                </a:solidFill>
                <a:latin typeface="Arial" panose="020B0604020202020204" pitchFamily="34" charset="0"/>
                <a:cs typeface="Arial" panose="020B0604020202020204" pitchFamily="34" charset="0"/>
              </a:rPr>
              <a:t>April 2028 (post flyby, impact assured)</a:t>
            </a:r>
          </a:p>
          <a:p>
            <a:pPr algn="ctr" defTabSz="914400">
              <a:defRPr/>
            </a:pPr>
            <a:r>
              <a:rPr lang="en-US" sz="2000" dirty="0">
                <a:solidFill>
                  <a:schemeClr val="accent2"/>
                </a:solidFill>
                <a:latin typeface="Arial" panose="020B0604020202020204" pitchFamily="34" charset="0"/>
                <a:cs typeface="Arial" panose="020B0604020202020204" pitchFamily="34" charset="0"/>
              </a:rPr>
              <a:t>Certain damage to populated regions</a:t>
            </a:r>
          </a:p>
        </p:txBody>
      </p:sp>
      <p:sp>
        <p:nvSpPr>
          <p:cNvPr id="14" name="TextBox 13">
            <a:extLst>
              <a:ext uri="{FF2B5EF4-FFF2-40B4-BE49-F238E27FC236}">
                <a16:creationId xmlns:a16="http://schemas.microsoft.com/office/drawing/2014/main" id="{3CB125D7-0E16-36A6-C3EC-3E1586CF07C1}"/>
              </a:ext>
            </a:extLst>
          </p:cNvPr>
          <p:cNvSpPr txBox="1"/>
          <p:nvPr/>
        </p:nvSpPr>
        <p:spPr>
          <a:xfrm>
            <a:off x="457201" y="1657596"/>
            <a:ext cx="5295900" cy="707886"/>
          </a:xfrm>
          <a:prstGeom prst="rect">
            <a:avLst/>
          </a:prstGeom>
          <a:noFill/>
          <a:ln w="19050">
            <a:noFill/>
          </a:ln>
        </p:spPr>
        <p:txBody>
          <a:bodyPr wrap="square">
            <a:spAutoFit/>
          </a:bodyPr>
          <a:lstStyle/>
          <a:p>
            <a:pPr algn="ctr"/>
            <a:r>
              <a:rPr lang="en-US" sz="2000" b="1" dirty="0">
                <a:solidFill>
                  <a:schemeClr val="accent3"/>
                </a:solidFill>
                <a:latin typeface="Arial" panose="020B0604020202020204" pitchFamily="34" charset="0"/>
                <a:cs typeface="Arial" panose="020B0604020202020204" pitchFamily="34" charset="0"/>
              </a:rPr>
              <a:t>August 2024 (1.6% chance of impact)</a:t>
            </a:r>
            <a:br>
              <a:rPr lang="en-US" sz="2000" b="1" dirty="0">
                <a:solidFill>
                  <a:schemeClr val="accent3"/>
                </a:solidFill>
                <a:latin typeface="Arial" panose="020B0604020202020204" pitchFamily="34" charset="0"/>
                <a:cs typeface="Arial" panose="020B0604020202020204" pitchFamily="34" charset="0"/>
              </a:rPr>
            </a:br>
            <a:r>
              <a:rPr lang="en-US" sz="2000" dirty="0">
                <a:solidFill>
                  <a:schemeClr val="accent2"/>
                </a:solidFill>
                <a:latin typeface="Arial" panose="020B0604020202020204" pitchFamily="34" charset="0"/>
                <a:cs typeface="Arial" panose="020B0604020202020204" pitchFamily="34" charset="0"/>
              </a:rPr>
              <a:t>Small chance of damage; large uncertainties</a:t>
            </a:r>
          </a:p>
        </p:txBody>
      </p:sp>
      <p:sp>
        <p:nvSpPr>
          <p:cNvPr id="32" name="Title 1">
            <a:extLst>
              <a:ext uri="{FF2B5EF4-FFF2-40B4-BE49-F238E27FC236}">
                <a16:creationId xmlns:a16="http://schemas.microsoft.com/office/drawing/2014/main" id="{D87B8EA5-8610-005C-D869-0240546AFEF4}"/>
              </a:ext>
            </a:extLst>
          </p:cNvPr>
          <p:cNvSpPr txBox="1">
            <a:spLocks/>
          </p:cNvSpPr>
          <p:nvPr/>
        </p:nvSpPr>
        <p:spPr>
          <a:xfrm>
            <a:off x="457200" y="419100"/>
            <a:ext cx="11277600" cy="762000"/>
          </a:xfrm>
          <a:prstGeom prst="rect">
            <a:avLst/>
          </a:prstGeom>
        </p:spPr>
        <p:txBody>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sz="3600" dirty="0"/>
              <a:t>Average Affected Population</a:t>
            </a:r>
            <a:endParaRPr lang="en-US" dirty="0"/>
          </a:p>
        </p:txBody>
      </p:sp>
    </p:spTree>
    <p:extLst>
      <p:ext uri="{BB962C8B-B14F-4D97-AF65-F5344CB8AC3E}">
        <p14:creationId xmlns:p14="http://schemas.microsoft.com/office/powerpoint/2010/main" val="298877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06878-84B4-68AC-F02E-BCA3D08034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061932-A374-7E5E-CCCE-5919904E10A6}"/>
              </a:ext>
            </a:extLst>
          </p:cNvPr>
          <p:cNvSpPr>
            <a:spLocks noGrp="1"/>
          </p:cNvSpPr>
          <p:nvPr>
            <p:ph idx="1"/>
          </p:nvPr>
        </p:nvSpPr>
        <p:spPr>
          <a:xfrm>
            <a:off x="952544" y="4598065"/>
            <a:ext cx="2301354" cy="1243142"/>
          </a:xfrm>
        </p:spPr>
        <p:txBody>
          <a:bodyPr/>
          <a:lstStyle/>
          <a:p>
            <a:r>
              <a:rPr lang="en-US" dirty="0"/>
              <a:t>NASA Headquarters &amp; International Asteroid Warning Network</a:t>
            </a:r>
          </a:p>
        </p:txBody>
      </p:sp>
      <p:sp>
        <p:nvSpPr>
          <p:cNvPr id="3" name="Text Placeholder 2">
            <a:extLst>
              <a:ext uri="{FF2B5EF4-FFF2-40B4-BE49-F238E27FC236}">
                <a16:creationId xmlns:a16="http://schemas.microsoft.com/office/drawing/2014/main" id="{10E516D1-44D1-44E4-9876-A1FC1A302529}"/>
              </a:ext>
            </a:extLst>
          </p:cNvPr>
          <p:cNvSpPr>
            <a:spLocks noGrp="1"/>
          </p:cNvSpPr>
          <p:nvPr>
            <p:ph type="body" sz="quarter" idx="16"/>
          </p:nvPr>
        </p:nvSpPr>
        <p:spPr>
          <a:xfrm>
            <a:off x="952501" y="4293264"/>
            <a:ext cx="2301386" cy="304800"/>
          </a:xfrm>
        </p:spPr>
        <p:txBody>
          <a:bodyPr/>
          <a:lstStyle/>
          <a:p>
            <a:r>
              <a:rPr lang="en-US" dirty="0"/>
              <a:t>Kelly Fast</a:t>
            </a:r>
          </a:p>
        </p:txBody>
      </p:sp>
      <p:sp>
        <p:nvSpPr>
          <p:cNvPr id="4" name="Content Placeholder 3">
            <a:extLst>
              <a:ext uri="{FF2B5EF4-FFF2-40B4-BE49-F238E27FC236}">
                <a16:creationId xmlns:a16="http://schemas.microsoft.com/office/drawing/2014/main" id="{25510477-F8DB-99FD-CBF8-22286BE368E0}"/>
              </a:ext>
            </a:extLst>
          </p:cNvPr>
          <p:cNvSpPr>
            <a:spLocks noGrp="1"/>
          </p:cNvSpPr>
          <p:nvPr>
            <p:ph idx="17"/>
          </p:nvPr>
        </p:nvSpPr>
        <p:spPr>
          <a:xfrm>
            <a:off x="3592038" y="4598065"/>
            <a:ext cx="2332240" cy="1243142"/>
          </a:xfrm>
        </p:spPr>
        <p:txBody>
          <a:bodyPr/>
          <a:lstStyle/>
          <a:p>
            <a:r>
              <a:rPr lang="en-US" dirty="0"/>
              <a:t>Johns Hopkins University Applied Physics Laboratory</a:t>
            </a:r>
          </a:p>
        </p:txBody>
      </p:sp>
      <p:sp>
        <p:nvSpPr>
          <p:cNvPr id="5" name="Text Placeholder 4">
            <a:extLst>
              <a:ext uri="{FF2B5EF4-FFF2-40B4-BE49-F238E27FC236}">
                <a16:creationId xmlns:a16="http://schemas.microsoft.com/office/drawing/2014/main" id="{FAED2D22-BEC3-7C1B-CBC9-2E051DDF8F13}"/>
              </a:ext>
            </a:extLst>
          </p:cNvPr>
          <p:cNvSpPr>
            <a:spLocks noGrp="1"/>
          </p:cNvSpPr>
          <p:nvPr>
            <p:ph type="body" sz="quarter" idx="18"/>
          </p:nvPr>
        </p:nvSpPr>
        <p:spPr>
          <a:xfrm>
            <a:off x="3591980" y="4293264"/>
            <a:ext cx="2332272" cy="304800"/>
          </a:xfrm>
        </p:spPr>
        <p:txBody>
          <a:bodyPr/>
          <a:lstStyle/>
          <a:p>
            <a:r>
              <a:rPr lang="en-US" dirty="0"/>
              <a:t>Nancy Chabot</a:t>
            </a:r>
          </a:p>
        </p:txBody>
      </p:sp>
      <p:sp>
        <p:nvSpPr>
          <p:cNvPr id="6" name="Content Placeholder 5">
            <a:extLst>
              <a:ext uri="{FF2B5EF4-FFF2-40B4-BE49-F238E27FC236}">
                <a16:creationId xmlns:a16="http://schemas.microsoft.com/office/drawing/2014/main" id="{DC1EF932-0DEA-69F4-77F5-90AD909EECF1}"/>
              </a:ext>
            </a:extLst>
          </p:cNvPr>
          <p:cNvSpPr>
            <a:spLocks noGrp="1"/>
          </p:cNvSpPr>
          <p:nvPr>
            <p:ph idx="19"/>
          </p:nvPr>
        </p:nvSpPr>
        <p:spPr>
          <a:xfrm>
            <a:off x="6260210" y="4598065"/>
            <a:ext cx="2302372" cy="1243142"/>
          </a:xfrm>
        </p:spPr>
        <p:txBody>
          <a:bodyPr/>
          <a:lstStyle/>
          <a:p>
            <a:r>
              <a:rPr lang="en-US" dirty="0"/>
              <a:t>NASA Ames Asteroid Threat Assessment Project</a:t>
            </a:r>
          </a:p>
        </p:txBody>
      </p:sp>
      <p:sp>
        <p:nvSpPr>
          <p:cNvPr id="7" name="Text Placeholder 6">
            <a:extLst>
              <a:ext uri="{FF2B5EF4-FFF2-40B4-BE49-F238E27FC236}">
                <a16:creationId xmlns:a16="http://schemas.microsoft.com/office/drawing/2014/main" id="{732A025A-E56F-A53C-CD1D-405084EA17D0}"/>
              </a:ext>
            </a:extLst>
          </p:cNvPr>
          <p:cNvSpPr>
            <a:spLocks noGrp="1"/>
          </p:cNvSpPr>
          <p:nvPr>
            <p:ph type="body" sz="quarter" idx="20"/>
          </p:nvPr>
        </p:nvSpPr>
        <p:spPr>
          <a:xfrm>
            <a:off x="6262343" y="4293264"/>
            <a:ext cx="2301386" cy="304800"/>
          </a:xfrm>
        </p:spPr>
        <p:txBody>
          <a:bodyPr/>
          <a:lstStyle/>
          <a:p>
            <a:r>
              <a:rPr lang="en-US" dirty="0"/>
              <a:t>Lorien Wheeler</a:t>
            </a:r>
          </a:p>
        </p:txBody>
      </p:sp>
      <p:pic>
        <p:nvPicPr>
          <p:cNvPr id="9" name="Picture Placeholder 8">
            <a:extLst>
              <a:ext uri="{FF2B5EF4-FFF2-40B4-BE49-F238E27FC236}">
                <a16:creationId xmlns:a16="http://schemas.microsoft.com/office/drawing/2014/main" id="{36197747-F02D-3E30-B80E-5DCAE2A550B1}"/>
              </a:ext>
            </a:extLst>
          </p:cNvPr>
          <p:cNvPicPr>
            <a:picLocks noGrp="1" noChangeAspect="1"/>
          </p:cNvPicPr>
          <p:nvPr>
            <p:ph type="pic" sz="quarter" idx="23"/>
          </p:nvPr>
        </p:nvPicPr>
        <p:blipFill>
          <a:blip r:embed="rId2"/>
          <a:srcRect l="3768" t="6728" r="3653" b="8370"/>
          <a:stretch/>
        </p:blipFill>
        <p:spPr>
          <a:xfrm>
            <a:off x="6262688" y="1844675"/>
            <a:ext cx="2300287" cy="2228850"/>
          </a:xfrm>
        </p:spPr>
      </p:pic>
      <p:sp>
        <p:nvSpPr>
          <p:cNvPr id="11" name="Title 10">
            <a:extLst>
              <a:ext uri="{FF2B5EF4-FFF2-40B4-BE49-F238E27FC236}">
                <a16:creationId xmlns:a16="http://schemas.microsoft.com/office/drawing/2014/main" id="{E51570E6-8F9C-EFD2-B939-15DF4D82FEE9}"/>
              </a:ext>
            </a:extLst>
          </p:cNvPr>
          <p:cNvSpPr>
            <a:spLocks noGrp="1"/>
          </p:cNvSpPr>
          <p:nvPr>
            <p:ph type="title"/>
          </p:nvPr>
        </p:nvSpPr>
        <p:spPr/>
        <p:txBody>
          <a:bodyPr/>
          <a:lstStyle/>
          <a:p>
            <a:r>
              <a:rPr lang="en-US" dirty="0"/>
              <a:t>Meet the Presenters </a:t>
            </a:r>
          </a:p>
        </p:txBody>
      </p:sp>
      <p:sp>
        <p:nvSpPr>
          <p:cNvPr id="12" name="Content Placeholder 11">
            <a:extLst>
              <a:ext uri="{FF2B5EF4-FFF2-40B4-BE49-F238E27FC236}">
                <a16:creationId xmlns:a16="http://schemas.microsoft.com/office/drawing/2014/main" id="{BB95B3CA-A50C-EB2D-0C30-7B3FFB693BFE}"/>
              </a:ext>
            </a:extLst>
          </p:cNvPr>
          <p:cNvSpPr>
            <a:spLocks noGrp="1"/>
          </p:cNvSpPr>
          <p:nvPr>
            <p:ph idx="27"/>
          </p:nvPr>
        </p:nvSpPr>
        <p:spPr>
          <a:xfrm>
            <a:off x="8899761" y="4598065"/>
            <a:ext cx="2338690" cy="1243142"/>
          </a:xfrm>
        </p:spPr>
        <p:txBody>
          <a:bodyPr/>
          <a:lstStyle/>
          <a:p>
            <a:r>
              <a:rPr lang="en-US" dirty="0"/>
              <a:t>Technical University of Munich &amp; Space Mission Planning Advisory Group</a:t>
            </a:r>
          </a:p>
        </p:txBody>
      </p:sp>
      <p:sp>
        <p:nvSpPr>
          <p:cNvPr id="13" name="Text Placeholder 12">
            <a:extLst>
              <a:ext uri="{FF2B5EF4-FFF2-40B4-BE49-F238E27FC236}">
                <a16:creationId xmlns:a16="http://schemas.microsoft.com/office/drawing/2014/main" id="{D6FD88CD-2C8A-F4A9-2BF2-42CA81BF41E5}"/>
              </a:ext>
            </a:extLst>
          </p:cNvPr>
          <p:cNvSpPr>
            <a:spLocks noGrp="1"/>
          </p:cNvSpPr>
          <p:nvPr>
            <p:ph type="body" sz="quarter" idx="28"/>
          </p:nvPr>
        </p:nvSpPr>
        <p:spPr>
          <a:xfrm>
            <a:off x="8901816" y="4293264"/>
            <a:ext cx="2337688" cy="304800"/>
          </a:xfrm>
        </p:spPr>
        <p:txBody>
          <a:bodyPr/>
          <a:lstStyle/>
          <a:p>
            <a:r>
              <a:rPr lang="en-US" dirty="0"/>
              <a:t>Detlef Koschny</a:t>
            </a:r>
          </a:p>
        </p:txBody>
      </p:sp>
      <p:sp>
        <p:nvSpPr>
          <p:cNvPr id="16" name="Slide Number Placeholder 15">
            <a:extLst>
              <a:ext uri="{FF2B5EF4-FFF2-40B4-BE49-F238E27FC236}">
                <a16:creationId xmlns:a16="http://schemas.microsoft.com/office/drawing/2014/main" id="{F7C8A51D-8479-61C0-08E1-3916CD23D8F9}"/>
              </a:ext>
            </a:extLst>
          </p:cNvPr>
          <p:cNvSpPr>
            <a:spLocks noGrp="1"/>
          </p:cNvSpPr>
          <p:nvPr>
            <p:ph type="sldNum" sz="quarter" idx="32"/>
          </p:nvPr>
        </p:nvSpPr>
        <p:spPr/>
        <p:txBody>
          <a:bodyPr/>
          <a:lstStyle/>
          <a:p>
            <a:fld id="{4EBCDCBD-78E1-0D41-A999-31B5EBF8E02C}" type="slidenum">
              <a:rPr lang="en-US" smtClean="0"/>
              <a:pPr/>
              <a:t>3</a:t>
            </a:fld>
            <a:endParaRPr lang="en-US" dirty="0"/>
          </a:p>
        </p:txBody>
      </p:sp>
      <p:sp>
        <p:nvSpPr>
          <p:cNvPr id="17" name="Footer Placeholder 16">
            <a:extLst>
              <a:ext uri="{FF2B5EF4-FFF2-40B4-BE49-F238E27FC236}">
                <a16:creationId xmlns:a16="http://schemas.microsoft.com/office/drawing/2014/main" id="{17FB8350-F99C-9E41-2C03-8F3DA6A4ED2F}"/>
              </a:ext>
            </a:extLst>
          </p:cNvPr>
          <p:cNvSpPr>
            <a:spLocks noGrp="1"/>
          </p:cNvSpPr>
          <p:nvPr>
            <p:ph type="ftr" sz="quarter" idx="15"/>
          </p:nvPr>
        </p:nvSpPr>
        <p:spPr/>
        <p:txBody>
          <a:bodyPr/>
          <a:lstStyle/>
          <a:p>
            <a:endParaRPr lang="en-US" dirty="0"/>
          </a:p>
        </p:txBody>
      </p:sp>
      <p:pic>
        <p:nvPicPr>
          <p:cNvPr id="3074" name="Picture 2" descr="Profile photo of Detlef Koschny">
            <a:extLst>
              <a:ext uri="{FF2B5EF4-FFF2-40B4-BE49-F238E27FC236}">
                <a16:creationId xmlns:a16="http://schemas.microsoft.com/office/drawing/2014/main" id="{602501EA-80A1-3CF0-7E70-58988B09BEF0}"/>
              </a:ext>
            </a:extLst>
          </p:cNvPr>
          <p:cNvPicPr>
            <a:picLocks noGrp="1" noChangeAspect="1" noChangeArrowheads="1"/>
          </p:cNvPicPr>
          <p:nvPr>
            <p:ph type="pic" sz="quarter" idx="29"/>
          </p:nvPr>
        </p:nvPicPr>
        <p:blipFill>
          <a:blip r:embed="rId3">
            <a:extLst>
              <a:ext uri="{28A0092B-C50C-407E-A947-70E740481C1C}">
                <a14:useLocalDpi xmlns:a14="http://schemas.microsoft.com/office/drawing/2010/main" val="0"/>
              </a:ext>
            </a:extLst>
          </a:blip>
          <a:srcRect t="2342" b="2342"/>
          <a:stretch>
            <a:fillRect/>
          </a:stretch>
        </p:blipFill>
        <p:spPr bwMode="auto">
          <a:xfrm>
            <a:off x="8901808" y="1845156"/>
            <a:ext cx="2337691" cy="22289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elly Fast - NASA Science">
            <a:extLst>
              <a:ext uri="{FF2B5EF4-FFF2-40B4-BE49-F238E27FC236}">
                <a16:creationId xmlns:a16="http://schemas.microsoft.com/office/drawing/2014/main" id="{3A1479CA-4515-E5F1-A037-E8443C8C2598}"/>
              </a:ext>
            </a:extLst>
          </p:cNvPr>
          <p:cNvPicPr>
            <a:picLocks noGrp="1" noChangeAspect="1" noChangeArrowheads="1"/>
          </p:cNvPicPr>
          <p:nvPr>
            <p:ph type="pic" sz="quarter" idx="21"/>
          </p:nvPr>
        </p:nvPicPr>
        <p:blipFill rotWithShape="1">
          <a:blip r:embed="rId4">
            <a:extLst>
              <a:ext uri="{28A0092B-C50C-407E-A947-70E740481C1C}">
                <a14:useLocalDpi xmlns:a14="http://schemas.microsoft.com/office/drawing/2010/main" val="0"/>
              </a:ext>
            </a:extLst>
          </a:blip>
          <a:srcRect b="22600"/>
          <a:stretch/>
        </p:blipFill>
        <p:spPr bwMode="auto">
          <a:xfrm>
            <a:off x="952500" y="1845156"/>
            <a:ext cx="2301389" cy="222893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Photo of Nancy Chabot">
            <a:extLst>
              <a:ext uri="{FF2B5EF4-FFF2-40B4-BE49-F238E27FC236}">
                <a16:creationId xmlns:a16="http://schemas.microsoft.com/office/drawing/2014/main" id="{C692EA27-5333-1F60-75D4-D89391773119}"/>
              </a:ext>
            </a:extLst>
          </p:cNvPr>
          <p:cNvPicPr>
            <a:picLocks noGrp="1" noChangeAspect="1" noChangeArrowheads="1"/>
          </p:cNvPicPr>
          <p:nvPr>
            <p:ph type="pic" sz="quarter" idx="22"/>
          </p:nvPr>
        </p:nvPicPr>
        <p:blipFill rotWithShape="1">
          <a:blip r:embed="rId5">
            <a:extLst>
              <a:ext uri="{28A0092B-C50C-407E-A947-70E740481C1C}">
                <a14:useLocalDpi xmlns:a14="http://schemas.microsoft.com/office/drawing/2010/main" val="0"/>
              </a:ext>
            </a:extLst>
          </a:blip>
          <a:srcRect t="-21" b="4445"/>
          <a:stretch/>
        </p:blipFill>
        <p:spPr bwMode="auto">
          <a:xfrm>
            <a:off x="3592513" y="1844675"/>
            <a:ext cx="2332037"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366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59FC-3BE6-EEDE-2449-F2D0A2396696}"/>
            </a:ext>
          </a:extLst>
        </p:cNvPr>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220915C-3B6F-C6F6-2603-640ADDE66243}"/>
              </a:ext>
            </a:extLst>
          </p:cNvPr>
          <p:cNvCxnSpPr>
            <a:cxnSpLocks/>
          </p:cNvCxnSpPr>
          <p:nvPr/>
        </p:nvCxnSpPr>
        <p:spPr>
          <a:xfrm>
            <a:off x="3309301" y="4253171"/>
            <a:ext cx="0" cy="400687"/>
          </a:xfrm>
          <a:prstGeom prst="line">
            <a:avLst/>
          </a:prstGeom>
          <a:noFill/>
          <a:ln w="38100" cap="flat" cmpd="sng" algn="ctr">
            <a:solidFill>
              <a:srgbClr val="050226"/>
            </a:solidFill>
            <a:prstDash val="solid"/>
            <a:miter lim="800000"/>
            <a:headEnd type="oval"/>
            <a:tailEnd type="none"/>
          </a:ln>
          <a:effectLst/>
        </p:spPr>
      </p:cxnSp>
      <p:sp>
        <p:nvSpPr>
          <p:cNvPr id="2" name="Title 1">
            <a:extLst>
              <a:ext uri="{FF2B5EF4-FFF2-40B4-BE49-F238E27FC236}">
                <a16:creationId xmlns:a16="http://schemas.microsoft.com/office/drawing/2014/main" id="{68C9B4F8-BBCC-DFBC-2FC9-922B58740B0C}"/>
              </a:ext>
            </a:extLst>
          </p:cNvPr>
          <p:cNvSpPr>
            <a:spLocks noGrp="1"/>
          </p:cNvSpPr>
          <p:nvPr>
            <p:ph type="title"/>
          </p:nvPr>
        </p:nvSpPr>
        <p:spPr/>
        <p:txBody>
          <a:bodyPr/>
          <a:lstStyle/>
          <a:p>
            <a:r>
              <a:rPr lang="en-US" dirty="0"/>
              <a:t>It is now April 2028.</a:t>
            </a:r>
          </a:p>
        </p:txBody>
      </p:sp>
      <p:sp>
        <p:nvSpPr>
          <p:cNvPr id="4" name="Text Placeholder 3">
            <a:extLst>
              <a:ext uri="{FF2B5EF4-FFF2-40B4-BE49-F238E27FC236}">
                <a16:creationId xmlns:a16="http://schemas.microsoft.com/office/drawing/2014/main" id="{CB51908C-3FA5-F236-FBE0-A9E703A09B05}"/>
              </a:ext>
            </a:extLst>
          </p:cNvPr>
          <p:cNvSpPr>
            <a:spLocks noGrp="1"/>
          </p:cNvSpPr>
          <p:nvPr>
            <p:ph type="body" sz="quarter" idx="13"/>
          </p:nvPr>
        </p:nvSpPr>
        <p:spPr/>
        <p:txBody>
          <a:bodyPr/>
          <a:lstStyle/>
          <a:p>
            <a:r>
              <a:rPr lang="en-US" dirty="0"/>
              <a:t>13 years to definite Earth impact</a:t>
            </a:r>
          </a:p>
        </p:txBody>
      </p:sp>
      <p:sp>
        <p:nvSpPr>
          <p:cNvPr id="5" name="Slide Number Placeholder 4">
            <a:extLst>
              <a:ext uri="{FF2B5EF4-FFF2-40B4-BE49-F238E27FC236}">
                <a16:creationId xmlns:a16="http://schemas.microsoft.com/office/drawing/2014/main" id="{E3908843-3E87-6CBA-EC36-678631191B18}"/>
              </a:ext>
            </a:extLst>
          </p:cNvPr>
          <p:cNvSpPr>
            <a:spLocks noGrp="1"/>
          </p:cNvSpPr>
          <p:nvPr>
            <p:ph type="sldNum" sz="quarter" idx="16"/>
          </p:nvPr>
        </p:nvSpPr>
        <p:spPr/>
        <p:txBody>
          <a:bodyPr/>
          <a:lstStyle/>
          <a:p>
            <a:fld id="{4EBCDCBD-78E1-0D41-A999-31B5EBF8E02C}" type="slidenum">
              <a:rPr lang="en-US" smtClean="0"/>
              <a:pPr/>
              <a:t>30</a:t>
            </a:fld>
            <a:endParaRPr lang="en-US" dirty="0"/>
          </a:p>
        </p:txBody>
      </p:sp>
      <p:sp>
        <p:nvSpPr>
          <p:cNvPr id="6" name="Footer Placeholder 5">
            <a:extLst>
              <a:ext uri="{FF2B5EF4-FFF2-40B4-BE49-F238E27FC236}">
                <a16:creationId xmlns:a16="http://schemas.microsoft.com/office/drawing/2014/main" id="{05A9C9BE-C12D-48C1-9E72-7AE7158806B0}"/>
              </a:ext>
            </a:extLst>
          </p:cNvPr>
          <p:cNvSpPr>
            <a:spLocks noGrp="1"/>
          </p:cNvSpPr>
          <p:nvPr>
            <p:ph type="ftr" sz="quarter" idx="15"/>
          </p:nvPr>
        </p:nvSpPr>
        <p:spPr/>
        <p:txBody>
          <a:bodyPr/>
          <a:lstStyle/>
          <a:p>
            <a:endParaRPr lang="en-US" dirty="0"/>
          </a:p>
        </p:txBody>
      </p:sp>
      <p:sp>
        <p:nvSpPr>
          <p:cNvPr id="13" name="Freeform: Shape 85">
            <a:extLst>
              <a:ext uri="{FF2B5EF4-FFF2-40B4-BE49-F238E27FC236}">
                <a16:creationId xmlns:a16="http://schemas.microsoft.com/office/drawing/2014/main" id="{1FA733C8-BF93-1780-67D1-408AE8531E05}"/>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14" name="TextBox 13">
            <a:extLst>
              <a:ext uri="{FF2B5EF4-FFF2-40B4-BE49-F238E27FC236}">
                <a16:creationId xmlns:a16="http://schemas.microsoft.com/office/drawing/2014/main" id="{4F26BF60-A993-B835-CFED-E7B1D4716628}"/>
              </a:ext>
            </a:extLst>
          </p:cNvPr>
          <p:cNvSpPr txBox="1"/>
          <p:nvPr/>
        </p:nvSpPr>
        <p:spPr>
          <a:xfrm>
            <a:off x="102412" y="4599445"/>
            <a:ext cx="1243909" cy="581698"/>
          </a:xfrm>
          <a:prstGeom prst="rect">
            <a:avLst/>
          </a:prstGeom>
          <a:noFill/>
          <a:ln w="19050">
            <a:noFill/>
          </a:ln>
        </p:spPr>
        <p:txBody>
          <a:bodyPr wrap="square" lIns="0" tIns="0" rIns="0" bIns="0" rtlCol="0">
            <a:spAutoFit/>
          </a:bodyPr>
          <a:lstStyle/>
          <a:p>
            <a:pPr algn="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issues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cxnSp>
        <p:nvCxnSpPr>
          <p:cNvPr id="19" name="Straight Connector 18">
            <a:extLst>
              <a:ext uri="{FF2B5EF4-FFF2-40B4-BE49-F238E27FC236}">
                <a16:creationId xmlns:a16="http://schemas.microsoft.com/office/drawing/2014/main" id="{A369A8CF-848B-EC99-B972-F2FC5D890F53}"/>
              </a:ext>
            </a:extLst>
          </p:cNvPr>
          <p:cNvCxnSpPr>
            <a:cxnSpLocks/>
            <a:endCxn id="18" idx="4"/>
          </p:cNvCxnSpPr>
          <p:nvPr/>
        </p:nvCxnSpPr>
        <p:spPr>
          <a:xfrm flipH="1">
            <a:off x="980561" y="3441165"/>
            <a:ext cx="91440" cy="387771"/>
          </a:xfrm>
          <a:prstGeom prst="line">
            <a:avLst/>
          </a:prstGeom>
          <a:noFill/>
          <a:ln w="38100" cap="flat" cmpd="sng" algn="ctr">
            <a:solidFill>
              <a:srgbClr val="050226"/>
            </a:solidFill>
            <a:prstDash val="solid"/>
            <a:miter lim="800000"/>
            <a:headEnd type="oval"/>
            <a:tailEnd type="none"/>
          </a:ln>
          <a:effectLst/>
        </p:spPr>
      </p:cxnSp>
      <p:grpSp>
        <p:nvGrpSpPr>
          <p:cNvPr id="40" name="Group 39">
            <a:extLst>
              <a:ext uri="{FF2B5EF4-FFF2-40B4-BE49-F238E27FC236}">
                <a16:creationId xmlns:a16="http://schemas.microsoft.com/office/drawing/2014/main" id="{58C412F0-604E-FF9A-82A6-E87EFFE8E225}"/>
              </a:ext>
            </a:extLst>
          </p:cNvPr>
          <p:cNvGrpSpPr/>
          <p:nvPr/>
        </p:nvGrpSpPr>
        <p:grpSpPr>
          <a:xfrm>
            <a:off x="614801" y="3828936"/>
            <a:ext cx="731520" cy="731520"/>
            <a:chOff x="706241" y="3722700"/>
            <a:chExt cx="731520" cy="731520"/>
          </a:xfrm>
        </p:grpSpPr>
        <p:sp>
          <p:nvSpPr>
            <p:cNvPr id="18" name="Oval 17">
              <a:extLst>
                <a:ext uri="{FF2B5EF4-FFF2-40B4-BE49-F238E27FC236}">
                  <a16:creationId xmlns:a16="http://schemas.microsoft.com/office/drawing/2014/main" id="{51CBF2F1-C9A6-E069-381B-04FBE7733DF7}"/>
                </a:ext>
              </a:extLst>
            </p:cNvPr>
            <p:cNvSpPr>
              <a:spLocks noChangeAspect="1"/>
            </p:cNvSpPr>
            <p:nvPr/>
          </p:nvSpPr>
          <p:spPr>
            <a:xfrm flipV="1">
              <a:off x="706241" y="372270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DFFE626-4A10-4AF6-DF56-4EB8A3873375}"/>
                </a:ext>
              </a:extLst>
            </p:cNvPr>
            <p:cNvPicPr>
              <a:picLocks noChangeAspect="1"/>
            </p:cNvPicPr>
            <p:nvPr/>
          </p:nvPicPr>
          <p:blipFill>
            <a:blip r:embed="rId2"/>
            <a:stretch>
              <a:fillRect/>
            </a:stretch>
          </p:blipFill>
          <p:spPr>
            <a:xfrm>
              <a:off x="843401" y="3852817"/>
              <a:ext cx="457200" cy="403538"/>
            </a:xfrm>
            <a:prstGeom prst="rect">
              <a:avLst/>
            </a:prstGeom>
          </p:spPr>
        </p:pic>
      </p:grpSp>
      <p:grpSp>
        <p:nvGrpSpPr>
          <p:cNvPr id="21" name="Group 20">
            <a:extLst>
              <a:ext uri="{FF2B5EF4-FFF2-40B4-BE49-F238E27FC236}">
                <a16:creationId xmlns:a16="http://schemas.microsoft.com/office/drawing/2014/main" id="{0D4B7468-A6AB-7276-03D1-00B89F06153E}"/>
              </a:ext>
            </a:extLst>
          </p:cNvPr>
          <p:cNvGrpSpPr/>
          <p:nvPr/>
        </p:nvGrpSpPr>
        <p:grpSpPr>
          <a:xfrm>
            <a:off x="10853864" y="2462356"/>
            <a:ext cx="731520" cy="978529"/>
            <a:chOff x="10367544" y="-407810"/>
            <a:chExt cx="731520" cy="978529"/>
          </a:xfrm>
        </p:grpSpPr>
        <p:grpSp>
          <p:nvGrpSpPr>
            <p:cNvPr id="22" name="Group 21">
              <a:extLst>
                <a:ext uri="{FF2B5EF4-FFF2-40B4-BE49-F238E27FC236}">
                  <a16:creationId xmlns:a16="http://schemas.microsoft.com/office/drawing/2014/main" id="{A726A05B-BBF8-D1AC-63B1-69A20D3557DD}"/>
                </a:ext>
              </a:extLst>
            </p:cNvPr>
            <p:cNvGrpSpPr/>
            <p:nvPr/>
          </p:nvGrpSpPr>
          <p:grpSpPr>
            <a:xfrm>
              <a:off x="10367544" y="-407810"/>
              <a:ext cx="731520" cy="731520"/>
              <a:chOff x="10984103" y="533491"/>
              <a:chExt cx="731520" cy="731520"/>
            </a:xfrm>
          </p:grpSpPr>
          <p:sp>
            <p:nvSpPr>
              <p:cNvPr id="24" name="Oval 23">
                <a:extLst>
                  <a:ext uri="{FF2B5EF4-FFF2-40B4-BE49-F238E27FC236}">
                    <a16:creationId xmlns:a16="http://schemas.microsoft.com/office/drawing/2014/main" id="{E35013BF-BF6E-ABA9-1C5B-5B637F933B86}"/>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8FD60DA-027B-0241-D2C2-729C6C0CD09C}"/>
                  </a:ext>
                </a:extLst>
              </p:cNvPr>
              <p:cNvPicPr>
                <a:picLocks noChangeAspect="1"/>
              </p:cNvPicPr>
              <p:nvPr/>
            </p:nvPicPr>
            <p:blipFill>
              <a:blip r:embed="rId3">
                <a:lum bright="70000" contrast="-70000"/>
              </a:blip>
              <a:stretch>
                <a:fillRect/>
              </a:stretch>
            </p:blipFill>
            <p:spPr>
              <a:xfrm>
                <a:off x="11093469" y="636806"/>
                <a:ext cx="536538" cy="548640"/>
              </a:xfrm>
              <a:prstGeom prst="rect">
                <a:avLst/>
              </a:prstGeom>
            </p:spPr>
          </p:pic>
        </p:grpSp>
        <p:cxnSp>
          <p:nvCxnSpPr>
            <p:cNvPr id="23" name="Straight Connector 22">
              <a:extLst>
                <a:ext uri="{FF2B5EF4-FFF2-40B4-BE49-F238E27FC236}">
                  <a16:creationId xmlns:a16="http://schemas.microsoft.com/office/drawing/2014/main" id="{02BDB08A-9189-60C0-9E26-36E668FD509F}"/>
                </a:ext>
              </a:extLst>
            </p:cNvPr>
            <p:cNvCxnSpPr>
              <a:cxnSpLocks/>
              <a:endCxn id="24"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02EC2A69-C4AB-2EE7-5DA1-AD8D5198F626}"/>
              </a:ext>
            </a:extLst>
          </p:cNvPr>
          <p:cNvSpPr txBox="1"/>
          <p:nvPr/>
        </p:nvSpPr>
        <p:spPr>
          <a:xfrm>
            <a:off x="8615561"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4C98B2D-5120-BDCD-7364-84EA427EB3B4}"/>
              </a:ext>
            </a:extLst>
          </p:cNvPr>
          <p:cNvSpPr txBox="1"/>
          <p:nvPr/>
        </p:nvSpPr>
        <p:spPr>
          <a:xfrm>
            <a:off x="812029" y="1648733"/>
            <a:ext cx="1544722" cy="581698"/>
          </a:xfrm>
          <a:prstGeom prst="rect">
            <a:avLst/>
          </a:prstGeom>
          <a:noFill/>
          <a:ln w="19050">
            <a:noFill/>
          </a:ln>
        </p:spPr>
        <p:txBody>
          <a:bodyPr wrap="square" lIns="0" tIns="0" rIns="0" bIns="0" rtlCol="0">
            <a:spAutoFit/>
          </a:bodyPr>
          <a:lstStyle/>
          <a:p>
            <a:pPr>
              <a:lnSpc>
                <a:spcPct val="90000"/>
              </a:lnSpc>
              <a:defRPr/>
            </a:pPr>
            <a:r>
              <a:rPr lang="en-US" sz="1400" b="1" dirty="0">
                <a:solidFill>
                  <a:schemeClr val="accent1"/>
                </a:solidFill>
                <a:latin typeface="Arial" panose="020B0604020202020204" pitchFamily="34" charset="0"/>
                <a:cs typeface="Arial" panose="020B0604020202020204" pitchFamily="34" charset="0"/>
              </a:rPr>
              <a:t>October 2024</a:t>
            </a:r>
          </a:p>
          <a:p>
            <a:pP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SMPAG makes recommendations</a:t>
            </a:r>
          </a:p>
        </p:txBody>
      </p:sp>
      <p:grpSp>
        <p:nvGrpSpPr>
          <p:cNvPr id="53" name="Group 52">
            <a:extLst>
              <a:ext uri="{FF2B5EF4-FFF2-40B4-BE49-F238E27FC236}">
                <a16:creationId xmlns:a16="http://schemas.microsoft.com/office/drawing/2014/main" id="{B0F2AD2B-1974-F4D1-0DE5-E255BBDDCC4B}"/>
              </a:ext>
            </a:extLst>
          </p:cNvPr>
          <p:cNvGrpSpPr/>
          <p:nvPr/>
        </p:nvGrpSpPr>
        <p:grpSpPr>
          <a:xfrm>
            <a:off x="812029" y="2328298"/>
            <a:ext cx="731520" cy="731520"/>
            <a:chOff x="812029" y="2328298"/>
            <a:chExt cx="731520" cy="731520"/>
          </a:xfrm>
        </p:grpSpPr>
        <p:sp>
          <p:nvSpPr>
            <p:cNvPr id="15" name="Oval 14">
              <a:extLst>
                <a:ext uri="{FF2B5EF4-FFF2-40B4-BE49-F238E27FC236}">
                  <a16:creationId xmlns:a16="http://schemas.microsoft.com/office/drawing/2014/main" id="{489ED537-FA71-B1D9-97EC-AD0423002ADE}"/>
                </a:ext>
              </a:extLst>
            </p:cNvPr>
            <p:cNvSpPr>
              <a:spLocks noChangeAspect="1"/>
            </p:cNvSpPr>
            <p:nvPr/>
          </p:nvSpPr>
          <p:spPr>
            <a:xfrm>
              <a:off x="812029" y="2328298"/>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5B2111D4-14A0-32E8-A98F-D5B0727473E2}"/>
                </a:ext>
              </a:extLst>
            </p:cNvPr>
            <p:cNvPicPr>
              <a:picLocks noChangeAspect="1"/>
            </p:cNvPicPr>
            <p:nvPr/>
          </p:nvPicPr>
          <p:blipFill>
            <a:blip r:embed="rId4"/>
            <a:stretch>
              <a:fillRect/>
            </a:stretch>
          </p:blipFill>
          <p:spPr>
            <a:xfrm>
              <a:off x="949189" y="2494955"/>
              <a:ext cx="457200" cy="398207"/>
            </a:xfrm>
            <a:prstGeom prst="rect">
              <a:avLst/>
            </a:prstGeom>
          </p:spPr>
        </p:pic>
      </p:grpSp>
      <p:sp>
        <p:nvSpPr>
          <p:cNvPr id="30" name="TextBox 29">
            <a:extLst>
              <a:ext uri="{FF2B5EF4-FFF2-40B4-BE49-F238E27FC236}">
                <a16:creationId xmlns:a16="http://schemas.microsoft.com/office/drawing/2014/main" id="{D79C0088-6A72-8C7E-8B17-81BC61A8373A}"/>
              </a:ext>
            </a:extLst>
          </p:cNvPr>
          <p:cNvSpPr txBox="1"/>
          <p:nvPr/>
        </p:nvSpPr>
        <p:spPr>
          <a:xfrm>
            <a:off x="1467087" y="4615994"/>
            <a:ext cx="1544722" cy="581698"/>
          </a:xfrm>
          <a:prstGeom prst="rect">
            <a:avLst/>
          </a:prstGeom>
          <a:noFill/>
          <a:ln w="19050">
            <a:noFill/>
          </a:ln>
        </p:spPr>
        <p:txBody>
          <a:bodyPr wrap="square" lIns="0" tIns="0" rIns="0" bIns="0" rtlCol="0">
            <a:spAutoFit/>
          </a:bodyPr>
          <a:lstStyle/>
          <a:p>
            <a:pP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Earth impact becomes certain</a:t>
            </a:r>
          </a:p>
          <a:p>
            <a:pPr>
              <a:lnSpc>
                <a:spcPct val="90000"/>
              </a:lnSpc>
              <a:defRPr/>
            </a:pPr>
            <a:r>
              <a:rPr lang="en-US" sz="1400" b="1" dirty="0">
                <a:solidFill>
                  <a:schemeClr val="accent1"/>
                </a:solidFill>
                <a:latin typeface="Arial" panose="020B0604020202020204" pitchFamily="34" charset="0"/>
                <a:cs typeface="Arial" panose="020B0604020202020204" pitchFamily="34" charset="0"/>
              </a:rPr>
              <a:t>September 2025</a:t>
            </a:r>
          </a:p>
        </p:txBody>
      </p:sp>
      <p:sp>
        <p:nvSpPr>
          <p:cNvPr id="32" name="Oval 31">
            <a:extLst>
              <a:ext uri="{FF2B5EF4-FFF2-40B4-BE49-F238E27FC236}">
                <a16:creationId xmlns:a16="http://schemas.microsoft.com/office/drawing/2014/main" id="{724E4E3C-E234-C074-2364-173F95EBEC8A}"/>
              </a:ext>
            </a:extLst>
          </p:cNvPr>
          <p:cNvSpPr>
            <a:spLocks noChangeAspect="1"/>
          </p:cNvSpPr>
          <p:nvPr/>
        </p:nvSpPr>
        <p:spPr>
          <a:xfrm>
            <a:off x="1467087" y="3828936"/>
            <a:ext cx="731520" cy="731520"/>
          </a:xfrm>
          <a:prstGeom prst="ellipse">
            <a:avLst/>
          </a:prstGeom>
          <a:solidFill>
            <a:schemeClr val="tx2"/>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u="none" strike="noStrike" kern="0" cap="none" normalizeH="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100%</a:t>
            </a:r>
          </a:p>
        </p:txBody>
      </p:sp>
      <p:cxnSp>
        <p:nvCxnSpPr>
          <p:cNvPr id="33" name="Straight Connector 32">
            <a:extLst>
              <a:ext uri="{FF2B5EF4-FFF2-40B4-BE49-F238E27FC236}">
                <a16:creationId xmlns:a16="http://schemas.microsoft.com/office/drawing/2014/main" id="{8160673D-6731-06FE-C4E3-BD94A6935424}"/>
              </a:ext>
            </a:extLst>
          </p:cNvPr>
          <p:cNvCxnSpPr>
            <a:cxnSpLocks/>
            <a:endCxn id="32" idx="0"/>
          </p:cNvCxnSpPr>
          <p:nvPr/>
        </p:nvCxnSpPr>
        <p:spPr>
          <a:xfrm>
            <a:off x="1741407" y="3441165"/>
            <a:ext cx="91440" cy="387771"/>
          </a:xfrm>
          <a:prstGeom prst="line">
            <a:avLst/>
          </a:prstGeom>
          <a:noFill/>
          <a:ln w="38100" cap="flat" cmpd="sng" algn="ctr">
            <a:solidFill>
              <a:srgbClr val="050226"/>
            </a:solidFill>
            <a:prstDash val="solid"/>
            <a:miter lim="800000"/>
            <a:headEnd type="oval"/>
            <a:tailEnd type="none"/>
          </a:ln>
          <a:effectLst/>
        </p:spPr>
      </p:cxnSp>
      <p:cxnSp>
        <p:nvCxnSpPr>
          <p:cNvPr id="16" name="Straight Connector 15">
            <a:extLst>
              <a:ext uri="{FF2B5EF4-FFF2-40B4-BE49-F238E27FC236}">
                <a16:creationId xmlns:a16="http://schemas.microsoft.com/office/drawing/2014/main" id="{DEA9434E-E57F-ADBA-05CD-0F5E0C0889ED}"/>
              </a:ext>
            </a:extLst>
          </p:cNvPr>
          <p:cNvCxnSpPr>
            <a:cxnSpLocks/>
          </p:cNvCxnSpPr>
          <p:nvPr/>
        </p:nvCxnSpPr>
        <p:spPr>
          <a:xfrm flipV="1">
            <a:off x="1177789" y="2908263"/>
            <a:ext cx="0" cy="532622"/>
          </a:xfrm>
          <a:prstGeom prst="line">
            <a:avLst/>
          </a:prstGeom>
          <a:noFill/>
          <a:ln w="38100" cap="flat" cmpd="sng" algn="ctr">
            <a:solidFill>
              <a:srgbClr val="050226"/>
            </a:solidFill>
            <a:prstDash val="solid"/>
            <a:miter lim="800000"/>
            <a:headEnd type="oval"/>
            <a:tailEnd type="none"/>
          </a:ln>
          <a:effectLst/>
        </p:spPr>
      </p:cxnSp>
      <p:sp>
        <p:nvSpPr>
          <p:cNvPr id="35" name="TextBox 34">
            <a:extLst>
              <a:ext uri="{FF2B5EF4-FFF2-40B4-BE49-F238E27FC236}">
                <a16:creationId xmlns:a16="http://schemas.microsoft.com/office/drawing/2014/main" id="{63B6AC3A-00C9-3DDC-6E54-BE94992E720B}"/>
              </a:ext>
            </a:extLst>
          </p:cNvPr>
          <p:cNvSpPr txBox="1"/>
          <p:nvPr/>
        </p:nvSpPr>
        <p:spPr>
          <a:xfrm>
            <a:off x="2581566" y="1679527"/>
            <a:ext cx="4455834" cy="581698"/>
          </a:xfrm>
          <a:prstGeom prst="rect">
            <a:avLst/>
          </a:prstGeom>
          <a:noFill/>
          <a:ln w="19050">
            <a:noFill/>
          </a:ln>
        </p:spPr>
        <p:txBody>
          <a:bodyPr wrap="square" lIns="0" tIns="0" rIns="0" bIns="0" rtlCol="0">
            <a:spAutoFit/>
          </a:bodyPr>
          <a:lstStyle/>
          <a:p>
            <a:pPr>
              <a:lnSpc>
                <a:spcPct val="90000"/>
              </a:lnSpc>
              <a:defRPr/>
            </a:pPr>
            <a:r>
              <a:rPr lang="en-US" sz="1400" b="1" dirty="0">
                <a:solidFill>
                  <a:schemeClr val="accent1"/>
                </a:solidFill>
                <a:latin typeface="Arial" panose="020B0604020202020204" pitchFamily="34" charset="0"/>
                <a:cs typeface="Arial" panose="020B0604020202020204" pitchFamily="34" charset="0"/>
              </a:rPr>
              <a:t>September 2027</a:t>
            </a:r>
          </a:p>
          <a:p>
            <a:pP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Flyby reconnaissance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mission launches</a:t>
            </a:r>
          </a:p>
        </p:txBody>
      </p:sp>
      <p:sp>
        <p:nvSpPr>
          <p:cNvPr id="36" name="TextBox 35">
            <a:extLst>
              <a:ext uri="{FF2B5EF4-FFF2-40B4-BE49-F238E27FC236}">
                <a16:creationId xmlns:a16="http://schemas.microsoft.com/office/drawing/2014/main" id="{56F61F47-AB98-9A19-C730-1E379187CF58}"/>
              </a:ext>
            </a:extLst>
          </p:cNvPr>
          <p:cNvSpPr txBox="1"/>
          <p:nvPr/>
        </p:nvSpPr>
        <p:spPr>
          <a:xfrm>
            <a:off x="3805431" y="4000797"/>
            <a:ext cx="3997737" cy="387798"/>
          </a:xfrm>
          <a:prstGeom prst="rect">
            <a:avLst/>
          </a:prstGeom>
          <a:noFill/>
          <a:ln w="19050">
            <a:noFill/>
          </a:ln>
        </p:spPr>
        <p:txBody>
          <a:bodyPr wrap="square" lIns="0" tIns="0" rIns="0" bIns="0" rtlCol="0">
            <a:spAutoFit/>
          </a:bodyPr>
          <a:lstStyle/>
          <a:p>
            <a:pP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Reconnaissance spacecraft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flies past asteroid </a:t>
            </a:r>
          </a:p>
        </p:txBody>
      </p:sp>
      <p:sp>
        <p:nvSpPr>
          <p:cNvPr id="8" name="Oval 7">
            <a:extLst>
              <a:ext uri="{FF2B5EF4-FFF2-40B4-BE49-F238E27FC236}">
                <a16:creationId xmlns:a16="http://schemas.microsoft.com/office/drawing/2014/main" id="{F0177696-3E97-37A7-D67E-5139E90BE1D6}"/>
              </a:ext>
            </a:extLst>
          </p:cNvPr>
          <p:cNvSpPr/>
          <p:nvPr/>
        </p:nvSpPr>
        <p:spPr>
          <a:xfrm>
            <a:off x="2943541" y="3828936"/>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1B81CF4-758D-6731-B8BB-F126A4CEFB33}"/>
              </a:ext>
            </a:extLst>
          </p:cNvPr>
          <p:cNvPicPr>
            <a:picLocks noChangeAspect="1"/>
          </p:cNvPicPr>
          <p:nvPr/>
        </p:nvPicPr>
        <p:blipFill>
          <a:blip r:embed="rId5">
            <a:lum bright="70000" contrast="-70000"/>
          </a:blip>
          <a:stretch>
            <a:fillRect/>
          </a:stretch>
        </p:blipFill>
        <p:spPr>
          <a:xfrm>
            <a:off x="3051937" y="3914026"/>
            <a:ext cx="552829" cy="548640"/>
          </a:xfrm>
          <a:prstGeom prst="rect">
            <a:avLst/>
          </a:prstGeom>
        </p:spPr>
      </p:pic>
      <p:cxnSp>
        <p:nvCxnSpPr>
          <p:cNvPr id="37" name="Straight Connector 36">
            <a:extLst>
              <a:ext uri="{FF2B5EF4-FFF2-40B4-BE49-F238E27FC236}">
                <a16:creationId xmlns:a16="http://schemas.microsoft.com/office/drawing/2014/main" id="{0867CBB1-C213-B475-0FC9-1CFB5F9A8244}"/>
              </a:ext>
            </a:extLst>
          </p:cNvPr>
          <p:cNvCxnSpPr>
            <a:cxnSpLocks/>
            <a:endCxn id="8" idx="0"/>
          </p:cNvCxnSpPr>
          <p:nvPr/>
        </p:nvCxnSpPr>
        <p:spPr>
          <a:xfrm>
            <a:off x="3309301" y="3455420"/>
            <a:ext cx="0" cy="373516"/>
          </a:xfrm>
          <a:prstGeom prst="line">
            <a:avLst/>
          </a:prstGeom>
          <a:noFill/>
          <a:ln w="38100" cap="flat" cmpd="sng" algn="ctr">
            <a:solidFill>
              <a:srgbClr val="050226"/>
            </a:solidFill>
            <a:prstDash val="solid"/>
            <a:miter lim="800000"/>
            <a:headEnd type="oval"/>
            <a:tailEnd type="none"/>
          </a:ln>
          <a:effectLst/>
        </p:spPr>
      </p:cxnSp>
      <p:grpSp>
        <p:nvGrpSpPr>
          <p:cNvPr id="46" name="Group 45">
            <a:extLst>
              <a:ext uri="{FF2B5EF4-FFF2-40B4-BE49-F238E27FC236}">
                <a16:creationId xmlns:a16="http://schemas.microsoft.com/office/drawing/2014/main" id="{CE489E0E-AF27-F2FD-77D9-1B1104E01D04}"/>
              </a:ext>
            </a:extLst>
          </p:cNvPr>
          <p:cNvGrpSpPr/>
          <p:nvPr/>
        </p:nvGrpSpPr>
        <p:grpSpPr>
          <a:xfrm>
            <a:off x="2581566" y="2319831"/>
            <a:ext cx="731520" cy="1105036"/>
            <a:chOff x="2581566" y="2319831"/>
            <a:chExt cx="731520" cy="1105036"/>
          </a:xfrm>
        </p:grpSpPr>
        <p:cxnSp>
          <p:nvCxnSpPr>
            <p:cNvPr id="34" name="Straight Connector 33">
              <a:extLst>
                <a:ext uri="{FF2B5EF4-FFF2-40B4-BE49-F238E27FC236}">
                  <a16:creationId xmlns:a16="http://schemas.microsoft.com/office/drawing/2014/main" id="{2C875F7A-5EBB-2540-0DC7-89BCF31ED51D}"/>
                </a:ext>
              </a:extLst>
            </p:cNvPr>
            <p:cNvCxnSpPr>
              <a:cxnSpLocks/>
            </p:cNvCxnSpPr>
            <p:nvPr/>
          </p:nvCxnSpPr>
          <p:spPr>
            <a:xfrm flipV="1">
              <a:off x="2947326" y="2892245"/>
              <a:ext cx="0" cy="532622"/>
            </a:xfrm>
            <a:prstGeom prst="line">
              <a:avLst/>
            </a:prstGeom>
            <a:noFill/>
            <a:ln w="38100" cap="flat" cmpd="sng" algn="ctr">
              <a:solidFill>
                <a:srgbClr val="050226"/>
              </a:solidFill>
              <a:prstDash val="solid"/>
              <a:miter lim="800000"/>
              <a:headEnd type="oval"/>
              <a:tailEnd type="none"/>
            </a:ln>
            <a:effectLst/>
          </p:spPr>
        </p:cxnSp>
        <p:grpSp>
          <p:nvGrpSpPr>
            <p:cNvPr id="10" name="Group 9">
              <a:extLst>
                <a:ext uri="{FF2B5EF4-FFF2-40B4-BE49-F238E27FC236}">
                  <a16:creationId xmlns:a16="http://schemas.microsoft.com/office/drawing/2014/main" id="{A2A7D4F0-D104-6DC7-C748-E963DF86DB50}"/>
                </a:ext>
              </a:extLst>
            </p:cNvPr>
            <p:cNvGrpSpPr/>
            <p:nvPr/>
          </p:nvGrpSpPr>
          <p:grpSpPr>
            <a:xfrm>
              <a:off x="2581566" y="2319831"/>
              <a:ext cx="731520" cy="731520"/>
              <a:chOff x="2837376" y="-1166517"/>
              <a:chExt cx="731520" cy="731520"/>
            </a:xfrm>
          </p:grpSpPr>
          <p:sp>
            <p:nvSpPr>
              <p:cNvPr id="11" name="Oval 10">
                <a:extLst>
                  <a:ext uri="{FF2B5EF4-FFF2-40B4-BE49-F238E27FC236}">
                    <a16:creationId xmlns:a16="http://schemas.microsoft.com/office/drawing/2014/main" id="{0444495F-B9B3-88B7-2FF5-FF592317162C}"/>
                  </a:ext>
                </a:extLst>
              </p:cNvPr>
              <p:cNvSpPr/>
              <p:nvPr/>
            </p:nvSpPr>
            <p:spPr>
              <a:xfrm>
                <a:off x="2837376" y="-1166517"/>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2" name="Picture 11">
                <a:extLst>
                  <a:ext uri="{FF2B5EF4-FFF2-40B4-BE49-F238E27FC236}">
                    <a16:creationId xmlns:a16="http://schemas.microsoft.com/office/drawing/2014/main" id="{8661A191-2DDB-32E6-5B10-71CEC8161626}"/>
                  </a:ext>
                </a:extLst>
              </p:cNvPr>
              <p:cNvPicPr>
                <a:picLocks noChangeAspect="1"/>
              </p:cNvPicPr>
              <p:nvPr/>
            </p:nvPicPr>
            <p:blipFill>
              <a:blip r:embed="rId6">
                <a:lum bright="70000" contrast="-70000"/>
              </a:blip>
              <a:stretch>
                <a:fillRect/>
              </a:stretch>
            </p:blipFill>
            <p:spPr>
              <a:xfrm>
                <a:off x="2941401" y="-1087777"/>
                <a:ext cx="536171" cy="548640"/>
              </a:xfrm>
              <a:prstGeom prst="rect">
                <a:avLst/>
              </a:prstGeom>
            </p:spPr>
          </p:pic>
        </p:grpSp>
      </p:grpSp>
      <p:sp>
        <p:nvSpPr>
          <p:cNvPr id="31" name="TextBox 30">
            <a:extLst>
              <a:ext uri="{FF2B5EF4-FFF2-40B4-BE49-F238E27FC236}">
                <a16:creationId xmlns:a16="http://schemas.microsoft.com/office/drawing/2014/main" id="{A5EC1896-E812-BCC9-6BEC-5A8E67F7D76A}"/>
              </a:ext>
            </a:extLst>
          </p:cNvPr>
          <p:cNvSpPr txBox="1"/>
          <p:nvPr/>
        </p:nvSpPr>
        <p:spPr>
          <a:xfrm>
            <a:off x="3805431" y="5379303"/>
            <a:ext cx="5077263" cy="830997"/>
          </a:xfrm>
          <a:prstGeom prst="rect">
            <a:avLst/>
          </a:prstGeom>
          <a:noFill/>
          <a:ln w="19050">
            <a:noFill/>
          </a:ln>
        </p:spPr>
        <p:txBody>
          <a:bodyPr wrap="square" lIns="0" tIns="0" rIns="0" bIns="0" rtlCol="0">
            <a:spAutoFit/>
          </a:bodyPr>
          <a:lstStyle/>
          <a:p>
            <a:pPr>
              <a:lnSpc>
                <a:spcPct val="90000"/>
              </a:lnSpc>
              <a:defRPr/>
            </a:pPr>
            <a:r>
              <a:rPr lang="en-US" sz="2000" b="1" dirty="0">
                <a:solidFill>
                  <a:schemeClr val="accent1"/>
                </a:solidFill>
                <a:latin typeface="Arial" panose="020B0604020202020204" pitchFamily="34" charset="0"/>
                <a:cs typeface="Arial" panose="020B0604020202020204" pitchFamily="34" charset="0"/>
              </a:rPr>
              <a:t>April 2028</a:t>
            </a:r>
            <a:endParaRPr lang="en-US" sz="2000" b="1" dirty="0">
              <a:solidFill>
                <a:schemeClr val="accent1"/>
              </a:solidFill>
              <a:highlight>
                <a:srgbClr val="FFFF00"/>
              </a:highlight>
              <a:latin typeface="Arial" panose="020B0604020202020204" pitchFamily="34" charset="0"/>
              <a:cs typeface="Arial" panose="020B0604020202020204" pitchFamily="34" charset="0"/>
            </a:endParaRP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SMPAG meets to review space mission options in light of new information</a:t>
            </a:r>
          </a:p>
        </p:txBody>
      </p:sp>
      <p:sp>
        <p:nvSpPr>
          <p:cNvPr id="38" name="Oval 37">
            <a:extLst>
              <a:ext uri="{FF2B5EF4-FFF2-40B4-BE49-F238E27FC236}">
                <a16:creationId xmlns:a16="http://schemas.microsoft.com/office/drawing/2014/main" id="{2B4AFCAB-6114-5EC6-FD2E-027F36A9B06C}"/>
              </a:ext>
            </a:extLst>
          </p:cNvPr>
          <p:cNvSpPr>
            <a:spLocks noChangeAspect="1"/>
          </p:cNvSpPr>
          <p:nvPr/>
        </p:nvSpPr>
        <p:spPr>
          <a:xfrm flipV="1">
            <a:off x="2943541" y="547878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838FEB26-8531-3E2D-9921-AF968F3B6D6A}"/>
              </a:ext>
            </a:extLst>
          </p:cNvPr>
          <p:cNvCxnSpPr>
            <a:cxnSpLocks/>
            <a:endCxn id="38" idx="4"/>
          </p:cNvCxnSpPr>
          <p:nvPr/>
        </p:nvCxnSpPr>
        <p:spPr>
          <a:xfrm>
            <a:off x="3309301" y="5078093"/>
            <a:ext cx="0" cy="400687"/>
          </a:xfrm>
          <a:prstGeom prst="line">
            <a:avLst/>
          </a:prstGeom>
          <a:noFill/>
          <a:ln w="38100" cap="flat" cmpd="sng" algn="ctr">
            <a:solidFill>
              <a:srgbClr val="050226"/>
            </a:solidFill>
            <a:prstDash val="solid"/>
            <a:miter lim="800000"/>
            <a:headEnd type="oval"/>
            <a:tailEnd type="none"/>
          </a:ln>
          <a:effectLst/>
        </p:spPr>
      </p:cxnSp>
      <p:pic>
        <p:nvPicPr>
          <p:cNvPr id="41" name="Picture 40">
            <a:extLst>
              <a:ext uri="{FF2B5EF4-FFF2-40B4-BE49-F238E27FC236}">
                <a16:creationId xmlns:a16="http://schemas.microsoft.com/office/drawing/2014/main" id="{5E493B68-3BAD-2ED8-6CFA-B3AD4895269A}"/>
              </a:ext>
            </a:extLst>
          </p:cNvPr>
          <p:cNvPicPr>
            <a:picLocks noChangeAspect="1"/>
          </p:cNvPicPr>
          <p:nvPr/>
        </p:nvPicPr>
        <p:blipFill>
          <a:blip r:embed="rId4"/>
          <a:stretch>
            <a:fillRect/>
          </a:stretch>
        </p:blipFill>
        <p:spPr>
          <a:xfrm>
            <a:off x="3080701" y="5645437"/>
            <a:ext cx="457200" cy="398207"/>
          </a:xfrm>
          <a:prstGeom prst="rect">
            <a:avLst/>
          </a:prstGeom>
        </p:spPr>
      </p:pic>
      <p:sp>
        <p:nvSpPr>
          <p:cNvPr id="44" name="TextBox 43">
            <a:extLst>
              <a:ext uri="{FF2B5EF4-FFF2-40B4-BE49-F238E27FC236}">
                <a16:creationId xmlns:a16="http://schemas.microsoft.com/office/drawing/2014/main" id="{434DF277-34AC-DA0A-5CD1-7F2060D25E6D}"/>
              </a:ext>
            </a:extLst>
          </p:cNvPr>
          <p:cNvSpPr txBox="1"/>
          <p:nvPr/>
        </p:nvSpPr>
        <p:spPr>
          <a:xfrm>
            <a:off x="3805431" y="4911896"/>
            <a:ext cx="6106886" cy="215444"/>
          </a:xfrm>
          <a:prstGeom prst="rect">
            <a:avLst/>
          </a:prstGeom>
          <a:noFill/>
          <a:ln w="19050">
            <a:noFill/>
          </a:ln>
        </p:spPr>
        <p:txBody>
          <a:bodyPr wrap="square" lIns="0" tIns="0" rIns="0" bIns="0">
            <a:spAutoFit/>
          </a:bodyPr>
          <a:lstStyle/>
          <a:p>
            <a:r>
              <a:rPr lang="en-US" sz="1400" dirty="0">
                <a:solidFill>
                  <a:schemeClr val="accent2"/>
                </a:solidFill>
                <a:latin typeface="Arial" panose="020B0604020202020204" pitchFamily="34" charset="0"/>
                <a:cs typeface="Arial" panose="020B0604020202020204" pitchFamily="34" charset="0"/>
              </a:rPr>
              <a:t>IAWN issues an update</a:t>
            </a:r>
            <a:endParaRPr lang="en-US" sz="1400" dirty="0"/>
          </a:p>
        </p:txBody>
      </p:sp>
      <p:grpSp>
        <p:nvGrpSpPr>
          <p:cNvPr id="47" name="Group 46">
            <a:extLst>
              <a:ext uri="{FF2B5EF4-FFF2-40B4-BE49-F238E27FC236}">
                <a16:creationId xmlns:a16="http://schemas.microsoft.com/office/drawing/2014/main" id="{249F0289-D73A-236C-8871-4C559184A676}"/>
              </a:ext>
            </a:extLst>
          </p:cNvPr>
          <p:cNvGrpSpPr/>
          <p:nvPr/>
        </p:nvGrpSpPr>
        <p:grpSpPr>
          <a:xfrm>
            <a:off x="2943541" y="4653858"/>
            <a:ext cx="731520" cy="731520"/>
            <a:chOff x="706241" y="3722700"/>
            <a:chExt cx="731520" cy="731520"/>
          </a:xfrm>
        </p:grpSpPr>
        <p:sp>
          <p:nvSpPr>
            <p:cNvPr id="48" name="Oval 47">
              <a:extLst>
                <a:ext uri="{FF2B5EF4-FFF2-40B4-BE49-F238E27FC236}">
                  <a16:creationId xmlns:a16="http://schemas.microsoft.com/office/drawing/2014/main" id="{4D864DCA-06D8-AF2B-3962-C5A68D946967}"/>
                </a:ext>
              </a:extLst>
            </p:cNvPr>
            <p:cNvSpPr>
              <a:spLocks noChangeAspect="1"/>
            </p:cNvSpPr>
            <p:nvPr/>
          </p:nvSpPr>
          <p:spPr>
            <a:xfrm flipV="1">
              <a:off x="706241" y="372270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74DA74F6-F783-CFC8-DCBF-8886546E3D11}"/>
                </a:ext>
              </a:extLst>
            </p:cNvPr>
            <p:cNvPicPr>
              <a:picLocks noChangeAspect="1"/>
            </p:cNvPicPr>
            <p:nvPr/>
          </p:nvPicPr>
          <p:blipFill>
            <a:blip r:embed="rId2"/>
            <a:stretch>
              <a:fillRect/>
            </a:stretch>
          </p:blipFill>
          <p:spPr>
            <a:xfrm>
              <a:off x="843401" y="3852817"/>
              <a:ext cx="457200" cy="403538"/>
            </a:xfrm>
            <a:prstGeom prst="rect">
              <a:avLst/>
            </a:prstGeom>
          </p:spPr>
        </p:pic>
      </p:grpSp>
    </p:spTree>
    <p:extLst>
      <p:ext uri="{BB962C8B-B14F-4D97-AF65-F5344CB8AC3E}">
        <p14:creationId xmlns:p14="http://schemas.microsoft.com/office/powerpoint/2010/main" val="354309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BB383-E964-6C28-FFBE-52FBF8E68A3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DD6350-0336-BDA8-CF39-17CB278B5917}"/>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66261009-F4C3-22B8-9208-5DC9F7A8C939}"/>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4D372CC2-C2E3-B87E-6142-57C6428562F1}"/>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5CFD600E-F443-2246-8A4B-EE97492B28A6}"/>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8" name="TextBox 7">
            <a:extLst>
              <a:ext uri="{FF2B5EF4-FFF2-40B4-BE49-F238E27FC236}">
                <a16:creationId xmlns:a16="http://schemas.microsoft.com/office/drawing/2014/main" id="{1D4EFBE6-B2CD-48A8-45B0-D5C444BA45FB}"/>
              </a:ext>
            </a:extLst>
          </p:cNvPr>
          <p:cNvSpPr txBox="1"/>
          <p:nvPr/>
        </p:nvSpPr>
        <p:spPr>
          <a:xfrm>
            <a:off x="1421450" y="1828562"/>
            <a:ext cx="9349100"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Recommendations for Further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Space Mission Options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Detlef Koschny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Chair, Space Mission Planning Advisory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(SMPAG)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9</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Scenario date: April 2028</a:t>
            </a:r>
          </a:p>
        </p:txBody>
      </p:sp>
      <p:sp>
        <p:nvSpPr>
          <p:cNvPr id="6" name="Slide Number Placeholder 5">
            <a:extLst>
              <a:ext uri="{FF2B5EF4-FFF2-40B4-BE49-F238E27FC236}">
                <a16:creationId xmlns:a16="http://schemas.microsoft.com/office/drawing/2014/main" id="{DE94760C-3579-27C8-1426-387475BEDD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13414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6BFA5D49-BE5A-7277-587A-685007452277}"/>
              </a:ext>
            </a:extLst>
          </p:cNvPr>
          <p:cNvGraphicFramePr>
            <a:graphicFrameLocks noGrp="1"/>
          </p:cNvGraphicFramePr>
          <p:nvPr>
            <p:extLst>
              <p:ext uri="{D42A27DB-BD31-4B8C-83A1-F6EECF244321}">
                <p14:modId xmlns:p14="http://schemas.microsoft.com/office/powerpoint/2010/main" val="3695860665"/>
              </p:ext>
            </p:extLst>
          </p:nvPr>
        </p:nvGraphicFramePr>
        <p:xfrm>
          <a:off x="457200" y="1179514"/>
          <a:ext cx="10972800" cy="4114800"/>
        </p:xfrm>
        <a:graphic>
          <a:graphicData uri="http://schemas.openxmlformats.org/drawingml/2006/table">
            <a:tbl>
              <a:tblPr>
                <a:tableStyleId>{5C22544A-7EE6-4342-B048-85BDC9FD1C3A}</a:tableStyleId>
              </a:tblPr>
              <a:tblGrid>
                <a:gridCol w="589843">
                  <a:extLst>
                    <a:ext uri="{9D8B030D-6E8A-4147-A177-3AD203B41FA5}">
                      <a16:colId xmlns:a16="http://schemas.microsoft.com/office/drawing/2014/main" val="1961310449"/>
                    </a:ext>
                  </a:extLst>
                </a:gridCol>
                <a:gridCol w="964637">
                  <a:extLst>
                    <a:ext uri="{9D8B030D-6E8A-4147-A177-3AD203B41FA5}">
                      <a16:colId xmlns:a16="http://schemas.microsoft.com/office/drawing/2014/main" val="1491953851"/>
                    </a:ext>
                  </a:extLst>
                </a:gridCol>
                <a:gridCol w="9418320">
                  <a:extLst>
                    <a:ext uri="{9D8B030D-6E8A-4147-A177-3AD203B41FA5}">
                      <a16:colId xmlns:a16="http://schemas.microsoft.com/office/drawing/2014/main" val="394721792"/>
                    </a:ext>
                  </a:extLst>
                </a:gridCol>
              </a:tblGrid>
              <a:tr h="1371600">
                <a:tc>
                  <a:txBody>
                    <a:bodyPr/>
                    <a:lstStyle/>
                    <a:p>
                      <a:pPr algn="r"/>
                      <a:r>
                        <a:rPr lang="en-US" sz="4400" b="1" dirty="0">
                          <a:solidFill>
                            <a:schemeClr val="accent1"/>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lang="en-US" sz="2000" b="1" dirty="0">
                          <a:solidFill>
                            <a:schemeClr val="accent1">
                              <a:lumMod val="50000"/>
                              <a:lumOff val="50000"/>
                            </a:schemeClr>
                          </a:solidFill>
                        </a:rPr>
                        <a:t>Deflection direction</a:t>
                      </a:r>
                      <a:br>
                        <a:rPr lang="en-US" sz="2000" b="1" dirty="0"/>
                      </a:br>
                      <a:r>
                        <a:rPr lang="en-US" sz="2000" dirty="0"/>
                        <a:t>Decide whether the deflection will be northward or southward.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318277"/>
                  </a:ext>
                </a:extLst>
              </a:tr>
              <a:tr h="1371600">
                <a:tc>
                  <a:txBody>
                    <a:bodyPr/>
                    <a:lstStyle/>
                    <a:p>
                      <a:pPr algn="r"/>
                      <a:r>
                        <a:rPr lang="en-US" sz="4400" b="1" dirty="0">
                          <a:solidFill>
                            <a:schemeClr val="accent1"/>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lumOff val="50000"/>
                            </a:schemeClr>
                          </a:solidFill>
                        </a:rPr>
                        <a:t>Deflection amount (southward only) </a:t>
                      </a:r>
                      <a:r>
                        <a:rPr lang="en-US" sz="2000" dirty="0"/>
                        <a:t>If southward deflection is selected, decide whether a partial deflection option is considered safe/acceptable, then decide whether partial deflection or total deflection will be the mission goal.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164886"/>
                  </a:ext>
                </a:extLst>
              </a:tr>
              <a:tr h="1371600">
                <a:tc>
                  <a:txBody>
                    <a:bodyPr/>
                    <a:lstStyle/>
                    <a:p>
                      <a:pPr algn="r"/>
                      <a:r>
                        <a:rPr lang="en-US" sz="4400" b="1" dirty="0">
                          <a:solidFill>
                            <a:schemeClr val="accent1"/>
                          </a:solidFill>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endParaRPr lang="en-NL" sz="20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lang="en-US" sz="2000" b="1" dirty="0">
                          <a:solidFill>
                            <a:schemeClr val="accent1">
                              <a:lumMod val="50000"/>
                              <a:lumOff val="50000"/>
                            </a:schemeClr>
                          </a:solidFill>
                        </a:rPr>
                        <a:t>Deflection method </a:t>
                      </a:r>
                      <a:r>
                        <a:rPr lang="en-US" sz="2000" dirty="0"/>
                        <a:t>Select a deflection mission type—kinetic impact (KI), ion beam deflection (IBD), or nuclear explosive device (NED)—complete its development, and deploy it.</a:t>
                      </a:r>
                      <a:endParaRPr lang="en-NL" sz="20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564171"/>
                  </a:ext>
                </a:extLst>
              </a:tr>
            </a:tbl>
          </a:graphicData>
        </a:graphic>
      </p:graphicFrame>
      <p:grpSp>
        <p:nvGrpSpPr>
          <p:cNvPr id="3" name="Group 2">
            <a:extLst>
              <a:ext uri="{FF2B5EF4-FFF2-40B4-BE49-F238E27FC236}">
                <a16:creationId xmlns:a16="http://schemas.microsoft.com/office/drawing/2014/main" id="{33DC7F74-062D-23B0-FE28-9DBA08C185D1}"/>
              </a:ext>
            </a:extLst>
          </p:cNvPr>
          <p:cNvGrpSpPr>
            <a:grpSpLocks noChangeAspect="1"/>
          </p:cNvGrpSpPr>
          <p:nvPr/>
        </p:nvGrpSpPr>
        <p:grpSpPr>
          <a:xfrm>
            <a:off x="1154180" y="4249603"/>
            <a:ext cx="731520" cy="731520"/>
            <a:chOff x="6859747" y="5138172"/>
            <a:chExt cx="914400" cy="914400"/>
          </a:xfrm>
        </p:grpSpPr>
        <p:sp>
          <p:nvSpPr>
            <p:cNvPr id="6" name="Oval 5">
              <a:extLst>
                <a:ext uri="{FF2B5EF4-FFF2-40B4-BE49-F238E27FC236}">
                  <a16:creationId xmlns:a16="http://schemas.microsoft.com/office/drawing/2014/main" id="{E479C97A-21F5-F66A-BD79-152B59A650C1}"/>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7" name="Picture 6">
              <a:extLst>
                <a:ext uri="{FF2B5EF4-FFF2-40B4-BE49-F238E27FC236}">
                  <a16:creationId xmlns:a16="http://schemas.microsoft.com/office/drawing/2014/main" id="{D06D222D-A59C-59D5-3CD1-F7A8D6DA48EC}"/>
                </a:ext>
              </a:extLst>
            </p:cNvPr>
            <p:cNvPicPr>
              <a:picLocks noChangeAspect="1"/>
            </p:cNvPicPr>
            <p:nvPr/>
          </p:nvPicPr>
          <p:blipFill>
            <a:blip r:embed="rId2"/>
            <a:stretch>
              <a:fillRect/>
            </a:stretch>
          </p:blipFill>
          <p:spPr>
            <a:xfrm>
              <a:off x="7052395" y="5252472"/>
              <a:ext cx="529104" cy="685800"/>
            </a:xfrm>
            <a:prstGeom prst="rect">
              <a:avLst/>
            </a:prstGeom>
          </p:spPr>
        </p:pic>
      </p:grpSp>
      <p:sp>
        <p:nvSpPr>
          <p:cNvPr id="2" name="Title 1">
            <a:extLst>
              <a:ext uri="{FF2B5EF4-FFF2-40B4-BE49-F238E27FC236}">
                <a16:creationId xmlns:a16="http://schemas.microsoft.com/office/drawing/2014/main" id="{E2C2CC88-C47C-1D02-F9A2-9A3444D4AF15}"/>
              </a:ext>
            </a:extLst>
          </p:cNvPr>
          <p:cNvSpPr>
            <a:spLocks noGrp="1"/>
          </p:cNvSpPr>
          <p:nvPr>
            <p:ph type="title"/>
          </p:nvPr>
        </p:nvSpPr>
        <p:spPr>
          <a:xfrm>
            <a:off x="457200" y="419100"/>
            <a:ext cx="11277600" cy="762000"/>
          </a:xfrm>
        </p:spPr>
        <p:txBody>
          <a:bodyPr>
            <a:normAutofit/>
          </a:bodyPr>
          <a:lstStyle/>
          <a:p>
            <a:r>
              <a:rPr lang="en-US" dirty="0"/>
              <a:t>R</a:t>
            </a:r>
            <a:r>
              <a:rPr lang="en-NL"/>
              <a:t>ecommendations</a:t>
            </a:r>
            <a:r>
              <a:rPr lang="en-US" dirty="0"/>
              <a:t> to Prevent Earth Impact</a:t>
            </a:r>
            <a:endParaRPr lang="en-NL"/>
          </a:p>
        </p:txBody>
      </p:sp>
      <p:sp>
        <p:nvSpPr>
          <p:cNvPr id="4" name="Footer Placeholder 3">
            <a:extLst>
              <a:ext uri="{FF2B5EF4-FFF2-40B4-BE49-F238E27FC236}">
                <a16:creationId xmlns:a16="http://schemas.microsoft.com/office/drawing/2014/main" id="{8D80DFDA-3129-A1F2-DF52-55715FB129C0}"/>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B1F8D2CC-5450-E139-AA8C-126BA8198928}"/>
              </a:ext>
            </a:extLst>
          </p:cNvPr>
          <p:cNvSpPr>
            <a:spLocks noGrp="1"/>
          </p:cNvSpPr>
          <p:nvPr>
            <p:ph type="sldNum" sz="quarter" idx="16"/>
          </p:nvPr>
        </p:nvSpPr>
        <p:spPr/>
        <p:txBody>
          <a:bodyPr/>
          <a:lstStyle/>
          <a:p>
            <a:fld id="{4EBCDCBD-78E1-0D41-A999-31B5EBF8E02C}" type="slidenum">
              <a:rPr lang="en-US" smtClean="0"/>
              <a:pPr/>
              <a:t>32</a:t>
            </a:fld>
            <a:endParaRPr lang="en-US" dirty="0"/>
          </a:p>
        </p:txBody>
      </p:sp>
      <p:grpSp>
        <p:nvGrpSpPr>
          <p:cNvPr id="17" name="Group 16">
            <a:extLst>
              <a:ext uri="{FF2B5EF4-FFF2-40B4-BE49-F238E27FC236}">
                <a16:creationId xmlns:a16="http://schemas.microsoft.com/office/drawing/2014/main" id="{6B661BAE-8597-1310-0A38-6DEDC42247FD}"/>
              </a:ext>
            </a:extLst>
          </p:cNvPr>
          <p:cNvGrpSpPr/>
          <p:nvPr/>
        </p:nvGrpSpPr>
        <p:grpSpPr>
          <a:xfrm>
            <a:off x="1154180" y="1504085"/>
            <a:ext cx="731520" cy="731520"/>
            <a:chOff x="1154180" y="1321203"/>
            <a:chExt cx="731520" cy="731520"/>
          </a:xfrm>
        </p:grpSpPr>
        <p:sp>
          <p:nvSpPr>
            <p:cNvPr id="9" name="Oval 8">
              <a:extLst>
                <a:ext uri="{FF2B5EF4-FFF2-40B4-BE49-F238E27FC236}">
                  <a16:creationId xmlns:a16="http://schemas.microsoft.com/office/drawing/2014/main" id="{F76DF451-9BFE-09C4-409B-98D5DBAA6C58}"/>
                </a:ext>
              </a:extLst>
            </p:cNvPr>
            <p:cNvSpPr/>
            <p:nvPr/>
          </p:nvSpPr>
          <p:spPr>
            <a:xfrm>
              <a:off x="1154180" y="1321203"/>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47099A1-9B54-4454-4D64-B7E8D4E737EE}"/>
                </a:ext>
              </a:extLst>
            </p:cNvPr>
            <p:cNvPicPr>
              <a:picLocks noChangeAspect="1"/>
            </p:cNvPicPr>
            <p:nvPr/>
          </p:nvPicPr>
          <p:blipFill>
            <a:blip r:embed="rId3"/>
            <a:stretch>
              <a:fillRect/>
            </a:stretch>
          </p:blipFill>
          <p:spPr>
            <a:xfrm>
              <a:off x="1245620" y="1412643"/>
              <a:ext cx="548640" cy="548640"/>
            </a:xfrm>
            <a:prstGeom prst="rect">
              <a:avLst/>
            </a:prstGeom>
          </p:spPr>
        </p:pic>
      </p:grpSp>
      <p:grpSp>
        <p:nvGrpSpPr>
          <p:cNvPr id="8" name="Group 7">
            <a:extLst>
              <a:ext uri="{FF2B5EF4-FFF2-40B4-BE49-F238E27FC236}">
                <a16:creationId xmlns:a16="http://schemas.microsoft.com/office/drawing/2014/main" id="{A46A4D30-7B5D-9410-B455-A921636CAE78}"/>
              </a:ext>
            </a:extLst>
          </p:cNvPr>
          <p:cNvGrpSpPr/>
          <p:nvPr/>
        </p:nvGrpSpPr>
        <p:grpSpPr>
          <a:xfrm>
            <a:off x="1154180" y="2889907"/>
            <a:ext cx="731520" cy="731520"/>
            <a:chOff x="1154180" y="2889907"/>
            <a:chExt cx="731520" cy="731520"/>
          </a:xfrm>
        </p:grpSpPr>
        <p:sp>
          <p:nvSpPr>
            <p:cNvPr id="14" name="Oval 13">
              <a:extLst>
                <a:ext uri="{FF2B5EF4-FFF2-40B4-BE49-F238E27FC236}">
                  <a16:creationId xmlns:a16="http://schemas.microsoft.com/office/drawing/2014/main" id="{29F32008-3D99-2E98-F9BA-98E9E5AB7F3E}"/>
                </a:ext>
              </a:extLst>
            </p:cNvPr>
            <p:cNvSpPr/>
            <p:nvPr/>
          </p:nvSpPr>
          <p:spPr>
            <a:xfrm>
              <a:off x="1154180" y="2889907"/>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27" name="Picture 26">
              <a:extLst>
                <a:ext uri="{FF2B5EF4-FFF2-40B4-BE49-F238E27FC236}">
                  <a16:creationId xmlns:a16="http://schemas.microsoft.com/office/drawing/2014/main" id="{EB4757D8-0B21-6302-AD5E-AB8FAA35C723}"/>
                </a:ext>
              </a:extLst>
            </p:cNvPr>
            <p:cNvPicPr>
              <a:picLocks noChangeAspect="1"/>
            </p:cNvPicPr>
            <p:nvPr/>
          </p:nvPicPr>
          <p:blipFill>
            <a:blip r:embed="rId4"/>
            <a:stretch>
              <a:fillRect/>
            </a:stretch>
          </p:blipFill>
          <p:spPr>
            <a:xfrm>
              <a:off x="1245620" y="2981347"/>
              <a:ext cx="548640" cy="548640"/>
            </a:xfrm>
            <a:prstGeom prst="rect">
              <a:avLst/>
            </a:prstGeom>
          </p:spPr>
        </p:pic>
      </p:grpSp>
      <p:sp>
        <p:nvSpPr>
          <p:cNvPr id="10" name="Google Shape;118;p18">
            <a:extLst>
              <a:ext uri="{FF2B5EF4-FFF2-40B4-BE49-F238E27FC236}">
                <a16:creationId xmlns:a16="http://schemas.microsoft.com/office/drawing/2014/main" id="{05208386-783E-479C-0138-8526E343AC12}"/>
              </a:ext>
            </a:extLst>
          </p:cNvPr>
          <p:cNvSpPr txBox="1"/>
          <p:nvPr/>
        </p:nvSpPr>
        <p:spPr>
          <a:xfrm>
            <a:off x="8424877" y="7384368"/>
            <a:ext cx="3767123" cy="1661993"/>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dirty="0">
                <a:solidFill>
                  <a:schemeClr val="accent1"/>
                </a:solidFill>
                <a:highlight>
                  <a:srgbClr val="FF00FF"/>
                </a:highlight>
              </a:rPr>
              <a:t>Juan’s slides do not include the sentence about multiple factors to consider, etc. so I haven’t included that here in the text (or in the BRAIN slide), but I trust that Detlef will make the point nonetheless.  </a:t>
            </a:r>
          </a:p>
        </p:txBody>
      </p:sp>
    </p:spTree>
    <p:extLst>
      <p:ext uri="{BB962C8B-B14F-4D97-AF65-F5344CB8AC3E}">
        <p14:creationId xmlns:p14="http://schemas.microsoft.com/office/powerpoint/2010/main" val="340393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16A67-9575-85AD-BBA0-E89E1A9AC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4A319-50E3-DEE3-4D36-BE584EF5E6A9}"/>
              </a:ext>
            </a:extLst>
          </p:cNvPr>
          <p:cNvSpPr>
            <a:spLocks noGrp="1"/>
          </p:cNvSpPr>
          <p:nvPr>
            <p:ph type="title"/>
          </p:nvPr>
        </p:nvSpPr>
        <p:spPr/>
        <p:txBody>
          <a:bodyPr/>
          <a:lstStyle/>
          <a:p>
            <a:r>
              <a:rPr lang="en-US" dirty="0"/>
              <a:t>Asteroid Deflection Options Flowchart</a:t>
            </a:r>
          </a:p>
        </p:txBody>
      </p:sp>
      <p:sp>
        <p:nvSpPr>
          <p:cNvPr id="4" name="Footer Placeholder 3">
            <a:extLst>
              <a:ext uri="{FF2B5EF4-FFF2-40B4-BE49-F238E27FC236}">
                <a16:creationId xmlns:a16="http://schemas.microsoft.com/office/drawing/2014/main" id="{37693B7D-F68B-18C1-1390-78A40B5C8B8F}"/>
              </a:ext>
            </a:extLst>
          </p:cNvPr>
          <p:cNvSpPr>
            <a:spLocks noGrp="1"/>
          </p:cNvSpPr>
          <p:nvPr>
            <p:ph type="ftr" sz="quarter" idx="15"/>
          </p:nvPr>
        </p:nvSpPr>
        <p:spPr>
          <a:xfrm>
            <a:off x="-1" y="6500814"/>
            <a:ext cx="4047893" cy="355600"/>
          </a:xfrm>
        </p:spPr>
        <p:txBody>
          <a:bodyPr/>
          <a:lstStyle/>
          <a:p>
            <a:r>
              <a:rPr lang="en-US" dirty="0"/>
              <a:t>*NED requires multiple deployed devices from a single spacecraft</a:t>
            </a:r>
          </a:p>
        </p:txBody>
      </p:sp>
      <p:sp>
        <p:nvSpPr>
          <p:cNvPr id="5" name="Slide Number Placeholder 4">
            <a:extLst>
              <a:ext uri="{FF2B5EF4-FFF2-40B4-BE49-F238E27FC236}">
                <a16:creationId xmlns:a16="http://schemas.microsoft.com/office/drawing/2014/main" id="{0434AD63-9F47-6054-F095-1C42D9DB2217}"/>
              </a:ext>
            </a:extLst>
          </p:cNvPr>
          <p:cNvSpPr>
            <a:spLocks noGrp="1"/>
          </p:cNvSpPr>
          <p:nvPr>
            <p:ph type="sldNum" sz="quarter" idx="16"/>
          </p:nvPr>
        </p:nvSpPr>
        <p:spPr/>
        <p:txBody>
          <a:bodyPr/>
          <a:lstStyle/>
          <a:p>
            <a:fld id="{4EBCDCBD-78E1-0D41-A999-31B5EBF8E02C}" type="slidenum">
              <a:rPr lang="en-US" smtClean="0"/>
              <a:pPr/>
              <a:t>33</a:t>
            </a:fld>
            <a:endParaRPr lang="en-US" dirty="0"/>
          </a:p>
        </p:txBody>
      </p:sp>
      <p:sp>
        <p:nvSpPr>
          <p:cNvPr id="7" name="Google Shape;118;p18">
            <a:extLst>
              <a:ext uri="{FF2B5EF4-FFF2-40B4-BE49-F238E27FC236}">
                <a16:creationId xmlns:a16="http://schemas.microsoft.com/office/drawing/2014/main" id="{E1430FEF-4B4D-E660-3249-69925D6AD7EC}"/>
              </a:ext>
            </a:extLst>
          </p:cNvPr>
          <p:cNvSpPr txBox="1"/>
          <p:nvPr/>
        </p:nvSpPr>
        <p:spPr>
          <a:xfrm>
            <a:off x="2949380" y="4517126"/>
            <a:ext cx="1554480" cy="80021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40" tIns="91440" rIns="91440" bIns="91440" anchor="ctr" anchorCtr="0">
            <a:spAutoFit/>
          </a:bodyPr>
          <a:lstStyle/>
          <a:p>
            <a:pPr algn="ctr"/>
            <a:r>
              <a:rPr lang="en" sz="2000" b="1" dirty="0">
                <a:solidFill>
                  <a:schemeClr val="bg1"/>
                </a:solidFill>
              </a:rPr>
              <a:t>Deflection amount</a:t>
            </a:r>
            <a:endParaRPr sz="2000" b="1" dirty="0">
              <a:solidFill>
                <a:schemeClr val="bg1"/>
              </a:solidFill>
            </a:endParaRPr>
          </a:p>
        </p:txBody>
      </p:sp>
      <p:sp>
        <p:nvSpPr>
          <p:cNvPr id="6" name="Google Shape;118;p18">
            <a:extLst>
              <a:ext uri="{FF2B5EF4-FFF2-40B4-BE49-F238E27FC236}">
                <a16:creationId xmlns:a16="http://schemas.microsoft.com/office/drawing/2014/main" id="{1260E0A7-A110-18BD-ABD5-ECFBB95AEDE3}"/>
              </a:ext>
            </a:extLst>
          </p:cNvPr>
          <p:cNvSpPr txBox="1"/>
          <p:nvPr/>
        </p:nvSpPr>
        <p:spPr>
          <a:xfrm>
            <a:off x="457200" y="3247311"/>
            <a:ext cx="1554480" cy="11079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40" tIns="91440" rIns="91440" bIns="91440" anchor="ctr" anchorCtr="0">
            <a:spAutoFit/>
          </a:bodyPr>
          <a:lstStyle/>
          <a:p>
            <a:pPr algn="ctr"/>
            <a:r>
              <a:rPr lang="en" sz="2000" b="1" dirty="0">
                <a:solidFill>
                  <a:schemeClr val="bg1"/>
                </a:solidFill>
              </a:rPr>
              <a:t>Deflection direction</a:t>
            </a:r>
            <a:endParaRPr sz="2000" b="1" dirty="0">
              <a:solidFill>
                <a:schemeClr val="bg1"/>
              </a:solidFill>
            </a:endParaRPr>
          </a:p>
        </p:txBody>
      </p:sp>
      <p:sp>
        <p:nvSpPr>
          <p:cNvPr id="9" name="Google Shape;118;p18">
            <a:extLst>
              <a:ext uri="{FF2B5EF4-FFF2-40B4-BE49-F238E27FC236}">
                <a16:creationId xmlns:a16="http://schemas.microsoft.com/office/drawing/2014/main" id="{69E7B667-C03D-CFA6-3CD8-A434E92046AD}"/>
              </a:ext>
            </a:extLst>
          </p:cNvPr>
          <p:cNvSpPr txBox="1"/>
          <p:nvPr/>
        </p:nvSpPr>
        <p:spPr>
          <a:xfrm>
            <a:off x="588524" y="2546884"/>
            <a:ext cx="1280160" cy="276999"/>
          </a:xfrm>
          <a:prstGeom prst="rect">
            <a:avLst/>
          </a:prstGeom>
          <a:noFill/>
          <a:ln w="19050" cap="flat" cmpd="sng">
            <a:noFill/>
            <a:prstDash val="solid"/>
            <a:round/>
            <a:headEnd type="none" w="sm" len="sm"/>
            <a:tailEnd type="none" w="sm" len="sm"/>
          </a:ln>
        </p:spPr>
        <p:txBody>
          <a:bodyPr spcFirstLastPara="1" wrap="square" lIns="45720" tIns="0" rIns="45720" bIns="0" anchor="ctr" anchorCtr="0">
            <a:spAutoFit/>
          </a:bodyPr>
          <a:lstStyle/>
          <a:p>
            <a:pPr algn="ctr"/>
            <a:r>
              <a:rPr lang="en" b="1" dirty="0">
                <a:solidFill>
                  <a:schemeClr val="dk2"/>
                </a:solidFill>
              </a:rPr>
              <a:t>Northward</a:t>
            </a:r>
          </a:p>
        </p:txBody>
      </p:sp>
      <p:sp>
        <p:nvSpPr>
          <p:cNvPr id="10" name="Google Shape;118;p18">
            <a:extLst>
              <a:ext uri="{FF2B5EF4-FFF2-40B4-BE49-F238E27FC236}">
                <a16:creationId xmlns:a16="http://schemas.microsoft.com/office/drawing/2014/main" id="{9CBFDF50-5B90-BB86-8EFB-1699E3C7E29A}"/>
              </a:ext>
            </a:extLst>
          </p:cNvPr>
          <p:cNvSpPr txBox="1"/>
          <p:nvPr/>
        </p:nvSpPr>
        <p:spPr>
          <a:xfrm>
            <a:off x="588524" y="4778736"/>
            <a:ext cx="1280160" cy="276999"/>
          </a:xfrm>
          <a:prstGeom prst="rect">
            <a:avLst/>
          </a:prstGeom>
          <a:noFill/>
          <a:ln w="19050" cap="flat" cmpd="sng">
            <a:noFill/>
            <a:prstDash val="solid"/>
            <a:round/>
            <a:headEnd type="none" w="sm" len="sm"/>
            <a:tailEnd type="none" w="sm" len="sm"/>
          </a:ln>
        </p:spPr>
        <p:txBody>
          <a:bodyPr spcFirstLastPara="1" wrap="square" lIns="45720" tIns="0" rIns="45720" bIns="0" anchor="ctr" anchorCtr="0">
            <a:spAutoFit/>
          </a:bodyPr>
          <a:lstStyle/>
          <a:p>
            <a:pPr algn="ctr"/>
            <a:r>
              <a:rPr lang="en" b="1" dirty="0">
                <a:solidFill>
                  <a:schemeClr val="dk2"/>
                </a:solidFill>
              </a:rPr>
              <a:t>Southward</a:t>
            </a:r>
            <a:endParaRPr b="1" dirty="0">
              <a:solidFill>
                <a:schemeClr val="dk2"/>
              </a:solidFill>
            </a:endParaRPr>
          </a:p>
        </p:txBody>
      </p:sp>
      <p:sp>
        <p:nvSpPr>
          <p:cNvPr id="20" name="Google Shape;118;p18">
            <a:extLst>
              <a:ext uri="{FF2B5EF4-FFF2-40B4-BE49-F238E27FC236}">
                <a16:creationId xmlns:a16="http://schemas.microsoft.com/office/drawing/2014/main" id="{CF4EA2C0-93EF-D534-1DF7-9947F0BFCE03}"/>
              </a:ext>
            </a:extLst>
          </p:cNvPr>
          <p:cNvSpPr txBox="1"/>
          <p:nvPr/>
        </p:nvSpPr>
        <p:spPr>
          <a:xfrm>
            <a:off x="3310842" y="3959357"/>
            <a:ext cx="822960" cy="276999"/>
          </a:xfrm>
          <a:prstGeom prst="rect">
            <a:avLst/>
          </a:prstGeom>
          <a:noFill/>
          <a:ln w="19050" cap="flat" cmpd="sng">
            <a:noFill/>
            <a:prstDash val="solid"/>
            <a:round/>
            <a:headEnd type="none" w="sm" len="sm"/>
            <a:tailEnd type="none" w="sm" len="sm"/>
          </a:ln>
        </p:spPr>
        <p:txBody>
          <a:bodyPr spcFirstLastPara="1" wrap="square" lIns="45720" tIns="0" rIns="45720" bIns="0" anchor="ctr" anchorCtr="0">
            <a:spAutoFit/>
          </a:bodyPr>
          <a:lstStyle/>
          <a:p>
            <a:pPr algn="ctr"/>
            <a:r>
              <a:rPr lang="en" b="1" dirty="0">
                <a:solidFill>
                  <a:schemeClr val="dk2"/>
                </a:solidFill>
              </a:rPr>
              <a:t>Total</a:t>
            </a:r>
            <a:endParaRPr b="1" dirty="0">
              <a:solidFill>
                <a:schemeClr val="dk2"/>
              </a:solidFill>
            </a:endParaRPr>
          </a:p>
        </p:txBody>
      </p:sp>
      <p:sp>
        <p:nvSpPr>
          <p:cNvPr id="21" name="Google Shape;118;p18">
            <a:extLst>
              <a:ext uri="{FF2B5EF4-FFF2-40B4-BE49-F238E27FC236}">
                <a16:creationId xmlns:a16="http://schemas.microsoft.com/office/drawing/2014/main" id="{AE1C9FF8-ED13-5E04-D276-849EAE6780ED}"/>
              </a:ext>
            </a:extLst>
          </p:cNvPr>
          <p:cNvSpPr txBox="1"/>
          <p:nvPr/>
        </p:nvSpPr>
        <p:spPr>
          <a:xfrm>
            <a:off x="3310842" y="5598115"/>
            <a:ext cx="822960" cy="276999"/>
          </a:xfrm>
          <a:prstGeom prst="rect">
            <a:avLst/>
          </a:prstGeom>
          <a:noFill/>
          <a:ln w="19050" cap="flat" cmpd="sng">
            <a:noFill/>
            <a:prstDash val="solid"/>
            <a:round/>
            <a:headEnd type="none" w="sm" len="sm"/>
            <a:tailEnd type="none" w="sm" len="sm"/>
          </a:ln>
        </p:spPr>
        <p:txBody>
          <a:bodyPr spcFirstLastPara="1" wrap="square" lIns="45720" tIns="0" rIns="45720" bIns="0" anchor="ctr" anchorCtr="0">
            <a:spAutoFit/>
          </a:bodyPr>
          <a:lstStyle/>
          <a:p>
            <a:pPr algn="ctr"/>
            <a:r>
              <a:rPr lang="en" b="1" dirty="0">
                <a:solidFill>
                  <a:schemeClr val="dk2"/>
                </a:solidFill>
              </a:rPr>
              <a:t>Partial</a:t>
            </a:r>
            <a:endParaRPr b="1" dirty="0">
              <a:solidFill>
                <a:schemeClr val="dk2"/>
              </a:solidFill>
            </a:endParaRPr>
          </a:p>
        </p:txBody>
      </p:sp>
      <p:cxnSp>
        <p:nvCxnSpPr>
          <p:cNvPr id="36" name="Straight Arrow Connector 35">
            <a:extLst>
              <a:ext uri="{FF2B5EF4-FFF2-40B4-BE49-F238E27FC236}">
                <a16:creationId xmlns:a16="http://schemas.microsoft.com/office/drawing/2014/main" id="{577F624B-6115-5EE8-9F4F-687447732455}"/>
              </a:ext>
            </a:extLst>
          </p:cNvPr>
          <p:cNvCxnSpPr>
            <a:stCxn id="6" idx="0"/>
            <a:endCxn id="9" idx="2"/>
          </p:cNvCxnSpPr>
          <p:nvPr/>
        </p:nvCxnSpPr>
        <p:spPr>
          <a:xfrm flipH="1" flipV="1">
            <a:off x="1228604" y="2823883"/>
            <a:ext cx="5836" cy="42342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9F98C19-D765-0373-E6C4-1875F83CAEAD}"/>
              </a:ext>
            </a:extLst>
          </p:cNvPr>
          <p:cNvCxnSpPr>
            <a:stCxn id="6" idx="2"/>
            <a:endCxn id="10" idx="0"/>
          </p:cNvCxnSpPr>
          <p:nvPr/>
        </p:nvCxnSpPr>
        <p:spPr>
          <a:xfrm flipH="1">
            <a:off x="1228604" y="4355307"/>
            <a:ext cx="5836" cy="42342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41825C8-190F-22E4-2D2B-3B4682FE032F}"/>
              </a:ext>
            </a:extLst>
          </p:cNvPr>
          <p:cNvCxnSpPr>
            <a:stCxn id="7" idx="0"/>
            <a:endCxn id="20" idx="2"/>
          </p:cNvCxnSpPr>
          <p:nvPr/>
        </p:nvCxnSpPr>
        <p:spPr>
          <a:xfrm flipH="1" flipV="1">
            <a:off x="3722322" y="4236356"/>
            <a:ext cx="4298" cy="2807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D08E13C-CF9E-1162-9896-B5ED3D091F9A}"/>
              </a:ext>
            </a:extLst>
          </p:cNvPr>
          <p:cNvCxnSpPr>
            <a:stCxn id="7" idx="2"/>
            <a:endCxn id="21" idx="0"/>
          </p:cNvCxnSpPr>
          <p:nvPr/>
        </p:nvCxnSpPr>
        <p:spPr>
          <a:xfrm flipH="1">
            <a:off x="3722322" y="5317345"/>
            <a:ext cx="4298" cy="2807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118;p18">
            <a:extLst>
              <a:ext uri="{FF2B5EF4-FFF2-40B4-BE49-F238E27FC236}">
                <a16:creationId xmlns:a16="http://schemas.microsoft.com/office/drawing/2014/main" id="{A23C7A68-F6DB-92C5-4792-32D01E920B1A}"/>
              </a:ext>
            </a:extLst>
          </p:cNvPr>
          <p:cNvSpPr txBox="1"/>
          <p:nvPr/>
        </p:nvSpPr>
        <p:spPr>
          <a:xfrm>
            <a:off x="5633416" y="2259043"/>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IBD</a:t>
            </a:r>
            <a:endParaRPr sz="2000" b="1" dirty="0">
              <a:solidFill>
                <a:schemeClr val="bg1"/>
              </a:solidFill>
            </a:endParaRPr>
          </a:p>
        </p:txBody>
      </p:sp>
      <p:sp>
        <p:nvSpPr>
          <p:cNvPr id="78" name="Google Shape;118;p18">
            <a:extLst>
              <a:ext uri="{FF2B5EF4-FFF2-40B4-BE49-F238E27FC236}">
                <a16:creationId xmlns:a16="http://schemas.microsoft.com/office/drawing/2014/main" id="{ADF54404-CBF3-539B-1212-55AAAE9EA656}"/>
              </a:ext>
            </a:extLst>
          </p:cNvPr>
          <p:cNvSpPr txBox="1"/>
          <p:nvPr/>
        </p:nvSpPr>
        <p:spPr>
          <a:xfrm>
            <a:off x="5633416" y="2711610"/>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NED</a:t>
            </a:r>
            <a:endParaRPr sz="2000" b="1" dirty="0">
              <a:solidFill>
                <a:schemeClr val="bg1"/>
              </a:solidFill>
            </a:endParaRPr>
          </a:p>
        </p:txBody>
      </p:sp>
      <p:sp>
        <p:nvSpPr>
          <p:cNvPr id="79" name="Google Shape;118;p18">
            <a:extLst>
              <a:ext uri="{FF2B5EF4-FFF2-40B4-BE49-F238E27FC236}">
                <a16:creationId xmlns:a16="http://schemas.microsoft.com/office/drawing/2014/main" id="{0BA9B0BE-773C-5FC9-8AFB-440C75858812}"/>
              </a:ext>
            </a:extLst>
          </p:cNvPr>
          <p:cNvSpPr txBox="1"/>
          <p:nvPr/>
        </p:nvSpPr>
        <p:spPr>
          <a:xfrm>
            <a:off x="5633416" y="3445234"/>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KI</a:t>
            </a:r>
            <a:endParaRPr sz="2000" b="1" dirty="0">
              <a:solidFill>
                <a:schemeClr val="bg1"/>
              </a:solidFill>
            </a:endParaRPr>
          </a:p>
        </p:txBody>
      </p:sp>
      <p:sp>
        <p:nvSpPr>
          <p:cNvPr id="80" name="Google Shape;118;p18">
            <a:extLst>
              <a:ext uri="{FF2B5EF4-FFF2-40B4-BE49-F238E27FC236}">
                <a16:creationId xmlns:a16="http://schemas.microsoft.com/office/drawing/2014/main" id="{99106CC3-5692-DAAA-2A0C-33D9F886339F}"/>
              </a:ext>
            </a:extLst>
          </p:cNvPr>
          <p:cNvSpPr txBox="1"/>
          <p:nvPr/>
        </p:nvSpPr>
        <p:spPr>
          <a:xfrm>
            <a:off x="5633416" y="3897801"/>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IBD</a:t>
            </a:r>
            <a:endParaRPr sz="2000" b="1" dirty="0">
              <a:solidFill>
                <a:schemeClr val="bg1"/>
              </a:solidFill>
            </a:endParaRPr>
          </a:p>
        </p:txBody>
      </p:sp>
      <p:sp>
        <p:nvSpPr>
          <p:cNvPr id="81" name="Google Shape;118;p18">
            <a:extLst>
              <a:ext uri="{FF2B5EF4-FFF2-40B4-BE49-F238E27FC236}">
                <a16:creationId xmlns:a16="http://schemas.microsoft.com/office/drawing/2014/main" id="{8A23B82F-B18E-4369-1D11-308B005251CF}"/>
              </a:ext>
            </a:extLst>
          </p:cNvPr>
          <p:cNvSpPr txBox="1"/>
          <p:nvPr/>
        </p:nvSpPr>
        <p:spPr>
          <a:xfrm>
            <a:off x="5633416" y="5083992"/>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KI + IBD</a:t>
            </a:r>
            <a:endParaRPr sz="2000" b="1" dirty="0">
              <a:solidFill>
                <a:schemeClr val="bg1"/>
              </a:solidFill>
            </a:endParaRPr>
          </a:p>
        </p:txBody>
      </p:sp>
      <p:sp>
        <p:nvSpPr>
          <p:cNvPr id="82" name="Google Shape;118;p18">
            <a:extLst>
              <a:ext uri="{FF2B5EF4-FFF2-40B4-BE49-F238E27FC236}">
                <a16:creationId xmlns:a16="http://schemas.microsoft.com/office/drawing/2014/main" id="{9928F627-AE10-2F01-BEFC-9FAF0DE34111}"/>
              </a:ext>
            </a:extLst>
          </p:cNvPr>
          <p:cNvSpPr txBox="1"/>
          <p:nvPr/>
        </p:nvSpPr>
        <p:spPr>
          <a:xfrm>
            <a:off x="5633416" y="5536559"/>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IBD</a:t>
            </a:r>
            <a:endParaRPr sz="2000" b="1" dirty="0">
              <a:solidFill>
                <a:schemeClr val="bg1"/>
              </a:solidFill>
            </a:endParaRPr>
          </a:p>
        </p:txBody>
      </p:sp>
      <p:sp>
        <p:nvSpPr>
          <p:cNvPr id="83" name="Google Shape;118;p18">
            <a:extLst>
              <a:ext uri="{FF2B5EF4-FFF2-40B4-BE49-F238E27FC236}">
                <a16:creationId xmlns:a16="http://schemas.microsoft.com/office/drawing/2014/main" id="{17BF6314-EE7F-CF8B-1D46-45194A5863A6}"/>
              </a:ext>
            </a:extLst>
          </p:cNvPr>
          <p:cNvSpPr txBox="1"/>
          <p:nvPr/>
        </p:nvSpPr>
        <p:spPr>
          <a:xfrm>
            <a:off x="5633416" y="4350368"/>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NED</a:t>
            </a:r>
            <a:endParaRPr sz="2000" b="1" dirty="0">
              <a:solidFill>
                <a:schemeClr val="bg1"/>
              </a:solidFill>
            </a:endParaRPr>
          </a:p>
        </p:txBody>
      </p:sp>
      <p:sp>
        <p:nvSpPr>
          <p:cNvPr id="84" name="Google Shape;118;p18">
            <a:extLst>
              <a:ext uri="{FF2B5EF4-FFF2-40B4-BE49-F238E27FC236}">
                <a16:creationId xmlns:a16="http://schemas.microsoft.com/office/drawing/2014/main" id="{E5E1E9DC-58A2-6C7E-F20E-513C88021B01}"/>
              </a:ext>
            </a:extLst>
          </p:cNvPr>
          <p:cNvSpPr txBox="1"/>
          <p:nvPr/>
        </p:nvSpPr>
        <p:spPr>
          <a:xfrm>
            <a:off x="5633416" y="5989123"/>
            <a:ext cx="1188720" cy="40011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40" tIns="45720" rIns="91440" bIns="45720" anchor="ctr" anchorCtr="0">
            <a:spAutoFit/>
          </a:bodyPr>
          <a:lstStyle/>
          <a:p>
            <a:pPr algn="ctr"/>
            <a:r>
              <a:rPr lang="en" sz="2000" b="1" dirty="0">
                <a:solidFill>
                  <a:schemeClr val="bg1"/>
                </a:solidFill>
              </a:rPr>
              <a:t>NED</a:t>
            </a:r>
            <a:endParaRPr sz="2000" b="1" dirty="0">
              <a:solidFill>
                <a:schemeClr val="bg1"/>
              </a:solidFill>
            </a:endParaRPr>
          </a:p>
        </p:txBody>
      </p:sp>
      <p:pic>
        <p:nvPicPr>
          <p:cNvPr id="91" name="Graphic 90" descr="Rocket with solid fill">
            <a:extLst>
              <a:ext uri="{FF2B5EF4-FFF2-40B4-BE49-F238E27FC236}">
                <a16:creationId xmlns:a16="http://schemas.microsoft.com/office/drawing/2014/main" id="{F6300E21-BD2A-2FBB-3237-7931355FFC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2289934"/>
            <a:ext cx="338328" cy="338328"/>
          </a:xfrm>
          <a:prstGeom prst="rect">
            <a:avLst/>
          </a:prstGeom>
        </p:spPr>
      </p:pic>
      <p:pic>
        <p:nvPicPr>
          <p:cNvPr id="92" name="Graphic 91" descr="Rocket with solid fill">
            <a:extLst>
              <a:ext uri="{FF2B5EF4-FFF2-40B4-BE49-F238E27FC236}">
                <a16:creationId xmlns:a16="http://schemas.microsoft.com/office/drawing/2014/main" id="{5541ACC4-45A1-F8D2-6544-C5C39146EB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950" y="2289934"/>
            <a:ext cx="338328" cy="338328"/>
          </a:xfrm>
          <a:prstGeom prst="rect">
            <a:avLst/>
          </a:prstGeom>
        </p:spPr>
      </p:pic>
      <p:pic>
        <p:nvPicPr>
          <p:cNvPr id="93" name="Graphic 92" descr="Rocket with solid fill">
            <a:extLst>
              <a:ext uri="{FF2B5EF4-FFF2-40B4-BE49-F238E27FC236}">
                <a16:creationId xmlns:a16="http://schemas.microsoft.com/office/drawing/2014/main" id="{616EAEE9-2A21-D1CB-C8EF-040403696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9683" y="2289934"/>
            <a:ext cx="338328" cy="338328"/>
          </a:xfrm>
          <a:prstGeom prst="rect">
            <a:avLst/>
          </a:prstGeom>
        </p:spPr>
      </p:pic>
      <p:pic>
        <p:nvPicPr>
          <p:cNvPr id="94" name="Graphic 93" descr="Rocket with solid fill">
            <a:extLst>
              <a:ext uri="{FF2B5EF4-FFF2-40B4-BE49-F238E27FC236}">
                <a16:creationId xmlns:a16="http://schemas.microsoft.com/office/drawing/2014/main" id="{90D46149-160A-A326-A222-73AD63239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2742501"/>
            <a:ext cx="338328" cy="338328"/>
          </a:xfrm>
          <a:prstGeom prst="rect">
            <a:avLst/>
          </a:prstGeom>
        </p:spPr>
      </p:pic>
      <p:pic>
        <p:nvPicPr>
          <p:cNvPr id="114" name="Graphic 113" descr="Rocket with solid fill">
            <a:extLst>
              <a:ext uri="{FF2B5EF4-FFF2-40B4-BE49-F238E27FC236}">
                <a16:creationId xmlns:a16="http://schemas.microsoft.com/office/drawing/2014/main" id="{A1CE4CB5-5659-67A2-8253-96F27BB9B8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5114883"/>
            <a:ext cx="338328" cy="338328"/>
          </a:xfrm>
          <a:prstGeom prst="rect">
            <a:avLst/>
          </a:prstGeom>
        </p:spPr>
      </p:pic>
      <p:pic>
        <p:nvPicPr>
          <p:cNvPr id="115" name="Graphic 114" descr="Rocket with solid fill">
            <a:extLst>
              <a:ext uri="{FF2B5EF4-FFF2-40B4-BE49-F238E27FC236}">
                <a16:creationId xmlns:a16="http://schemas.microsoft.com/office/drawing/2014/main" id="{799BCC73-4A7E-8B89-6099-B82825CC2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950" y="5114883"/>
            <a:ext cx="338328" cy="338328"/>
          </a:xfrm>
          <a:prstGeom prst="rect">
            <a:avLst/>
          </a:prstGeom>
        </p:spPr>
      </p:pic>
      <p:pic>
        <p:nvPicPr>
          <p:cNvPr id="116" name="Graphic 115" descr="Rocket with solid fill">
            <a:extLst>
              <a:ext uri="{FF2B5EF4-FFF2-40B4-BE49-F238E27FC236}">
                <a16:creationId xmlns:a16="http://schemas.microsoft.com/office/drawing/2014/main" id="{82B1DED4-CBF2-8754-D6A7-8518AFF41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0846" y="5114883"/>
            <a:ext cx="338328" cy="338328"/>
          </a:xfrm>
          <a:prstGeom prst="rect">
            <a:avLst/>
          </a:prstGeom>
        </p:spPr>
      </p:pic>
      <p:pic>
        <p:nvPicPr>
          <p:cNvPr id="117" name="Graphic 116" descr="Rocket with solid fill">
            <a:extLst>
              <a:ext uri="{FF2B5EF4-FFF2-40B4-BE49-F238E27FC236}">
                <a16:creationId xmlns:a16="http://schemas.microsoft.com/office/drawing/2014/main" id="{2924FB93-354B-E755-9DBA-73DD6FDA8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7398" y="5114883"/>
            <a:ext cx="338328" cy="338328"/>
          </a:xfrm>
          <a:prstGeom prst="rect">
            <a:avLst/>
          </a:prstGeom>
        </p:spPr>
      </p:pic>
      <p:pic>
        <p:nvPicPr>
          <p:cNvPr id="118" name="Graphic 117" descr="Rocket with solid fill">
            <a:extLst>
              <a:ext uri="{FF2B5EF4-FFF2-40B4-BE49-F238E27FC236}">
                <a16:creationId xmlns:a16="http://schemas.microsoft.com/office/drawing/2014/main" id="{D8C1F45A-5F0E-F7E5-E25E-381C915644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5567450"/>
            <a:ext cx="338328" cy="338328"/>
          </a:xfrm>
          <a:prstGeom prst="rect">
            <a:avLst/>
          </a:prstGeom>
        </p:spPr>
      </p:pic>
      <p:pic>
        <p:nvPicPr>
          <p:cNvPr id="119" name="Graphic 118" descr="Rocket with solid fill">
            <a:extLst>
              <a:ext uri="{FF2B5EF4-FFF2-40B4-BE49-F238E27FC236}">
                <a16:creationId xmlns:a16="http://schemas.microsoft.com/office/drawing/2014/main" id="{4C92C9BE-0E3D-F75F-FFBA-4B7155698A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950" y="5567450"/>
            <a:ext cx="338328" cy="338328"/>
          </a:xfrm>
          <a:prstGeom prst="rect">
            <a:avLst/>
          </a:prstGeom>
        </p:spPr>
      </p:pic>
      <p:pic>
        <p:nvPicPr>
          <p:cNvPr id="122" name="Graphic 121" descr="Rocket with solid fill">
            <a:extLst>
              <a:ext uri="{FF2B5EF4-FFF2-40B4-BE49-F238E27FC236}">
                <a16:creationId xmlns:a16="http://schemas.microsoft.com/office/drawing/2014/main" id="{21B5AB4A-3896-514B-FCCE-40B6E2445D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6020014"/>
            <a:ext cx="338328" cy="338328"/>
          </a:xfrm>
          <a:prstGeom prst="rect">
            <a:avLst/>
          </a:prstGeom>
        </p:spPr>
      </p:pic>
      <p:cxnSp>
        <p:nvCxnSpPr>
          <p:cNvPr id="130" name="Straight Arrow Connector 129">
            <a:extLst>
              <a:ext uri="{FF2B5EF4-FFF2-40B4-BE49-F238E27FC236}">
                <a16:creationId xmlns:a16="http://schemas.microsoft.com/office/drawing/2014/main" id="{B5C51997-57DA-C680-9E7C-801B250A86F9}"/>
              </a:ext>
            </a:extLst>
          </p:cNvPr>
          <p:cNvCxnSpPr>
            <a:cxnSpLocks/>
            <a:stCxn id="10" idx="3"/>
            <a:endCxn id="7" idx="1"/>
          </p:cNvCxnSpPr>
          <p:nvPr/>
        </p:nvCxnSpPr>
        <p:spPr>
          <a:xfrm>
            <a:off x="1868684" y="4917236"/>
            <a:ext cx="108069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6" name="Graphic 135" descr="Rocket with solid fill">
            <a:extLst>
              <a:ext uri="{FF2B5EF4-FFF2-40B4-BE49-F238E27FC236}">
                <a16:creationId xmlns:a16="http://schemas.microsoft.com/office/drawing/2014/main" id="{FF2006B0-B240-6412-C7F2-10F7E0F1B2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0846" y="3476125"/>
            <a:ext cx="338328" cy="338328"/>
          </a:xfrm>
          <a:prstGeom prst="rect">
            <a:avLst/>
          </a:prstGeom>
        </p:spPr>
      </p:pic>
      <p:pic>
        <p:nvPicPr>
          <p:cNvPr id="137" name="Graphic 136" descr="Rocket with solid fill">
            <a:extLst>
              <a:ext uri="{FF2B5EF4-FFF2-40B4-BE49-F238E27FC236}">
                <a16:creationId xmlns:a16="http://schemas.microsoft.com/office/drawing/2014/main" id="{19DF76CA-4744-17E5-0D4D-AD095CDB4B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4294" y="3476125"/>
            <a:ext cx="338328" cy="338328"/>
          </a:xfrm>
          <a:prstGeom prst="rect">
            <a:avLst/>
          </a:prstGeom>
        </p:spPr>
      </p:pic>
      <p:pic>
        <p:nvPicPr>
          <p:cNvPr id="138" name="Graphic 137" descr="Rocket with solid fill">
            <a:extLst>
              <a:ext uri="{FF2B5EF4-FFF2-40B4-BE49-F238E27FC236}">
                <a16:creationId xmlns:a16="http://schemas.microsoft.com/office/drawing/2014/main" id="{8A478E75-42AE-DA72-BCD3-8061050E7C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1190" y="3476125"/>
            <a:ext cx="338328" cy="338328"/>
          </a:xfrm>
          <a:prstGeom prst="rect">
            <a:avLst/>
          </a:prstGeom>
        </p:spPr>
      </p:pic>
      <p:pic>
        <p:nvPicPr>
          <p:cNvPr id="139" name="Graphic 138" descr="Rocket with solid fill">
            <a:extLst>
              <a:ext uri="{FF2B5EF4-FFF2-40B4-BE49-F238E27FC236}">
                <a16:creationId xmlns:a16="http://schemas.microsoft.com/office/drawing/2014/main" id="{3ADD54C0-4B94-7692-CDF2-6CD260061F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7742" y="3476125"/>
            <a:ext cx="338328" cy="338328"/>
          </a:xfrm>
          <a:prstGeom prst="rect">
            <a:avLst/>
          </a:prstGeom>
        </p:spPr>
      </p:pic>
      <p:pic>
        <p:nvPicPr>
          <p:cNvPr id="140" name="Graphic 139" descr="Rocket with solid fill">
            <a:extLst>
              <a:ext uri="{FF2B5EF4-FFF2-40B4-BE49-F238E27FC236}">
                <a16:creationId xmlns:a16="http://schemas.microsoft.com/office/drawing/2014/main" id="{A0665D81-2375-0345-60CE-DEB32FDAC7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3928692"/>
            <a:ext cx="338328" cy="338328"/>
          </a:xfrm>
          <a:prstGeom prst="rect">
            <a:avLst/>
          </a:prstGeom>
        </p:spPr>
      </p:pic>
      <p:pic>
        <p:nvPicPr>
          <p:cNvPr id="141" name="Graphic 140" descr="Rocket with solid fill">
            <a:extLst>
              <a:ext uri="{FF2B5EF4-FFF2-40B4-BE49-F238E27FC236}">
                <a16:creationId xmlns:a16="http://schemas.microsoft.com/office/drawing/2014/main" id="{76AB9359-DE11-DD5F-F366-85292310AB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950" y="3928692"/>
            <a:ext cx="338328" cy="338328"/>
          </a:xfrm>
          <a:prstGeom prst="rect">
            <a:avLst/>
          </a:prstGeom>
        </p:spPr>
      </p:pic>
      <p:pic>
        <p:nvPicPr>
          <p:cNvPr id="142" name="Graphic 141" descr="Rocket with solid fill">
            <a:extLst>
              <a:ext uri="{FF2B5EF4-FFF2-40B4-BE49-F238E27FC236}">
                <a16:creationId xmlns:a16="http://schemas.microsoft.com/office/drawing/2014/main" id="{398B8601-4C2A-D8F8-4D60-3AD4FFFAD3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4381259"/>
            <a:ext cx="338328" cy="338328"/>
          </a:xfrm>
          <a:prstGeom prst="rect">
            <a:avLst/>
          </a:prstGeom>
        </p:spPr>
      </p:pic>
      <p:pic>
        <p:nvPicPr>
          <p:cNvPr id="143" name="Graphic 142" descr="Rocket with solid fill">
            <a:extLst>
              <a:ext uri="{FF2B5EF4-FFF2-40B4-BE49-F238E27FC236}">
                <a16:creationId xmlns:a16="http://schemas.microsoft.com/office/drawing/2014/main" id="{7685136C-7101-8B47-93A8-67680DB652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7398" y="3928692"/>
            <a:ext cx="338328" cy="338328"/>
          </a:xfrm>
          <a:prstGeom prst="rect">
            <a:avLst/>
          </a:prstGeom>
        </p:spPr>
      </p:pic>
      <p:pic>
        <p:nvPicPr>
          <p:cNvPr id="144" name="Graphic 143" descr="Rocket with solid fill">
            <a:extLst>
              <a:ext uri="{FF2B5EF4-FFF2-40B4-BE49-F238E27FC236}">
                <a16:creationId xmlns:a16="http://schemas.microsoft.com/office/drawing/2014/main" id="{A6CC4DD2-CE66-AD83-D818-CA1826107E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4294" y="3928692"/>
            <a:ext cx="338328" cy="338328"/>
          </a:xfrm>
          <a:prstGeom prst="rect">
            <a:avLst/>
          </a:prstGeom>
        </p:spPr>
      </p:pic>
      <p:pic>
        <p:nvPicPr>
          <p:cNvPr id="145" name="Graphic 144" descr="Rocket with solid fill">
            <a:extLst>
              <a:ext uri="{FF2B5EF4-FFF2-40B4-BE49-F238E27FC236}">
                <a16:creationId xmlns:a16="http://schemas.microsoft.com/office/drawing/2014/main" id="{A17147AD-C6CE-1462-752A-71B0182D39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0846" y="3928692"/>
            <a:ext cx="338328" cy="338328"/>
          </a:xfrm>
          <a:prstGeom prst="rect">
            <a:avLst/>
          </a:prstGeom>
        </p:spPr>
      </p:pic>
      <p:pic>
        <p:nvPicPr>
          <p:cNvPr id="146" name="Graphic 145" descr="Rocket with solid fill">
            <a:extLst>
              <a:ext uri="{FF2B5EF4-FFF2-40B4-BE49-F238E27FC236}">
                <a16:creationId xmlns:a16="http://schemas.microsoft.com/office/drawing/2014/main" id="{58FE97B4-0855-FA21-C943-0E0953659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0502" y="3476125"/>
            <a:ext cx="338328" cy="338328"/>
          </a:xfrm>
          <a:prstGeom prst="rect">
            <a:avLst/>
          </a:prstGeom>
        </p:spPr>
      </p:pic>
      <p:pic>
        <p:nvPicPr>
          <p:cNvPr id="147" name="Graphic 146" descr="Rocket with solid fill">
            <a:extLst>
              <a:ext uri="{FF2B5EF4-FFF2-40B4-BE49-F238E27FC236}">
                <a16:creationId xmlns:a16="http://schemas.microsoft.com/office/drawing/2014/main" id="{F627A864-B5C0-8D8B-035A-2BD4060F4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950" y="3476125"/>
            <a:ext cx="338328" cy="338328"/>
          </a:xfrm>
          <a:prstGeom prst="rect">
            <a:avLst/>
          </a:prstGeom>
        </p:spPr>
      </p:pic>
      <p:pic>
        <p:nvPicPr>
          <p:cNvPr id="148" name="Graphic 147" descr="Rocket with solid fill">
            <a:extLst>
              <a:ext uri="{FF2B5EF4-FFF2-40B4-BE49-F238E27FC236}">
                <a16:creationId xmlns:a16="http://schemas.microsoft.com/office/drawing/2014/main" id="{1B777926-25D4-B5DB-B843-F5040B0EE6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7398" y="3476125"/>
            <a:ext cx="338328" cy="338328"/>
          </a:xfrm>
          <a:prstGeom prst="rect">
            <a:avLst/>
          </a:prstGeom>
        </p:spPr>
      </p:pic>
      <p:pic>
        <p:nvPicPr>
          <p:cNvPr id="149" name="Graphic 148" descr="Rocket with solid fill">
            <a:extLst>
              <a:ext uri="{FF2B5EF4-FFF2-40B4-BE49-F238E27FC236}">
                <a16:creationId xmlns:a16="http://schemas.microsoft.com/office/drawing/2014/main" id="{FE240F35-C623-705E-E52B-B90659D607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4639" y="3476125"/>
            <a:ext cx="338328" cy="338328"/>
          </a:xfrm>
          <a:prstGeom prst="rect">
            <a:avLst/>
          </a:prstGeom>
        </p:spPr>
      </p:pic>
      <p:cxnSp>
        <p:nvCxnSpPr>
          <p:cNvPr id="152" name="Straight Arrow Connector 151">
            <a:extLst>
              <a:ext uri="{FF2B5EF4-FFF2-40B4-BE49-F238E27FC236}">
                <a16:creationId xmlns:a16="http://schemas.microsoft.com/office/drawing/2014/main" id="{A22EC2A0-2AB2-DE4E-27B6-F12AF1F858CE}"/>
              </a:ext>
            </a:extLst>
          </p:cNvPr>
          <p:cNvCxnSpPr>
            <a:cxnSpLocks/>
            <a:stCxn id="9" idx="3"/>
            <a:endCxn id="8" idx="1"/>
          </p:cNvCxnSpPr>
          <p:nvPr/>
        </p:nvCxnSpPr>
        <p:spPr>
          <a:xfrm flipV="1">
            <a:off x="1868684" y="2459098"/>
            <a:ext cx="3764732" cy="22628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F7922013-2B03-467D-30F8-F678579D7AC6}"/>
              </a:ext>
            </a:extLst>
          </p:cNvPr>
          <p:cNvCxnSpPr>
            <a:cxnSpLocks/>
            <a:stCxn id="9" idx="3"/>
            <a:endCxn id="78" idx="1"/>
          </p:cNvCxnSpPr>
          <p:nvPr/>
        </p:nvCxnSpPr>
        <p:spPr>
          <a:xfrm>
            <a:off x="1868684" y="2685384"/>
            <a:ext cx="3764732" cy="2262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47839B5-CC49-4924-C432-A3A99187A370}"/>
              </a:ext>
            </a:extLst>
          </p:cNvPr>
          <p:cNvCxnSpPr>
            <a:cxnSpLocks/>
            <a:stCxn id="20" idx="3"/>
            <a:endCxn id="79" idx="1"/>
          </p:cNvCxnSpPr>
          <p:nvPr/>
        </p:nvCxnSpPr>
        <p:spPr>
          <a:xfrm flipV="1">
            <a:off x="4133802" y="3645289"/>
            <a:ext cx="1499614" cy="452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2B6F145A-B3EC-7A68-7BF2-BFB4A8CCD65C}"/>
              </a:ext>
            </a:extLst>
          </p:cNvPr>
          <p:cNvCxnSpPr>
            <a:cxnSpLocks/>
            <a:stCxn id="20" idx="3"/>
            <a:endCxn id="80" idx="1"/>
          </p:cNvCxnSpPr>
          <p:nvPr/>
        </p:nvCxnSpPr>
        <p:spPr>
          <a:xfrm flipV="1">
            <a:off x="4133802" y="4097856"/>
            <a:ext cx="1499614"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42F3B718-5F79-6A3C-EF04-47D09F145345}"/>
              </a:ext>
            </a:extLst>
          </p:cNvPr>
          <p:cNvCxnSpPr>
            <a:cxnSpLocks/>
            <a:stCxn id="20" idx="3"/>
            <a:endCxn id="83" idx="1"/>
          </p:cNvCxnSpPr>
          <p:nvPr/>
        </p:nvCxnSpPr>
        <p:spPr>
          <a:xfrm>
            <a:off x="4133802" y="4097857"/>
            <a:ext cx="1499614" cy="45256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1A847969-E582-F4D9-D7D5-7DEC283CE43A}"/>
              </a:ext>
            </a:extLst>
          </p:cNvPr>
          <p:cNvCxnSpPr>
            <a:cxnSpLocks/>
            <a:stCxn id="21" idx="3"/>
            <a:endCxn id="81" idx="1"/>
          </p:cNvCxnSpPr>
          <p:nvPr/>
        </p:nvCxnSpPr>
        <p:spPr>
          <a:xfrm flipV="1">
            <a:off x="4133802" y="5284047"/>
            <a:ext cx="1499614" cy="452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73D6B2C-3EE9-BF0D-80CF-B3C8E2BFFB3A}"/>
              </a:ext>
            </a:extLst>
          </p:cNvPr>
          <p:cNvCxnSpPr>
            <a:cxnSpLocks/>
            <a:stCxn id="21" idx="3"/>
            <a:endCxn id="82" idx="1"/>
          </p:cNvCxnSpPr>
          <p:nvPr/>
        </p:nvCxnSpPr>
        <p:spPr>
          <a:xfrm flipV="1">
            <a:off x="4133802" y="5736614"/>
            <a:ext cx="1499614"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6B15A18-AD9D-0006-5C0F-253F4CF79551}"/>
              </a:ext>
            </a:extLst>
          </p:cNvPr>
          <p:cNvCxnSpPr>
            <a:cxnSpLocks/>
            <a:stCxn id="21" idx="3"/>
            <a:endCxn id="84" idx="1"/>
          </p:cNvCxnSpPr>
          <p:nvPr/>
        </p:nvCxnSpPr>
        <p:spPr>
          <a:xfrm>
            <a:off x="4133802" y="5736615"/>
            <a:ext cx="1499614" cy="4525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9B7BE42-7382-E657-B9CD-BE895CF61F29}"/>
              </a:ext>
            </a:extLst>
          </p:cNvPr>
          <p:cNvGrpSpPr/>
          <p:nvPr/>
        </p:nvGrpSpPr>
        <p:grpSpPr>
          <a:xfrm>
            <a:off x="868680" y="1200556"/>
            <a:ext cx="731520" cy="731520"/>
            <a:chOff x="1154180" y="1321203"/>
            <a:chExt cx="731520" cy="731520"/>
          </a:xfrm>
        </p:grpSpPr>
        <p:sp>
          <p:nvSpPr>
            <p:cNvPr id="12" name="Oval 11">
              <a:extLst>
                <a:ext uri="{FF2B5EF4-FFF2-40B4-BE49-F238E27FC236}">
                  <a16:creationId xmlns:a16="http://schemas.microsoft.com/office/drawing/2014/main" id="{A34D451D-46C0-2C93-D07C-94E65626888F}"/>
                </a:ext>
              </a:extLst>
            </p:cNvPr>
            <p:cNvSpPr/>
            <p:nvPr/>
          </p:nvSpPr>
          <p:spPr>
            <a:xfrm>
              <a:off x="1154180" y="1321203"/>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6430079-EBF1-9E4D-7AE4-AB1562BDAA19}"/>
                </a:ext>
              </a:extLst>
            </p:cNvPr>
            <p:cNvPicPr>
              <a:picLocks noChangeAspect="1"/>
            </p:cNvPicPr>
            <p:nvPr/>
          </p:nvPicPr>
          <p:blipFill>
            <a:blip r:embed="rId6"/>
            <a:stretch>
              <a:fillRect/>
            </a:stretch>
          </p:blipFill>
          <p:spPr>
            <a:xfrm>
              <a:off x="1245620" y="1412643"/>
              <a:ext cx="548640" cy="548640"/>
            </a:xfrm>
            <a:prstGeom prst="rect">
              <a:avLst/>
            </a:prstGeom>
          </p:spPr>
        </p:pic>
      </p:grpSp>
      <p:grpSp>
        <p:nvGrpSpPr>
          <p:cNvPr id="14" name="Group 13">
            <a:extLst>
              <a:ext uri="{FF2B5EF4-FFF2-40B4-BE49-F238E27FC236}">
                <a16:creationId xmlns:a16="http://schemas.microsoft.com/office/drawing/2014/main" id="{BE5B0666-1094-2D71-5D1B-03F88E4D3F1B}"/>
              </a:ext>
            </a:extLst>
          </p:cNvPr>
          <p:cNvGrpSpPr/>
          <p:nvPr/>
        </p:nvGrpSpPr>
        <p:grpSpPr>
          <a:xfrm>
            <a:off x="3365348" y="1200556"/>
            <a:ext cx="731520" cy="731520"/>
            <a:chOff x="1154180" y="2889907"/>
            <a:chExt cx="731520" cy="731520"/>
          </a:xfrm>
        </p:grpSpPr>
        <p:sp>
          <p:nvSpPr>
            <p:cNvPr id="15" name="Oval 14">
              <a:extLst>
                <a:ext uri="{FF2B5EF4-FFF2-40B4-BE49-F238E27FC236}">
                  <a16:creationId xmlns:a16="http://schemas.microsoft.com/office/drawing/2014/main" id="{7817F981-C9CC-B66B-828E-494F4F2BAC22}"/>
                </a:ext>
              </a:extLst>
            </p:cNvPr>
            <p:cNvSpPr/>
            <p:nvPr/>
          </p:nvSpPr>
          <p:spPr>
            <a:xfrm>
              <a:off x="1154180" y="2889907"/>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6" name="Picture 15">
              <a:extLst>
                <a:ext uri="{FF2B5EF4-FFF2-40B4-BE49-F238E27FC236}">
                  <a16:creationId xmlns:a16="http://schemas.microsoft.com/office/drawing/2014/main" id="{FE8CCA9C-A766-F655-4F8E-62CDA4FBB5D1}"/>
                </a:ext>
              </a:extLst>
            </p:cNvPr>
            <p:cNvPicPr>
              <a:picLocks noChangeAspect="1"/>
            </p:cNvPicPr>
            <p:nvPr/>
          </p:nvPicPr>
          <p:blipFill>
            <a:blip r:embed="rId7"/>
            <a:stretch>
              <a:fillRect/>
            </a:stretch>
          </p:blipFill>
          <p:spPr>
            <a:xfrm>
              <a:off x="1245620" y="2981347"/>
              <a:ext cx="548640" cy="548640"/>
            </a:xfrm>
            <a:prstGeom prst="rect">
              <a:avLst/>
            </a:prstGeom>
          </p:spPr>
        </p:pic>
      </p:grpSp>
      <p:sp>
        <p:nvSpPr>
          <p:cNvPr id="222" name="TextBox 221">
            <a:extLst>
              <a:ext uri="{FF2B5EF4-FFF2-40B4-BE49-F238E27FC236}">
                <a16:creationId xmlns:a16="http://schemas.microsoft.com/office/drawing/2014/main" id="{8C495028-04C3-FB1D-AF79-917019BAC758}"/>
              </a:ext>
            </a:extLst>
          </p:cNvPr>
          <p:cNvSpPr txBox="1"/>
          <p:nvPr/>
        </p:nvSpPr>
        <p:spPr>
          <a:xfrm>
            <a:off x="457200" y="5650569"/>
            <a:ext cx="2922267" cy="738664"/>
          </a:xfrm>
          <a:prstGeom prst="rect">
            <a:avLst/>
          </a:prstGeom>
          <a:noFill/>
          <a:ln w="19050">
            <a:noFill/>
          </a:ln>
        </p:spPr>
        <p:txBody>
          <a:bodyPr wrap="square" lIns="0" tIns="0" rIns="0" bIns="0">
            <a:spAutoFit/>
          </a:bodyPr>
          <a:lstStyle/>
          <a:p>
            <a:r>
              <a:rPr lang="en-US" sz="1600" dirty="0">
                <a:solidFill>
                  <a:schemeClr val="bg1">
                    <a:lumMod val="50000"/>
                  </a:schemeClr>
                </a:solidFill>
              </a:rPr>
              <a:t>IBD: ion beam deflection</a:t>
            </a:r>
          </a:p>
          <a:p>
            <a:r>
              <a:rPr lang="en-US" sz="1600" dirty="0">
                <a:solidFill>
                  <a:schemeClr val="bg1">
                    <a:lumMod val="50000"/>
                  </a:schemeClr>
                </a:solidFill>
              </a:rPr>
              <a:t>NED: nuclear explosive device</a:t>
            </a:r>
          </a:p>
          <a:p>
            <a:r>
              <a:rPr lang="en-US" sz="1600" dirty="0">
                <a:solidFill>
                  <a:schemeClr val="bg1">
                    <a:lumMod val="50000"/>
                  </a:schemeClr>
                </a:solidFill>
              </a:rPr>
              <a:t>KI: kinetic impactor</a:t>
            </a:r>
          </a:p>
        </p:txBody>
      </p:sp>
      <p:grpSp>
        <p:nvGrpSpPr>
          <p:cNvPr id="17" name="Group 16">
            <a:extLst>
              <a:ext uri="{FF2B5EF4-FFF2-40B4-BE49-F238E27FC236}">
                <a16:creationId xmlns:a16="http://schemas.microsoft.com/office/drawing/2014/main" id="{293F2DD7-FB10-19F2-42F2-B4648622B680}"/>
              </a:ext>
            </a:extLst>
          </p:cNvPr>
          <p:cNvGrpSpPr>
            <a:grpSpLocks noChangeAspect="1"/>
          </p:cNvGrpSpPr>
          <p:nvPr/>
        </p:nvGrpSpPr>
        <p:grpSpPr>
          <a:xfrm>
            <a:off x="5862016" y="1200556"/>
            <a:ext cx="731520" cy="731520"/>
            <a:chOff x="6859747" y="5138172"/>
            <a:chExt cx="914400" cy="914400"/>
          </a:xfrm>
        </p:grpSpPr>
        <p:sp>
          <p:nvSpPr>
            <p:cNvPr id="18" name="Oval 17">
              <a:extLst>
                <a:ext uri="{FF2B5EF4-FFF2-40B4-BE49-F238E27FC236}">
                  <a16:creationId xmlns:a16="http://schemas.microsoft.com/office/drawing/2014/main" id="{E886647C-A47E-24A2-5B48-9EBDC7FF8E58}"/>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9" name="Picture 18">
              <a:extLst>
                <a:ext uri="{FF2B5EF4-FFF2-40B4-BE49-F238E27FC236}">
                  <a16:creationId xmlns:a16="http://schemas.microsoft.com/office/drawing/2014/main" id="{5B674993-57B1-8A08-0739-55AC0E554B90}"/>
                </a:ext>
              </a:extLst>
            </p:cNvPr>
            <p:cNvPicPr>
              <a:picLocks noChangeAspect="1"/>
            </p:cNvPicPr>
            <p:nvPr/>
          </p:nvPicPr>
          <p:blipFill>
            <a:blip r:embed="rId8"/>
            <a:stretch>
              <a:fillRect/>
            </a:stretch>
          </p:blipFill>
          <p:spPr>
            <a:xfrm>
              <a:off x="7052395" y="5252472"/>
              <a:ext cx="529104" cy="685800"/>
            </a:xfrm>
            <a:prstGeom prst="rect">
              <a:avLst/>
            </a:prstGeom>
          </p:spPr>
        </p:pic>
      </p:grpSp>
      <p:sp>
        <p:nvSpPr>
          <p:cNvPr id="3" name="Google Shape;118;p18">
            <a:extLst>
              <a:ext uri="{FF2B5EF4-FFF2-40B4-BE49-F238E27FC236}">
                <a16:creationId xmlns:a16="http://schemas.microsoft.com/office/drawing/2014/main" id="{92993686-CC82-DBD2-313B-257F750C3B8C}"/>
              </a:ext>
            </a:extLst>
          </p:cNvPr>
          <p:cNvSpPr txBox="1"/>
          <p:nvPr/>
        </p:nvSpPr>
        <p:spPr>
          <a:xfrm>
            <a:off x="5651851" y="3448748"/>
            <a:ext cx="914400" cy="184666"/>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dirty="0">
                <a:solidFill>
                  <a:schemeClr val="accent3"/>
                </a:solidFill>
              </a:rPr>
              <a:t>DART</a:t>
            </a:r>
          </a:p>
        </p:txBody>
      </p:sp>
      <p:grpSp>
        <p:nvGrpSpPr>
          <p:cNvPr id="72" name="Group 71">
            <a:extLst>
              <a:ext uri="{FF2B5EF4-FFF2-40B4-BE49-F238E27FC236}">
                <a16:creationId xmlns:a16="http://schemas.microsoft.com/office/drawing/2014/main" id="{30A230E3-E428-E8DD-545C-8CF39F2D7986}"/>
              </a:ext>
            </a:extLst>
          </p:cNvPr>
          <p:cNvGrpSpPr/>
          <p:nvPr/>
        </p:nvGrpSpPr>
        <p:grpSpPr>
          <a:xfrm>
            <a:off x="7596511" y="2765361"/>
            <a:ext cx="261499" cy="292608"/>
            <a:chOff x="8054690" y="2561667"/>
            <a:chExt cx="261499" cy="292608"/>
          </a:xfrm>
        </p:grpSpPr>
        <p:pic>
          <p:nvPicPr>
            <p:cNvPr id="48" name="Picture 47">
              <a:extLst>
                <a:ext uri="{FF2B5EF4-FFF2-40B4-BE49-F238E27FC236}">
                  <a16:creationId xmlns:a16="http://schemas.microsoft.com/office/drawing/2014/main" id="{63D38EFA-DCE0-0769-D69D-0680193265CB}"/>
                </a:ext>
              </a:extLst>
            </p:cNvPr>
            <p:cNvPicPr>
              <a:picLocks noChangeAspect="1"/>
            </p:cNvPicPr>
            <p:nvPr/>
          </p:nvPicPr>
          <p:blipFill>
            <a:blip r:embed="rId9">
              <a:duotone>
                <a:schemeClr val="bg2">
                  <a:shade val="45000"/>
                  <a:satMod val="135000"/>
                </a:schemeClr>
                <a:prstClr val="white"/>
              </a:duotone>
            </a:blip>
            <a:stretch>
              <a:fillRect/>
            </a:stretch>
          </p:blipFill>
          <p:spPr>
            <a:xfrm>
              <a:off x="8054690" y="2570811"/>
              <a:ext cx="184673" cy="274320"/>
            </a:xfrm>
            <a:prstGeom prst="rect">
              <a:avLst/>
            </a:prstGeom>
          </p:spPr>
        </p:pic>
        <p:sp>
          <p:nvSpPr>
            <p:cNvPr id="43" name="Rectangle 42">
              <a:extLst>
                <a:ext uri="{FF2B5EF4-FFF2-40B4-BE49-F238E27FC236}">
                  <a16:creationId xmlns:a16="http://schemas.microsoft.com/office/drawing/2014/main" id="{A7C9E7B7-9B8A-724C-8D2F-C19B88B4E02E}"/>
                </a:ext>
              </a:extLst>
            </p:cNvPr>
            <p:cNvSpPr/>
            <p:nvPr/>
          </p:nvSpPr>
          <p:spPr>
            <a:xfrm>
              <a:off x="8093058" y="2561667"/>
              <a:ext cx="223131"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47" name="Picture 46">
            <a:extLst>
              <a:ext uri="{FF2B5EF4-FFF2-40B4-BE49-F238E27FC236}">
                <a16:creationId xmlns:a16="http://schemas.microsoft.com/office/drawing/2014/main" id="{AC66CA60-9165-C8D6-D155-96868480DF54}"/>
              </a:ext>
            </a:extLst>
          </p:cNvPr>
          <p:cNvPicPr>
            <a:picLocks noChangeAspect="1"/>
          </p:cNvPicPr>
          <p:nvPr/>
        </p:nvPicPr>
        <p:blipFill>
          <a:blip r:embed="rId9"/>
          <a:stretch>
            <a:fillRect/>
          </a:stretch>
        </p:blipFill>
        <p:spPr>
          <a:xfrm>
            <a:off x="7310778" y="2774505"/>
            <a:ext cx="184673" cy="274320"/>
          </a:xfrm>
          <a:prstGeom prst="rect">
            <a:avLst/>
          </a:prstGeom>
        </p:spPr>
      </p:pic>
      <p:grpSp>
        <p:nvGrpSpPr>
          <p:cNvPr id="74" name="Group 73">
            <a:extLst>
              <a:ext uri="{FF2B5EF4-FFF2-40B4-BE49-F238E27FC236}">
                <a16:creationId xmlns:a16="http://schemas.microsoft.com/office/drawing/2014/main" id="{B0EF86C4-D063-A180-002A-A5BCEA032CAE}"/>
              </a:ext>
            </a:extLst>
          </p:cNvPr>
          <p:cNvGrpSpPr/>
          <p:nvPr/>
        </p:nvGrpSpPr>
        <p:grpSpPr>
          <a:xfrm>
            <a:off x="7310778" y="4381259"/>
            <a:ext cx="470406" cy="292608"/>
            <a:chOff x="7768957" y="4222392"/>
            <a:chExt cx="470406" cy="292608"/>
          </a:xfrm>
        </p:grpSpPr>
        <p:grpSp>
          <p:nvGrpSpPr>
            <p:cNvPr id="73" name="Group 72">
              <a:extLst>
                <a:ext uri="{FF2B5EF4-FFF2-40B4-BE49-F238E27FC236}">
                  <a16:creationId xmlns:a16="http://schemas.microsoft.com/office/drawing/2014/main" id="{F5744042-9AC5-1D5F-7EA2-55B5A0D34F4C}"/>
                </a:ext>
              </a:extLst>
            </p:cNvPr>
            <p:cNvGrpSpPr/>
            <p:nvPr/>
          </p:nvGrpSpPr>
          <p:grpSpPr>
            <a:xfrm>
              <a:off x="8054691" y="4222392"/>
              <a:ext cx="184672" cy="292608"/>
              <a:chOff x="7996976" y="4217874"/>
              <a:chExt cx="184672" cy="292608"/>
            </a:xfrm>
          </p:grpSpPr>
          <p:pic>
            <p:nvPicPr>
              <p:cNvPr id="51" name="Picture 50">
                <a:extLst>
                  <a:ext uri="{FF2B5EF4-FFF2-40B4-BE49-F238E27FC236}">
                    <a16:creationId xmlns:a16="http://schemas.microsoft.com/office/drawing/2014/main" id="{7A808E57-D388-84C7-6931-5B1E255D3B96}"/>
                  </a:ext>
                </a:extLst>
              </p:cNvPr>
              <p:cNvPicPr>
                <a:picLocks noChangeAspect="1"/>
              </p:cNvPicPr>
              <p:nvPr/>
            </p:nvPicPr>
            <p:blipFill>
              <a:blip r:embed="rId9">
                <a:duotone>
                  <a:schemeClr val="bg2">
                    <a:shade val="45000"/>
                    <a:satMod val="135000"/>
                  </a:schemeClr>
                  <a:prstClr val="white"/>
                </a:duotone>
              </a:blip>
              <a:srcRect l="1" r="64930"/>
              <a:stretch/>
            </p:blipFill>
            <p:spPr>
              <a:xfrm>
                <a:off x="7996976" y="4227018"/>
                <a:ext cx="64764" cy="274320"/>
              </a:xfrm>
              <a:prstGeom prst="rect">
                <a:avLst/>
              </a:prstGeom>
            </p:spPr>
          </p:pic>
          <p:sp>
            <p:nvSpPr>
              <p:cNvPr id="52" name="Rectangle 51">
                <a:extLst>
                  <a:ext uri="{FF2B5EF4-FFF2-40B4-BE49-F238E27FC236}">
                    <a16:creationId xmlns:a16="http://schemas.microsoft.com/office/drawing/2014/main" id="{BB660628-7CA9-A058-645A-7BB3AC5CAE6A}"/>
                  </a:ext>
                </a:extLst>
              </p:cNvPr>
              <p:cNvSpPr/>
              <p:nvPr/>
            </p:nvSpPr>
            <p:spPr>
              <a:xfrm>
                <a:off x="8035344" y="4217874"/>
                <a:ext cx="146304"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53" name="Picture 52">
              <a:extLst>
                <a:ext uri="{FF2B5EF4-FFF2-40B4-BE49-F238E27FC236}">
                  <a16:creationId xmlns:a16="http://schemas.microsoft.com/office/drawing/2014/main" id="{345D5E77-893E-63CD-C77E-BB4204AEADA0}"/>
                </a:ext>
              </a:extLst>
            </p:cNvPr>
            <p:cNvPicPr>
              <a:picLocks noChangeAspect="1"/>
            </p:cNvPicPr>
            <p:nvPr/>
          </p:nvPicPr>
          <p:blipFill>
            <a:blip r:embed="rId9"/>
            <a:stretch>
              <a:fillRect/>
            </a:stretch>
          </p:blipFill>
          <p:spPr>
            <a:xfrm>
              <a:off x="7768957" y="4222392"/>
              <a:ext cx="184673" cy="274320"/>
            </a:xfrm>
            <a:prstGeom prst="rect">
              <a:avLst/>
            </a:prstGeom>
          </p:spPr>
        </p:pic>
      </p:grpSp>
      <p:grpSp>
        <p:nvGrpSpPr>
          <p:cNvPr id="65" name="Group 64">
            <a:extLst>
              <a:ext uri="{FF2B5EF4-FFF2-40B4-BE49-F238E27FC236}">
                <a16:creationId xmlns:a16="http://schemas.microsoft.com/office/drawing/2014/main" id="{A8286503-24CB-5EF2-C291-1A4684C5AC82}"/>
              </a:ext>
            </a:extLst>
          </p:cNvPr>
          <p:cNvGrpSpPr/>
          <p:nvPr/>
        </p:nvGrpSpPr>
        <p:grpSpPr>
          <a:xfrm>
            <a:off x="10401812" y="2312794"/>
            <a:ext cx="184672" cy="292608"/>
            <a:chOff x="10794846" y="2153569"/>
            <a:chExt cx="184672" cy="292608"/>
          </a:xfrm>
        </p:grpSpPr>
        <p:pic>
          <p:nvPicPr>
            <p:cNvPr id="63" name="Picture 62">
              <a:extLst>
                <a:ext uri="{FF2B5EF4-FFF2-40B4-BE49-F238E27FC236}">
                  <a16:creationId xmlns:a16="http://schemas.microsoft.com/office/drawing/2014/main" id="{F6350122-1880-6AD0-E0F9-299D26E573E0}"/>
                </a:ext>
              </a:extLst>
            </p:cNvPr>
            <p:cNvPicPr>
              <a:picLocks noChangeAspect="1"/>
            </p:cNvPicPr>
            <p:nvPr/>
          </p:nvPicPr>
          <p:blipFill>
            <a:blip r:embed="rId9">
              <a:duotone>
                <a:schemeClr val="bg2">
                  <a:shade val="45000"/>
                  <a:satMod val="135000"/>
                </a:schemeClr>
                <a:prstClr val="white"/>
              </a:duotone>
            </a:blip>
            <a:srcRect l="1" r="36663"/>
            <a:stretch/>
          </p:blipFill>
          <p:spPr>
            <a:xfrm>
              <a:off x="10794846" y="2162713"/>
              <a:ext cx="116964" cy="274320"/>
            </a:xfrm>
            <a:prstGeom prst="rect">
              <a:avLst/>
            </a:prstGeom>
          </p:spPr>
        </p:pic>
        <p:sp>
          <p:nvSpPr>
            <p:cNvPr id="64" name="Rectangle 63">
              <a:extLst>
                <a:ext uri="{FF2B5EF4-FFF2-40B4-BE49-F238E27FC236}">
                  <a16:creationId xmlns:a16="http://schemas.microsoft.com/office/drawing/2014/main" id="{B237B293-7C38-E8F4-6D46-5544A8E8E899}"/>
                </a:ext>
              </a:extLst>
            </p:cNvPr>
            <p:cNvSpPr/>
            <p:nvPr/>
          </p:nvSpPr>
          <p:spPr>
            <a:xfrm>
              <a:off x="10897222" y="2153569"/>
              <a:ext cx="82296"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68" name="Picture 67">
            <a:extLst>
              <a:ext uri="{FF2B5EF4-FFF2-40B4-BE49-F238E27FC236}">
                <a16:creationId xmlns:a16="http://schemas.microsoft.com/office/drawing/2014/main" id="{1AFFF527-D0FF-957E-AC36-4F69883DCCE5}"/>
              </a:ext>
            </a:extLst>
          </p:cNvPr>
          <p:cNvPicPr>
            <a:picLocks noChangeAspect="1"/>
          </p:cNvPicPr>
          <p:nvPr/>
        </p:nvPicPr>
        <p:blipFill>
          <a:blip r:embed="rId9">
            <a:duotone>
              <a:schemeClr val="bg2">
                <a:shade val="45000"/>
                <a:satMod val="135000"/>
              </a:schemeClr>
              <a:prstClr val="white"/>
            </a:duotone>
          </a:blip>
          <a:stretch>
            <a:fillRect/>
          </a:stretch>
        </p:blipFill>
        <p:spPr>
          <a:xfrm>
            <a:off x="9714914" y="2321938"/>
            <a:ext cx="184673" cy="274320"/>
          </a:xfrm>
          <a:prstGeom prst="rect">
            <a:avLst/>
          </a:prstGeom>
        </p:spPr>
      </p:pic>
      <p:pic>
        <p:nvPicPr>
          <p:cNvPr id="69" name="Picture 68">
            <a:extLst>
              <a:ext uri="{FF2B5EF4-FFF2-40B4-BE49-F238E27FC236}">
                <a16:creationId xmlns:a16="http://schemas.microsoft.com/office/drawing/2014/main" id="{905E24CC-C3E2-3545-4578-3DE152978694}"/>
              </a:ext>
            </a:extLst>
          </p:cNvPr>
          <p:cNvPicPr>
            <a:picLocks noChangeAspect="1"/>
          </p:cNvPicPr>
          <p:nvPr/>
        </p:nvPicPr>
        <p:blipFill>
          <a:blip r:embed="rId9">
            <a:duotone>
              <a:schemeClr val="bg2">
                <a:shade val="45000"/>
                <a:satMod val="135000"/>
              </a:schemeClr>
              <a:prstClr val="white"/>
            </a:duotone>
          </a:blip>
          <a:stretch>
            <a:fillRect/>
          </a:stretch>
        </p:blipFill>
        <p:spPr>
          <a:xfrm>
            <a:off x="10058362" y="2321938"/>
            <a:ext cx="184673" cy="274320"/>
          </a:xfrm>
          <a:prstGeom prst="rect">
            <a:avLst/>
          </a:prstGeom>
        </p:spPr>
      </p:pic>
      <p:pic>
        <p:nvPicPr>
          <p:cNvPr id="66" name="Picture 65">
            <a:extLst>
              <a:ext uri="{FF2B5EF4-FFF2-40B4-BE49-F238E27FC236}">
                <a16:creationId xmlns:a16="http://schemas.microsoft.com/office/drawing/2014/main" id="{7CAA28D6-D1CF-FA72-0D6D-CE6A9E48CF96}"/>
              </a:ext>
            </a:extLst>
          </p:cNvPr>
          <p:cNvPicPr>
            <a:picLocks noChangeAspect="1"/>
          </p:cNvPicPr>
          <p:nvPr/>
        </p:nvPicPr>
        <p:blipFill>
          <a:blip r:embed="rId9">
            <a:duotone>
              <a:schemeClr val="bg2">
                <a:shade val="45000"/>
                <a:satMod val="135000"/>
              </a:schemeClr>
              <a:prstClr val="white"/>
            </a:duotone>
          </a:blip>
          <a:stretch>
            <a:fillRect/>
          </a:stretch>
        </p:blipFill>
        <p:spPr>
          <a:xfrm>
            <a:off x="9028018" y="2321938"/>
            <a:ext cx="184673" cy="274320"/>
          </a:xfrm>
          <a:prstGeom prst="rect">
            <a:avLst/>
          </a:prstGeom>
        </p:spPr>
      </p:pic>
      <p:pic>
        <p:nvPicPr>
          <p:cNvPr id="67" name="Picture 66">
            <a:extLst>
              <a:ext uri="{FF2B5EF4-FFF2-40B4-BE49-F238E27FC236}">
                <a16:creationId xmlns:a16="http://schemas.microsoft.com/office/drawing/2014/main" id="{610A63D6-FB1F-EB0C-1036-1E1222BC4B1D}"/>
              </a:ext>
            </a:extLst>
          </p:cNvPr>
          <p:cNvPicPr>
            <a:picLocks noChangeAspect="1"/>
          </p:cNvPicPr>
          <p:nvPr/>
        </p:nvPicPr>
        <p:blipFill>
          <a:blip r:embed="rId9">
            <a:duotone>
              <a:schemeClr val="bg2">
                <a:shade val="45000"/>
                <a:satMod val="135000"/>
              </a:schemeClr>
              <a:prstClr val="white"/>
            </a:duotone>
          </a:blip>
          <a:stretch>
            <a:fillRect/>
          </a:stretch>
        </p:blipFill>
        <p:spPr>
          <a:xfrm>
            <a:off x="9371467" y="2321938"/>
            <a:ext cx="184673" cy="274320"/>
          </a:xfrm>
          <a:prstGeom prst="rect">
            <a:avLst/>
          </a:prstGeom>
        </p:spPr>
      </p:pic>
      <p:grpSp>
        <p:nvGrpSpPr>
          <p:cNvPr id="180" name="Group 179">
            <a:extLst>
              <a:ext uri="{FF2B5EF4-FFF2-40B4-BE49-F238E27FC236}">
                <a16:creationId xmlns:a16="http://schemas.microsoft.com/office/drawing/2014/main" id="{070F2609-06C2-162E-AE7A-B6C1D3E20F96}"/>
              </a:ext>
            </a:extLst>
          </p:cNvPr>
          <p:cNvGrpSpPr/>
          <p:nvPr/>
        </p:nvGrpSpPr>
        <p:grpSpPr>
          <a:xfrm>
            <a:off x="7997674" y="2312794"/>
            <a:ext cx="871569" cy="292608"/>
            <a:chOff x="8455853" y="2153927"/>
            <a:chExt cx="871569" cy="292608"/>
          </a:xfrm>
        </p:grpSpPr>
        <p:grpSp>
          <p:nvGrpSpPr>
            <p:cNvPr id="70" name="Group 69">
              <a:extLst>
                <a:ext uri="{FF2B5EF4-FFF2-40B4-BE49-F238E27FC236}">
                  <a16:creationId xmlns:a16="http://schemas.microsoft.com/office/drawing/2014/main" id="{BD8EDC44-83F9-EAC7-56E6-61CEE600E6B9}"/>
                </a:ext>
              </a:extLst>
            </p:cNvPr>
            <p:cNvGrpSpPr/>
            <p:nvPr/>
          </p:nvGrpSpPr>
          <p:grpSpPr>
            <a:xfrm>
              <a:off x="9142749" y="2153927"/>
              <a:ext cx="184673" cy="292608"/>
              <a:chOff x="10179991" y="2163626"/>
              <a:chExt cx="184673" cy="292608"/>
            </a:xfrm>
          </p:grpSpPr>
          <p:pic>
            <p:nvPicPr>
              <p:cNvPr id="60" name="Picture 59">
                <a:extLst>
                  <a:ext uri="{FF2B5EF4-FFF2-40B4-BE49-F238E27FC236}">
                    <a16:creationId xmlns:a16="http://schemas.microsoft.com/office/drawing/2014/main" id="{61DF6E89-D3E3-4D23-E8AA-EB1D1E29B815}"/>
                  </a:ext>
                </a:extLst>
              </p:cNvPr>
              <p:cNvPicPr>
                <a:picLocks noChangeAspect="1"/>
              </p:cNvPicPr>
              <p:nvPr/>
            </p:nvPicPr>
            <p:blipFill>
              <a:blip r:embed="rId9"/>
              <a:stretch>
                <a:fillRect/>
              </a:stretch>
            </p:blipFill>
            <p:spPr>
              <a:xfrm>
                <a:off x="10179991" y="2172770"/>
                <a:ext cx="184673" cy="274320"/>
              </a:xfrm>
              <a:prstGeom prst="rect">
                <a:avLst/>
              </a:prstGeom>
            </p:spPr>
          </p:pic>
          <p:sp>
            <p:nvSpPr>
              <p:cNvPr id="61" name="Rectangle 60">
                <a:extLst>
                  <a:ext uri="{FF2B5EF4-FFF2-40B4-BE49-F238E27FC236}">
                    <a16:creationId xmlns:a16="http://schemas.microsoft.com/office/drawing/2014/main" id="{31485E6F-6435-A98C-18B6-BEC5F8A52AB8}"/>
                  </a:ext>
                </a:extLst>
              </p:cNvPr>
              <p:cNvSpPr/>
              <p:nvPr/>
            </p:nvSpPr>
            <p:spPr>
              <a:xfrm>
                <a:off x="10328088" y="2163626"/>
                <a:ext cx="36576"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62" name="Picture 61">
              <a:extLst>
                <a:ext uri="{FF2B5EF4-FFF2-40B4-BE49-F238E27FC236}">
                  <a16:creationId xmlns:a16="http://schemas.microsoft.com/office/drawing/2014/main" id="{8D69452F-69CD-4D54-00F9-535EDC2880F9}"/>
                </a:ext>
              </a:extLst>
            </p:cNvPr>
            <p:cNvPicPr>
              <a:picLocks noChangeAspect="1"/>
            </p:cNvPicPr>
            <p:nvPr/>
          </p:nvPicPr>
          <p:blipFill>
            <a:blip r:embed="rId9"/>
            <a:stretch>
              <a:fillRect/>
            </a:stretch>
          </p:blipFill>
          <p:spPr>
            <a:xfrm>
              <a:off x="8455853" y="2163071"/>
              <a:ext cx="184673" cy="274320"/>
            </a:xfrm>
            <a:prstGeom prst="rect">
              <a:avLst/>
            </a:prstGeom>
          </p:spPr>
        </p:pic>
        <p:pic>
          <p:nvPicPr>
            <p:cNvPr id="71" name="Picture 70">
              <a:extLst>
                <a:ext uri="{FF2B5EF4-FFF2-40B4-BE49-F238E27FC236}">
                  <a16:creationId xmlns:a16="http://schemas.microsoft.com/office/drawing/2014/main" id="{EEDD0D0D-D190-C9D4-4910-8493F7BFBA72}"/>
                </a:ext>
              </a:extLst>
            </p:cNvPr>
            <p:cNvPicPr>
              <a:picLocks noChangeAspect="1"/>
            </p:cNvPicPr>
            <p:nvPr/>
          </p:nvPicPr>
          <p:blipFill>
            <a:blip r:embed="rId9"/>
            <a:stretch>
              <a:fillRect/>
            </a:stretch>
          </p:blipFill>
          <p:spPr>
            <a:xfrm>
              <a:off x="8799301" y="2163071"/>
              <a:ext cx="184673" cy="274320"/>
            </a:xfrm>
            <a:prstGeom prst="rect">
              <a:avLst/>
            </a:prstGeom>
          </p:spPr>
        </p:pic>
      </p:grpSp>
      <p:grpSp>
        <p:nvGrpSpPr>
          <p:cNvPr id="75" name="Group 74">
            <a:extLst>
              <a:ext uri="{FF2B5EF4-FFF2-40B4-BE49-F238E27FC236}">
                <a16:creationId xmlns:a16="http://schemas.microsoft.com/office/drawing/2014/main" id="{77A46918-D782-C318-B63B-732947EE476C}"/>
              </a:ext>
            </a:extLst>
          </p:cNvPr>
          <p:cNvGrpSpPr/>
          <p:nvPr/>
        </p:nvGrpSpPr>
        <p:grpSpPr>
          <a:xfrm>
            <a:off x="7310778" y="6042874"/>
            <a:ext cx="470406" cy="292608"/>
            <a:chOff x="7768957" y="4222392"/>
            <a:chExt cx="470406" cy="292608"/>
          </a:xfrm>
        </p:grpSpPr>
        <p:grpSp>
          <p:nvGrpSpPr>
            <p:cNvPr id="76" name="Group 75">
              <a:extLst>
                <a:ext uri="{FF2B5EF4-FFF2-40B4-BE49-F238E27FC236}">
                  <a16:creationId xmlns:a16="http://schemas.microsoft.com/office/drawing/2014/main" id="{208D9860-DDC6-3B64-8BF9-3AB6151D5687}"/>
                </a:ext>
              </a:extLst>
            </p:cNvPr>
            <p:cNvGrpSpPr/>
            <p:nvPr/>
          </p:nvGrpSpPr>
          <p:grpSpPr>
            <a:xfrm>
              <a:off x="8054690" y="4222392"/>
              <a:ext cx="184673" cy="292608"/>
              <a:chOff x="7996975" y="4217874"/>
              <a:chExt cx="184673" cy="292608"/>
            </a:xfrm>
          </p:grpSpPr>
          <p:pic>
            <p:nvPicPr>
              <p:cNvPr id="85" name="Picture 84">
                <a:extLst>
                  <a:ext uri="{FF2B5EF4-FFF2-40B4-BE49-F238E27FC236}">
                    <a16:creationId xmlns:a16="http://schemas.microsoft.com/office/drawing/2014/main" id="{8908A65C-DF9D-EAC7-3AC3-A2DF58765EA7}"/>
                  </a:ext>
                </a:extLst>
              </p:cNvPr>
              <p:cNvPicPr>
                <a:picLocks noChangeAspect="1"/>
              </p:cNvPicPr>
              <p:nvPr/>
            </p:nvPicPr>
            <p:blipFill>
              <a:blip r:embed="rId9">
                <a:duotone>
                  <a:schemeClr val="bg2">
                    <a:shade val="45000"/>
                    <a:satMod val="135000"/>
                  </a:schemeClr>
                  <a:prstClr val="white"/>
                </a:duotone>
              </a:blip>
              <a:srcRect l="1" r="75243"/>
              <a:stretch/>
            </p:blipFill>
            <p:spPr>
              <a:xfrm>
                <a:off x="7996975" y="4227018"/>
                <a:ext cx="45719" cy="274320"/>
              </a:xfrm>
              <a:prstGeom prst="rect">
                <a:avLst/>
              </a:prstGeom>
            </p:spPr>
          </p:pic>
          <p:sp>
            <p:nvSpPr>
              <p:cNvPr id="86" name="Rectangle 85">
                <a:extLst>
                  <a:ext uri="{FF2B5EF4-FFF2-40B4-BE49-F238E27FC236}">
                    <a16:creationId xmlns:a16="http://schemas.microsoft.com/office/drawing/2014/main" id="{F8C02BE2-A2E6-465E-F53E-C98BF52077DF}"/>
                  </a:ext>
                </a:extLst>
              </p:cNvPr>
              <p:cNvSpPr/>
              <p:nvPr/>
            </p:nvSpPr>
            <p:spPr>
              <a:xfrm>
                <a:off x="8035344" y="4217874"/>
                <a:ext cx="146304"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77" name="Picture 76">
              <a:extLst>
                <a:ext uri="{FF2B5EF4-FFF2-40B4-BE49-F238E27FC236}">
                  <a16:creationId xmlns:a16="http://schemas.microsoft.com/office/drawing/2014/main" id="{C07430D6-9A3F-E714-8EF5-86B60C8977DD}"/>
                </a:ext>
              </a:extLst>
            </p:cNvPr>
            <p:cNvPicPr>
              <a:picLocks noChangeAspect="1"/>
            </p:cNvPicPr>
            <p:nvPr/>
          </p:nvPicPr>
          <p:blipFill>
            <a:blip r:embed="rId9"/>
            <a:stretch>
              <a:fillRect/>
            </a:stretch>
          </p:blipFill>
          <p:spPr>
            <a:xfrm>
              <a:off x="7768957" y="4222392"/>
              <a:ext cx="184673" cy="274320"/>
            </a:xfrm>
            <a:prstGeom prst="rect">
              <a:avLst/>
            </a:prstGeom>
          </p:spPr>
        </p:pic>
      </p:grpSp>
      <p:grpSp>
        <p:nvGrpSpPr>
          <p:cNvPr id="104" name="Group 103">
            <a:extLst>
              <a:ext uri="{FF2B5EF4-FFF2-40B4-BE49-F238E27FC236}">
                <a16:creationId xmlns:a16="http://schemas.microsoft.com/office/drawing/2014/main" id="{1690F267-7C1F-52F8-0764-CFF9478C7A06}"/>
              </a:ext>
            </a:extLst>
          </p:cNvPr>
          <p:cNvGrpSpPr/>
          <p:nvPr/>
        </p:nvGrpSpPr>
        <p:grpSpPr>
          <a:xfrm>
            <a:off x="9714915" y="3498985"/>
            <a:ext cx="184672" cy="292608"/>
            <a:chOff x="10173094" y="3349262"/>
            <a:chExt cx="184672" cy="292608"/>
          </a:xfrm>
        </p:grpSpPr>
        <p:pic>
          <p:nvPicPr>
            <p:cNvPr id="102" name="Picture 101">
              <a:extLst>
                <a:ext uri="{FF2B5EF4-FFF2-40B4-BE49-F238E27FC236}">
                  <a16:creationId xmlns:a16="http://schemas.microsoft.com/office/drawing/2014/main" id="{B7251304-3EA1-2283-B82D-C48EB347BF49}"/>
                </a:ext>
              </a:extLst>
            </p:cNvPr>
            <p:cNvPicPr>
              <a:picLocks noChangeAspect="1"/>
            </p:cNvPicPr>
            <p:nvPr/>
          </p:nvPicPr>
          <p:blipFill>
            <a:blip r:embed="rId9"/>
            <a:srcRect l="1" r="13719"/>
            <a:stretch/>
          </p:blipFill>
          <p:spPr>
            <a:xfrm>
              <a:off x="10173094" y="3349262"/>
              <a:ext cx="159336" cy="274320"/>
            </a:xfrm>
            <a:prstGeom prst="rect">
              <a:avLst/>
            </a:prstGeom>
          </p:spPr>
        </p:pic>
        <p:sp>
          <p:nvSpPr>
            <p:cNvPr id="103" name="Rectangle 102">
              <a:extLst>
                <a:ext uri="{FF2B5EF4-FFF2-40B4-BE49-F238E27FC236}">
                  <a16:creationId xmlns:a16="http://schemas.microsoft.com/office/drawing/2014/main" id="{99405DAE-7B13-6024-7C92-56EC0DBDDD37}"/>
                </a:ext>
              </a:extLst>
            </p:cNvPr>
            <p:cNvSpPr/>
            <p:nvPr/>
          </p:nvSpPr>
          <p:spPr>
            <a:xfrm>
              <a:off x="10339478" y="3349262"/>
              <a:ext cx="18288"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grpSp>
        <p:nvGrpSpPr>
          <p:cNvPr id="108" name="Group 107">
            <a:extLst>
              <a:ext uri="{FF2B5EF4-FFF2-40B4-BE49-F238E27FC236}">
                <a16:creationId xmlns:a16="http://schemas.microsoft.com/office/drawing/2014/main" id="{604F35E4-617E-F0C8-15D3-B637767EC740}"/>
              </a:ext>
            </a:extLst>
          </p:cNvPr>
          <p:cNvGrpSpPr/>
          <p:nvPr/>
        </p:nvGrpSpPr>
        <p:grpSpPr>
          <a:xfrm>
            <a:off x="10058363" y="3498985"/>
            <a:ext cx="213066" cy="292608"/>
            <a:chOff x="10516542" y="3349262"/>
            <a:chExt cx="213066" cy="292608"/>
          </a:xfrm>
        </p:grpSpPr>
        <p:pic>
          <p:nvPicPr>
            <p:cNvPr id="106" name="Picture 105">
              <a:extLst>
                <a:ext uri="{FF2B5EF4-FFF2-40B4-BE49-F238E27FC236}">
                  <a16:creationId xmlns:a16="http://schemas.microsoft.com/office/drawing/2014/main" id="{59B7FE57-5890-FD50-5DD7-D66A0887E9D1}"/>
                </a:ext>
              </a:extLst>
            </p:cNvPr>
            <p:cNvPicPr>
              <a:picLocks noChangeAspect="1"/>
            </p:cNvPicPr>
            <p:nvPr/>
          </p:nvPicPr>
          <p:blipFill>
            <a:blip r:embed="rId9">
              <a:duotone>
                <a:schemeClr val="bg2">
                  <a:shade val="45000"/>
                  <a:satMod val="135000"/>
                </a:schemeClr>
                <a:prstClr val="white"/>
              </a:duotone>
            </a:blip>
            <a:srcRect l="1" r="27770"/>
            <a:stretch/>
          </p:blipFill>
          <p:spPr>
            <a:xfrm>
              <a:off x="10516542" y="3358406"/>
              <a:ext cx="133388" cy="274320"/>
            </a:xfrm>
            <a:prstGeom prst="rect">
              <a:avLst/>
            </a:prstGeom>
          </p:spPr>
        </p:pic>
        <p:sp>
          <p:nvSpPr>
            <p:cNvPr id="107" name="Rectangle 106">
              <a:extLst>
                <a:ext uri="{FF2B5EF4-FFF2-40B4-BE49-F238E27FC236}">
                  <a16:creationId xmlns:a16="http://schemas.microsoft.com/office/drawing/2014/main" id="{CD477324-DB08-710B-5796-8F16B7CDBF2D}"/>
                </a:ext>
              </a:extLst>
            </p:cNvPr>
            <p:cNvSpPr/>
            <p:nvPr/>
          </p:nvSpPr>
          <p:spPr>
            <a:xfrm>
              <a:off x="10609773" y="3349262"/>
              <a:ext cx="119835"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109" name="Picture 108">
            <a:extLst>
              <a:ext uri="{FF2B5EF4-FFF2-40B4-BE49-F238E27FC236}">
                <a16:creationId xmlns:a16="http://schemas.microsoft.com/office/drawing/2014/main" id="{D7DA01D7-277A-8F93-20D5-18AFE34C8BAA}"/>
              </a:ext>
            </a:extLst>
          </p:cNvPr>
          <p:cNvPicPr>
            <a:picLocks noChangeAspect="1"/>
          </p:cNvPicPr>
          <p:nvPr/>
        </p:nvPicPr>
        <p:blipFill>
          <a:blip r:embed="rId9"/>
          <a:stretch>
            <a:fillRect/>
          </a:stretch>
        </p:blipFill>
        <p:spPr>
          <a:xfrm>
            <a:off x="8684570" y="3960696"/>
            <a:ext cx="184673" cy="274320"/>
          </a:xfrm>
          <a:prstGeom prst="rect">
            <a:avLst/>
          </a:prstGeom>
        </p:spPr>
      </p:pic>
      <p:pic>
        <p:nvPicPr>
          <p:cNvPr id="112" name="Picture 111">
            <a:extLst>
              <a:ext uri="{FF2B5EF4-FFF2-40B4-BE49-F238E27FC236}">
                <a16:creationId xmlns:a16="http://schemas.microsoft.com/office/drawing/2014/main" id="{76D9D8A5-12FC-647C-F775-09CBB99DC1EA}"/>
              </a:ext>
            </a:extLst>
          </p:cNvPr>
          <p:cNvPicPr>
            <a:picLocks noChangeAspect="1"/>
          </p:cNvPicPr>
          <p:nvPr/>
        </p:nvPicPr>
        <p:blipFill>
          <a:blip r:embed="rId9"/>
          <a:stretch>
            <a:fillRect/>
          </a:stretch>
        </p:blipFill>
        <p:spPr>
          <a:xfrm>
            <a:off x="9028018" y="3960696"/>
            <a:ext cx="184673" cy="274320"/>
          </a:xfrm>
          <a:prstGeom prst="rect">
            <a:avLst/>
          </a:prstGeom>
        </p:spPr>
      </p:pic>
      <p:pic>
        <p:nvPicPr>
          <p:cNvPr id="120" name="Picture 119">
            <a:extLst>
              <a:ext uri="{FF2B5EF4-FFF2-40B4-BE49-F238E27FC236}">
                <a16:creationId xmlns:a16="http://schemas.microsoft.com/office/drawing/2014/main" id="{3F9D448C-5F29-B7BB-3E1A-025DCC6B996A}"/>
              </a:ext>
            </a:extLst>
          </p:cNvPr>
          <p:cNvPicPr>
            <a:picLocks noChangeAspect="1"/>
          </p:cNvPicPr>
          <p:nvPr/>
        </p:nvPicPr>
        <p:blipFill>
          <a:blip r:embed="rId9"/>
          <a:stretch>
            <a:fillRect/>
          </a:stretch>
        </p:blipFill>
        <p:spPr>
          <a:xfrm>
            <a:off x="9371467" y="3960696"/>
            <a:ext cx="184673" cy="274320"/>
          </a:xfrm>
          <a:prstGeom prst="rect">
            <a:avLst/>
          </a:prstGeom>
        </p:spPr>
      </p:pic>
      <p:pic>
        <p:nvPicPr>
          <p:cNvPr id="121" name="Picture 120">
            <a:extLst>
              <a:ext uri="{FF2B5EF4-FFF2-40B4-BE49-F238E27FC236}">
                <a16:creationId xmlns:a16="http://schemas.microsoft.com/office/drawing/2014/main" id="{206EDA75-B639-5526-0A5C-6AAB27D574C6}"/>
              </a:ext>
            </a:extLst>
          </p:cNvPr>
          <p:cNvPicPr>
            <a:picLocks noChangeAspect="1"/>
          </p:cNvPicPr>
          <p:nvPr/>
        </p:nvPicPr>
        <p:blipFill>
          <a:blip r:embed="rId9"/>
          <a:stretch>
            <a:fillRect/>
          </a:stretch>
        </p:blipFill>
        <p:spPr>
          <a:xfrm>
            <a:off x="9714914" y="3960696"/>
            <a:ext cx="184673" cy="274320"/>
          </a:xfrm>
          <a:prstGeom prst="rect">
            <a:avLst/>
          </a:prstGeom>
        </p:spPr>
      </p:pic>
      <p:pic>
        <p:nvPicPr>
          <p:cNvPr id="123" name="Picture 122">
            <a:extLst>
              <a:ext uri="{FF2B5EF4-FFF2-40B4-BE49-F238E27FC236}">
                <a16:creationId xmlns:a16="http://schemas.microsoft.com/office/drawing/2014/main" id="{4FCA855A-5FD9-8EDA-69C1-B0039A7A8F42}"/>
              </a:ext>
            </a:extLst>
          </p:cNvPr>
          <p:cNvPicPr>
            <a:picLocks noChangeAspect="1"/>
          </p:cNvPicPr>
          <p:nvPr/>
        </p:nvPicPr>
        <p:blipFill>
          <a:blip r:embed="rId9"/>
          <a:stretch>
            <a:fillRect/>
          </a:stretch>
        </p:blipFill>
        <p:spPr>
          <a:xfrm>
            <a:off x="10058362" y="3960696"/>
            <a:ext cx="184673" cy="274320"/>
          </a:xfrm>
          <a:prstGeom prst="rect">
            <a:avLst/>
          </a:prstGeom>
        </p:spPr>
      </p:pic>
      <p:pic>
        <p:nvPicPr>
          <p:cNvPr id="124" name="Picture 123">
            <a:extLst>
              <a:ext uri="{FF2B5EF4-FFF2-40B4-BE49-F238E27FC236}">
                <a16:creationId xmlns:a16="http://schemas.microsoft.com/office/drawing/2014/main" id="{5325ECCF-C9D5-F3D1-2303-F30AC7ECE87C}"/>
              </a:ext>
            </a:extLst>
          </p:cNvPr>
          <p:cNvPicPr>
            <a:picLocks noChangeAspect="1"/>
          </p:cNvPicPr>
          <p:nvPr/>
        </p:nvPicPr>
        <p:blipFill>
          <a:blip r:embed="rId9"/>
          <a:stretch>
            <a:fillRect/>
          </a:stretch>
        </p:blipFill>
        <p:spPr>
          <a:xfrm>
            <a:off x="10401811" y="3960696"/>
            <a:ext cx="184673" cy="274320"/>
          </a:xfrm>
          <a:prstGeom prst="rect">
            <a:avLst/>
          </a:prstGeom>
        </p:spPr>
      </p:pic>
      <p:grpSp>
        <p:nvGrpSpPr>
          <p:cNvPr id="128" name="Group 127">
            <a:extLst>
              <a:ext uri="{FF2B5EF4-FFF2-40B4-BE49-F238E27FC236}">
                <a16:creationId xmlns:a16="http://schemas.microsoft.com/office/drawing/2014/main" id="{B7F4E5D9-1BFA-D0DE-EE44-0C9293EB9923}"/>
              </a:ext>
            </a:extLst>
          </p:cNvPr>
          <p:cNvGrpSpPr/>
          <p:nvPr/>
        </p:nvGrpSpPr>
        <p:grpSpPr>
          <a:xfrm>
            <a:off x="10745259" y="3951552"/>
            <a:ext cx="184673" cy="292608"/>
            <a:chOff x="11413863" y="4059996"/>
            <a:chExt cx="184673" cy="292608"/>
          </a:xfrm>
        </p:grpSpPr>
        <p:pic>
          <p:nvPicPr>
            <p:cNvPr id="126" name="Picture 125">
              <a:extLst>
                <a:ext uri="{FF2B5EF4-FFF2-40B4-BE49-F238E27FC236}">
                  <a16:creationId xmlns:a16="http://schemas.microsoft.com/office/drawing/2014/main" id="{6293DDF9-0672-7AA9-3E2A-63E283E52F0B}"/>
                </a:ext>
              </a:extLst>
            </p:cNvPr>
            <p:cNvPicPr>
              <a:picLocks noChangeAspect="1"/>
            </p:cNvPicPr>
            <p:nvPr/>
          </p:nvPicPr>
          <p:blipFill>
            <a:blip r:embed="rId9"/>
            <a:srcRect l="1" r="28364"/>
            <a:stretch/>
          </p:blipFill>
          <p:spPr>
            <a:xfrm>
              <a:off x="11413863" y="4059996"/>
              <a:ext cx="132291" cy="274320"/>
            </a:xfrm>
            <a:prstGeom prst="rect">
              <a:avLst/>
            </a:prstGeom>
          </p:spPr>
        </p:pic>
        <p:sp>
          <p:nvSpPr>
            <p:cNvPr id="127" name="Rectangle 126">
              <a:extLst>
                <a:ext uri="{FF2B5EF4-FFF2-40B4-BE49-F238E27FC236}">
                  <a16:creationId xmlns:a16="http://schemas.microsoft.com/office/drawing/2014/main" id="{59A3BA7F-6D43-A5FB-D0D2-BEB03965D9B9}"/>
                </a:ext>
              </a:extLst>
            </p:cNvPr>
            <p:cNvSpPr/>
            <p:nvPr/>
          </p:nvSpPr>
          <p:spPr>
            <a:xfrm>
              <a:off x="11543672" y="4059996"/>
              <a:ext cx="54864"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129" name="Picture 128">
            <a:extLst>
              <a:ext uri="{FF2B5EF4-FFF2-40B4-BE49-F238E27FC236}">
                <a16:creationId xmlns:a16="http://schemas.microsoft.com/office/drawing/2014/main" id="{72EC2A8E-DD22-323F-AC9E-FFF52411B685}"/>
              </a:ext>
            </a:extLst>
          </p:cNvPr>
          <p:cNvPicPr>
            <a:picLocks noChangeAspect="1"/>
          </p:cNvPicPr>
          <p:nvPr/>
        </p:nvPicPr>
        <p:blipFill>
          <a:blip r:embed="rId9">
            <a:duotone>
              <a:schemeClr val="bg2">
                <a:shade val="45000"/>
                <a:satMod val="135000"/>
              </a:schemeClr>
              <a:prstClr val="white"/>
            </a:duotone>
          </a:blip>
          <a:stretch>
            <a:fillRect/>
          </a:stretch>
        </p:blipFill>
        <p:spPr>
          <a:xfrm>
            <a:off x="11088706" y="3951552"/>
            <a:ext cx="184673" cy="274320"/>
          </a:xfrm>
          <a:prstGeom prst="rect">
            <a:avLst/>
          </a:prstGeom>
        </p:spPr>
      </p:pic>
      <p:grpSp>
        <p:nvGrpSpPr>
          <p:cNvPr id="132" name="Group 131">
            <a:extLst>
              <a:ext uri="{FF2B5EF4-FFF2-40B4-BE49-F238E27FC236}">
                <a16:creationId xmlns:a16="http://schemas.microsoft.com/office/drawing/2014/main" id="{E1A614F6-129D-E7D3-44F3-8EFE859F2873}"/>
              </a:ext>
            </a:extLst>
          </p:cNvPr>
          <p:cNvGrpSpPr/>
          <p:nvPr/>
        </p:nvGrpSpPr>
        <p:grpSpPr>
          <a:xfrm>
            <a:off x="11432156" y="3951552"/>
            <a:ext cx="184672" cy="292608"/>
            <a:chOff x="11413864" y="4059996"/>
            <a:chExt cx="184672" cy="292608"/>
          </a:xfrm>
        </p:grpSpPr>
        <p:pic>
          <p:nvPicPr>
            <p:cNvPr id="150" name="Picture 149">
              <a:extLst>
                <a:ext uri="{FF2B5EF4-FFF2-40B4-BE49-F238E27FC236}">
                  <a16:creationId xmlns:a16="http://schemas.microsoft.com/office/drawing/2014/main" id="{9492070F-5E8D-83B8-E724-E027700B4485}"/>
                </a:ext>
              </a:extLst>
            </p:cNvPr>
            <p:cNvPicPr>
              <a:picLocks noChangeAspect="1"/>
            </p:cNvPicPr>
            <p:nvPr/>
          </p:nvPicPr>
          <p:blipFill>
            <a:blip r:embed="rId9">
              <a:duotone>
                <a:schemeClr val="bg2">
                  <a:shade val="45000"/>
                  <a:satMod val="135000"/>
                </a:schemeClr>
                <a:prstClr val="white"/>
              </a:duotone>
            </a:blip>
            <a:srcRect l="1" r="27238"/>
            <a:stretch/>
          </p:blipFill>
          <p:spPr>
            <a:xfrm>
              <a:off x="11413864" y="4059996"/>
              <a:ext cx="134370" cy="274320"/>
            </a:xfrm>
            <a:prstGeom prst="rect">
              <a:avLst/>
            </a:prstGeom>
          </p:spPr>
        </p:pic>
        <p:sp>
          <p:nvSpPr>
            <p:cNvPr id="151" name="Rectangle 150">
              <a:extLst>
                <a:ext uri="{FF2B5EF4-FFF2-40B4-BE49-F238E27FC236}">
                  <a16:creationId xmlns:a16="http://schemas.microsoft.com/office/drawing/2014/main" id="{0DA723F3-C63A-1A15-41D6-E1F75BC9274B}"/>
                </a:ext>
              </a:extLst>
            </p:cNvPr>
            <p:cNvSpPr/>
            <p:nvPr/>
          </p:nvSpPr>
          <p:spPr>
            <a:xfrm>
              <a:off x="11543672" y="4059996"/>
              <a:ext cx="54864"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grpSp>
        <p:nvGrpSpPr>
          <p:cNvPr id="172" name="Group 171">
            <a:extLst>
              <a:ext uri="{FF2B5EF4-FFF2-40B4-BE49-F238E27FC236}">
                <a16:creationId xmlns:a16="http://schemas.microsoft.com/office/drawing/2014/main" id="{9BD193C0-0367-048B-252C-0DEDA2290A4C}"/>
              </a:ext>
            </a:extLst>
          </p:cNvPr>
          <p:cNvGrpSpPr/>
          <p:nvPr/>
        </p:nvGrpSpPr>
        <p:grpSpPr>
          <a:xfrm>
            <a:off x="8684570" y="5137743"/>
            <a:ext cx="261499" cy="292608"/>
            <a:chOff x="10179991" y="2163626"/>
            <a:chExt cx="261499" cy="292608"/>
          </a:xfrm>
        </p:grpSpPr>
        <p:pic>
          <p:nvPicPr>
            <p:cNvPr id="173" name="Picture 172">
              <a:extLst>
                <a:ext uri="{FF2B5EF4-FFF2-40B4-BE49-F238E27FC236}">
                  <a16:creationId xmlns:a16="http://schemas.microsoft.com/office/drawing/2014/main" id="{FB1EC03B-F33F-BDE4-608B-F0988B99B99F}"/>
                </a:ext>
              </a:extLst>
            </p:cNvPr>
            <p:cNvPicPr>
              <a:picLocks noChangeAspect="1"/>
            </p:cNvPicPr>
            <p:nvPr/>
          </p:nvPicPr>
          <p:blipFill>
            <a:blip r:embed="rId9"/>
            <a:stretch>
              <a:fillRect/>
            </a:stretch>
          </p:blipFill>
          <p:spPr>
            <a:xfrm>
              <a:off x="10179991" y="2172770"/>
              <a:ext cx="184673" cy="274320"/>
            </a:xfrm>
            <a:prstGeom prst="rect">
              <a:avLst/>
            </a:prstGeom>
          </p:spPr>
        </p:pic>
        <p:sp>
          <p:nvSpPr>
            <p:cNvPr id="174" name="Rectangle 173">
              <a:extLst>
                <a:ext uri="{FF2B5EF4-FFF2-40B4-BE49-F238E27FC236}">
                  <a16:creationId xmlns:a16="http://schemas.microsoft.com/office/drawing/2014/main" id="{63A9A42E-ED3D-FB13-DD9C-C30189DA10AB}"/>
                </a:ext>
              </a:extLst>
            </p:cNvPr>
            <p:cNvSpPr/>
            <p:nvPr/>
          </p:nvSpPr>
          <p:spPr>
            <a:xfrm>
              <a:off x="10273223" y="2163626"/>
              <a:ext cx="168267"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175" name="Picture 174">
            <a:extLst>
              <a:ext uri="{FF2B5EF4-FFF2-40B4-BE49-F238E27FC236}">
                <a16:creationId xmlns:a16="http://schemas.microsoft.com/office/drawing/2014/main" id="{1DC600E8-712A-1484-5BF0-F639328148BA}"/>
              </a:ext>
            </a:extLst>
          </p:cNvPr>
          <p:cNvPicPr>
            <a:picLocks noChangeAspect="1"/>
          </p:cNvPicPr>
          <p:nvPr/>
        </p:nvPicPr>
        <p:blipFill>
          <a:blip r:embed="rId9"/>
          <a:stretch>
            <a:fillRect/>
          </a:stretch>
        </p:blipFill>
        <p:spPr>
          <a:xfrm>
            <a:off x="8341122" y="5146887"/>
            <a:ext cx="184673" cy="274320"/>
          </a:xfrm>
          <a:prstGeom prst="rect">
            <a:avLst/>
          </a:prstGeom>
        </p:spPr>
      </p:pic>
      <p:grpSp>
        <p:nvGrpSpPr>
          <p:cNvPr id="177" name="Group 176">
            <a:extLst>
              <a:ext uri="{FF2B5EF4-FFF2-40B4-BE49-F238E27FC236}">
                <a16:creationId xmlns:a16="http://schemas.microsoft.com/office/drawing/2014/main" id="{C1711093-76F0-CA84-6E75-76929B18A9CB}"/>
              </a:ext>
            </a:extLst>
          </p:cNvPr>
          <p:cNvGrpSpPr/>
          <p:nvPr/>
        </p:nvGrpSpPr>
        <p:grpSpPr>
          <a:xfrm>
            <a:off x="9028018" y="5137743"/>
            <a:ext cx="184673" cy="292608"/>
            <a:chOff x="10179991" y="2163626"/>
            <a:chExt cx="184673" cy="292608"/>
          </a:xfrm>
        </p:grpSpPr>
        <p:pic>
          <p:nvPicPr>
            <p:cNvPr id="178" name="Picture 177">
              <a:extLst>
                <a:ext uri="{FF2B5EF4-FFF2-40B4-BE49-F238E27FC236}">
                  <a16:creationId xmlns:a16="http://schemas.microsoft.com/office/drawing/2014/main" id="{A5B9F7D5-CD0C-EE14-6A15-D6C5701FAF50}"/>
                </a:ext>
              </a:extLst>
            </p:cNvPr>
            <p:cNvPicPr>
              <a:picLocks noChangeAspect="1"/>
            </p:cNvPicPr>
            <p:nvPr/>
          </p:nvPicPr>
          <p:blipFill>
            <a:blip r:embed="rId9">
              <a:duotone>
                <a:schemeClr val="bg2">
                  <a:shade val="45000"/>
                  <a:satMod val="135000"/>
                </a:schemeClr>
                <a:prstClr val="white"/>
              </a:duotone>
            </a:blip>
            <a:srcRect l="1" r="21722"/>
            <a:stretch/>
          </p:blipFill>
          <p:spPr>
            <a:xfrm>
              <a:off x="10179991" y="2172770"/>
              <a:ext cx="144557" cy="274320"/>
            </a:xfrm>
            <a:prstGeom prst="rect">
              <a:avLst/>
            </a:prstGeom>
          </p:spPr>
        </p:pic>
        <p:sp>
          <p:nvSpPr>
            <p:cNvPr id="179" name="Rectangle 178">
              <a:extLst>
                <a:ext uri="{FF2B5EF4-FFF2-40B4-BE49-F238E27FC236}">
                  <a16:creationId xmlns:a16="http://schemas.microsoft.com/office/drawing/2014/main" id="{106C7BFF-D126-93FC-74A8-A8DFB8218BDA}"/>
                </a:ext>
              </a:extLst>
            </p:cNvPr>
            <p:cNvSpPr/>
            <p:nvPr/>
          </p:nvSpPr>
          <p:spPr>
            <a:xfrm>
              <a:off x="10309800" y="2163626"/>
              <a:ext cx="54864"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grpSp>
        <p:nvGrpSpPr>
          <p:cNvPr id="181" name="Group 180">
            <a:extLst>
              <a:ext uri="{FF2B5EF4-FFF2-40B4-BE49-F238E27FC236}">
                <a16:creationId xmlns:a16="http://schemas.microsoft.com/office/drawing/2014/main" id="{9D826883-B8F2-CC12-7709-6730CDB23648}"/>
              </a:ext>
            </a:extLst>
          </p:cNvPr>
          <p:cNvGrpSpPr/>
          <p:nvPr/>
        </p:nvGrpSpPr>
        <p:grpSpPr>
          <a:xfrm>
            <a:off x="7654226" y="5590310"/>
            <a:ext cx="874744" cy="292608"/>
            <a:chOff x="8455853" y="2153927"/>
            <a:chExt cx="874744" cy="292608"/>
          </a:xfrm>
        </p:grpSpPr>
        <p:grpSp>
          <p:nvGrpSpPr>
            <p:cNvPr id="182" name="Group 181">
              <a:extLst>
                <a:ext uri="{FF2B5EF4-FFF2-40B4-BE49-F238E27FC236}">
                  <a16:creationId xmlns:a16="http://schemas.microsoft.com/office/drawing/2014/main" id="{FEF09C21-91D9-4AC9-99E0-C7467334F8C9}"/>
                </a:ext>
              </a:extLst>
            </p:cNvPr>
            <p:cNvGrpSpPr/>
            <p:nvPr/>
          </p:nvGrpSpPr>
          <p:grpSpPr>
            <a:xfrm>
              <a:off x="9142749" y="2153927"/>
              <a:ext cx="187848" cy="292608"/>
              <a:chOff x="10179991" y="2163626"/>
              <a:chExt cx="187848" cy="292608"/>
            </a:xfrm>
          </p:grpSpPr>
          <p:pic>
            <p:nvPicPr>
              <p:cNvPr id="185" name="Picture 184">
                <a:extLst>
                  <a:ext uri="{FF2B5EF4-FFF2-40B4-BE49-F238E27FC236}">
                    <a16:creationId xmlns:a16="http://schemas.microsoft.com/office/drawing/2014/main" id="{00EA589F-6AEC-CAAE-7B59-ED67561BB8A6}"/>
                  </a:ext>
                </a:extLst>
              </p:cNvPr>
              <p:cNvPicPr>
                <a:picLocks noChangeAspect="1"/>
              </p:cNvPicPr>
              <p:nvPr/>
            </p:nvPicPr>
            <p:blipFill>
              <a:blip r:embed="rId9"/>
              <a:stretch>
                <a:fillRect/>
              </a:stretch>
            </p:blipFill>
            <p:spPr>
              <a:xfrm>
                <a:off x="10179991" y="2172770"/>
                <a:ext cx="184673" cy="274320"/>
              </a:xfrm>
              <a:prstGeom prst="rect">
                <a:avLst/>
              </a:prstGeom>
            </p:spPr>
          </p:pic>
          <p:sp>
            <p:nvSpPr>
              <p:cNvPr id="186" name="Rectangle 185">
                <a:extLst>
                  <a:ext uri="{FF2B5EF4-FFF2-40B4-BE49-F238E27FC236}">
                    <a16:creationId xmlns:a16="http://schemas.microsoft.com/office/drawing/2014/main" id="{FAB63CDF-7D86-3457-5F19-56D3659EBB2C}"/>
                  </a:ext>
                </a:extLst>
              </p:cNvPr>
              <p:cNvSpPr/>
              <p:nvPr/>
            </p:nvSpPr>
            <p:spPr>
              <a:xfrm>
                <a:off x="10331263" y="2163626"/>
                <a:ext cx="36576"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pic>
          <p:nvPicPr>
            <p:cNvPr id="183" name="Picture 182">
              <a:extLst>
                <a:ext uri="{FF2B5EF4-FFF2-40B4-BE49-F238E27FC236}">
                  <a16:creationId xmlns:a16="http://schemas.microsoft.com/office/drawing/2014/main" id="{BCB77893-766A-C864-E8BC-97A7E741E1F7}"/>
                </a:ext>
              </a:extLst>
            </p:cNvPr>
            <p:cNvPicPr>
              <a:picLocks noChangeAspect="1"/>
            </p:cNvPicPr>
            <p:nvPr/>
          </p:nvPicPr>
          <p:blipFill>
            <a:blip r:embed="rId9"/>
            <a:stretch>
              <a:fillRect/>
            </a:stretch>
          </p:blipFill>
          <p:spPr>
            <a:xfrm>
              <a:off x="8455853" y="2163071"/>
              <a:ext cx="184673" cy="274320"/>
            </a:xfrm>
            <a:prstGeom prst="rect">
              <a:avLst/>
            </a:prstGeom>
          </p:spPr>
        </p:pic>
        <p:pic>
          <p:nvPicPr>
            <p:cNvPr id="184" name="Picture 183">
              <a:extLst>
                <a:ext uri="{FF2B5EF4-FFF2-40B4-BE49-F238E27FC236}">
                  <a16:creationId xmlns:a16="http://schemas.microsoft.com/office/drawing/2014/main" id="{E3993BB7-708A-2BB4-28EA-F5F99AAAFA1C}"/>
                </a:ext>
              </a:extLst>
            </p:cNvPr>
            <p:cNvPicPr>
              <a:picLocks noChangeAspect="1"/>
            </p:cNvPicPr>
            <p:nvPr/>
          </p:nvPicPr>
          <p:blipFill>
            <a:blip r:embed="rId9"/>
            <a:stretch>
              <a:fillRect/>
            </a:stretch>
          </p:blipFill>
          <p:spPr>
            <a:xfrm>
              <a:off x="8799301" y="2163071"/>
              <a:ext cx="184673" cy="274320"/>
            </a:xfrm>
            <a:prstGeom prst="rect">
              <a:avLst/>
            </a:prstGeom>
          </p:spPr>
        </p:pic>
      </p:grpSp>
      <p:pic>
        <p:nvPicPr>
          <p:cNvPr id="188" name="Picture 187">
            <a:extLst>
              <a:ext uri="{FF2B5EF4-FFF2-40B4-BE49-F238E27FC236}">
                <a16:creationId xmlns:a16="http://schemas.microsoft.com/office/drawing/2014/main" id="{BB06E4E1-846C-8442-2F9D-17C3F22D8991}"/>
              </a:ext>
            </a:extLst>
          </p:cNvPr>
          <p:cNvPicPr>
            <a:picLocks noChangeAspect="1"/>
          </p:cNvPicPr>
          <p:nvPr/>
        </p:nvPicPr>
        <p:blipFill>
          <a:blip r:embed="rId9">
            <a:duotone>
              <a:schemeClr val="bg2">
                <a:shade val="45000"/>
                <a:satMod val="135000"/>
              </a:schemeClr>
              <a:prstClr val="white"/>
            </a:duotone>
          </a:blip>
          <a:stretch>
            <a:fillRect/>
          </a:stretch>
        </p:blipFill>
        <p:spPr>
          <a:xfrm>
            <a:off x="8684570" y="5608598"/>
            <a:ext cx="184673" cy="274320"/>
          </a:xfrm>
          <a:prstGeom prst="rect">
            <a:avLst/>
          </a:prstGeom>
        </p:spPr>
      </p:pic>
      <p:grpSp>
        <p:nvGrpSpPr>
          <p:cNvPr id="189" name="Group 188">
            <a:extLst>
              <a:ext uri="{FF2B5EF4-FFF2-40B4-BE49-F238E27FC236}">
                <a16:creationId xmlns:a16="http://schemas.microsoft.com/office/drawing/2014/main" id="{6F8ED1B9-D814-8C42-7CD3-A6C5511F0C42}"/>
              </a:ext>
            </a:extLst>
          </p:cNvPr>
          <p:cNvGrpSpPr/>
          <p:nvPr/>
        </p:nvGrpSpPr>
        <p:grpSpPr>
          <a:xfrm>
            <a:off x="9028019" y="5608598"/>
            <a:ext cx="184672" cy="292608"/>
            <a:chOff x="10516542" y="3349262"/>
            <a:chExt cx="184672" cy="292608"/>
          </a:xfrm>
        </p:grpSpPr>
        <p:pic>
          <p:nvPicPr>
            <p:cNvPr id="190" name="Picture 189">
              <a:extLst>
                <a:ext uri="{FF2B5EF4-FFF2-40B4-BE49-F238E27FC236}">
                  <a16:creationId xmlns:a16="http://schemas.microsoft.com/office/drawing/2014/main" id="{D20726AD-E496-4814-5675-6DFC58C7976B}"/>
                </a:ext>
              </a:extLst>
            </p:cNvPr>
            <p:cNvPicPr>
              <a:picLocks noChangeAspect="1"/>
            </p:cNvPicPr>
            <p:nvPr/>
          </p:nvPicPr>
          <p:blipFill>
            <a:blip r:embed="rId9">
              <a:duotone>
                <a:schemeClr val="bg2">
                  <a:shade val="45000"/>
                  <a:satMod val="135000"/>
                </a:schemeClr>
                <a:prstClr val="white"/>
              </a:duotone>
            </a:blip>
            <a:srcRect l="1" r="50949"/>
            <a:stretch/>
          </p:blipFill>
          <p:spPr>
            <a:xfrm>
              <a:off x="10516542" y="3358406"/>
              <a:ext cx="90582" cy="274320"/>
            </a:xfrm>
            <a:prstGeom prst="rect">
              <a:avLst/>
            </a:prstGeom>
          </p:spPr>
        </p:pic>
        <p:sp>
          <p:nvSpPr>
            <p:cNvPr id="191" name="Rectangle 190">
              <a:extLst>
                <a:ext uri="{FF2B5EF4-FFF2-40B4-BE49-F238E27FC236}">
                  <a16:creationId xmlns:a16="http://schemas.microsoft.com/office/drawing/2014/main" id="{7CE397A2-2A2C-01AF-8A1D-B07736B20344}"/>
                </a:ext>
              </a:extLst>
            </p:cNvPr>
            <p:cNvSpPr/>
            <p:nvPr/>
          </p:nvSpPr>
          <p:spPr>
            <a:xfrm>
              <a:off x="10591486" y="3349262"/>
              <a:ext cx="109728"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a:p>
          </p:txBody>
        </p:sp>
      </p:grpSp>
      <p:grpSp>
        <p:nvGrpSpPr>
          <p:cNvPr id="26" name="Group 25">
            <a:extLst>
              <a:ext uri="{FF2B5EF4-FFF2-40B4-BE49-F238E27FC236}">
                <a16:creationId xmlns:a16="http://schemas.microsoft.com/office/drawing/2014/main" id="{1C5CB2EC-3E5D-9A6D-BDEF-37603173D468}"/>
              </a:ext>
            </a:extLst>
          </p:cNvPr>
          <p:cNvGrpSpPr/>
          <p:nvPr/>
        </p:nvGrpSpPr>
        <p:grpSpPr>
          <a:xfrm>
            <a:off x="8259174" y="969450"/>
            <a:ext cx="3480531" cy="1191654"/>
            <a:chOff x="8589549" y="1009205"/>
            <a:chExt cx="3480531" cy="1191654"/>
          </a:xfrm>
        </p:grpSpPr>
        <p:sp>
          <p:nvSpPr>
            <p:cNvPr id="192" name="Rectangle 191">
              <a:extLst>
                <a:ext uri="{FF2B5EF4-FFF2-40B4-BE49-F238E27FC236}">
                  <a16:creationId xmlns:a16="http://schemas.microsoft.com/office/drawing/2014/main" id="{D9C08D9F-75F5-6449-8574-753C5A525162}"/>
                </a:ext>
              </a:extLst>
            </p:cNvPr>
            <p:cNvSpPr/>
            <p:nvPr/>
          </p:nvSpPr>
          <p:spPr>
            <a:xfrm>
              <a:off x="8589549" y="1009205"/>
              <a:ext cx="3480531" cy="11916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8" name="Graphic 27" descr="Rocket with solid fill">
              <a:extLst>
                <a:ext uri="{FF2B5EF4-FFF2-40B4-BE49-F238E27FC236}">
                  <a16:creationId xmlns:a16="http://schemas.microsoft.com/office/drawing/2014/main" id="{BF2F5A60-9791-D0E2-F00A-9C3344F61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0833" y="1342155"/>
              <a:ext cx="338328" cy="338328"/>
            </a:xfrm>
            <a:prstGeom prst="rect">
              <a:avLst/>
            </a:prstGeom>
          </p:spPr>
        </p:pic>
        <p:sp>
          <p:nvSpPr>
            <p:cNvPr id="29" name="Google Shape;118;p18">
              <a:extLst>
                <a:ext uri="{FF2B5EF4-FFF2-40B4-BE49-F238E27FC236}">
                  <a16:creationId xmlns:a16="http://schemas.microsoft.com/office/drawing/2014/main" id="{75088F2A-98F0-972A-B534-B7FDCE249FFD}"/>
                </a:ext>
              </a:extLst>
            </p:cNvPr>
            <p:cNvSpPr txBox="1"/>
            <p:nvPr/>
          </p:nvSpPr>
          <p:spPr>
            <a:xfrm>
              <a:off x="9077907" y="1328033"/>
              <a:ext cx="1605151" cy="369332"/>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dirty="0"/>
                <a:t>Number of launches/ </a:t>
              </a:r>
              <a:br>
                <a:rPr lang="en-US" sz="1200" dirty="0"/>
              </a:br>
              <a:r>
                <a:rPr lang="en-US" sz="1200" dirty="0"/>
                <a:t>spacecraft required*</a:t>
              </a:r>
            </a:p>
          </p:txBody>
        </p:sp>
        <p:sp>
          <p:nvSpPr>
            <p:cNvPr id="37" name="Google Shape;118;p18">
              <a:extLst>
                <a:ext uri="{FF2B5EF4-FFF2-40B4-BE49-F238E27FC236}">
                  <a16:creationId xmlns:a16="http://schemas.microsoft.com/office/drawing/2014/main" id="{22E9A769-2914-1198-94DD-BC728DC44C64}"/>
                </a:ext>
              </a:extLst>
            </p:cNvPr>
            <p:cNvSpPr txBox="1"/>
            <p:nvPr/>
          </p:nvSpPr>
          <p:spPr>
            <a:xfrm>
              <a:off x="9077907" y="1745307"/>
              <a:ext cx="1605151" cy="369332"/>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dirty="0"/>
                <a:t>Total spacecraft mass</a:t>
              </a:r>
              <a:br>
                <a:rPr lang="en-US" sz="1200" dirty="0"/>
              </a:br>
              <a:r>
                <a:rPr lang="en-US" sz="1200" dirty="0"/>
                <a:t>(6,000 kg increments)</a:t>
              </a:r>
            </a:p>
          </p:txBody>
        </p:sp>
        <p:sp>
          <p:nvSpPr>
            <p:cNvPr id="41" name="Google Shape;118;p18">
              <a:extLst>
                <a:ext uri="{FF2B5EF4-FFF2-40B4-BE49-F238E27FC236}">
                  <a16:creationId xmlns:a16="http://schemas.microsoft.com/office/drawing/2014/main" id="{D081E2B8-3C58-443A-60E0-80738A254F27}"/>
                </a:ext>
              </a:extLst>
            </p:cNvPr>
            <p:cNvSpPr txBox="1"/>
            <p:nvPr/>
          </p:nvSpPr>
          <p:spPr>
            <a:xfrm>
              <a:off x="8737660" y="1095425"/>
              <a:ext cx="2078572" cy="184666"/>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b="1" dirty="0"/>
                <a:t>LEGEND</a:t>
              </a:r>
            </a:p>
          </p:txBody>
        </p:sp>
        <p:pic>
          <p:nvPicPr>
            <p:cNvPr id="58" name="Picture 57">
              <a:extLst>
                <a:ext uri="{FF2B5EF4-FFF2-40B4-BE49-F238E27FC236}">
                  <a16:creationId xmlns:a16="http://schemas.microsoft.com/office/drawing/2014/main" id="{572DDF78-77ED-CAC3-521F-38A50F982869}"/>
                </a:ext>
              </a:extLst>
            </p:cNvPr>
            <p:cNvPicPr>
              <a:picLocks noChangeAspect="1"/>
            </p:cNvPicPr>
            <p:nvPr/>
          </p:nvPicPr>
          <p:blipFill>
            <a:blip r:embed="rId9"/>
            <a:stretch>
              <a:fillRect/>
            </a:stretch>
          </p:blipFill>
          <p:spPr>
            <a:xfrm>
              <a:off x="8737660" y="1794267"/>
              <a:ext cx="184673" cy="274320"/>
            </a:xfrm>
            <a:prstGeom prst="rect">
              <a:avLst/>
            </a:prstGeom>
          </p:spPr>
        </p:pic>
        <p:sp>
          <p:nvSpPr>
            <p:cNvPr id="22" name="Google Shape;118;p18">
              <a:extLst>
                <a:ext uri="{FF2B5EF4-FFF2-40B4-BE49-F238E27FC236}">
                  <a16:creationId xmlns:a16="http://schemas.microsoft.com/office/drawing/2014/main" id="{534607B6-C4F8-8AB1-E0E6-F447ECF3FB28}"/>
                </a:ext>
              </a:extLst>
            </p:cNvPr>
            <p:cNvSpPr txBox="1"/>
            <p:nvPr/>
          </p:nvSpPr>
          <p:spPr>
            <a:xfrm>
              <a:off x="10732718" y="1328033"/>
              <a:ext cx="1268782" cy="369332"/>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dirty="0"/>
                <a:t>Black icon = minimum required</a:t>
              </a:r>
            </a:p>
          </p:txBody>
        </p:sp>
        <p:sp>
          <p:nvSpPr>
            <p:cNvPr id="25" name="Google Shape;118;p18">
              <a:extLst>
                <a:ext uri="{FF2B5EF4-FFF2-40B4-BE49-F238E27FC236}">
                  <a16:creationId xmlns:a16="http://schemas.microsoft.com/office/drawing/2014/main" id="{F1306D7D-B1B8-7678-7B0D-4900B4E95442}"/>
                </a:ext>
              </a:extLst>
            </p:cNvPr>
            <p:cNvSpPr txBox="1"/>
            <p:nvPr/>
          </p:nvSpPr>
          <p:spPr>
            <a:xfrm>
              <a:off x="10732718" y="1745307"/>
              <a:ext cx="1268782" cy="369332"/>
            </a:xfrm>
            <a:prstGeom prst="rect">
              <a:avLst/>
            </a:prstGeom>
            <a:noFill/>
            <a:ln w="19050" cap="flat" cmpd="sng">
              <a:noFill/>
              <a:prstDash val="solid"/>
              <a:round/>
              <a:headEnd type="none" w="sm" len="sm"/>
              <a:tailEnd type="none" w="sm" len="sm"/>
            </a:ln>
          </p:spPr>
          <p:txBody>
            <a:bodyPr spcFirstLastPara="1" wrap="square" lIns="0" tIns="0" rIns="0" bIns="0" anchor="ctr" anchorCtr="0">
              <a:spAutoFit/>
            </a:bodyPr>
            <a:lstStyle/>
            <a:p>
              <a:r>
                <a:rPr lang="en-US" sz="1200" dirty="0"/>
                <a:t>Gray icon = </a:t>
              </a:r>
              <a:br>
                <a:rPr lang="en-US" sz="1200" dirty="0"/>
              </a:br>
              <a:r>
                <a:rPr lang="en-US" sz="1200" dirty="0"/>
                <a:t>may be needed</a:t>
              </a:r>
            </a:p>
          </p:txBody>
        </p:sp>
      </p:grpSp>
    </p:spTree>
    <p:extLst>
      <p:ext uri="{BB962C8B-B14F-4D97-AF65-F5344CB8AC3E}">
        <p14:creationId xmlns:p14="http://schemas.microsoft.com/office/powerpoint/2010/main" val="4283432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E74B5-003E-3E6A-3A44-0116F45115B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1705F8-1C1C-ED9A-3F28-1547F5A5F40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462E456-ED84-83C4-05CC-4A9D32258B0D}"/>
              </a:ext>
            </a:extLst>
          </p:cNvPr>
          <p:cNvSpPr>
            <a:spLocks noGrp="1"/>
          </p:cNvSpPr>
          <p:nvPr>
            <p:ph type="sldNum" sz="quarter" idx="12"/>
          </p:nvPr>
        </p:nvSpPr>
        <p:spPr/>
        <p:txBody>
          <a:bodyPr/>
          <a:lstStyle/>
          <a:p>
            <a:fld id="{4EBCDCBD-78E1-0D41-A999-31B5EBF8E02C}" type="slidenum">
              <a:rPr lang="en-US" smtClean="0"/>
              <a:pPr/>
              <a:t>34</a:t>
            </a:fld>
            <a:endParaRPr lang="en-US" dirty="0"/>
          </a:p>
        </p:txBody>
      </p:sp>
    </p:spTree>
    <p:extLst>
      <p:ext uri="{BB962C8B-B14F-4D97-AF65-F5344CB8AC3E}">
        <p14:creationId xmlns:p14="http://schemas.microsoft.com/office/powerpoint/2010/main" val="359343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3D704-331D-74B0-C475-6DDBA99C009C}"/>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7F616D27-D797-34D5-1E2A-07ADFCEC06E4}"/>
              </a:ext>
            </a:extLst>
          </p:cNvPr>
          <p:cNvGrpSpPr>
            <a:grpSpLocks noChangeAspect="1"/>
          </p:cNvGrpSpPr>
          <p:nvPr/>
        </p:nvGrpSpPr>
        <p:grpSpPr>
          <a:xfrm>
            <a:off x="10180320" y="3793872"/>
            <a:ext cx="1554480" cy="1554480"/>
            <a:chOff x="6859747" y="5138172"/>
            <a:chExt cx="914400" cy="914400"/>
          </a:xfrm>
        </p:grpSpPr>
        <p:sp>
          <p:nvSpPr>
            <p:cNvPr id="18" name="Oval 17">
              <a:extLst>
                <a:ext uri="{FF2B5EF4-FFF2-40B4-BE49-F238E27FC236}">
                  <a16:creationId xmlns:a16="http://schemas.microsoft.com/office/drawing/2014/main" id="{C6D19F8E-F3A0-C635-0534-32803F743812}"/>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9" name="Picture 18">
              <a:extLst>
                <a:ext uri="{FF2B5EF4-FFF2-40B4-BE49-F238E27FC236}">
                  <a16:creationId xmlns:a16="http://schemas.microsoft.com/office/drawing/2014/main" id="{3B33B8C0-5F73-6F13-FF1B-0F948355B1A5}"/>
                </a:ext>
              </a:extLst>
            </p:cNvPr>
            <p:cNvPicPr>
              <a:picLocks noChangeAspect="1"/>
            </p:cNvPicPr>
            <p:nvPr/>
          </p:nvPicPr>
          <p:blipFill>
            <a:blip r:embed="rId3"/>
            <a:stretch>
              <a:fillRect/>
            </a:stretch>
          </p:blipFill>
          <p:spPr>
            <a:xfrm>
              <a:off x="7052395" y="5252472"/>
              <a:ext cx="529104" cy="685800"/>
            </a:xfrm>
            <a:prstGeom prst="rect">
              <a:avLst/>
            </a:prstGeom>
          </p:spPr>
        </p:pic>
      </p:grpSp>
      <p:grpSp>
        <p:nvGrpSpPr>
          <p:cNvPr id="23" name="Group 22">
            <a:extLst>
              <a:ext uri="{FF2B5EF4-FFF2-40B4-BE49-F238E27FC236}">
                <a16:creationId xmlns:a16="http://schemas.microsoft.com/office/drawing/2014/main" id="{667EAD81-6D00-F99F-DFA9-A5F7A323592B}"/>
              </a:ext>
            </a:extLst>
          </p:cNvPr>
          <p:cNvGrpSpPr>
            <a:grpSpLocks noChangeAspect="1"/>
          </p:cNvGrpSpPr>
          <p:nvPr/>
        </p:nvGrpSpPr>
        <p:grpSpPr>
          <a:xfrm>
            <a:off x="6438900" y="3793872"/>
            <a:ext cx="1554480" cy="1554480"/>
            <a:chOff x="1154180" y="1321203"/>
            <a:chExt cx="731520" cy="731520"/>
          </a:xfrm>
        </p:grpSpPr>
        <p:sp>
          <p:nvSpPr>
            <p:cNvPr id="24" name="Oval 23">
              <a:extLst>
                <a:ext uri="{FF2B5EF4-FFF2-40B4-BE49-F238E27FC236}">
                  <a16:creationId xmlns:a16="http://schemas.microsoft.com/office/drawing/2014/main" id="{08978DEE-793C-6546-23AD-7F91DD77293B}"/>
                </a:ext>
              </a:extLst>
            </p:cNvPr>
            <p:cNvSpPr/>
            <p:nvPr/>
          </p:nvSpPr>
          <p:spPr>
            <a:xfrm>
              <a:off x="1154180" y="1321203"/>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478767D4-3700-C117-2FC0-C63ABA9F67BF}"/>
                </a:ext>
              </a:extLst>
            </p:cNvPr>
            <p:cNvPicPr>
              <a:picLocks noChangeAspect="1"/>
            </p:cNvPicPr>
            <p:nvPr/>
          </p:nvPicPr>
          <p:blipFill>
            <a:blip r:embed="rId4"/>
            <a:stretch>
              <a:fillRect/>
            </a:stretch>
          </p:blipFill>
          <p:spPr>
            <a:xfrm>
              <a:off x="1245620" y="1412643"/>
              <a:ext cx="548640" cy="548640"/>
            </a:xfrm>
            <a:prstGeom prst="rect">
              <a:avLst/>
            </a:prstGeom>
          </p:spPr>
        </p:pic>
      </p:grpSp>
      <p:grpSp>
        <p:nvGrpSpPr>
          <p:cNvPr id="32" name="Group 31">
            <a:extLst>
              <a:ext uri="{FF2B5EF4-FFF2-40B4-BE49-F238E27FC236}">
                <a16:creationId xmlns:a16="http://schemas.microsoft.com/office/drawing/2014/main" id="{601BF109-A61D-EF69-DED8-EA93AC070C32}"/>
              </a:ext>
            </a:extLst>
          </p:cNvPr>
          <p:cNvGrpSpPr>
            <a:grpSpLocks noChangeAspect="1"/>
          </p:cNvGrpSpPr>
          <p:nvPr/>
        </p:nvGrpSpPr>
        <p:grpSpPr>
          <a:xfrm>
            <a:off x="8316907" y="3793872"/>
            <a:ext cx="1554480" cy="1554480"/>
            <a:chOff x="1154180" y="2889907"/>
            <a:chExt cx="731520" cy="731520"/>
          </a:xfrm>
        </p:grpSpPr>
        <p:sp>
          <p:nvSpPr>
            <p:cNvPr id="33" name="Oval 32">
              <a:extLst>
                <a:ext uri="{FF2B5EF4-FFF2-40B4-BE49-F238E27FC236}">
                  <a16:creationId xmlns:a16="http://schemas.microsoft.com/office/drawing/2014/main" id="{F173C35F-D19A-7F69-B7C0-A6C91FE805FB}"/>
                </a:ext>
              </a:extLst>
            </p:cNvPr>
            <p:cNvSpPr/>
            <p:nvPr/>
          </p:nvSpPr>
          <p:spPr>
            <a:xfrm>
              <a:off x="1154180" y="2889907"/>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34" name="Picture 33">
              <a:extLst>
                <a:ext uri="{FF2B5EF4-FFF2-40B4-BE49-F238E27FC236}">
                  <a16:creationId xmlns:a16="http://schemas.microsoft.com/office/drawing/2014/main" id="{29F21732-4E90-3D84-07AC-1CD8122C354B}"/>
                </a:ext>
              </a:extLst>
            </p:cNvPr>
            <p:cNvPicPr>
              <a:picLocks noChangeAspect="1"/>
            </p:cNvPicPr>
            <p:nvPr/>
          </p:nvPicPr>
          <p:blipFill>
            <a:blip r:embed="rId5"/>
            <a:stretch>
              <a:fillRect/>
            </a:stretch>
          </p:blipFill>
          <p:spPr>
            <a:xfrm>
              <a:off x="1245620" y="2981347"/>
              <a:ext cx="548640" cy="548640"/>
            </a:xfrm>
            <a:prstGeom prst="rect">
              <a:avLst/>
            </a:prstGeom>
          </p:spPr>
        </p:pic>
      </p:grpSp>
      <p:pic>
        <p:nvPicPr>
          <p:cNvPr id="25" name="Picture 24">
            <a:extLst>
              <a:ext uri="{FF2B5EF4-FFF2-40B4-BE49-F238E27FC236}">
                <a16:creationId xmlns:a16="http://schemas.microsoft.com/office/drawing/2014/main" id="{DF8FFD14-3295-6AA8-ED6B-14521B59B0CB}"/>
              </a:ext>
            </a:extLst>
          </p:cNvPr>
          <p:cNvPicPr>
            <a:picLocks noChangeAspect="1"/>
          </p:cNvPicPr>
          <p:nvPr/>
        </p:nvPicPr>
        <p:blipFill>
          <a:blip r:embed="rId6">
            <a:alphaModFix/>
          </a:blip>
          <a:stretch>
            <a:fillRect/>
          </a:stretch>
        </p:blipFill>
        <p:spPr>
          <a:xfrm>
            <a:off x="963203" y="3655855"/>
            <a:ext cx="4439769" cy="2770632"/>
          </a:xfrm>
          <a:prstGeom prst="rect">
            <a:avLst/>
          </a:prstGeom>
        </p:spPr>
      </p:pic>
      <p:sp>
        <p:nvSpPr>
          <p:cNvPr id="16" name="TextBox 15">
            <a:extLst>
              <a:ext uri="{FF2B5EF4-FFF2-40B4-BE49-F238E27FC236}">
                <a16:creationId xmlns:a16="http://schemas.microsoft.com/office/drawing/2014/main" id="{7F2CF91A-DEF4-A070-5029-87C6D21777B2}"/>
              </a:ext>
            </a:extLst>
          </p:cNvPr>
          <p:cNvSpPr txBox="1"/>
          <p:nvPr/>
        </p:nvSpPr>
        <p:spPr>
          <a:xfrm>
            <a:off x="501384" y="3299202"/>
            <a:ext cx="5786874"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Impact risk corridor</a:t>
            </a:r>
          </a:p>
        </p:txBody>
      </p:sp>
      <p:sp>
        <p:nvSpPr>
          <p:cNvPr id="4" name="Slide Number Placeholder 3">
            <a:extLst>
              <a:ext uri="{FF2B5EF4-FFF2-40B4-BE49-F238E27FC236}">
                <a16:creationId xmlns:a16="http://schemas.microsoft.com/office/drawing/2014/main" id="{F41E32C1-727A-4C37-85C5-FD503F5827F4}"/>
              </a:ext>
            </a:extLst>
          </p:cNvPr>
          <p:cNvSpPr>
            <a:spLocks noGrp="1"/>
          </p:cNvSpPr>
          <p:nvPr>
            <p:ph type="sldNum" sz="quarter" idx="12"/>
          </p:nvPr>
        </p:nvSpPr>
        <p:spPr/>
        <p:txBody>
          <a:bodyPr/>
          <a:lstStyle/>
          <a:p>
            <a:fld id="{4EBCDCBD-78E1-0D41-A999-31B5EBF8E02C}" type="slidenum">
              <a:rPr lang="en-US" smtClean="0"/>
              <a:pPr/>
              <a:t>35</a:t>
            </a:fld>
            <a:endParaRPr lang="en-US" dirty="0"/>
          </a:p>
        </p:txBody>
      </p:sp>
      <p:sp>
        <p:nvSpPr>
          <p:cNvPr id="61" name="TextBox 60">
            <a:extLst>
              <a:ext uri="{FF2B5EF4-FFF2-40B4-BE49-F238E27FC236}">
                <a16:creationId xmlns:a16="http://schemas.microsoft.com/office/drawing/2014/main" id="{F902E68E-1D56-537B-AEA7-737949AC4C4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C9400BB3-E28A-4F99-3065-EB51C0F2D7ED}"/>
              </a:ext>
            </a:extLst>
          </p:cNvPr>
          <p:cNvSpPr txBox="1"/>
          <p:nvPr/>
        </p:nvSpPr>
        <p:spPr>
          <a:xfrm>
            <a:off x="6451445" y="329920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SMPAG Recommendations </a:t>
            </a:r>
          </a:p>
        </p:txBody>
      </p:sp>
      <p:sp>
        <p:nvSpPr>
          <p:cNvPr id="3" name="Freeform: Shape 85">
            <a:extLst>
              <a:ext uri="{FF2B5EF4-FFF2-40B4-BE49-F238E27FC236}">
                <a16:creationId xmlns:a16="http://schemas.microsoft.com/office/drawing/2014/main" id="{2B5FF90D-28A5-639F-5BBE-32B674C50A30}"/>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11" name="TextBox 10">
            <a:extLst>
              <a:ext uri="{FF2B5EF4-FFF2-40B4-BE49-F238E27FC236}">
                <a16:creationId xmlns:a16="http://schemas.microsoft.com/office/drawing/2014/main" id="{6634B7A2-A3DF-0DC7-8072-87496F603184}"/>
              </a:ext>
            </a:extLst>
          </p:cNvPr>
          <p:cNvSpPr txBox="1"/>
          <p:nvPr/>
        </p:nvSpPr>
        <p:spPr>
          <a:xfrm>
            <a:off x="8642195" y="528815"/>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F061F259-C69F-DFA0-8256-26043A8AD3DA}"/>
              </a:ext>
            </a:extLst>
          </p:cNvPr>
          <p:cNvGrpSpPr/>
          <p:nvPr/>
        </p:nvGrpSpPr>
        <p:grpSpPr>
          <a:xfrm>
            <a:off x="10880498" y="469770"/>
            <a:ext cx="731520" cy="978529"/>
            <a:chOff x="10367544" y="-407810"/>
            <a:chExt cx="731520" cy="978529"/>
          </a:xfrm>
        </p:grpSpPr>
        <p:grpSp>
          <p:nvGrpSpPr>
            <p:cNvPr id="12" name="Group 11">
              <a:extLst>
                <a:ext uri="{FF2B5EF4-FFF2-40B4-BE49-F238E27FC236}">
                  <a16:creationId xmlns:a16="http://schemas.microsoft.com/office/drawing/2014/main" id="{5A2DC2AD-7F44-475C-451E-EBE01BA3D60A}"/>
                </a:ext>
              </a:extLst>
            </p:cNvPr>
            <p:cNvGrpSpPr/>
            <p:nvPr/>
          </p:nvGrpSpPr>
          <p:grpSpPr>
            <a:xfrm>
              <a:off x="10367544" y="-407810"/>
              <a:ext cx="731520" cy="731520"/>
              <a:chOff x="10984103" y="533491"/>
              <a:chExt cx="731520" cy="731520"/>
            </a:xfrm>
          </p:grpSpPr>
          <p:sp>
            <p:nvSpPr>
              <p:cNvPr id="13" name="Oval 12">
                <a:extLst>
                  <a:ext uri="{FF2B5EF4-FFF2-40B4-BE49-F238E27FC236}">
                    <a16:creationId xmlns:a16="http://schemas.microsoft.com/office/drawing/2014/main" id="{0773584E-AE42-C31C-FC5B-FAACCA43F1EE}"/>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E433E1C-3A76-5223-4843-5497570804CC}"/>
                  </a:ext>
                </a:extLst>
              </p:cNvPr>
              <p:cNvPicPr>
                <a:picLocks noChangeAspect="1"/>
              </p:cNvPicPr>
              <p:nvPr/>
            </p:nvPicPr>
            <p:blipFill>
              <a:blip r:embed="rId7">
                <a:lum bright="70000" contrast="-70000"/>
              </a:blip>
              <a:stretch>
                <a:fillRect/>
              </a:stretch>
            </p:blipFill>
            <p:spPr>
              <a:xfrm>
                <a:off x="11093469" y="636806"/>
                <a:ext cx="536538" cy="548640"/>
              </a:xfrm>
              <a:prstGeom prst="rect">
                <a:avLst/>
              </a:prstGeom>
            </p:spPr>
          </p:pic>
        </p:grpSp>
        <p:cxnSp>
          <p:nvCxnSpPr>
            <p:cNvPr id="15" name="Straight Connector 14">
              <a:extLst>
                <a:ext uri="{FF2B5EF4-FFF2-40B4-BE49-F238E27FC236}">
                  <a16:creationId xmlns:a16="http://schemas.microsoft.com/office/drawing/2014/main" id="{44FBFA22-BCDF-1672-01F3-CF46373604F2}"/>
                </a:ext>
              </a:extLst>
            </p:cNvPr>
            <p:cNvCxnSpPr>
              <a:cxnSpLocks/>
              <a:endCxn id="13"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A81EFE6C-EBA8-681A-4D6D-34A980509C49}"/>
              </a:ext>
            </a:extLst>
          </p:cNvPr>
          <p:cNvSpPr txBox="1"/>
          <p:nvPr/>
        </p:nvSpPr>
        <p:spPr>
          <a:xfrm>
            <a:off x="501384" y="1823272"/>
            <a:ext cx="5088252" cy="246221"/>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dirty="0"/>
              <a:t>Affected people</a:t>
            </a:r>
          </a:p>
        </p:txBody>
      </p:sp>
      <p:grpSp>
        <p:nvGrpSpPr>
          <p:cNvPr id="45" name="Group 44">
            <a:extLst>
              <a:ext uri="{FF2B5EF4-FFF2-40B4-BE49-F238E27FC236}">
                <a16:creationId xmlns:a16="http://schemas.microsoft.com/office/drawing/2014/main" id="{5AB8A491-C94B-5F20-A531-4A3DDBAC672A}"/>
              </a:ext>
            </a:extLst>
          </p:cNvPr>
          <p:cNvGrpSpPr/>
          <p:nvPr/>
        </p:nvGrpSpPr>
        <p:grpSpPr>
          <a:xfrm>
            <a:off x="468465" y="2228803"/>
            <a:ext cx="5287157" cy="662272"/>
            <a:chOff x="468465" y="2228803"/>
            <a:chExt cx="5287157" cy="662272"/>
          </a:xfrm>
        </p:grpSpPr>
        <p:sp>
          <p:nvSpPr>
            <p:cNvPr id="26" name="Rounded Rectangle 25">
              <a:extLst>
                <a:ext uri="{FF2B5EF4-FFF2-40B4-BE49-F238E27FC236}">
                  <a16:creationId xmlns:a16="http://schemas.microsoft.com/office/drawing/2014/main" id="{FF52D7BF-F3CA-2BDB-FB75-4E97BD8EAF7B}"/>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96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8" name="Rounded Rectangle 27">
              <a:extLst>
                <a:ext uri="{FF2B5EF4-FFF2-40B4-BE49-F238E27FC236}">
                  <a16:creationId xmlns:a16="http://schemas.microsoft.com/office/drawing/2014/main" id="{A69D0E1F-9ACF-05AB-68F6-F08AB693F247}"/>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a:t>
              </a:r>
              <a:r>
                <a:rPr lang="en-US" sz="1200" dirty="0">
                  <a:solidFill>
                    <a:srgbClr val="FFFFFF"/>
                  </a:solidFill>
                  <a:latin typeface="Arial" panose="020B0604020202020204"/>
                </a:rPr>
                <a:t>50</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48</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35" name="Rounded Rectangle 34">
              <a:extLst>
                <a:ext uri="{FF2B5EF4-FFF2-40B4-BE49-F238E27FC236}">
                  <a16:creationId xmlns:a16="http://schemas.microsoft.com/office/drawing/2014/main" id="{9A90C79B-38B5-8262-B030-3B140BAC008B}"/>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a:t>
              </a:r>
              <a:r>
                <a:rPr lang="en-US" sz="1200" dirty="0">
                  <a:solidFill>
                    <a:srgbClr val="FFFFFF"/>
                  </a:solidFill>
                  <a:latin typeface="Arial" panose="020B0604020202020204"/>
                </a:rPr>
                <a:t>8</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00K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9%</a:t>
              </a:r>
            </a:p>
          </p:txBody>
        </p:sp>
        <p:sp>
          <p:nvSpPr>
            <p:cNvPr id="36" name="Rounded Rectangle 35">
              <a:extLst>
                <a:ext uri="{FF2B5EF4-FFF2-40B4-BE49-F238E27FC236}">
                  <a16:creationId xmlns:a16="http://schemas.microsoft.com/office/drawing/2014/main" id="{9319F65D-6A7C-C97C-E07F-7738E256681C}"/>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1.3</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10" name="Rounded Rectangle 9">
              <a:extLst>
                <a:ext uri="{FF2B5EF4-FFF2-40B4-BE49-F238E27FC236}">
                  <a16:creationId xmlns:a16="http://schemas.microsoft.com/office/drawing/2014/main" id="{70F98349-14AE-A976-3661-A1EA4F4E9F38}"/>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&gt;30K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~100%</a:t>
              </a:r>
            </a:p>
          </p:txBody>
        </p:sp>
      </p:grpSp>
      <p:sp>
        <p:nvSpPr>
          <p:cNvPr id="60" name="TextBox 59">
            <a:extLst>
              <a:ext uri="{FF2B5EF4-FFF2-40B4-BE49-F238E27FC236}">
                <a16:creationId xmlns:a16="http://schemas.microsoft.com/office/drawing/2014/main" id="{B01A7F52-F6F3-3BE5-7B7F-47FB6AD2DB9E}"/>
              </a:ext>
            </a:extLst>
          </p:cNvPr>
          <p:cNvSpPr txBox="1"/>
          <p:nvPr/>
        </p:nvSpPr>
        <p:spPr>
          <a:xfrm>
            <a:off x="6446849" y="5414332"/>
            <a:ext cx="1448671" cy="430887"/>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Deflection </a:t>
            </a:r>
          </a:p>
          <a:p>
            <a:pPr algn="ctr"/>
            <a:r>
              <a:rPr lang="en-US" sz="1400" dirty="0">
                <a:solidFill>
                  <a:schemeClr val="accent1"/>
                </a:solidFill>
                <a:latin typeface="Arial" panose="020B0604020202020204" pitchFamily="34" charset="0"/>
                <a:cs typeface="Arial" panose="020B0604020202020204" pitchFamily="34" charset="0"/>
              </a:rPr>
              <a:t>direction</a:t>
            </a:r>
            <a:endParaRPr lang="en-US" sz="1400" dirty="0">
              <a:solidFill>
                <a:schemeClr val="accent1"/>
              </a:solidFill>
            </a:endParaRPr>
          </a:p>
        </p:txBody>
      </p:sp>
      <p:sp>
        <p:nvSpPr>
          <p:cNvPr id="64" name="TextBox 63">
            <a:extLst>
              <a:ext uri="{FF2B5EF4-FFF2-40B4-BE49-F238E27FC236}">
                <a16:creationId xmlns:a16="http://schemas.microsoft.com/office/drawing/2014/main" id="{B2D015BD-2C9B-0B9A-6675-D186ECC606AD}"/>
              </a:ext>
            </a:extLst>
          </p:cNvPr>
          <p:cNvSpPr txBox="1"/>
          <p:nvPr/>
        </p:nvSpPr>
        <p:spPr>
          <a:xfrm>
            <a:off x="8511217" y="5414332"/>
            <a:ext cx="1165860" cy="430887"/>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Partial or total deflection</a:t>
            </a:r>
            <a:endParaRPr lang="en-US" sz="1400" dirty="0">
              <a:solidFill>
                <a:schemeClr val="accent1"/>
              </a:solidFill>
            </a:endParaRPr>
          </a:p>
        </p:txBody>
      </p:sp>
      <p:sp>
        <p:nvSpPr>
          <p:cNvPr id="63" name="TextBox 62">
            <a:extLst>
              <a:ext uri="{FF2B5EF4-FFF2-40B4-BE49-F238E27FC236}">
                <a16:creationId xmlns:a16="http://schemas.microsoft.com/office/drawing/2014/main" id="{16D6F327-88F6-4D23-6D05-DE6DEBDCF020}"/>
              </a:ext>
            </a:extLst>
          </p:cNvPr>
          <p:cNvSpPr txBox="1"/>
          <p:nvPr/>
        </p:nvSpPr>
        <p:spPr>
          <a:xfrm>
            <a:off x="10200946" y="5414332"/>
            <a:ext cx="1513228" cy="430887"/>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Earth impact prevention method</a:t>
            </a:r>
            <a:endParaRPr lang="en-US" sz="1400" dirty="0">
              <a:solidFill>
                <a:schemeClr val="accent1"/>
              </a:solidFill>
            </a:endParaRPr>
          </a:p>
        </p:txBody>
      </p:sp>
      <p:sp>
        <p:nvSpPr>
          <p:cNvPr id="7" name="TextBox 6">
            <a:extLst>
              <a:ext uri="{FF2B5EF4-FFF2-40B4-BE49-F238E27FC236}">
                <a16:creationId xmlns:a16="http://schemas.microsoft.com/office/drawing/2014/main" id="{21F9B82E-6D95-8B6A-904A-5C26C6DF54F4}"/>
              </a:ext>
            </a:extLst>
          </p:cNvPr>
          <p:cNvSpPr txBox="1"/>
          <p:nvPr/>
        </p:nvSpPr>
        <p:spPr>
          <a:xfrm>
            <a:off x="6451445" y="182327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Asteroid properties</a:t>
            </a:r>
            <a:endParaRPr lang="en-US" sz="1600" b="1"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9009B7-D413-142A-14C5-61968B290849}"/>
              </a:ext>
            </a:extLst>
          </p:cNvPr>
          <p:cNvSpPr txBox="1"/>
          <p:nvPr/>
        </p:nvSpPr>
        <p:spPr>
          <a:xfrm>
            <a:off x="6451445" y="2228803"/>
            <a:ext cx="3888203" cy="430887"/>
          </a:xfrm>
          <a:prstGeom prst="rect">
            <a:avLst/>
          </a:prstGeom>
          <a:noFill/>
        </p:spPr>
        <p:txBody>
          <a:bodyPr wrap="square" lIns="0" tIns="0" rIns="0" bIns="0" anchor="b" anchorCtr="0">
            <a:spAutoFit/>
          </a:bodyPr>
          <a:lstStyle/>
          <a:p>
            <a:r>
              <a:rPr lang="en-US" sz="1400" dirty="0">
                <a:latin typeface="Arial" panose="020B0604020202020204" pitchFamily="34" charset="0"/>
                <a:cs typeface="Arial" panose="020B0604020202020204" pitchFamily="34" charset="0"/>
              </a:rPr>
              <a:t>Size: 140–160 m, most likely 148–153 m </a:t>
            </a:r>
          </a:p>
          <a:p>
            <a:r>
              <a:rPr lang="en-US" sz="1400" dirty="0">
                <a:latin typeface="Arial" panose="020B0604020202020204" pitchFamily="34" charset="0"/>
                <a:cs typeface="Arial" panose="020B0604020202020204" pitchFamily="34" charset="0"/>
              </a:rPr>
              <a:t>Composition: Rocky</a:t>
            </a:r>
            <a:endParaRPr lang="en-US" sz="1400" dirty="0"/>
          </a:p>
        </p:txBody>
      </p:sp>
      <p:pic>
        <p:nvPicPr>
          <p:cNvPr id="9" name="Picture 8">
            <a:extLst>
              <a:ext uri="{FF2B5EF4-FFF2-40B4-BE49-F238E27FC236}">
                <a16:creationId xmlns:a16="http://schemas.microsoft.com/office/drawing/2014/main" id="{E6AABA2A-5432-B7A1-D88E-F596406D82A6}"/>
              </a:ext>
            </a:extLst>
          </p:cNvPr>
          <p:cNvPicPr>
            <a:picLocks/>
          </p:cNvPicPr>
          <p:nvPr/>
        </p:nvPicPr>
        <p:blipFill>
          <a:blip r:embed="rId8" cstate="hqprint">
            <a:extLst>
              <a:ext uri="{28A0092B-C50C-407E-A947-70E740481C1C}">
                <a14:useLocalDpi xmlns:a14="http://schemas.microsoft.com/office/drawing/2010/main"/>
              </a:ext>
            </a:extLst>
          </a:blip>
          <a:stretch>
            <a:fillRect/>
          </a:stretch>
        </p:blipFill>
        <p:spPr>
          <a:xfrm rot="10800000" flipH="1">
            <a:off x="9976653" y="1990275"/>
            <a:ext cx="504145" cy="502412"/>
          </a:xfrm>
          <a:prstGeom prst="rect">
            <a:avLst/>
          </a:prstGeom>
          <a:effectLst/>
        </p:spPr>
      </p:pic>
      <p:grpSp>
        <p:nvGrpSpPr>
          <p:cNvPr id="5" name="Group 4">
            <a:extLst>
              <a:ext uri="{FF2B5EF4-FFF2-40B4-BE49-F238E27FC236}">
                <a16:creationId xmlns:a16="http://schemas.microsoft.com/office/drawing/2014/main" id="{379E5D46-9389-13F4-B315-D41B35D10FD5}"/>
              </a:ext>
            </a:extLst>
          </p:cNvPr>
          <p:cNvGrpSpPr/>
          <p:nvPr/>
        </p:nvGrpSpPr>
        <p:grpSpPr>
          <a:xfrm>
            <a:off x="2943541" y="435244"/>
            <a:ext cx="731520" cy="1013055"/>
            <a:chOff x="563547" y="2427830"/>
            <a:chExt cx="731520" cy="1013055"/>
          </a:xfrm>
        </p:grpSpPr>
        <p:sp>
          <p:nvSpPr>
            <p:cNvPr id="6" name="Oval 5">
              <a:extLst>
                <a:ext uri="{FF2B5EF4-FFF2-40B4-BE49-F238E27FC236}">
                  <a16:creationId xmlns:a16="http://schemas.microsoft.com/office/drawing/2014/main" id="{9944CD78-7748-4D58-0218-87B41A7F76E9}"/>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1" name="Graphic 20" descr="Marker with solid fill">
              <a:extLst>
                <a:ext uri="{FF2B5EF4-FFF2-40B4-BE49-F238E27FC236}">
                  <a16:creationId xmlns:a16="http://schemas.microsoft.com/office/drawing/2014/main" id="{ADFCF8C8-8386-6F38-1A7C-CA90250690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547" y="2427830"/>
              <a:ext cx="731520" cy="731520"/>
            </a:xfrm>
            <a:prstGeom prst="rect">
              <a:avLst/>
            </a:prstGeom>
          </p:spPr>
        </p:pic>
        <p:cxnSp>
          <p:nvCxnSpPr>
            <p:cNvPr id="29" name="Straight Connector 28">
              <a:extLst>
                <a:ext uri="{FF2B5EF4-FFF2-40B4-BE49-F238E27FC236}">
                  <a16:creationId xmlns:a16="http://schemas.microsoft.com/office/drawing/2014/main" id="{FEC19A75-1DAF-357F-F9EB-EB72FB3375BD}"/>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sp>
        <p:nvSpPr>
          <p:cNvPr id="2" name="TextBox 1">
            <a:extLst>
              <a:ext uri="{FF2B5EF4-FFF2-40B4-BE49-F238E27FC236}">
                <a16:creationId xmlns:a16="http://schemas.microsoft.com/office/drawing/2014/main" id="{F36FA2E2-834D-AD73-D971-2CB1356D5963}"/>
              </a:ext>
            </a:extLst>
          </p:cNvPr>
          <p:cNvSpPr txBox="1"/>
          <p:nvPr/>
        </p:nvSpPr>
        <p:spPr>
          <a:xfrm>
            <a:off x="3774458" y="494289"/>
            <a:ext cx="4917595"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April 2028.</a:t>
            </a:r>
          </a:p>
          <a:p>
            <a:pPr defTabSz="914400">
              <a:lnSpc>
                <a:spcPct val="90000"/>
              </a:lnSpc>
              <a:defRPr/>
            </a:pPr>
            <a:r>
              <a:rPr lang="en-US" sz="2000" dirty="0">
                <a:solidFill>
                  <a:schemeClr val="accent2"/>
                </a:solidFill>
                <a:latin typeface="Arial" panose="020B0604020202020204" pitchFamily="34" charset="0"/>
                <a:cs typeface="Arial" panose="020B0604020202020204" pitchFamily="34" charset="0"/>
              </a:rPr>
              <a:t>13 years until a definite Earth impact</a:t>
            </a:r>
          </a:p>
        </p:txBody>
      </p:sp>
    </p:spTree>
    <p:extLst>
      <p:ext uri="{BB962C8B-B14F-4D97-AF65-F5344CB8AC3E}">
        <p14:creationId xmlns:p14="http://schemas.microsoft.com/office/powerpoint/2010/main" val="3155601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D7AC68-D548-C9ED-9C86-AE437D5A7E11}"/>
              </a:ext>
            </a:extLst>
          </p:cNvPr>
          <p:cNvSpPr>
            <a:spLocks noGrp="1"/>
          </p:cNvSpPr>
          <p:nvPr>
            <p:ph type="sldNum" sz="quarter" idx="26"/>
          </p:nvPr>
        </p:nvSpPr>
        <p:spPr/>
        <p:txBody>
          <a:bodyPr/>
          <a:lstStyle/>
          <a:p>
            <a:fld id="{4EBCDCBD-78E1-0D41-A999-31B5EBF8E02C}" type="slidenum">
              <a:rPr lang="en-US" smtClean="0"/>
              <a:pPr/>
              <a:t>36</a:t>
            </a:fld>
            <a:endParaRPr lang="en-US" dirty="0"/>
          </a:p>
        </p:txBody>
      </p:sp>
      <p:sp>
        <p:nvSpPr>
          <p:cNvPr id="6" name="Footer Placeholder 5">
            <a:extLst>
              <a:ext uri="{FF2B5EF4-FFF2-40B4-BE49-F238E27FC236}">
                <a16:creationId xmlns:a16="http://schemas.microsoft.com/office/drawing/2014/main" id="{1F0E43E8-361B-3615-A848-511128DBE3D0}"/>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D6F139DB-F24E-05F7-3F71-74CB466CE0A6}"/>
              </a:ext>
            </a:extLst>
          </p:cNvPr>
          <p:cNvSpPr txBox="1">
            <a:spLocks/>
          </p:cNvSpPr>
          <p:nvPr/>
        </p:nvSpPr>
        <p:spPr>
          <a:xfrm>
            <a:off x="457200" y="419100"/>
            <a:ext cx="11277600" cy="762000"/>
          </a:xfrm>
          <a:prstGeom prst="rect">
            <a:avLst/>
          </a:prstGeom>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Participant Discussion</a:t>
            </a:r>
          </a:p>
        </p:txBody>
      </p:sp>
      <p:pic>
        <p:nvPicPr>
          <p:cNvPr id="18" name="Picture 17">
            <a:extLst>
              <a:ext uri="{FF2B5EF4-FFF2-40B4-BE49-F238E27FC236}">
                <a16:creationId xmlns:a16="http://schemas.microsoft.com/office/drawing/2014/main" id="{6BFAC4D4-047F-6D62-073F-6496070F39A8}"/>
              </a:ext>
            </a:extLst>
          </p:cNvPr>
          <p:cNvPicPr>
            <a:picLocks noChangeAspect="1"/>
          </p:cNvPicPr>
          <p:nvPr/>
        </p:nvPicPr>
        <p:blipFill>
          <a:blip r:embed="rId2"/>
          <a:stretch>
            <a:fillRect/>
          </a:stretch>
        </p:blipFill>
        <p:spPr>
          <a:xfrm>
            <a:off x="8251038" y="2034373"/>
            <a:ext cx="2992686" cy="3146158"/>
          </a:xfrm>
          <a:prstGeom prst="rect">
            <a:avLst/>
          </a:prstGeom>
        </p:spPr>
      </p:pic>
      <p:sp>
        <p:nvSpPr>
          <p:cNvPr id="19" name="Text Placeholder 2">
            <a:extLst>
              <a:ext uri="{FF2B5EF4-FFF2-40B4-BE49-F238E27FC236}">
                <a16:creationId xmlns:a16="http://schemas.microsoft.com/office/drawing/2014/main" id="{60AD3731-5FA7-5D0B-9811-04145787C640}"/>
              </a:ext>
            </a:extLst>
          </p:cNvPr>
          <p:cNvSpPr txBox="1">
            <a:spLocks/>
          </p:cNvSpPr>
          <p:nvPr/>
        </p:nvSpPr>
        <p:spPr>
          <a:xfrm>
            <a:off x="948276" y="1181100"/>
            <a:ext cx="6637566" cy="5029200"/>
          </a:xfrm>
          <a:prstGeom prst="rect">
            <a:avLst/>
          </a:prstGeom>
          <a:noFill/>
          <a:ln>
            <a:noFill/>
          </a:ln>
        </p:spPr>
        <p:txBody>
          <a:bodyPr vert="horz" lIns="0" tIns="0" rIns="0" bIns="0" rtlCol="0" anchor="ctr">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base">
              <a:spcBef>
                <a:spcPts val="800"/>
              </a:spcBef>
              <a:spcAft>
                <a:spcPts val="800"/>
              </a:spcAft>
            </a:pPr>
            <a:r>
              <a:rPr lang="en-US" sz="2200" dirty="0">
                <a:solidFill>
                  <a:srgbClr val="000000"/>
                </a:solidFill>
                <a:latin typeface="Arial" panose="020B0604020202020204" pitchFamily="34" charset="0"/>
              </a:rPr>
              <a:t>What did you learn during the panel?</a:t>
            </a:r>
          </a:p>
          <a:p>
            <a:pPr algn="l" fontAlgn="base">
              <a:spcBef>
                <a:spcPts val="800"/>
              </a:spcBef>
              <a:spcAft>
                <a:spcPts val="800"/>
              </a:spcAft>
            </a:pPr>
            <a:r>
              <a:rPr lang="en-US" sz="2200" dirty="0">
                <a:solidFill>
                  <a:srgbClr val="000000"/>
                </a:solidFill>
                <a:latin typeface="Arial" panose="020B0604020202020204" pitchFamily="34" charset="0"/>
              </a:rPr>
              <a:t>What in the panelists’ comments aligned with your expectations? What surprised you?</a:t>
            </a:r>
          </a:p>
          <a:p>
            <a:pPr algn="l" fontAlgn="base">
              <a:spcBef>
                <a:spcPts val="800"/>
              </a:spcBef>
              <a:spcAft>
                <a:spcPts val="800"/>
              </a:spcAft>
            </a:pPr>
            <a:r>
              <a:rPr lang="en-US" sz="2200" dirty="0">
                <a:solidFill>
                  <a:srgbClr val="000000"/>
                </a:solidFill>
                <a:latin typeface="Arial" panose="020B0604020202020204" pitchFamily="34" charset="0"/>
              </a:rPr>
              <a:t>Did your perspective on planetary defense change in any way after listening to the panelists? If so, how?</a:t>
            </a:r>
          </a:p>
          <a:p>
            <a:pPr algn="l" fontAlgn="base">
              <a:spcBef>
                <a:spcPts val="800"/>
              </a:spcBef>
              <a:spcAft>
                <a:spcPts val="800"/>
              </a:spcAft>
            </a:pPr>
            <a:r>
              <a:rPr lang="en-US" sz="2200" dirty="0">
                <a:solidFill>
                  <a:srgbClr val="000000"/>
                </a:solidFill>
                <a:latin typeface="Arial" panose="020B0604020202020204" pitchFamily="34" charset="0"/>
              </a:rPr>
              <a:t>What are the implications of the panelists’ comments for your own work?</a:t>
            </a:r>
          </a:p>
          <a:p>
            <a:pPr algn="l" fontAlgn="base">
              <a:spcBef>
                <a:spcPts val="800"/>
              </a:spcBef>
              <a:spcAft>
                <a:spcPts val="800"/>
              </a:spcAft>
            </a:pPr>
            <a:r>
              <a:rPr lang="en-US" sz="2200" dirty="0">
                <a:solidFill>
                  <a:srgbClr val="000000"/>
                </a:solidFill>
                <a:latin typeface="Arial" panose="020B0604020202020204" pitchFamily="34" charset="0"/>
              </a:rPr>
              <a:t>What concrete actions could be taken to make progress on the issues raised by the panelists?</a:t>
            </a:r>
          </a:p>
          <a:p>
            <a:pPr algn="l" fontAlgn="base">
              <a:spcBef>
                <a:spcPts val="800"/>
              </a:spcBef>
              <a:spcAft>
                <a:spcPts val="800"/>
              </a:spcAft>
            </a:pPr>
            <a:r>
              <a:rPr lang="en-US" sz="2200" dirty="0">
                <a:solidFill>
                  <a:srgbClr val="000000"/>
                </a:solidFill>
                <a:latin typeface="Arial" panose="020B0604020202020204" pitchFamily="34" charset="0"/>
              </a:rPr>
              <a:t>If you could ask the panelists to elaborate on one specific point, what would it be?</a:t>
            </a:r>
          </a:p>
        </p:txBody>
      </p:sp>
    </p:spTree>
    <p:extLst>
      <p:ext uri="{BB962C8B-B14F-4D97-AF65-F5344CB8AC3E}">
        <p14:creationId xmlns:p14="http://schemas.microsoft.com/office/powerpoint/2010/main" val="2834083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0536C-17DB-0FE1-8CD7-77CDFD25224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FB7F80-08A3-2595-68CE-0671D777B696}"/>
              </a:ext>
            </a:extLst>
          </p:cNvPr>
          <p:cNvSpPr>
            <a:spLocks noGrp="1"/>
          </p:cNvSpPr>
          <p:nvPr>
            <p:ph type="sldNum" sz="quarter" idx="26"/>
          </p:nvPr>
        </p:nvSpPr>
        <p:spPr/>
        <p:txBody>
          <a:bodyPr/>
          <a:lstStyle/>
          <a:p>
            <a:fld id="{4EBCDCBD-78E1-0D41-A999-31B5EBF8E02C}" type="slidenum">
              <a:rPr lang="en-US" smtClean="0"/>
              <a:pPr/>
              <a:t>37</a:t>
            </a:fld>
            <a:endParaRPr lang="en-US" dirty="0"/>
          </a:p>
        </p:txBody>
      </p:sp>
      <p:sp>
        <p:nvSpPr>
          <p:cNvPr id="6" name="Footer Placeholder 5">
            <a:extLst>
              <a:ext uri="{FF2B5EF4-FFF2-40B4-BE49-F238E27FC236}">
                <a16:creationId xmlns:a16="http://schemas.microsoft.com/office/drawing/2014/main" id="{132660B1-1B1D-F7C4-4466-3D8CF726C20F}"/>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EB91ABAB-2BC9-55E8-B9E7-BE723896D043}"/>
              </a:ext>
            </a:extLst>
          </p:cNvPr>
          <p:cNvSpPr txBox="1">
            <a:spLocks/>
          </p:cNvSpPr>
          <p:nvPr/>
        </p:nvSpPr>
        <p:spPr>
          <a:xfrm>
            <a:off x="457200" y="419100"/>
            <a:ext cx="11277600" cy="762000"/>
          </a:xfrm>
          <a:prstGeom prst="rect">
            <a:avLst/>
          </a:prstGeom>
          <a:noFill/>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Share Your Perspectives</a:t>
            </a:r>
          </a:p>
        </p:txBody>
      </p:sp>
      <p:sp>
        <p:nvSpPr>
          <p:cNvPr id="19" name="Text Placeholder 2">
            <a:extLst>
              <a:ext uri="{FF2B5EF4-FFF2-40B4-BE49-F238E27FC236}">
                <a16:creationId xmlns:a16="http://schemas.microsoft.com/office/drawing/2014/main" id="{399604CE-BA6D-E22C-FC2C-6F2A451BF917}"/>
              </a:ext>
            </a:extLst>
          </p:cNvPr>
          <p:cNvSpPr txBox="1">
            <a:spLocks/>
          </p:cNvSpPr>
          <p:nvPr/>
        </p:nvSpPr>
        <p:spPr>
          <a:xfrm>
            <a:off x="952500" y="1485900"/>
            <a:ext cx="10287000" cy="4786778"/>
          </a:xfrm>
          <a:prstGeom prst="rect">
            <a:avLst/>
          </a:prstGeom>
          <a:noFill/>
          <a:ln>
            <a:noFill/>
          </a:ln>
        </p:spPr>
        <p:txBody>
          <a:bodyPr vert="horz" lIns="0" tIns="0" rIns="0" bIns="0" numCol="1" spcCol="457200" rtlCol="0" anchor="t" anchorCtr="0">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fontAlgn="base">
              <a:lnSpc>
                <a:spcPct val="110000"/>
              </a:lnSpc>
            </a:pPr>
            <a:r>
              <a:rPr lang="en-US" sz="2400" b="1" i="0" u="none" strike="noStrike" dirty="0">
                <a:solidFill>
                  <a:schemeClr val="accent1">
                    <a:lumMod val="50000"/>
                    <a:lumOff val="50000"/>
                  </a:schemeClr>
                </a:solidFill>
                <a:effectLst/>
                <a:latin typeface="Arial" panose="020B0604020202020204" pitchFamily="34" charset="0"/>
              </a:rPr>
              <a:t>Which factor do you think decision makers should prioritize when weighing deflection options?</a:t>
            </a:r>
          </a:p>
          <a:p>
            <a:pPr marL="458788" lvl="1" indent="-449263" rtl="0" fontAlgn="base">
              <a:lnSpc>
                <a:spcPct val="110000"/>
              </a:lnSpc>
              <a:buFont typeface="+mj-lt"/>
              <a:buAutoNum type="alphaLcParenR"/>
            </a:pPr>
            <a:r>
              <a:rPr lang="en-US" sz="2400" b="0" i="0" u="none" strike="noStrike" dirty="0">
                <a:solidFill>
                  <a:srgbClr val="000000"/>
                </a:solidFill>
                <a:effectLst/>
                <a:latin typeface="Arial" panose="020B0604020202020204" pitchFamily="34" charset="0"/>
              </a:rPr>
              <a:t>Minimizing the number of people potentially placed in harm’s way along the deflection corridor</a:t>
            </a:r>
          </a:p>
          <a:p>
            <a:pPr marL="458788" lvl="1" indent="-449263" rtl="0" fontAlgn="base">
              <a:lnSpc>
                <a:spcPct val="110000"/>
              </a:lnSpc>
              <a:buFont typeface="+mj-lt"/>
              <a:buAutoNum type="alphaLcParenR"/>
            </a:pPr>
            <a:r>
              <a:rPr lang="en-US" sz="2400" dirty="0">
                <a:solidFill>
                  <a:srgbClr val="000000"/>
                </a:solidFill>
                <a:latin typeface="Arial" panose="020B0604020202020204" pitchFamily="34" charset="0"/>
              </a:rPr>
              <a:t>Maximizing the chance of preventing an Earth impact by moving the asteroid a shorter distance</a:t>
            </a:r>
            <a:endParaRPr lang="en-US" sz="2400" b="0" i="0" u="none" strike="noStrike" dirty="0">
              <a:solidFill>
                <a:srgbClr val="000000"/>
              </a:solidFill>
              <a:effectLst/>
              <a:latin typeface="Arial" panose="020B0604020202020204" pitchFamily="34" charset="0"/>
            </a:endParaRPr>
          </a:p>
          <a:p>
            <a:pPr marL="458788" lvl="1" indent="-449263" rtl="0" fontAlgn="base">
              <a:lnSpc>
                <a:spcPct val="110000"/>
              </a:lnSpc>
              <a:buFont typeface="+mj-lt"/>
              <a:buAutoNum type="alphaLcParenR"/>
            </a:pPr>
            <a:r>
              <a:rPr lang="en-US" sz="2400" b="0" i="0" u="none" strike="noStrike" dirty="0">
                <a:solidFill>
                  <a:srgbClr val="000000"/>
                </a:solidFill>
                <a:effectLst/>
                <a:latin typeface="Arial" panose="020B0604020202020204" pitchFamily="34" charset="0"/>
              </a:rPr>
              <a:t>Choosing a method that has been demonstrated to deflect an asteroid in a flight test</a:t>
            </a:r>
          </a:p>
        </p:txBody>
      </p:sp>
    </p:spTree>
    <p:extLst>
      <p:ext uri="{BB962C8B-B14F-4D97-AF65-F5344CB8AC3E}">
        <p14:creationId xmlns:p14="http://schemas.microsoft.com/office/powerpoint/2010/main" val="3883695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F42D47-FF99-5035-55B9-38759F874C7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B07AE2A-E23F-84AF-2E09-3DD40906B930}"/>
              </a:ext>
            </a:extLst>
          </p:cNvPr>
          <p:cNvSpPr>
            <a:spLocks noGrp="1"/>
          </p:cNvSpPr>
          <p:nvPr>
            <p:ph type="sldNum" sz="quarter" idx="12"/>
          </p:nvPr>
        </p:nvSpPr>
        <p:spPr/>
        <p:txBody>
          <a:bodyPr/>
          <a:lstStyle/>
          <a:p>
            <a:fld id="{4EBCDCBD-78E1-0D41-A999-31B5EBF8E02C}" type="slidenum">
              <a:rPr lang="en-US" smtClean="0"/>
              <a:pPr/>
              <a:t>38</a:t>
            </a:fld>
            <a:endParaRPr lang="en-US" dirty="0"/>
          </a:p>
        </p:txBody>
      </p:sp>
    </p:spTree>
    <p:extLst>
      <p:ext uri="{BB962C8B-B14F-4D97-AF65-F5344CB8AC3E}">
        <p14:creationId xmlns:p14="http://schemas.microsoft.com/office/powerpoint/2010/main" val="988895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4568-6613-1B0A-AD09-530C154A429B}"/>
              </a:ext>
            </a:extLst>
          </p:cNvPr>
          <p:cNvSpPr>
            <a:spLocks noGrp="1"/>
          </p:cNvSpPr>
          <p:nvPr>
            <p:ph type="title"/>
          </p:nvPr>
        </p:nvSpPr>
        <p:spPr/>
        <p:txBody>
          <a:bodyPr/>
          <a:lstStyle/>
          <a:p>
            <a:r>
              <a:rPr lang="en-US" dirty="0"/>
              <a:t>It is now April 2028.</a:t>
            </a:r>
          </a:p>
        </p:txBody>
      </p:sp>
      <p:sp>
        <p:nvSpPr>
          <p:cNvPr id="4" name="Text Placeholder 3">
            <a:extLst>
              <a:ext uri="{FF2B5EF4-FFF2-40B4-BE49-F238E27FC236}">
                <a16:creationId xmlns:a16="http://schemas.microsoft.com/office/drawing/2014/main" id="{91F8C509-D83D-9DA3-7348-4CBB0904E37F}"/>
              </a:ext>
            </a:extLst>
          </p:cNvPr>
          <p:cNvSpPr>
            <a:spLocks noGrp="1"/>
          </p:cNvSpPr>
          <p:nvPr>
            <p:ph type="body" sz="quarter" idx="13"/>
          </p:nvPr>
        </p:nvSpPr>
        <p:spPr/>
        <p:txBody>
          <a:bodyPr/>
          <a:lstStyle/>
          <a:p>
            <a:r>
              <a:rPr lang="en-US" dirty="0"/>
              <a:t>13 years until a definite Earth impact</a:t>
            </a:r>
          </a:p>
        </p:txBody>
      </p:sp>
      <p:sp>
        <p:nvSpPr>
          <p:cNvPr id="5" name="Slide Number Placeholder 4">
            <a:extLst>
              <a:ext uri="{FF2B5EF4-FFF2-40B4-BE49-F238E27FC236}">
                <a16:creationId xmlns:a16="http://schemas.microsoft.com/office/drawing/2014/main" id="{0DCAC17A-9EE0-4A6A-5DA8-1E80CF98DC0E}"/>
              </a:ext>
            </a:extLst>
          </p:cNvPr>
          <p:cNvSpPr>
            <a:spLocks noGrp="1"/>
          </p:cNvSpPr>
          <p:nvPr>
            <p:ph type="sldNum" sz="quarter" idx="16"/>
          </p:nvPr>
        </p:nvSpPr>
        <p:spPr/>
        <p:txBody>
          <a:bodyPr/>
          <a:lstStyle/>
          <a:p>
            <a:fld id="{4EBCDCBD-78E1-0D41-A999-31B5EBF8E02C}" type="slidenum">
              <a:rPr lang="en-US" smtClean="0"/>
              <a:pPr/>
              <a:t>4</a:t>
            </a:fld>
            <a:endParaRPr lang="en-US" dirty="0"/>
          </a:p>
        </p:txBody>
      </p:sp>
      <p:sp>
        <p:nvSpPr>
          <p:cNvPr id="6" name="Footer Placeholder 5">
            <a:extLst>
              <a:ext uri="{FF2B5EF4-FFF2-40B4-BE49-F238E27FC236}">
                <a16:creationId xmlns:a16="http://schemas.microsoft.com/office/drawing/2014/main" id="{0A804570-644C-3A22-E9E8-7C815FBF787B}"/>
              </a:ext>
            </a:extLst>
          </p:cNvPr>
          <p:cNvSpPr>
            <a:spLocks noGrp="1"/>
          </p:cNvSpPr>
          <p:nvPr>
            <p:ph type="ftr" sz="quarter" idx="15"/>
          </p:nvPr>
        </p:nvSpPr>
        <p:spPr/>
        <p:txBody>
          <a:bodyPr/>
          <a:lstStyle/>
          <a:p>
            <a:endParaRPr lang="en-US" dirty="0"/>
          </a:p>
        </p:txBody>
      </p:sp>
      <p:sp>
        <p:nvSpPr>
          <p:cNvPr id="13" name="Freeform: Shape 85">
            <a:extLst>
              <a:ext uri="{FF2B5EF4-FFF2-40B4-BE49-F238E27FC236}">
                <a16:creationId xmlns:a16="http://schemas.microsoft.com/office/drawing/2014/main" id="{867C3D7E-093D-1C2E-519B-8A980DD94C9A}"/>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14" name="TextBox 13">
            <a:extLst>
              <a:ext uri="{FF2B5EF4-FFF2-40B4-BE49-F238E27FC236}">
                <a16:creationId xmlns:a16="http://schemas.microsoft.com/office/drawing/2014/main" id="{2E9456BF-782C-71E4-0588-FB90465DCE47}"/>
              </a:ext>
            </a:extLst>
          </p:cNvPr>
          <p:cNvSpPr txBox="1"/>
          <p:nvPr/>
        </p:nvSpPr>
        <p:spPr>
          <a:xfrm>
            <a:off x="102412" y="4599445"/>
            <a:ext cx="1243909" cy="581698"/>
          </a:xfrm>
          <a:prstGeom prst="rect">
            <a:avLst/>
          </a:prstGeom>
          <a:noFill/>
          <a:ln w="19050">
            <a:noFill/>
          </a:ln>
        </p:spPr>
        <p:txBody>
          <a:bodyPr wrap="square" lIns="0" tIns="0" rIns="0" bIns="0" rtlCol="0">
            <a:spAutoFit/>
          </a:bodyPr>
          <a:lstStyle/>
          <a:p>
            <a:pPr algn="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issues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cxnSp>
        <p:nvCxnSpPr>
          <p:cNvPr id="19" name="Straight Connector 18">
            <a:extLst>
              <a:ext uri="{FF2B5EF4-FFF2-40B4-BE49-F238E27FC236}">
                <a16:creationId xmlns:a16="http://schemas.microsoft.com/office/drawing/2014/main" id="{ABD3CBE8-BA07-35AE-3192-8624ABEA5968}"/>
              </a:ext>
            </a:extLst>
          </p:cNvPr>
          <p:cNvCxnSpPr>
            <a:cxnSpLocks/>
            <a:endCxn id="18" idx="4"/>
          </p:cNvCxnSpPr>
          <p:nvPr/>
        </p:nvCxnSpPr>
        <p:spPr>
          <a:xfrm flipH="1">
            <a:off x="980561" y="3441165"/>
            <a:ext cx="91440" cy="387771"/>
          </a:xfrm>
          <a:prstGeom prst="line">
            <a:avLst/>
          </a:prstGeom>
          <a:noFill/>
          <a:ln w="38100" cap="flat" cmpd="sng" algn="ctr">
            <a:solidFill>
              <a:srgbClr val="050226"/>
            </a:solidFill>
            <a:prstDash val="solid"/>
            <a:miter lim="800000"/>
            <a:headEnd type="oval"/>
            <a:tailEnd type="none"/>
          </a:ln>
          <a:effectLst/>
        </p:spPr>
      </p:cxnSp>
      <p:grpSp>
        <p:nvGrpSpPr>
          <p:cNvPr id="40" name="Group 39">
            <a:extLst>
              <a:ext uri="{FF2B5EF4-FFF2-40B4-BE49-F238E27FC236}">
                <a16:creationId xmlns:a16="http://schemas.microsoft.com/office/drawing/2014/main" id="{966BC115-AB39-096E-0897-FD4D4F7D302F}"/>
              </a:ext>
            </a:extLst>
          </p:cNvPr>
          <p:cNvGrpSpPr/>
          <p:nvPr/>
        </p:nvGrpSpPr>
        <p:grpSpPr>
          <a:xfrm>
            <a:off x="614801" y="3828936"/>
            <a:ext cx="731520" cy="731520"/>
            <a:chOff x="706241" y="3722700"/>
            <a:chExt cx="731520" cy="731520"/>
          </a:xfrm>
        </p:grpSpPr>
        <p:sp>
          <p:nvSpPr>
            <p:cNvPr id="18" name="Oval 17">
              <a:extLst>
                <a:ext uri="{FF2B5EF4-FFF2-40B4-BE49-F238E27FC236}">
                  <a16:creationId xmlns:a16="http://schemas.microsoft.com/office/drawing/2014/main" id="{1D069547-5DFE-C0E0-D321-E24973F1CEC2}"/>
                </a:ext>
              </a:extLst>
            </p:cNvPr>
            <p:cNvSpPr>
              <a:spLocks noChangeAspect="1"/>
            </p:cNvSpPr>
            <p:nvPr/>
          </p:nvSpPr>
          <p:spPr>
            <a:xfrm flipV="1">
              <a:off x="706241" y="372270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C910B750-859C-008D-452A-C934561BABBE}"/>
                </a:ext>
              </a:extLst>
            </p:cNvPr>
            <p:cNvPicPr>
              <a:picLocks noChangeAspect="1"/>
            </p:cNvPicPr>
            <p:nvPr/>
          </p:nvPicPr>
          <p:blipFill>
            <a:blip r:embed="rId2"/>
            <a:stretch>
              <a:fillRect/>
            </a:stretch>
          </p:blipFill>
          <p:spPr>
            <a:xfrm>
              <a:off x="843401" y="3852817"/>
              <a:ext cx="457200" cy="403538"/>
            </a:xfrm>
            <a:prstGeom prst="rect">
              <a:avLst/>
            </a:prstGeom>
          </p:spPr>
        </p:pic>
      </p:grpSp>
      <p:grpSp>
        <p:nvGrpSpPr>
          <p:cNvPr id="21" name="Group 20">
            <a:extLst>
              <a:ext uri="{FF2B5EF4-FFF2-40B4-BE49-F238E27FC236}">
                <a16:creationId xmlns:a16="http://schemas.microsoft.com/office/drawing/2014/main" id="{9F1B2A26-2616-4BA6-FA7B-80E5ED119C68}"/>
              </a:ext>
            </a:extLst>
          </p:cNvPr>
          <p:cNvGrpSpPr/>
          <p:nvPr/>
        </p:nvGrpSpPr>
        <p:grpSpPr>
          <a:xfrm>
            <a:off x="10853864" y="2462356"/>
            <a:ext cx="731520" cy="978529"/>
            <a:chOff x="10367544" y="-407810"/>
            <a:chExt cx="731520" cy="978529"/>
          </a:xfrm>
        </p:grpSpPr>
        <p:grpSp>
          <p:nvGrpSpPr>
            <p:cNvPr id="22" name="Group 21">
              <a:extLst>
                <a:ext uri="{FF2B5EF4-FFF2-40B4-BE49-F238E27FC236}">
                  <a16:creationId xmlns:a16="http://schemas.microsoft.com/office/drawing/2014/main" id="{61200345-B7AD-5AD3-CF93-B114B7305B50}"/>
                </a:ext>
              </a:extLst>
            </p:cNvPr>
            <p:cNvGrpSpPr/>
            <p:nvPr/>
          </p:nvGrpSpPr>
          <p:grpSpPr>
            <a:xfrm>
              <a:off x="10367544" y="-407810"/>
              <a:ext cx="731520" cy="731520"/>
              <a:chOff x="10984103" y="533491"/>
              <a:chExt cx="731520" cy="731520"/>
            </a:xfrm>
          </p:grpSpPr>
          <p:sp>
            <p:nvSpPr>
              <p:cNvPr id="24" name="Oval 23">
                <a:extLst>
                  <a:ext uri="{FF2B5EF4-FFF2-40B4-BE49-F238E27FC236}">
                    <a16:creationId xmlns:a16="http://schemas.microsoft.com/office/drawing/2014/main" id="{70FA6A31-4EE4-68C4-C0D9-587F3DC11A4D}"/>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BDDEE04C-0F2F-553E-3964-D03421EE10B7}"/>
                  </a:ext>
                </a:extLst>
              </p:cNvPr>
              <p:cNvPicPr>
                <a:picLocks noChangeAspect="1"/>
              </p:cNvPicPr>
              <p:nvPr/>
            </p:nvPicPr>
            <p:blipFill>
              <a:blip r:embed="rId3">
                <a:lum bright="70000" contrast="-70000"/>
              </a:blip>
              <a:stretch>
                <a:fillRect/>
              </a:stretch>
            </p:blipFill>
            <p:spPr>
              <a:xfrm>
                <a:off x="11093469" y="636806"/>
                <a:ext cx="536538" cy="548640"/>
              </a:xfrm>
              <a:prstGeom prst="rect">
                <a:avLst/>
              </a:prstGeom>
            </p:spPr>
          </p:pic>
        </p:grpSp>
        <p:cxnSp>
          <p:nvCxnSpPr>
            <p:cNvPr id="23" name="Straight Connector 22">
              <a:extLst>
                <a:ext uri="{FF2B5EF4-FFF2-40B4-BE49-F238E27FC236}">
                  <a16:creationId xmlns:a16="http://schemas.microsoft.com/office/drawing/2014/main" id="{D58983D9-92BE-9537-A146-BEEDF5D801D5}"/>
                </a:ext>
              </a:extLst>
            </p:cNvPr>
            <p:cNvCxnSpPr>
              <a:cxnSpLocks/>
              <a:endCxn id="24"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033C450-64A2-80DB-D3C3-6DADB1224ECA}"/>
              </a:ext>
            </a:extLst>
          </p:cNvPr>
          <p:cNvSpPr txBox="1"/>
          <p:nvPr/>
        </p:nvSpPr>
        <p:spPr>
          <a:xfrm>
            <a:off x="8615561"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CA82AC0-55B0-9FA8-9FD4-7148A54C9E8B}"/>
              </a:ext>
            </a:extLst>
          </p:cNvPr>
          <p:cNvSpPr txBox="1"/>
          <p:nvPr/>
        </p:nvSpPr>
        <p:spPr>
          <a:xfrm>
            <a:off x="405428" y="1648733"/>
            <a:ext cx="1544722" cy="581698"/>
          </a:xfrm>
          <a:prstGeom prst="rect">
            <a:avLst/>
          </a:prstGeom>
          <a:noFill/>
          <a:ln w="19050">
            <a:noFill/>
          </a:ln>
        </p:spPr>
        <p:txBody>
          <a:bodyPr wrap="square" lIns="0" tIns="0" rIns="0" bIns="0" rtlCol="0">
            <a:spAutoFit/>
          </a:bodyPr>
          <a:lstStyle/>
          <a:p>
            <a:pPr algn="ctr">
              <a:lnSpc>
                <a:spcPct val="90000"/>
              </a:lnSpc>
              <a:defRPr/>
            </a:pPr>
            <a:r>
              <a:rPr lang="en-US" sz="1400" b="1" dirty="0">
                <a:solidFill>
                  <a:schemeClr val="accent1"/>
                </a:solidFill>
                <a:latin typeface="Arial" panose="020B0604020202020204" pitchFamily="34" charset="0"/>
                <a:cs typeface="Arial" panose="020B0604020202020204" pitchFamily="34" charset="0"/>
              </a:rPr>
              <a:t>October 2024</a:t>
            </a:r>
          </a:p>
          <a:p>
            <a:pPr algn="ct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SMPAG makes recommendations</a:t>
            </a:r>
          </a:p>
        </p:txBody>
      </p:sp>
      <p:grpSp>
        <p:nvGrpSpPr>
          <p:cNvPr id="53" name="Group 52">
            <a:extLst>
              <a:ext uri="{FF2B5EF4-FFF2-40B4-BE49-F238E27FC236}">
                <a16:creationId xmlns:a16="http://schemas.microsoft.com/office/drawing/2014/main" id="{6E17979A-3E6D-9176-A1B9-F7B63A1CCAB2}"/>
              </a:ext>
            </a:extLst>
          </p:cNvPr>
          <p:cNvGrpSpPr/>
          <p:nvPr/>
        </p:nvGrpSpPr>
        <p:grpSpPr>
          <a:xfrm>
            <a:off x="812029" y="2328298"/>
            <a:ext cx="731520" cy="731520"/>
            <a:chOff x="812029" y="2328298"/>
            <a:chExt cx="731520" cy="731520"/>
          </a:xfrm>
        </p:grpSpPr>
        <p:sp>
          <p:nvSpPr>
            <p:cNvPr id="15" name="Oval 14">
              <a:extLst>
                <a:ext uri="{FF2B5EF4-FFF2-40B4-BE49-F238E27FC236}">
                  <a16:creationId xmlns:a16="http://schemas.microsoft.com/office/drawing/2014/main" id="{55A63C02-AC7A-D4FA-A352-AEF7E2CF901C}"/>
                </a:ext>
              </a:extLst>
            </p:cNvPr>
            <p:cNvSpPr>
              <a:spLocks noChangeAspect="1"/>
            </p:cNvSpPr>
            <p:nvPr/>
          </p:nvSpPr>
          <p:spPr>
            <a:xfrm>
              <a:off x="812029" y="2328298"/>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7F1DFC22-432C-5909-8D83-FEBE8BD68960}"/>
                </a:ext>
              </a:extLst>
            </p:cNvPr>
            <p:cNvPicPr>
              <a:picLocks noChangeAspect="1"/>
            </p:cNvPicPr>
            <p:nvPr/>
          </p:nvPicPr>
          <p:blipFill>
            <a:blip r:embed="rId4"/>
            <a:stretch>
              <a:fillRect/>
            </a:stretch>
          </p:blipFill>
          <p:spPr>
            <a:xfrm>
              <a:off x="949189" y="2494955"/>
              <a:ext cx="457200" cy="398207"/>
            </a:xfrm>
            <a:prstGeom prst="rect">
              <a:avLst/>
            </a:prstGeom>
          </p:spPr>
        </p:pic>
      </p:grpSp>
      <p:sp>
        <p:nvSpPr>
          <p:cNvPr id="30" name="TextBox 29">
            <a:extLst>
              <a:ext uri="{FF2B5EF4-FFF2-40B4-BE49-F238E27FC236}">
                <a16:creationId xmlns:a16="http://schemas.microsoft.com/office/drawing/2014/main" id="{9F34C1BF-3531-7359-3225-35D7F80DEF99}"/>
              </a:ext>
            </a:extLst>
          </p:cNvPr>
          <p:cNvSpPr txBox="1"/>
          <p:nvPr/>
        </p:nvSpPr>
        <p:spPr>
          <a:xfrm>
            <a:off x="1467087" y="4615994"/>
            <a:ext cx="1544722" cy="581698"/>
          </a:xfrm>
          <a:prstGeom prst="rect">
            <a:avLst/>
          </a:prstGeom>
          <a:noFill/>
          <a:ln w="19050">
            <a:noFill/>
          </a:ln>
        </p:spPr>
        <p:txBody>
          <a:bodyPr wrap="square" lIns="0" tIns="0" rIns="0" bIns="0" rtlCol="0">
            <a:spAutoFit/>
          </a:bodyPr>
          <a:lstStyle/>
          <a:p>
            <a:pP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Earth impact becomes certain</a:t>
            </a:r>
          </a:p>
          <a:p>
            <a:pPr>
              <a:lnSpc>
                <a:spcPct val="90000"/>
              </a:lnSpc>
              <a:defRPr/>
            </a:pPr>
            <a:r>
              <a:rPr lang="en-US" sz="1400" b="1" dirty="0">
                <a:solidFill>
                  <a:schemeClr val="accent1"/>
                </a:solidFill>
                <a:latin typeface="Arial" panose="020B0604020202020204" pitchFamily="34" charset="0"/>
                <a:cs typeface="Arial" panose="020B0604020202020204" pitchFamily="34" charset="0"/>
              </a:rPr>
              <a:t>September 2025</a:t>
            </a:r>
          </a:p>
        </p:txBody>
      </p:sp>
      <p:sp>
        <p:nvSpPr>
          <p:cNvPr id="32" name="Oval 31">
            <a:extLst>
              <a:ext uri="{FF2B5EF4-FFF2-40B4-BE49-F238E27FC236}">
                <a16:creationId xmlns:a16="http://schemas.microsoft.com/office/drawing/2014/main" id="{35FD40C7-E3D7-248D-811B-E6A6748F1780}"/>
              </a:ext>
            </a:extLst>
          </p:cNvPr>
          <p:cNvSpPr>
            <a:spLocks noChangeAspect="1"/>
          </p:cNvSpPr>
          <p:nvPr/>
        </p:nvSpPr>
        <p:spPr>
          <a:xfrm>
            <a:off x="1467087" y="3828936"/>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u="none" strike="noStrike" kern="0" cap="none" normalizeH="0" noProof="0" dirty="0">
                <a:ln>
                  <a:noFill/>
                </a:ln>
                <a:solidFill>
                  <a:srgbClr val="D7E0F0"/>
                </a:solidFill>
                <a:effectLst/>
                <a:uLnTx/>
                <a:uFillTx/>
                <a:latin typeface="Impact" panose="020B0806030902050204" pitchFamily="34" charset="0"/>
              </a:rPr>
              <a:t>100</a:t>
            </a:r>
          </a:p>
        </p:txBody>
      </p:sp>
      <p:cxnSp>
        <p:nvCxnSpPr>
          <p:cNvPr id="33" name="Straight Connector 32">
            <a:extLst>
              <a:ext uri="{FF2B5EF4-FFF2-40B4-BE49-F238E27FC236}">
                <a16:creationId xmlns:a16="http://schemas.microsoft.com/office/drawing/2014/main" id="{9F9A7973-56D2-28CE-6519-1E3C20C4626B}"/>
              </a:ext>
            </a:extLst>
          </p:cNvPr>
          <p:cNvCxnSpPr>
            <a:cxnSpLocks/>
            <a:endCxn id="32" idx="0"/>
          </p:cNvCxnSpPr>
          <p:nvPr/>
        </p:nvCxnSpPr>
        <p:spPr>
          <a:xfrm>
            <a:off x="1741407" y="3441165"/>
            <a:ext cx="91440" cy="387771"/>
          </a:xfrm>
          <a:prstGeom prst="line">
            <a:avLst/>
          </a:prstGeom>
          <a:noFill/>
          <a:ln w="38100" cap="flat" cmpd="sng" algn="ctr">
            <a:solidFill>
              <a:srgbClr val="050226"/>
            </a:solidFill>
            <a:prstDash val="solid"/>
            <a:miter lim="800000"/>
            <a:headEnd type="oval"/>
            <a:tailEnd type="none"/>
          </a:ln>
          <a:effectLst/>
        </p:spPr>
      </p:cxnSp>
      <p:cxnSp>
        <p:nvCxnSpPr>
          <p:cNvPr id="16" name="Straight Connector 15">
            <a:extLst>
              <a:ext uri="{FF2B5EF4-FFF2-40B4-BE49-F238E27FC236}">
                <a16:creationId xmlns:a16="http://schemas.microsoft.com/office/drawing/2014/main" id="{DEB910BA-4E3A-5C30-49DC-C97B2203B382}"/>
              </a:ext>
            </a:extLst>
          </p:cNvPr>
          <p:cNvCxnSpPr>
            <a:cxnSpLocks/>
          </p:cNvCxnSpPr>
          <p:nvPr/>
        </p:nvCxnSpPr>
        <p:spPr>
          <a:xfrm flipV="1">
            <a:off x="1177789" y="2908263"/>
            <a:ext cx="0" cy="532622"/>
          </a:xfrm>
          <a:prstGeom prst="line">
            <a:avLst/>
          </a:prstGeom>
          <a:noFill/>
          <a:ln w="38100" cap="flat" cmpd="sng" algn="ctr">
            <a:solidFill>
              <a:srgbClr val="050226"/>
            </a:solidFill>
            <a:prstDash val="solid"/>
            <a:miter lim="800000"/>
            <a:headEnd type="oval"/>
            <a:tailEnd type="none"/>
          </a:ln>
          <a:effectLst/>
        </p:spPr>
      </p:cxnSp>
      <p:sp>
        <p:nvSpPr>
          <p:cNvPr id="35" name="TextBox 34">
            <a:extLst>
              <a:ext uri="{FF2B5EF4-FFF2-40B4-BE49-F238E27FC236}">
                <a16:creationId xmlns:a16="http://schemas.microsoft.com/office/drawing/2014/main" id="{FEC381A4-35A0-3260-A537-00EBAFAAA5ED}"/>
              </a:ext>
            </a:extLst>
          </p:cNvPr>
          <p:cNvSpPr txBox="1"/>
          <p:nvPr/>
        </p:nvSpPr>
        <p:spPr>
          <a:xfrm>
            <a:off x="3456021" y="2319831"/>
            <a:ext cx="4455834" cy="830997"/>
          </a:xfrm>
          <a:prstGeom prst="rect">
            <a:avLst/>
          </a:prstGeom>
          <a:noFill/>
          <a:ln w="19050">
            <a:noFill/>
          </a:ln>
        </p:spPr>
        <p:txBody>
          <a:bodyPr wrap="square" lIns="0" tIns="0" rIns="0" bIns="0" rtlCol="0">
            <a:spAutoFit/>
          </a:bodyPr>
          <a:lstStyle/>
          <a:p>
            <a:pPr>
              <a:lnSpc>
                <a:spcPct val="90000"/>
              </a:lnSpc>
              <a:defRPr/>
            </a:pPr>
            <a:r>
              <a:rPr lang="en-US" sz="2000" b="1" dirty="0">
                <a:solidFill>
                  <a:schemeClr val="accent1"/>
                </a:solidFill>
                <a:latin typeface="Arial" panose="020B0604020202020204" pitchFamily="34" charset="0"/>
                <a:cs typeface="Arial" panose="020B0604020202020204" pitchFamily="34" charset="0"/>
              </a:rPr>
              <a:t>September 2027</a:t>
            </a:r>
          </a:p>
          <a:p>
            <a:pPr defTabSz="914400">
              <a:lnSpc>
                <a:spcPct val="90000"/>
              </a:lnSpc>
              <a:defRPr/>
            </a:pPr>
            <a:r>
              <a:rPr lang="en-US" sz="2000" dirty="0">
                <a:solidFill>
                  <a:schemeClr val="accent2"/>
                </a:solidFill>
                <a:latin typeface="Arial" panose="020B0604020202020204" pitchFamily="34" charset="0"/>
                <a:cs typeface="Arial" panose="020B0604020202020204" pitchFamily="34" charset="0"/>
              </a:rPr>
              <a:t>Flyby reconnaissance </a:t>
            </a:r>
            <a:br>
              <a:rPr lang="en-US" sz="2000" dirty="0">
                <a:solidFill>
                  <a:schemeClr val="accent2"/>
                </a:solidFill>
                <a:latin typeface="Arial" panose="020B0604020202020204" pitchFamily="34" charset="0"/>
                <a:cs typeface="Arial" panose="020B0604020202020204" pitchFamily="34" charset="0"/>
              </a:rPr>
            </a:br>
            <a:r>
              <a:rPr lang="en-US" sz="2000" dirty="0">
                <a:solidFill>
                  <a:schemeClr val="accent2"/>
                </a:solidFill>
                <a:latin typeface="Arial" panose="020B0604020202020204" pitchFamily="34" charset="0"/>
                <a:cs typeface="Arial" panose="020B0604020202020204" pitchFamily="34" charset="0"/>
              </a:rPr>
              <a:t>mission launches</a:t>
            </a:r>
          </a:p>
        </p:txBody>
      </p:sp>
      <p:sp>
        <p:nvSpPr>
          <p:cNvPr id="36" name="TextBox 35">
            <a:extLst>
              <a:ext uri="{FF2B5EF4-FFF2-40B4-BE49-F238E27FC236}">
                <a16:creationId xmlns:a16="http://schemas.microsoft.com/office/drawing/2014/main" id="{937AB5BC-4618-CF0C-D49C-1B8E1C1180B7}"/>
              </a:ext>
            </a:extLst>
          </p:cNvPr>
          <p:cNvSpPr txBox="1"/>
          <p:nvPr/>
        </p:nvSpPr>
        <p:spPr>
          <a:xfrm>
            <a:off x="3805431" y="3729459"/>
            <a:ext cx="5168750" cy="830997"/>
          </a:xfrm>
          <a:prstGeom prst="rect">
            <a:avLst/>
          </a:prstGeom>
          <a:noFill/>
          <a:ln w="19050">
            <a:noFill/>
          </a:ln>
        </p:spPr>
        <p:txBody>
          <a:bodyPr wrap="square" lIns="0" tIns="0" rIns="0" bIns="0" rtlCol="0">
            <a:spAutoFit/>
          </a:bodyPr>
          <a:lstStyle/>
          <a:p>
            <a:pPr defTabSz="914400">
              <a:lnSpc>
                <a:spcPct val="90000"/>
              </a:lnSpc>
              <a:defRPr/>
            </a:pPr>
            <a:r>
              <a:rPr lang="en-US" sz="2000" dirty="0">
                <a:solidFill>
                  <a:schemeClr val="accent2"/>
                </a:solidFill>
                <a:latin typeface="Arial" panose="020B0604020202020204" pitchFamily="34" charset="0"/>
                <a:cs typeface="Arial" panose="020B0604020202020204" pitchFamily="34" charset="0"/>
              </a:rPr>
              <a:t>Reconnaissance spacecraft flies by </a:t>
            </a:r>
            <a:br>
              <a:rPr lang="en-US" sz="2000" dirty="0">
                <a:solidFill>
                  <a:schemeClr val="accent2"/>
                </a:solidFill>
                <a:latin typeface="Arial" panose="020B0604020202020204" pitchFamily="34" charset="0"/>
                <a:cs typeface="Arial" panose="020B0604020202020204" pitchFamily="34" charset="0"/>
              </a:rPr>
            </a:br>
            <a:r>
              <a:rPr lang="en-US" sz="2000" dirty="0">
                <a:solidFill>
                  <a:schemeClr val="accent2"/>
                </a:solidFill>
                <a:latin typeface="Arial" panose="020B0604020202020204" pitchFamily="34" charset="0"/>
                <a:cs typeface="Arial" panose="020B0604020202020204" pitchFamily="34" charset="0"/>
              </a:rPr>
              <a:t>asteroid</a:t>
            </a:r>
          </a:p>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April 2028</a:t>
            </a:r>
          </a:p>
        </p:txBody>
      </p:sp>
      <p:grpSp>
        <p:nvGrpSpPr>
          <p:cNvPr id="7" name="Group 6">
            <a:extLst>
              <a:ext uri="{FF2B5EF4-FFF2-40B4-BE49-F238E27FC236}">
                <a16:creationId xmlns:a16="http://schemas.microsoft.com/office/drawing/2014/main" id="{FD1045CE-C2BC-A4A2-EB22-95004E9C0EF2}"/>
              </a:ext>
            </a:extLst>
          </p:cNvPr>
          <p:cNvGrpSpPr/>
          <p:nvPr/>
        </p:nvGrpSpPr>
        <p:grpSpPr>
          <a:xfrm>
            <a:off x="2943541" y="3828936"/>
            <a:ext cx="731520" cy="731520"/>
            <a:chOff x="3353319" y="5301512"/>
            <a:chExt cx="731520" cy="731520"/>
          </a:xfrm>
        </p:grpSpPr>
        <p:sp>
          <p:nvSpPr>
            <p:cNvPr id="8" name="Oval 7">
              <a:extLst>
                <a:ext uri="{FF2B5EF4-FFF2-40B4-BE49-F238E27FC236}">
                  <a16:creationId xmlns:a16="http://schemas.microsoft.com/office/drawing/2014/main" id="{C0D5975F-704E-8E06-81BB-A42C47A68BBA}"/>
                </a:ext>
              </a:extLst>
            </p:cNvPr>
            <p:cNvSpPr/>
            <p:nvPr/>
          </p:nvSpPr>
          <p:spPr>
            <a:xfrm>
              <a:off x="3353319" y="5301512"/>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C794549-1DF9-149C-FF02-39A36ADDFEA9}"/>
                </a:ext>
              </a:extLst>
            </p:cNvPr>
            <p:cNvPicPr>
              <a:picLocks noChangeAspect="1"/>
            </p:cNvPicPr>
            <p:nvPr/>
          </p:nvPicPr>
          <p:blipFill>
            <a:blip r:embed="rId5">
              <a:lum bright="70000" contrast="-70000"/>
            </a:blip>
            <a:stretch>
              <a:fillRect/>
            </a:stretch>
          </p:blipFill>
          <p:spPr>
            <a:xfrm>
              <a:off x="3461715" y="5386602"/>
              <a:ext cx="552829" cy="548640"/>
            </a:xfrm>
            <a:prstGeom prst="rect">
              <a:avLst/>
            </a:prstGeom>
          </p:spPr>
        </p:pic>
      </p:grpSp>
      <p:cxnSp>
        <p:nvCxnSpPr>
          <p:cNvPr id="37" name="Straight Connector 36">
            <a:extLst>
              <a:ext uri="{FF2B5EF4-FFF2-40B4-BE49-F238E27FC236}">
                <a16:creationId xmlns:a16="http://schemas.microsoft.com/office/drawing/2014/main" id="{F03CFFAB-0BAF-B7A9-A649-C1978340263D}"/>
              </a:ext>
            </a:extLst>
          </p:cNvPr>
          <p:cNvCxnSpPr>
            <a:cxnSpLocks/>
            <a:endCxn id="8" idx="0"/>
          </p:cNvCxnSpPr>
          <p:nvPr/>
        </p:nvCxnSpPr>
        <p:spPr>
          <a:xfrm>
            <a:off x="3309301" y="3455420"/>
            <a:ext cx="0" cy="373516"/>
          </a:xfrm>
          <a:prstGeom prst="line">
            <a:avLst/>
          </a:prstGeom>
          <a:noFill/>
          <a:ln w="38100" cap="flat" cmpd="sng" algn="ctr">
            <a:solidFill>
              <a:srgbClr val="050226"/>
            </a:solidFill>
            <a:prstDash val="solid"/>
            <a:miter lim="800000"/>
            <a:headEnd type="oval"/>
            <a:tailEnd type="none"/>
          </a:ln>
          <a:effectLst/>
        </p:spPr>
      </p:cxnSp>
      <p:grpSp>
        <p:nvGrpSpPr>
          <p:cNvPr id="46" name="Group 45">
            <a:extLst>
              <a:ext uri="{FF2B5EF4-FFF2-40B4-BE49-F238E27FC236}">
                <a16:creationId xmlns:a16="http://schemas.microsoft.com/office/drawing/2014/main" id="{48B079E5-18EB-A590-5CD1-BADAB9732A22}"/>
              </a:ext>
            </a:extLst>
          </p:cNvPr>
          <p:cNvGrpSpPr/>
          <p:nvPr/>
        </p:nvGrpSpPr>
        <p:grpSpPr>
          <a:xfrm>
            <a:off x="2581566" y="2319831"/>
            <a:ext cx="731520" cy="1105036"/>
            <a:chOff x="2581566" y="2319831"/>
            <a:chExt cx="731520" cy="1105036"/>
          </a:xfrm>
        </p:grpSpPr>
        <p:cxnSp>
          <p:nvCxnSpPr>
            <p:cNvPr id="34" name="Straight Connector 33">
              <a:extLst>
                <a:ext uri="{FF2B5EF4-FFF2-40B4-BE49-F238E27FC236}">
                  <a16:creationId xmlns:a16="http://schemas.microsoft.com/office/drawing/2014/main" id="{56188B35-6DE0-C165-4A03-E4E224DEB14E}"/>
                </a:ext>
              </a:extLst>
            </p:cNvPr>
            <p:cNvCxnSpPr>
              <a:cxnSpLocks/>
            </p:cNvCxnSpPr>
            <p:nvPr/>
          </p:nvCxnSpPr>
          <p:spPr>
            <a:xfrm flipV="1">
              <a:off x="2947326" y="2892245"/>
              <a:ext cx="0" cy="532622"/>
            </a:xfrm>
            <a:prstGeom prst="line">
              <a:avLst/>
            </a:prstGeom>
            <a:noFill/>
            <a:ln w="38100" cap="flat" cmpd="sng" algn="ctr">
              <a:solidFill>
                <a:srgbClr val="050226"/>
              </a:solidFill>
              <a:prstDash val="solid"/>
              <a:miter lim="800000"/>
              <a:headEnd type="oval"/>
              <a:tailEnd type="none"/>
            </a:ln>
            <a:effectLst/>
          </p:spPr>
        </p:cxnSp>
        <p:grpSp>
          <p:nvGrpSpPr>
            <p:cNvPr id="10" name="Group 9">
              <a:extLst>
                <a:ext uri="{FF2B5EF4-FFF2-40B4-BE49-F238E27FC236}">
                  <a16:creationId xmlns:a16="http://schemas.microsoft.com/office/drawing/2014/main" id="{E3EDC26A-9F3A-14D2-884E-CF54C318350F}"/>
                </a:ext>
              </a:extLst>
            </p:cNvPr>
            <p:cNvGrpSpPr/>
            <p:nvPr/>
          </p:nvGrpSpPr>
          <p:grpSpPr>
            <a:xfrm>
              <a:off x="2581566" y="2319831"/>
              <a:ext cx="731520" cy="731520"/>
              <a:chOff x="2837376" y="-1166517"/>
              <a:chExt cx="731520" cy="731520"/>
            </a:xfrm>
          </p:grpSpPr>
          <p:sp>
            <p:nvSpPr>
              <p:cNvPr id="11" name="Oval 10">
                <a:extLst>
                  <a:ext uri="{FF2B5EF4-FFF2-40B4-BE49-F238E27FC236}">
                    <a16:creationId xmlns:a16="http://schemas.microsoft.com/office/drawing/2014/main" id="{75C5FFC1-6BE2-B190-9C7D-9B0A8C0666EA}"/>
                  </a:ext>
                </a:extLst>
              </p:cNvPr>
              <p:cNvSpPr/>
              <p:nvPr/>
            </p:nvSpPr>
            <p:spPr>
              <a:xfrm>
                <a:off x="2837376" y="-1166517"/>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2" name="Picture 11">
                <a:extLst>
                  <a:ext uri="{FF2B5EF4-FFF2-40B4-BE49-F238E27FC236}">
                    <a16:creationId xmlns:a16="http://schemas.microsoft.com/office/drawing/2014/main" id="{AE18CBAC-9919-BD56-CB9C-456F9B55E58C}"/>
                  </a:ext>
                </a:extLst>
              </p:cNvPr>
              <p:cNvPicPr>
                <a:picLocks noChangeAspect="1"/>
              </p:cNvPicPr>
              <p:nvPr/>
            </p:nvPicPr>
            <p:blipFill>
              <a:blip r:embed="rId6">
                <a:lum bright="70000" contrast="-70000"/>
              </a:blip>
              <a:stretch>
                <a:fillRect/>
              </a:stretch>
            </p:blipFill>
            <p:spPr>
              <a:xfrm>
                <a:off x="2941401" y="-1087777"/>
                <a:ext cx="536171" cy="548640"/>
              </a:xfrm>
              <a:prstGeom prst="rect">
                <a:avLst/>
              </a:prstGeom>
            </p:spPr>
          </p:pic>
        </p:grpSp>
      </p:grpSp>
    </p:spTree>
    <p:extLst>
      <p:ext uri="{BB962C8B-B14F-4D97-AF65-F5344CB8AC3E}">
        <p14:creationId xmlns:p14="http://schemas.microsoft.com/office/powerpoint/2010/main" val="176952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4E04C2-1275-8EE5-3871-A0910B6B3D04}"/>
              </a:ext>
            </a:extLst>
          </p:cNvPr>
          <p:cNvPicPr>
            <a:picLocks noChangeAspect="1"/>
          </p:cNvPicPr>
          <p:nvPr/>
        </p:nvPicPr>
        <p:blipFill>
          <a:blip r:embed="rId4"/>
          <a:stretch>
            <a:fillRect/>
          </a:stretch>
        </p:blipFill>
        <p:spPr>
          <a:xfrm>
            <a:off x="6512054" y="1482852"/>
            <a:ext cx="4727448" cy="4727448"/>
          </a:xfrm>
          <a:prstGeom prst="rect">
            <a:avLst/>
          </a:prstGeom>
        </p:spPr>
      </p:pic>
      <p:sp>
        <p:nvSpPr>
          <p:cNvPr id="2" name="Title 1">
            <a:extLst>
              <a:ext uri="{FF2B5EF4-FFF2-40B4-BE49-F238E27FC236}">
                <a16:creationId xmlns:a16="http://schemas.microsoft.com/office/drawing/2014/main" id="{9889A9CB-59AE-5B5B-2132-70BD8470472D}"/>
              </a:ext>
            </a:extLst>
          </p:cNvPr>
          <p:cNvSpPr>
            <a:spLocks noGrp="1"/>
          </p:cNvSpPr>
          <p:nvPr>
            <p:ph type="title"/>
          </p:nvPr>
        </p:nvSpPr>
        <p:spPr/>
        <p:txBody>
          <a:bodyPr/>
          <a:lstStyle/>
          <a:p>
            <a:r>
              <a:rPr lang="en-US" dirty="0"/>
              <a:t>The international community implemented a fast flyby mission</a:t>
            </a:r>
          </a:p>
        </p:txBody>
      </p:sp>
      <p:sp>
        <p:nvSpPr>
          <p:cNvPr id="4" name="Text Placeholder 3">
            <a:extLst>
              <a:ext uri="{FF2B5EF4-FFF2-40B4-BE49-F238E27FC236}">
                <a16:creationId xmlns:a16="http://schemas.microsoft.com/office/drawing/2014/main" id="{0EA09205-68A7-8E82-9BEA-73F2E1F2FC21}"/>
              </a:ext>
            </a:extLst>
          </p:cNvPr>
          <p:cNvSpPr>
            <a:spLocks noGrp="1"/>
          </p:cNvSpPr>
          <p:nvPr>
            <p:ph type="body" sz="quarter" idx="13"/>
          </p:nvPr>
        </p:nvSpPr>
        <p:spPr/>
        <p:txBody>
          <a:bodyPr>
            <a:normAutofit fontScale="92500"/>
          </a:bodyPr>
          <a:lstStyle/>
          <a:p>
            <a:r>
              <a:rPr lang="en-US" dirty="0"/>
              <a:t>Key uncertainties reduced to improve plans for Earth impact prevention missions &amp; disaster management</a:t>
            </a:r>
          </a:p>
        </p:txBody>
      </p:sp>
      <p:sp>
        <p:nvSpPr>
          <p:cNvPr id="5" name="Slide Number Placeholder 4">
            <a:extLst>
              <a:ext uri="{FF2B5EF4-FFF2-40B4-BE49-F238E27FC236}">
                <a16:creationId xmlns:a16="http://schemas.microsoft.com/office/drawing/2014/main" id="{8DD2204F-779A-138F-029A-2CBBCDFB9EC8}"/>
              </a:ext>
            </a:extLst>
          </p:cNvPr>
          <p:cNvSpPr>
            <a:spLocks noGrp="1"/>
          </p:cNvSpPr>
          <p:nvPr>
            <p:ph type="sldNum" sz="quarter" idx="16"/>
          </p:nvPr>
        </p:nvSpPr>
        <p:spPr/>
        <p:txBody>
          <a:bodyPr/>
          <a:lstStyle/>
          <a:p>
            <a:fld id="{4EBCDCBD-78E1-0D41-A999-31B5EBF8E02C}" type="slidenum">
              <a:rPr lang="en-US" smtClean="0"/>
              <a:pPr/>
              <a:t>5</a:t>
            </a:fld>
            <a:endParaRPr lang="en-US" dirty="0"/>
          </a:p>
        </p:txBody>
      </p:sp>
      <p:sp>
        <p:nvSpPr>
          <p:cNvPr id="6" name="Footer Placeholder 5">
            <a:extLst>
              <a:ext uri="{FF2B5EF4-FFF2-40B4-BE49-F238E27FC236}">
                <a16:creationId xmlns:a16="http://schemas.microsoft.com/office/drawing/2014/main" id="{1B7F76A4-4467-04B5-03CD-4B3B7A0837D6}"/>
              </a:ext>
            </a:extLst>
          </p:cNvPr>
          <p:cNvSpPr>
            <a:spLocks noGrp="1"/>
          </p:cNvSpPr>
          <p:nvPr>
            <p:ph type="ftr" sz="quarter" idx="15"/>
          </p:nvPr>
        </p:nvSpPr>
        <p:spPr/>
        <p:txBody>
          <a:bodyPr/>
          <a:lstStyle/>
          <a:p>
            <a:endParaRPr lang="en-US" dirty="0"/>
          </a:p>
        </p:txBody>
      </p:sp>
      <p:pic>
        <p:nvPicPr>
          <p:cNvPr id="9" name="flybyShorter">
            <a:hlinkClick r:id="" action="ppaction://media"/>
            <a:extLst>
              <a:ext uri="{FF2B5EF4-FFF2-40B4-BE49-F238E27FC236}">
                <a16:creationId xmlns:a16="http://schemas.microsoft.com/office/drawing/2014/main" id="{E00A09C1-AC65-2D83-AEC2-57A36D6FE2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659" t="34692" r="23147"/>
          <a:stretch/>
        </p:blipFill>
        <p:spPr>
          <a:xfrm>
            <a:off x="952500" y="1485900"/>
            <a:ext cx="4724400" cy="4724400"/>
          </a:xfrm>
          <a:prstGeom prst="rect">
            <a:avLst/>
          </a:prstGeom>
        </p:spPr>
      </p:pic>
      <p:sp>
        <p:nvSpPr>
          <p:cNvPr id="10" name="TextBox 9">
            <a:extLst>
              <a:ext uri="{FF2B5EF4-FFF2-40B4-BE49-F238E27FC236}">
                <a16:creationId xmlns:a16="http://schemas.microsoft.com/office/drawing/2014/main" id="{D74D1F44-CE07-7DA1-0E6C-9C6176186366}"/>
              </a:ext>
            </a:extLst>
          </p:cNvPr>
          <p:cNvSpPr txBox="1"/>
          <p:nvPr/>
        </p:nvSpPr>
        <p:spPr>
          <a:xfrm>
            <a:off x="9288717" y="5534482"/>
            <a:ext cx="1880445" cy="584775"/>
          </a:xfrm>
          <a:prstGeom prst="rect">
            <a:avLst/>
          </a:prstGeom>
          <a:noFill/>
          <a:ln w="19050">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Simulated images from flyby</a:t>
            </a:r>
          </a:p>
        </p:txBody>
      </p:sp>
      <p:sp>
        <p:nvSpPr>
          <p:cNvPr id="11" name="TextBox 10">
            <a:extLst>
              <a:ext uri="{FF2B5EF4-FFF2-40B4-BE49-F238E27FC236}">
                <a16:creationId xmlns:a16="http://schemas.microsoft.com/office/drawing/2014/main" id="{6AAE18C5-E6EB-E144-BFEB-8531B2F95AF7}"/>
              </a:ext>
            </a:extLst>
          </p:cNvPr>
          <p:cNvSpPr txBox="1"/>
          <p:nvPr/>
        </p:nvSpPr>
        <p:spPr>
          <a:xfrm>
            <a:off x="3632645" y="5534482"/>
            <a:ext cx="1973915" cy="584775"/>
          </a:xfrm>
          <a:prstGeom prst="rect">
            <a:avLst/>
          </a:prstGeom>
          <a:noFill/>
          <a:ln w="19050">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Simulated flyby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observations</a:t>
            </a:r>
          </a:p>
        </p:txBody>
      </p:sp>
    </p:spTree>
    <p:extLst>
      <p:ext uri="{BB962C8B-B14F-4D97-AF65-F5344CB8AC3E}">
        <p14:creationId xmlns:p14="http://schemas.microsoft.com/office/powerpoint/2010/main" val="34391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3424B-E8E7-88A6-AFB5-23146CA64E7F}"/>
            </a:ext>
          </a:extLst>
        </p:cNvPr>
        <p:cNvGrpSpPr/>
        <p:nvPr/>
      </p:nvGrpSpPr>
      <p:grpSpPr>
        <a:xfrm>
          <a:off x="0" y="0"/>
          <a:ext cx="0" cy="0"/>
          <a:chOff x="0" y="0"/>
          <a:chExt cx="0" cy="0"/>
        </a:xfrm>
      </p:grpSpPr>
      <p:pic>
        <p:nvPicPr>
          <p:cNvPr id="48" name="Picture 47">
            <a:extLst>
              <a:ext uri="{FF2B5EF4-FFF2-40B4-BE49-F238E27FC236}">
                <a16:creationId xmlns:a16="http://schemas.microsoft.com/office/drawing/2014/main" id="{C7569031-E443-806F-D3F0-388C60111882}"/>
              </a:ext>
            </a:extLst>
          </p:cNvPr>
          <p:cNvPicPr>
            <a:picLocks noChangeAspect="1"/>
          </p:cNvPicPr>
          <p:nvPr/>
        </p:nvPicPr>
        <p:blipFill>
          <a:blip r:embed="rId2"/>
          <a:stretch>
            <a:fillRect/>
          </a:stretch>
        </p:blipFill>
        <p:spPr>
          <a:xfrm>
            <a:off x="535574" y="1972457"/>
            <a:ext cx="11197702" cy="4391254"/>
          </a:xfrm>
          <a:prstGeom prst="rect">
            <a:avLst/>
          </a:prstGeom>
        </p:spPr>
      </p:pic>
      <p:sp>
        <p:nvSpPr>
          <p:cNvPr id="6" name="Freeform: Shape 85">
            <a:extLst>
              <a:ext uri="{FF2B5EF4-FFF2-40B4-BE49-F238E27FC236}">
                <a16:creationId xmlns:a16="http://schemas.microsoft.com/office/drawing/2014/main" id="{AACE2310-70F1-4D52-187D-E89CE8AB7B7A}"/>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grpSp>
        <p:nvGrpSpPr>
          <p:cNvPr id="8" name="Group 7">
            <a:extLst>
              <a:ext uri="{FF2B5EF4-FFF2-40B4-BE49-F238E27FC236}">
                <a16:creationId xmlns:a16="http://schemas.microsoft.com/office/drawing/2014/main" id="{B38E312A-2D9B-3779-153E-20E940952DB0}"/>
              </a:ext>
            </a:extLst>
          </p:cNvPr>
          <p:cNvGrpSpPr/>
          <p:nvPr/>
        </p:nvGrpSpPr>
        <p:grpSpPr>
          <a:xfrm>
            <a:off x="2943541" y="435244"/>
            <a:ext cx="731520" cy="1013055"/>
            <a:chOff x="563547" y="2427830"/>
            <a:chExt cx="731520" cy="1013055"/>
          </a:xfrm>
        </p:grpSpPr>
        <p:sp>
          <p:nvSpPr>
            <p:cNvPr id="9" name="Oval 8">
              <a:extLst>
                <a:ext uri="{FF2B5EF4-FFF2-40B4-BE49-F238E27FC236}">
                  <a16:creationId xmlns:a16="http://schemas.microsoft.com/office/drawing/2014/main" id="{D2320CE7-9CA3-C066-7BFA-37CFC0DCB400}"/>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700CCD6C-F61B-EF1B-6C92-ACA540A4E7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93FAEFF5-654A-F247-CC2A-0647A92690CD}"/>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sp>
        <p:nvSpPr>
          <p:cNvPr id="2" name="Slide Number Placeholder 1">
            <a:extLst>
              <a:ext uri="{FF2B5EF4-FFF2-40B4-BE49-F238E27FC236}">
                <a16:creationId xmlns:a16="http://schemas.microsoft.com/office/drawing/2014/main" id="{AB478BC1-8EDC-E873-9029-FAD9F0292E6C}"/>
              </a:ext>
            </a:extLst>
          </p:cNvPr>
          <p:cNvSpPr>
            <a:spLocks noGrp="1"/>
          </p:cNvSpPr>
          <p:nvPr>
            <p:ph type="sldNum" sz="quarter" idx="12"/>
          </p:nvPr>
        </p:nvSpPr>
        <p:spPr/>
        <p:txBody>
          <a:bodyPr/>
          <a:lstStyle/>
          <a:p>
            <a:fld id="{4EBCDCBD-78E1-0D41-A999-31B5EBF8E02C}" type="slidenum">
              <a:rPr lang="en-US" smtClean="0"/>
              <a:pPr/>
              <a:t>6</a:t>
            </a:fld>
            <a:endParaRPr lang="en-US" dirty="0"/>
          </a:p>
        </p:txBody>
      </p:sp>
      <p:sp>
        <p:nvSpPr>
          <p:cNvPr id="3" name="Footer Placeholder 2">
            <a:extLst>
              <a:ext uri="{FF2B5EF4-FFF2-40B4-BE49-F238E27FC236}">
                <a16:creationId xmlns:a16="http://schemas.microsoft.com/office/drawing/2014/main" id="{F2B64FF8-AE66-52CC-356C-A397E467F2A6}"/>
              </a:ext>
            </a:extLst>
          </p:cNvPr>
          <p:cNvSpPr>
            <a:spLocks noGrp="1"/>
          </p:cNvSpPr>
          <p:nvPr>
            <p:ph type="ftr" sz="quarter" idx="15"/>
          </p:nvPr>
        </p:nvSpPr>
        <p:spPr/>
        <p:txBody>
          <a:bodyPr/>
          <a:lstStyle/>
          <a:p>
            <a:endParaRPr lang="en-US" dirty="0"/>
          </a:p>
        </p:txBody>
      </p:sp>
      <p:sp>
        <p:nvSpPr>
          <p:cNvPr id="7" name="TextBox 6">
            <a:extLst>
              <a:ext uri="{FF2B5EF4-FFF2-40B4-BE49-F238E27FC236}">
                <a16:creationId xmlns:a16="http://schemas.microsoft.com/office/drawing/2014/main" id="{7B4A3EC9-9822-AF0F-8973-1CFB0425F3CD}"/>
              </a:ext>
            </a:extLst>
          </p:cNvPr>
          <p:cNvSpPr txBox="1"/>
          <p:nvPr/>
        </p:nvSpPr>
        <p:spPr>
          <a:xfrm>
            <a:off x="3774458" y="494289"/>
            <a:ext cx="4917595"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April 2028.</a:t>
            </a:r>
          </a:p>
          <a:p>
            <a:pPr defTabSz="914400">
              <a:lnSpc>
                <a:spcPct val="90000"/>
              </a:lnSpc>
              <a:defRPr/>
            </a:pPr>
            <a:r>
              <a:rPr lang="en-US" sz="2000" dirty="0">
                <a:solidFill>
                  <a:schemeClr val="accent2"/>
                </a:solidFill>
                <a:latin typeface="Arial" panose="020B0604020202020204" pitchFamily="34" charset="0"/>
                <a:cs typeface="Arial" panose="020B0604020202020204" pitchFamily="34" charset="0"/>
              </a:rPr>
              <a:t>13 years until a definite Earth impact</a:t>
            </a:r>
          </a:p>
        </p:txBody>
      </p:sp>
      <p:grpSp>
        <p:nvGrpSpPr>
          <p:cNvPr id="19" name="Group 18">
            <a:extLst>
              <a:ext uri="{FF2B5EF4-FFF2-40B4-BE49-F238E27FC236}">
                <a16:creationId xmlns:a16="http://schemas.microsoft.com/office/drawing/2014/main" id="{5A76B386-9754-E26B-075A-AF2DDE692E2C}"/>
              </a:ext>
            </a:extLst>
          </p:cNvPr>
          <p:cNvGrpSpPr/>
          <p:nvPr/>
        </p:nvGrpSpPr>
        <p:grpSpPr>
          <a:xfrm>
            <a:off x="10853864" y="435244"/>
            <a:ext cx="731520" cy="978529"/>
            <a:chOff x="10367544" y="-407810"/>
            <a:chExt cx="731520" cy="978529"/>
          </a:xfrm>
        </p:grpSpPr>
        <p:grpSp>
          <p:nvGrpSpPr>
            <p:cNvPr id="20" name="Group 19">
              <a:extLst>
                <a:ext uri="{FF2B5EF4-FFF2-40B4-BE49-F238E27FC236}">
                  <a16:creationId xmlns:a16="http://schemas.microsoft.com/office/drawing/2014/main" id="{D2592F2C-AEF7-D589-604B-AED48CA5C466}"/>
                </a:ext>
              </a:extLst>
            </p:cNvPr>
            <p:cNvGrpSpPr/>
            <p:nvPr/>
          </p:nvGrpSpPr>
          <p:grpSpPr>
            <a:xfrm>
              <a:off x="10367544" y="-407810"/>
              <a:ext cx="731520" cy="731520"/>
              <a:chOff x="10984103" y="533491"/>
              <a:chExt cx="731520" cy="731520"/>
            </a:xfrm>
          </p:grpSpPr>
          <p:sp>
            <p:nvSpPr>
              <p:cNvPr id="22" name="Oval 21">
                <a:extLst>
                  <a:ext uri="{FF2B5EF4-FFF2-40B4-BE49-F238E27FC236}">
                    <a16:creationId xmlns:a16="http://schemas.microsoft.com/office/drawing/2014/main" id="{B8BE3DFD-4C3E-868D-D85B-9F71A1FCD2A6}"/>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6DEA94E-0082-BBEA-DA4F-3BD1F18C60B7}"/>
                  </a:ext>
                </a:extLst>
              </p:cNvPr>
              <p:cNvPicPr>
                <a:picLocks noChangeAspect="1"/>
              </p:cNvPicPr>
              <p:nvPr/>
            </p:nvPicPr>
            <p:blipFill>
              <a:blip r:embed="rId5">
                <a:lum bright="70000" contrast="-70000"/>
              </a:blip>
              <a:stretch>
                <a:fillRect/>
              </a:stretch>
            </p:blipFill>
            <p:spPr>
              <a:xfrm>
                <a:off x="11093469" y="636806"/>
                <a:ext cx="536538" cy="548640"/>
              </a:xfrm>
              <a:prstGeom prst="rect">
                <a:avLst/>
              </a:prstGeom>
            </p:spPr>
          </p:pic>
        </p:grpSp>
        <p:cxnSp>
          <p:nvCxnSpPr>
            <p:cNvPr id="21" name="Straight Connector 20">
              <a:extLst>
                <a:ext uri="{FF2B5EF4-FFF2-40B4-BE49-F238E27FC236}">
                  <a16:creationId xmlns:a16="http://schemas.microsoft.com/office/drawing/2014/main" id="{F3735656-7046-3C48-4097-ACC0F14D74ED}"/>
                </a:ext>
              </a:extLst>
            </p:cNvPr>
            <p:cNvCxnSpPr>
              <a:cxnSpLocks/>
              <a:endCxn id="22"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34892D2D-B1E3-0396-F480-3C15F356272E}"/>
              </a:ext>
            </a:extLst>
          </p:cNvPr>
          <p:cNvSpPr txBox="1"/>
          <p:nvPr/>
        </p:nvSpPr>
        <p:spPr>
          <a:xfrm>
            <a:off x="8615561" y="494289"/>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87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F9A47-8C1C-B315-B3A2-D0362094A71D}"/>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D34D5F6-B0D0-CDA9-D95D-68BDA03C9B5B}"/>
              </a:ext>
            </a:extLst>
          </p:cNvPr>
          <p:cNvSpPr txBox="1"/>
          <p:nvPr/>
        </p:nvSpPr>
        <p:spPr>
          <a:xfrm>
            <a:off x="1421450" y="1548976"/>
            <a:ext cx="9349100" cy="44935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Simulated Impact Threat Scenario: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 After Flyby Reconnaissance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Notification by IAWN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 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Coordinating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r>
              <a:rPr kumimoji="0" lang="en-US" sz="20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Scenario date: April 2028</a:t>
            </a:r>
          </a:p>
        </p:txBody>
      </p:sp>
      <p:sp>
        <p:nvSpPr>
          <p:cNvPr id="2" name="TextBox 1">
            <a:extLst>
              <a:ext uri="{FF2B5EF4-FFF2-40B4-BE49-F238E27FC236}">
                <a16:creationId xmlns:a16="http://schemas.microsoft.com/office/drawing/2014/main" id="{8B1528E2-F4E6-E7A9-89C3-6A9CE2B3ABDF}"/>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6DA9642-97F0-99D4-1010-0895B7B9EB75}"/>
              </a:ext>
            </a:extLst>
          </p:cNvPr>
          <p:cNvSpPr txBox="1"/>
          <p:nvPr/>
        </p:nvSpPr>
        <p:spPr>
          <a:xfrm>
            <a:off x="2645765" y="6291819"/>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40072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02BFD-2C26-F758-1726-DC93686018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19628C-7A9D-8C13-0172-19BAFBD53F53}"/>
              </a:ext>
            </a:extLst>
          </p:cNvPr>
          <p:cNvSpPr txBox="1"/>
          <p:nvPr/>
        </p:nvSpPr>
        <p:spPr>
          <a:xfrm>
            <a:off x="2645765" y="628844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E630BA0-C9BD-3B16-BFED-4A6C5BC058E4}"/>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Slide Number Placeholder 5">
            <a:extLst>
              <a:ext uri="{FF2B5EF4-FFF2-40B4-BE49-F238E27FC236}">
                <a16:creationId xmlns:a16="http://schemas.microsoft.com/office/drawing/2014/main" id="{4E579838-36D7-6742-70ED-ADCB60485A65}"/>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CB25728-7BB3-9E42-3898-C98995F1880A}"/>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Updated IAWN Notification</a:t>
            </a:r>
          </a:p>
        </p:txBody>
      </p:sp>
      <p:grpSp>
        <p:nvGrpSpPr>
          <p:cNvPr id="12" name="Group 11">
            <a:extLst>
              <a:ext uri="{FF2B5EF4-FFF2-40B4-BE49-F238E27FC236}">
                <a16:creationId xmlns:a16="http://schemas.microsoft.com/office/drawing/2014/main" id="{95E4BE09-6AFE-0D5C-DF7C-A73A5195E74F}"/>
              </a:ext>
            </a:extLst>
          </p:cNvPr>
          <p:cNvGrpSpPr/>
          <p:nvPr/>
        </p:nvGrpSpPr>
        <p:grpSpPr>
          <a:xfrm>
            <a:off x="458724" y="1799973"/>
            <a:ext cx="11271377" cy="4050621"/>
            <a:chOff x="458724" y="2170322"/>
            <a:chExt cx="11271377" cy="4050621"/>
          </a:xfrm>
        </p:grpSpPr>
        <p:grpSp>
          <p:nvGrpSpPr>
            <p:cNvPr id="10" name="Group 9">
              <a:extLst>
                <a:ext uri="{FF2B5EF4-FFF2-40B4-BE49-F238E27FC236}">
                  <a16:creationId xmlns:a16="http://schemas.microsoft.com/office/drawing/2014/main" id="{0D8AC421-DC87-46E5-AFF5-21ECF1C2AA98}"/>
                </a:ext>
              </a:extLst>
            </p:cNvPr>
            <p:cNvGrpSpPr>
              <a:grpSpLocks noChangeAspect="1"/>
            </p:cNvGrpSpPr>
            <p:nvPr/>
          </p:nvGrpSpPr>
          <p:grpSpPr>
            <a:xfrm>
              <a:off x="458724" y="2170322"/>
              <a:ext cx="11271377" cy="3590319"/>
              <a:chOff x="-3367314" y="951611"/>
              <a:chExt cx="15554932" cy="4954778"/>
            </a:xfrm>
          </p:grpSpPr>
          <p:pic>
            <p:nvPicPr>
              <p:cNvPr id="4" name="Picture 3">
                <a:extLst>
                  <a:ext uri="{FF2B5EF4-FFF2-40B4-BE49-F238E27FC236}">
                    <a16:creationId xmlns:a16="http://schemas.microsoft.com/office/drawing/2014/main" id="{02D74B04-343E-AE1C-423B-B15D7B9E3BC3}"/>
                  </a:ext>
                </a:extLst>
              </p:cNvPr>
              <p:cNvPicPr>
                <a:picLocks noChangeAspect="1"/>
              </p:cNvPicPr>
              <p:nvPr/>
            </p:nvPicPr>
            <p:blipFill>
              <a:blip r:embed="rId3"/>
              <a:stretch>
                <a:fillRect/>
              </a:stretch>
            </p:blipFill>
            <p:spPr>
              <a:xfrm>
                <a:off x="-3367314" y="951611"/>
                <a:ext cx="7772400" cy="4949738"/>
              </a:xfrm>
              <a:prstGeom prst="rect">
                <a:avLst/>
              </a:prstGeom>
            </p:spPr>
          </p:pic>
          <p:pic>
            <p:nvPicPr>
              <p:cNvPr id="7" name="Picture 6">
                <a:extLst>
                  <a:ext uri="{FF2B5EF4-FFF2-40B4-BE49-F238E27FC236}">
                    <a16:creationId xmlns:a16="http://schemas.microsoft.com/office/drawing/2014/main" id="{02DA8BFA-0EFB-622E-D85C-3B51E14A1EB2}"/>
                  </a:ext>
                </a:extLst>
              </p:cNvPr>
              <p:cNvPicPr>
                <a:picLocks noChangeAspect="1"/>
              </p:cNvPicPr>
              <p:nvPr/>
            </p:nvPicPr>
            <p:blipFill>
              <a:blip r:embed="rId4"/>
              <a:stretch>
                <a:fillRect/>
              </a:stretch>
            </p:blipFill>
            <p:spPr>
              <a:xfrm>
                <a:off x="4415219" y="951611"/>
                <a:ext cx="7772399" cy="4954778"/>
              </a:xfrm>
              <a:prstGeom prst="rect">
                <a:avLst/>
              </a:prstGeom>
            </p:spPr>
          </p:pic>
        </p:grpSp>
        <p:sp>
          <p:nvSpPr>
            <p:cNvPr id="11" name="TextBox 10">
              <a:extLst>
                <a:ext uri="{FF2B5EF4-FFF2-40B4-BE49-F238E27FC236}">
                  <a16:creationId xmlns:a16="http://schemas.microsoft.com/office/drawing/2014/main" id="{DD4DF5FF-C561-106A-2A9A-6FDEC161F4A9}"/>
                </a:ext>
              </a:extLst>
            </p:cNvPr>
            <p:cNvSpPr txBox="1"/>
            <p:nvPr/>
          </p:nvSpPr>
          <p:spPr>
            <a:xfrm>
              <a:off x="1421450" y="5820833"/>
              <a:ext cx="9349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Notification shared with UNOOSA and SMPAG</a:t>
              </a: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3319347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9FB07-4145-B20D-89D8-5833F21005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C8FB7C-EA56-FE79-CB77-63E9A74AC645}"/>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11C840A-B4CB-684C-221E-0BB46739599B}"/>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Slide Number Placeholder 5">
            <a:extLst>
              <a:ext uri="{FF2B5EF4-FFF2-40B4-BE49-F238E27FC236}">
                <a16:creationId xmlns:a16="http://schemas.microsoft.com/office/drawing/2014/main" id="{304AC30C-5262-2666-E28A-624C4D80CBAD}"/>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8D585D8-A098-C3C0-0D78-11F77888BBC3}"/>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Notification: Key Points</a:t>
            </a:r>
          </a:p>
        </p:txBody>
      </p:sp>
      <p:graphicFrame>
        <p:nvGraphicFramePr>
          <p:cNvPr id="8" name="Table 11">
            <a:extLst>
              <a:ext uri="{FF2B5EF4-FFF2-40B4-BE49-F238E27FC236}">
                <a16:creationId xmlns:a16="http://schemas.microsoft.com/office/drawing/2014/main" id="{258BA921-E88A-682B-E256-202046E31E84}"/>
              </a:ext>
            </a:extLst>
          </p:cNvPr>
          <p:cNvGraphicFramePr>
            <a:graphicFrameLocks/>
          </p:cNvGraphicFramePr>
          <p:nvPr>
            <p:extLst>
              <p:ext uri="{D42A27DB-BD31-4B8C-83A1-F6EECF244321}">
                <p14:modId xmlns:p14="http://schemas.microsoft.com/office/powerpoint/2010/main" val="3572641866"/>
              </p:ext>
            </p:extLst>
          </p:nvPr>
        </p:nvGraphicFramePr>
        <p:xfrm>
          <a:off x="952500" y="1676400"/>
          <a:ext cx="10287000" cy="4697998"/>
        </p:xfrm>
        <a:graphic>
          <a:graphicData uri="http://schemas.openxmlformats.org/drawingml/2006/table">
            <a:tbl>
              <a:tblPr firstRow="1" firstCol="1">
                <a:tableStyleId>{5C22544A-7EE6-4342-B048-85BDC9FD1C3A}</a:tableStyleId>
              </a:tblPr>
              <a:tblGrid>
                <a:gridCol w="3057002">
                  <a:extLst>
                    <a:ext uri="{9D8B030D-6E8A-4147-A177-3AD203B41FA5}">
                      <a16:colId xmlns:a16="http://schemas.microsoft.com/office/drawing/2014/main" val="311790701"/>
                    </a:ext>
                  </a:extLst>
                </a:gridCol>
                <a:gridCol w="7229998">
                  <a:extLst>
                    <a:ext uri="{9D8B030D-6E8A-4147-A177-3AD203B41FA5}">
                      <a16:colId xmlns:a16="http://schemas.microsoft.com/office/drawing/2014/main" val="767450477"/>
                    </a:ext>
                  </a:extLst>
                </a:gridCol>
              </a:tblGrid>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Probability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100% as calculated by NASA JPL CNEOS and ESA NEOCC</a:t>
                      </a:r>
                    </a:p>
                  </a:txBody>
                  <a:tcPr marR="18288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3131513"/>
                  </a:ext>
                </a:extLst>
              </a:tr>
              <a:tr h="55493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Date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24 April 2041</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3572444"/>
                  </a:ext>
                </a:extLst>
              </a:tr>
              <a:tr h="557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Risk Corridor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Extends 470 km across Angola and the Democratic Republic of the Congo</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0440789"/>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Asteroid Size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140–160 m (460–520 ft) in size</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9132550"/>
                  </a:ext>
                </a:extLst>
              </a:tr>
              <a:tr h="8168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Expected Damage </a:t>
                      </a:r>
                      <a:b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If Impact Occurs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Regional blast damage, likely extending 100–120 km (60–75 mi) from the impact location, but possibly as far as 130 km (80 mi). Energy released most likely to be in the range 60–105 Mt, but possibly in the range 45–160 Mt.</a:t>
                      </a:r>
                      <a:endParaRPr kumimoji="0" lang="en-US" sz="1600" b="0" i="0" u="none" strike="noStrike" kern="1200" cap="none" spc="0" normalizeH="0" baseline="0" noProof="0" dirty="0">
                        <a:ln>
                          <a:noFill/>
                        </a:ln>
                        <a:solidFill>
                          <a:schemeClr val="tx1"/>
                        </a:solidFill>
                        <a:effectLst/>
                        <a:highlight>
                          <a:srgbClr val="FF00FF"/>
                        </a:highlight>
                        <a:uLnTx/>
                        <a:uFillTx/>
                        <a:latin typeface="Arial" panose="020B0604020202020204" pitchFamily="34" charset="0"/>
                        <a:ea typeface="+mn-ea"/>
                        <a:cs typeface="Arial" panose="020B0604020202020204" pitchFamily="34" charset="0"/>
                      </a:endParaRP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6001085"/>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Will New Information Be Available?</a:t>
                      </a:r>
                    </a:p>
                  </a:txBody>
                  <a:tcPr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Telescopic data available starting in July 2029 will not add significantly to what is known of 2024 PDC25 from the reconnaissance spacecraft flyby. Additional spacecraft data would improve the impact risk predictions. The asteroid will not come within range for radar observations until 2041.</a:t>
                      </a:r>
                    </a:p>
                  </a:txBody>
                  <a:tcPr marR="1828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35064"/>
                  </a:ext>
                </a:extLst>
              </a:tr>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Technical Information</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https://cneos.jpl.nasa.gov/pd/cs/pdc25/</a:t>
                      </a:r>
                    </a:p>
                  </a:txBody>
                  <a:tcPr marR="18288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696060"/>
                  </a:ext>
                </a:extLst>
              </a:tr>
            </a:tbl>
          </a:graphicData>
        </a:graphic>
      </p:graphicFrame>
    </p:spTree>
    <p:extLst>
      <p:ext uri="{BB962C8B-B14F-4D97-AF65-F5344CB8AC3E}">
        <p14:creationId xmlns:p14="http://schemas.microsoft.com/office/powerpoint/2010/main" val="185307689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APL-PowerPoint-Theme_light">
  <a:themeElements>
    <a:clrScheme name="PDC25">
      <a:dk1>
        <a:srgbClr val="000000"/>
      </a:dk1>
      <a:lt1>
        <a:srgbClr val="FFFFFF"/>
      </a:lt1>
      <a:dk2>
        <a:srgbClr val="050226"/>
      </a:dk2>
      <a:lt2>
        <a:srgbClr val="E7E6E6"/>
      </a:lt2>
      <a:accent1>
        <a:srgbClr val="0C0655"/>
      </a:accent1>
      <a:accent2>
        <a:srgbClr val="758CB3"/>
      </a:accent2>
      <a:accent3>
        <a:srgbClr val="F39316"/>
      </a:accent3>
      <a:accent4>
        <a:srgbClr val="F13032"/>
      </a:accent4>
      <a:accent5>
        <a:srgbClr val="44C849"/>
      </a:accent5>
      <a:accent6>
        <a:srgbClr val="AD0E61"/>
      </a:accent6>
      <a:hlink>
        <a:srgbClr val="C683F5"/>
      </a:hlink>
      <a:folHlink>
        <a:srgbClr val="B5D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2" id="{391C17A2-2FCF-7447-AB82-34B940C6A931}" vid="{69F63A80-7057-3741-B30E-97101A4CB921}"/>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BB476B-CD8A-49EB-9796-541DDF5EF900}">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customXml/itemProps2.xml><?xml version="1.0" encoding="utf-8"?>
<ds:datastoreItem xmlns:ds="http://schemas.openxmlformats.org/officeDocument/2006/customXml" ds:itemID="{D6F7CC06-1524-481C-BC1E-B399813B9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96FBC9-784B-43FA-9D6B-E8D2B98C1D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36548</TotalTime>
  <Words>2812</Words>
  <Application>Microsoft Macintosh PowerPoint</Application>
  <PresentationFormat>Widescreen</PresentationFormat>
  <Paragraphs>433</Paragraphs>
  <Slides>38</Slides>
  <Notes>13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.AppleSystemUIFont</vt:lpstr>
      <vt:lpstr>Arial</vt:lpstr>
      <vt:lpstr>Calibri</vt:lpstr>
      <vt:lpstr>Courier New</vt:lpstr>
      <vt:lpstr>Helvetica</vt:lpstr>
      <vt:lpstr>Helvetica Neue Condensed</vt:lpstr>
      <vt:lpstr>Impact</vt:lpstr>
      <vt:lpstr>Roboto</vt:lpstr>
      <vt:lpstr>Symbol</vt:lpstr>
      <vt:lpstr>Wingdings</vt:lpstr>
      <vt:lpstr>APL-PowerPoint-Theme_light</vt:lpstr>
      <vt:lpstr>3_Custom Design</vt:lpstr>
      <vt:lpstr>16_Custom Design</vt:lpstr>
      <vt:lpstr>Hypothetical Asteroid  Impact Exercise</vt:lpstr>
      <vt:lpstr>Panel Objectives</vt:lpstr>
      <vt:lpstr>Meet the Presenters </vt:lpstr>
      <vt:lpstr>It is now April 2028.</vt:lpstr>
      <vt:lpstr>The international community implemented a fast flyby mission</vt:lpstr>
      <vt:lpstr>PowerPoint Presentation</vt:lpstr>
      <vt:lpstr>PowerPoint Presentation</vt:lpstr>
      <vt:lpstr>PowerPoint Presentation</vt:lpstr>
      <vt:lpstr>PowerPoint Presentation</vt:lpstr>
      <vt:lpstr>Information Gathered by Flyby Mission</vt:lpstr>
      <vt:lpstr>Flyby Details</vt:lpstr>
      <vt:lpstr>Flyby Mission Data</vt:lpstr>
      <vt:lpstr>Flyby Mission Data</vt:lpstr>
      <vt:lpstr>Flyby Mission Data</vt:lpstr>
      <vt:lpstr>Flyby Mission Data</vt:lpstr>
      <vt:lpstr>Flyby Mission Results</vt:lpstr>
      <vt:lpstr>Flyby Mission Results</vt:lpstr>
      <vt:lpstr>Flyby Mission Results</vt:lpstr>
      <vt:lpstr>Flyby Mission Results</vt:lpstr>
      <vt:lpstr>Updated Impact Risk Assessment</vt:lpstr>
      <vt:lpstr>Impact Hazard Summary</vt:lpstr>
      <vt:lpstr>Potential Ground Damage Sizes &amp; Severities </vt:lpstr>
      <vt:lpstr>Affected Population Ranges by Location</vt:lpstr>
      <vt:lpstr>Affected Population Risks</vt:lpstr>
      <vt:lpstr>Population Risks for Asteroid Deflection</vt:lpstr>
      <vt:lpstr>Tsunami Risk from Deflection into the Southern Ocean</vt:lpstr>
      <vt:lpstr>PowerPoint Presentation</vt:lpstr>
      <vt:lpstr>PowerPoint Presentation</vt:lpstr>
      <vt:lpstr>PowerPoint Presentation</vt:lpstr>
      <vt:lpstr>It is now April 2028.</vt:lpstr>
      <vt:lpstr>PowerPoint Presentation</vt:lpstr>
      <vt:lpstr>Recommendations to Prevent Earth Impact</vt:lpstr>
      <vt:lpstr>Asteroid Deflection Options Flowchart</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volatile release and retention during impacts</dc:title>
  <dc:subject/>
  <dc:creator>Terik Daly</dc:creator>
  <cp:keywords/>
  <dc:description>Version 1.0</dc:description>
  <cp:lastModifiedBy>Terik Daly</cp:lastModifiedBy>
  <cp:revision>85</cp:revision>
  <cp:lastPrinted>2017-08-24T18:44:08Z</cp:lastPrinted>
  <dcterms:created xsi:type="dcterms:W3CDTF">2024-03-29T20:15:26Z</dcterms:created>
  <dcterms:modified xsi:type="dcterms:W3CDTF">2025-04-24T05:34:02Z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