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322" r:id="rId5"/>
    <p:sldId id="327" r:id="rId6"/>
    <p:sldId id="315" r:id="rId7"/>
    <p:sldId id="333" r:id="rId8"/>
    <p:sldId id="335" r:id="rId9"/>
    <p:sldId id="320" r:id="rId10"/>
    <p:sldId id="334" r:id="rId11"/>
    <p:sldId id="304" r:id="rId12"/>
    <p:sldId id="336" r:id="rId13"/>
    <p:sldId id="321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74"/>
  </p:normalViewPr>
  <p:slideViewPr>
    <p:cSldViewPr>
      <p:cViewPr varScale="1">
        <p:scale>
          <a:sx n="124" d="100"/>
          <a:sy n="124" d="100"/>
        </p:scale>
        <p:origin x="18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2F3C8-C13D-4F58-A629-5CCD9BCEE8EA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CAA00-09CA-4C4C-932F-5ED95CE343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708D7-584D-44F1-99A8-0AAD3D57E483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A8E2B-02E5-4D3C-8602-EE3E2783D3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5835-FF8D-4F1E-BCA7-A58E51B1555C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5865-C8E0-48CF-8F76-C8A74D730EA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3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D132-C621-4CCA-BA0B-27AB571F81CC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52BA-F903-4711-B44A-DDA8285671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C09FF-9B38-40B1-A763-D41F2F0DC014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87925-2DA8-4C97-A5DA-42E63412BC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5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B3A2-0434-4D78-9C93-7463281A52C1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606F2-10E6-46E7-827D-9607723960B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3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85E1-E3BD-4C3E-A31C-72611914A031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7FF95-2662-49B4-9709-34AAE336C3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1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EE3D5-FC3D-480C-B1A3-CCF9C30B6119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EB76-2E19-4D4A-8CE3-70EF228DF42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4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D870-068D-4B38-82BD-CD9774002AA5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9D1B-1156-427D-B0CB-191A7C3B1CF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069B-6A3B-4915-A91F-656A84548C88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62E5-C326-46ED-A0B4-AF2A743407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8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311C-0C46-4E73-9C82-9713E6B2D38E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13DD9-76EC-47C9-96F0-7C476D35865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8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  <a:endParaRPr lang="en-US" altLang="en-US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US" alt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CF9F4D-0686-4D3A-BC6E-02DCF36CC994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732ED4-894A-4A64-B017-E221C3B9B0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FEAAEA-96DD-3950-B796-BF84D0E90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EA28D9-6433-CA83-6A27-C51F24715117}"/>
              </a:ext>
            </a:extLst>
          </p:cNvPr>
          <p:cNvSpPr txBox="1"/>
          <p:nvPr/>
        </p:nvSpPr>
        <p:spPr>
          <a:xfrm>
            <a:off x="827584" y="4653136"/>
            <a:ext cx="7488832" cy="2092881"/>
          </a:xfrm>
          <a:prstGeom prst="rect">
            <a:avLst/>
          </a:prstGeom>
          <a:solidFill>
            <a:schemeClr val="tx1">
              <a:lumMod val="95000"/>
              <a:lumOff val="5000"/>
              <a:alpha val="6580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Virtual </a:t>
            </a:r>
            <a:r>
              <a:rPr lang="it-IT" sz="28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it-IT" sz="2800" b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Project</a:t>
            </a:r>
          </a:p>
          <a:p>
            <a:pPr algn="ctr"/>
            <a:endParaRPr lang="it-IT" sz="2000" b="1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-Earth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sz="180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endParaRPr lang="it-IT" sz="180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it-IT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1400" i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Gianluca Masi</a:t>
            </a:r>
          </a:p>
          <a:p>
            <a:pPr algn="ctr"/>
            <a:endParaRPr lang="it-IT" sz="1400" i="1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Planetary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Defence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Conference 2025 – PDC2025</a:t>
            </a:r>
            <a:r>
              <a:rPr lang="it-IT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3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988" y="1169988"/>
            <a:ext cx="7161212" cy="4689475"/>
          </a:xfrm>
        </p:spPr>
      </p:pic>
    </p:spTree>
    <p:extLst>
      <p:ext uri="{BB962C8B-B14F-4D97-AF65-F5344CB8AC3E}">
        <p14:creationId xmlns:p14="http://schemas.microsoft.com/office/powerpoint/2010/main" val="21690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5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274267"/>
            <a:ext cx="5903913" cy="4683125"/>
          </a:xfrm>
        </p:spPr>
      </p:pic>
      <p:pic>
        <p:nvPicPr>
          <p:cNvPr id="5939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453707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3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aka_c14"/>
          <p:cNvPicPr>
            <a:picLocks noChangeAspect="1" noChangeArrowheads="1"/>
          </p:cNvPicPr>
          <p:nvPr/>
        </p:nvPicPr>
        <p:blipFill>
          <a:blip r:embed="rId2">
            <a:lum bright="-64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5773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logo_link_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3" y="104775"/>
            <a:ext cx="18081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857159" y="692696"/>
            <a:ext cx="67675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The Virtual </a:t>
            </a:r>
            <a:r>
              <a:rPr lang="it-IT" altLang="en-US" sz="2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11560" y="2612447"/>
            <a:ext cx="831641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future</a:t>
            </a:r>
          </a:p>
          <a:p>
            <a:pPr eaLnBrk="1" hangingPunct="1">
              <a:spcBef>
                <a:spcPct val="50000"/>
              </a:spcBef>
            </a:pPr>
            <a:endParaRPr lang="it-IT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continue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sharing live the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close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approaching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asteroids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astronomical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events);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2029, the Virtual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Project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complete coverage of Apophis;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working to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-size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do some survey work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involving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58" y="476672"/>
            <a:ext cx="581025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36512" y="5085184"/>
            <a:ext cx="92170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rajan Pro" pitchFamily="18" charset="0"/>
              </a:rPr>
              <a:t>Thank </a:t>
            </a:r>
            <a:r>
              <a:rPr lang="it-IT" b="1" dirty="0" err="1">
                <a:solidFill>
                  <a:schemeClr val="bg1"/>
                </a:solidFill>
                <a:latin typeface="Trajan Pro" pitchFamily="18" charset="0"/>
              </a:rPr>
              <a:t>you</a:t>
            </a:r>
            <a:r>
              <a:rPr lang="it-IT" b="1" dirty="0">
                <a:solidFill>
                  <a:schemeClr val="bg1"/>
                </a:solidFill>
                <a:latin typeface="Trajan Pro" pitchFamily="18" charset="0"/>
              </a:rPr>
              <a:t> for </a:t>
            </a:r>
            <a:r>
              <a:rPr lang="it-IT" b="1" dirty="0" err="1">
                <a:solidFill>
                  <a:schemeClr val="bg1"/>
                </a:solidFill>
                <a:latin typeface="Trajan Pro" pitchFamily="18" charset="0"/>
              </a:rPr>
              <a:t>your</a:t>
            </a:r>
            <a:r>
              <a:rPr lang="it-IT" b="1" dirty="0">
                <a:solidFill>
                  <a:schemeClr val="bg1"/>
                </a:solidFill>
                <a:latin typeface="Trajan Pro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rajan Pro" pitchFamily="18" charset="0"/>
              </a:rPr>
              <a:t>attention</a:t>
            </a:r>
            <a:endParaRPr lang="it-IT" b="1" dirty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endParaRPr lang="it-IT" b="1" dirty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endParaRPr lang="it-IT" b="1" dirty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r>
              <a:rPr lang="it-IT" sz="1600" dirty="0" err="1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Technological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 Partners: Software </a:t>
            </a:r>
            <a:r>
              <a:rPr lang="it-IT" sz="1600" dirty="0" err="1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Bisque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, </a:t>
            </a:r>
            <a:r>
              <a:rPr lang="it-IT" sz="1600" dirty="0" err="1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Seeweb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, </a:t>
            </a:r>
            <a:r>
              <a:rPr lang="it-IT" sz="1600" dirty="0" err="1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Telescope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 Live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logo_link_tr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762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5267325" y="260350"/>
            <a:ext cx="281463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Virtual </a:t>
            </a: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unit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#1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0" y="206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5124450" y="1125538"/>
            <a:ext cx="4067175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optics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b="1">
                <a:solidFill>
                  <a:schemeClr val="bg1"/>
                </a:solidFill>
                <a:latin typeface="Verdana" pitchFamily="34" charset="0"/>
              </a:rPr>
              <a:t>	</a:t>
            </a: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PlaneWave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17” </a:t>
            </a:r>
            <a:r>
              <a:rPr lang="it-IT" altLang="en-US" sz="1000">
                <a:solidFill>
                  <a:schemeClr val="bg1"/>
                </a:solidFill>
                <a:latin typeface="Verdana" pitchFamily="34" charset="0"/>
              </a:rPr>
              <a:t>(432 mm-f/6.8)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30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mount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	Paramount MEII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instrument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payload: 109 kg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PE: &lt;3”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-to-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without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PEC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pointing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accuracy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: &lt;8” RMS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Tracking: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any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rate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it-IT" altLang="en-US" sz="3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:     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3.5” </a:t>
            </a:r>
            <a:r>
              <a:rPr lang="it-IT" altLang="en-US" sz="1300" b="1" err="1">
                <a:solidFill>
                  <a:schemeClr val="bg1"/>
                </a:solidFill>
                <a:latin typeface="Verdana" pitchFamily="34" charset="0"/>
              </a:rPr>
              <a:t>Hedrick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300" b="1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r>
              <a:rPr lang="it-IT" altLang="en-US" sz="130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it-IT" altLang="en-US" sz="13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10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CCD:           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SBIG STL-6303E, NABG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filters:	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LRGB; Ha, OIII, SII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>
                <a:solidFill>
                  <a:schemeClr val="bg1"/>
                </a:solidFill>
                <a:latin typeface="Verdana" pitchFamily="34" charset="0"/>
              </a:rPr>
              <a:t> software:   </a:t>
            </a:r>
            <a:r>
              <a:rPr lang="it-IT" altLang="en-US" sz="1300" b="1" err="1">
                <a:solidFill>
                  <a:schemeClr val="bg1"/>
                </a:solidFill>
                <a:latin typeface="Verdana" pitchFamily="34" charset="0"/>
              </a:rPr>
              <a:t>TheSkyX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 Pro, </a:t>
            </a:r>
            <a:r>
              <a:rPr lang="it-IT" altLang="en-US" sz="1300" b="1" err="1">
                <a:solidFill>
                  <a:schemeClr val="bg1"/>
                </a:solidFill>
                <a:latin typeface="Verdana" pitchFamily="34" charset="0"/>
              </a:rPr>
              <a:t>Tpoint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, 	</a:t>
            </a:r>
            <a:r>
              <a:rPr lang="it-IT" altLang="en-US" sz="1300" b="1" err="1">
                <a:solidFill>
                  <a:schemeClr val="bg1"/>
                </a:solidFill>
                <a:latin typeface="Verdana" pitchFamily="34" charset="0"/>
              </a:rPr>
              <a:t>Orchestate</a:t>
            </a:r>
            <a:endParaRPr lang="it-IT" altLang="en-US" sz="1300" b="1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300" b="1">
                <a:solidFill>
                  <a:schemeClr val="bg1"/>
                </a:solidFill>
                <a:latin typeface="Verdana" pitchFamily="34" charset="0"/>
              </a:rPr>
              <a:t>SQM: 21.5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4979988" y="5489575"/>
            <a:ext cx="43926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err="1">
                <a:solidFill>
                  <a:schemeClr val="bg1"/>
                </a:solidFill>
                <a:latin typeface="Verdana" pitchFamily="34" charset="0"/>
              </a:rPr>
              <a:t>total</a:t>
            </a:r>
            <a:r>
              <a:rPr lang="it-IT" altLang="en-US" sz="1600">
                <a:solidFill>
                  <a:schemeClr val="bg1"/>
                </a:solidFill>
                <a:latin typeface="Verdana" pitchFamily="34" charset="0"/>
              </a:rPr>
              <a:t> remote control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“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fully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robotic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” system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it-IT" altLang="en-US" sz="1600" u="sng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1991" name="Picture 8" descr="IMG_1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905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0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logo_link_tr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762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219700" y="260350"/>
            <a:ext cx="281463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Virtual </a:t>
            </a: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unit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#2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206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4932363" y="1125538"/>
            <a:ext cx="4211637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4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optics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b="1" dirty="0">
                <a:solidFill>
                  <a:schemeClr val="bg1"/>
                </a:solidFill>
                <a:latin typeface="Verdana" pitchFamily="34" charset="0"/>
              </a:rPr>
              <a:t>	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C14 </a:t>
            </a:r>
            <a:r>
              <a:rPr lang="it-IT" altLang="en-US" sz="1400" dirty="0" err="1">
                <a:solidFill>
                  <a:schemeClr val="bg1"/>
                </a:solidFill>
                <a:latin typeface="Verdana" pitchFamily="34" charset="0"/>
              </a:rPr>
              <a:t>fastar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(356 mm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f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/6.9)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3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mount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	Paramount ME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payload: 68 kg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PE: 1.8”,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-to-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without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PEC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pointing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accuracy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 10” RMS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tracking: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any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rate(!)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Optec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TCF-S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10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CCD:           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SBIG ST-10XME, NABG, QE=90%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filters:	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RGB; B,V,R,I (Bessel); 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spectroscopy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; Ha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software:  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TheSkyX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Pro,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Tpoint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, 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Orchestate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SQM: 21.5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932363" y="5489575"/>
            <a:ext cx="4392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err="1">
                <a:solidFill>
                  <a:schemeClr val="bg1"/>
                </a:solidFill>
                <a:latin typeface="Verdana" pitchFamily="34" charset="0"/>
              </a:rPr>
              <a:t>total</a:t>
            </a:r>
            <a:r>
              <a:rPr lang="it-IT" altLang="en-US" sz="1600">
                <a:solidFill>
                  <a:schemeClr val="bg1"/>
                </a:solidFill>
                <a:latin typeface="Verdana" pitchFamily="34" charset="0"/>
              </a:rPr>
              <a:t> remote control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“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fully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robotic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”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A510D4-60BB-1E9C-6543-1A9A6283B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" y="0"/>
            <a:ext cx="490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logo_link_tr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762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219700" y="260350"/>
            <a:ext cx="28146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Virtual </a:t>
            </a: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unit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#3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it-IT" altLang="en-US" sz="1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206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076825" y="1125538"/>
            <a:ext cx="4067175" cy="3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optics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    135mm-f/2</a:t>
            </a:r>
            <a:endParaRPr lang="it-IT" altLang="en-US" sz="10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3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mount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	Paramount ME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payload: 68 kg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PE: 1.8”,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-to-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without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PEC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pointing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accuracy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 10” RMS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tracking: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any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rate(!)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	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ZWO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10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CCD:           ZWO ASI6200MC Pro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filters:	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One shot color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software:  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TheSkyX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Pro,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Tpoint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, 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Orchestate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SQM: 21.5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932363" y="5489575"/>
            <a:ext cx="4392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err="1">
                <a:solidFill>
                  <a:schemeClr val="bg1"/>
                </a:solidFill>
                <a:latin typeface="Verdana" pitchFamily="34" charset="0"/>
              </a:rPr>
              <a:t>total</a:t>
            </a:r>
            <a:r>
              <a:rPr lang="it-IT" altLang="en-US" sz="1600">
                <a:solidFill>
                  <a:schemeClr val="bg1"/>
                </a:solidFill>
                <a:latin typeface="Verdana" pitchFamily="34" charset="0"/>
              </a:rPr>
              <a:t> remote control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“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fully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robotic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”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A510D4-60BB-1E9C-6543-1A9A6283B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4519" y="-171400"/>
            <a:ext cx="9845297" cy="137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logo_link_tr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762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219700" y="260350"/>
            <a:ext cx="28146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Virtual </a:t>
            </a: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400" err="1">
                <a:solidFill>
                  <a:schemeClr val="bg1"/>
                </a:solidFill>
                <a:latin typeface="Verdana" pitchFamily="34" charset="0"/>
              </a:rPr>
              <a:t>unit</a:t>
            </a:r>
            <a:r>
              <a:rPr lang="it-IT" altLang="en-US" sz="1400">
                <a:solidFill>
                  <a:schemeClr val="bg1"/>
                </a:solidFill>
                <a:latin typeface="Verdana" pitchFamily="34" charset="0"/>
              </a:rPr>
              <a:t> #4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it-IT" altLang="en-US" sz="1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206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076825" y="1125538"/>
            <a:ext cx="4067175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optics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     250mm-f/4.5</a:t>
            </a:r>
            <a:endParaRPr lang="it-IT" altLang="en-US" sz="10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3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mount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	</a:t>
            </a:r>
            <a:r>
              <a:rPr lang="it-IT" altLang="en-US" sz="1400" dirty="0">
                <a:solidFill>
                  <a:schemeClr val="bg1"/>
                </a:solidFill>
                <a:latin typeface="Verdana" pitchFamily="34" charset="0"/>
              </a:rPr>
              <a:t>Paramount ME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payload: 68 kg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PE: 1.8”,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-to-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peak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without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PEC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pointing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accuracy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 8” RMS (!)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tracking: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any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rate(!)</a:t>
            </a:r>
          </a:p>
          <a:p>
            <a:pPr lvl="2">
              <a:spcBef>
                <a:spcPct val="50000"/>
              </a:spcBef>
              <a:buFontTx/>
              <a:buNone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focuser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   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Pegasus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Prodigy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en-US" sz="10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CMOS:       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Moravian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C3-61000 PRO EC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filters:	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LRGB, Ha, OIII, SII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it-IT" altLang="en-US" sz="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software:  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TheSkyX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 Pro, 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Tpoint</a:t>
            </a: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, 	</a:t>
            </a:r>
            <a:r>
              <a:rPr lang="it-IT" altLang="en-US" sz="1300" b="1" dirty="0" err="1">
                <a:solidFill>
                  <a:schemeClr val="bg1"/>
                </a:solidFill>
                <a:latin typeface="Verdana" pitchFamily="34" charset="0"/>
              </a:rPr>
              <a:t>Orchestate</a:t>
            </a:r>
            <a:endParaRPr lang="it-IT" altLang="en-US" sz="13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en-US" sz="1300" b="1" dirty="0">
                <a:solidFill>
                  <a:schemeClr val="bg1"/>
                </a:solidFill>
                <a:latin typeface="Verdana" pitchFamily="34" charset="0"/>
              </a:rPr>
              <a:t>SQM: 21.5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932363" y="5489575"/>
            <a:ext cx="4392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err="1">
                <a:solidFill>
                  <a:schemeClr val="bg1"/>
                </a:solidFill>
                <a:latin typeface="Verdana" pitchFamily="34" charset="0"/>
              </a:rPr>
              <a:t>total</a:t>
            </a:r>
            <a:r>
              <a:rPr lang="it-IT" altLang="en-US" sz="1600">
                <a:solidFill>
                  <a:schemeClr val="bg1"/>
                </a:solidFill>
                <a:latin typeface="Verdana" pitchFamily="34" charset="0"/>
              </a:rPr>
              <a:t> remote control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“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fully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600" u="sng" err="1">
                <a:solidFill>
                  <a:schemeClr val="bg1"/>
                </a:solidFill>
                <a:latin typeface="Verdana" pitchFamily="34" charset="0"/>
              </a:rPr>
              <a:t>robotic</a:t>
            </a:r>
            <a:r>
              <a:rPr lang="it-IT" altLang="en-US" sz="1600" u="sng">
                <a:solidFill>
                  <a:schemeClr val="bg1"/>
                </a:solidFill>
                <a:latin typeface="Verdana" pitchFamily="34" charset="0"/>
              </a:rPr>
              <a:t>” system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968D5B-2688-F6F4-76B3-3A1E6D5DD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45" y="0"/>
            <a:ext cx="575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aka_c14"/>
          <p:cNvPicPr>
            <a:picLocks noChangeAspect="1" noChangeArrowheads="1"/>
          </p:cNvPicPr>
          <p:nvPr/>
        </p:nvPicPr>
        <p:blipFill>
          <a:blip r:embed="rId2">
            <a:lum bright="-64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5773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logo_link_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3" y="104775"/>
            <a:ext cx="18081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857159" y="692696"/>
            <a:ext cx="67675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The Virtual </a:t>
            </a:r>
            <a:r>
              <a:rPr lang="it-IT" altLang="en-US" sz="2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000" i="1">
                <a:solidFill>
                  <a:schemeClr val="bg1"/>
                </a:solidFill>
                <a:latin typeface="Verdana" pitchFamily="34" charset="0"/>
              </a:rPr>
              <a:t>Quick </a:t>
            </a:r>
            <a:r>
              <a:rPr lang="it-IT" altLang="en-US" sz="2000" i="1" err="1">
                <a:solidFill>
                  <a:schemeClr val="bg1"/>
                </a:solidFill>
                <a:latin typeface="Verdana" pitchFamily="34" charset="0"/>
              </a:rPr>
              <a:t>facts</a:t>
            </a:r>
            <a:endParaRPr lang="it-IT" altLang="en-US" sz="2000" i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51520" y="2254944"/>
            <a:ext cx="9293894" cy="450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Active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since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2006, a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pioneer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in live, online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astronomy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and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observations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(i.e.: IYA2009); 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1.5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million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web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visitors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per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year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on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average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more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than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200 Countries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involved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almost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200 FREE online events over the last 4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years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featured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by the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most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important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media, press and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space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agencies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of the world;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1500" dirty="0" err="1">
                <a:solidFill>
                  <a:schemeClr val="bg1"/>
                </a:solidFill>
                <a:latin typeface="Verdana" pitchFamily="34" charset="0"/>
              </a:rPr>
              <a:t>member</a:t>
            </a:r>
            <a:r>
              <a:rPr lang="it-IT" altLang="en-US" sz="1500" dirty="0">
                <a:solidFill>
                  <a:schemeClr val="bg1"/>
                </a:solidFill>
                <a:latin typeface="Verdana" pitchFamily="34" charset="0"/>
              </a:rPr>
              <a:t> of IAWN.</a:t>
            </a:r>
          </a:p>
          <a:p>
            <a:pPr eaLnBrk="1" hangingPunct="1">
              <a:spcBef>
                <a:spcPct val="50000"/>
              </a:spcBef>
            </a:pPr>
            <a:endParaRPr lang="it-IT" altLang="en-US" sz="8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Asteroid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/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Comet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astrometry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 &amp;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photometry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;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exoplanets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;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variable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 stars,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transients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it-IT" altLang="en-US" sz="1400" i="1" dirty="0" err="1">
                <a:solidFill>
                  <a:schemeClr val="bg1"/>
                </a:solidFill>
                <a:latin typeface="Verdana" pitchFamily="34" charset="0"/>
              </a:rPr>
              <a:t>spectroscopy</a:t>
            </a:r>
            <a:r>
              <a:rPr lang="it-IT" altLang="en-US" sz="1400" i="1" dirty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it-IT" altLang="en-US" sz="1000" b="1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Outstanding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scientific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altLang="en-US" sz="1000" b="1" dirty="0" err="1">
                <a:solidFill>
                  <a:schemeClr val="bg1"/>
                </a:solidFill>
                <a:latin typeface="Verdana" pitchFamily="34" charset="0"/>
              </a:rPr>
              <a:t>results</a:t>
            </a:r>
            <a:r>
              <a:rPr lang="it-IT" altLang="en-US" sz="1000" b="1" dirty="0">
                <a:solidFill>
                  <a:schemeClr val="bg1"/>
                </a:solidFill>
                <a:latin typeface="Verdana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it-IT" altLang="en-US" sz="1000" b="1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discovery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of blazar candidate VTP J004354.36+404634.0;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discovery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of a nova candidate in the Andromeda Galaxy;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codiscoverer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of ASASSN-15lh;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codiscoverer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of the XO-2b and  XO-3b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exoplanets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codiscoverer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of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many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supernovae and </a:t>
            </a:r>
            <a:r>
              <a:rPr lang="it-IT" altLang="en-US" sz="1000" dirty="0" err="1">
                <a:solidFill>
                  <a:schemeClr val="bg1"/>
                </a:solidFill>
                <a:latin typeface="Verdana" pitchFamily="34" charset="0"/>
              </a:rPr>
              <a:t>variable</a:t>
            </a:r>
            <a:r>
              <a:rPr lang="it-IT" altLang="en-US" sz="1000" dirty="0">
                <a:solidFill>
                  <a:schemeClr val="bg1"/>
                </a:solidFill>
                <a:latin typeface="Verdana" pitchFamily="34" charset="0"/>
              </a:rPr>
              <a:t> stars.</a:t>
            </a:r>
          </a:p>
          <a:p>
            <a:pPr eaLnBrk="1" hangingPunct="1">
              <a:spcBef>
                <a:spcPct val="50000"/>
              </a:spcBef>
            </a:pPr>
            <a:endParaRPr lang="it-IT" altLang="en-US" sz="1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aka_c14"/>
          <p:cNvPicPr>
            <a:picLocks noChangeAspect="1" noChangeArrowheads="1"/>
          </p:cNvPicPr>
          <p:nvPr/>
        </p:nvPicPr>
        <p:blipFill>
          <a:blip r:embed="rId2">
            <a:lum bright="-64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5773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logo_link_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3" y="104775"/>
            <a:ext cx="18081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857159" y="692696"/>
            <a:ext cx="6767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The Virtual </a:t>
            </a:r>
            <a:r>
              <a:rPr lang="it-IT" altLang="en-US" sz="2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51519" y="1988840"/>
            <a:ext cx="8892481" cy="552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-Earth </a:t>
            </a: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asteroids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major </a:t>
            </a:r>
            <a:r>
              <a:rPr lang="it-IT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topic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50% of the live events.</a:t>
            </a:r>
          </a:p>
          <a:p>
            <a:pPr algn="ctr" eaLnBrk="1" hangingPunct="1">
              <a:spcBef>
                <a:spcPct val="50000"/>
              </a:spcBef>
            </a:pPr>
            <a:endParaRPr lang="it-IT" sz="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popular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topic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</a:t>
            </a:r>
            <a:r>
              <a:rPr lang="it-IT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events!</a:t>
            </a:r>
          </a:p>
          <a:p>
            <a:pPr algn="ctr" eaLnBrk="1" hangingPunct="1">
              <a:spcBef>
                <a:spcPct val="50000"/>
              </a:spcBef>
            </a:pPr>
            <a:endParaRPr lang="it-I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Strengths</a:t>
            </a:r>
            <a:r>
              <a:rPr lang="it-IT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it-IT" sz="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VTP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format,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significantly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raising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awareness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importance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NEO science and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planetary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defense;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looking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mind-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blowing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sharing live images of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dramatically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engagement;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commented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live,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unveiling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science work;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helps people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understanding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planetary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defence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seeing THAT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asteroid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one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everyone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talking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COOL: «I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!».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aka_c14"/>
          <p:cNvPicPr>
            <a:picLocks noChangeAspect="1" noChangeArrowheads="1"/>
          </p:cNvPicPr>
          <p:nvPr/>
        </p:nvPicPr>
        <p:blipFill>
          <a:blip r:embed="rId2">
            <a:lum bright="-64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5773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logo_link_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3" y="104775"/>
            <a:ext cx="18081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857159" y="692696"/>
            <a:ext cx="67675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The Virtual </a:t>
            </a:r>
            <a:r>
              <a:rPr lang="it-IT" altLang="en-US" sz="2400" err="1">
                <a:solidFill>
                  <a:schemeClr val="bg1"/>
                </a:solidFill>
                <a:latin typeface="Verdana" pitchFamily="34" charset="0"/>
              </a:rPr>
              <a:t>Telescope</a:t>
            </a:r>
            <a:r>
              <a:rPr lang="it-IT" altLang="en-US" sz="2400">
                <a:solidFill>
                  <a:schemeClr val="bg1"/>
                </a:solidFill>
                <a:latin typeface="Verdana" pitchFamily="34" charset="0"/>
              </a:rPr>
              <a:t> Project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11560" y="2397934"/>
            <a:ext cx="831641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803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Virtual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Project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revealed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be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precious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international media.</a:t>
            </a:r>
          </a:p>
          <a:p>
            <a:pPr eaLnBrk="1" hangingPunct="1">
              <a:spcBef>
                <a:spcPct val="50000"/>
              </a:spcBef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Strenghts</a:t>
            </a:r>
            <a:endParaRPr lang="it-IT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images/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footage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comments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a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reliable, professional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source;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readily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of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astronomical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69988"/>
            <a:ext cx="7161212" cy="4689475"/>
          </a:xfrm>
        </p:spPr>
      </p:pic>
    </p:spTree>
    <p:extLst>
      <p:ext uri="{BB962C8B-B14F-4D97-AF65-F5344CB8AC3E}">
        <p14:creationId xmlns:p14="http://schemas.microsoft.com/office/powerpoint/2010/main" val="10082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784</Words>
  <Application>Microsoft Macintosh PowerPoint</Application>
  <PresentationFormat>Presentazione su schermo (4:3)</PresentationFormat>
  <Paragraphs>143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Trajan Pro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Asterix</dc:creator>
  <cp:lastModifiedBy>Gianluca Masi</cp:lastModifiedBy>
  <cp:revision>119</cp:revision>
  <dcterms:created xsi:type="dcterms:W3CDTF">2017-06-04T07:32:51Z</dcterms:created>
  <dcterms:modified xsi:type="dcterms:W3CDTF">2025-04-28T17:40:06Z</dcterms:modified>
</cp:coreProperties>
</file>