
<file path=[Content_Types].xml><?xml version="1.0" encoding="utf-8"?>
<Types xmlns="http://schemas.openxmlformats.org/package/2006/content-types">
  <Default Extension="gif" ContentType="image/gif"/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2"/>
  </p:notesMasterIdLst>
  <p:sldIdLst>
    <p:sldId id="383" r:id="rId2"/>
    <p:sldId id="400" r:id="rId3"/>
    <p:sldId id="4381" r:id="rId4"/>
    <p:sldId id="16204" r:id="rId5"/>
    <p:sldId id="4376" r:id="rId6"/>
    <p:sldId id="16128" r:id="rId7"/>
    <p:sldId id="16209" r:id="rId8"/>
    <p:sldId id="16210" r:id="rId9"/>
    <p:sldId id="16208" r:id="rId10"/>
    <p:sldId id="1612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ABA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50"/>
    <p:restoredTop sz="96200"/>
  </p:normalViewPr>
  <p:slideViewPr>
    <p:cSldViewPr snapToGrid="0">
      <p:cViewPr varScale="1">
        <p:scale>
          <a:sx n="156" d="100"/>
          <a:sy n="156" d="100"/>
        </p:scale>
        <p:origin x="125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C616D2-6049-2C44-B95C-1D104BF05546}" type="datetimeFigureOut">
              <a:rPr lang="en-US" smtClean="0"/>
              <a:t>5/1/25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8F86C4-08D2-2740-8BB9-16DE558A04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33817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406DB24-4D60-4059-A9C9-6C2353806C9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pitchFamily="1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pitchFamily="1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271502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B040C8-62D2-4EA7-B200-D3B8C06AAFD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pitchFamily="1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ＭＳ Ｐゴシック" pitchFamily="1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78082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406DB24-4D60-4059-A9C9-6C2353806C9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pitchFamily="1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pitchFamily="1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440869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A35078-0E85-AFE5-8F58-127A518C63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B499EE-9B01-5873-7D7E-23E695DAB6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8673FE-1303-E470-8656-3C2C618162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C848EE-614D-AC71-F05B-D0ACB40ABA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DFFB62C-D0D3-574A-91CB-589B0246ABA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878854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406DB24-4D60-4059-A9C9-6C2353806C9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pitchFamily="1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pitchFamily="1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989085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8F86C4-08D2-2740-8BB9-16DE558A045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2147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95C8C39-874C-ADF2-F7A5-64772241AB3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" y="457"/>
            <a:ext cx="12191190" cy="6857086"/>
          </a:xfrm>
          <a:prstGeom prst="rect">
            <a:avLst/>
          </a:prstGeom>
        </p:spPr>
      </p:pic>
      <p:sp>
        <p:nvSpPr>
          <p:cNvPr id="11" name="Title 1"/>
          <p:cNvSpPr>
            <a:spLocks noGrp="1"/>
          </p:cNvSpPr>
          <p:nvPr>
            <p:ph type="title" hasCustomPrompt="1"/>
          </p:nvPr>
        </p:nvSpPr>
        <p:spPr>
          <a:xfrm>
            <a:off x="304800" y="2514600"/>
            <a:ext cx="6477000" cy="19812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4500" b="0" cap="none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Enter Presentation Title</a:t>
            </a:r>
          </a:p>
        </p:txBody>
      </p:sp>
      <p:sp>
        <p:nvSpPr>
          <p:cNvPr id="12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304800" y="4644887"/>
            <a:ext cx="4289777" cy="914400"/>
          </a:xfrm>
        </p:spPr>
        <p:txBody>
          <a:bodyPr>
            <a:normAutofit/>
          </a:bodyPr>
          <a:lstStyle>
            <a:lvl1pPr algn="l">
              <a:buFontTx/>
              <a:buNone/>
              <a:defRPr sz="2200" cap="none" baseline="0">
                <a:solidFill>
                  <a:schemeClr val="bg1"/>
                </a:solidFill>
                <a:latin typeface="+mn-lt"/>
                <a:cs typeface="Arial"/>
              </a:defRPr>
            </a:lvl1pPr>
          </a:lstStyle>
          <a:p>
            <a:pPr lvl="0"/>
            <a:r>
              <a:rPr lang="en-US" dirty="0"/>
              <a:t>Enter Presenter 1</a:t>
            </a:r>
          </a:p>
          <a:p>
            <a:pPr lvl="0"/>
            <a:r>
              <a:rPr lang="en-US" dirty="0"/>
              <a:t>Enter Presenter 2</a:t>
            </a:r>
          </a:p>
        </p:txBody>
      </p:sp>
    </p:spTree>
    <p:extLst>
      <p:ext uri="{BB962C8B-B14F-4D97-AF65-F5344CB8AC3E}">
        <p14:creationId xmlns:p14="http://schemas.microsoft.com/office/powerpoint/2010/main" val="25838022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2000" y="457200"/>
            <a:ext cx="9550400" cy="685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6D4ED1-B374-4EF8-B0DC-842899D74E08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528816"/>
            <a:ext cx="70104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6728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371600"/>
            <a:ext cx="5384800" cy="4876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371600"/>
            <a:ext cx="5384800" cy="4876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50C3015-EBC6-4A1C-B155-A3455056564D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528816"/>
            <a:ext cx="70104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3514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371600"/>
            <a:ext cx="524256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33600"/>
            <a:ext cx="524256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39840" y="1371600"/>
            <a:ext cx="524256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9840" y="2133600"/>
            <a:ext cx="524256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6D4ED1-B374-4EF8-B0DC-842899D74E08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cxnSp>
        <p:nvCxnSpPr>
          <p:cNvPr id="11" name="Straight Connector 10"/>
          <p:cNvCxnSpPr/>
          <p:nvPr/>
        </p:nvCxnSpPr>
        <p:spPr>
          <a:xfrm flipH="1">
            <a:off x="6096000" y="1386840"/>
            <a:ext cx="1059" cy="486156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Footer Placeholder 4"/>
          <p:cNvSpPr>
            <a:spLocks noGrp="1"/>
          </p:cNvSpPr>
          <p:nvPr>
            <p:ph type="ftr" sz="quarter" idx="13"/>
          </p:nvPr>
        </p:nvSpPr>
        <p:spPr>
          <a:xfrm>
            <a:off x="0" y="6528816"/>
            <a:ext cx="70104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76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06D4ED1-B374-4EF8-B0DC-842899D74E08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39269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06D4ED1-B374-4EF8-B0DC-842899D74E08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2769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12192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srgbClr val="000000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32000" y="457200"/>
            <a:ext cx="9550400" cy="685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371600"/>
            <a:ext cx="109728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528816"/>
            <a:ext cx="70104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53600" y="6528816"/>
            <a:ext cx="24384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206D4ED1-B374-4EF8-B0DC-842899D74E08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2032000" y="1219200"/>
            <a:ext cx="9550400" cy="0"/>
          </a:xfrm>
          <a:prstGeom prst="line">
            <a:avLst/>
          </a:prstGeom>
          <a:ln w="39116">
            <a:solidFill>
              <a:srgbClr val="00004C"/>
            </a:solidFill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51E8D9D7-A3E3-3FF9-BAFA-A0866451E309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263800"/>
            <a:ext cx="1255643" cy="99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4653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3200" kern="1200" spc="-100" baseline="0">
          <a:solidFill>
            <a:srgbClr val="000000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rgbClr val="000000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rgbClr val="000000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rgbClr val="000000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rgbClr val="000000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gi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png"/><Relationship Id="rId18" Type="http://schemas.openxmlformats.org/officeDocument/2006/relationships/image" Target="../media/image28.png"/><Relationship Id="rId3" Type="http://schemas.openxmlformats.org/officeDocument/2006/relationships/image" Target="../media/image13.png"/><Relationship Id="rId21" Type="http://schemas.openxmlformats.org/officeDocument/2006/relationships/image" Target="../media/image31.png"/><Relationship Id="rId7" Type="http://schemas.openxmlformats.org/officeDocument/2006/relationships/image" Target="../media/image17.png"/><Relationship Id="rId12" Type="http://schemas.openxmlformats.org/officeDocument/2006/relationships/image" Target="../media/image22.png"/><Relationship Id="rId17" Type="http://schemas.openxmlformats.org/officeDocument/2006/relationships/image" Target="../media/image27.png"/><Relationship Id="rId25" Type="http://schemas.openxmlformats.org/officeDocument/2006/relationships/image" Target="../media/image35.pn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26.png"/><Relationship Id="rId20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24" Type="http://schemas.openxmlformats.org/officeDocument/2006/relationships/image" Target="../media/image34.png"/><Relationship Id="rId5" Type="http://schemas.openxmlformats.org/officeDocument/2006/relationships/image" Target="../media/image15.png"/><Relationship Id="rId15" Type="http://schemas.openxmlformats.org/officeDocument/2006/relationships/image" Target="../media/image25.png"/><Relationship Id="rId23" Type="http://schemas.openxmlformats.org/officeDocument/2006/relationships/image" Target="../media/image33.png"/><Relationship Id="rId10" Type="http://schemas.openxmlformats.org/officeDocument/2006/relationships/image" Target="../media/image20.png"/><Relationship Id="rId19" Type="http://schemas.openxmlformats.org/officeDocument/2006/relationships/image" Target="../media/image29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Relationship Id="rId14" Type="http://schemas.openxmlformats.org/officeDocument/2006/relationships/image" Target="../media/image24.png"/><Relationship Id="rId22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6424A2-F10B-1F2A-B337-C46ECE68443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Anjani Polit</a:t>
            </a:r>
          </a:p>
          <a:p>
            <a:r>
              <a:rPr lang="en-US" dirty="0"/>
              <a:t>OSIRIS-APEX Deputy PI</a:t>
            </a:r>
          </a:p>
          <a:p>
            <a:r>
              <a:rPr lang="en-US" dirty="0"/>
              <a:t>University of Arizona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CB320E-E780-C893-C6B4-FDB8368830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6" y="1219200"/>
            <a:ext cx="5638801" cy="457200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382FDBF-A2CA-242B-03D2-9B0844F0B6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OSIRIS-Apophis Explorer Operations at Apophis</a:t>
            </a:r>
          </a:p>
        </p:txBody>
      </p:sp>
    </p:spTree>
    <p:extLst>
      <p:ext uri="{BB962C8B-B14F-4D97-AF65-F5344CB8AC3E}">
        <p14:creationId xmlns:p14="http://schemas.microsoft.com/office/powerpoint/2010/main" val="13830477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70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83C0C4-854C-AF46-A4E6-015294152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753600" y="6255499"/>
            <a:ext cx="2438400" cy="329184"/>
          </a:xfrm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06D4ED1-B374-4EF8-B0DC-842899D74E08}" type="slidenum">
              <a:rPr kumimoji="0" lang="en-US" sz="11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pitchFamily="1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pitchFamily="1" charset="-128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92DE9F-DF16-C84C-9080-DB5B659BE458}"/>
              </a:ext>
            </a:extLst>
          </p:cNvPr>
          <p:cNvSpPr txBox="1"/>
          <p:nvPr/>
        </p:nvSpPr>
        <p:spPr>
          <a:xfrm>
            <a:off x="9059333" y="5551750"/>
            <a:ext cx="1069524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Condensed Light" pitchFamily="2" charset="77"/>
                <a:ea typeface="Helvetica Neue" panose="02000503000000020004" pitchFamily="2" charset="0"/>
                <a:cs typeface="Helvetica Neue" panose="02000503000000020004" pitchFamily="2" charset="0"/>
              </a:rPr>
              <a:t>NAVCAMS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AE14C4F-86BA-4940-999E-93C31AA95B1B}"/>
              </a:ext>
            </a:extLst>
          </p:cNvPr>
          <p:cNvCxnSpPr/>
          <p:nvPr/>
        </p:nvCxnSpPr>
        <p:spPr>
          <a:xfrm>
            <a:off x="8077200" y="5086083"/>
            <a:ext cx="1066800" cy="762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Slide Number Placeholder 1">
            <a:extLst>
              <a:ext uri="{FF2B5EF4-FFF2-40B4-BE49-F238E27FC236}">
                <a16:creationId xmlns:a16="http://schemas.microsoft.com/office/drawing/2014/main" id="{ADE4A1AC-990D-9642-9DD5-DA262BB5F06D}"/>
              </a:ext>
            </a:extLst>
          </p:cNvPr>
          <p:cNvSpPr txBox="1">
            <a:spLocks/>
          </p:cNvSpPr>
          <p:nvPr/>
        </p:nvSpPr>
        <p:spPr>
          <a:xfrm>
            <a:off x="0" y="6218923"/>
            <a:ext cx="365760" cy="36576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7A6979-0714-4377-B894-6BE4C2D6E202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7ABEA8D-EDEC-6A49-B24D-36DCC38D18AB}"/>
              </a:ext>
            </a:extLst>
          </p:cNvPr>
          <p:cNvSpPr txBox="1"/>
          <p:nvPr/>
        </p:nvSpPr>
        <p:spPr>
          <a:xfrm>
            <a:off x="388888" y="216175"/>
            <a:ext cx="389927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OSIRIS-APEX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ＭＳ Ｐゴシック" pitchFamily="1" charset="-128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ＭＳ Ｐゴシック" pitchFamily="1" charset="-128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ＭＳ Ｐゴシック" pitchFamily="1" charset="-128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ＭＳ Ｐゴシック" pitchFamily="1" charset="-128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79EAA6-8BB1-01DD-EAC2-8D3A611F04EA}"/>
              </a:ext>
            </a:extLst>
          </p:cNvPr>
          <p:cNvSpPr txBox="1"/>
          <p:nvPr/>
        </p:nvSpPr>
        <p:spPr>
          <a:xfrm>
            <a:off x="2855719" y="5209615"/>
            <a:ext cx="182133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ＭＳ Ｐゴシック" pitchFamily="1" charset="-128"/>
                <a:cs typeface="+mn-cs"/>
              </a:rPr>
              <a:t>0.4 to 4.3 </a:t>
            </a:r>
            <a:r>
              <a:rPr kumimoji="0" lang="el-GR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ＭＳ Ｐゴシック" pitchFamily="1" charset="-128"/>
                <a:cs typeface="+mn-cs"/>
              </a:rPr>
              <a:t>μ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ＭＳ Ｐゴシック" pitchFamily="1" charset="-128"/>
                <a:cs typeface="+mn-cs"/>
              </a:rPr>
              <a:t>m (0.23°)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44E2ECE-E429-8780-7E4C-57D9EB58E14A}"/>
              </a:ext>
            </a:extLst>
          </p:cNvPr>
          <p:cNvSpPr txBox="1"/>
          <p:nvPr/>
        </p:nvSpPr>
        <p:spPr>
          <a:xfrm>
            <a:off x="1928915" y="3177336"/>
            <a:ext cx="2073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ＭＳ Ｐゴシック" pitchFamily="1" charset="-128"/>
                <a:cs typeface="+mn-cs"/>
              </a:rPr>
              <a:t>b’, v, w, x bands (4 x 4°)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448F623-39EA-AA6B-BB63-9A9F13E344D8}"/>
              </a:ext>
            </a:extLst>
          </p:cNvPr>
          <p:cNvSpPr txBox="1"/>
          <p:nvPr/>
        </p:nvSpPr>
        <p:spPr>
          <a:xfrm>
            <a:off x="2130265" y="3699763"/>
            <a:ext cx="22349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ＭＳ Ｐゴシック" pitchFamily="1" charset="-128"/>
                <a:cs typeface="+mn-cs"/>
              </a:rPr>
              <a:t>Broadband (0.72  x 0.72°)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0AF8622-06A6-288A-23D0-B864DF1DA66C}"/>
              </a:ext>
            </a:extLst>
          </p:cNvPr>
          <p:cNvSpPr txBox="1"/>
          <p:nvPr/>
        </p:nvSpPr>
        <p:spPr>
          <a:xfrm>
            <a:off x="2888685" y="2542684"/>
            <a:ext cx="188705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ＭＳ Ｐゴシック" pitchFamily="1" charset="-128"/>
                <a:cs typeface="+mn-cs"/>
              </a:rPr>
              <a:t>Broadband (21 x 21°)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7916B63-BCF9-7A60-180D-51D37A392E36}"/>
              </a:ext>
            </a:extLst>
          </p:cNvPr>
          <p:cNvSpPr txBox="1"/>
          <p:nvPr/>
        </p:nvSpPr>
        <p:spPr>
          <a:xfrm>
            <a:off x="2479509" y="4362229"/>
            <a:ext cx="172194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ＭＳ Ｐゴシック" pitchFamily="1" charset="-128"/>
                <a:cs typeface="+mn-cs"/>
              </a:rPr>
              <a:t>5 to 100 </a:t>
            </a:r>
            <a:r>
              <a:rPr kumimoji="0" lang="el-GR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ＭＳ Ｐゴシック" pitchFamily="1" charset="-128"/>
                <a:cs typeface="+mn-cs"/>
              </a:rPr>
              <a:t>μ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ＭＳ Ｐゴシック" pitchFamily="1" charset="-128"/>
                <a:cs typeface="+mn-cs"/>
              </a:rPr>
              <a:t>m (0.46°)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F12345C-71C3-84C1-2F4B-62B4B3882485}"/>
              </a:ext>
            </a:extLst>
          </p:cNvPr>
          <p:cNvSpPr txBox="1"/>
          <p:nvPr/>
        </p:nvSpPr>
        <p:spPr>
          <a:xfrm>
            <a:off x="9423043" y="5820269"/>
            <a:ext cx="239976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ＭＳ Ｐゴシック" pitchFamily="1" charset="-128"/>
                <a:cs typeface="+mn-cs"/>
              </a:rPr>
              <a:t>Broadband, WAC (44 x 32°)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0E911A0-8170-9C3D-13ED-ED3787E59344}"/>
              </a:ext>
            </a:extLst>
          </p:cNvPr>
          <p:cNvSpPr txBox="1"/>
          <p:nvPr/>
        </p:nvSpPr>
        <p:spPr>
          <a:xfrm>
            <a:off x="9303775" y="5162672"/>
            <a:ext cx="285847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ＭＳ Ｐゴシック" pitchFamily="1" charset="-128"/>
                <a:cs typeface="+mn-cs"/>
              </a:rPr>
              <a:t>1064 nm (10 cm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ＭＳ Ｐゴシック" pitchFamily="1" charset="-128"/>
                <a:cs typeface="+mn-cs"/>
              </a:rPr>
              <a:t>vp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ＭＳ Ｐゴシック" pitchFamily="1" charset="-128"/>
                <a:cs typeface="+mn-cs"/>
              </a:rPr>
              <a:t>, 20-30 cm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ＭＳ Ｐゴシック" pitchFamily="1" charset="-128"/>
                <a:cs typeface="+mn-cs"/>
              </a:rPr>
              <a:t>lat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ＭＳ Ｐゴシック" pitchFamily="1" charset="-128"/>
                <a:cs typeface="+mn-cs"/>
              </a:rPr>
              <a:t>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A703E8C-4E74-904A-4DAC-F174449B2986}"/>
              </a:ext>
            </a:extLst>
          </p:cNvPr>
          <p:cNvSpPr txBox="1"/>
          <p:nvPr/>
        </p:nvSpPr>
        <p:spPr>
          <a:xfrm>
            <a:off x="182880" y="5974157"/>
            <a:ext cx="7405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 pitchFamily="1" charset="-128"/>
                <a:cs typeface="+mn-cs"/>
              </a:rPr>
              <a:t>Long journey to Apophis began September 2023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 pitchFamily="1" charset="-128"/>
                <a:cs typeface="+mn-cs"/>
              </a:rPr>
              <a:t>Arrives at Apophis shortly after Earth closest approach in April 2029</a:t>
            </a:r>
          </a:p>
        </p:txBody>
      </p:sp>
      <p:sp>
        <p:nvSpPr>
          <p:cNvPr id="14" name="Multiply 13">
            <a:extLst>
              <a:ext uri="{FF2B5EF4-FFF2-40B4-BE49-F238E27FC236}">
                <a16:creationId xmlns:a16="http://schemas.microsoft.com/office/drawing/2014/main" id="{64D2919E-B0BE-938B-3840-C0949CFA4D79}"/>
              </a:ext>
            </a:extLst>
          </p:cNvPr>
          <p:cNvSpPr/>
          <p:nvPr/>
        </p:nvSpPr>
        <p:spPr>
          <a:xfrm>
            <a:off x="5737436" y="2605431"/>
            <a:ext cx="1887055" cy="1887055"/>
          </a:xfrm>
          <a:prstGeom prst="mathMultiply">
            <a:avLst>
              <a:gd name="adj1" fmla="val 8611"/>
            </a:avLst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7" name="Multiply 16">
            <a:extLst>
              <a:ext uri="{FF2B5EF4-FFF2-40B4-BE49-F238E27FC236}">
                <a16:creationId xmlns:a16="http://schemas.microsoft.com/office/drawing/2014/main" id="{0E231230-B468-BB2B-C2F6-53B76D218738}"/>
              </a:ext>
            </a:extLst>
          </p:cNvPr>
          <p:cNvSpPr/>
          <p:nvPr/>
        </p:nvSpPr>
        <p:spPr>
          <a:xfrm>
            <a:off x="4897479" y="1986275"/>
            <a:ext cx="656949" cy="646331"/>
          </a:xfrm>
          <a:prstGeom prst="mathMultiply">
            <a:avLst>
              <a:gd name="adj1" fmla="val 14276"/>
            </a:avLst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95468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 shot of a chart&#10;&#10;AI-generated content may be incorrect.">
            <a:extLst>
              <a:ext uri="{FF2B5EF4-FFF2-40B4-BE49-F238E27FC236}">
                <a16:creationId xmlns:a16="http://schemas.microsoft.com/office/drawing/2014/main" id="{0E7EE147-5B34-FCBA-EE08-DE9B3A7618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764" y="1697411"/>
            <a:ext cx="11095636" cy="258354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D21708-AF38-6D06-DCD8-7A27FE989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Mission Timeline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820943-64F1-1909-F928-AF449544B5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06D4ED1-B374-4EF8-B0DC-842899D74E08}" type="slidenum">
              <a:rPr kumimoji="0" lang="en-US" sz="11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pitchFamily="1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pitchFamily="1" charset="-128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A31EE5E-C55A-4D57-C3FA-EC23B5300C08}"/>
              </a:ext>
            </a:extLst>
          </p:cNvPr>
          <p:cNvSpPr txBox="1"/>
          <p:nvPr/>
        </p:nvSpPr>
        <p:spPr>
          <a:xfrm>
            <a:off x="354106" y="4993900"/>
            <a:ext cx="395012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pitchFamily="1" charset="-128"/>
                <a:cs typeface="+mn-cs"/>
              </a:rPr>
              <a:t>Multiple low perihelion passages: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9BBB59">
                    <a:lumMod val="75000"/>
                  </a:srgbClr>
                </a:solidFill>
                <a:effectLst/>
                <a:uLnTx/>
                <a:uFillTx/>
                <a:latin typeface="Arial" charset="0"/>
                <a:ea typeface="ＭＳ Ｐゴシック" pitchFamily="1" charset="-128"/>
                <a:cs typeface="+mn-cs"/>
              </a:rPr>
              <a:t>January 2024 – complete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9BBB59">
                    <a:lumMod val="75000"/>
                  </a:srgbClr>
                </a:solidFill>
                <a:effectLst/>
                <a:uLnTx/>
                <a:uFillTx/>
                <a:latin typeface="Arial" charset="0"/>
                <a:ea typeface="ＭＳ Ｐゴシック" pitchFamily="1" charset="-128"/>
                <a:cs typeface="+mn-cs"/>
              </a:rPr>
              <a:t>September 2024 – complete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pitchFamily="1" charset="-128"/>
                <a:cs typeface="+mn-cs"/>
              </a:rPr>
              <a:t>May 2025 – </a:t>
            </a:r>
            <a:r>
              <a:rPr lang="en-US" sz="2000" b="1" dirty="0">
                <a:solidFill>
                  <a:prstClr val="black"/>
                </a:solidFill>
                <a:latin typeface="Arial" charset="0"/>
                <a:ea typeface="ＭＳ Ｐゴシック" pitchFamily="1" charset="-128"/>
              </a:rPr>
              <a:t>in progress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pitchFamily="1" charset="-128"/>
                <a:cs typeface="+mn-cs"/>
              </a:rPr>
              <a:t> </a:t>
            </a:r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07FBB7C7-AB51-105A-EBB1-24C515A8D8BF}"/>
              </a:ext>
            </a:extLst>
          </p:cNvPr>
          <p:cNvSpPr/>
          <p:nvPr/>
        </p:nvSpPr>
        <p:spPr>
          <a:xfrm rot="16200000" flipV="1">
            <a:off x="3648427" y="3979520"/>
            <a:ext cx="1461991" cy="162857"/>
          </a:xfrm>
          <a:prstGeom prst="rightArrow">
            <a:avLst/>
          </a:prstGeom>
          <a:solidFill>
            <a:schemeClr val="accent3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3" name="Right Arrow 12">
            <a:extLst>
              <a:ext uri="{FF2B5EF4-FFF2-40B4-BE49-F238E27FC236}">
                <a16:creationId xmlns:a16="http://schemas.microsoft.com/office/drawing/2014/main" id="{54095521-38C7-F19C-DB09-6C2D3ED896C8}"/>
              </a:ext>
            </a:extLst>
          </p:cNvPr>
          <p:cNvSpPr/>
          <p:nvPr/>
        </p:nvSpPr>
        <p:spPr>
          <a:xfrm rot="16200000" flipV="1">
            <a:off x="4344784" y="3979520"/>
            <a:ext cx="1461991" cy="162857"/>
          </a:xfrm>
          <a:prstGeom prst="rightArrow">
            <a:avLst/>
          </a:prstGeom>
          <a:solidFill>
            <a:schemeClr val="accent3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4" name="Right Arrow 13">
            <a:extLst>
              <a:ext uri="{FF2B5EF4-FFF2-40B4-BE49-F238E27FC236}">
                <a16:creationId xmlns:a16="http://schemas.microsoft.com/office/drawing/2014/main" id="{60FD03CB-1339-A504-EB6B-87DC56EF4559}"/>
              </a:ext>
            </a:extLst>
          </p:cNvPr>
          <p:cNvSpPr/>
          <p:nvPr/>
        </p:nvSpPr>
        <p:spPr>
          <a:xfrm rot="16200000" flipV="1">
            <a:off x="5053611" y="3979520"/>
            <a:ext cx="1461991" cy="162857"/>
          </a:xfrm>
          <a:prstGeom prst="rightArrow">
            <a:avLst/>
          </a:prstGeom>
          <a:solidFill>
            <a:schemeClr val="tx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5" name="Right Arrow 14">
            <a:extLst>
              <a:ext uri="{FF2B5EF4-FFF2-40B4-BE49-F238E27FC236}">
                <a16:creationId xmlns:a16="http://schemas.microsoft.com/office/drawing/2014/main" id="{CD870C91-A521-4698-9CFD-B51ED5902565}"/>
              </a:ext>
            </a:extLst>
          </p:cNvPr>
          <p:cNvSpPr/>
          <p:nvPr/>
        </p:nvSpPr>
        <p:spPr>
          <a:xfrm rot="16200000" flipV="1">
            <a:off x="7414097" y="3997264"/>
            <a:ext cx="1461991" cy="162857"/>
          </a:xfrm>
          <a:prstGeom prst="rightArrow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6" name="Right Arrow 15">
            <a:extLst>
              <a:ext uri="{FF2B5EF4-FFF2-40B4-BE49-F238E27FC236}">
                <a16:creationId xmlns:a16="http://schemas.microsoft.com/office/drawing/2014/main" id="{2FDA40F6-11A8-CA47-AC04-467CA11BC6AD}"/>
              </a:ext>
            </a:extLst>
          </p:cNvPr>
          <p:cNvSpPr/>
          <p:nvPr/>
        </p:nvSpPr>
        <p:spPr>
          <a:xfrm rot="16200000" flipV="1">
            <a:off x="8072350" y="4002425"/>
            <a:ext cx="1461991" cy="162857"/>
          </a:xfrm>
          <a:prstGeom prst="rightArrow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7" name="Right Arrow 16">
            <a:extLst>
              <a:ext uri="{FF2B5EF4-FFF2-40B4-BE49-F238E27FC236}">
                <a16:creationId xmlns:a16="http://schemas.microsoft.com/office/drawing/2014/main" id="{F153190B-7167-7C22-150D-1C420ED20BDF}"/>
              </a:ext>
            </a:extLst>
          </p:cNvPr>
          <p:cNvSpPr/>
          <p:nvPr/>
        </p:nvSpPr>
        <p:spPr>
          <a:xfrm rot="16200000" flipV="1">
            <a:off x="8775241" y="3997264"/>
            <a:ext cx="1461991" cy="162857"/>
          </a:xfrm>
          <a:prstGeom prst="rightArrow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20" name="Right Arrow 19">
            <a:extLst>
              <a:ext uri="{FF2B5EF4-FFF2-40B4-BE49-F238E27FC236}">
                <a16:creationId xmlns:a16="http://schemas.microsoft.com/office/drawing/2014/main" id="{DB980632-9724-3CEA-06DF-85325F572070}"/>
              </a:ext>
            </a:extLst>
          </p:cNvPr>
          <p:cNvSpPr/>
          <p:nvPr/>
        </p:nvSpPr>
        <p:spPr>
          <a:xfrm rot="16889057" flipV="1">
            <a:off x="6362225" y="3926635"/>
            <a:ext cx="2251679" cy="166185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A847EB0-5B43-C10B-EAC9-9E5AF40DF5C3}"/>
              </a:ext>
            </a:extLst>
          </p:cNvPr>
          <p:cNvSpPr txBox="1"/>
          <p:nvPr/>
        </p:nvSpPr>
        <p:spPr>
          <a:xfrm>
            <a:off x="5561018" y="5211103"/>
            <a:ext cx="335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pitchFamily="1" charset="-128"/>
                <a:cs typeface="+mn-cs"/>
              </a:rPr>
              <a:t>Earth Gravity Assists</a:t>
            </a:r>
          </a:p>
        </p:txBody>
      </p:sp>
      <p:sp>
        <p:nvSpPr>
          <p:cNvPr id="22" name="Right Arrow 21">
            <a:extLst>
              <a:ext uri="{FF2B5EF4-FFF2-40B4-BE49-F238E27FC236}">
                <a16:creationId xmlns:a16="http://schemas.microsoft.com/office/drawing/2014/main" id="{D089DA8E-028C-914B-ADD6-8AE773B21988}"/>
              </a:ext>
            </a:extLst>
          </p:cNvPr>
          <p:cNvSpPr/>
          <p:nvPr/>
        </p:nvSpPr>
        <p:spPr>
          <a:xfrm rot="15537052" flipV="1">
            <a:off x="5316699" y="3916749"/>
            <a:ext cx="2251679" cy="166185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23" name="Left Brace 22">
            <a:extLst>
              <a:ext uri="{FF2B5EF4-FFF2-40B4-BE49-F238E27FC236}">
                <a16:creationId xmlns:a16="http://schemas.microsoft.com/office/drawing/2014/main" id="{52EDE427-9261-F43C-DA9E-A610A315B065}"/>
              </a:ext>
            </a:extLst>
          </p:cNvPr>
          <p:cNvSpPr/>
          <p:nvPr/>
        </p:nvSpPr>
        <p:spPr>
          <a:xfrm rot="16200000">
            <a:off x="10564327" y="3986458"/>
            <a:ext cx="298165" cy="1737982"/>
          </a:xfrm>
          <a:prstGeom prst="leftBrac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ACA8369-A791-8886-F731-0F6B8C05368C}"/>
              </a:ext>
            </a:extLst>
          </p:cNvPr>
          <p:cNvSpPr txBox="1"/>
          <p:nvPr/>
        </p:nvSpPr>
        <p:spPr>
          <a:xfrm>
            <a:off x="9587665" y="5073835"/>
            <a:ext cx="2438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pitchFamily="1" charset="-128"/>
                <a:cs typeface="+mn-cs"/>
              </a:rPr>
              <a:t>Apophis operations</a:t>
            </a:r>
          </a:p>
        </p:txBody>
      </p:sp>
    </p:spTree>
    <p:extLst>
      <p:ext uri="{BB962C8B-B14F-4D97-AF65-F5344CB8AC3E}">
        <p14:creationId xmlns:p14="http://schemas.microsoft.com/office/powerpoint/2010/main" val="39851429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04CFD7-0A8A-275A-F590-7E43C0F033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66E950AD-5E64-670C-1160-CB08D1C96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7721" y="402119"/>
            <a:ext cx="9550400" cy="685800"/>
          </a:xfrm>
        </p:spPr>
        <p:txBody>
          <a:bodyPr>
            <a:normAutofit/>
          </a:bodyPr>
          <a:lstStyle/>
          <a:p>
            <a:r>
              <a:rPr lang="en-US" dirty="0"/>
              <a:t>Journey to Apophis</a:t>
            </a:r>
          </a:p>
        </p:txBody>
      </p:sp>
      <p:pic>
        <p:nvPicPr>
          <p:cNvPr id="6" name="Picture 5" descr="A poster with a colorful circle and a satellite flying in the sky&#10;&#10;AI-generated content may be incorrect.">
            <a:extLst>
              <a:ext uri="{FF2B5EF4-FFF2-40B4-BE49-F238E27FC236}">
                <a16:creationId xmlns:a16="http://schemas.microsoft.com/office/drawing/2014/main" id="{C1DA5962-243B-6569-BBCD-18EFDFC2E2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3865" y="1285748"/>
            <a:ext cx="4094256" cy="5440313"/>
          </a:xfrm>
          <a:prstGeom prst="rect">
            <a:avLst/>
          </a:prstGeom>
        </p:spPr>
      </p:pic>
      <p:pic>
        <p:nvPicPr>
          <p:cNvPr id="10" name="Picture 9" descr="A diagram of a diagram&#10;&#10;Description automatically generated">
            <a:extLst>
              <a:ext uri="{FF2B5EF4-FFF2-40B4-BE49-F238E27FC236}">
                <a16:creationId xmlns:a16="http://schemas.microsoft.com/office/drawing/2014/main" id="{6DF6C45E-11FF-AFAF-9158-D6E771FF39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187" y="1658319"/>
            <a:ext cx="7152127" cy="479756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771D93F-6DEE-B07C-CCBD-DB873ACC12F3}"/>
              </a:ext>
            </a:extLst>
          </p:cNvPr>
          <p:cNvPicPr preferRelativeResize="0"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6169" y="5530812"/>
            <a:ext cx="1347594" cy="1327188"/>
          </a:xfrm>
          <a:prstGeom prst="rect">
            <a:avLst/>
          </a:prstGeom>
        </p:spPr>
      </p:pic>
      <p:sp>
        <p:nvSpPr>
          <p:cNvPr id="4" name="Triangle 3">
            <a:extLst>
              <a:ext uri="{FF2B5EF4-FFF2-40B4-BE49-F238E27FC236}">
                <a16:creationId xmlns:a16="http://schemas.microsoft.com/office/drawing/2014/main" id="{31A957EE-437B-5C3E-E084-818247FC1006}"/>
              </a:ext>
            </a:extLst>
          </p:cNvPr>
          <p:cNvSpPr/>
          <p:nvPr/>
        </p:nvSpPr>
        <p:spPr>
          <a:xfrm rot="10800000">
            <a:off x="2995924" y="3736323"/>
            <a:ext cx="197732" cy="208139"/>
          </a:xfrm>
          <a:prstGeom prst="triangle">
            <a:avLst/>
          </a:prstGeom>
          <a:solidFill>
            <a:srgbClr val="6ABA93"/>
          </a:solidFill>
          <a:ln w="127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61DAAC-26D5-748A-224B-2696DD73131B}"/>
              </a:ext>
            </a:extLst>
          </p:cNvPr>
          <p:cNvSpPr txBox="1"/>
          <p:nvPr/>
        </p:nvSpPr>
        <p:spPr>
          <a:xfrm>
            <a:off x="3128983" y="3540263"/>
            <a:ext cx="7706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APEX</a:t>
            </a:r>
          </a:p>
        </p:txBody>
      </p:sp>
    </p:spTree>
    <p:extLst>
      <p:ext uri="{BB962C8B-B14F-4D97-AF65-F5344CB8AC3E}">
        <p14:creationId xmlns:p14="http://schemas.microsoft.com/office/powerpoint/2010/main" val="9358932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3AB879A-2F74-0D5C-95E6-C7729F74D3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>
                <a:solidFill>
                  <a:schemeClr val="tx1"/>
                </a:solidFill>
              </a:rPr>
              <a:t>The OSIRIS-APEX Mission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6AAD25F-AA73-6EA3-3AAA-C5AD7797BC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864" y="1455927"/>
            <a:ext cx="7353300" cy="4106673"/>
          </a:xfrm>
        </p:spPr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lang="en-US" dirty="0"/>
              <a:t>Objective 1: Study the processes that drive the evolution of rubble-pile asteroids, including tidal effects from close encounters with terrestrial planets.</a:t>
            </a:r>
          </a:p>
          <a:p>
            <a:pPr marL="0" lvl="0" indent="0">
              <a:buNone/>
            </a:pPr>
            <a:endParaRPr lang="en-US" dirty="0"/>
          </a:p>
          <a:p>
            <a:pPr marL="0" lvl="0" indent="0">
              <a:buNone/>
            </a:pPr>
            <a:r>
              <a:rPr lang="en-US" dirty="0"/>
              <a:t>Objective 2: Determine the characteristics of an S-complex Near-Earth Asteroid to study its physical and dynamical evolution, including any effect of previous Earth encounters.</a:t>
            </a:r>
          </a:p>
          <a:p>
            <a:pPr marL="0" lvl="0" indent="0">
              <a:buNone/>
            </a:pPr>
            <a:endParaRPr lang="en-US" dirty="0"/>
          </a:p>
          <a:p>
            <a:pPr marL="0" lvl="0" indent="0">
              <a:buNone/>
            </a:pPr>
            <a:r>
              <a:rPr lang="en-US" dirty="0"/>
              <a:t>Objective 3: Examine the properties of a potentially hazardous S-complex asteroid to help inform planetary defense knowledge and strategies.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90BE41C-173B-D7C0-2CE8-4E1FE79BCE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4988" y="4539343"/>
            <a:ext cx="4441047" cy="2163195"/>
          </a:xfrm>
          <a:prstGeom prst="rect">
            <a:avLst/>
          </a:prstGeom>
        </p:spPr>
      </p:pic>
      <p:pic>
        <p:nvPicPr>
          <p:cNvPr id="2" name="Picture 1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5B2496FF-5690-BCF2-27A7-F59EA68ACEE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75" t="9985" r="9790" b="13627"/>
          <a:stretch/>
        </p:blipFill>
        <p:spPr>
          <a:xfrm>
            <a:off x="8397237" y="1347313"/>
            <a:ext cx="2864070" cy="2829017"/>
          </a:xfrm>
          <a:prstGeom prst="rect">
            <a:avLst/>
          </a:prstGeom>
          <a:ln w="57150">
            <a:solidFill>
              <a:schemeClr val="bg1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BC90715-902A-56F5-A146-3CBB730D1146}"/>
              </a:ext>
            </a:extLst>
          </p:cNvPr>
          <p:cNvSpPr txBox="1"/>
          <p:nvPr/>
        </p:nvSpPr>
        <p:spPr>
          <a:xfrm>
            <a:off x="573437" y="5875527"/>
            <a:ext cx="64801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See James Roberts’ poster on planetary defense implications of OSIRIS-APEX</a:t>
            </a:r>
          </a:p>
        </p:txBody>
      </p:sp>
    </p:spTree>
    <p:extLst>
      <p:ext uri="{BB962C8B-B14F-4D97-AF65-F5344CB8AC3E}">
        <p14:creationId xmlns:p14="http://schemas.microsoft.com/office/powerpoint/2010/main" val="3311754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BE9726-6D5A-C9EB-D313-DFE870653C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C3856-2D87-6222-9B1F-8FA624134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solidFill>
                  <a:schemeClr val="tx1"/>
                </a:solidFill>
              </a:rPr>
              <a:t>Proximity Operations Timeline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D837B9-1624-3936-735A-D4F28183C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>
                <a:solidFill>
                  <a:schemeClr val="tx1"/>
                </a:solidFill>
              </a:rPr>
              <a:pPr/>
              <a:t>6</a:t>
            </a:fld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74D74B-2E79-83A8-C8BF-8BCEDAA7FC0F}"/>
              </a:ext>
            </a:extLst>
          </p:cNvPr>
          <p:cNvSpPr txBox="1"/>
          <p:nvPr/>
        </p:nvSpPr>
        <p:spPr>
          <a:xfrm>
            <a:off x="299288" y="1743532"/>
            <a:ext cx="10313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77">
              <a:defRPr/>
            </a:pPr>
            <a:r>
              <a:rPr lang="en-US" sz="1800" dirty="0">
                <a:latin typeface="Gill Sans MT" panose="020B0502020104020203"/>
              </a:rPr>
              <a:t>First Light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4810C30-83D2-417E-7673-331AAE076D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4518" y="2377884"/>
            <a:ext cx="11191981" cy="2960669"/>
          </a:xfrm>
          <a:prstGeom prst="rect">
            <a:avLst/>
          </a:prstGeom>
        </p:spPr>
      </p:pic>
      <p:sp>
        <p:nvSpPr>
          <p:cNvPr id="9" name="Left Brace 8">
            <a:extLst>
              <a:ext uri="{FF2B5EF4-FFF2-40B4-BE49-F238E27FC236}">
                <a16:creationId xmlns:a16="http://schemas.microsoft.com/office/drawing/2014/main" id="{160E0B51-D320-EE72-4F6C-BDB601BC8120}"/>
              </a:ext>
            </a:extLst>
          </p:cNvPr>
          <p:cNvSpPr/>
          <p:nvPr/>
        </p:nvSpPr>
        <p:spPr>
          <a:xfrm rot="5400000">
            <a:off x="1995069" y="1603821"/>
            <a:ext cx="202320" cy="1472184"/>
          </a:xfrm>
          <a:prstGeom prst="leftBrace">
            <a:avLst/>
          </a:prstGeom>
          <a:noFill/>
          <a:ln w="28575" cap="flat" cmpd="sng" algn="ctr">
            <a:solidFill>
              <a:srgbClr val="00B0F0"/>
            </a:solidFill>
            <a:prstDash val="solid"/>
          </a:ln>
          <a:effectLst/>
        </p:spPr>
        <p:txBody>
          <a:bodyPr rtlCol="0" anchor="ctr"/>
          <a:lstStyle/>
          <a:p>
            <a:pPr algn="ctr" defTabSz="914377">
              <a:defRPr/>
            </a:pPr>
            <a:endParaRPr lang="en-US" sz="1800">
              <a:latin typeface="Gill Sans MT" panose="020B0502020104020203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D0BB239-BE17-8FA4-8C26-BAA04944F30E}"/>
              </a:ext>
            </a:extLst>
          </p:cNvPr>
          <p:cNvSpPr txBox="1"/>
          <p:nvPr/>
        </p:nvSpPr>
        <p:spPr>
          <a:xfrm>
            <a:off x="1696425" y="1602539"/>
            <a:ext cx="1333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77">
              <a:defRPr/>
            </a:pPr>
            <a:r>
              <a:rPr lang="en-US" sz="1800" dirty="0">
                <a:latin typeface="Gill Sans MT" panose="020B0502020104020203"/>
              </a:rPr>
              <a:t>Rotation,</a:t>
            </a:r>
          </a:p>
          <a:p>
            <a:pPr defTabSz="914377">
              <a:defRPr/>
            </a:pPr>
            <a:r>
              <a:rPr lang="en-US" sz="1800" dirty="0">
                <a:latin typeface="Gill Sans MT" panose="020B0502020104020203"/>
              </a:rPr>
              <a:t>Shape, Mass</a:t>
            </a:r>
          </a:p>
        </p:txBody>
      </p:sp>
      <p:sp>
        <p:nvSpPr>
          <p:cNvPr id="11" name="Left Brace 10">
            <a:extLst>
              <a:ext uri="{FF2B5EF4-FFF2-40B4-BE49-F238E27FC236}">
                <a16:creationId xmlns:a16="http://schemas.microsoft.com/office/drawing/2014/main" id="{60D642A3-6FB1-FA8D-BE47-BA8A73940AB0}"/>
              </a:ext>
            </a:extLst>
          </p:cNvPr>
          <p:cNvSpPr/>
          <p:nvPr/>
        </p:nvSpPr>
        <p:spPr>
          <a:xfrm rot="5400000">
            <a:off x="6020996" y="-994343"/>
            <a:ext cx="283464" cy="6660814"/>
          </a:xfrm>
          <a:prstGeom prst="leftBrace">
            <a:avLst/>
          </a:prstGeom>
          <a:noFill/>
          <a:ln w="28575" cap="flat" cmpd="sng" algn="ctr">
            <a:solidFill>
              <a:srgbClr val="00B0F0"/>
            </a:solidFill>
            <a:prstDash val="solid"/>
          </a:ln>
          <a:effectLst/>
        </p:spPr>
        <p:txBody>
          <a:bodyPr rtlCol="0" anchor="ctr"/>
          <a:lstStyle/>
          <a:p>
            <a:pPr algn="ctr" defTabSz="914377">
              <a:defRPr/>
            </a:pPr>
            <a:endParaRPr lang="en-US" sz="1800">
              <a:latin typeface="Gill Sans MT" panose="020B0502020104020203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15856E2-F35B-696D-8F12-75BD1418641D}"/>
              </a:ext>
            </a:extLst>
          </p:cNvPr>
          <p:cNvSpPr txBox="1"/>
          <p:nvPr/>
        </p:nvSpPr>
        <p:spPr>
          <a:xfrm>
            <a:off x="5457777" y="1783757"/>
            <a:ext cx="1793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77">
              <a:defRPr/>
            </a:pPr>
            <a:r>
              <a:rPr lang="en-US" sz="1800" dirty="0">
                <a:latin typeface="Gill Sans MT" panose="020B0502020104020203"/>
              </a:rPr>
              <a:t>Detailed Mapping</a:t>
            </a:r>
          </a:p>
        </p:txBody>
      </p:sp>
      <p:sp>
        <p:nvSpPr>
          <p:cNvPr id="13" name="Left Brace 12">
            <a:extLst>
              <a:ext uri="{FF2B5EF4-FFF2-40B4-BE49-F238E27FC236}">
                <a16:creationId xmlns:a16="http://schemas.microsoft.com/office/drawing/2014/main" id="{4D2E0CD4-DA02-0BC6-E873-FED23253A0C2}"/>
              </a:ext>
            </a:extLst>
          </p:cNvPr>
          <p:cNvSpPr/>
          <p:nvPr/>
        </p:nvSpPr>
        <p:spPr>
          <a:xfrm rot="16200000">
            <a:off x="7047520" y="1617793"/>
            <a:ext cx="220781" cy="7716863"/>
          </a:xfrm>
          <a:prstGeom prst="leftBrace">
            <a:avLst/>
          </a:prstGeom>
          <a:noFill/>
          <a:ln w="28575" cap="flat" cmpd="sng" algn="ctr">
            <a:solidFill>
              <a:srgbClr val="00B0F0"/>
            </a:solidFill>
            <a:prstDash val="solid"/>
          </a:ln>
          <a:effectLst/>
        </p:spPr>
        <p:txBody>
          <a:bodyPr rtlCol="0" anchor="ctr"/>
          <a:lstStyle/>
          <a:p>
            <a:pPr algn="ctr" defTabSz="914377">
              <a:defRPr/>
            </a:pPr>
            <a:endParaRPr lang="en-US" sz="1800">
              <a:latin typeface="Gill Sans MT" panose="020B0502020104020203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2534198-5F3E-1FA9-BD65-2E13BB959173}"/>
              </a:ext>
            </a:extLst>
          </p:cNvPr>
          <p:cNvSpPr txBox="1"/>
          <p:nvPr/>
        </p:nvSpPr>
        <p:spPr>
          <a:xfrm>
            <a:off x="6437087" y="5605546"/>
            <a:ext cx="2202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77">
              <a:defRPr/>
            </a:pPr>
            <a:r>
              <a:rPr lang="en-US" sz="1800" dirty="0">
                <a:latin typeface="Gill Sans MT" panose="020B0502020104020203"/>
              </a:rPr>
              <a:t>Orbit/</a:t>
            </a:r>
            <a:r>
              <a:rPr lang="en-US" sz="1800" dirty="0" err="1">
                <a:latin typeface="Gill Sans MT" panose="020B0502020104020203"/>
              </a:rPr>
              <a:t>Yarkovsky</a:t>
            </a:r>
            <a:endParaRPr lang="en-US" sz="1800" dirty="0">
              <a:latin typeface="Gill Sans MT" panose="020B0502020104020203"/>
            </a:endParaRPr>
          </a:p>
        </p:txBody>
      </p:sp>
      <p:sp>
        <p:nvSpPr>
          <p:cNvPr id="15" name="Left Brace 14">
            <a:extLst>
              <a:ext uri="{FF2B5EF4-FFF2-40B4-BE49-F238E27FC236}">
                <a16:creationId xmlns:a16="http://schemas.microsoft.com/office/drawing/2014/main" id="{BB9E28BB-C3AE-3716-FA49-85886D204106}"/>
              </a:ext>
            </a:extLst>
          </p:cNvPr>
          <p:cNvSpPr/>
          <p:nvPr/>
        </p:nvSpPr>
        <p:spPr>
          <a:xfrm rot="5400000">
            <a:off x="10140696" y="1561512"/>
            <a:ext cx="283464" cy="1563624"/>
          </a:xfrm>
          <a:prstGeom prst="leftBrace">
            <a:avLst/>
          </a:prstGeom>
          <a:noFill/>
          <a:ln w="28575" cap="flat" cmpd="sng" algn="ctr">
            <a:solidFill>
              <a:srgbClr val="00B0F0"/>
            </a:solidFill>
            <a:prstDash val="solid"/>
          </a:ln>
          <a:effectLst/>
        </p:spPr>
        <p:txBody>
          <a:bodyPr rtlCol="0" anchor="ctr"/>
          <a:lstStyle/>
          <a:p>
            <a:pPr algn="ctr" defTabSz="914377">
              <a:defRPr/>
            </a:pPr>
            <a:endParaRPr lang="en-US" sz="1800">
              <a:latin typeface="Gill Sans MT" panose="020B0502020104020203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E0A2D74-D88D-1937-13C7-DC56E31FC730}"/>
              </a:ext>
            </a:extLst>
          </p:cNvPr>
          <p:cNvSpPr txBox="1"/>
          <p:nvPr/>
        </p:nvSpPr>
        <p:spPr>
          <a:xfrm>
            <a:off x="9323543" y="1811410"/>
            <a:ext cx="22028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77">
              <a:defRPr/>
            </a:pPr>
            <a:r>
              <a:rPr lang="en-US" sz="1800" dirty="0">
                <a:latin typeface="Gill Sans MT" panose="020B0502020104020203"/>
              </a:rPr>
              <a:t>Material Properties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C3F8B12-32E9-F01B-C1E4-D7BEF85EA16A}"/>
              </a:ext>
            </a:extLst>
          </p:cNvPr>
          <p:cNvCxnSpPr>
            <a:cxnSpLocks/>
          </p:cNvCxnSpPr>
          <p:nvPr/>
        </p:nvCxnSpPr>
        <p:spPr>
          <a:xfrm>
            <a:off x="1193903" y="1758076"/>
            <a:ext cx="0" cy="617245"/>
          </a:xfrm>
          <a:prstGeom prst="straightConnector1">
            <a:avLst/>
          </a:prstGeom>
          <a:ln w="508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DF9676EE-08E5-B4BA-125B-6B90D73B678C}"/>
              </a:ext>
            </a:extLst>
          </p:cNvPr>
          <p:cNvCxnSpPr>
            <a:cxnSpLocks/>
          </p:cNvCxnSpPr>
          <p:nvPr/>
        </p:nvCxnSpPr>
        <p:spPr>
          <a:xfrm>
            <a:off x="990600" y="1934316"/>
            <a:ext cx="0" cy="441005"/>
          </a:xfrm>
          <a:prstGeom prst="straightConnector1">
            <a:avLst/>
          </a:prstGeom>
          <a:ln w="508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89A35057-2DE6-3076-0214-FDC637C7A740}"/>
              </a:ext>
            </a:extLst>
          </p:cNvPr>
          <p:cNvSpPr txBox="1"/>
          <p:nvPr/>
        </p:nvSpPr>
        <p:spPr>
          <a:xfrm>
            <a:off x="370241" y="1388744"/>
            <a:ext cx="17938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77">
              <a:defRPr/>
            </a:pPr>
            <a:r>
              <a:rPr lang="en-US" sz="2000" dirty="0">
                <a:latin typeface="Gill Sans MT" panose="020B0502020104020203"/>
              </a:rPr>
              <a:t>April 13, 2029</a:t>
            </a:r>
          </a:p>
        </p:txBody>
      </p:sp>
    </p:spTree>
    <p:extLst>
      <p:ext uri="{BB962C8B-B14F-4D97-AF65-F5344CB8AC3E}">
        <p14:creationId xmlns:p14="http://schemas.microsoft.com/office/powerpoint/2010/main" val="11729352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6" descr="A graph of a graph&#10;&#10;AI-generated content may be incorrect.">
            <a:extLst>
              <a:ext uri="{FF2B5EF4-FFF2-40B4-BE49-F238E27FC236}">
                <a16:creationId xmlns:a16="http://schemas.microsoft.com/office/drawing/2014/main" id="{0C5B9277-072C-9331-4CC0-6DE844356270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4915" y="2004164"/>
            <a:ext cx="6842397" cy="2977411"/>
          </a:xfrm>
          <a:noFill/>
        </p:spPr>
      </p:pic>
      <p:sp>
        <p:nvSpPr>
          <p:cNvPr id="13" name="Title 4">
            <a:extLst>
              <a:ext uri="{FF2B5EF4-FFF2-40B4-BE49-F238E27FC236}">
                <a16:creationId xmlns:a16="http://schemas.microsoft.com/office/drawing/2014/main" id="{1F400685-40C2-1409-0905-23A1F09F0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Apophis Encounter Observations</a:t>
            </a:r>
          </a:p>
        </p:txBody>
      </p:sp>
      <p:sp>
        <p:nvSpPr>
          <p:cNvPr id="11" name="Content Placeholder 1">
            <a:extLst>
              <a:ext uri="{FF2B5EF4-FFF2-40B4-BE49-F238E27FC236}">
                <a16:creationId xmlns:a16="http://schemas.microsoft.com/office/drawing/2014/main" id="{752FA449-23C4-03BD-5633-F0D6D7E427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71600"/>
            <a:ext cx="5384800" cy="487680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Rotation state pre- and post-encounter </a:t>
            </a:r>
          </a:p>
          <a:p>
            <a:pPr lvl="1"/>
            <a:r>
              <a:rPr lang="en-US" dirty="0"/>
              <a:t>APEX will obtain regular light curve observations of Apophis beginning at least 12 days before close approach</a:t>
            </a:r>
          </a:p>
          <a:p>
            <a:r>
              <a:rPr lang="en-US" dirty="0"/>
              <a:t>Dust liberated by the encounter</a:t>
            </a:r>
          </a:p>
          <a:p>
            <a:pPr lvl="1"/>
            <a:r>
              <a:rPr lang="en-US" dirty="0"/>
              <a:t>Observations before encounter will search for particles in the vicinity of Apophis</a:t>
            </a:r>
          </a:p>
          <a:p>
            <a:pPr lvl="1"/>
            <a:r>
              <a:rPr lang="en-US" dirty="0"/>
              <a:t>Observations after encounter will search for dust liberated by tidal forces on Apophis </a:t>
            </a:r>
          </a:p>
          <a:p>
            <a:pPr lvl="1"/>
            <a:r>
              <a:rPr lang="en-US" dirty="0"/>
              <a:t>APEX will be in a unique position to make this measurement – far enough away to see the environment around Apophis but with good viewing geometry.</a:t>
            </a:r>
          </a:p>
          <a:p>
            <a:r>
              <a:rPr lang="en-US" dirty="0"/>
              <a:t>Observations later in approach will be used to develop the shape model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742B93-20FE-0DE8-2B34-C134FCA2F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206D4ED1-B374-4EF8-B0DC-842899D74E08}" type="slidenum">
              <a:rPr lang="en-US" smtClean="0"/>
              <a:pPr>
                <a:spcAft>
                  <a:spcPts val="600"/>
                </a:spcAft>
                <a:defRPr/>
              </a:pPr>
              <a:t>7</a:t>
            </a:fld>
            <a:endParaRPr lang="en-US"/>
          </a:p>
        </p:txBody>
      </p:sp>
      <p:sp>
        <p:nvSpPr>
          <p:cNvPr id="15" name="Footer Placeholder 5">
            <a:extLst>
              <a:ext uri="{FF2B5EF4-FFF2-40B4-BE49-F238E27FC236}">
                <a16:creationId xmlns:a16="http://schemas.microsoft.com/office/drawing/2014/main" id="{A22BC13A-B073-7513-5A97-61AB5487A8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3D5A6C-1AB3-699B-2ABB-D7580FC00B55}"/>
              </a:ext>
            </a:extLst>
          </p:cNvPr>
          <p:cNvSpPr txBox="1"/>
          <p:nvPr/>
        </p:nvSpPr>
        <p:spPr>
          <a:xfrm>
            <a:off x="7010400" y="4981575"/>
            <a:ext cx="43023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Earth encounter imaging geometry</a:t>
            </a: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8A70DB01-4D7D-5478-64C5-B64AFAE1BDB7}"/>
              </a:ext>
            </a:extLst>
          </p:cNvPr>
          <p:cNvGrpSpPr/>
          <p:nvPr/>
        </p:nvGrpSpPr>
        <p:grpSpPr>
          <a:xfrm>
            <a:off x="5963052" y="2102857"/>
            <a:ext cx="6035017" cy="2712176"/>
            <a:chOff x="5897740" y="2102857"/>
            <a:chExt cx="6035017" cy="2712176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60D3E96-A078-412A-C8C0-908CC75ABDF9}"/>
                </a:ext>
              </a:extLst>
            </p:cNvPr>
            <p:cNvSpPr/>
            <p:nvPr/>
          </p:nvSpPr>
          <p:spPr>
            <a:xfrm>
              <a:off x="11555227" y="2446496"/>
              <a:ext cx="203200" cy="236853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879B5AC3-3F39-0E58-5C18-0B588A4E3E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1693995" y="2958363"/>
              <a:ext cx="238762" cy="1293294"/>
            </a:xfrm>
            <a:prstGeom prst="rect">
              <a:avLst/>
            </a:prstGeom>
          </p:spPr>
        </p:pic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B17CFC12-EBAD-8096-1322-B8D149DD00B1}"/>
                </a:ext>
              </a:extLst>
            </p:cNvPr>
            <p:cNvCxnSpPr/>
            <p:nvPr/>
          </p:nvCxnSpPr>
          <p:spPr>
            <a:xfrm>
              <a:off x="8330268" y="2491530"/>
              <a:ext cx="0" cy="2197916"/>
            </a:xfrm>
            <a:prstGeom prst="line">
              <a:avLst/>
            </a:prstGeom>
            <a:ln w="222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9D2885DE-C198-4571-E8FB-45109CB576ED}"/>
                </a:ext>
              </a:extLst>
            </p:cNvPr>
            <p:cNvSpPr txBox="1"/>
            <p:nvPr/>
          </p:nvSpPr>
          <p:spPr>
            <a:xfrm>
              <a:off x="8330268" y="3904967"/>
              <a:ext cx="872455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dirty="0"/>
                <a:t>Apophis Encounter</a:t>
              </a:r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CA556F5D-4112-0C53-C0B0-3999FE26C2A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1549984" y="2423330"/>
              <a:ext cx="203200" cy="152400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5D4A9EE6-2BB1-6607-FD8E-1212024116C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191695" y="2102857"/>
              <a:ext cx="3149600" cy="304800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8E349050-3D6E-7581-FF51-A1122EB9431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1549984" y="2748207"/>
              <a:ext cx="215900" cy="127000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C770E5A5-F043-153A-C0E0-58CE4A6AE98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1549984" y="3047684"/>
              <a:ext cx="203200" cy="127000"/>
            </a:xfrm>
            <a:prstGeom prst="rect">
              <a:avLst/>
            </a:prstGeom>
          </p:spPr>
        </p:pic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A781C77A-226E-4E8E-74EB-3EBDAB6986EF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1549984" y="3347161"/>
              <a:ext cx="152400" cy="165100"/>
            </a:xfrm>
            <a:prstGeom prst="rect">
              <a:avLst/>
            </a:prstGeom>
          </p:spPr>
        </p:pic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64D0AE73-0683-1F5D-6045-A694AD30BB45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11549984" y="3684738"/>
              <a:ext cx="152400" cy="127000"/>
            </a:xfrm>
            <a:prstGeom prst="rect">
              <a:avLst/>
            </a:prstGeom>
          </p:spPr>
        </p:pic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ECE8DC5B-C37D-39D4-EB6B-4FEC79874F90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11549984" y="3984215"/>
              <a:ext cx="177800" cy="139700"/>
            </a:xfrm>
            <a:prstGeom prst="rect">
              <a:avLst/>
            </a:prstGeom>
          </p:spPr>
        </p:pic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88687818-7C0F-201F-4A78-5D86DA4C22E8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11549984" y="4296392"/>
              <a:ext cx="152400" cy="139700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C02623FB-6C89-39F5-E1DD-467D683FA6F7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11549984" y="4608568"/>
              <a:ext cx="88900" cy="139700"/>
            </a:xfrm>
            <a:prstGeom prst="rect">
              <a:avLst/>
            </a:prstGeom>
          </p:spPr>
        </p:pic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EC098AD7-521E-212B-65DE-7E91E00CA1DB}"/>
                </a:ext>
              </a:extLst>
            </p:cNvPr>
            <p:cNvSpPr/>
            <p:nvPr/>
          </p:nvSpPr>
          <p:spPr>
            <a:xfrm>
              <a:off x="6027386" y="2379731"/>
              <a:ext cx="203200" cy="236853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5EC38909-0828-BEB9-C2B5-25485BF9F3B5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6055758" y="2428030"/>
              <a:ext cx="165100" cy="127000"/>
            </a:xfrm>
            <a:prstGeom prst="rect">
              <a:avLst/>
            </a:prstGeom>
          </p:spPr>
        </p:pic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FE6A30FA-9234-9359-EE96-4482B410628D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/>
            <a:stretch>
              <a:fillRect/>
            </a:stretch>
          </p:blipFill>
          <p:spPr>
            <a:xfrm>
              <a:off x="6055758" y="2637308"/>
              <a:ext cx="165100" cy="139700"/>
            </a:xfrm>
            <a:prstGeom prst="rect">
              <a:avLst/>
            </a:prstGeom>
          </p:spPr>
        </p:pic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DD804D9F-3265-24F9-736D-C681B427D6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/>
            <a:stretch>
              <a:fillRect/>
            </a:stretch>
          </p:blipFill>
          <p:spPr>
            <a:xfrm>
              <a:off x="6055758" y="2859286"/>
              <a:ext cx="165100" cy="152400"/>
            </a:xfrm>
            <a:prstGeom prst="rect">
              <a:avLst/>
            </a:prstGeom>
          </p:spPr>
        </p:pic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B905323E-4EA5-BB2D-A059-05771F694016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/>
            <a:stretch>
              <a:fillRect/>
            </a:stretch>
          </p:blipFill>
          <p:spPr>
            <a:xfrm>
              <a:off x="6021969" y="3060408"/>
              <a:ext cx="190500" cy="165100"/>
            </a:xfrm>
            <a:prstGeom prst="rect">
              <a:avLst/>
            </a:prstGeom>
          </p:spPr>
        </p:pic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6D3D4842-7720-D55C-DEB3-A752BD5BBC9F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/>
            <a:stretch>
              <a:fillRect/>
            </a:stretch>
          </p:blipFill>
          <p:spPr>
            <a:xfrm>
              <a:off x="6093858" y="3341342"/>
              <a:ext cx="127000" cy="114300"/>
            </a:xfrm>
            <a:prstGeom prst="rect">
              <a:avLst/>
            </a:prstGeom>
          </p:spPr>
        </p:pic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B89CE4A3-A199-B695-6DCA-9860344BA6D0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/>
            <a:stretch>
              <a:fillRect/>
            </a:stretch>
          </p:blipFill>
          <p:spPr>
            <a:xfrm>
              <a:off x="6093858" y="3537920"/>
              <a:ext cx="127000" cy="114300"/>
            </a:xfrm>
            <a:prstGeom prst="rect">
              <a:avLst/>
            </a:prstGeom>
          </p:spPr>
        </p:pic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B88D4FBB-2C6F-6C88-13A7-DCB840FAA0C1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/>
            <a:stretch>
              <a:fillRect/>
            </a:stretch>
          </p:blipFill>
          <p:spPr>
            <a:xfrm>
              <a:off x="6093858" y="3734498"/>
              <a:ext cx="127000" cy="127000"/>
            </a:xfrm>
            <a:prstGeom prst="rect">
              <a:avLst/>
            </a:prstGeom>
          </p:spPr>
        </p:pic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0D289DFF-BDA3-84C0-9F2D-4880D5AB01D7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/>
            <a:stretch>
              <a:fillRect/>
            </a:stretch>
          </p:blipFill>
          <p:spPr>
            <a:xfrm>
              <a:off x="6068458" y="3943776"/>
              <a:ext cx="152400" cy="152400"/>
            </a:xfrm>
            <a:prstGeom prst="rect">
              <a:avLst/>
            </a:prstGeom>
          </p:spPr>
        </p:pic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F1B39E1E-28E7-9675-369D-730821AE9A4C}"/>
                </a:ext>
              </a:extLst>
            </p:cNvPr>
            <p:cNvPicPr>
              <a:picLocks noChangeAspect="1"/>
            </p:cNvPicPr>
            <p:nvPr/>
          </p:nvPicPr>
          <p:blipFill>
            <a:blip r:embed="rId22"/>
            <a:stretch>
              <a:fillRect/>
            </a:stretch>
          </p:blipFill>
          <p:spPr>
            <a:xfrm>
              <a:off x="6068458" y="4178454"/>
              <a:ext cx="152400" cy="152400"/>
            </a:xfrm>
            <a:prstGeom prst="rect">
              <a:avLst/>
            </a:prstGeom>
          </p:spPr>
        </p:pic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DA3B81C9-9A03-6BB9-5EC1-7B8FE3042C5D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/>
            <a:stretch>
              <a:fillRect/>
            </a:stretch>
          </p:blipFill>
          <p:spPr>
            <a:xfrm>
              <a:off x="6131958" y="4413132"/>
              <a:ext cx="88900" cy="139700"/>
            </a:xfrm>
            <a:prstGeom prst="rect">
              <a:avLst/>
            </a:prstGeom>
          </p:spPr>
        </p:pic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C0E4EB9A-60A8-3AB7-2690-D24AF8A09BD4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/>
            <a:stretch>
              <a:fillRect/>
            </a:stretch>
          </p:blipFill>
          <p:spPr>
            <a:xfrm>
              <a:off x="6106558" y="4635107"/>
              <a:ext cx="114300" cy="127000"/>
            </a:xfrm>
            <a:prstGeom prst="rect">
              <a:avLst/>
            </a:prstGeom>
          </p:spPr>
        </p:pic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1EB7C3DF-109F-3635-6F1A-352C27B9DC71}"/>
                </a:ext>
              </a:extLst>
            </p:cNvPr>
            <p:cNvPicPr>
              <a:picLocks noChangeAspect="1"/>
            </p:cNvPicPr>
            <p:nvPr/>
          </p:nvPicPr>
          <p:blipFill>
            <a:blip r:embed="rId25"/>
            <a:stretch>
              <a:fillRect/>
            </a:stretch>
          </p:blipFill>
          <p:spPr>
            <a:xfrm>
              <a:off x="5897740" y="2835348"/>
              <a:ext cx="171713" cy="179518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1574973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8688A-B9FB-FAD3-E6C5-4A55FDA001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Proximity Operations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ADC992-04A5-8B60-5C76-46B80911B9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6D4ED1-B374-4EF8-B0DC-842899D74E08}" type="slidenum">
              <a:rPr lang="en-US" smtClean="0"/>
              <a:pPr>
                <a:defRPr/>
              </a:pPr>
              <a:t>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BC76B0-4BAD-B792-77CB-0802ED21938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F75523A-B249-8FA4-3AD3-29CA25A9B3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3855339"/>
              </p:ext>
            </p:extLst>
          </p:nvPr>
        </p:nvGraphicFramePr>
        <p:xfrm>
          <a:off x="528424" y="1447800"/>
          <a:ext cx="6656171" cy="4953000"/>
        </p:xfrm>
        <a:graphic>
          <a:graphicData uri="http://schemas.openxmlformats.org/drawingml/2006/table">
            <a:tbl>
              <a:tblPr firstRow="1" firstCol="1" bandRow="1">
                <a:tableStyleId>{93296810-A885-4BE3-A3E7-6D5BEEA58F35}</a:tableStyleId>
              </a:tblPr>
              <a:tblGrid>
                <a:gridCol w="1701272">
                  <a:extLst>
                    <a:ext uri="{9D8B030D-6E8A-4147-A177-3AD203B41FA5}">
                      <a16:colId xmlns:a16="http://schemas.microsoft.com/office/drawing/2014/main" val="3873575942"/>
                    </a:ext>
                  </a:extLst>
                </a:gridCol>
                <a:gridCol w="2355608">
                  <a:extLst>
                    <a:ext uri="{9D8B030D-6E8A-4147-A177-3AD203B41FA5}">
                      <a16:colId xmlns:a16="http://schemas.microsoft.com/office/drawing/2014/main" val="258196916"/>
                    </a:ext>
                  </a:extLst>
                </a:gridCol>
                <a:gridCol w="2599291">
                  <a:extLst>
                    <a:ext uri="{9D8B030D-6E8A-4147-A177-3AD203B41FA5}">
                      <a16:colId xmlns:a16="http://schemas.microsoft.com/office/drawing/2014/main" val="1934923650"/>
                    </a:ext>
                  </a:extLst>
                </a:gridCol>
              </a:tblGrid>
              <a:tr h="373380">
                <a:tc>
                  <a:txBody>
                    <a:bodyPr/>
                    <a:lstStyle/>
                    <a:p>
                      <a:pPr marL="0" marR="0" indent="0" algn="l"/>
                      <a:r>
                        <a:rPr lang="en-GB" sz="1200" dirty="0">
                          <a:effectLst/>
                        </a:rPr>
                        <a:t>OSIRIS-APEX Mission Phase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/>
                      <a:r>
                        <a:rPr lang="en-GB" sz="1200">
                          <a:effectLst/>
                        </a:rPr>
                        <a:t>Goal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/>
                      <a:r>
                        <a:rPr lang="en-GB" sz="1200">
                          <a:effectLst/>
                        </a:rPr>
                        <a:t>Design Description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4440457"/>
                  </a:ext>
                </a:extLst>
              </a:tr>
              <a:tr h="746760">
                <a:tc>
                  <a:txBody>
                    <a:bodyPr/>
                    <a:lstStyle/>
                    <a:p>
                      <a:pPr marL="0" marR="0" indent="0" algn="l"/>
                      <a:r>
                        <a:rPr lang="en-GB" sz="1200">
                          <a:effectLst/>
                        </a:rPr>
                        <a:t>Acquisition and Approach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/>
                      <a:r>
                        <a:rPr lang="en-GB" sz="1200" dirty="0">
                          <a:effectLst/>
                        </a:rPr>
                        <a:t>Rotation state, dust and natural satellite search, initial size and shape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/>
                      <a:r>
                        <a:rPr lang="en-GB" sz="1200">
                          <a:effectLst/>
                        </a:rPr>
                        <a:t>Earth gravity assist followed by asteroid approach maneuvers targeting a slow approach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3843228"/>
                  </a:ext>
                </a:extLst>
              </a:tr>
              <a:tr h="186690">
                <a:tc>
                  <a:txBody>
                    <a:bodyPr/>
                    <a:lstStyle/>
                    <a:p>
                      <a:pPr marL="0" marR="0" indent="0" algn="l"/>
                      <a:r>
                        <a:rPr lang="en-GB" sz="1200">
                          <a:effectLst/>
                        </a:rPr>
                        <a:t>Gravity Survey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/>
                      <a:r>
                        <a:rPr lang="en-GB" sz="1200" dirty="0">
                          <a:effectLst/>
                        </a:rPr>
                        <a:t>Mass, shape model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/>
                      <a:r>
                        <a:rPr lang="en-GB" sz="1200">
                          <a:effectLst/>
                        </a:rPr>
                        <a:t>Hyperbolic flybys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6775420"/>
                  </a:ext>
                </a:extLst>
              </a:tr>
              <a:tr h="373380">
                <a:tc>
                  <a:txBody>
                    <a:bodyPr/>
                    <a:lstStyle/>
                    <a:p>
                      <a:pPr marL="0" marR="0" indent="0" algn="l"/>
                      <a:r>
                        <a:rPr lang="en-GB" sz="1200">
                          <a:effectLst/>
                        </a:rPr>
                        <a:t>Triangle Survey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/>
                      <a:r>
                        <a:rPr lang="en-GB" sz="1200" dirty="0">
                          <a:effectLst/>
                        </a:rPr>
                        <a:t>Medium-resolution basemap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/>
                      <a:r>
                        <a:rPr lang="en-GB" sz="1200">
                          <a:effectLst/>
                        </a:rPr>
                        <a:t>Hyperbolic flybys in the shape of a triangle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9788860"/>
                  </a:ext>
                </a:extLst>
              </a:tr>
              <a:tr h="186690">
                <a:tc>
                  <a:txBody>
                    <a:bodyPr/>
                    <a:lstStyle/>
                    <a:p>
                      <a:pPr marL="0" marR="0" indent="0" algn="l"/>
                      <a:r>
                        <a:rPr lang="en-GB" sz="1200">
                          <a:effectLst/>
                        </a:rPr>
                        <a:t>Terminator Orbit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/>
                      <a:r>
                        <a:rPr lang="en-GB" sz="1200" dirty="0">
                          <a:effectLst/>
                        </a:rPr>
                        <a:t>High-res shape model, thermal, </a:t>
                      </a:r>
                      <a:r>
                        <a:rPr lang="en-GB" sz="1200" dirty="0" err="1">
                          <a:effectLst/>
                        </a:rPr>
                        <a:t>Yarkovsky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/>
                      <a:r>
                        <a:rPr lang="en-GB" sz="1200">
                          <a:effectLst/>
                        </a:rPr>
                        <a:t>Frozen terminator orbit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3300702"/>
                  </a:ext>
                </a:extLst>
              </a:tr>
              <a:tr h="560070">
                <a:tc>
                  <a:txBody>
                    <a:bodyPr/>
                    <a:lstStyle/>
                    <a:p>
                      <a:pPr marL="0" marR="0" indent="0" algn="l"/>
                      <a:r>
                        <a:rPr lang="en-GB" sz="1200">
                          <a:effectLst/>
                        </a:rPr>
                        <a:t>Starfish Surveys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/>
                      <a:r>
                        <a:rPr lang="en-GB" sz="1200" dirty="0">
                          <a:effectLst/>
                        </a:rPr>
                        <a:t>Color imagery, spectral mapping, photometric mapping, thermal mapping, and seasonal OH variation at different geometries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/>
                      <a:r>
                        <a:rPr lang="en-GB" sz="1200" dirty="0">
                          <a:effectLst/>
                        </a:rPr>
                        <a:t>Hyperbolic flybys in the shape of a star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8236189"/>
                  </a:ext>
                </a:extLst>
              </a:tr>
              <a:tr h="373380">
                <a:tc>
                  <a:txBody>
                    <a:bodyPr/>
                    <a:lstStyle/>
                    <a:p>
                      <a:pPr marL="0" marR="0" indent="0" algn="l"/>
                      <a:r>
                        <a:rPr lang="en-GB" sz="1200">
                          <a:effectLst/>
                        </a:rPr>
                        <a:t>Variable Phase Orbit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/>
                      <a:r>
                        <a:rPr lang="en-GB" sz="1200">
                          <a:effectLst/>
                        </a:rPr>
                        <a:t>High-resolution basemap and spectroscopy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/>
                      <a:r>
                        <a:rPr lang="en-GB" sz="1200" dirty="0">
                          <a:effectLst/>
                        </a:rPr>
                        <a:t>Resonant terminator orbit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5521753"/>
                  </a:ext>
                </a:extLst>
              </a:tr>
              <a:tr h="373380">
                <a:tc>
                  <a:txBody>
                    <a:bodyPr/>
                    <a:lstStyle/>
                    <a:p>
                      <a:pPr marL="0" marR="0" indent="0" algn="l"/>
                      <a:r>
                        <a:rPr lang="en-GB" sz="1200">
                          <a:effectLst/>
                        </a:rPr>
                        <a:t>Recon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/>
                      <a:r>
                        <a:rPr lang="en-GB" sz="1200">
                          <a:effectLst/>
                        </a:rPr>
                        <a:t>High-resolution imaging and spectroscopy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/>
                      <a:r>
                        <a:rPr lang="en-GB" sz="1200" dirty="0">
                          <a:effectLst/>
                        </a:rPr>
                        <a:t>Low-altitude sortie or resonant terminator orbit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8218993"/>
                  </a:ext>
                </a:extLst>
              </a:tr>
              <a:tr h="560070">
                <a:tc>
                  <a:txBody>
                    <a:bodyPr/>
                    <a:lstStyle/>
                    <a:p>
                      <a:pPr marL="0" marR="0" indent="0" algn="l"/>
                      <a:r>
                        <a:rPr lang="en-GB" sz="1200">
                          <a:effectLst/>
                        </a:rPr>
                        <a:t>STIR and post-STIR Recon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/>
                      <a:r>
                        <a:rPr lang="en-GB" sz="1200">
                          <a:effectLst/>
                        </a:rPr>
                        <a:t>Surface modification and high-resolution imaging and spectroscopy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/>
                      <a:r>
                        <a:rPr lang="en-GB" sz="1200" dirty="0">
                          <a:effectLst/>
                        </a:rPr>
                        <a:t>Near-surface sortie and low altitude sortie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5706178"/>
                  </a:ext>
                </a:extLst>
              </a:tr>
            </a:tbl>
          </a:graphicData>
        </a:graphic>
      </p:graphicFrame>
      <p:pic>
        <p:nvPicPr>
          <p:cNvPr id="7" name="Graphic 2">
            <a:extLst>
              <a:ext uri="{FF2B5EF4-FFF2-40B4-BE49-F238E27FC236}">
                <a16:creationId xmlns:a16="http://schemas.microsoft.com/office/drawing/2014/main" id="{42B470FE-9767-8845-DF2F-5FB8704E56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68637" y="2738753"/>
            <a:ext cx="2888500" cy="1802324"/>
          </a:xfrm>
          <a:prstGeom prst="rect">
            <a:avLst/>
          </a:prstGeom>
        </p:spPr>
      </p:pic>
      <p:pic>
        <p:nvPicPr>
          <p:cNvPr id="10" name="Picture 9" descr="A graph of a diagram&#10;&#10;AI-generated content may be incorrect.">
            <a:extLst>
              <a:ext uri="{FF2B5EF4-FFF2-40B4-BE49-F238E27FC236}">
                <a16:creationId xmlns:a16="http://schemas.microsoft.com/office/drawing/2014/main" id="{B6A9FA88-F24F-229C-F3EF-6ADB6C196B0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8484" y="4588065"/>
            <a:ext cx="2888500" cy="216484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623799E-1405-CC6E-1525-0A4FA4EE51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67934" y="1378192"/>
            <a:ext cx="2289906" cy="136056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433EE96-E005-9558-C718-A3856459FD12}"/>
              </a:ext>
            </a:extLst>
          </p:cNvPr>
          <p:cNvSpPr txBox="1"/>
          <p:nvPr/>
        </p:nvSpPr>
        <p:spPr>
          <a:xfrm>
            <a:off x="10556631" y="1853852"/>
            <a:ext cx="12178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Triangle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DC2CE6D-BCE9-31CF-07BE-F1C097CBDB45}"/>
              </a:ext>
            </a:extLst>
          </p:cNvPr>
          <p:cNvSpPr txBox="1"/>
          <p:nvPr/>
        </p:nvSpPr>
        <p:spPr>
          <a:xfrm>
            <a:off x="10619935" y="3363259"/>
            <a:ext cx="12178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Starfish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E2E1C38-C3D8-8A5E-75CA-8E49DAFBE389}"/>
              </a:ext>
            </a:extLst>
          </p:cNvPr>
          <p:cNvSpPr txBox="1"/>
          <p:nvPr/>
        </p:nvSpPr>
        <p:spPr>
          <a:xfrm>
            <a:off x="10619936" y="5331932"/>
            <a:ext cx="12178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VPO</a:t>
            </a:r>
          </a:p>
        </p:txBody>
      </p:sp>
    </p:spTree>
    <p:extLst>
      <p:ext uri="{BB962C8B-B14F-4D97-AF65-F5344CB8AC3E}">
        <p14:creationId xmlns:p14="http://schemas.microsoft.com/office/powerpoint/2010/main" val="34563546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57050-A875-87A1-E2D8-D7BD92D40A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Recon and STIR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A95552-C9F8-7071-253A-20009A6619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6D4ED1-B374-4EF8-B0DC-842899D74E08}" type="slidenum">
              <a:rPr lang="en-US" smtClean="0"/>
              <a:pPr>
                <a:defRPr/>
              </a:pPr>
              <a:t>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3F7DFE-00FF-579C-8A68-E141F61BFD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pic>
        <p:nvPicPr>
          <p:cNvPr id="6" name="Orex_S29_Cam3_h264_STIR">
            <a:hlinkClick r:id="" action="ppaction://media"/>
            <a:extLst>
              <a:ext uri="{FF2B5EF4-FFF2-40B4-BE49-F238E27FC236}">
                <a16:creationId xmlns:a16="http://schemas.microsoft.com/office/drawing/2014/main" id="{3699D90E-8983-7538-E912-24B1DCE5C36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17628" y="1906218"/>
            <a:ext cx="6364772" cy="3580182"/>
          </a:xfrm>
          <a:prstGeom prst="rect">
            <a:avLst/>
          </a:prstGeom>
          <a:noFill/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D26F912-3A93-20AC-1CD3-040B74D27CA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" y="1683732"/>
            <a:ext cx="4280885" cy="425253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DAEA862-7D91-7BBB-8600-E44E9F157861}"/>
              </a:ext>
            </a:extLst>
          </p:cNvPr>
          <p:cNvSpPr txBox="1"/>
          <p:nvPr/>
        </p:nvSpPr>
        <p:spPr>
          <a:xfrm>
            <a:off x="390083" y="5989863"/>
            <a:ext cx="47199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Reconnaissance example from OSIRIS-REx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ADDE7BA-56D3-D18B-5BCC-E1494B506A54}"/>
              </a:ext>
            </a:extLst>
          </p:cNvPr>
          <p:cNvSpPr txBox="1"/>
          <p:nvPr/>
        </p:nvSpPr>
        <p:spPr>
          <a:xfrm>
            <a:off x="6158753" y="5620531"/>
            <a:ext cx="4814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Spacecraft Thruster Investigation of Regolith</a:t>
            </a:r>
          </a:p>
        </p:txBody>
      </p:sp>
    </p:spTree>
    <p:extLst>
      <p:ext uri="{BB962C8B-B14F-4D97-AF65-F5344CB8AC3E}">
        <p14:creationId xmlns:p14="http://schemas.microsoft.com/office/powerpoint/2010/main" val="944246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65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DC000F-90E2-5268-1621-6D5027215D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7E4D2-5B90-BDDB-A0B4-DA3F6A88F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OSIRIS-APEX at the Forefront of a S</a:t>
            </a:r>
            <a:r>
              <a:rPr lang="en-US" sz="3200" dirty="0"/>
              <a:t>ingular </a:t>
            </a:r>
            <a:r>
              <a:rPr lang="en-US" dirty="0"/>
              <a:t>E</a:t>
            </a:r>
            <a:r>
              <a:rPr lang="en-US" sz="3200" dirty="0"/>
              <a:t>vent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7B32A4-29D9-6498-CC84-128191DBAB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917" y="1398495"/>
            <a:ext cx="6238170" cy="5459505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18288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4F81BD"/>
              </a:buClr>
              <a:buSzPct val="85000"/>
              <a:buFont typeface="Arial" pitchFamily="34" charset="0"/>
              <a:buChar char="•"/>
              <a:tabLst/>
              <a:defRPr/>
            </a:pPr>
            <a:r>
              <a:rPr lang="en-US" sz="3200" dirty="0"/>
              <a:t>Apophis will fly extremely close to Earth on April 13, 2029 </a:t>
            </a:r>
          </a:p>
          <a:p>
            <a:pPr lvl="1">
              <a:buClr>
                <a:srgbClr val="4F81BD"/>
              </a:buClr>
              <a:defRPr/>
            </a:pPr>
            <a:r>
              <a:rPr lang="en-US" sz="2900" dirty="0"/>
              <a:t>Largest object to pass Earth this closely in recorded history</a:t>
            </a:r>
          </a:p>
          <a:p>
            <a:pPr marL="457200" marR="0" lvl="1" indent="-18288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rgbClr val="4F81BD"/>
              </a:buClr>
              <a:buSzPct val="85000"/>
              <a:buFont typeface="Arial" pitchFamily="34" charset="0"/>
              <a:buChar char="•"/>
              <a:tabLst/>
              <a:defRPr/>
            </a:pPr>
            <a:r>
              <a:rPr lang="en-US" sz="2900" dirty="0"/>
              <a:t>Once-in-7,500-year scientific opportunity </a:t>
            </a:r>
          </a:p>
          <a:p>
            <a:pPr>
              <a:lnSpc>
                <a:spcPct val="90000"/>
              </a:lnSpc>
              <a:buClr>
                <a:srgbClr val="4F81BD"/>
              </a:buClr>
              <a:defRPr/>
            </a:pPr>
            <a:r>
              <a:rPr lang="en-US" sz="3200" dirty="0"/>
              <a:t>APEX will fly by the Earth an hour after Apophis, providing unresolved images in the days before and resolved images after the encounter, followed by 18 months of proximity operations</a:t>
            </a:r>
          </a:p>
          <a:p>
            <a:r>
              <a:rPr lang="en-US" sz="3200" dirty="0"/>
              <a:t>APEX will explore an S-complex asteroid with a New Frontiers-caliber scientific payload </a:t>
            </a:r>
          </a:p>
          <a:p>
            <a:pPr lvl="1"/>
            <a:r>
              <a:rPr lang="en-US" sz="2900" dirty="0"/>
              <a:t>Characterizing the most abundant near-Earth asteroid population</a:t>
            </a:r>
          </a:p>
          <a:p>
            <a:r>
              <a:rPr lang="en-US" sz="3200" dirty="0"/>
              <a:t>APEX will conduct multiple unique investigations into the structure, properties, and nature of Apophis.</a:t>
            </a:r>
          </a:p>
          <a:p>
            <a:pPr lvl="1"/>
            <a:r>
              <a:rPr lang="en-US" sz="2900" dirty="0"/>
              <a:t>Global high-resolution imagery and associated visible-to-thermal IR spectra</a:t>
            </a:r>
          </a:p>
          <a:p>
            <a:pPr lvl="1"/>
            <a:r>
              <a:rPr lang="en-US" sz="2900" dirty="0"/>
              <a:t>Identifying changes caused by Earth’s tidal torques</a:t>
            </a:r>
          </a:p>
          <a:p>
            <a:pPr lvl="1"/>
            <a:r>
              <a:rPr lang="en-US" sz="2900" dirty="0"/>
              <a:t>STIR – informing planetary defense</a:t>
            </a:r>
          </a:p>
          <a:p>
            <a:pPr lvl="1"/>
            <a:r>
              <a:rPr lang="en-US" sz="2900" dirty="0" err="1"/>
              <a:t>Yarkovsky</a:t>
            </a:r>
            <a:r>
              <a:rPr lang="en-US" sz="2900" dirty="0"/>
              <a:t> changes – how asteroid orbits evolve over time</a:t>
            </a:r>
          </a:p>
          <a:p>
            <a:pPr lvl="1"/>
            <a:endParaRPr lang="en-US" dirty="0"/>
          </a:p>
          <a:p>
            <a:pPr lvl="1"/>
            <a:endParaRPr lang="en-US" sz="18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B85B07-B58D-2100-870A-9B83533DE1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6" name="Picture 2" descr="A map of the world&#10;&#10;Description automatically generated">
            <a:extLst>
              <a:ext uri="{FF2B5EF4-FFF2-40B4-BE49-F238E27FC236}">
                <a16:creationId xmlns:a16="http://schemas.microsoft.com/office/drawing/2014/main" id="{005E433D-5EE6-BD3B-DE37-303EA956D1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6304" y="1916772"/>
            <a:ext cx="5885927" cy="2946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E69DD7E-DFB4-F62E-3125-727B2A2A353A}"/>
              </a:ext>
            </a:extLst>
          </p:cNvPr>
          <p:cNvSpPr txBox="1"/>
          <p:nvPr/>
        </p:nvSpPr>
        <p:spPr>
          <a:xfrm>
            <a:off x="6238170" y="5007683"/>
            <a:ext cx="610496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i="0" u="none" strike="noStrike" dirty="0">
                <a:solidFill>
                  <a:srgbClr val="E46C0A"/>
                </a:solidFill>
                <a:effectLst/>
                <a:latin typeface="Arial" panose="020B0604020202020204" pitchFamily="34" charset="0"/>
              </a:rPr>
              <a:t>The world will be watching! </a:t>
            </a:r>
            <a:r>
              <a:rPr lang="en-US" b="0" i="0" dirty="0">
                <a:effectLst/>
                <a:latin typeface="Arial" panose="020B0604020202020204" pitchFamily="34" charset="0"/>
              </a:rPr>
              <a:t>​</a:t>
            </a:r>
            <a:br>
              <a:rPr lang="en-US" b="0" i="0" dirty="0">
                <a:effectLst/>
                <a:latin typeface="Arial" panose="020B0604020202020204" pitchFamily="34" charset="0"/>
              </a:rPr>
            </a:b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Naked-eye visibility: 2 billion people</a:t>
            </a:r>
            <a:r>
              <a:rPr lang="en-US" b="0" i="0" dirty="0">
                <a:effectLst/>
                <a:latin typeface="Arial" panose="020B0604020202020204" pitchFamily="34" charset="0"/>
              </a:rPr>
              <a:t>​</a:t>
            </a:r>
            <a:r>
              <a:rPr lang="en-US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2509083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9_Clarity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PEX Powepoint Template_3" id="{37C298F1-07FA-464C-AC8B-3871B89A825F}" vid="{8A298DDA-DD5D-4751-A195-8881F8F4460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849</TotalTime>
  <Words>636</Words>
  <Application>Microsoft Macintosh PowerPoint</Application>
  <PresentationFormat>Widescreen</PresentationFormat>
  <Paragraphs>112</Paragraphs>
  <Slides>10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Aptos</vt:lpstr>
      <vt:lpstr>Arial</vt:lpstr>
      <vt:lpstr>Calibri</vt:lpstr>
      <vt:lpstr>Gill Sans MT</vt:lpstr>
      <vt:lpstr>Helvetica Condensed Light</vt:lpstr>
      <vt:lpstr>Times New Roman</vt:lpstr>
      <vt:lpstr>9_Clarity</vt:lpstr>
      <vt:lpstr>OSIRIS-Apophis Explorer Operations at Apophis</vt:lpstr>
      <vt:lpstr>PowerPoint Presentation</vt:lpstr>
      <vt:lpstr>Mission Timeline</vt:lpstr>
      <vt:lpstr>Journey to Apophis</vt:lpstr>
      <vt:lpstr>The OSIRIS-APEX Mission</vt:lpstr>
      <vt:lpstr>Proximity Operations Timeline</vt:lpstr>
      <vt:lpstr>Apophis Encounter Observations</vt:lpstr>
      <vt:lpstr>Proximity Operations</vt:lpstr>
      <vt:lpstr>Recon and STIR</vt:lpstr>
      <vt:lpstr>OSIRIS-APEX at the Forefront of a Singular Event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Polit, Anjani T - (polita)</dc:creator>
  <cp:lastModifiedBy>Polit, Anjani T - (polita)</cp:lastModifiedBy>
  <cp:revision>6</cp:revision>
  <dcterms:created xsi:type="dcterms:W3CDTF">2025-04-30T17:55:57Z</dcterms:created>
  <dcterms:modified xsi:type="dcterms:W3CDTF">2025-05-01T21:10:11Z</dcterms:modified>
</cp:coreProperties>
</file>