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8" r:id="rId2"/>
  </p:sldIdLst>
  <p:sldSz cx="30248225" cy="42483088"/>
  <p:notesSz cx="6858000" cy="9144000"/>
  <p:defaultTextStyle>
    <a:defPPr>
      <a:defRPr lang="fr-FR"/>
    </a:defPPr>
    <a:lvl1pPr marL="0" algn="l" defTabSz="2088187" rtl="0" eaLnBrk="1" latinLnBrk="0" hangingPunct="1">
      <a:defRPr sz="8200" kern="1200">
        <a:solidFill>
          <a:schemeClr val="tx1"/>
        </a:solidFill>
        <a:latin typeface="+mn-lt"/>
        <a:ea typeface="+mn-ea"/>
        <a:cs typeface="+mn-cs"/>
      </a:defRPr>
    </a:lvl1pPr>
    <a:lvl2pPr marL="2088187" algn="l" defTabSz="2088187" rtl="0" eaLnBrk="1" latinLnBrk="0" hangingPunct="1">
      <a:defRPr sz="8200" kern="1200">
        <a:solidFill>
          <a:schemeClr val="tx1"/>
        </a:solidFill>
        <a:latin typeface="+mn-lt"/>
        <a:ea typeface="+mn-ea"/>
        <a:cs typeface="+mn-cs"/>
      </a:defRPr>
    </a:lvl2pPr>
    <a:lvl3pPr marL="4176372" algn="l" defTabSz="2088187" rtl="0" eaLnBrk="1" latinLnBrk="0" hangingPunct="1">
      <a:defRPr sz="8200" kern="1200">
        <a:solidFill>
          <a:schemeClr val="tx1"/>
        </a:solidFill>
        <a:latin typeface="+mn-lt"/>
        <a:ea typeface="+mn-ea"/>
        <a:cs typeface="+mn-cs"/>
      </a:defRPr>
    </a:lvl3pPr>
    <a:lvl4pPr marL="6264559" algn="l" defTabSz="2088187" rtl="0" eaLnBrk="1" latinLnBrk="0" hangingPunct="1">
      <a:defRPr sz="8200" kern="1200">
        <a:solidFill>
          <a:schemeClr val="tx1"/>
        </a:solidFill>
        <a:latin typeface="+mn-lt"/>
        <a:ea typeface="+mn-ea"/>
        <a:cs typeface="+mn-cs"/>
      </a:defRPr>
    </a:lvl4pPr>
    <a:lvl5pPr marL="8352744" algn="l" defTabSz="2088187" rtl="0" eaLnBrk="1" latinLnBrk="0" hangingPunct="1">
      <a:defRPr sz="8200" kern="1200">
        <a:solidFill>
          <a:schemeClr val="tx1"/>
        </a:solidFill>
        <a:latin typeface="+mn-lt"/>
        <a:ea typeface="+mn-ea"/>
        <a:cs typeface="+mn-cs"/>
      </a:defRPr>
    </a:lvl5pPr>
    <a:lvl6pPr marL="10440930" algn="l" defTabSz="2088187" rtl="0" eaLnBrk="1" latinLnBrk="0" hangingPunct="1">
      <a:defRPr sz="8200" kern="1200">
        <a:solidFill>
          <a:schemeClr val="tx1"/>
        </a:solidFill>
        <a:latin typeface="+mn-lt"/>
        <a:ea typeface="+mn-ea"/>
        <a:cs typeface="+mn-cs"/>
      </a:defRPr>
    </a:lvl6pPr>
    <a:lvl7pPr marL="12529115" algn="l" defTabSz="2088187" rtl="0" eaLnBrk="1" latinLnBrk="0" hangingPunct="1">
      <a:defRPr sz="8200" kern="1200">
        <a:solidFill>
          <a:schemeClr val="tx1"/>
        </a:solidFill>
        <a:latin typeface="+mn-lt"/>
        <a:ea typeface="+mn-ea"/>
        <a:cs typeface="+mn-cs"/>
      </a:defRPr>
    </a:lvl7pPr>
    <a:lvl8pPr marL="14617302" algn="l" defTabSz="2088187" rtl="0" eaLnBrk="1" latinLnBrk="0" hangingPunct="1">
      <a:defRPr sz="8200" kern="1200">
        <a:solidFill>
          <a:schemeClr val="tx1"/>
        </a:solidFill>
        <a:latin typeface="+mn-lt"/>
        <a:ea typeface="+mn-ea"/>
        <a:cs typeface="+mn-cs"/>
      </a:defRPr>
    </a:lvl8pPr>
    <a:lvl9pPr marL="16705487" algn="l" defTabSz="2088187"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27">
          <p15:clr>
            <a:srgbClr val="A4A3A4"/>
          </p15:clr>
        </p15:guide>
        <p15:guide id="2" pos="13381">
          <p15:clr>
            <a:srgbClr val="A4A3A4"/>
          </p15:clr>
        </p15:guide>
        <p15:guide id="3" orient="horz" pos="13381">
          <p15:clr>
            <a:srgbClr val="A4A3A4"/>
          </p15:clr>
        </p15:guide>
        <p15:guide id="4" pos="95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80"/>
    <a:srgbClr val="011893"/>
    <a:srgbClr val="0000FF"/>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915" autoAdjust="0"/>
    <p:restoredTop sz="93630" autoAdjust="0"/>
  </p:normalViewPr>
  <p:slideViewPr>
    <p:cSldViewPr snapToGrid="0" snapToObjects="1">
      <p:cViewPr>
        <p:scale>
          <a:sx n="52" d="100"/>
          <a:sy n="52" d="100"/>
        </p:scale>
        <p:origin x="1104" y="352"/>
      </p:cViewPr>
      <p:guideLst>
        <p:guide orient="horz" pos="9527"/>
        <p:guide pos="13381"/>
        <p:guide orient="horz" pos="13381"/>
        <p:guide pos="9527"/>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C5D68C-432A-3440-BC9B-E39680FD16A0}" type="datetimeFigureOut">
              <a:rPr lang="en-US" smtClean="0"/>
              <a:t>5/2/25</a:t>
            </a:fld>
            <a:endParaRPr lang="en-US"/>
          </a:p>
        </p:txBody>
      </p:sp>
      <p:sp>
        <p:nvSpPr>
          <p:cNvPr id="4" name="Slide Image Placeholder 3"/>
          <p:cNvSpPr>
            <a:spLocks noGrp="1" noRot="1" noChangeAspect="1"/>
          </p:cNvSpPr>
          <p:nvPr>
            <p:ph type="sldImg" idx="2"/>
          </p:nvPr>
        </p:nvSpPr>
        <p:spPr>
          <a:xfrm>
            <a:off x="2330450" y="1143000"/>
            <a:ext cx="21971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51E272-FB4B-0045-B474-5BE212419E88}" type="slidenum">
              <a:rPr lang="en-US" smtClean="0"/>
              <a:t>‹#›</a:t>
            </a:fld>
            <a:endParaRPr lang="en-US"/>
          </a:p>
        </p:txBody>
      </p:sp>
    </p:spTree>
    <p:extLst>
      <p:ext uri="{BB962C8B-B14F-4D97-AF65-F5344CB8AC3E}">
        <p14:creationId xmlns:p14="http://schemas.microsoft.com/office/powerpoint/2010/main" val="602914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0450" y="1143000"/>
            <a:ext cx="21971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51E272-FB4B-0045-B474-5BE212419E88}" type="slidenum">
              <a:rPr lang="en-US" smtClean="0"/>
              <a:t>1</a:t>
            </a:fld>
            <a:endParaRPr lang="en-US"/>
          </a:p>
        </p:txBody>
      </p:sp>
    </p:spTree>
    <p:extLst>
      <p:ext uri="{BB962C8B-B14F-4D97-AF65-F5344CB8AC3E}">
        <p14:creationId xmlns:p14="http://schemas.microsoft.com/office/powerpoint/2010/main" val="1356222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268618" y="13197299"/>
            <a:ext cx="25710991" cy="9106329"/>
          </a:xfrm>
        </p:spPr>
        <p:txBody>
          <a:bodyPr/>
          <a:lstStyle/>
          <a:p>
            <a:r>
              <a:rPr lang="fr-FR"/>
              <a:t>Cliquez et modifiez le titre</a:t>
            </a:r>
          </a:p>
        </p:txBody>
      </p:sp>
      <p:sp>
        <p:nvSpPr>
          <p:cNvPr id="3" name="Sous-titre 2"/>
          <p:cNvSpPr>
            <a:spLocks noGrp="1"/>
          </p:cNvSpPr>
          <p:nvPr>
            <p:ph type="subTitle" idx="1"/>
          </p:nvPr>
        </p:nvSpPr>
        <p:spPr>
          <a:xfrm>
            <a:off x="4537234" y="24073750"/>
            <a:ext cx="21173758" cy="10856789"/>
          </a:xfrm>
        </p:spPr>
        <p:txBody>
          <a:bodyPr/>
          <a:lstStyle>
            <a:lvl1pPr marL="0" indent="0" algn="ctr">
              <a:buNone/>
              <a:defRPr>
                <a:solidFill>
                  <a:schemeClr val="tx1">
                    <a:tint val="75000"/>
                  </a:schemeClr>
                </a:solidFill>
              </a:defRPr>
            </a:lvl1pPr>
            <a:lvl2pPr marL="2088187" indent="0" algn="ctr">
              <a:buNone/>
              <a:defRPr>
                <a:solidFill>
                  <a:schemeClr val="tx1">
                    <a:tint val="75000"/>
                  </a:schemeClr>
                </a:solidFill>
              </a:defRPr>
            </a:lvl2pPr>
            <a:lvl3pPr marL="4176372" indent="0" algn="ctr">
              <a:buNone/>
              <a:defRPr>
                <a:solidFill>
                  <a:schemeClr val="tx1">
                    <a:tint val="75000"/>
                  </a:schemeClr>
                </a:solidFill>
              </a:defRPr>
            </a:lvl3pPr>
            <a:lvl4pPr marL="6264559" indent="0" algn="ctr">
              <a:buNone/>
              <a:defRPr>
                <a:solidFill>
                  <a:schemeClr val="tx1">
                    <a:tint val="75000"/>
                  </a:schemeClr>
                </a:solidFill>
              </a:defRPr>
            </a:lvl4pPr>
            <a:lvl5pPr marL="8352744" indent="0" algn="ctr">
              <a:buNone/>
              <a:defRPr>
                <a:solidFill>
                  <a:schemeClr val="tx1">
                    <a:tint val="75000"/>
                  </a:schemeClr>
                </a:solidFill>
              </a:defRPr>
            </a:lvl5pPr>
            <a:lvl6pPr marL="10440930" indent="0" algn="ctr">
              <a:buNone/>
              <a:defRPr>
                <a:solidFill>
                  <a:schemeClr val="tx1">
                    <a:tint val="75000"/>
                  </a:schemeClr>
                </a:solidFill>
              </a:defRPr>
            </a:lvl6pPr>
            <a:lvl7pPr marL="12529115" indent="0" algn="ctr">
              <a:buNone/>
              <a:defRPr>
                <a:solidFill>
                  <a:schemeClr val="tx1">
                    <a:tint val="75000"/>
                  </a:schemeClr>
                </a:solidFill>
              </a:defRPr>
            </a:lvl7pPr>
            <a:lvl8pPr marL="14617302" indent="0" algn="ctr">
              <a:buNone/>
              <a:defRPr>
                <a:solidFill>
                  <a:schemeClr val="tx1">
                    <a:tint val="75000"/>
                  </a:schemeClr>
                </a:solidFill>
              </a:defRPr>
            </a:lvl8pPr>
            <a:lvl9pPr marL="16705487"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6E227C57-5ADF-314A-9440-1C2B5E432192}" type="datetimeFigureOut">
              <a:rPr lang="fr-FR" smtClean="0"/>
              <a:t>02/05/2025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0532CDF-304C-CB4D-826C-73FAE3072C4D}" type="slidenum">
              <a:rPr lang="fr-FR" smtClean="0"/>
              <a:t>‹#›</a:t>
            </a:fld>
            <a:endParaRPr lang="fr-FR"/>
          </a:p>
        </p:txBody>
      </p:sp>
    </p:spTree>
    <p:extLst>
      <p:ext uri="{BB962C8B-B14F-4D97-AF65-F5344CB8AC3E}">
        <p14:creationId xmlns:p14="http://schemas.microsoft.com/office/powerpoint/2010/main" val="1245766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E227C57-5ADF-314A-9440-1C2B5E432192}" type="datetimeFigureOut">
              <a:rPr lang="fr-FR" smtClean="0"/>
              <a:t>02/05/2025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0532CDF-304C-CB4D-826C-73FAE3072C4D}" type="slidenum">
              <a:rPr lang="fr-FR" smtClean="0"/>
              <a:t>‹#›</a:t>
            </a:fld>
            <a:endParaRPr lang="fr-FR"/>
          </a:p>
        </p:txBody>
      </p:sp>
    </p:spTree>
    <p:extLst>
      <p:ext uri="{BB962C8B-B14F-4D97-AF65-F5344CB8AC3E}">
        <p14:creationId xmlns:p14="http://schemas.microsoft.com/office/powerpoint/2010/main" val="323761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02765198" y="7503386"/>
            <a:ext cx="31886670" cy="15988195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7089431" y="7503386"/>
            <a:ext cx="95171630" cy="15988195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E227C57-5ADF-314A-9440-1C2B5E432192}" type="datetimeFigureOut">
              <a:rPr lang="fr-FR" smtClean="0"/>
              <a:t>02/05/2025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0532CDF-304C-CB4D-826C-73FAE3072C4D}" type="slidenum">
              <a:rPr lang="fr-FR" smtClean="0"/>
              <a:t>‹#›</a:t>
            </a:fld>
            <a:endParaRPr lang="fr-FR"/>
          </a:p>
        </p:txBody>
      </p:sp>
    </p:spTree>
    <p:extLst>
      <p:ext uri="{BB962C8B-B14F-4D97-AF65-F5344CB8AC3E}">
        <p14:creationId xmlns:p14="http://schemas.microsoft.com/office/powerpoint/2010/main" val="3055527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E227C57-5ADF-314A-9440-1C2B5E432192}" type="datetimeFigureOut">
              <a:rPr lang="fr-FR" smtClean="0"/>
              <a:t>02/05/2025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0532CDF-304C-CB4D-826C-73FAE3072C4D}" type="slidenum">
              <a:rPr lang="fr-FR" smtClean="0"/>
              <a:t>‹#›</a:t>
            </a:fld>
            <a:endParaRPr lang="fr-FR"/>
          </a:p>
        </p:txBody>
      </p:sp>
    </p:spTree>
    <p:extLst>
      <p:ext uri="{BB962C8B-B14F-4D97-AF65-F5344CB8AC3E}">
        <p14:creationId xmlns:p14="http://schemas.microsoft.com/office/powerpoint/2010/main" val="415537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389403" y="27299320"/>
            <a:ext cx="25710991" cy="8437614"/>
          </a:xfrm>
        </p:spPr>
        <p:txBody>
          <a:bodyPr anchor="t"/>
          <a:lstStyle>
            <a:lvl1pPr algn="l">
              <a:defRPr sz="18300" b="1" cap="all"/>
            </a:lvl1pPr>
          </a:lstStyle>
          <a:p>
            <a:r>
              <a:rPr lang="fr-FR"/>
              <a:t>Cliquez et modifiez le titre</a:t>
            </a:r>
          </a:p>
        </p:txBody>
      </p:sp>
      <p:sp>
        <p:nvSpPr>
          <p:cNvPr id="3" name="Espace réservé du texte 2"/>
          <p:cNvSpPr>
            <a:spLocks noGrp="1"/>
          </p:cNvSpPr>
          <p:nvPr>
            <p:ph type="body" idx="1"/>
          </p:nvPr>
        </p:nvSpPr>
        <p:spPr>
          <a:xfrm>
            <a:off x="2389403" y="18006154"/>
            <a:ext cx="25710991" cy="9293172"/>
          </a:xfrm>
        </p:spPr>
        <p:txBody>
          <a:bodyPr anchor="b"/>
          <a:lstStyle>
            <a:lvl1pPr marL="0" indent="0">
              <a:buNone/>
              <a:defRPr sz="9100">
                <a:solidFill>
                  <a:schemeClr val="tx1">
                    <a:tint val="75000"/>
                  </a:schemeClr>
                </a:solidFill>
              </a:defRPr>
            </a:lvl1pPr>
            <a:lvl2pPr marL="2088187" indent="0">
              <a:buNone/>
              <a:defRPr sz="8200">
                <a:solidFill>
                  <a:schemeClr val="tx1">
                    <a:tint val="75000"/>
                  </a:schemeClr>
                </a:solidFill>
              </a:defRPr>
            </a:lvl2pPr>
            <a:lvl3pPr marL="4176372" indent="0">
              <a:buNone/>
              <a:defRPr sz="7300">
                <a:solidFill>
                  <a:schemeClr val="tx1">
                    <a:tint val="75000"/>
                  </a:schemeClr>
                </a:solidFill>
              </a:defRPr>
            </a:lvl3pPr>
            <a:lvl4pPr marL="6264559" indent="0">
              <a:buNone/>
              <a:defRPr sz="6400">
                <a:solidFill>
                  <a:schemeClr val="tx1">
                    <a:tint val="75000"/>
                  </a:schemeClr>
                </a:solidFill>
              </a:defRPr>
            </a:lvl4pPr>
            <a:lvl5pPr marL="8352744" indent="0">
              <a:buNone/>
              <a:defRPr sz="6400">
                <a:solidFill>
                  <a:schemeClr val="tx1">
                    <a:tint val="75000"/>
                  </a:schemeClr>
                </a:solidFill>
              </a:defRPr>
            </a:lvl5pPr>
            <a:lvl6pPr marL="10440930" indent="0">
              <a:buNone/>
              <a:defRPr sz="6400">
                <a:solidFill>
                  <a:schemeClr val="tx1">
                    <a:tint val="75000"/>
                  </a:schemeClr>
                </a:solidFill>
              </a:defRPr>
            </a:lvl6pPr>
            <a:lvl7pPr marL="12529115" indent="0">
              <a:buNone/>
              <a:defRPr sz="6400">
                <a:solidFill>
                  <a:schemeClr val="tx1">
                    <a:tint val="75000"/>
                  </a:schemeClr>
                </a:solidFill>
              </a:defRPr>
            </a:lvl7pPr>
            <a:lvl8pPr marL="14617302" indent="0">
              <a:buNone/>
              <a:defRPr sz="6400">
                <a:solidFill>
                  <a:schemeClr val="tx1">
                    <a:tint val="75000"/>
                  </a:schemeClr>
                </a:solidFill>
              </a:defRPr>
            </a:lvl8pPr>
            <a:lvl9pPr marL="16705487" indent="0">
              <a:buNone/>
              <a:defRPr sz="6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6E227C57-5ADF-314A-9440-1C2B5E432192}" type="datetimeFigureOut">
              <a:rPr lang="fr-FR" smtClean="0"/>
              <a:t>02/05/2025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0532CDF-304C-CB4D-826C-73FAE3072C4D}" type="slidenum">
              <a:rPr lang="fr-FR" smtClean="0"/>
              <a:t>‹#›</a:t>
            </a:fld>
            <a:endParaRPr lang="fr-FR"/>
          </a:p>
        </p:txBody>
      </p:sp>
    </p:spTree>
    <p:extLst>
      <p:ext uri="{BB962C8B-B14F-4D97-AF65-F5344CB8AC3E}">
        <p14:creationId xmlns:p14="http://schemas.microsoft.com/office/powerpoint/2010/main" val="2683534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7089430" y="43722181"/>
            <a:ext cx="63526526" cy="123663158"/>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71120095" y="43722181"/>
            <a:ext cx="63531775" cy="123663158"/>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E227C57-5ADF-314A-9440-1C2B5E432192}" type="datetimeFigureOut">
              <a:rPr lang="fr-FR" smtClean="0"/>
              <a:t>02/05/2025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0532CDF-304C-CB4D-826C-73FAE3072C4D}" type="slidenum">
              <a:rPr lang="fr-FR" smtClean="0"/>
              <a:t>‹#›</a:t>
            </a:fld>
            <a:endParaRPr lang="fr-FR"/>
          </a:p>
        </p:txBody>
      </p:sp>
    </p:spTree>
    <p:extLst>
      <p:ext uri="{BB962C8B-B14F-4D97-AF65-F5344CB8AC3E}">
        <p14:creationId xmlns:p14="http://schemas.microsoft.com/office/powerpoint/2010/main" val="361580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512412" y="1701299"/>
            <a:ext cx="27223402" cy="7080515"/>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1512411" y="9509532"/>
            <a:ext cx="13364886" cy="3963118"/>
          </a:xfrm>
        </p:spPr>
        <p:txBody>
          <a:bodyPr anchor="b"/>
          <a:lstStyle>
            <a:lvl1pPr marL="0" indent="0">
              <a:buNone/>
              <a:defRPr sz="11000" b="1"/>
            </a:lvl1pPr>
            <a:lvl2pPr marL="2088187" indent="0">
              <a:buNone/>
              <a:defRPr sz="9100" b="1"/>
            </a:lvl2pPr>
            <a:lvl3pPr marL="4176372" indent="0">
              <a:buNone/>
              <a:defRPr sz="8200" b="1"/>
            </a:lvl3pPr>
            <a:lvl4pPr marL="6264559" indent="0">
              <a:buNone/>
              <a:defRPr sz="7300" b="1"/>
            </a:lvl4pPr>
            <a:lvl5pPr marL="8352744" indent="0">
              <a:buNone/>
              <a:defRPr sz="7300" b="1"/>
            </a:lvl5pPr>
            <a:lvl6pPr marL="10440930" indent="0">
              <a:buNone/>
              <a:defRPr sz="7300" b="1"/>
            </a:lvl6pPr>
            <a:lvl7pPr marL="12529115" indent="0">
              <a:buNone/>
              <a:defRPr sz="7300" b="1"/>
            </a:lvl7pPr>
            <a:lvl8pPr marL="14617302" indent="0">
              <a:buNone/>
              <a:defRPr sz="7300" b="1"/>
            </a:lvl8pPr>
            <a:lvl9pPr marL="16705487" indent="0">
              <a:buNone/>
              <a:defRPr sz="7300" b="1"/>
            </a:lvl9pPr>
          </a:lstStyle>
          <a:p>
            <a:pPr lvl="0"/>
            <a:r>
              <a:rPr lang="fr-FR"/>
              <a:t>Cliquez pour modifier les styles du texte du masque</a:t>
            </a:r>
          </a:p>
        </p:txBody>
      </p:sp>
      <p:sp>
        <p:nvSpPr>
          <p:cNvPr id="4" name="Espace réservé du contenu 3"/>
          <p:cNvSpPr>
            <a:spLocks noGrp="1"/>
          </p:cNvSpPr>
          <p:nvPr>
            <p:ph sz="half" idx="2"/>
          </p:nvPr>
        </p:nvSpPr>
        <p:spPr>
          <a:xfrm>
            <a:off x="1512411" y="13472649"/>
            <a:ext cx="13364886" cy="24476949"/>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15365681" y="9509532"/>
            <a:ext cx="13370136" cy="3963118"/>
          </a:xfrm>
        </p:spPr>
        <p:txBody>
          <a:bodyPr anchor="b"/>
          <a:lstStyle>
            <a:lvl1pPr marL="0" indent="0">
              <a:buNone/>
              <a:defRPr sz="11000" b="1"/>
            </a:lvl1pPr>
            <a:lvl2pPr marL="2088187" indent="0">
              <a:buNone/>
              <a:defRPr sz="9100" b="1"/>
            </a:lvl2pPr>
            <a:lvl3pPr marL="4176372" indent="0">
              <a:buNone/>
              <a:defRPr sz="8200" b="1"/>
            </a:lvl3pPr>
            <a:lvl4pPr marL="6264559" indent="0">
              <a:buNone/>
              <a:defRPr sz="7300" b="1"/>
            </a:lvl4pPr>
            <a:lvl5pPr marL="8352744" indent="0">
              <a:buNone/>
              <a:defRPr sz="7300" b="1"/>
            </a:lvl5pPr>
            <a:lvl6pPr marL="10440930" indent="0">
              <a:buNone/>
              <a:defRPr sz="7300" b="1"/>
            </a:lvl6pPr>
            <a:lvl7pPr marL="12529115" indent="0">
              <a:buNone/>
              <a:defRPr sz="7300" b="1"/>
            </a:lvl7pPr>
            <a:lvl8pPr marL="14617302" indent="0">
              <a:buNone/>
              <a:defRPr sz="7300" b="1"/>
            </a:lvl8pPr>
            <a:lvl9pPr marL="16705487" indent="0">
              <a:buNone/>
              <a:defRPr sz="7300" b="1"/>
            </a:lvl9pPr>
          </a:lstStyle>
          <a:p>
            <a:pPr lvl="0"/>
            <a:r>
              <a:rPr lang="fr-FR"/>
              <a:t>Cliquez pour modifier les styles du texte du masque</a:t>
            </a:r>
          </a:p>
        </p:txBody>
      </p:sp>
      <p:sp>
        <p:nvSpPr>
          <p:cNvPr id="6" name="Espace réservé du contenu 5"/>
          <p:cNvSpPr>
            <a:spLocks noGrp="1"/>
          </p:cNvSpPr>
          <p:nvPr>
            <p:ph sz="quarter" idx="4"/>
          </p:nvPr>
        </p:nvSpPr>
        <p:spPr>
          <a:xfrm>
            <a:off x="15365681" y="13472649"/>
            <a:ext cx="13370136" cy="24476949"/>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E227C57-5ADF-314A-9440-1C2B5E432192}" type="datetimeFigureOut">
              <a:rPr lang="fr-FR" smtClean="0"/>
              <a:t>02/05/2025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0532CDF-304C-CB4D-826C-73FAE3072C4D}" type="slidenum">
              <a:rPr lang="fr-FR" smtClean="0"/>
              <a:t>‹#›</a:t>
            </a:fld>
            <a:endParaRPr lang="fr-FR"/>
          </a:p>
        </p:txBody>
      </p:sp>
    </p:spTree>
    <p:extLst>
      <p:ext uri="{BB962C8B-B14F-4D97-AF65-F5344CB8AC3E}">
        <p14:creationId xmlns:p14="http://schemas.microsoft.com/office/powerpoint/2010/main" val="3480478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6E227C57-5ADF-314A-9440-1C2B5E432192}" type="datetimeFigureOut">
              <a:rPr lang="fr-FR" smtClean="0"/>
              <a:t>02/05/2025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0532CDF-304C-CB4D-826C-73FAE3072C4D}" type="slidenum">
              <a:rPr lang="fr-FR" smtClean="0"/>
              <a:t>‹#›</a:t>
            </a:fld>
            <a:endParaRPr lang="fr-FR"/>
          </a:p>
        </p:txBody>
      </p:sp>
    </p:spTree>
    <p:extLst>
      <p:ext uri="{BB962C8B-B14F-4D97-AF65-F5344CB8AC3E}">
        <p14:creationId xmlns:p14="http://schemas.microsoft.com/office/powerpoint/2010/main" val="3356123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E227C57-5ADF-314A-9440-1C2B5E432192}" type="datetimeFigureOut">
              <a:rPr lang="fr-FR" smtClean="0"/>
              <a:t>02/05/2025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0532CDF-304C-CB4D-826C-73FAE3072C4D}" type="slidenum">
              <a:rPr lang="fr-FR" smtClean="0"/>
              <a:t>‹#›</a:t>
            </a:fld>
            <a:endParaRPr lang="fr-FR"/>
          </a:p>
        </p:txBody>
      </p:sp>
    </p:spTree>
    <p:extLst>
      <p:ext uri="{BB962C8B-B14F-4D97-AF65-F5344CB8AC3E}">
        <p14:creationId xmlns:p14="http://schemas.microsoft.com/office/powerpoint/2010/main" val="2253565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512414" y="1691457"/>
            <a:ext cx="9951457" cy="7198524"/>
          </a:xfrm>
        </p:spPr>
        <p:txBody>
          <a:bodyPr anchor="b"/>
          <a:lstStyle>
            <a:lvl1pPr algn="l">
              <a:defRPr sz="9100" b="1"/>
            </a:lvl1pPr>
          </a:lstStyle>
          <a:p>
            <a:r>
              <a:rPr lang="fr-FR"/>
              <a:t>Cliquez et modifiez le titre</a:t>
            </a:r>
          </a:p>
        </p:txBody>
      </p:sp>
      <p:sp>
        <p:nvSpPr>
          <p:cNvPr id="3" name="Espace réservé du contenu 2"/>
          <p:cNvSpPr>
            <a:spLocks noGrp="1"/>
          </p:cNvSpPr>
          <p:nvPr>
            <p:ph idx="1"/>
          </p:nvPr>
        </p:nvSpPr>
        <p:spPr>
          <a:xfrm>
            <a:off x="11826216" y="1691461"/>
            <a:ext cx="16909598" cy="36258139"/>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1512414" y="8889983"/>
            <a:ext cx="9951457" cy="29059615"/>
          </a:xfrm>
        </p:spPr>
        <p:txBody>
          <a:bodyPr/>
          <a:lstStyle>
            <a:lvl1pPr marL="0" indent="0">
              <a:buNone/>
              <a:defRPr sz="6400"/>
            </a:lvl1pPr>
            <a:lvl2pPr marL="2088187" indent="0">
              <a:buNone/>
              <a:defRPr sz="5500"/>
            </a:lvl2pPr>
            <a:lvl3pPr marL="4176372" indent="0">
              <a:buNone/>
              <a:defRPr sz="4600"/>
            </a:lvl3pPr>
            <a:lvl4pPr marL="6264559" indent="0">
              <a:buNone/>
              <a:defRPr sz="4100"/>
            </a:lvl4pPr>
            <a:lvl5pPr marL="8352744" indent="0">
              <a:buNone/>
              <a:defRPr sz="4100"/>
            </a:lvl5pPr>
            <a:lvl6pPr marL="10440930" indent="0">
              <a:buNone/>
              <a:defRPr sz="4100"/>
            </a:lvl6pPr>
            <a:lvl7pPr marL="12529115" indent="0">
              <a:buNone/>
              <a:defRPr sz="4100"/>
            </a:lvl7pPr>
            <a:lvl8pPr marL="14617302" indent="0">
              <a:buNone/>
              <a:defRPr sz="4100"/>
            </a:lvl8pPr>
            <a:lvl9pPr marL="16705487" indent="0">
              <a:buNone/>
              <a:defRPr sz="41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6E227C57-5ADF-314A-9440-1C2B5E432192}" type="datetimeFigureOut">
              <a:rPr lang="fr-FR" smtClean="0"/>
              <a:t>02/05/2025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0532CDF-304C-CB4D-826C-73FAE3072C4D}" type="slidenum">
              <a:rPr lang="fr-FR" smtClean="0"/>
              <a:t>‹#›</a:t>
            </a:fld>
            <a:endParaRPr lang="fr-FR"/>
          </a:p>
        </p:txBody>
      </p:sp>
    </p:spTree>
    <p:extLst>
      <p:ext uri="{BB962C8B-B14F-4D97-AF65-F5344CB8AC3E}">
        <p14:creationId xmlns:p14="http://schemas.microsoft.com/office/powerpoint/2010/main" val="346541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928866" y="29738161"/>
            <a:ext cx="18148935" cy="3510758"/>
          </a:xfrm>
        </p:spPr>
        <p:txBody>
          <a:bodyPr anchor="b"/>
          <a:lstStyle>
            <a:lvl1pPr algn="l">
              <a:defRPr sz="9100" b="1"/>
            </a:lvl1pPr>
          </a:lstStyle>
          <a:p>
            <a:r>
              <a:rPr lang="fr-FR"/>
              <a:t>Cliquez et modifiez le titre</a:t>
            </a:r>
          </a:p>
        </p:txBody>
      </p:sp>
      <p:sp>
        <p:nvSpPr>
          <p:cNvPr id="3" name="Espace réservé pour une image  2"/>
          <p:cNvSpPr>
            <a:spLocks noGrp="1"/>
          </p:cNvSpPr>
          <p:nvPr>
            <p:ph type="pic" idx="1"/>
          </p:nvPr>
        </p:nvSpPr>
        <p:spPr>
          <a:xfrm>
            <a:off x="5928866" y="3795948"/>
            <a:ext cx="18148935" cy="25489853"/>
          </a:xfrm>
        </p:spPr>
        <p:txBody>
          <a:bodyPr/>
          <a:lstStyle>
            <a:lvl1pPr marL="0" indent="0">
              <a:buNone/>
              <a:defRPr sz="14600"/>
            </a:lvl1pPr>
            <a:lvl2pPr marL="2088187" indent="0">
              <a:buNone/>
              <a:defRPr sz="12800"/>
            </a:lvl2pPr>
            <a:lvl3pPr marL="4176372" indent="0">
              <a:buNone/>
              <a:defRPr sz="11000"/>
            </a:lvl3pPr>
            <a:lvl4pPr marL="6264559" indent="0">
              <a:buNone/>
              <a:defRPr sz="9100"/>
            </a:lvl4pPr>
            <a:lvl5pPr marL="8352744" indent="0">
              <a:buNone/>
              <a:defRPr sz="9100"/>
            </a:lvl5pPr>
            <a:lvl6pPr marL="10440930" indent="0">
              <a:buNone/>
              <a:defRPr sz="9100"/>
            </a:lvl6pPr>
            <a:lvl7pPr marL="12529115" indent="0">
              <a:buNone/>
              <a:defRPr sz="9100"/>
            </a:lvl7pPr>
            <a:lvl8pPr marL="14617302" indent="0">
              <a:buNone/>
              <a:defRPr sz="9100"/>
            </a:lvl8pPr>
            <a:lvl9pPr marL="16705487" indent="0">
              <a:buNone/>
              <a:defRPr sz="9100"/>
            </a:lvl9pPr>
          </a:lstStyle>
          <a:p>
            <a:endParaRPr lang="fr-FR"/>
          </a:p>
        </p:txBody>
      </p:sp>
      <p:sp>
        <p:nvSpPr>
          <p:cNvPr id="4" name="Espace réservé du texte 3"/>
          <p:cNvSpPr>
            <a:spLocks noGrp="1"/>
          </p:cNvSpPr>
          <p:nvPr>
            <p:ph type="body" sz="half" idx="2"/>
          </p:nvPr>
        </p:nvSpPr>
        <p:spPr>
          <a:xfrm>
            <a:off x="5928866" y="33248924"/>
            <a:ext cx="18148935" cy="4985859"/>
          </a:xfrm>
        </p:spPr>
        <p:txBody>
          <a:bodyPr/>
          <a:lstStyle>
            <a:lvl1pPr marL="0" indent="0">
              <a:buNone/>
              <a:defRPr sz="6400"/>
            </a:lvl1pPr>
            <a:lvl2pPr marL="2088187" indent="0">
              <a:buNone/>
              <a:defRPr sz="5500"/>
            </a:lvl2pPr>
            <a:lvl3pPr marL="4176372" indent="0">
              <a:buNone/>
              <a:defRPr sz="4600"/>
            </a:lvl3pPr>
            <a:lvl4pPr marL="6264559" indent="0">
              <a:buNone/>
              <a:defRPr sz="4100"/>
            </a:lvl4pPr>
            <a:lvl5pPr marL="8352744" indent="0">
              <a:buNone/>
              <a:defRPr sz="4100"/>
            </a:lvl5pPr>
            <a:lvl6pPr marL="10440930" indent="0">
              <a:buNone/>
              <a:defRPr sz="4100"/>
            </a:lvl6pPr>
            <a:lvl7pPr marL="12529115" indent="0">
              <a:buNone/>
              <a:defRPr sz="4100"/>
            </a:lvl7pPr>
            <a:lvl8pPr marL="14617302" indent="0">
              <a:buNone/>
              <a:defRPr sz="4100"/>
            </a:lvl8pPr>
            <a:lvl9pPr marL="16705487" indent="0">
              <a:buNone/>
              <a:defRPr sz="41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6E227C57-5ADF-314A-9440-1C2B5E432192}" type="datetimeFigureOut">
              <a:rPr lang="fr-FR" smtClean="0"/>
              <a:t>02/05/2025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0532CDF-304C-CB4D-826C-73FAE3072C4D}" type="slidenum">
              <a:rPr lang="fr-FR" smtClean="0"/>
              <a:t>‹#›</a:t>
            </a:fld>
            <a:endParaRPr lang="fr-FR"/>
          </a:p>
        </p:txBody>
      </p:sp>
    </p:spTree>
    <p:extLst>
      <p:ext uri="{BB962C8B-B14F-4D97-AF65-F5344CB8AC3E}">
        <p14:creationId xmlns:p14="http://schemas.microsoft.com/office/powerpoint/2010/main" val="4189117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512412" y="1701299"/>
            <a:ext cx="27223402" cy="7080515"/>
          </a:xfrm>
          <a:prstGeom prst="rect">
            <a:avLst/>
          </a:prstGeom>
        </p:spPr>
        <p:txBody>
          <a:bodyPr vert="horz" lIns="417637" tIns="208818" rIns="417637" bIns="208818" rtlCol="0" anchor="ctr">
            <a:normAutofit/>
          </a:bodyPr>
          <a:lstStyle/>
          <a:p>
            <a:r>
              <a:rPr lang="fr-FR"/>
              <a:t>Cliquez et modifiez le titre</a:t>
            </a:r>
          </a:p>
        </p:txBody>
      </p:sp>
      <p:sp>
        <p:nvSpPr>
          <p:cNvPr id="3" name="Espace réservé du texte 2"/>
          <p:cNvSpPr>
            <a:spLocks noGrp="1"/>
          </p:cNvSpPr>
          <p:nvPr>
            <p:ph type="body" idx="1"/>
          </p:nvPr>
        </p:nvSpPr>
        <p:spPr>
          <a:xfrm>
            <a:off x="1512412" y="9912724"/>
            <a:ext cx="27223402" cy="28036874"/>
          </a:xfrm>
          <a:prstGeom prst="rect">
            <a:avLst/>
          </a:prstGeom>
        </p:spPr>
        <p:txBody>
          <a:bodyPr vert="horz" lIns="417637" tIns="208818" rIns="417637" bIns="208818"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1512412" y="39375534"/>
            <a:ext cx="7057919" cy="2261831"/>
          </a:xfrm>
          <a:prstGeom prst="rect">
            <a:avLst/>
          </a:prstGeom>
        </p:spPr>
        <p:txBody>
          <a:bodyPr vert="horz" lIns="417637" tIns="208818" rIns="417637" bIns="208818" rtlCol="0" anchor="ctr"/>
          <a:lstStyle>
            <a:lvl1pPr algn="l">
              <a:defRPr sz="5500">
                <a:solidFill>
                  <a:schemeClr val="tx1">
                    <a:tint val="75000"/>
                  </a:schemeClr>
                </a:solidFill>
              </a:defRPr>
            </a:lvl1pPr>
          </a:lstStyle>
          <a:p>
            <a:fld id="{6E227C57-5ADF-314A-9440-1C2B5E432192}" type="datetimeFigureOut">
              <a:rPr lang="fr-FR" smtClean="0"/>
              <a:t>02/05/2025</a:t>
            </a:fld>
            <a:endParaRPr lang="fr-FR"/>
          </a:p>
        </p:txBody>
      </p:sp>
      <p:sp>
        <p:nvSpPr>
          <p:cNvPr id="5" name="Espace réservé du pied de page 4"/>
          <p:cNvSpPr>
            <a:spLocks noGrp="1"/>
          </p:cNvSpPr>
          <p:nvPr>
            <p:ph type="ftr" sz="quarter" idx="3"/>
          </p:nvPr>
        </p:nvSpPr>
        <p:spPr>
          <a:xfrm>
            <a:off x="10334811" y="39375534"/>
            <a:ext cx="9578605" cy="2261831"/>
          </a:xfrm>
          <a:prstGeom prst="rect">
            <a:avLst/>
          </a:prstGeom>
        </p:spPr>
        <p:txBody>
          <a:bodyPr vert="horz" lIns="417637" tIns="208818" rIns="417637" bIns="208818" rtlCol="0" anchor="ctr"/>
          <a:lstStyle>
            <a:lvl1pPr algn="ctr">
              <a:defRPr sz="55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21677894" y="39375534"/>
            <a:ext cx="7057919" cy="2261831"/>
          </a:xfrm>
          <a:prstGeom prst="rect">
            <a:avLst/>
          </a:prstGeom>
        </p:spPr>
        <p:txBody>
          <a:bodyPr vert="horz" lIns="417637" tIns="208818" rIns="417637" bIns="208818" rtlCol="0" anchor="ctr"/>
          <a:lstStyle>
            <a:lvl1pPr algn="r">
              <a:defRPr sz="5500">
                <a:solidFill>
                  <a:schemeClr val="tx1">
                    <a:tint val="75000"/>
                  </a:schemeClr>
                </a:solidFill>
              </a:defRPr>
            </a:lvl1pPr>
          </a:lstStyle>
          <a:p>
            <a:fld id="{C0532CDF-304C-CB4D-826C-73FAE3072C4D}" type="slidenum">
              <a:rPr lang="fr-FR" smtClean="0"/>
              <a:t>‹#›</a:t>
            </a:fld>
            <a:endParaRPr lang="fr-FR"/>
          </a:p>
        </p:txBody>
      </p:sp>
    </p:spTree>
    <p:extLst>
      <p:ext uri="{BB962C8B-B14F-4D97-AF65-F5344CB8AC3E}">
        <p14:creationId xmlns:p14="http://schemas.microsoft.com/office/powerpoint/2010/main" val="4270078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88187" rtl="0" eaLnBrk="1" latinLnBrk="0" hangingPunct="1">
        <a:spcBef>
          <a:spcPct val="0"/>
        </a:spcBef>
        <a:buNone/>
        <a:defRPr sz="20100" kern="1200">
          <a:solidFill>
            <a:schemeClr val="tx1"/>
          </a:solidFill>
          <a:latin typeface="+mj-lt"/>
          <a:ea typeface="+mj-ea"/>
          <a:cs typeface="+mj-cs"/>
        </a:defRPr>
      </a:lvl1pPr>
    </p:titleStyle>
    <p:bodyStyle>
      <a:lvl1pPr marL="1566139" indent="-1566139" algn="l" defTabSz="2088187" rtl="0" eaLnBrk="1" latinLnBrk="0" hangingPunct="1">
        <a:spcBef>
          <a:spcPct val="20000"/>
        </a:spcBef>
        <a:buFont typeface="Arial"/>
        <a:buChar char="•"/>
        <a:defRPr sz="14600" kern="1200">
          <a:solidFill>
            <a:schemeClr val="tx1"/>
          </a:solidFill>
          <a:latin typeface="+mn-lt"/>
          <a:ea typeface="+mn-ea"/>
          <a:cs typeface="+mn-cs"/>
        </a:defRPr>
      </a:lvl1pPr>
      <a:lvl2pPr marL="3393302" indent="-1305115" algn="l" defTabSz="2088187" rtl="0" eaLnBrk="1" latinLnBrk="0" hangingPunct="1">
        <a:spcBef>
          <a:spcPct val="20000"/>
        </a:spcBef>
        <a:buFont typeface="Arial"/>
        <a:buChar char="–"/>
        <a:defRPr sz="12800" kern="1200">
          <a:solidFill>
            <a:schemeClr val="tx1"/>
          </a:solidFill>
          <a:latin typeface="+mn-lt"/>
          <a:ea typeface="+mn-ea"/>
          <a:cs typeface="+mn-cs"/>
        </a:defRPr>
      </a:lvl2pPr>
      <a:lvl3pPr marL="5220465" indent="-1044093" algn="l" defTabSz="2088187" rtl="0" eaLnBrk="1" latinLnBrk="0" hangingPunct="1">
        <a:spcBef>
          <a:spcPct val="20000"/>
        </a:spcBef>
        <a:buFont typeface="Arial"/>
        <a:buChar char="•"/>
        <a:defRPr sz="11000" kern="1200">
          <a:solidFill>
            <a:schemeClr val="tx1"/>
          </a:solidFill>
          <a:latin typeface="+mn-lt"/>
          <a:ea typeface="+mn-ea"/>
          <a:cs typeface="+mn-cs"/>
        </a:defRPr>
      </a:lvl3pPr>
      <a:lvl4pPr marL="7308651" indent="-1044093" algn="l" defTabSz="2088187" rtl="0" eaLnBrk="1" latinLnBrk="0" hangingPunct="1">
        <a:spcBef>
          <a:spcPct val="20000"/>
        </a:spcBef>
        <a:buFont typeface="Arial"/>
        <a:buChar char="–"/>
        <a:defRPr sz="9100" kern="1200">
          <a:solidFill>
            <a:schemeClr val="tx1"/>
          </a:solidFill>
          <a:latin typeface="+mn-lt"/>
          <a:ea typeface="+mn-ea"/>
          <a:cs typeface="+mn-cs"/>
        </a:defRPr>
      </a:lvl4pPr>
      <a:lvl5pPr marL="9396836" indent="-1044093" algn="l" defTabSz="2088187" rtl="0" eaLnBrk="1" latinLnBrk="0" hangingPunct="1">
        <a:spcBef>
          <a:spcPct val="20000"/>
        </a:spcBef>
        <a:buFont typeface="Arial"/>
        <a:buChar char="»"/>
        <a:defRPr sz="9100" kern="1200">
          <a:solidFill>
            <a:schemeClr val="tx1"/>
          </a:solidFill>
          <a:latin typeface="+mn-lt"/>
          <a:ea typeface="+mn-ea"/>
          <a:cs typeface="+mn-cs"/>
        </a:defRPr>
      </a:lvl5pPr>
      <a:lvl6pPr marL="11485022" indent="-1044093" algn="l" defTabSz="2088187" rtl="0" eaLnBrk="1" latinLnBrk="0" hangingPunct="1">
        <a:spcBef>
          <a:spcPct val="20000"/>
        </a:spcBef>
        <a:buFont typeface="Arial"/>
        <a:buChar char="•"/>
        <a:defRPr sz="9100" kern="1200">
          <a:solidFill>
            <a:schemeClr val="tx1"/>
          </a:solidFill>
          <a:latin typeface="+mn-lt"/>
          <a:ea typeface="+mn-ea"/>
          <a:cs typeface="+mn-cs"/>
        </a:defRPr>
      </a:lvl6pPr>
      <a:lvl7pPr marL="13573208" indent="-1044093" algn="l" defTabSz="2088187" rtl="0" eaLnBrk="1" latinLnBrk="0" hangingPunct="1">
        <a:spcBef>
          <a:spcPct val="20000"/>
        </a:spcBef>
        <a:buFont typeface="Arial"/>
        <a:buChar char="•"/>
        <a:defRPr sz="9100" kern="1200">
          <a:solidFill>
            <a:schemeClr val="tx1"/>
          </a:solidFill>
          <a:latin typeface="+mn-lt"/>
          <a:ea typeface="+mn-ea"/>
          <a:cs typeface="+mn-cs"/>
        </a:defRPr>
      </a:lvl7pPr>
      <a:lvl8pPr marL="15661394" indent="-1044093" algn="l" defTabSz="2088187" rtl="0" eaLnBrk="1" latinLnBrk="0" hangingPunct="1">
        <a:spcBef>
          <a:spcPct val="20000"/>
        </a:spcBef>
        <a:buFont typeface="Arial"/>
        <a:buChar char="•"/>
        <a:defRPr sz="9100" kern="1200">
          <a:solidFill>
            <a:schemeClr val="tx1"/>
          </a:solidFill>
          <a:latin typeface="+mn-lt"/>
          <a:ea typeface="+mn-ea"/>
          <a:cs typeface="+mn-cs"/>
        </a:defRPr>
      </a:lvl8pPr>
      <a:lvl9pPr marL="17749581" indent="-1044093" algn="l" defTabSz="2088187"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fr-FR"/>
      </a:defPPr>
      <a:lvl1pPr marL="0" algn="l" defTabSz="2088187" rtl="0" eaLnBrk="1" latinLnBrk="0" hangingPunct="1">
        <a:defRPr sz="8200" kern="1200">
          <a:solidFill>
            <a:schemeClr val="tx1"/>
          </a:solidFill>
          <a:latin typeface="+mn-lt"/>
          <a:ea typeface="+mn-ea"/>
          <a:cs typeface="+mn-cs"/>
        </a:defRPr>
      </a:lvl1pPr>
      <a:lvl2pPr marL="2088187" algn="l" defTabSz="2088187" rtl="0" eaLnBrk="1" latinLnBrk="0" hangingPunct="1">
        <a:defRPr sz="8200" kern="1200">
          <a:solidFill>
            <a:schemeClr val="tx1"/>
          </a:solidFill>
          <a:latin typeface="+mn-lt"/>
          <a:ea typeface="+mn-ea"/>
          <a:cs typeface="+mn-cs"/>
        </a:defRPr>
      </a:lvl2pPr>
      <a:lvl3pPr marL="4176372" algn="l" defTabSz="2088187" rtl="0" eaLnBrk="1" latinLnBrk="0" hangingPunct="1">
        <a:defRPr sz="8200" kern="1200">
          <a:solidFill>
            <a:schemeClr val="tx1"/>
          </a:solidFill>
          <a:latin typeface="+mn-lt"/>
          <a:ea typeface="+mn-ea"/>
          <a:cs typeface="+mn-cs"/>
        </a:defRPr>
      </a:lvl3pPr>
      <a:lvl4pPr marL="6264559" algn="l" defTabSz="2088187" rtl="0" eaLnBrk="1" latinLnBrk="0" hangingPunct="1">
        <a:defRPr sz="8200" kern="1200">
          <a:solidFill>
            <a:schemeClr val="tx1"/>
          </a:solidFill>
          <a:latin typeface="+mn-lt"/>
          <a:ea typeface="+mn-ea"/>
          <a:cs typeface="+mn-cs"/>
        </a:defRPr>
      </a:lvl4pPr>
      <a:lvl5pPr marL="8352744" algn="l" defTabSz="2088187" rtl="0" eaLnBrk="1" latinLnBrk="0" hangingPunct="1">
        <a:defRPr sz="8200" kern="1200">
          <a:solidFill>
            <a:schemeClr val="tx1"/>
          </a:solidFill>
          <a:latin typeface="+mn-lt"/>
          <a:ea typeface="+mn-ea"/>
          <a:cs typeface="+mn-cs"/>
        </a:defRPr>
      </a:lvl5pPr>
      <a:lvl6pPr marL="10440930" algn="l" defTabSz="2088187" rtl="0" eaLnBrk="1" latinLnBrk="0" hangingPunct="1">
        <a:defRPr sz="8200" kern="1200">
          <a:solidFill>
            <a:schemeClr val="tx1"/>
          </a:solidFill>
          <a:latin typeface="+mn-lt"/>
          <a:ea typeface="+mn-ea"/>
          <a:cs typeface="+mn-cs"/>
        </a:defRPr>
      </a:lvl6pPr>
      <a:lvl7pPr marL="12529115" algn="l" defTabSz="2088187" rtl="0" eaLnBrk="1" latinLnBrk="0" hangingPunct="1">
        <a:defRPr sz="8200" kern="1200">
          <a:solidFill>
            <a:schemeClr val="tx1"/>
          </a:solidFill>
          <a:latin typeface="+mn-lt"/>
          <a:ea typeface="+mn-ea"/>
          <a:cs typeface="+mn-cs"/>
        </a:defRPr>
      </a:lvl7pPr>
      <a:lvl8pPr marL="14617302" algn="l" defTabSz="2088187" rtl="0" eaLnBrk="1" latinLnBrk="0" hangingPunct="1">
        <a:defRPr sz="8200" kern="1200">
          <a:solidFill>
            <a:schemeClr val="tx1"/>
          </a:solidFill>
          <a:latin typeface="+mn-lt"/>
          <a:ea typeface="+mn-ea"/>
          <a:cs typeface="+mn-cs"/>
        </a:defRPr>
      </a:lvl8pPr>
      <a:lvl9pPr marL="16705487" algn="l" defTabSz="2088187"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jpeg"/><Relationship Id="rId21" Type="http://schemas.openxmlformats.org/officeDocument/2006/relationships/image" Target="../media/image19.pn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emf"/><Relationship Id="rId24" Type="http://schemas.openxmlformats.org/officeDocument/2006/relationships/image" Target="../media/image22.png"/><Relationship Id="rId5" Type="http://schemas.openxmlformats.org/officeDocument/2006/relationships/image" Target="../media/image3.jpg"/><Relationship Id="rId15" Type="http://schemas.openxmlformats.org/officeDocument/2006/relationships/image" Target="../media/image13.png"/><Relationship Id="rId23" Type="http://schemas.openxmlformats.org/officeDocument/2006/relationships/image" Target="../media/image21.jpe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E65E71A6-0A08-044E-5405-72BA3FFE345B}"/>
              </a:ext>
            </a:extLst>
          </p:cNvPr>
          <p:cNvSpPr/>
          <p:nvPr/>
        </p:nvSpPr>
        <p:spPr>
          <a:xfrm>
            <a:off x="20280234" y="24561044"/>
            <a:ext cx="9777743" cy="12980307"/>
          </a:xfrm>
          <a:prstGeom prst="rect">
            <a:avLst/>
          </a:prstGeom>
          <a:solidFill>
            <a:schemeClr val="bg1">
              <a:lumMod val="9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1" name="Rectangle 140">
            <a:extLst>
              <a:ext uri="{FF2B5EF4-FFF2-40B4-BE49-F238E27FC236}">
                <a16:creationId xmlns:a16="http://schemas.microsoft.com/office/drawing/2014/main" id="{B548BB62-6E47-A7DA-666A-D88D7DB2F7BF}"/>
              </a:ext>
            </a:extLst>
          </p:cNvPr>
          <p:cNvSpPr/>
          <p:nvPr/>
        </p:nvSpPr>
        <p:spPr>
          <a:xfrm>
            <a:off x="15519854" y="3992126"/>
            <a:ext cx="14561617" cy="20040906"/>
          </a:xfrm>
          <a:prstGeom prst="rect">
            <a:avLst/>
          </a:prstGeom>
          <a:solidFill>
            <a:schemeClr val="bg1">
              <a:lumMod val="9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4" name="Rectangle 133">
            <a:extLst>
              <a:ext uri="{FF2B5EF4-FFF2-40B4-BE49-F238E27FC236}">
                <a16:creationId xmlns:a16="http://schemas.microsoft.com/office/drawing/2014/main" id="{332315DC-39E6-F3D3-3176-5F9B40BCF566}"/>
              </a:ext>
            </a:extLst>
          </p:cNvPr>
          <p:cNvSpPr/>
          <p:nvPr/>
        </p:nvSpPr>
        <p:spPr>
          <a:xfrm>
            <a:off x="141277" y="4002784"/>
            <a:ext cx="15006181" cy="20043735"/>
          </a:xfrm>
          <a:prstGeom prst="rect">
            <a:avLst/>
          </a:prstGeom>
          <a:solidFill>
            <a:schemeClr val="bg1">
              <a:lumMod val="9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7" name="Rectangle 106">
            <a:extLst>
              <a:ext uri="{FF2B5EF4-FFF2-40B4-BE49-F238E27FC236}">
                <a16:creationId xmlns:a16="http://schemas.microsoft.com/office/drawing/2014/main" id="{85F4407C-33D2-487E-AAAE-8D200EDD7075}"/>
              </a:ext>
            </a:extLst>
          </p:cNvPr>
          <p:cNvSpPr/>
          <p:nvPr/>
        </p:nvSpPr>
        <p:spPr>
          <a:xfrm>
            <a:off x="166370" y="24697716"/>
            <a:ext cx="19767153" cy="16804442"/>
          </a:xfrm>
          <a:prstGeom prst="rect">
            <a:avLst/>
          </a:prstGeom>
          <a:solidFill>
            <a:schemeClr val="bg1">
              <a:lumMod val="9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64192" y="186955"/>
            <a:ext cx="29915101" cy="3371090"/>
          </a:xfrm>
          <a:prstGeom prst="rect">
            <a:avLst/>
          </a:prstGeom>
        </p:spPr>
        <p:style>
          <a:lnRef idx="0">
            <a:schemeClr val="accent1"/>
          </a:lnRef>
          <a:fillRef idx="3">
            <a:schemeClr val="accent1"/>
          </a:fillRef>
          <a:effectRef idx="3">
            <a:schemeClr val="accent1"/>
          </a:effectRef>
          <a:fontRef idx="minor">
            <a:schemeClr val="lt1"/>
          </a:fontRef>
        </p:style>
        <p:txBody>
          <a:bodyPr lIns="90992" tIns="45496" rIns="90992" bIns="45496" rtlCol="0" anchor="ctr"/>
          <a:lstStyle/>
          <a:p>
            <a:pPr algn="ctr" defTabSz="454960"/>
            <a:endParaRPr lang="en-US">
              <a:solidFill>
                <a:srgbClr val="FFFFFF"/>
              </a:solidFill>
            </a:endParaRPr>
          </a:p>
        </p:txBody>
      </p:sp>
      <p:sp>
        <p:nvSpPr>
          <p:cNvPr id="6" name="Rectangle 5"/>
          <p:cNvSpPr/>
          <p:nvPr/>
        </p:nvSpPr>
        <p:spPr>
          <a:xfrm>
            <a:off x="141279" y="673285"/>
            <a:ext cx="29916698" cy="1292209"/>
          </a:xfrm>
          <a:prstGeom prst="rect">
            <a:avLst/>
          </a:prstGeom>
        </p:spPr>
        <p:txBody>
          <a:bodyPr wrap="square" lIns="90992" tIns="45496" rIns="90992" bIns="45496">
            <a:spAutoFit/>
          </a:bodyPr>
          <a:lstStyle/>
          <a:p>
            <a:pPr algn="ctr"/>
            <a:r>
              <a:rPr lang="en-US" sz="7800" b="1" dirty="0">
                <a:solidFill>
                  <a:srgbClr val="011893"/>
                </a:solidFill>
              </a:rPr>
              <a:t>Satis: a fast-response ESA Planetary defence mission</a:t>
            </a:r>
          </a:p>
        </p:txBody>
      </p:sp>
      <p:sp>
        <p:nvSpPr>
          <p:cNvPr id="7" name="Rectangle 6"/>
          <p:cNvSpPr/>
          <p:nvPr/>
        </p:nvSpPr>
        <p:spPr>
          <a:xfrm>
            <a:off x="6425114" y="1887609"/>
            <a:ext cx="16410529" cy="984433"/>
          </a:xfrm>
          <a:prstGeom prst="rect">
            <a:avLst/>
          </a:prstGeom>
        </p:spPr>
        <p:txBody>
          <a:bodyPr wrap="square" lIns="90992" tIns="45496" rIns="90992" bIns="45496">
            <a:spAutoFit/>
          </a:bodyPr>
          <a:lstStyle/>
          <a:p>
            <a:pPr algn="ctr"/>
            <a:r>
              <a:rPr lang="en-US" sz="2900" b="1" dirty="0" err="1">
                <a:solidFill>
                  <a:schemeClr val="bg1"/>
                </a:solidFill>
              </a:rPr>
              <a:t>Ö</a:t>
            </a:r>
            <a:r>
              <a:rPr lang="en-US" sz="2900" b="1" dirty="0">
                <a:solidFill>
                  <a:schemeClr val="bg1"/>
                </a:solidFill>
              </a:rPr>
              <a:t>. Karatekin</a:t>
            </a:r>
            <a:r>
              <a:rPr lang="en-US" sz="2900" b="1" baseline="30000" dirty="0">
                <a:solidFill>
                  <a:schemeClr val="bg1"/>
                </a:solidFill>
              </a:rPr>
              <a:t>(1)</a:t>
            </a:r>
            <a:r>
              <a:rPr lang="en-US" sz="2900" b="1" dirty="0">
                <a:solidFill>
                  <a:schemeClr val="bg1"/>
                </a:solidFill>
              </a:rPr>
              <a:t>, B. Ritter </a:t>
            </a:r>
            <a:r>
              <a:rPr lang="en-US" sz="2900" b="1" baseline="30000" dirty="0">
                <a:solidFill>
                  <a:schemeClr val="bg1"/>
                </a:solidFill>
              </a:rPr>
              <a:t>(1)</a:t>
            </a:r>
            <a:r>
              <a:rPr lang="en-US" sz="2900" b="1" dirty="0">
                <a:solidFill>
                  <a:schemeClr val="bg1"/>
                </a:solidFill>
              </a:rPr>
              <a:t>, B. Gundlach</a:t>
            </a:r>
            <a:r>
              <a:rPr lang="en-US" sz="2900" b="1" baseline="30000" dirty="0">
                <a:solidFill>
                  <a:schemeClr val="bg1"/>
                </a:solidFill>
              </a:rPr>
              <a:t>(2)</a:t>
            </a:r>
            <a:r>
              <a:rPr lang="en-US" sz="2900" b="1" dirty="0">
                <a:solidFill>
                  <a:schemeClr val="bg1"/>
                </a:solidFill>
              </a:rPr>
              <a:t>, C. </a:t>
            </a:r>
            <a:r>
              <a:rPr lang="en-US" sz="2900" b="1" dirty="0" err="1">
                <a:solidFill>
                  <a:schemeClr val="bg1"/>
                </a:solidFill>
              </a:rPr>
              <a:t>Güttler</a:t>
            </a:r>
            <a:r>
              <a:rPr lang="en-US" sz="2900" b="1" baseline="30000" dirty="0">
                <a:solidFill>
                  <a:schemeClr val="bg1"/>
                </a:solidFill>
              </a:rPr>
              <a:t>(2)</a:t>
            </a:r>
            <a:r>
              <a:rPr lang="en-US" sz="2900" b="1" dirty="0">
                <a:solidFill>
                  <a:schemeClr val="bg1"/>
                </a:solidFill>
              </a:rPr>
              <a:t>, M. </a:t>
            </a:r>
            <a:r>
              <a:rPr lang="en-US" sz="2900" b="1" dirty="0" err="1">
                <a:solidFill>
                  <a:schemeClr val="bg1"/>
                </a:solidFill>
              </a:rPr>
              <a:t>Patzek</a:t>
            </a:r>
            <a:r>
              <a:rPr lang="en-US" sz="2900" b="1" baseline="30000" dirty="0">
                <a:solidFill>
                  <a:schemeClr val="bg1"/>
                </a:solidFill>
              </a:rPr>
              <a:t>(2)</a:t>
            </a:r>
            <a:r>
              <a:rPr lang="en-US" sz="2900" b="1" dirty="0">
                <a:solidFill>
                  <a:schemeClr val="bg1"/>
                </a:solidFill>
              </a:rPr>
              <a:t>, F. da Silva Pais Cabral</a:t>
            </a:r>
            <a:r>
              <a:rPr lang="en-US" sz="2900" b="1" baseline="30000" dirty="0">
                <a:solidFill>
                  <a:schemeClr val="bg1"/>
                </a:solidFill>
              </a:rPr>
              <a:t>(3)</a:t>
            </a:r>
            <a:r>
              <a:rPr lang="en-US" sz="2900" b="1" dirty="0">
                <a:solidFill>
                  <a:schemeClr val="bg1"/>
                </a:solidFill>
              </a:rPr>
              <a:t>, D. </a:t>
            </a:r>
            <a:r>
              <a:rPr lang="en-US" sz="2900" b="1" dirty="0" err="1">
                <a:solidFill>
                  <a:schemeClr val="bg1"/>
                </a:solidFill>
              </a:rPr>
              <a:t>Catisanu</a:t>
            </a:r>
            <a:r>
              <a:rPr lang="en-US" sz="2900" b="1" baseline="30000" dirty="0">
                <a:solidFill>
                  <a:schemeClr val="bg1"/>
                </a:solidFill>
              </a:rPr>
              <a:t>(3)</a:t>
            </a:r>
            <a:r>
              <a:rPr lang="en-US" sz="2900" b="1" dirty="0">
                <a:solidFill>
                  <a:schemeClr val="bg1"/>
                </a:solidFill>
              </a:rPr>
              <a:t>, V. Fogliano</a:t>
            </a:r>
            <a:r>
              <a:rPr lang="en-US" sz="2900" b="1" baseline="30000" dirty="0">
                <a:solidFill>
                  <a:schemeClr val="bg1"/>
                </a:solidFill>
              </a:rPr>
              <a:t>(4)</a:t>
            </a:r>
            <a:r>
              <a:rPr lang="en-US" sz="2900" b="1" dirty="0">
                <a:solidFill>
                  <a:schemeClr val="bg1"/>
                </a:solidFill>
              </a:rPr>
              <a:t>, P. Holster</a:t>
            </a:r>
            <a:r>
              <a:rPr lang="en-US" sz="2900" b="1" baseline="30000" dirty="0">
                <a:solidFill>
                  <a:schemeClr val="bg1"/>
                </a:solidFill>
              </a:rPr>
              <a:t>(4)</a:t>
            </a:r>
            <a:r>
              <a:rPr lang="en-US" sz="2900" b="1" dirty="0">
                <a:solidFill>
                  <a:schemeClr val="bg1"/>
                </a:solidFill>
              </a:rPr>
              <a:t>, S. Simonetti</a:t>
            </a:r>
            <a:r>
              <a:rPr lang="en-US" sz="2900" b="1" baseline="30000" dirty="0">
                <a:solidFill>
                  <a:schemeClr val="bg1"/>
                </a:solidFill>
              </a:rPr>
              <a:t>(5)</a:t>
            </a:r>
            <a:r>
              <a:rPr lang="en-US" sz="2900" b="1" dirty="0">
                <a:solidFill>
                  <a:schemeClr val="bg1"/>
                </a:solidFill>
              </a:rPr>
              <a:t>, R. Walker</a:t>
            </a:r>
            <a:r>
              <a:rPr lang="en-US" sz="2900" b="1" baseline="30000" dirty="0">
                <a:solidFill>
                  <a:schemeClr val="bg1"/>
                </a:solidFill>
              </a:rPr>
              <a:t>(5)</a:t>
            </a:r>
            <a:r>
              <a:rPr lang="en-US" sz="2900" b="1" dirty="0">
                <a:solidFill>
                  <a:schemeClr val="bg1"/>
                </a:solidFill>
              </a:rPr>
              <a:t>, R. </a:t>
            </a:r>
            <a:r>
              <a:rPr lang="en-US" sz="2900" b="1" dirty="0" err="1">
                <a:solidFill>
                  <a:schemeClr val="bg1"/>
                </a:solidFill>
              </a:rPr>
              <a:t>Moissl</a:t>
            </a:r>
            <a:r>
              <a:rPr lang="en-US" sz="2900" b="1" baseline="30000" dirty="0">
                <a:solidFill>
                  <a:schemeClr val="bg1"/>
                </a:solidFill>
              </a:rPr>
              <a:t>(5)</a:t>
            </a:r>
            <a:endParaRPr lang="en-US" sz="2900" b="1" dirty="0">
              <a:solidFill>
                <a:schemeClr val="bg1"/>
              </a:solidFill>
            </a:endParaRPr>
          </a:p>
        </p:txBody>
      </p:sp>
      <p:sp>
        <p:nvSpPr>
          <p:cNvPr id="26" name="Rectangle 25"/>
          <p:cNvSpPr/>
          <p:nvPr/>
        </p:nvSpPr>
        <p:spPr>
          <a:xfrm>
            <a:off x="6694714" y="2847496"/>
            <a:ext cx="15456751" cy="676656"/>
          </a:xfrm>
          <a:prstGeom prst="rect">
            <a:avLst/>
          </a:prstGeom>
        </p:spPr>
        <p:txBody>
          <a:bodyPr wrap="square" lIns="90992" tIns="45496" rIns="90992" bIns="45496">
            <a:spAutoFit/>
          </a:bodyPr>
          <a:lstStyle/>
          <a:p>
            <a:pPr algn="ctr"/>
            <a:r>
              <a:rPr lang="en-US" sz="1900" b="1" dirty="0"/>
              <a:t>(1) Royal Observatory of Belgium, Brussels, Belgium (</a:t>
            </a:r>
            <a:r>
              <a:rPr lang="en-US" sz="1900" b="1" dirty="0" err="1"/>
              <a:t>Ozgur.Karatekin@Observatory.be</a:t>
            </a:r>
            <a:r>
              <a:rPr lang="en-US" sz="1900" b="1" dirty="0"/>
              <a:t>); (2) </a:t>
            </a:r>
            <a:r>
              <a:rPr lang="en-US" sz="1900" b="1" dirty="0" err="1"/>
              <a:t>Institeute</a:t>
            </a:r>
            <a:r>
              <a:rPr lang="en-US" sz="1900" b="1" dirty="0"/>
              <a:t> for Planetology, University of Münster, Germany; (3) GMV, Portugal; (4) Redwire Space, Belgium; (5) ESA – ESTEC, The Netherlands </a:t>
            </a:r>
            <a:endParaRPr lang="en-US" sz="1900" b="1" dirty="0">
              <a:solidFill>
                <a:schemeClr val="bg1"/>
              </a:solidFill>
            </a:endParaRPr>
          </a:p>
        </p:txBody>
      </p:sp>
      <p:pic>
        <p:nvPicPr>
          <p:cNvPr id="53" name="Picture 4" descr="logo_orb_hu.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5447" y="1930543"/>
            <a:ext cx="1674064" cy="1387825"/>
          </a:xfrm>
          <a:prstGeom prst="rect">
            <a:avLst/>
          </a:prstGeom>
        </p:spPr>
      </p:pic>
      <p:sp>
        <p:nvSpPr>
          <p:cNvPr id="4" name="Rectangle 3"/>
          <p:cNvSpPr/>
          <p:nvPr/>
        </p:nvSpPr>
        <p:spPr>
          <a:xfrm>
            <a:off x="141280" y="4830248"/>
            <a:ext cx="7689167" cy="1540044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216000" rIns="216000" numCol="1" spcCol="324000" rtlCol="0" anchor="t"/>
          <a:lstStyle/>
          <a:p>
            <a:pPr algn="just"/>
            <a:r>
              <a:rPr lang="en-US" sz="3200" b="1" dirty="0">
                <a:solidFill>
                  <a:srgbClr val="011893"/>
                </a:solidFill>
              </a:rPr>
              <a:t>The Satis Mission : Phase A</a:t>
            </a:r>
          </a:p>
          <a:p>
            <a:pPr algn="just"/>
            <a:endParaRPr lang="en-US" sz="3200" b="1" dirty="0">
              <a:solidFill>
                <a:srgbClr val="011893"/>
              </a:solidFill>
            </a:endParaRPr>
          </a:p>
          <a:p>
            <a:pPr marL="457200" indent="-457200" algn="just">
              <a:buFont typeface="Wingdings" pitchFamily="2" charset="2"/>
              <a:buChar char="Ø"/>
            </a:pPr>
            <a:r>
              <a:rPr lang="en-US" sz="3200" dirty="0">
                <a:solidFill>
                  <a:schemeClr val="tx1"/>
                </a:solidFill>
              </a:rPr>
              <a:t>A stand-alone 12U-XL CubeSat</a:t>
            </a:r>
          </a:p>
          <a:p>
            <a:pPr marL="457200" indent="-457200" algn="just">
              <a:buFont typeface="Wingdings" pitchFamily="2" charset="2"/>
              <a:buChar char="Ø"/>
            </a:pPr>
            <a:r>
              <a:rPr lang="en-US" sz="3200" dirty="0">
                <a:solidFill>
                  <a:schemeClr val="tx1"/>
                </a:solidFill>
              </a:rPr>
              <a:t>Fast response planetary defense mission</a:t>
            </a:r>
          </a:p>
          <a:p>
            <a:pPr marL="457200" indent="-457200" algn="just">
              <a:buFont typeface="Wingdings" pitchFamily="2" charset="2"/>
              <a:buChar char="Ø"/>
            </a:pPr>
            <a:r>
              <a:rPr lang="en-US" sz="3200" dirty="0">
                <a:solidFill>
                  <a:schemeClr val="tx1"/>
                </a:solidFill>
              </a:rPr>
              <a:t>Launch on dedicated micro-launcher with kick stage</a:t>
            </a:r>
          </a:p>
          <a:p>
            <a:pPr marL="457200" indent="-457200" algn="just">
              <a:buFont typeface="Wingdings" pitchFamily="2" charset="2"/>
              <a:buChar char="Ø"/>
            </a:pPr>
            <a:r>
              <a:rPr lang="en-US" sz="3200" dirty="0">
                <a:solidFill>
                  <a:schemeClr val="tx1"/>
                </a:solidFill>
              </a:rPr>
              <a:t>Ion Thruster Engine</a:t>
            </a:r>
          </a:p>
          <a:p>
            <a:pPr marL="1651000" lvl="1" indent="-508000" algn="just">
              <a:buFont typeface="Wingdings" pitchFamily="2" charset="2"/>
              <a:buChar char="Ø"/>
            </a:pPr>
            <a:r>
              <a:rPr lang="en-US" sz="3200" dirty="0">
                <a:solidFill>
                  <a:schemeClr val="tx1"/>
                </a:solidFill>
              </a:rPr>
              <a:t>thrust ~2 </a:t>
            </a:r>
            <a:r>
              <a:rPr lang="en-US" sz="3200" dirty="0" err="1">
                <a:solidFill>
                  <a:schemeClr val="tx1"/>
                </a:solidFill>
              </a:rPr>
              <a:t>mN</a:t>
            </a:r>
            <a:r>
              <a:rPr lang="en-US" sz="3200" dirty="0">
                <a:solidFill>
                  <a:schemeClr val="tx1"/>
                </a:solidFill>
              </a:rPr>
              <a:t>, SI ~3000-4000 s</a:t>
            </a:r>
          </a:p>
          <a:p>
            <a:pPr marL="457200" indent="-457200" algn="just">
              <a:buFont typeface="Wingdings" pitchFamily="2" charset="2"/>
              <a:buChar char="Ø"/>
            </a:pPr>
            <a:endParaRPr lang="en-US" sz="3200" dirty="0">
              <a:solidFill>
                <a:schemeClr val="tx1"/>
              </a:solidFill>
            </a:endParaRPr>
          </a:p>
          <a:p>
            <a:pPr marL="457200" indent="-457200" algn="just">
              <a:buFont typeface="Wingdings" pitchFamily="2" charset="2"/>
              <a:buChar char="Ø"/>
            </a:pPr>
            <a:r>
              <a:rPr lang="en-US" sz="3200" b="1" dirty="0">
                <a:solidFill>
                  <a:schemeClr val="tx1"/>
                </a:solidFill>
              </a:rPr>
              <a:t>Phase A </a:t>
            </a:r>
            <a:r>
              <a:rPr lang="en-US" sz="3200" dirty="0">
                <a:solidFill>
                  <a:schemeClr val="tx1"/>
                </a:solidFill>
              </a:rPr>
              <a:t>study (finalized in Q4 2024):</a:t>
            </a:r>
          </a:p>
          <a:p>
            <a:pPr marL="1608138" lvl="1" indent="-508000" algn="just">
              <a:buFont typeface="Wingdings" pitchFamily="2" charset="2"/>
              <a:buChar char="Ø"/>
            </a:pPr>
            <a:r>
              <a:rPr lang="en-US" sz="3200" dirty="0">
                <a:solidFill>
                  <a:schemeClr val="tx1"/>
                </a:solidFill>
              </a:rPr>
              <a:t>Apophis </a:t>
            </a:r>
            <a:r>
              <a:rPr lang="en-US" sz="3200" dirty="0" err="1">
                <a:solidFill>
                  <a:schemeClr val="tx1"/>
                </a:solidFill>
              </a:rPr>
              <a:t>rendez-vous</a:t>
            </a:r>
            <a:r>
              <a:rPr lang="en-US" sz="3200" dirty="0">
                <a:solidFill>
                  <a:schemeClr val="tx1"/>
                </a:solidFill>
              </a:rPr>
              <a:t> prior to its Earth Close Encounter in 2029</a:t>
            </a:r>
          </a:p>
          <a:p>
            <a:pPr marL="1608138" lvl="1" indent="-508000" algn="just">
              <a:buFont typeface="Wingdings" pitchFamily="2" charset="2"/>
              <a:buChar char="Ø"/>
            </a:pPr>
            <a:r>
              <a:rPr lang="en-US" sz="3200" dirty="0">
                <a:solidFill>
                  <a:schemeClr val="tx1"/>
                </a:solidFill>
              </a:rPr>
              <a:t>Launch in 2027</a:t>
            </a:r>
          </a:p>
          <a:p>
            <a:pPr marL="457200" indent="-457200" algn="just">
              <a:buFont typeface="Wingdings" pitchFamily="2" charset="2"/>
              <a:buChar char="Ø"/>
            </a:pPr>
            <a:r>
              <a:rPr lang="en-US" sz="3200" dirty="0">
                <a:solidFill>
                  <a:schemeClr val="tx1"/>
                </a:solidFill>
              </a:rPr>
              <a:t>Identified launch windows:</a:t>
            </a:r>
          </a:p>
          <a:p>
            <a:pPr marL="1565275" lvl="1" indent="-508000" algn="just">
              <a:buFont typeface="Wingdings" pitchFamily="2" charset="2"/>
              <a:buChar char="Ø"/>
            </a:pPr>
            <a:r>
              <a:rPr lang="en-US" sz="3200" dirty="0">
                <a:solidFill>
                  <a:schemeClr val="tx1"/>
                </a:solidFill>
              </a:rPr>
              <a:t>April/May</a:t>
            </a:r>
          </a:p>
          <a:p>
            <a:pPr marL="1608138" lvl="1" indent="-508000" algn="just">
              <a:buFont typeface="Wingdings" pitchFamily="2" charset="2"/>
              <a:buChar char="Ø"/>
            </a:pPr>
            <a:r>
              <a:rPr lang="en-US" sz="3200" dirty="0">
                <a:solidFill>
                  <a:schemeClr val="tx1"/>
                </a:solidFill>
              </a:rPr>
              <a:t>Oct./Dec. 2027</a:t>
            </a:r>
          </a:p>
          <a:p>
            <a:pPr marL="457200" indent="-457200" algn="just">
              <a:buFont typeface="Wingdings" pitchFamily="2" charset="2"/>
              <a:buChar char="Ø"/>
            </a:pPr>
            <a:r>
              <a:rPr lang="en-US" sz="3200" dirty="0">
                <a:solidFill>
                  <a:schemeClr val="tx1"/>
                </a:solidFill>
              </a:rPr>
              <a:t>Direct insertion into the transfer orbit with an escape velocity of about 4km/s. </a:t>
            </a:r>
          </a:p>
          <a:p>
            <a:pPr marL="457200" indent="-457200" algn="just">
              <a:buFont typeface="Wingdings" pitchFamily="2" charset="2"/>
              <a:buChar char="Ø"/>
            </a:pPr>
            <a:endParaRPr lang="en-US" sz="3200" dirty="0">
              <a:solidFill>
                <a:schemeClr val="tx1"/>
              </a:solidFill>
            </a:endParaRPr>
          </a:p>
          <a:p>
            <a:pPr marL="457200" indent="-457200" algn="just">
              <a:buFont typeface="Wingdings" pitchFamily="2" charset="2"/>
              <a:buChar char="Ø"/>
            </a:pPr>
            <a:r>
              <a:rPr lang="en-US" sz="3200" b="1" dirty="0">
                <a:solidFill>
                  <a:schemeClr val="tx1"/>
                </a:solidFill>
              </a:rPr>
              <a:t>Primary payload</a:t>
            </a:r>
            <a:r>
              <a:rPr lang="en-US" sz="3200" dirty="0">
                <a:solidFill>
                  <a:schemeClr val="tx1"/>
                </a:solidFill>
              </a:rPr>
              <a:t>:</a:t>
            </a:r>
          </a:p>
          <a:p>
            <a:pPr marL="1608138" lvl="1" indent="-508000" algn="just">
              <a:buFont typeface="Wingdings" pitchFamily="2" charset="2"/>
              <a:buChar char="Ø"/>
            </a:pPr>
            <a:r>
              <a:rPr lang="en-US" sz="3200" b="1" dirty="0">
                <a:solidFill>
                  <a:schemeClr val="tx1"/>
                </a:solidFill>
              </a:rPr>
              <a:t>Visible Camera (VIS)</a:t>
            </a:r>
          </a:p>
          <a:p>
            <a:pPr marL="1608138" lvl="1" indent="-508000" algn="just">
              <a:buFont typeface="Wingdings" pitchFamily="2" charset="2"/>
              <a:buChar char="Ø"/>
            </a:pPr>
            <a:r>
              <a:rPr lang="en-US" sz="3200" b="1" dirty="0">
                <a:solidFill>
                  <a:schemeClr val="tx1"/>
                </a:solidFill>
              </a:rPr>
              <a:t>Thermal Infrared Camera (TIR)</a:t>
            </a:r>
          </a:p>
          <a:p>
            <a:pPr marL="1608138" lvl="1" indent="-508000" algn="just">
              <a:buFont typeface="Wingdings" pitchFamily="2" charset="2"/>
              <a:buChar char="Ø"/>
            </a:pPr>
            <a:r>
              <a:rPr lang="en-US" sz="3200" b="1" dirty="0">
                <a:solidFill>
                  <a:schemeClr val="tx1"/>
                </a:solidFill>
              </a:rPr>
              <a:t>Radio Science (RS)</a:t>
            </a:r>
          </a:p>
          <a:p>
            <a:pPr marL="457200" indent="-457200" algn="just">
              <a:buFont typeface="Wingdings" pitchFamily="2" charset="2"/>
              <a:buChar char="Ø"/>
            </a:pPr>
            <a:r>
              <a:rPr lang="en-US" sz="3200" dirty="0">
                <a:solidFill>
                  <a:schemeClr val="tx1"/>
                </a:solidFill>
              </a:rPr>
              <a:t>Secondary payload:</a:t>
            </a:r>
          </a:p>
          <a:p>
            <a:pPr marL="1608138" lvl="1" indent="-508000" algn="just">
              <a:buFont typeface="Wingdings" pitchFamily="2" charset="2"/>
              <a:buChar char="Ø"/>
            </a:pPr>
            <a:r>
              <a:rPr lang="en-US" sz="3200" dirty="0">
                <a:solidFill>
                  <a:schemeClr val="tx1"/>
                </a:solidFill>
              </a:rPr>
              <a:t>VIS-NIR spectrometer</a:t>
            </a:r>
          </a:p>
          <a:p>
            <a:pPr marL="457200" indent="-457200" algn="just">
              <a:buFont typeface="Wingdings" pitchFamily="2" charset="2"/>
              <a:buChar char="Ø"/>
            </a:pPr>
            <a:endParaRPr lang="en-US" sz="3200" dirty="0">
              <a:solidFill>
                <a:schemeClr val="tx1"/>
              </a:solidFill>
            </a:endParaRPr>
          </a:p>
          <a:p>
            <a:pPr marL="457200" indent="-457200" algn="just">
              <a:buFont typeface="Wingdings" pitchFamily="2" charset="2"/>
              <a:buChar char="Ø"/>
            </a:pPr>
            <a:r>
              <a:rPr lang="en-US" sz="3200" dirty="0">
                <a:solidFill>
                  <a:schemeClr val="tx1"/>
                </a:solidFill>
              </a:rPr>
              <a:t>Mission timeline:</a:t>
            </a:r>
          </a:p>
          <a:p>
            <a:pPr algn="just"/>
            <a:r>
              <a:rPr lang="en-US" sz="3200" dirty="0">
                <a:solidFill>
                  <a:schemeClr val="tx1"/>
                </a:solidFill>
              </a:rPr>
              <a:t>By arriving several weeks before the Apophis flyby, shall monitor the response of Apophis on Earth’s gravitational forces.</a:t>
            </a:r>
          </a:p>
          <a:p>
            <a:pPr marL="2545387" lvl="1" indent="-457200" algn="just">
              <a:buFont typeface="Wingdings" pitchFamily="2" charset="2"/>
              <a:buChar char="Ø"/>
            </a:pPr>
            <a:endParaRPr lang="en-US" sz="3200" dirty="0">
              <a:solidFill>
                <a:schemeClr val="tx1"/>
              </a:solidFill>
            </a:endParaRPr>
          </a:p>
        </p:txBody>
      </p:sp>
      <p:sp>
        <p:nvSpPr>
          <p:cNvPr id="119" name="Rectangle 118"/>
          <p:cNvSpPr/>
          <p:nvPr/>
        </p:nvSpPr>
        <p:spPr>
          <a:xfrm>
            <a:off x="166370" y="41564868"/>
            <a:ext cx="29915101" cy="756496"/>
          </a:xfrm>
          <a:prstGeom prst="rect">
            <a:avLst/>
          </a:prstGeom>
        </p:spPr>
        <p:style>
          <a:lnRef idx="0">
            <a:schemeClr val="accent1"/>
          </a:lnRef>
          <a:fillRef idx="3">
            <a:schemeClr val="accent1"/>
          </a:fillRef>
          <a:effectRef idx="3">
            <a:schemeClr val="accent1"/>
          </a:effectRef>
          <a:fontRef idx="minor">
            <a:schemeClr val="lt1"/>
          </a:fontRef>
        </p:style>
        <p:txBody>
          <a:bodyPr lIns="90992" tIns="45496" rIns="90992" bIns="45496" rtlCol="0" anchor="ctr"/>
          <a:lstStyle/>
          <a:p>
            <a:pPr algn="ctr" defTabSz="454960"/>
            <a:r>
              <a:rPr lang="en-US" sz="2400" dirty="0">
                <a:solidFill>
                  <a:srgbClr val="FFFFFF"/>
                </a:solidFill>
                <a:effectLst>
                  <a:outerShdw blurRad="50800" dist="38100" dir="2700000" algn="tl" rotWithShape="0">
                    <a:prstClr val="black">
                      <a:alpha val="40000"/>
                    </a:prstClr>
                  </a:outerShdw>
                </a:effectLst>
              </a:rPr>
              <a:t>9</a:t>
            </a:r>
            <a:r>
              <a:rPr lang="en-US" sz="2400" baseline="30000" dirty="0">
                <a:solidFill>
                  <a:srgbClr val="FFFFFF"/>
                </a:solidFill>
                <a:effectLst>
                  <a:outerShdw blurRad="50800" dist="38100" dir="2700000" algn="tl" rotWithShape="0">
                    <a:prstClr val="black">
                      <a:alpha val="40000"/>
                    </a:prstClr>
                  </a:outerShdw>
                </a:effectLst>
              </a:rPr>
              <a:t>th</a:t>
            </a:r>
            <a:r>
              <a:rPr lang="en-US" sz="2400" dirty="0">
                <a:solidFill>
                  <a:srgbClr val="FFFFFF"/>
                </a:solidFill>
                <a:effectLst>
                  <a:outerShdw blurRad="50800" dist="38100" dir="2700000" algn="tl" rotWithShape="0">
                    <a:prstClr val="black">
                      <a:alpha val="40000"/>
                    </a:prstClr>
                  </a:outerShdw>
                </a:effectLst>
              </a:rPr>
              <a:t> Planetary Defense Conference     |     05 – 09 May 2025     |     Stellenbosch, Cape Town     |     South Africa</a:t>
            </a:r>
          </a:p>
        </p:txBody>
      </p:sp>
      <p:sp>
        <p:nvSpPr>
          <p:cNvPr id="167" name="Text Box 170"/>
          <p:cNvSpPr txBox="1">
            <a:spLocks noChangeArrowheads="1"/>
          </p:cNvSpPr>
          <p:nvPr/>
        </p:nvSpPr>
        <p:spPr bwMode="auto">
          <a:xfrm>
            <a:off x="142876" y="24400966"/>
            <a:ext cx="19790648" cy="688273"/>
          </a:xfrm>
          <a:prstGeom prst="rect">
            <a:avLst/>
          </a:prstGeom>
          <a:solidFill>
            <a:srgbClr val="000080"/>
          </a:solidFill>
          <a:ln w="9525">
            <a:solidFill>
              <a:srgbClr val="000080"/>
            </a:solidFill>
            <a:miter lim="800000"/>
            <a:headEnd/>
            <a:tailEnd/>
          </a:ln>
          <a:effectLst>
            <a:outerShdw blurRad="50800" dist="38100" dir="2700000" algn="tl" rotWithShape="0">
              <a:prstClr val="black">
                <a:alpha val="40000"/>
              </a:prstClr>
            </a:outerShdw>
          </a:effectLst>
        </p:spPr>
        <p:txBody>
          <a:bodyPr lIns="76197" tIns="0" rIns="76197" bIns="0" anchor="t" anchorCtr="0"/>
          <a:lstStyle/>
          <a:p>
            <a:pPr algn="ctr" defTabSz="3639532">
              <a:spcBef>
                <a:spcPct val="50000"/>
              </a:spcBef>
            </a:pPr>
            <a:r>
              <a:rPr lang="en-US" sz="4400" b="1" dirty="0">
                <a:solidFill>
                  <a:schemeClr val="bg1"/>
                </a:solidFill>
                <a:effectLst>
                  <a:innerShdw blurRad="63500" dist="50800" dir="13500000">
                    <a:prstClr val="black">
                      <a:alpha val="50000"/>
                    </a:prstClr>
                  </a:innerShdw>
                </a:effectLst>
              </a:rPr>
              <a:t>Proximity Operations</a:t>
            </a:r>
          </a:p>
        </p:txBody>
      </p:sp>
      <p:sp>
        <p:nvSpPr>
          <p:cNvPr id="9" name="Text Box 170"/>
          <p:cNvSpPr txBox="1">
            <a:spLocks noChangeArrowheads="1"/>
          </p:cNvSpPr>
          <p:nvPr/>
        </p:nvSpPr>
        <p:spPr bwMode="auto">
          <a:xfrm>
            <a:off x="141279" y="3964907"/>
            <a:ext cx="15006180" cy="662815"/>
          </a:xfrm>
          <a:prstGeom prst="rect">
            <a:avLst/>
          </a:prstGeom>
          <a:solidFill>
            <a:srgbClr val="000080"/>
          </a:solidFill>
          <a:ln w="9525">
            <a:solidFill>
              <a:srgbClr val="000080"/>
            </a:solidFill>
            <a:miter lim="800000"/>
            <a:headEnd/>
            <a:tailEnd/>
          </a:ln>
          <a:effectLst>
            <a:outerShdw blurRad="50800" dist="38100" dir="2700000" algn="tl" rotWithShape="0">
              <a:prstClr val="black">
                <a:alpha val="40000"/>
              </a:prstClr>
            </a:outerShdw>
          </a:effectLst>
        </p:spPr>
        <p:txBody>
          <a:bodyPr lIns="76197" tIns="0" rIns="76197" bIns="0" anchor="t" anchorCtr="0"/>
          <a:lstStyle/>
          <a:p>
            <a:pPr algn="ctr" defTabSz="3639532">
              <a:spcBef>
                <a:spcPct val="50000"/>
              </a:spcBef>
            </a:pPr>
            <a:r>
              <a:rPr lang="en-US" sz="4400" b="1" dirty="0">
                <a:solidFill>
                  <a:schemeClr val="bg1"/>
                </a:solidFill>
                <a:effectLst>
                  <a:innerShdw blurRad="63500" dist="50800" dir="13500000">
                    <a:prstClr val="black">
                      <a:alpha val="50000"/>
                    </a:prstClr>
                  </a:innerShdw>
                </a:effectLst>
              </a:rPr>
              <a:t>Satis – an ESA planetary defense mission study</a:t>
            </a:r>
          </a:p>
        </p:txBody>
      </p:sp>
      <p:pic>
        <p:nvPicPr>
          <p:cNvPr id="12" name="Picture 11">
            <a:extLst>
              <a:ext uri="{FF2B5EF4-FFF2-40B4-BE49-F238E27FC236}">
                <a16:creationId xmlns:a16="http://schemas.microsoft.com/office/drawing/2014/main" id="{3FD0E6E9-281A-3207-9DC4-53F988E7DB12}"/>
              </a:ext>
            </a:extLst>
          </p:cNvPr>
          <p:cNvPicPr>
            <a:picLocks noChangeAspect="1"/>
          </p:cNvPicPr>
          <p:nvPr/>
        </p:nvPicPr>
        <p:blipFill>
          <a:blip r:embed="rId4"/>
          <a:stretch>
            <a:fillRect/>
          </a:stretch>
        </p:blipFill>
        <p:spPr>
          <a:xfrm>
            <a:off x="26863621" y="2401456"/>
            <a:ext cx="2630757" cy="852424"/>
          </a:xfrm>
          <a:prstGeom prst="rect">
            <a:avLst/>
          </a:prstGeom>
        </p:spPr>
      </p:pic>
      <p:pic>
        <p:nvPicPr>
          <p:cNvPr id="13" name="0 Imagen">
            <a:extLst>
              <a:ext uri="{FF2B5EF4-FFF2-40B4-BE49-F238E27FC236}">
                <a16:creationId xmlns:a16="http://schemas.microsoft.com/office/drawing/2014/main" id="{550627CD-0646-23D1-5ADC-9AE3D8E826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33167" y="2602516"/>
            <a:ext cx="1766855" cy="677414"/>
          </a:xfrm>
          <a:prstGeom prst="rect">
            <a:avLst/>
          </a:prstGeom>
        </p:spPr>
      </p:pic>
      <p:pic>
        <p:nvPicPr>
          <p:cNvPr id="16" name="Graphic 15">
            <a:extLst>
              <a:ext uri="{FF2B5EF4-FFF2-40B4-BE49-F238E27FC236}">
                <a16:creationId xmlns:a16="http://schemas.microsoft.com/office/drawing/2014/main" id="{CF671709-41C9-EEFD-2665-AB13AFA87C6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407417" y="568794"/>
            <a:ext cx="3543163" cy="1054332"/>
          </a:xfrm>
          <a:prstGeom prst="rect">
            <a:avLst/>
          </a:prstGeom>
        </p:spPr>
      </p:pic>
      <p:pic>
        <p:nvPicPr>
          <p:cNvPr id="17" name="Picture 2" descr="ESA logo - SITAEL S.p.A.">
            <a:extLst>
              <a:ext uri="{FF2B5EF4-FFF2-40B4-BE49-F238E27FC236}">
                <a16:creationId xmlns:a16="http://schemas.microsoft.com/office/drawing/2014/main" id="{D5A9EFEF-74C9-A227-F63B-9BEA563C8D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8932" y="547774"/>
            <a:ext cx="2639061" cy="16760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Tableau 131">
            <a:extLst>
              <a:ext uri="{FF2B5EF4-FFF2-40B4-BE49-F238E27FC236}">
                <a16:creationId xmlns:a16="http://schemas.microsoft.com/office/drawing/2014/main" id="{6AD7CEEE-EAE0-1296-6CF8-57D5F73820C8}"/>
              </a:ext>
            </a:extLst>
          </p:cNvPr>
          <p:cNvGraphicFramePr>
            <a:graphicFrameLocks noGrp="1"/>
          </p:cNvGraphicFramePr>
          <p:nvPr>
            <p:extLst>
              <p:ext uri="{D42A27DB-BD31-4B8C-83A1-F6EECF244321}">
                <p14:modId xmlns:p14="http://schemas.microsoft.com/office/powerpoint/2010/main" val="3663173141"/>
              </p:ext>
            </p:extLst>
          </p:nvPr>
        </p:nvGraphicFramePr>
        <p:xfrm>
          <a:off x="15830156" y="4941736"/>
          <a:ext cx="13981724" cy="4803320"/>
        </p:xfrm>
        <a:graphic>
          <a:graphicData uri="http://schemas.openxmlformats.org/drawingml/2006/table">
            <a:tbl>
              <a:tblPr>
                <a:tableStyleId>{B301B821-A1FF-4177-AEE7-76D212191A09}</a:tableStyleId>
              </a:tblPr>
              <a:tblGrid>
                <a:gridCol w="1281420">
                  <a:extLst>
                    <a:ext uri="{9D8B030D-6E8A-4147-A177-3AD203B41FA5}">
                      <a16:colId xmlns:a16="http://schemas.microsoft.com/office/drawing/2014/main" val="3332546832"/>
                    </a:ext>
                  </a:extLst>
                </a:gridCol>
                <a:gridCol w="3698159">
                  <a:extLst>
                    <a:ext uri="{9D8B030D-6E8A-4147-A177-3AD203B41FA5}">
                      <a16:colId xmlns:a16="http://schemas.microsoft.com/office/drawing/2014/main" val="20000"/>
                    </a:ext>
                  </a:extLst>
                </a:gridCol>
                <a:gridCol w="4183865">
                  <a:extLst>
                    <a:ext uri="{9D8B030D-6E8A-4147-A177-3AD203B41FA5}">
                      <a16:colId xmlns:a16="http://schemas.microsoft.com/office/drawing/2014/main" val="20002"/>
                    </a:ext>
                  </a:extLst>
                </a:gridCol>
                <a:gridCol w="4818280">
                  <a:extLst>
                    <a:ext uri="{9D8B030D-6E8A-4147-A177-3AD203B41FA5}">
                      <a16:colId xmlns:a16="http://schemas.microsoft.com/office/drawing/2014/main" val="20003"/>
                    </a:ext>
                  </a:extLst>
                </a:gridCol>
              </a:tblGrid>
              <a:tr h="1014369">
                <a:tc gridSpan="2">
                  <a:txBody>
                    <a:bodyPr/>
                    <a:lstStyle/>
                    <a:p>
                      <a:pPr marL="0" marR="0" indent="0" algn="ctr" defTabSz="2088187" rtl="0" eaLnBrk="1" fontAlgn="auto" latinLnBrk="0" hangingPunct="1">
                        <a:lnSpc>
                          <a:spcPct val="100000"/>
                        </a:lnSpc>
                        <a:spcBef>
                          <a:spcPts val="0"/>
                        </a:spcBef>
                        <a:spcAft>
                          <a:spcPts val="0"/>
                        </a:spcAft>
                        <a:buClrTx/>
                        <a:buSzTx/>
                        <a:buFontTx/>
                        <a:buNone/>
                        <a:tabLst/>
                        <a:defRPr/>
                      </a:pPr>
                      <a:r>
                        <a:rPr lang="en-US" sz="2800" b="1" noProof="0" dirty="0">
                          <a:solidFill>
                            <a:srgbClr val="011893"/>
                          </a:solidFill>
                          <a:effectLst/>
                        </a:rPr>
                        <a:t>Science Objective</a:t>
                      </a:r>
                    </a:p>
                  </a:txBody>
                  <a:tcPr anchor="ctr">
                    <a:lnL w="12700" cmpd="sng">
                      <a:noFill/>
                    </a:lnL>
                    <a:lnR w="38100" cap="flat" cmpd="sng" algn="ctr">
                      <a:solidFill>
                        <a:scrgbClr r="0" g="0" b="0"/>
                      </a:solidFill>
                      <a:prstDash val="solid"/>
                      <a:round/>
                      <a:headEnd type="none" w="med" len="med"/>
                      <a:tailEnd type="none" w="med" len="med"/>
                    </a:lnR>
                    <a:lnT w="12700" cmpd="sng">
                      <a:noFill/>
                    </a:lnT>
                    <a:lnB w="381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dirty="0"/>
                    </a:p>
                  </a:txBody>
                  <a:tcPr anchor="ct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mpd="sng">
                      <a:noFill/>
                    </a:lnT>
                    <a:lnB w="381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noProof="0" dirty="0">
                          <a:solidFill>
                            <a:srgbClr val="011893"/>
                          </a:solidFill>
                          <a:effectLst/>
                        </a:rPr>
                        <a:t>Investigation</a:t>
                      </a:r>
                      <a:endParaRPr lang="en-US" sz="2800" b="0" noProof="0" dirty="0">
                        <a:effectLst/>
                      </a:endParaRPr>
                    </a:p>
                  </a:txBody>
                  <a:tcPr anchor="ctr">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381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noProof="0" dirty="0">
                          <a:solidFill>
                            <a:srgbClr val="011893"/>
                          </a:solidFill>
                          <a:effectLst/>
                        </a:rPr>
                        <a:t>Measurement</a:t>
                      </a:r>
                      <a:endParaRPr lang="en-US" sz="2800" b="1" baseline="30000" noProof="0" dirty="0">
                        <a:solidFill>
                          <a:srgbClr val="011893"/>
                        </a:solidFill>
                        <a:effectLst/>
                      </a:endParaRPr>
                    </a:p>
                  </a:txBody>
                  <a:tcPr anchor="ctr">
                    <a:lnL w="12700" cap="flat" cmpd="sng" algn="ctr">
                      <a:solidFill>
                        <a:scrgbClr r="0" g="0" b="0"/>
                      </a:solidFill>
                      <a:prstDash val="solid"/>
                      <a:round/>
                      <a:headEnd type="none" w="med" len="med"/>
                      <a:tailEnd type="none" w="med" len="med"/>
                    </a:lnL>
                    <a:lnR w="12700" cmpd="sng">
                      <a:noFill/>
                    </a:lnR>
                    <a:lnT w="12700" cmpd="sng">
                      <a:noFill/>
                    </a:lnT>
                    <a:lnB w="381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80003">
                <a:tc>
                  <a:txBody>
                    <a:bodyPr/>
                    <a:lstStyle/>
                    <a:p>
                      <a:pPr algn="ctr"/>
                      <a:r>
                        <a:rPr lang="en-US" sz="2800" b="1" noProof="0" dirty="0">
                          <a:solidFill>
                            <a:schemeClr val="tx1"/>
                          </a:solidFill>
                          <a:effectLst/>
                        </a:rPr>
                        <a:t>Sci-1</a:t>
                      </a:r>
                    </a:p>
                  </a:txBody>
                  <a:tcPr marL="144000" anchor="ctr">
                    <a:lnL w="12700" cmpd="sng">
                      <a:noFill/>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noProof="0" dirty="0">
                          <a:solidFill>
                            <a:schemeClr val="tx1"/>
                          </a:solidFill>
                          <a:effectLst/>
                        </a:rPr>
                        <a:t>Internal properties</a:t>
                      </a:r>
                    </a:p>
                  </a:txBody>
                  <a:tcPr marL="144000" anchor="ct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aseline="0" noProof="0" dirty="0">
                          <a:effectLst/>
                        </a:rPr>
                        <a:t>Density, mass, interior mass distribution</a:t>
                      </a:r>
                    </a:p>
                  </a:txBody>
                  <a:tcPr anchor="ctr">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aseline="0" noProof="0" dirty="0">
                          <a:effectLst/>
                        </a:rPr>
                        <a:t>Gravity field, shape model, dynamical state</a:t>
                      </a:r>
                    </a:p>
                  </a:txBody>
                  <a:tcPr anchor="ctr">
                    <a:lnL w="12700" cap="flat" cmpd="sng" algn="ctr">
                      <a:solidFill>
                        <a:scrgbClr r="0" g="0" b="0"/>
                      </a:solidFill>
                      <a:prstDash val="solid"/>
                      <a:round/>
                      <a:headEnd type="none" w="med" len="med"/>
                      <a:tailEnd type="none" w="med" len="med"/>
                    </a:lnL>
                    <a:lnR w="12700" cmpd="sng">
                      <a:noFill/>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29103">
                <a:tc>
                  <a:txBody>
                    <a:bodyPr/>
                    <a:lstStyle/>
                    <a:p>
                      <a:pPr algn="ctr"/>
                      <a:r>
                        <a:rPr lang="en-US" sz="2800" b="1" noProof="0" dirty="0">
                          <a:solidFill>
                            <a:schemeClr val="tx1"/>
                          </a:solidFill>
                          <a:effectLst/>
                        </a:rPr>
                        <a:t>Sci-2</a:t>
                      </a:r>
                    </a:p>
                  </a:txBody>
                  <a:tcPr marL="144000" anchor="ctr">
                    <a:lnL w="12700" cmpd="sng">
                      <a:noFill/>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noProof="0" dirty="0">
                          <a:solidFill>
                            <a:schemeClr val="tx1"/>
                          </a:solidFill>
                          <a:effectLst/>
                        </a:rPr>
                        <a:t>Surface properties</a:t>
                      </a:r>
                    </a:p>
                  </a:txBody>
                  <a:tcPr marL="144000" anchor="ct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noProof="0" dirty="0">
                          <a:effectLst/>
                        </a:rPr>
                        <a:t>Surface composition, cohesion, strength</a:t>
                      </a:r>
                    </a:p>
                  </a:txBody>
                  <a:tcPr anchor="ctr">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noProof="0" dirty="0">
                          <a:effectLst/>
                        </a:rPr>
                        <a:t>Surface spectral reflection and absorption, grain size, potential movement of material</a:t>
                      </a:r>
                    </a:p>
                  </a:txBody>
                  <a:tcPr anchor="ctr">
                    <a:lnL w="12700" cap="flat" cmpd="sng" algn="ctr">
                      <a:solidFill>
                        <a:scrgbClr r="0" g="0" b="0"/>
                      </a:solidFill>
                      <a:prstDash val="solid"/>
                      <a:round/>
                      <a:headEnd type="none" w="med" len="med"/>
                      <a:tailEnd type="none" w="med" len="med"/>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472471">
                <a:tc>
                  <a:txBody>
                    <a:bodyPr/>
                    <a:lstStyle/>
                    <a:p>
                      <a:pPr algn="ctr"/>
                      <a:r>
                        <a:rPr lang="en-US" sz="2800" b="1" noProof="0" dirty="0">
                          <a:solidFill>
                            <a:schemeClr val="tx1"/>
                          </a:solidFill>
                          <a:effectLst/>
                        </a:rPr>
                        <a:t>Sci-3</a:t>
                      </a:r>
                    </a:p>
                  </a:txBody>
                  <a:tcPr marL="144000" anchor="ctr">
                    <a:lnL w="12700" cmpd="sng">
                      <a:noFill/>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noProof="0" dirty="0">
                          <a:solidFill>
                            <a:schemeClr val="tx1"/>
                          </a:solidFill>
                          <a:effectLst/>
                        </a:rPr>
                        <a:t>Dynamical properties</a:t>
                      </a:r>
                    </a:p>
                  </a:txBody>
                  <a:tcPr marL="144000" anchor="ct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0" noProof="0" dirty="0">
                          <a:solidFill>
                            <a:schemeClr val="tx1"/>
                          </a:solidFill>
                          <a:effectLst/>
                        </a:rPr>
                        <a:t>Orbit and rotational state </a:t>
                      </a:r>
                    </a:p>
                    <a:p>
                      <a:pPr marL="0" marR="0" indent="0" algn="ctr" defTabSz="457200" rtl="0" eaLnBrk="1" fontAlgn="auto" latinLnBrk="0" hangingPunct="1">
                        <a:lnSpc>
                          <a:spcPct val="100000"/>
                        </a:lnSpc>
                        <a:spcBef>
                          <a:spcPts val="0"/>
                        </a:spcBef>
                        <a:spcAft>
                          <a:spcPts val="0"/>
                        </a:spcAft>
                        <a:buClrTx/>
                        <a:buSzTx/>
                        <a:buFontTx/>
                        <a:buNone/>
                        <a:tabLst/>
                        <a:defRPr/>
                      </a:pPr>
                      <a:r>
                        <a:rPr lang="en-US" sz="2800" b="0" noProof="0" dirty="0">
                          <a:solidFill>
                            <a:schemeClr val="tx1"/>
                          </a:solidFill>
                          <a:effectLst/>
                        </a:rPr>
                        <a:t>(+ thermal properties for </a:t>
                      </a:r>
                      <a:r>
                        <a:rPr lang="en-US" sz="2800" b="0" noProof="0" dirty="0" err="1">
                          <a:solidFill>
                            <a:schemeClr val="tx1"/>
                          </a:solidFill>
                          <a:effectLst/>
                        </a:rPr>
                        <a:t>Yarkowski</a:t>
                      </a:r>
                      <a:r>
                        <a:rPr lang="en-US" sz="2800" b="0" noProof="0" dirty="0">
                          <a:solidFill>
                            <a:schemeClr val="tx1"/>
                          </a:solidFill>
                          <a:effectLst/>
                        </a:rPr>
                        <a:t>/YORP effect)</a:t>
                      </a:r>
                    </a:p>
                  </a:txBody>
                  <a:tcPr anchor="ctr">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noProof="0" dirty="0">
                          <a:effectLst/>
                        </a:rPr>
                        <a:t>Rotational dynamics, thermophysical properties</a:t>
                      </a:r>
                    </a:p>
                  </a:txBody>
                  <a:tcPr anchor="ctr">
                    <a:lnL w="12700" cap="flat" cmpd="sng" algn="ctr">
                      <a:solidFill>
                        <a:scrgbClr r="0" g="0" b="0"/>
                      </a:solidFill>
                      <a:prstDash val="solid"/>
                      <a:round/>
                      <a:headEnd type="none" w="med" len="med"/>
                      <a:tailEnd type="none" w="med" len="med"/>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grpSp>
        <p:nvGrpSpPr>
          <p:cNvPr id="58" name="Group 57">
            <a:extLst>
              <a:ext uri="{FF2B5EF4-FFF2-40B4-BE49-F238E27FC236}">
                <a16:creationId xmlns:a16="http://schemas.microsoft.com/office/drawing/2014/main" id="{D595A797-377C-7069-7472-CB31B6136DC0}"/>
              </a:ext>
            </a:extLst>
          </p:cNvPr>
          <p:cNvGrpSpPr/>
          <p:nvPr/>
        </p:nvGrpSpPr>
        <p:grpSpPr>
          <a:xfrm>
            <a:off x="7798725" y="5085194"/>
            <a:ext cx="6939283" cy="4239276"/>
            <a:chOff x="9183631" y="2945065"/>
            <a:chExt cx="6939283" cy="4239276"/>
          </a:xfrm>
        </p:grpSpPr>
        <p:pic>
          <p:nvPicPr>
            <p:cNvPr id="29" name="Picture 3" descr="page86image15251888">
              <a:extLst>
                <a:ext uri="{FF2B5EF4-FFF2-40B4-BE49-F238E27FC236}">
                  <a16:creationId xmlns:a16="http://schemas.microsoft.com/office/drawing/2014/main" id="{71291FE1-C090-137B-93D3-9D8213381A35}"/>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83631" y="2945065"/>
              <a:ext cx="6939283" cy="4136224"/>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EC2743AF-D7EF-1907-78C3-3A3142FE4CCE}"/>
                </a:ext>
              </a:extLst>
            </p:cNvPr>
            <p:cNvSpPr/>
            <p:nvPr/>
          </p:nvSpPr>
          <p:spPr>
            <a:xfrm>
              <a:off x="9838999" y="6701403"/>
              <a:ext cx="5495605" cy="48293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216000" rIns="216000" numCol="1" spcCol="324000" rtlCol="0" anchor="t"/>
            <a:lstStyle/>
            <a:p>
              <a:pPr algn="ctr"/>
              <a:r>
                <a:rPr lang="en-US" sz="2200" b="1" dirty="0">
                  <a:solidFill>
                    <a:srgbClr val="011893"/>
                  </a:solidFill>
                </a:rPr>
                <a:t>Satis spacecraft, 12U-XL CubeSat</a:t>
              </a:r>
            </a:p>
          </p:txBody>
        </p:sp>
      </p:grpSp>
      <p:graphicFrame>
        <p:nvGraphicFramePr>
          <p:cNvPr id="52" name="Table 51">
            <a:extLst>
              <a:ext uri="{FF2B5EF4-FFF2-40B4-BE49-F238E27FC236}">
                <a16:creationId xmlns:a16="http://schemas.microsoft.com/office/drawing/2014/main" id="{0795860F-B0FA-D8A8-380A-CC0AC17BCF10}"/>
              </a:ext>
            </a:extLst>
          </p:cNvPr>
          <p:cNvGraphicFramePr>
            <a:graphicFrameLocks noGrp="1"/>
          </p:cNvGraphicFramePr>
          <p:nvPr>
            <p:extLst>
              <p:ext uri="{D42A27DB-BD31-4B8C-83A1-F6EECF244321}">
                <p14:modId xmlns:p14="http://schemas.microsoft.com/office/powerpoint/2010/main" val="2850153545"/>
              </p:ext>
            </p:extLst>
          </p:nvPr>
        </p:nvGraphicFramePr>
        <p:xfrm>
          <a:off x="33990001" y="8211950"/>
          <a:ext cx="2617186" cy="2225040"/>
        </p:xfrm>
        <a:graphic>
          <a:graphicData uri="http://schemas.openxmlformats.org/drawingml/2006/table">
            <a:tbl>
              <a:tblPr firstRow="1" bandRow="1">
                <a:tableStyleId>{073A0DAA-6AF3-43AB-8588-CEC1D06C72B9}</a:tableStyleId>
              </a:tblPr>
              <a:tblGrid>
                <a:gridCol w="1090299">
                  <a:extLst>
                    <a:ext uri="{9D8B030D-6E8A-4147-A177-3AD203B41FA5}">
                      <a16:colId xmlns:a16="http://schemas.microsoft.com/office/drawing/2014/main" val="2418632753"/>
                    </a:ext>
                  </a:extLst>
                </a:gridCol>
                <a:gridCol w="1526887">
                  <a:extLst>
                    <a:ext uri="{9D8B030D-6E8A-4147-A177-3AD203B41FA5}">
                      <a16:colId xmlns:a16="http://schemas.microsoft.com/office/drawing/2014/main" val="3413186937"/>
                    </a:ext>
                  </a:extLst>
                </a:gridCol>
              </a:tblGrid>
              <a:tr h="370840">
                <a:tc>
                  <a:txBody>
                    <a:bodyPr/>
                    <a:lstStyle/>
                    <a:p>
                      <a:r>
                        <a:rPr lang="en-BE" sz="1600" dirty="0"/>
                        <a:t>Axis</a:t>
                      </a:r>
                    </a:p>
                  </a:txBody>
                  <a:tcPr anchor="ctr"/>
                </a:tc>
                <a:tc>
                  <a:txBody>
                    <a:bodyPr/>
                    <a:lstStyle/>
                    <a:p>
                      <a:pPr algn="ctr"/>
                      <a:r>
                        <a:rPr lang="en-BE" sz="1600" dirty="0"/>
                        <a:t>Prior Period</a:t>
                      </a:r>
                      <a:endParaRPr lang="en-US" sz="1600" dirty="0"/>
                    </a:p>
                    <a:p>
                      <a:pPr algn="ctr"/>
                      <a:r>
                        <a:rPr lang="en-US" sz="1600" dirty="0"/>
                        <a:t>[</a:t>
                      </a:r>
                      <a:r>
                        <a:rPr lang="en-BE" sz="1600" dirty="0"/>
                        <a:t>hr</a:t>
                      </a:r>
                      <a:r>
                        <a:rPr lang="en-US" sz="1600" dirty="0"/>
                        <a:t>]</a:t>
                      </a:r>
                      <a:endParaRPr lang="en-BE" sz="1600" dirty="0"/>
                    </a:p>
                  </a:txBody>
                  <a:tcPr anchor="ctr"/>
                </a:tc>
                <a:extLst>
                  <a:ext uri="{0D108BD9-81ED-4DB2-BD59-A6C34878D82A}">
                    <a16:rowId xmlns:a16="http://schemas.microsoft.com/office/drawing/2014/main" val="305513944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P</a:t>
                      </a:r>
                      <a:r>
                        <a:rPr lang="el-GR" sz="2000" baseline="-25000" dirty="0"/>
                        <a:t>φ</a:t>
                      </a:r>
                      <a:r>
                        <a:rPr lang="fr-BE" sz="2000" baseline="-25000" dirty="0"/>
                        <a:t>l</a:t>
                      </a:r>
                    </a:p>
                    <a:p>
                      <a:r>
                        <a:rPr lang="en-GB" sz="1400" kern="1200" dirty="0">
                          <a:solidFill>
                            <a:schemeClr val="dk1"/>
                          </a:solidFill>
                          <a:effectLst/>
                        </a:rPr>
                        <a:t>Av. precession P</a:t>
                      </a:r>
                      <a:endParaRPr lang="en-GB" sz="1400" i="0" baseline="-25000" dirty="0"/>
                    </a:p>
                  </a:txBody>
                  <a:tcPr anchor="ctr"/>
                </a:tc>
                <a:tc>
                  <a:txBody>
                    <a:bodyPr/>
                    <a:lstStyle/>
                    <a:p>
                      <a:pPr algn="ctr"/>
                      <a:r>
                        <a:rPr lang="en-BE" sz="1600" dirty="0"/>
                        <a:t>30.56</a:t>
                      </a:r>
                      <a:endParaRPr lang="en-BE" sz="1600" dirty="0">
                        <a:latin typeface="+mn-lt"/>
                      </a:endParaRPr>
                    </a:p>
                  </a:txBody>
                  <a:tcPr anchor="ctr"/>
                </a:tc>
                <a:extLst>
                  <a:ext uri="{0D108BD9-81ED-4DB2-BD59-A6C34878D82A}">
                    <a16:rowId xmlns:a16="http://schemas.microsoft.com/office/drawing/2014/main" val="17832855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BE" sz="2000" kern="1200" dirty="0">
                          <a:solidFill>
                            <a:schemeClr val="dk1"/>
                          </a:solidFill>
                          <a:effectLst/>
                        </a:rPr>
                        <a:t>𝑃</a:t>
                      </a:r>
                      <a:r>
                        <a:rPr lang="en-BE" sz="2000" u="sng" kern="1200" baseline="-25000" dirty="0">
                          <a:solidFill>
                            <a:schemeClr val="dk1"/>
                          </a:solidFill>
                          <a:effectLst/>
                        </a:rPr>
                        <a:t>𝜓</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baseline="0" dirty="0">
                          <a:solidFill>
                            <a:schemeClr val="dk1"/>
                          </a:solidFill>
                          <a:effectLst/>
                        </a:rPr>
                        <a:t>Long axis rot P</a:t>
                      </a:r>
                      <a:endParaRPr lang="en-BE" sz="1400" i="0" u="sng" kern="1200" baseline="0" dirty="0">
                        <a:solidFill>
                          <a:schemeClr val="dk1"/>
                        </a:solidFill>
                        <a:effectLst/>
                        <a:latin typeface="+mn-lt"/>
                        <a:ea typeface="+mn-ea"/>
                        <a:cs typeface="+mn-cs"/>
                      </a:endParaRPr>
                    </a:p>
                  </a:txBody>
                  <a:tcPr anchor="ctr"/>
                </a:tc>
                <a:tc>
                  <a:txBody>
                    <a:bodyPr/>
                    <a:lstStyle/>
                    <a:p>
                      <a:pPr algn="ctr"/>
                      <a:r>
                        <a:rPr lang="en-BE" sz="1600" dirty="0"/>
                        <a:t>263</a:t>
                      </a:r>
                      <a:endParaRPr lang="en-BE" sz="1600" dirty="0">
                        <a:latin typeface="+mn-lt"/>
                      </a:endParaRPr>
                    </a:p>
                  </a:txBody>
                  <a:tcPr anchor="ctr"/>
                </a:tc>
                <a:extLst>
                  <a:ext uri="{0D108BD9-81ED-4DB2-BD59-A6C34878D82A}">
                    <a16:rowId xmlns:a16="http://schemas.microsoft.com/office/drawing/2014/main" val="3703836145"/>
                  </a:ext>
                </a:extLst>
              </a:tr>
            </a:tbl>
          </a:graphicData>
        </a:graphic>
      </p:graphicFrame>
      <p:graphicFrame>
        <p:nvGraphicFramePr>
          <p:cNvPr id="54" name="Table 53">
            <a:extLst>
              <a:ext uri="{FF2B5EF4-FFF2-40B4-BE49-F238E27FC236}">
                <a16:creationId xmlns:a16="http://schemas.microsoft.com/office/drawing/2014/main" id="{F0B6B04E-D13B-D52A-B099-1A6EB58064A6}"/>
              </a:ext>
            </a:extLst>
          </p:cNvPr>
          <p:cNvGraphicFramePr>
            <a:graphicFrameLocks noGrp="1"/>
          </p:cNvGraphicFramePr>
          <p:nvPr>
            <p:extLst>
              <p:ext uri="{D42A27DB-BD31-4B8C-83A1-F6EECF244321}">
                <p14:modId xmlns:p14="http://schemas.microsoft.com/office/powerpoint/2010/main" val="662613424"/>
              </p:ext>
            </p:extLst>
          </p:nvPr>
        </p:nvGraphicFramePr>
        <p:xfrm>
          <a:off x="421487" y="25347370"/>
          <a:ext cx="19377857" cy="10241280"/>
        </p:xfrm>
        <a:graphic>
          <a:graphicData uri="http://schemas.openxmlformats.org/drawingml/2006/table">
            <a:tbl>
              <a:tblPr firstRow="1" firstCol="1" bandRow="1">
                <a:tableStyleId>{5C22544A-7EE6-4342-B048-85BDC9FD1C3A}</a:tableStyleId>
              </a:tblPr>
              <a:tblGrid>
                <a:gridCol w="2190308">
                  <a:extLst>
                    <a:ext uri="{9D8B030D-6E8A-4147-A177-3AD203B41FA5}">
                      <a16:colId xmlns:a16="http://schemas.microsoft.com/office/drawing/2014/main" val="3673671924"/>
                    </a:ext>
                  </a:extLst>
                </a:gridCol>
                <a:gridCol w="2284255">
                  <a:extLst>
                    <a:ext uri="{9D8B030D-6E8A-4147-A177-3AD203B41FA5}">
                      <a16:colId xmlns:a16="http://schemas.microsoft.com/office/drawing/2014/main" val="4252094047"/>
                    </a:ext>
                  </a:extLst>
                </a:gridCol>
                <a:gridCol w="2284255">
                  <a:extLst>
                    <a:ext uri="{9D8B030D-6E8A-4147-A177-3AD203B41FA5}">
                      <a16:colId xmlns:a16="http://schemas.microsoft.com/office/drawing/2014/main" val="3632984106"/>
                    </a:ext>
                  </a:extLst>
                </a:gridCol>
                <a:gridCol w="1465372">
                  <a:extLst>
                    <a:ext uri="{9D8B030D-6E8A-4147-A177-3AD203B41FA5}">
                      <a16:colId xmlns:a16="http://schemas.microsoft.com/office/drawing/2014/main" val="3559775848"/>
                    </a:ext>
                  </a:extLst>
                </a:gridCol>
                <a:gridCol w="11153667">
                  <a:extLst>
                    <a:ext uri="{9D8B030D-6E8A-4147-A177-3AD203B41FA5}">
                      <a16:colId xmlns:a16="http://schemas.microsoft.com/office/drawing/2014/main" val="32572275"/>
                    </a:ext>
                  </a:extLst>
                </a:gridCol>
              </a:tblGrid>
              <a:tr h="322758">
                <a:tc>
                  <a:txBody>
                    <a:bodyPr/>
                    <a:lstStyle/>
                    <a:p>
                      <a:pPr algn="just">
                        <a:spcBef>
                          <a:spcPts val="200"/>
                        </a:spcBef>
                        <a:spcAft>
                          <a:spcPts val="200"/>
                        </a:spcAft>
                      </a:pPr>
                      <a:r>
                        <a:rPr lang="en-GB" sz="2400" spc="-40">
                          <a:effectLst/>
                        </a:rPr>
                        <a:t>Phase</a:t>
                      </a:r>
                      <a:endParaRPr lang="en-GB" sz="2400">
                        <a:effectLst/>
                        <a:latin typeface="Verdana" panose="020B0604030504040204" pitchFamily="34" charset="0"/>
                        <a:ea typeface="Calibri" panose="020F0502020204030204" pitchFamily="34" charset="0"/>
                        <a:cs typeface="Times New Roman" panose="02020603050405020304" pitchFamily="18" charset="0"/>
                      </a:endParaRPr>
                    </a:p>
                  </a:txBody>
                  <a:tcPr marL="18102" marR="181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just">
                        <a:spcBef>
                          <a:spcPts val="200"/>
                        </a:spcBef>
                        <a:spcAft>
                          <a:spcPts val="200"/>
                        </a:spcAft>
                      </a:pPr>
                      <a:r>
                        <a:rPr lang="en-GB" sz="2400" spc="-40">
                          <a:effectLst/>
                        </a:rPr>
                        <a:t>Sub-Phase</a:t>
                      </a:r>
                      <a:endParaRPr lang="en-GB" sz="2400">
                        <a:effectLst/>
                        <a:latin typeface="Verdana" panose="020B0604030504040204" pitchFamily="34" charset="0"/>
                        <a:ea typeface="Calibri" panose="020F0502020204030204" pitchFamily="34" charset="0"/>
                        <a:cs typeface="Times New Roman" panose="02020603050405020304" pitchFamily="18" charset="0"/>
                      </a:endParaRPr>
                    </a:p>
                  </a:txBody>
                  <a:tcPr marL="18102" marR="181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just">
                        <a:spcBef>
                          <a:spcPts val="200"/>
                        </a:spcBef>
                        <a:spcAft>
                          <a:spcPts val="200"/>
                        </a:spcAft>
                      </a:pPr>
                      <a:r>
                        <a:rPr lang="en-GB" sz="2400" spc="-40" dirty="0">
                          <a:effectLst/>
                        </a:rPr>
                        <a:t>Timeline</a:t>
                      </a:r>
                      <a:endParaRPr lang="en-GB" sz="2400" dirty="0">
                        <a:effectLst/>
                        <a:latin typeface="Verdana" panose="020B0604030504040204" pitchFamily="34" charset="0"/>
                        <a:ea typeface="Calibri" panose="020F0502020204030204" pitchFamily="34" charset="0"/>
                        <a:cs typeface="Times New Roman" panose="02020603050405020304" pitchFamily="18" charset="0"/>
                      </a:endParaRPr>
                    </a:p>
                  </a:txBody>
                  <a:tcPr marL="18102" marR="181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just">
                        <a:spcBef>
                          <a:spcPts val="200"/>
                        </a:spcBef>
                        <a:spcAft>
                          <a:spcPts val="200"/>
                        </a:spcAft>
                      </a:pPr>
                      <a:r>
                        <a:rPr lang="en-GB" sz="2400" spc="-40">
                          <a:effectLst/>
                        </a:rPr>
                        <a:t>Duration</a:t>
                      </a:r>
                      <a:endParaRPr lang="en-GB" sz="2400">
                        <a:effectLst/>
                        <a:latin typeface="Verdana" panose="020B0604030504040204" pitchFamily="34" charset="0"/>
                        <a:ea typeface="Calibri" panose="020F0502020204030204" pitchFamily="34" charset="0"/>
                        <a:cs typeface="Times New Roman" panose="02020603050405020304" pitchFamily="18" charset="0"/>
                      </a:endParaRPr>
                    </a:p>
                  </a:txBody>
                  <a:tcPr marL="18102" marR="181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just">
                        <a:spcBef>
                          <a:spcPts val="200"/>
                        </a:spcBef>
                        <a:spcAft>
                          <a:spcPts val="200"/>
                        </a:spcAft>
                      </a:pPr>
                      <a:r>
                        <a:rPr lang="en-GB" sz="2400" spc="-40" dirty="0">
                          <a:effectLst/>
                        </a:rPr>
                        <a:t>Objectives</a:t>
                      </a:r>
                      <a:endParaRPr lang="en-GB" sz="2400" dirty="0">
                        <a:effectLst/>
                        <a:latin typeface="Verdana" panose="020B0604030504040204" pitchFamily="34" charset="0"/>
                        <a:ea typeface="Calibri" panose="020F0502020204030204" pitchFamily="34" charset="0"/>
                        <a:cs typeface="Times New Roman" panose="02020603050405020304" pitchFamily="18" charset="0"/>
                      </a:endParaRPr>
                    </a:p>
                  </a:txBody>
                  <a:tcPr marL="18102" marR="181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3311212363"/>
                  </a:ext>
                </a:extLst>
              </a:tr>
              <a:tr h="2259303">
                <a:tc rowSpan="2">
                  <a:txBody>
                    <a:bodyPr/>
                    <a:lstStyle/>
                    <a:p>
                      <a:pPr algn="just">
                        <a:spcBef>
                          <a:spcPts val="200"/>
                        </a:spcBef>
                        <a:spcAft>
                          <a:spcPts val="200"/>
                        </a:spcAft>
                      </a:pPr>
                      <a:r>
                        <a:rPr lang="en-GB" sz="2400" dirty="0">
                          <a:solidFill>
                            <a:sysClr val="windowText" lastClr="000000"/>
                          </a:solidFill>
                          <a:effectLst/>
                        </a:rPr>
                        <a:t>Pre-Encounter Phase (PREP)</a:t>
                      </a:r>
                      <a:endParaRPr lang="en-GB" sz="2400" dirty="0">
                        <a:solidFill>
                          <a:sysClr val="windowText" lastClr="000000"/>
                        </a:solidFill>
                        <a:effectLst/>
                        <a:latin typeface="Verdana" panose="020B0604030504040204" pitchFamily="34" charset="0"/>
                        <a:ea typeface="Calibri" panose="020F0502020204030204" pitchFamily="34" charset="0"/>
                        <a:cs typeface="Times New Roman" panose="02020603050405020304" pitchFamily="18" charset="0"/>
                      </a:endParaRPr>
                    </a:p>
                  </a:txBody>
                  <a:tcPr marL="18102" marR="181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just">
                        <a:spcBef>
                          <a:spcPts val="200"/>
                        </a:spcBef>
                        <a:spcAft>
                          <a:spcPts val="200"/>
                        </a:spcAft>
                      </a:pPr>
                      <a:r>
                        <a:rPr lang="en-GB" sz="2400" dirty="0">
                          <a:effectLst/>
                        </a:rPr>
                        <a:t>Asteroid Characterisation Phase (ACP)</a:t>
                      </a:r>
                      <a:endParaRPr lang="en-GB" sz="2400" dirty="0">
                        <a:effectLst/>
                        <a:latin typeface="Verdana" panose="020B0604030504040204" pitchFamily="34" charset="0"/>
                        <a:ea typeface="Calibri" panose="020F0502020204030204" pitchFamily="34" charset="0"/>
                        <a:cs typeface="Times New Roman" panose="02020603050405020304" pitchFamily="18" charset="0"/>
                      </a:endParaRPr>
                    </a:p>
                  </a:txBody>
                  <a:tcPr marL="18102" marR="181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Bef>
                          <a:spcPts val="200"/>
                        </a:spcBef>
                        <a:spcAft>
                          <a:spcPts val="200"/>
                        </a:spcAft>
                      </a:pPr>
                      <a:r>
                        <a:rPr lang="en-GB" sz="2400" dirty="0">
                          <a:effectLst/>
                        </a:rPr>
                        <a:t>13/02/2029-15/03/2029</a:t>
                      </a:r>
                      <a:endParaRPr lang="en-GB" sz="2400" dirty="0">
                        <a:effectLst/>
                        <a:latin typeface="Verdana" panose="020B0604030504040204" pitchFamily="34" charset="0"/>
                        <a:ea typeface="Calibri" panose="020F0502020204030204" pitchFamily="34" charset="0"/>
                        <a:cs typeface="Times New Roman" panose="02020603050405020304" pitchFamily="18" charset="0"/>
                      </a:endParaRPr>
                    </a:p>
                  </a:txBody>
                  <a:tcPr marL="18102" marR="181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Bef>
                          <a:spcPts val="200"/>
                        </a:spcBef>
                        <a:spcAft>
                          <a:spcPts val="200"/>
                        </a:spcAft>
                      </a:pPr>
                      <a:r>
                        <a:rPr lang="en-GB" sz="2400" dirty="0">
                          <a:effectLst/>
                        </a:rPr>
                        <a:t>4 weeks and 2 days</a:t>
                      </a:r>
                      <a:endParaRPr lang="en-GB" sz="2400" dirty="0">
                        <a:effectLst/>
                        <a:latin typeface="Verdana" panose="020B0604030504040204" pitchFamily="34" charset="0"/>
                        <a:ea typeface="Calibri" panose="020F0502020204030204" pitchFamily="34" charset="0"/>
                        <a:cs typeface="Times New Roman" panose="02020603050405020304" pitchFamily="18" charset="0"/>
                      </a:endParaRPr>
                    </a:p>
                  </a:txBody>
                  <a:tcPr marL="18102" marR="181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just">
                        <a:spcBef>
                          <a:spcPts val="0"/>
                        </a:spcBef>
                        <a:spcAft>
                          <a:spcPts val="0"/>
                        </a:spcAft>
                        <a:buClr>
                          <a:srgbClr val="808080"/>
                        </a:buClr>
                        <a:buFont typeface="Wingdings 2" panose="05020102010507070707" pitchFamily="18" charset="2"/>
                        <a:buChar char=""/>
                      </a:pPr>
                      <a:r>
                        <a:rPr lang="en-GB" sz="2400" spc="-100" dirty="0">
                          <a:effectLst/>
                        </a:rPr>
                        <a:t>First two weeks </a:t>
                      </a:r>
                      <a:r>
                        <a:rPr lang="en-GB" sz="2400" spc="-100" dirty="0">
                          <a:solidFill>
                            <a:srgbClr val="FF0000"/>
                          </a:solidFill>
                          <a:effectLst/>
                        </a:rPr>
                        <a:t>@30-15km </a:t>
                      </a:r>
                      <a:r>
                        <a:rPr lang="en-GB" sz="2400" spc="-100" dirty="0">
                          <a:effectLst/>
                        </a:rPr>
                        <a:t>(TBC):</a:t>
                      </a:r>
                    </a:p>
                    <a:p>
                      <a:pPr marL="800100" lvl="1" indent="-342900" algn="just">
                        <a:spcBef>
                          <a:spcPts val="0"/>
                        </a:spcBef>
                        <a:spcAft>
                          <a:spcPts val="0"/>
                        </a:spcAft>
                        <a:buClr>
                          <a:srgbClr val="808080"/>
                        </a:buClr>
                        <a:buFont typeface="Wingdings 2" panose="05020102010507070707" pitchFamily="18" charset="2"/>
                        <a:buChar char=""/>
                      </a:pPr>
                      <a:r>
                        <a:rPr lang="en-GB" sz="2400" spc="-100" dirty="0">
                          <a:effectLst/>
                        </a:rPr>
                        <a:t>Early characterization of the dynamical system</a:t>
                      </a:r>
                    </a:p>
                    <a:p>
                      <a:pPr marL="800100" lvl="1" indent="-342900" algn="just">
                        <a:spcBef>
                          <a:spcPts val="0"/>
                        </a:spcBef>
                        <a:spcAft>
                          <a:spcPts val="0"/>
                        </a:spcAft>
                        <a:buClr>
                          <a:srgbClr val="808080"/>
                        </a:buClr>
                        <a:buFont typeface="Wingdings 2" panose="05020102010507070707" pitchFamily="18" charset="2"/>
                        <a:buChar char=""/>
                      </a:pPr>
                      <a:r>
                        <a:rPr lang="en-GB" sz="2400" spc="-100" dirty="0">
                          <a:effectLst/>
                        </a:rPr>
                        <a:t>Commissioning of the autonomous GNC system</a:t>
                      </a:r>
                    </a:p>
                    <a:p>
                      <a:pPr marL="342900" lvl="0" indent="-342900" algn="just">
                        <a:spcBef>
                          <a:spcPts val="0"/>
                        </a:spcBef>
                        <a:spcAft>
                          <a:spcPts val="0"/>
                        </a:spcAft>
                        <a:buClr>
                          <a:srgbClr val="808080"/>
                        </a:buClr>
                        <a:buFont typeface="Wingdings 2" panose="05020102010507070707" pitchFamily="18" charset="2"/>
                        <a:buChar char=""/>
                      </a:pPr>
                      <a:r>
                        <a:rPr lang="en-GB" sz="2400" spc="-100" dirty="0">
                          <a:effectLst/>
                        </a:rPr>
                        <a:t>Detailed Characterisation </a:t>
                      </a:r>
                      <a:r>
                        <a:rPr lang="en-GB" sz="2400" spc="-100" dirty="0">
                          <a:solidFill>
                            <a:srgbClr val="FF0000"/>
                          </a:solidFill>
                          <a:effectLst/>
                        </a:rPr>
                        <a:t>@10km:</a:t>
                      </a:r>
                    </a:p>
                    <a:p>
                      <a:pPr marL="800100" lvl="1" indent="-342900" algn="just">
                        <a:spcBef>
                          <a:spcPts val="0"/>
                        </a:spcBef>
                        <a:spcAft>
                          <a:spcPts val="0"/>
                        </a:spcAft>
                        <a:buClr>
                          <a:srgbClr val="808080"/>
                        </a:buClr>
                        <a:buFont typeface="Wingdings 2" panose="05020102010507070707" pitchFamily="18" charset="2"/>
                        <a:buChar char=""/>
                      </a:pPr>
                      <a:r>
                        <a:rPr lang="en-GB" sz="2400" spc="-100" dirty="0">
                          <a:effectLst/>
                        </a:rPr>
                        <a:t>Detailed Dynamical System Estimation</a:t>
                      </a:r>
                    </a:p>
                    <a:p>
                      <a:pPr marL="800100" lvl="1" indent="-342900" algn="just">
                        <a:spcBef>
                          <a:spcPts val="0"/>
                        </a:spcBef>
                        <a:spcAft>
                          <a:spcPts val="0"/>
                        </a:spcAft>
                        <a:buClr>
                          <a:srgbClr val="808080"/>
                        </a:buClr>
                        <a:buFont typeface="Wingdings 2" panose="05020102010507070707" pitchFamily="18" charset="2"/>
                        <a:buChar char=""/>
                      </a:pPr>
                      <a:r>
                        <a:rPr lang="en-GB" sz="2400" spc="-100" dirty="0">
                          <a:effectLst/>
                        </a:rPr>
                        <a:t>First Scientific Tasks (Calibrations, etc)</a:t>
                      </a:r>
                    </a:p>
                    <a:p>
                      <a:pPr marL="342900" lvl="0" indent="-342900" algn="just">
                        <a:spcBef>
                          <a:spcPts val="0"/>
                        </a:spcBef>
                        <a:spcAft>
                          <a:spcPts val="0"/>
                        </a:spcAft>
                        <a:buClr>
                          <a:srgbClr val="808080"/>
                        </a:buClr>
                        <a:buFont typeface="Wingdings 2" panose="05020102010507070707" pitchFamily="18" charset="2"/>
                        <a:buChar char=""/>
                      </a:pPr>
                      <a:r>
                        <a:rPr lang="en-GB" sz="2400" spc="-100" dirty="0">
                          <a:effectLst/>
                        </a:rPr>
                        <a:t>Approach and insertion for Phase COP</a:t>
                      </a:r>
                      <a:endParaRPr lang="en-GB" sz="2400" spc="-100" dirty="0">
                        <a:effectLst/>
                        <a:latin typeface="Verdana" panose="020B0604030504040204" pitchFamily="34" charset="0"/>
                        <a:ea typeface="Calibri" panose="020F0502020204030204" pitchFamily="34" charset="0"/>
                        <a:cs typeface="Times New Roman" panose="02020603050405020304" pitchFamily="18" charset="0"/>
                      </a:endParaRPr>
                    </a:p>
                  </a:txBody>
                  <a:tcPr marL="18102" marR="181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7004322"/>
                  </a:ext>
                </a:extLst>
              </a:tr>
              <a:tr h="1291030">
                <a:tc vMerge="1">
                  <a:txBody>
                    <a:bodyPr/>
                    <a:lstStyle/>
                    <a:p>
                      <a:endParaRPr lang="en-GB"/>
                    </a:p>
                  </a:txBody>
                  <a:tcPr/>
                </a:tc>
                <a:tc>
                  <a:txBody>
                    <a:bodyPr/>
                    <a:lstStyle/>
                    <a:p>
                      <a:pPr algn="just">
                        <a:spcBef>
                          <a:spcPts val="200"/>
                        </a:spcBef>
                        <a:spcAft>
                          <a:spcPts val="200"/>
                        </a:spcAft>
                      </a:pPr>
                      <a:r>
                        <a:rPr lang="en-GB" sz="2400" dirty="0">
                          <a:effectLst/>
                        </a:rPr>
                        <a:t>Close Observation Phase (COP)</a:t>
                      </a:r>
                      <a:endParaRPr lang="en-GB" sz="2400" dirty="0">
                        <a:effectLst/>
                        <a:latin typeface="Verdana" panose="020B0604030504040204" pitchFamily="34" charset="0"/>
                        <a:ea typeface="Calibri" panose="020F0502020204030204" pitchFamily="34" charset="0"/>
                        <a:cs typeface="Times New Roman" panose="02020603050405020304" pitchFamily="18" charset="0"/>
                      </a:endParaRPr>
                    </a:p>
                  </a:txBody>
                  <a:tcPr marL="18102" marR="181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Bef>
                          <a:spcPts val="200"/>
                        </a:spcBef>
                        <a:spcAft>
                          <a:spcPts val="200"/>
                        </a:spcAft>
                      </a:pPr>
                      <a:r>
                        <a:rPr lang="en-GB" sz="2400">
                          <a:effectLst/>
                        </a:rPr>
                        <a:t>15/03/2029-12/04/2029</a:t>
                      </a:r>
                      <a:endParaRPr lang="en-GB" sz="2400">
                        <a:effectLst/>
                        <a:latin typeface="Verdana" panose="020B0604030504040204" pitchFamily="34" charset="0"/>
                        <a:ea typeface="Calibri" panose="020F0502020204030204" pitchFamily="34" charset="0"/>
                        <a:cs typeface="Times New Roman" panose="02020603050405020304" pitchFamily="18" charset="0"/>
                      </a:endParaRPr>
                    </a:p>
                  </a:txBody>
                  <a:tcPr marL="18102" marR="181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Bef>
                          <a:spcPts val="200"/>
                        </a:spcBef>
                        <a:spcAft>
                          <a:spcPts val="200"/>
                        </a:spcAft>
                      </a:pPr>
                      <a:r>
                        <a:rPr lang="en-GB" sz="2400">
                          <a:effectLst/>
                        </a:rPr>
                        <a:t>4 weeks</a:t>
                      </a:r>
                      <a:endParaRPr lang="en-GB" sz="2400">
                        <a:effectLst/>
                        <a:latin typeface="Verdana" panose="020B0604030504040204" pitchFamily="34" charset="0"/>
                        <a:ea typeface="Calibri" panose="020F0502020204030204" pitchFamily="34" charset="0"/>
                        <a:cs typeface="Times New Roman" panose="02020603050405020304" pitchFamily="18" charset="0"/>
                      </a:endParaRPr>
                    </a:p>
                  </a:txBody>
                  <a:tcPr marL="18102" marR="181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just">
                        <a:spcBef>
                          <a:spcPts val="0"/>
                        </a:spcBef>
                        <a:spcAft>
                          <a:spcPts val="0"/>
                        </a:spcAft>
                        <a:buClr>
                          <a:srgbClr val="808080"/>
                        </a:buClr>
                        <a:buFont typeface="Wingdings 2" panose="05020102010507070707" pitchFamily="18" charset="2"/>
                        <a:buChar char=""/>
                      </a:pPr>
                      <a:r>
                        <a:rPr lang="en-GB" sz="2400" spc="-100" dirty="0">
                          <a:effectLst/>
                        </a:rPr>
                        <a:t>Reaching the required maximum scientific resolution and coverage when using the payload instruments.</a:t>
                      </a:r>
                    </a:p>
                    <a:p>
                      <a:pPr marL="342900" lvl="0" indent="-342900" algn="just">
                        <a:spcBef>
                          <a:spcPts val="0"/>
                        </a:spcBef>
                        <a:spcAft>
                          <a:spcPts val="0"/>
                        </a:spcAft>
                        <a:buClr>
                          <a:srgbClr val="808080"/>
                        </a:buClr>
                        <a:buFont typeface="Wingdings 2" panose="05020102010507070707" pitchFamily="18" charset="2"/>
                        <a:buChar char=""/>
                      </a:pPr>
                      <a:r>
                        <a:rPr lang="en-GB" sz="2400" spc="-100" dirty="0">
                          <a:effectLst/>
                        </a:rPr>
                        <a:t>The distance from the asteroid surface will be decreased down to </a:t>
                      </a:r>
                      <a:r>
                        <a:rPr lang="en-GB" sz="2400" spc="-100" dirty="0">
                          <a:solidFill>
                            <a:srgbClr val="FF0000"/>
                          </a:solidFill>
                          <a:effectLst/>
                        </a:rPr>
                        <a:t>1 km </a:t>
                      </a:r>
                      <a:r>
                        <a:rPr lang="en-GB" sz="2400" spc="-100" dirty="0">
                          <a:solidFill>
                            <a:schemeClr val="tx1"/>
                          </a:solidFill>
                          <a:effectLst/>
                        </a:rPr>
                        <a:t>when flying the bow-tie trajectories.</a:t>
                      </a:r>
                    </a:p>
                  </a:txBody>
                  <a:tcPr marL="18102" marR="181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8441300"/>
                  </a:ext>
                </a:extLst>
              </a:tr>
              <a:tr h="1585004">
                <a:tc>
                  <a:txBody>
                    <a:bodyPr/>
                    <a:lstStyle/>
                    <a:p>
                      <a:pPr algn="just">
                        <a:spcBef>
                          <a:spcPts val="200"/>
                        </a:spcBef>
                        <a:spcAft>
                          <a:spcPts val="200"/>
                        </a:spcAft>
                      </a:pPr>
                      <a:r>
                        <a:rPr lang="en-GB" sz="2400" dirty="0">
                          <a:solidFill>
                            <a:sysClr val="windowText" lastClr="000000"/>
                          </a:solidFill>
                          <a:effectLst/>
                        </a:rPr>
                        <a:t>Close Encounter Phase (CEP)</a:t>
                      </a:r>
                      <a:endParaRPr lang="en-GB" sz="2400" dirty="0">
                        <a:solidFill>
                          <a:sysClr val="windowText" lastClr="000000"/>
                        </a:solidFill>
                        <a:effectLst/>
                        <a:latin typeface="Verdana" panose="020B0604030504040204" pitchFamily="34" charset="0"/>
                        <a:ea typeface="Calibri" panose="020F0502020204030204" pitchFamily="34" charset="0"/>
                        <a:cs typeface="Times New Roman" panose="02020603050405020304" pitchFamily="18" charset="0"/>
                      </a:endParaRPr>
                    </a:p>
                  </a:txBody>
                  <a:tcPr marL="18102" marR="181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just">
                        <a:spcBef>
                          <a:spcPts val="200"/>
                        </a:spcBef>
                        <a:spcAft>
                          <a:spcPts val="200"/>
                        </a:spcAft>
                      </a:pPr>
                      <a:r>
                        <a:rPr lang="en-GB" sz="2400" dirty="0">
                          <a:effectLst/>
                        </a:rPr>
                        <a:t>-</a:t>
                      </a:r>
                      <a:endParaRPr lang="en-GB" sz="2400" dirty="0">
                        <a:effectLst/>
                        <a:latin typeface="Verdana" panose="020B0604030504040204" pitchFamily="34" charset="0"/>
                        <a:ea typeface="Calibri" panose="020F0502020204030204" pitchFamily="34" charset="0"/>
                        <a:cs typeface="Times New Roman" panose="02020603050405020304" pitchFamily="18" charset="0"/>
                      </a:endParaRPr>
                    </a:p>
                  </a:txBody>
                  <a:tcPr marL="18102" marR="181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Bef>
                          <a:spcPts val="200"/>
                        </a:spcBef>
                        <a:spcAft>
                          <a:spcPts val="200"/>
                        </a:spcAft>
                      </a:pPr>
                      <a:r>
                        <a:rPr lang="en-GB" sz="2400" dirty="0">
                          <a:effectLst/>
                        </a:rPr>
                        <a:t>12/04/2029-14/04/2029</a:t>
                      </a:r>
                      <a:endParaRPr lang="en-GB" sz="2400" dirty="0">
                        <a:effectLst/>
                        <a:latin typeface="Verdana" panose="020B0604030504040204" pitchFamily="34" charset="0"/>
                        <a:ea typeface="Calibri" panose="020F0502020204030204" pitchFamily="34" charset="0"/>
                        <a:cs typeface="Times New Roman" panose="02020603050405020304" pitchFamily="18" charset="0"/>
                      </a:endParaRPr>
                    </a:p>
                  </a:txBody>
                  <a:tcPr marL="18102" marR="181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Bef>
                          <a:spcPts val="200"/>
                        </a:spcBef>
                        <a:spcAft>
                          <a:spcPts val="200"/>
                        </a:spcAft>
                      </a:pPr>
                      <a:r>
                        <a:rPr lang="en-GB" sz="2400">
                          <a:effectLst/>
                        </a:rPr>
                        <a:t>2 days</a:t>
                      </a:r>
                      <a:endParaRPr lang="en-GB" sz="2400">
                        <a:effectLst/>
                        <a:latin typeface="Verdana" panose="020B0604030504040204" pitchFamily="34" charset="0"/>
                        <a:ea typeface="Calibri" panose="020F0502020204030204" pitchFamily="34" charset="0"/>
                        <a:cs typeface="Times New Roman" panose="02020603050405020304" pitchFamily="18" charset="0"/>
                      </a:endParaRPr>
                    </a:p>
                  </a:txBody>
                  <a:tcPr marL="18102" marR="181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just">
                        <a:spcBef>
                          <a:spcPts val="0"/>
                        </a:spcBef>
                        <a:spcAft>
                          <a:spcPts val="0"/>
                        </a:spcAft>
                        <a:buClr>
                          <a:srgbClr val="808080"/>
                        </a:buClr>
                        <a:buFont typeface="Wingdings 2" panose="05020102010507070707" pitchFamily="18" charset="2"/>
                        <a:buChar char=""/>
                      </a:pPr>
                      <a:r>
                        <a:rPr lang="en-GB" sz="2400" spc="-100" dirty="0">
                          <a:effectLst/>
                        </a:rPr>
                        <a:t>Scientific Return Maximization</a:t>
                      </a:r>
                    </a:p>
                    <a:p>
                      <a:pPr marL="342900" lvl="0" indent="-342900" algn="just">
                        <a:spcBef>
                          <a:spcPts val="0"/>
                        </a:spcBef>
                        <a:spcAft>
                          <a:spcPts val="0"/>
                        </a:spcAft>
                        <a:buClr>
                          <a:srgbClr val="808080"/>
                        </a:buClr>
                        <a:buFont typeface="Wingdings 2" panose="05020102010507070707" pitchFamily="18" charset="2"/>
                        <a:buChar char=""/>
                      </a:pPr>
                      <a:r>
                        <a:rPr lang="en-GB" sz="2400" spc="-100" dirty="0">
                          <a:effectLst/>
                        </a:rPr>
                        <a:t>Ensure SC safety under poorly known conditions</a:t>
                      </a:r>
                    </a:p>
                    <a:p>
                      <a:pPr marL="342900" lvl="0" indent="-342900" algn="just">
                        <a:spcBef>
                          <a:spcPts val="0"/>
                        </a:spcBef>
                        <a:spcAft>
                          <a:spcPts val="0"/>
                        </a:spcAft>
                        <a:buClr>
                          <a:srgbClr val="808080"/>
                        </a:buClr>
                        <a:buFont typeface="Wingdings 2" panose="05020102010507070707" pitchFamily="18" charset="2"/>
                        <a:buChar char=""/>
                      </a:pPr>
                      <a:r>
                        <a:rPr lang="en-GB" sz="2400" spc="-100" dirty="0">
                          <a:effectLst/>
                        </a:rPr>
                        <a:t>Avoid bright objects (Sun, Earth, Moon) from </a:t>
                      </a:r>
                      <a:r>
                        <a:rPr lang="en-GB" sz="2400" spc="-100" dirty="0" err="1">
                          <a:effectLst/>
                        </a:rPr>
                        <a:t>FoVs</a:t>
                      </a:r>
                      <a:r>
                        <a:rPr lang="en-GB" sz="2400" spc="-100" dirty="0">
                          <a:effectLst/>
                        </a:rPr>
                        <a:t> of payload that might be affected</a:t>
                      </a:r>
                    </a:p>
                    <a:p>
                      <a:pPr marL="342900" lvl="0" indent="-342900" algn="just">
                        <a:spcBef>
                          <a:spcPts val="0"/>
                        </a:spcBef>
                        <a:spcAft>
                          <a:spcPts val="0"/>
                        </a:spcAft>
                        <a:buClr>
                          <a:srgbClr val="808080"/>
                        </a:buClr>
                        <a:buFont typeface="Wingdings 2" panose="05020102010507070707" pitchFamily="18" charset="2"/>
                        <a:buChar char=""/>
                      </a:pPr>
                      <a:r>
                        <a:rPr lang="en-GB" sz="2400" spc="-100" dirty="0">
                          <a:effectLst/>
                        </a:rPr>
                        <a:t>The distance from the asteroid surface will be range between </a:t>
                      </a:r>
                      <a:r>
                        <a:rPr lang="en-GB" sz="2400" spc="-100" dirty="0">
                          <a:solidFill>
                            <a:srgbClr val="FF0000"/>
                          </a:solidFill>
                          <a:effectLst/>
                        </a:rPr>
                        <a:t>2-5 km</a:t>
                      </a:r>
                      <a:r>
                        <a:rPr lang="en-GB" sz="2400" spc="-100" dirty="0">
                          <a:effectLst/>
                        </a:rPr>
                        <a:t> when flying the ballistic arcs. </a:t>
                      </a:r>
                    </a:p>
                  </a:txBody>
                  <a:tcPr marL="18102" marR="181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2427110"/>
                  </a:ext>
                </a:extLst>
              </a:tr>
              <a:tr h="1291030">
                <a:tc rowSpan="2">
                  <a:txBody>
                    <a:bodyPr/>
                    <a:lstStyle/>
                    <a:p>
                      <a:pPr algn="just">
                        <a:spcBef>
                          <a:spcPts val="200"/>
                        </a:spcBef>
                        <a:spcAft>
                          <a:spcPts val="200"/>
                        </a:spcAft>
                      </a:pPr>
                      <a:r>
                        <a:rPr lang="en-GB" sz="2400" dirty="0">
                          <a:solidFill>
                            <a:sysClr val="windowText" lastClr="000000"/>
                          </a:solidFill>
                          <a:effectLst/>
                        </a:rPr>
                        <a:t>Post-Encounter Phase (POSP)</a:t>
                      </a:r>
                      <a:endParaRPr lang="en-GB" sz="2400" dirty="0">
                        <a:solidFill>
                          <a:sysClr val="windowText" lastClr="000000"/>
                        </a:solidFill>
                        <a:effectLst/>
                        <a:latin typeface="Verdana" panose="020B0604030504040204" pitchFamily="34" charset="0"/>
                        <a:ea typeface="Calibri" panose="020F0502020204030204" pitchFamily="34" charset="0"/>
                        <a:cs typeface="Times New Roman" panose="02020603050405020304" pitchFamily="18" charset="0"/>
                      </a:endParaRPr>
                    </a:p>
                  </a:txBody>
                  <a:tcPr marL="18102" marR="181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just">
                        <a:spcBef>
                          <a:spcPts val="200"/>
                        </a:spcBef>
                        <a:spcAft>
                          <a:spcPts val="200"/>
                        </a:spcAft>
                      </a:pPr>
                      <a:r>
                        <a:rPr lang="en-GB" sz="2400" dirty="0">
                          <a:effectLst/>
                        </a:rPr>
                        <a:t>Asteroid Characterisation Phase (ACP)</a:t>
                      </a:r>
                      <a:endParaRPr lang="en-GB" sz="2400" dirty="0">
                        <a:effectLst/>
                        <a:latin typeface="Verdana" panose="020B0604030504040204" pitchFamily="34" charset="0"/>
                        <a:ea typeface="Calibri" panose="020F0502020204030204" pitchFamily="34" charset="0"/>
                        <a:cs typeface="Times New Roman" panose="02020603050405020304" pitchFamily="18" charset="0"/>
                      </a:endParaRPr>
                    </a:p>
                  </a:txBody>
                  <a:tcPr marL="18102" marR="181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Bef>
                          <a:spcPts val="200"/>
                        </a:spcBef>
                        <a:spcAft>
                          <a:spcPts val="200"/>
                        </a:spcAft>
                      </a:pPr>
                      <a:r>
                        <a:rPr lang="en-GB" sz="2400">
                          <a:effectLst/>
                        </a:rPr>
                        <a:t>14/04/2029-09/06/2029</a:t>
                      </a:r>
                      <a:endParaRPr lang="en-GB" sz="2400">
                        <a:effectLst/>
                        <a:latin typeface="Verdana" panose="020B0604030504040204" pitchFamily="34" charset="0"/>
                        <a:ea typeface="Calibri" panose="020F0502020204030204" pitchFamily="34" charset="0"/>
                        <a:cs typeface="Times New Roman" panose="02020603050405020304" pitchFamily="18" charset="0"/>
                      </a:endParaRPr>
                    </a:p>
                  </a:txBody>
                  <a:tcPr marL="18102" marR="181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Bef>
                          <a:spcPts val="200"/>
                        </a:spcBef>
                        <a:spcAft>
                          <a:spcPts val="200"/>
                        </a:spcAft>
                      </a:pPr>
                      <a:r>
                        <a:rPr lang="en-GB" sz="2400">
                          <a:effectLst/>
                        </a:rPr>
                        <a:t>4 weeks</a:t>
                      </a:r>
                      <a:endParaRPr lang="en-GB" sz="2400">
                        <a:effectLst/>
                        <a:latin typeface="Verdana" panose="020B0604030504040204" pitchFamily="34" charset="0"/>
                        <a:ea typeface="Calibri" panose="020F0502020204030204" pitchFamily="34" charset="0"/>
                        <a:cs typeface="Times New Roman" panose="02020603050405020304" pitchFamily="18" charset="0"/>
                      </a:endParaRPr>
                    </a:p>
                  </a:txBody>
                  <a:tcPr marL="18102" marR="181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just">
                        <a:spcBef>
                          <a:spcPts val="0"/>
                        </a:spcBef>
                        <a:spcAft>
                          <a:spcPts val="0"/>
                        </a:spcAft>
                        <a:buClr>
                          <a:srgbClr val="808080"/>
                        </a:buClr>
                        <a:buFont typeface="Wingdings 2" panose="05020102010507070707" pitchFamily="18" charset="2"/>
                        <a:buChar char=""/>
                      </a:pPr>
                      <a:r>
                        <a:rPr lang="en-GB" sz="2400" spc="-100" dirty="0">
                          <a:effectLst/>
                        </a:rPr>
                        <a:t>Re-characterization of the dynamical system @ 10 km (TBC)</a:t>
                      </a:r>
                    </a:p>
                    <a:p>
                      <a:pPr marL="342900" lvl="0" indent="-342900" algn="just">
                        <a:spcBef>
                          <a:spcPts val="0"/>
                        </a:spcBef>
                        <a:spcAft>
                          <a:spcPts val="0"/>
                        </a:spcAft>
                        <a:buClr>
                          <a:srgbClr val="808080"/>
                        </a:buClr>
                        <a:buFont typeface="Wingdings 2" panose="05020102010507070707" pitchFamily="18" charset="2"/>
                        <a:buChar char=""/>
                      </a:pPr>
                      <a:r>
                        <a:rPr lang="en-GB" sz="2400" spc="-100" dirty="0">
                          <a:effectLst/>
                        </a:rPr>
                        <a:t>Detailed Characterisation</a:t>
                      </a:r>
                    </a:p>
                    <a:p>
                      <a:pPr marL="342900" lvl="0" indent="-342900" algn="just">
                        <a:spcBef>
                          <a:spcPts val="0"/>
                        </a:spcBef>
                        <a:spcAft>
                          <a:spcPts val="0"/>
                        </a:spcAft>
                        <a:buClr>
                          <a:srgbClr val="808080"/>
                        </a:buClr>
                        <a:buFont typeface="Wingdings 2" panose="05020102010507070707" pitchFamily="18" charset="2"/>
                        <a:buChar char=""/>
                      </a:pPr>
                      <a:r>
                        <a:rPr lang="en-GB" sz="2400" spc="-100" dirty="0">
                          <a:effectLst/>
                        </a:rPr>
                        <a:t>First Scientific Return</a:t>
                      </a:r>
                    </a:p>
                    <a:p>
                      <a:pPr marL="342900" lvl="0" indent="-342900" algn="just">
                        <a:spcBef>
                          <a:spcPts val="0"/>
                        </a:spcBef>
                        <a:spcAft>
                          <a:spcPts val="0"/>
                        </a:spcAft>
                        <a:buClr>
                          <a:srgbClr val="808080"/>
                        </a:buClr>
                        <a:buFont typeface="Wingdings 2" panose="05020102010507070707" pitchFamily="18" charset="2"/>
                        <a:buChar char=""/>
                      </a:pPr>
                      <a:r>
                        <a:rPr lang="en-GB" sz="2400" spc="-100" dirty="0">
                          <a:effectLst/>
                        </a:rPr>
                        <a:t>Approach and insertion for Phase COP</a:t>
                      </a:r>
                      <a:endParaRPr lang="en-GB" sz="2400" spc="-100" dirty="0">
                        <a:effectLst/>
                        <a:latin typeface="Verdana" panose="020B0604030504040204" pitchFamily="34" charset="0"/>
                        <a:ea typeface="Calibri" panose="020F0502020204030204" pitchFamily="34" charset="0"/>
                        <a:cs typeface="Times New Roman" panose="02020603050405020304" pitchFamily="18" charset="0"/>
                      </a:endParaRPr>
                    </a:p>
                  </a:txBody>
                  <a:tcPr marL="18102" marR="181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0523064"/>
                  </a:ext>
                </a:extLst>
              </a:tr>
              <a:tr h="968272">
                <a:tc vMerge="1">
                  <a:txBody>
                    <a:bodyPr/>
                    <a:lstStyle/>
                    <a:p>
                      <a:endParaRPr lang="en-GB"/>
                    </a:p>
                  </a:txBody>
                  <a:tcPr/>
                </a:tc>
                <a:tc>
                  <a:txBody>
                    <a:bodyPr/>
                    <a:lstStyle/>
                    <a:p>
                      <a:pPr algn="just">
                        <a:spcBef>
                          <a:spcPts val="200"/>
                        </a:spcBef>
                        <a:spcAft>
                          <a:spcPts val="200"/>
                        </a:spcAft>
                      </a:pPr>
                      <a:r>
                        <a:rPr lang="en-GB" sz="2400">
                          <a:effectLst/>
                        </a:rPr>
                        <a:t>Close Observation Phase (COP)</a:t>
                      </a:r>
                      <a:endParaRPr lang="en-GB" sz="2400">
                        <a:effectLst/>
                        <a:latin typeface="Verdana" panose="020B0604030504040204" pitchFamily="34" charset="0"/>
                        <a:ea typeface="Calibri" panose="020F0502020204030204" pitchFamily="34" charset="0"/>
                        <a:cs typeface="Times New Roman" panose="02020603050405020304" pitchFamily="18" charset="0"/>
                      </a:endParaRPr>
                    </a:p>
                  </a:txBody>
                  <a:tcPr marL="18102" marR="181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Bef>
                          <a:spcPts val="200"/>
                        </a:spcBef>
                        <a:spcAft>
                          <a:spcPts val="200"/>
                        </a:spcAft>
                      </a:pPr>
                      <a:r>
                        <a:rPr lang="en-GB" sz="2400">
                          <a:effectLst/>
                        </a:rPr>
                        <a:t>09/06/2029-04/08/2029</a:t>
                      </a:r>
                      <a:endParaRPr lang="en-GB" sz="2400">
                        <a:effectLst/>
                        <a:latin typeface="Verdana" panose="020B0604030504040204" pitchFamily="34" charset="0"/>
                        <a:ea typeface="Calibri" panose="020F0502020204030204" pitchFamily="34" charset="0"/>
                        <a:cs typeface="Times New Roman" panose="02020603050405020304" pitchFamily="18" charset="0"/>
                      </a:endParaRPr>
                    </a:p>
                  </a:txBody>
                  <a:tcPr marL="18102" marR="181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Bef>
                          <a:spcPts val="200"/>
                        </a:spcBef>
                        <a:spcAft>
                          <a:spcPts val="200"/>
                        </a:spcAft>
                      </a:pPr>
                      <a:r>
                        <a:rPr lang="en-GB" sz="2400">
                          <a:effectLst/>
                        </a:rPr>
                        <a:t>12 weeks</a:t>
                      </a:r>
                      <a:endParaRPr lang="en-GB" sz="2400">
                        <a:effectLst/>
                        <a:latin typeface="Verdana" panose="020B0604030504040204" pitchFamily="34" charset="0"/>
                        <a:ea typeface="Calibri" panose="020F0502020204030204" pitchFamily="34" charset="0"/>
                        <a:cs typeface="Times New Roman" panose="02020603050405020304" pitchFamily="18" charset="0"/>
                      </a:endParaRPr>
                    </a:p>
                  </a:txBody>
                  <a:tcPr marL="18102" marR="181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just">
                        <a:spcBef>
                          <a:spcPts val="0"/>
                        </a:spcBef>
                        <a:spcAft>
                          <a:spcPts val="0"/>
                        </a:spcAft>
                        <a:buClr>
                          <a:srgbClr val="808080"/>
                        </a:buClr>
                        <a:buFont typeface="Wingdings 2" panose="05020102010507070707" pitchFamily="18" charset="2"/>
                        <a:buChar char=""/>
                      </a:pPr>
                      <a:r>
                        <a:rPr lang="en-GB" sz="2400" spc="-100" dirty="0">
                          <a:effectLst/>
                        </a:rPr>
                        <a:t>Meet Scientific Resolution, Illumination and Coverage requirements </a:t>
                      </a:r>
                    </a:p>
                    <a:p>
                      <a:pPr marL="342900" lvl="0" indent="-342900" algn="just">
                        <a:spcBef>
                          <a:spcPts val="0"/>
                        </a:spcBef>
                        <a:spcAft>
                          <a:spcPts val="0"/>
                        </a:spcAft>
                        <a:buClr>
                          <a:srgbClr val="808080"/>
                        </a:buClr>
                        <a:buFont typeface="Wingdings 2" panose="05020102010507070707" pitchFamily="18" charset="2"/>
                        <a:buChar char=""/>
                      </a:pPr>
                      <a:r>
                        <a:rPr lang="en-GB" sz="2400" spc="-100" dirty="0">
                          <a:effectLst/>
                        </a:rPr>
                        <a:t>The distance from the asteroid surface will be decreased down to 1 km when flying the bow-tie trajectories</a:t>
                      </a:r>
                    </a:p>
                  </a:txBody>
                  <a:tcPr marL="18102" marR="181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2450504"/>
                  </a:ext>
                </a:extLst>
              </a:tr>
              <a:tr h="645515">
                <a:tc>
                  <a:txBody>
                    <a:bodyPr/>
                    <a:lstStyle/>
                    <a:p>
                      <a:pPr algn="just">
                        <a:spcBef>
                          <a:spcPts val="200"/>
                        </a:spcBef>
                        <a:spcAft>
                          <a:spcPts val="200"/>
                        </a:spcAft>
                      </a:pPr>
                      <a:r>
                        <a:rPr lang="en-GB" sz="2400" dirty="0">
                          <a:solidFill>
                            <a:sysClr val="windowText" lastClr="000000"/>
                          </a:solidFill>
                          <a:effectLst/>
                        </a:rPr>
                        <a:t>Experimental Phase (EXP)</a:t>
                      </a:r>
                      <a:endParaRPr lang="en-GB" sz="2400" dirty="0">
                        <a:solidFill>
                          <a:sysClr val="windowText" lastClr="000000"/>
                        </a:solidFill>
                        <a:effectLst/>
                        <a:latin typeface="Verdana" panose="020B0604030504040204" pitchFamily="34" charset="0"/>
                        <a:ea typeface="Calibri" panose="020F0502020204030204" pitchFamily="34" charset="0"/>
                        <a:cs typeface="Times New Roman" panose="02020603050405020304" pitchFamily="18" charset="0"/>
                      </a:endParaRPr>
                    </a:p>
                  </a:txBody>
                  <a:tcPr marL="18102" marR="181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spcBef>
                          <a:spcPts val="200"/>
                        </a:spcBef>
                        <a:spcAft>
                          <a:spcPts val="200"/>
                        </a:spcAft>
                      </a:pPr>
                      <a:r>
                        <a:rPr lang="en-GB" sz="2400">
                          <a:effectLst/>
                        </a:rPr>
                        <a:t>-</a:t>
                      </a:r>
                      <a:endParaRPr lang="en-GB" sz="2400">
                        <a:effectLst/>
                        <a:latin typeface="Verdana" panose="020B0604030504040204" pitchFamily="34" charset="0"/>
                        <a:ea typeface="Calibri" panose="020F0502020204030204" pitchFamily="34" charset="0"/>
                        <a:cs typeface="Times New Roman" panose="02020603050405020304" pitchFamily="18" charset="0"/>
                      </a:endParaRPr>
                    </a:p>
                  </a:txBody>
                  <a:tcPr marL="18102" marR="181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Bef>
                          <a:spcPts val="200"/>
                        </a:spcBef>
                        <a:spcAft>
                          <a:spcPts val="200"/>
                        </a:spcAft>
                      </a:pPr>
                      <a:r>
                        <a:rPr lang="en-GB" sz="2400">
                          <a:effectLst/>
                        </a:rPr>
                        <a:t>TBD</a:t>
                      </a:r>
                      <a:endParaRPr lang="en-GB" sz="2400">
                        <a:effectLst/>
                        <a:latin typeface="Verdana" panose="020B0604030504040204" pitchFamily="34" charset="0"/>
                        <a:ea typeface="Calibri" panose="020F0502020204030204" pitchFamily="34" charset="0"/>
                        <a:cs typeface="Times New Roman" panose="02020603050405020304" pitchFamily="18" charset="0"/>
                      </a:endParaRPr>
                    </a:p>
                  </a:txBody>
                  <a:tcPr marL="18102" marR="181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Bef>
                          <a:spcPts val="200"/>
                        </a:spcBef>
                        <a:spcAft>
                          <a:spcPts val="200"/>
                        </a:spcAft>
                      </a:pPr>
                      <a:r>
                        <a:rPr lang="en-GB" sz="2400">
                          <a:effectLst/>
                        </a:rPr>
                        <a:t>TBD</a:t>
                      </a:r>
                      <a:endParaRPr lang="en-GB" sz="2400">
                        <a:effectLst/>
                        <a:latin typeface="Verdana" panose="020B0604030504040204" pitchFamily="34" charset="0"/>
                        <a:ea typeface="Calibri" panose="020F0502020204030204" pitchFamily="34" charset="0"/>
                        <a:cs typeface="Times New Roman" panose="02020603050405020304" pitchFamily="18" charset="0"/>
                      </a:endParaRPr>
                    </a:p>
                  </a:txBody>
                  <a:tcPr marL="18102" marR="181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just">
                        <a:spcBef>
                          <a:spcPts val="0"/>
                        </a:spcBef>
                        <a:spcAft>
                          <a:spcPts val="0"/>
                        </a:spcAft>
                        <a:buClr>
                          <a:srgbClr val="808080"/>
                        </a:buClr>
                        <a:buFont typeface="Wingdings 2" panose="05020102010507070707" pitchFamily="18" charset="2"/>
                        <a:buChar char=""/>
                      </a:pPr>
                      <a:r>
                        <a:rPr lang="en-GB" sz="2400" spc="-100" dirty="0">
                          <a:effectLst/>
                        </a:rPr>
                        <a:t>Observations extremely close to the surface, hovering,  experiments in  synergy with other spacecrafts, landing attempt.</a:t>
                      </a:r>
                      <a:endParaRPr lang="en-GB" sz="2400" spc="-100" dirty="0">
                        <a:effectLst/>
                        <a:latin typeface="Verdana" panose="020B0604030504040204" pitchFamily="34" charset="0"/>
                        <a:ea typeface="Calibri" panose="020F0502020204030204" pitchFamily="34" charset="0"/>
                        <a:cs typeface="Times New Roman" panose="02020603050405020304" pitchFamily="18" charset="0"/>
                      </a:endParaRPr>
                    </a:p>
                  </a:txBody>
                  <a:tcPr marL="18102" marR="181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7989994"/>
                  </a:ext>
                </a:extLst>
              </a:tr>
              <a:tr h="322758">
                <a:tc>
                  <a:txBody>
                    <a:bodyPr/>
                    <a:lstStyle/>
                    <a:p>
                      <a:pPr algn="just">
                        <a:spcBef>
                          <a:spcPts val="200"/>
                        </a:spcBef>
                        <a:spcAft>
                          <a:spcPts val="200"/>
                        </a:spcAft>
                      </a:pPr>
                      <a:r>
                        <a:rPr lang="en-GB" sz="2400" dirty="0">
                          <a:solidFill>
                            <a:sysClr val="windowText" lastClr="000000"/>
                          </a:solidFill>
                          <a:effectLst/>
                        </a:rPr>
                        <a:t>End-of-Life Phase</a:t>
                      </a:r>
                      <a:endParaRPr lang="en-GB" sz="2400" dirty="0">
                        <a:solidFill>
                          <a:sysClr val="windowText" lastClr="000000"/>
                        </a:solidFill>
                        <a:effectLst/>
                        <a:latin typeface="Verdana" panose="020B0604030504040204" pitchFamily="34" charset="0"/>
                        <a:ea typeface="Calibri" panose="020F0502020204030204" pitchFamily="34" charset="0"/>
                        <a:cs typeface="Times New Roman" panose="02020603050405020304" pitchFamily="18" charset="0"/>
                      </a:endParaRPr>
                    </a:p>
                  </a:txBody>
                  <a:tcPr marL="18102" marR="181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just">
                        <a:spcBef>
                          <a:spcPts val="200"/>
                        </a:spcBef>
                        <a:spcAft>
                          <a:spcPts val="200"/>
                        </a:spcAft>
                      </a:pPr>
                      <a:r>
                        <a:rPr lang="en-GB" sz="2400">
                          <a:effectLst/>
                        </a:rPr>
                        <a:t>-</a:t>
                      </a:r>
                      <a:endParaRPr lang="en-GB" sz="2400">
                        <a:effectLst/>
                        <a:latin typeface="Verdana" panose="020B0604030504040204" pitchFamily="34" charset="0"/>
                        <a:ea typeface="Calibri" panose="020F0502020204030204" pitchFamily="34" charset="0"/>
                        <a:cs typeface="Times New Roman" panose="02020603050405020304" pitchFamily="18" charset="0"/>
                      </a:endParaRPr>
                    </a:p>
                  </a:txBody>
                  <a:tcPr marL="18102" marR="181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Bef>
                          <a:spcPts val="200"/>
                        </a:spcBef>
                        <a:spcAft>
                          <a:spcPts val="200"/>
                        </a:spcAft>
                      </a:pPr>
                      <a:r>
                        <a:rPr lang="en-GB" sz="2400">
                          <a:effectLst/>
                        </a:rPr>
                        <a:t>TBD</a:t>
                      </a:r>
                      <a:endParaRPr lang="en-GB" sz="2400">
                        <a:effectLst/>
                        <a:latin typeface="Verdana" panose="020B0604030504040204" pitchFamily="34" charset="0"/>
                        <a:ea typeface="Calibri" panose="020F0502020204030204" pitchFamily="34" charset="0"/>
                        <a:cs typeface="Times New Roman" panose="02020603050405020304" pitchFamily="18" charset="0"/>
                      </a:endParaRPr>
                    </a:p>
                  </a:txBody>
                  <a:tcPr marL="18102" marR="181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Bef>
                          <a:spcPts val="200"/>
                        </a:spcBef>
                        <a:spcAft>
                          <a:spcPts val="200"/>
                        </a:spcAft>
                      </a:pPr>
                      <a:r>
                        <a:rPr lang="en-GB" sz="2400">
                          <a:effectLst/>
                        </a:rPr>
                        <a:t>TBD</a:t>
                      </a:r>
                      <a:endParaRPr lang="en-GB" sz="2400">
                        <a:effectLst/>
                        <a:latin typeface="Verdana" panose="020B0604030504040204" pitchFamily="34" charset="0"/>
                        <a:ea typeface="Calibri" panose="020F0502020204030204" pitchFamily="34" charset="0"/>
                        <a:cs typeface="Times New Roman" panose="02020603050405020304" pitchFamily="18" charset="0"/>
                      </a:endParaRPr>
                    </a:p>
                  </a:txBody>
                  <a:tcPr marL="18102" marR="181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just">
                        <a:spcBef>
                          <a:spcPts val="0"/>
                        </a:spcBef>
                        <a:spcAft>
                          <a:spcPts val="0"/>
                        </a:spcAft>
                        <a:buClr>
                          <a:srgbClr val="808080"/>
                        </a:buClr>
                        <a:buFont typeface="Wingdings 2" panose="05020102010507070707" pitchFamily="18" charset="2"/>
                        <a:buChar char=""/>
                      </a:pPr>
                      <a:r>
                        <a:rPr lang="en-GB" sz="2400" spc="-100" dirty="0">
                          <a:effectLst/>
                        </a:rPr>
                        <a:t>Safely dispose of the spacecraft</a:t>
                      </a:r>
                      <a:endParaRPr lang="en-GB" sz="2400" spc="-100" dirty="0">
                        <a:effectLst/>
                        <a:latin typeface="Verdana" panose="020B0604030504040204" pitchFamily="34" charset="0"/>
                        <a:ea typeface="Calibri" panose="020F0502020204030204" pitchFamily="34" charset="0"/>
                        <a:cs typeface="Times New Roman" panose="02020603050405020304" pitchFamily="18" charset="0"/>
                      </a:endParaRPr>
                    </a:p>
                  </a:txBody>
                  <a:tcPr marL="18102" marR="181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4977546"/>
                  </a:ext>
                </a:extLst>
              </a:tr>
            </a:tbl>
          </a:graphicData>
        </a:graphic>
      </p:graphicFrame>
      <p:pic>
        <p:nvPicPr>
          <p:cNvPr id="56" name="Picture 55">
            <a:extLst>
              <a:ext uri="{FF2B5EF4-FFF2-40B4-BE49-F238E27FC236}">
                <a16:creationId xmlns:a16="http://schemas.microsoft.com/office/drawing/2014/main" id="{C46A507E-2AA3-A472-2C62-97FA936EAF53}"/>
              </a:ext>
            </a:extLst>
          </p:cNvPr>
          <p:cNvPicPr>
            <a:picLocks noChangeAspect="1"/>
          </p:cNvPicPr>
          <p:nvPr/>
        </p:nvPicPr>
        <p:blipFill>
          <a:blip r:embed="rId10"/>
          <a:stretch>
            <a:fillRect/>
          </a:stretch>
        </p:blipFill>
        <p:spPr>
          <a:xfrm>
            <a:off x="33340740" y="27517404"/>
            <a:ext cx="7243090" cy="5147261"/>
          </a:xfrm>
          <a:prstGeom prst="rect">
            <a:avLst/>
          </a:prstGeom>
        </p:spPr>
      </p:pic>
      <p:grpSp>
        <p:nvGrpSpPr>
          <p:cNvPr id="61" name="Group 60">
            <a:extLst>
              <a:ext uri="{FF2B5EF4-FFF2-40B4-BE49-F238E27FC236}">
                <a16:creationId xmlns:a16="http://schemas.microsoft.com/office/drawing/2014/main" id="{2D8BC57D-56AC-42E9-BA83-E00479FECADC}"/>
              </a:ext>
            </a:extLst>
          </p:cNvPr>
          <p:cNvGrpSpPr/>
          <p:nvPr/>
        </p:nvGrpSpPr>
        <p:grpSpPr>
          <a:xfrm>
            <a:off x="8205077" y="10712406"/>
            <a:ext cx="6556213" cy="6729806"/>
            <a:chOff x="8176717" y="7704610"/>
            <a:chExt cx="6556213" cy="6729806"/>
          </a:xfrm>
        </p:grpSpPr>
        <p:pic>
          <p:nvPicPr>
            <p:cNvPr id="31" name="Picture 30">
              <a:extLst>
                <a:ext uri="{FF2B5EF4-FFF2-40B4-BE49-F238E27FC236}">
                  <a16:creationId xmlns:a16="http://schemas.microsoft.com/office/drawing/2014/main" id="{D5EA7306-9C5C-DC7D-2C53-A84AE2B76C38}"/>
                </a:ext>
              </a:extLst>
            </p:cNvPr>
            <p:cNvPicPr>
              <a:picLocks noChangeAspect="1"/>
            </p:cNvPicPr>
            <p:nvPr/>
          </p:nvPicPr>
          <p:blipFill>
            <a:blip r:embed="rId11">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12325" t="10331" r="16462" b="-656"/>
            <a:stretch/>
          </p:blipFill>
          <p:spPr bwMode="auto">
            <a:xfrm>
              <a:off x="8176717" y="7704610"/>
              <a:ext cx="6556213" cy="6237213"/>
            </a:xfrm>
            <a:prstGeom prst="rect">
              <a:avLst/>
            </a:prstGeom>
            <a:noFill/>
            <a:ln>
              <a:noFill/>
            </a:ln>
          </p:spPr>
        </p:pic>
        <p:sp>
          <p:nvSpPr>
            <p:cNvPr id="59" name="Rectangle 58">
              <a:extLst>
                <a:ext uri="{FF2B5EF4-FFF2-40B4-BE49-F238E27FC236}">
                  <a16:creationId xmlns:a16="http://schemas.microsoft.com/office/drawing/2014/main" id="{4A7A1751-0676-33A6-1C1F-275D9CDFAA42}"/>
                </a:ext>
              </a:extLst>
            </p:cNvPr>
            <p:cNvSpPr/>
            <p:nvPr/>
          </p:nvSpPr>
          <p:spPr>
            <a:xfrm>
              <a:off x="9641015" y="13904484"/>
              <a:ext cx="5012585" cy="5299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216000" rIns="216000" numCol="1" spcCol="324000" rtlCol="0" anchor="t"/>
            <a:lstStyle/>
            <a:p>
              <a:pPr algn="ctr"/>
              <a:r>
                <a:rPr lang="en-US" sz="2200" b="1" dirty="0">
                  <a:solidFill>
                    <a:srgbClr val="011893"/>
                  </a:solidFill>
                </a:rPr>
                <a:t>Low-thrust transfer [Ecliptic J2000]</a:t>
              </a:r>
            </a:p>
          </p:txBody>
        </p:sp>
      </p:grpSp>
      <p:sp>
        <p:nvSpPr>
          <p:cNvPr id="60" name="Text Box 170">
            <a:extLst>
              <a:ext uri="{FF2B5EF4-FFF2-40B4-BE49-F238E27FC236}">
                <a16:creationId xmlns:a16="http://schemas.microsoft.com/office/drawing/2014/main" id="{7800E78F-6A33-C0B0-6237-7C163ACBB362}"/>
              </a:ext>
            </a:extLst>
          </p:cNvPr>
          <p:cNvSpPr txBox="1">
            <a:spLocks noChangeArrowheads="1"/>
          </p:cNvSpPr>
          <p:nvPr/>
        </p:nvSpPr>
        <p:spPr bwMode="auto">
          <a:xfrm>
            <a:off x="15519855" y="3948283"/>
            <a:ext cx="14576093" cy="688273"/>
          </a:xfrm>
          <a:prstGeom prst="rect">
            <a:avLst/>
          </a:prstGeom>
          <a:solidFill>
            <a:srgbClr val="000080"/>
          </a:solidFill>
          <a:ln w="9525">
            <a:solidFill>
              <a:srgbClr val="000080"/>
            </a:solidFill>
            <a:miter lim="800000"/>
            <a:headEnd/>
            <a:tailEnd/>
          </a:ln>
          <a:effectLst>
            <a:outerShdw blurRad="50800" dist="38100" dir="2700000" algn="tl" rotWithShape="0">
              <a:prstClr val="black">
                <a:alpha val="40000"/>
              </a:prstClr>
            </a:outerShdw>
          </a:effectLst>
        </p:spPr>
        <p:txBody>
          <a:bodyPr lIns="76197" tIns="0" rIns="76197" bIns="0" anchor="t" anchorCtr="0"/>
          <a:lstStyle/>
          <a:p>
            <a:pPr algn="ctr" defTabSz="3639532">
              <a:spcBef>
                <a:spcPct val="50000"/>
              </a:spcBef>
            </a:pPr>
            <a:r>
              <a:rPr lang="en-US" sz="4400" b="1" dirty="0">
                <a:solidFill>
                  <a:schemeClr val="bg1"/>
                </a:solidFill>
                <a:effectLst>
                  <a:innerShdw blurRad="63500" dist="50800" dir="13500000">
                    <a:prstClr val="black">
                      <a:alpha val="50000"/>
                    </a:prstClr>
                  </a:innerShdw>
                </a:effectLst>
              </a:rPr>
              <a:t>Science Objectives</a:t>
            </a:r>
          </a:p>
        </p:txBody>
      </p:sp>
      <p:pic>
        <p:nvPicPr>
          <p:cNvPr id="64" name="Picture 63">
            <a:extLst>
              <a:ext uri="{FF2B5EF4-FFF2-40B4-BE49-F238E27FC236}">
                <a16:creationId xmlns:a16="http://schemas.microsoft.com/office/drawing/2014/main" id="{2865051E-2B37-5184-0BB9-5D76740E315F}"/>
              </a:ext>
            </a:extLst>
          </p:cNvPr>
          <p:cNvPicPr>
            <a:picLocks noChangeAspect="1"/>
          </p:cNvPicPr>
          <p:nvPr/>
        </p:nvPicPr>
        <p:blipFill>
          <a:blip r:embed="rId12"/>
          <a:stretch>
            <a:fillRect/>
          </a:stretch>
        </p:blipFill>
        <p:spPr>
          <a:xfrm>
            <a:off x="33340740" y="18438915"/>
            <a:ext cx="7772400" cy="3205444"/>
          </a:xfrm>
          <a:prstGeom prst="rect">
            <a:avLst/>
          </a:prstGeom>
        </p:spPr>
      </p:pic>
      <p:pic>
        <p:nvPicPr>
          <p:cNvPr id="65" name="Picture 64">
            <a:extLst>
              <a:ext uri="{FF2B5EF4-FFF2-40B4-BE49-F238E27FC236}">
                <a16:creationId xmlns:a16="http://schemas.microsoft.com/office/drawing/2014/main" id="{3720BC2A-9C53-6562-140F-C09E9270EF07}"/>
              </a:ext>
            </a:extLst>
          </p:cNvPr>
          <p:cNvPicPr>
            <a:picLocks noChangeAspect="1"/>
          </p:cNvPicPr>
          <p:nvPr/>
        </p:nvPicPr>
        <p:blipFill>
          <a:blip r:embed="rId13"/>
          <a:srcRect r="62844"/>
          <a:stretch/>
        </p:blipFill>
        <p:spPr>
          <a:xfrm>
            <a:off x="25958572" y="20785716"/>
            <a:ext cx="3893123" cy="3005001"/>
          </a:xfrm>
          <a:prstGeom prst="rect">
            <a:avLst/>
          </a:prstGeom>
        </p:spPr>
      </p:pic>
      <p:pic>
        <p:nvPicPr>
          <p:cNvPr id="67" name="Picture 66">
            <a:extLst>
              <a:ext uri="{FF2B5EF4-FFF2-40B4-BE49-F238E27FC236}">
                <a16:creationId xmlns:a16="http://schemas.microsoft.com/office/drawing/2014/main" id="{546EF186-64C6-BC72-9B7B-0CEA880AA582}"/>
              </a:ext>
            </a:extLst>
          </p:cNvPr>
          <p:cNvPicPr>
            <a:picLocks noChangeAspect="1"/>
          </p:cNvPicPr>
          <p:nvPr/>
        </p:nvPicPr>
        <p:blipFill>
          <a:blip r:embed="rId14"/>
          <a:stretch>
            <a:fillRect/>
          </a:stretch>
        </p:blipFill>
        <p:spPr>
          <a:xfrm>
            <a:off x="22089918" y="20708127"/>
            <a:ext cx="3595492" cy="3082590"/>
          </a:xfrm>
          <a:prstGeom prst="rect">
            <a:avLst/>
          </a:prstGeom>
        </p:spPr>
      </p:pic>
      <p:grpSp>
        <p:nvGrpSpPr>
          <p:cNvPr id="81" name="Group 80">
            <a:extLst>
              <a:ext uri="{FF2B5EF4-FFF2-40B4-BE49-F238E27FC236}">
                <a16:creationId xmlns:a16="http://schemas.microsoft.com/office/drawing/2014/main" id="{07B7F7A3-C735-4757-6FA1-29F288CF6223}"/>
              </a:ext>
            </a:extLst>
          </p:cNvPr>
          <p:cNvGrpSpPr/>
          <p:nvPr/>
        </p:nvGrpSpPr>
        <p:grpSpPr>
          <a:xfrm>
            <a:off x="20234728" y="24400966"/>
            <a:ext cx="9915092" cy="13265728"/>
            <a:chOff x="20234728" y="24883564"/>
            <a:chExt cx="9915092" cy="13265728"/>
          </a:xfrm>
        </p:grpSpPr>
        <p:grpSp>
          <p:nvGrpSpPr>
            <p:cNvPr id="69" name="Group 68">
              <a:extLst>
                <a:ext uri="{FF2B5EF4-FFF2-40B4-BE49-F238E27FC236}">
                  <a16:creationId xmlns:a16="http://schemas.microsoft.com/office/drawing/2014/main" id="{B6BB673E-7289-5743-972C-495792A4A2D1}"/>
                </a:ext>
              </a:extLst>
            </p:cNvPr>
            <p:cNvGrpSpPr/>
            <p:nvPr/>
          </p:nvGrpSpPr>
          <p:grpSpPr>
            <a:xfrm>
              <a:off x="20234728" y="24883564"/>
              <a:ext cx="9823249" cy="10577836"/>
              <a:chOff x="20234728" y="24883564"/>
              <a:chExt cx="9823249" cy="10577836"/>
            </a:xfrm>
          </p:grpSpPr>
          <p:sp>
            <p:nvSpPr>
              <p:cNvPr id="180" name="Rectangle 179"/>
              <p:cNvSpPr/>
              <p:nvPr/>
            </p:nvSpPr>
            <p:spPr>
              <a:xfrm>
                <a:off x="20571614" y="25681505"/>
                <a:ext cx="9129390" cy="977989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216000" rIns="216000" numCol="1" spcCol="324000" rtlCol="0" anchor="t"/>
              <a:lstStyle/>
              <a:p>
                <a:pPr marL="457200" indent="-457200" algn="just">
                  <a:buFont typeface="Wingdings" pitchFamily="2" charset="2"/>
                  <a:buChar char="Ø"/>
                </a:pPr>
                <a:r>
                  <a:rPr lang="en-US" sz="3200" dirty="0">
                    <a:solidFill>
                      <a:schemeClr val="tx1"/>
                    </a:solidFill>
                  </a:rPr>
                  <a:t>Satis Phase B will start in 2025</a:t>
                </a:r>
              </a:p>
              <a:p>
                <a:pPr marL="2545387" lvl="1" indent="-457200" algn="just">
                  <a:buFont typeface="Wingdings" pitchFamily="2" charset="2"/>
                  <a:buChar char="Ø"/>
                </a:pPr>
                <a:r>
                  <a:rPr lang="en-US" sz="3200" dirty="0">
                    <a:solidFill>
                      <a:schemeClr val="tx1"/>
                    </a:solidFill>
                  </a:rPr>
                  <a:t>General fast response planetary defence mission</a:t>
                </a:r>
              </a:p>
              <a:p>
                <a:pPr marL="2545387" lvl="1" indent="-457200" algn="just">
                  <a:buFont typeface="Wingdings" pitchFamily="2" charset="2"/>
                  <a:buChar char="Ø"/>
                </a:pPr>
                <a:r>
                  <a:rPr lang="en-US" sz="3200" dirty="0">
                    <a:solidFill>
                      <a:schemeClr val="tx1"/>
                    </a:solidFill>
                  </a:rPr>
                  <a:t>NEA, PHA targets</a:t>
                </a:r>
              </a:p>
              <a:p>
                <a:pPr marL="2545387" lvl="1" indent="-457200" algn="just">
                  <a:buFont typeface="Wingdings" pitchFamily="2" charset="2"/>
                  <a:buChar char="Ø"/>
                </a:pPr>
                <a:r>
                  <a:rPr lang="en-US" sz="3200" dirty="0">
                    <a:solidFill>
                      <a:schemeClr val="tx1"/>
                    </a:solidFill>
                  </a:rPr>
                  <a:t>Updated launch date</a:t>
                </a:r>
              </a:p>
              <a:p>
                <a:pPr marL="457200" indent="-457200" algn="just">
                  <a:buFont typeface="Wingdings" pitchFamily="2" charset="2"/>
                  <a:buChar char="Ø"/>
                </a:pPr>
                <a:endParaRPr lang="en-US" sz="3200" dirty="0">
                  <a:solidFill>
                    <a:schemeClr val="tx1"/>
                  </a:solidFill>
                </a:endParaRPr>
              </a:p>
              <a:p>
                <a:pPr marL="457200" indent="-457200" algn="just">
                  <a:buFont typeface="Wingdings" pitchFamily="2" charset="2"/>
                  <a:buChar char="Ø"/>
                </a:pPr>
                <a:r>
                  <a:rPr lang="en-US" sz="3200" dirty="0">
                    <a:solidFill>
                      <a:schemeClr val="tx1"/>
                    </a:solidFill>
                  </a:rPr>
                  <a:t>Focus on alternative PHA/NEA targets in reach with Satis concept</a:t>
                </a:r>
              </a:p>
              <a:p>
                <a:pPr marL="457200" indent="-457200" algn="just">
                  <a:buFont typeface="Wingdings" pitchFamily="2" charset="2"/>
                  <a:buChar char="Ø"/>
                </a:pPr>
                <a:r>
                  <a:rPr lang="en-US" sz="3200" dirty="0">
                    <a:solidFill>
                      <a:schemeClr val="tx1"/>
                    </a:solidFill>
                  </a:rPr>
                  <a:t>The Minor Planet Center (MPC) database contains &gt; 1.3 million of objects  </a:t>
                </a:r>
              </a:p>
              <a:p>
                <a:pPr marL="2545387" lvl="1" indent="-457200" algn="just">
                  <a:buFont typeface="Wingdings" pitchFamily="2" charset="2"/>
                  <a:buChar char="Ø"/>
                </a:pPr>
                <a:r>
                  <a:rPr lang="en-US" sz="3200" dirty="0">
                    <a:solidFill>
                      <a:schemeClr val="tx1"/>
                    </a:solidFill>
                  </a:rPr>
                  <a:t>filtering on orbital parameters</a:t>
                </a:r>
              </a:p>
              <a:p>
                <a:pPr marL="2545387" lvl="1" indent="-457200" algn="just">
                  <a:buFont typeface="Wingdings" pitchFamily="2" charset="2"/>
                  <a:buChar char="Ø"/>
                </a:pPr>
                <a:r>
                  <a:rPr lang="en-US" sz="3200" dirty="0">
                    <a:solidFill>
                      <a:schemeClr val="tx1"/>
                    </a:solidFill>
                  </a:rPr>
                  <a:t>~ 250 object including PHA </a:t>
                </a:r>
              </a:p>
              <a:p>
                <a:pPr marL="457200" indent="-457200" algn="just">
                  <a:buFont typeface="Wingdings" pitchFamily="2" charset="2"/>
                  <a:buChar char="Ø"/>
                </a:pPr>
                <a:endParaRPr lang="en-US" sz="3200" dirty="0">
                  <a:solidFill>
                    <a:schemeClr val="tx1"/>
                  </a:solidFill>
                </a:endParaRPr>
              </a:p>
            </p:txBody>
          </p:sp>
          <p:sp>
            <p:nvSpPr>
              <p:cNvPr id="66" name="Text Box 170"/>
              <p:cNvSpPr txBox="1">
                <a:spLocks noChangeArrowheads="1"/>
              </p:cNvSpPr>
              <p:nvPr/>
            </p:nvSpPr>
            <p:spPr bwMode="auto">
              <a:xfrm>
                <a:off x="20234728" y="24883564"/>
                <a:ext cx="9823249" cy="748648"/>
              </a:xfrm>
              <a:prstGeom prst="rect">
                <a:avLst/>
              </a:prstGeom>
              <a:solidFill>
                <a:srgbClr val="000080"/>
              </a:solidFill>
              <a:ln w="9525">
                <a:solidFill>
                  <a:srgbClr val="000080"/>
                </a:solidFill>
                <a:miter lim="800000"/>
                <a:headEnd/>
                <a:tailEnd/>
              </a:ln>
              <a:effectLst>
                <a:outerShdw blurRad="50800" dist="38100" dir="2700000" algn="tl" rotWithShape="0">
                  <a:prstClr val="black">
                    <a:alpha val="40000"/>
                  </a:prstClr>
                </a:outerShdw>
              </a:effectLst>
            </p:spPr>
            <p:txBody>
              <a:bodyPr lIns="76197" tIns="0" rIns="76197" bIns="0" anchor="t" anchorCtr="0"/>
              <a:lstStyle/>
              <a:p>
                <a:pPr algn="ctr" defTabSz="3639532">
                  <a:spcBef>
                    <a:spcPct val="50000"/>
                  </a:spcBef>
                </a:pPr>
                <a:r>
                  <a:rPr lang="en-US" sz="4400" b="1" dirty="0">
                    <a:solidFill>
                      <a:schemeClr val="bg1"/>
                    </a:solidFill>
                    <a:effectLst>
                      <a:innerShdw blurRad="63500" dist="50800" dir="13500000">
                        <a:prstClr val="black">
                          <a:alpha val="50000"/>
                        </a:prstClr>
                      </a:innerShdw>
                    </a:effectLst>
                  </a:rPr>
                  <a:t>Outlook</a:t>
                </a:r>
              </a:p>
            </p:txBody>
          </p:sp>
        </p:grpSp>
        <p:pic>
          <p:nvPicPr>
            <p:cNvPr id="78" name="Picture 77">
              <a:extLst>
                <a:ext uri="{FF2B5EF4-FFF2-40B4-BE49-F238E27FC236}">
                  <a16:creationId xmlns:a16="http://schemas.microsoft.com/office/drawing/2014/main" id="{4F66A1E4-4A47-32F2-CAE5-A6092F734291}"/>
                </a:ext>
              </a:extLst>
            </p:cNvPr>
            <p:cNvPicPr>
              <a:picLocks noChangeAspect="1"/>
            </p:cNvPicPr>
            <p:nvPr/>
          </p:nvPicPr>
          <p:blipFill>
            <a:blip r:embed="rId15">
              <a:clrChange>
                <a:clrFrom>
                  <a:srgbClr val="FFFFFF"/>
                </a:clrFrom>
                <a:clrTo>
                  <a:srgbClr val="FFFFFF">
                    <a:alpha val="0"/>
                  </a:srgbClr>
                </a:clrTo>
              </a:clrChange>
            </a:blip>
            <a:srcRect l="2871" t="6831" r="3396" b="2402"/>
            <a:stretch/>
          </p:blipFill>
          <p:spPr>
            <a:xfrm>
              <a:off x="21068372" y="31734697"/>
              <a:ext cx="8201465" cy="5931657"/>
            </a:xfrm>
            <a:prstGeom prst="rect">
              <a:avLst/>
            </a:prstGeom>
            <a:solidFill>
              <a:schemeClr val="bg1"/>
            </a:solidFill>
          </p:spPr>
        </p:pic>
        <p:sp>
          <p:nvSpPr>
            <p:cNvPr id="79" name="Rectangle 78">
              <a:extLst>
                <a:ext uri="{FF2B5EF4-FFF2-40B4-BE49-F238E27FC236}">
                  <a16:creationId xmlns:a16="http://schemas.microsoft.com/office/drawing/2014/main" id="{59B76B62-CC56-030C-ED21-A67622773AA2}"/>
                </a:ext>
              </a:extLst>
            </p:cNvPr>
            <p:cNvSpPr/>
            <p:nvPr/>
          </p:nvSpPr>
          <p:spPr>
            <a:xfrm>
              <a:off x="24654215" y="37666354"/>
              <a:ext cx="5495605" cy="48293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216000" rIns="216000" numCol="1" spcCol="324000" rtlCol="0" anchor="t"/>
            <a:lstStyle/>
            <a:p>
              <a:pPr algn="ctr"/>
              <a:r>
                <a:rPr lang="en-US" sz="2200" b="1" dirty="0">
                  <a:solidFill>
                    <a:srgbClr val="011893"/>
                  </a:solidFill>
                </a:rPr>
                <a:t>Filtered targets, study by </a:t>
              </a:r>
              <a:r>
                <a:rPr lang="en-US" sz="2200" b="1" dirty="0" err="1">
                  <a:solidFill>
                    <a:srgbClr val="011893"/>
                  </a:solidFill>
                </a:rPr>
                <a:t>Polimi</a:t>
              </a:r>
              <a:endParaRPr lang="en-US" sz="2200" b="1" dirty="0">
                <a:solidFill>
                  <a:srgbClr val="011893"/>
                </a:solidFill>
              </a:endParaRPr>
            </a:p>
          </p:txBody>
        </p:sp>
      </p:grpSp>
      <p:sp>
        <p:nvSpPr>
          <p:cNvPr id="82" name="Rectangle 81">
            <a:extLst>
              <a:ext uri="{FF2B5EF4-FFF2-40B4-BE49-F238E27FC236}">
                <a16:creationId xmlns:a16="http://schemas.microsoft.com/office/drawing/2014/main" id="{1101F817-4B38-C425-8A73-045F9CB06E09}"/>
              </a:ext>
            </a:extLst>
          </p:cNvPr>
          <p:cNvSpPr/>
          <p:nvPr/>
        </p:nvSpPr>
        <p:spPr>
          <a:xfrm>
            <a:off x="75963" y="35841307"/>
            <a:ext cx="6349151" cy="138900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216000" rIns="216000" numCol="1" spcCol="324000" rtlCol="0" anchor="t"/>
          <a:lstStyle/>
          <a:p>
            <a:pPr algn="ctr"/>
            <a:r>
              <a:rPr lang="en-US" sz="3200" b="1" dirty="0">
                <a:solidFill>
                  <a:srgbClr val="011893"/>
                </a:solidFill>
              </a:rPr>
              <a:t>ACP</a:t>
            </a:r>
          </a:p>
          <a:p>
            <a:pPr algn="ctr"/>
            <a:r>
              <a:rPr lang="en-US" sz="3200" dirty="0">
                <a:solidFill>
                  <a:schemeClr val="tx1"/>
                </a:solidFill>
              </a:rPr>
              <a:t>Hyperbolic arcs in 3-4 day cycles</a:t>
            </a:r>
          </a:p>
        </p:txBody>
      </p:sp>
      <p:sp>
        <p:nvSpPr>
          <p:cNvPr id="83" name="Rectangle 82">
            <a:extLst>
              <a:ext uri="{FF2B5EF4-FFF2-40B4-BE49-F238E27FC236}">
                <a16:creationId xmlns:a16="http://schemas.microsoft.com/office/drawing/2014/main" id="{3634282C-8ED9-94BE-FE11-3442AE419DE5}"/>
              </a:ext>
            </a:extLst>
          </p:cNvPr>
          <p:cNvSpPr/>
          <p:nvPr/>
        </p:nvSpPr>
        <p:spPr>
          <a:xfrm>
            <a:off x="6268421" y="35841307"/>
            <a:ext cx="7157835" cy="140656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216000" rIns="216000" numCol="1" spcCol="324000" rtlCol="0" anchor="t"/>
          <a:lstStyle/>
          <a:p>
            <a:pPr algn="ctr"/>
            <a:r>
              <a:rPr lang="en-US" sz="3200" b="1" dirty="0">
                <a:solidFill>
                  <a:srgbClr val="011893"/>
                </a:solidFill>
              </a:rPr>
              <a:t>COP</a:t>
            </a:r>
          </a:p>
          <a:p>
            <a:pPr algn="ctr"/>
            <a:r>
              <a:rPr lang="en-US" sz="3200" dirty="0">
                <a:solidFill>
                  <a:schemeClr val="tx1"/>
                </a:solidFill>
              </a:rPr>
              <a:t>Bow-tie trajectories &amp; hovering stations</a:t>
            </a:r>
          </a:p>
        </p:txBody>
      </p:sp>
      <p:sp>
        <p:nvSpPr>
          <p:cNvPr id="88" name="Rectangle 87">
            <a:extLst>
              <a:ext uri="{FF2B5EF4-FFF2-40B4-BE49-F238E27FC236}">
                <a16:creationId xmlns:a16="http://schemas.microsoft.com/office/drawing/2014/main" id="{04897B65-DA69-5409-6871-F19128C1D47F}"/>
              </a:ext>
            </a:extLst>
          </p:cNvPr>
          <p:cNvSpPr/>
          <p:nvPr/>
        </p:nvSpPr>
        <p:spPr>
          <a:xfrm>
            <a:off x="14226457" y="35835135"/>
            <a:ext cx="4751059" cy="132953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216000" rIns="216000" numCol="1" spcCol="324000" rtlCol="0" anchor="t"/>
          <a:lstStyle/>
          <a:p>
            <a:pPr algn="ctr"/>
            <a:r>
              <a:rPr lang="en-US" sz="3200" b="1" dirty="0">
                <a:solidFill>
                  <a:srgbClr val="011893"/>
                </a:solidFill>
              </a:rPr>
              <a:t>CEP</a:t>
            </a:r>
          </a:p>
          <a:p>
            <a:pPr algn="ctr"/>
            <a:r>
              <a:rPr lang="en-US" sz="3200" dirty="0">
                <a:solidFill>
                  <a:schemeClr val="tx1"/>
                </a:solidFill>
              </a:rPr>
              <a:t>Ballistic Arcs, 2-5 km</a:t>
            </a:r>
          </a:p>
        </p:txBody>
      </p:sp>
      <p:pic>
        <p:nvPicPr>
          <p:cNvPr id="89" name="Picture 88" descr="A graph with a red line&#10;&#10;Description automatically generated">
            <a:extLst>
              <a:ext uri="{FF2B5EF4-FFF2-40B4-BE49-F238E27FC236}">
                <a16:creationId xmlns:a16="http://schemas.microsoft.com/office/drawing/2014/main" id="{C228546F-39FB-86AD-353D-C5AE68784042}"/>
              </a:ext>
            </a:extLst>
          </p:cNvPr>
          <p:cNvPicPr>
            <a:picLocks noChangeAspect="1"/>
          </p:cNvPicPr>
          <p:nvPr/>
        </p:nvPicPr>
        <p:blipFill>
          <a:blip r:embed="rId16" cstate="print">
            <a:extLst>
              <a:ext uri="{28A0092B-C50C-407E-A947-70E740481C1C}">
                <a14:useLocalDpi xmlns:a14="http://schemas.microsoft.com/office/drawing/2010/main" val="0"/>
              </a:ext>
            </a:extLst>
          </a:blip>
          <a:srcRect t="4956" r="5474"/>
          <a:stretch/>
        </p:blipFill>
        <p:spPr bwMode="auto">
          <a:xfrm>
            <a:off x="426675" y="36867729"/>
            <a:ext cx="5769831" cy="4350807"/>
          </a:xfrm>
          <a:prstGeom prst="rect">
            <a:avLst/>
          </a:prstGeom>
          <a:noFill/>
          <a:ln>
            <a:noFill/>
          </a:ln>
        </p:spPr>
      </p:pic>
      <p:pic>
        <p:nvPicPr>
          <p:cNvPr id="90" name="Picture 89">
            <a:extLst>
              <a:ext uri="{FF2B5EF4-FFF2-40B4-BE49-F238E27FC236}">
                <a16:creationId xmlns:a16="http://schemas.microsoft.com/office/drawing/2014/main" id="{2160BF56-582A-4C41-F1C7-67AE99F061E5}"/>
              </a:ext>
            </a:extLst>
          </p:cNvPr>
          <p:cNvPicPr>
            <a:picLocks noChangeAspect="1"/>
          </p:cNvPicPr>
          <p:nvPr/>
        </p:nvPicPr>
        <p:blipFill>
          <a:blip r:embed="rId17" cstate="print">
            <a:extLst>
              <a:ext uri="{28A0092B-C50C-407E-A947-70E740481C1C}">
                <a14:useLocalDpi xmlns:a14="http://schemas.microsoft.com/office/drawing/2010/main" val="0"/>
              </a:ext>
            </a:extLst>
          </a:blip>
          <a:srcRect t="12580"/>
          <a:stretch/>
        </p:blipFill>
        <p:spPr>
          <a:xfrm>
            <a:off x="6587735" y="36929438"/>
            <a:ext cx="6638593" cy="4350807"/>
          </a:xfrm>
          <a:prstGeom prst="rect">
            <a:avLst/>
          </a:prstGeom>
        </p:spPr>
      </p:pic>
      <p:pic>
        <p:nvPicPr>
          <p:cNvPr id="93" name="Picture 92" descr="A picture containing text, line, diagram, plot&#10;&#10;Description automatically generated">
            <a:extLst>
              <a:ext uri="{FF2B5EF4-FFF2-40B4-BE49-F238E27FC236}">
                <a16:creationId xmlns:a16="http://schemas.microsoft.com/office/drawing/2014/main" id="{2706DA17-84AE-4AA7-4156-19BCAB535583}"/>
              </a:ext>
            </a:extLst>
          </p:cNvPr>
          <p:cNvPicPr>
            <a:picLocks noChangeAspect="1"/>
          </p:cNvPicPr>
          <p:nvPr/>
        </p:nvPicPr>
        <p:blipFill>
          <a:blip r:embed="rId18"/>
          <a:srcRect t="7051"/>
          <a:stretch/>
        </p:blipFill>
        <p:spPr>
          <a:xfrm>
            <a:off x="13494649" y="36911272"/>
            <a:ext cx="6242931" cy="4350101"/>
          </a:xfrm>
          <a:prstGeom prst="rect">
            <a:avLst/>
          </a:prstGeom>
        </p:spPr>
      </p:pic>
      <p:pic>
        <p:nvPicPr>
          <p:cNvPr id="94" name="Picture 93">
            <a:extLst>
              <a:ext uri="{FF2B5EF4-FFF2-40B4-BE49-F238E27FC236}">
                <a16:creationId xmlns:a16="http://schemas.microsoft.com/office/drawing/2014/main" id="{ECB7ACA2-E970-A55F-0C3D-862D1F4115B5}"/>
              </a:ext>
            </a:extLst>
          </p:cNvPr>
          <p:cNvPicPr>
            <a:picLocks noChangeAspect="1"/>
          </p:cNvPicPr>
          <p:nvPr/>
        </p:nvPicPr>
        <p:blipFill>
          <a:blip r:embed="rId19"/>
          <a:stretch>
            <a:fillRect/>
          </a:stretch>
        </p:blipFill>
        <p:spPr>
          <a:xfrm>
            <a:off x="36607187" y="16106215"/>
            <a:ext cx="6531144" cy="2420022"/>
          </a:xfrm>
          <a:prstGeom prst="rect">
            <a:avLst/>
          </a:prstGeom>
        </p:spPr>
      </p:pic>
      <p:sp>
        <p:nvSpPr>
          <p:cNvPr id="97" name="Rectangle 96">
            <a:extLst>
              <a:ext uri="{FF2B5EF4-FFF2-40B4-BE49-F238E27FC236}">
                <a16:creationId xmlns:a16="http://schemas.microsoft.com/office/drawing/2014/main" id="{82CB9033-B568-3820-084C-064F573BDA52}"/>
              </a:ext>
            </a:extLst>
          </p:cNvPr>
          <p:cNvSpPr/>
          <p:nvPr/>
        </p:nvSpPr>
        <p:spPr>
          <a:xfrm>
            <a:off x="15693372" y="10099503"/>
            <a:ext cx="8741824" cy="93195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216000" rIns="216000" numCol="1" spcCol="324000" rtlCol="0" anchor="t"/>
          <a:lstStyle/>
          <a:p>
            <a:pPr algn="just"/>
            <a:r>
              <a:rPr lang="en-US" sz="3200" b="1" dirty="0">
                <a:solidFill>
                  <a:srgbClr val="011893"/>
                </a:solidFill>
              </a:rPr>
              <a:t>Using flyby-induced changes in the observables:</a:t>
            </a:r>
            <a:endParaRPr lang="en-US" sz="3200" dirty="0">
              <a:solidFill>
                <a:schemeClr val="tx1"/>
              </a:solidFill>
            </a:endParaRPr>
          </a:p>
          <a:p>
            <a:pPr algn="just"/>
            <a:endParaRPr lang="en-US" sz="3200" dirty="0">
              <a:solidFill>
                <a:schemeClr val="tx1"/>
              </a:solidFill>
            </a:endParaRPr>
          </a:p>
        </p:txBody>
      </p:sp>
      <p:pic>
        <p:nvPicPr>
          <p:cNvPr id="103" name="Picture 102">
            <a:extLst>
              <a:ext uri="{FF2B5EF4-FFF2-40B4-BE49-F238E27FC236}">
                <a16:creationId xmlns:a16="http://schemas.microsoft.com/office/drawing/2014/main" id="{68B93EBB-2181-CE05-2F62-1C039A4CBDC5}"/>
              </a:ext>
            </a:extLst>
          </p:cNvPr>
          <p:cNvPicPr>
            <a:picLocks noChangeAspect="1"/>
          </p:cNvPicPr>
          <p:nvPr/>
        </p:nvPicPr>
        <p:blipFill>
          <a:blip r:embed="rId20">
            <a:clrChange>
              <a:clrFrom>
                <a:srgbClr val="FFFFFF"/>
              </a:clrFrom>
              <a:clrTo>
                <a:srgbClr val="FFFFFF">
                  <a:alpha val="0"/>
                </a:srgbClr>
              </a:clrTo>
            </a:clrChange>
          </a:blip>
          <a:stretch>
            <a:fillRect/>
          </a:stretch>
        </p:blipFill>
        <p:spPr>
          <a:xfrm>
            <a:off x="252502" y="18594212"/>
            <a:ext cx="14828385" cy="5179417"/>
          </a:xfrm>
          <a:prstGeom prst="rect">
            <a:avLst/>
          </a:prstGeom>
        </p:spPr>
      </p:pic>
      <p:pic>
        <p:nvPicPr>
          <p:cNvPr id="144" name="Picture 143" descr="Chart, line chart&#10;&#10;Description automatically generated">
            <a:extLst>
              <a:ext uri="{FF2B5EF4-FFF2-40B4-BE49-F238E27FC236}">
                <a16:creationId xmlns:a16="http://schemas.microsoft.com/office/drawing/2014/main" id="{AA63248A-4891-ECC7-86EC-FFBB3EA4AF48}"/>
              </a:ext>
            </a:extLst>
          </p:cNvPr>
          <p:cNvPicPr>
            <a:picLocks noChangeAspect="1"/>
          </p:cNvPicPr>
          <p:nvPr/>
        </p:nvPicPr>
        <p:blipFill rotWithShape="1">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l="-1002" t="8523" r="5552" b="-1"/>
          <a:stretch/>
        </p:blipFill>
        <p:spPr>
          <a:xfrm>
            <a:off x="22167795" y="11322411"/>
            <a:ext cx="5672421" cy="4077153"/>
          </a:xfrm>
          <a:prstGeom prst="rect">
            <a:avLst/>
          </a:prstGeom>
          <a:solidFill>
            <a:schemeClr val="bg1"/>
          </a:solidFill>
        </p:spPr>
      </p:pic>
      <p:sp>
        <p:nvSpPr>
          <p:cNvPr id="146" name="Rectangle 145">
            <a:extLst>
              <a:ext uri="{FF2B5EF4-FFF2-40B4-BE49-F238E27FC236}">
                <a16:creationId xmlns:a16="http://schemas.microsoft.com/office/drawing/2014/main" id="{43FE6807-028B-8207-CE5E-47C22E03414D}"/>
              </a:ext>
            </a:extLst>
          </p:cNvPr>
          <p:cNvSpPr/>
          <p:nvPr/>
        </p:nvSpPr>
        <p:spPr>
          <a:xfrm>
            <a:off x="15757669" y="10851273"/>
            <a:ext cx="6200638" cy="1282985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216000" rIns="216000" numCol="1" spcCol="324000" rtlCol="0" anchor="t"/>
          <a:lstStyle/>
          <a:p>
            <a:pPr algn="just"/>
            <a:r>
              <a:rPr lang="en-US" sz="3200" b="1" dirty="0">
                <a:solidFill>
                  <a:srgbClr val="000080"/>
                </a:solidFill>
              </a:rPr>
              <a:t>Sci-1 </a:t>
            </a:r>
            <a:r>
              <a:rPr lang="en-US" sz="3200" dirty="0">
                <a:solidFill>
                  <a:schemeClr val="tx1"/>
                </a:solidFill>
              </a:rPr>
              <a:t>The moment of inertia is a measure of internal mass redistribution and is directly linked to the conservation of angular momentum. Measuring the rotational states before and after the earth encounter allows to understand internal mass redistribution and any changes caused by the flyby to its interior.</a:t>
            </a:r>
          </a:p>
          <a:p>
            <a:pPr algn="just"/>
            <a:endParaRPr lang="en-US" sz="3200" dirty="0">
              <a:solidFill>
                <a:schemeClr val="tx1"/>
              </a:solidFill>
            </a:endParaRPr>
          </a:p>
          <a:p>
            <a:pPr algn="just"/>
            <a:r>
              <a:rPr lang="en-US" sz="3200" b="1" dirty="0">
                <a:solidFill>
                  <a:srgbClr val="000080"/>
                </a:solidFill>
              </a:rPr>
              <a:t>Sci-2</a:t>
            </a:r>
            <a:r>
              <a:rPr lang="en-US" sz="3200" dirty="0">
                <a:solidFill>
                  <a:schemeClr val="tx1"/>
                </a:solidFill>
              </a:rPr>
              <a:t> Surface geophysical activities like avalanches, landslides or global shape deformation may occur due to external gravitational forces during the earth flyby. The observation (or non-detection) allows to estimate the cohesion of surface material which determines how asteroid surfaces respond to external forces and disturbances.</a:t>
            </a:r>
          </a:p>
          <a:p>
            <a:pPr algn="just"/>
            <a:endParaRPr lang="en-US" sz="3200" dirty="0">
              <a:solidFill>
                <a:schemeClr val="tx1"/>
              </a:solidFill>
            </a:endParaRPr>
          </a:p>
          <a:p>
            <a:pPr algn="just"/>
            <a:r>
              <a:rPr lang="en-US" sz="3200" b="1" dirty="0">
                <a:solidFill>
                  <a:srgbClr val="000080"/>
                </a:solidFill>
              </a:rPr>
              <a:t>Sci-3: </a:t>
            </a:r>
            <a:r>
              <a:rPr lang="en-US" sz="3200" dirty="0">
                <a:solidFill>
                  <a:schemeClr val="tx1"/>
                </a:solidFill>
              </a:rPr>
              <a:t>How will the gravitational interaction (+ thermal effects) affect the orbital evolution of Apophis and in general PHA.</a:t>
            </a:r>
          </a:p>
          <a:p>
            <a:pPr algn="just"/>
            <a:endParaRPr lang="en-US" sz="3200" dirty="0">
              <a:solidFill>
                <a:schemeClr val="tx1"/>
              </a:solidFill>
            </a:endParaRPr>
          </a:p>
          <a:p>
            <a:pPr algn="just"/>
            <a:endParaRPr lang="en-US" sz="3200" dirty="0">
              <a:solidFill>
                <a:schemeClr val="tx1"/>
              </a:solidFill>
            </a:endParaRPr>
          </a:p>
        </p:txBody>
      </p:sp>
      <p:grpSp>
        <p:nvGrpSpPr>
          <p:cNvPr id="149" name="Group 20">
            <a:extLst>
              <a:ext uri="{FF2B5EF4-FFF2-40B4-BE49-F238E27FC236}">
                <a16:creationId xmlns:a16="http://schemas.microsoft.com/office/drawing/2014/main" id="{8D35767C-27D1-8BCA-7537-999490F5892A}"/>
              </a:ext>
            </a:extLst>
          </p:cNvPr>
          <p:cNvGrpSpPr/>
          <p:nvPr/>
        </p:nvGrpSpPr>
        <p:grpSpPr>
          <a:xfrm>
            <a:off x="22167795" y="16028326"/>
            <a:ext cx="5025139" cy="3945411"/>
            <a:chOff x="8420040" y="4326840"/>
            <a:chExt cx="3061080" cy="2403360"/>
          </a:xfrm>
        </p:grpSpPr>
        <p:pic>
          <p:nvPicPr>
            <p:cNvPr id="150" name="Image 27" descr="Une image contenant ligne, Tracé, diagramme, texte&#10;&#10;Description générée automatiquement">
              <a:extLst>
                <a:ext uri="{FF2B5EF4-FFF2-40B4-BE49-F238E27FC236}">
                  <a16:creationId xmlns:a16="http://schemas.microsoft.com/office/drawing/2014/main" id="{0D089111-2AD5-DF1F-4692-C08CE64EC8B1}"/>
                </a:ext>
              </a:extLst>
            </p:cNvPr>
            <p:cNvPicPr/>
            <p:nvPr/>
          </p:nvPicPr>
          <p:blipFill>
            <a:blip r:embed="rId22"/>
            <a:srcRect l="2787" t="3356" r="2063" b="3573"/>
            <a:stretch/>
          </p:blipFill>
          <p:spPr>
            <a:xfrm>
              <a:off x="8420040" y="4334760"/>
              <a:ext cx="3061080" cy="2395440"/>
            </a:xfrm>
            <a:prstGeom prst="rect">
              <a:avLst/>
            </a:prstGeom>
            <a:ln w="0">
              <a:noFill/>
            </a:ln>
          </p:spPr>
        </p:pic>
        <p:sp>
          <p:nvSpPr>
            <p:cNvPr id="151" name="Rectangle 19">
              <a:extLst>
                <a:ext uri="{FF2B5EF4-FFF2-40B4-BE49-F238E27FC236}">
                  <a16:creationId xmlns:a16="http://schemas.microsoft.com/office/drawing/2014/main" id="{587A7096-114E-D1B6-CF60-100E243450B8}"/>
                </a:ext>
              </a:extLst>
            </p:cNvPr>
            <p:cNvSpPr/>
            <p:nvPr/>
          </p:nvSpPr>
          <p:spPr>
            <a:xfrm>
              <a:off x="10228320" y="4326840"/>
              <a:ext cx="1219680" cy="1411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BE" sz="1800" b="0" strike="noStrike" spc="-1">
                <a:solidFill>
                  <a:schemeClr val="lt1"/>
                </a:solidFill>
                <a:latin typeface="Calibri"/>
              </a:endParaRPr>
            </a:p>
          </p:txBody>
        </p:sp>
      </p:grpSp>
      <p:pic>
        <p:nvPicPr>
          <p:cNvPr id="57" name="Picture 7" descr="A picture containing mollusk, abalone, colorful, different&#10;&#10;Description automatically generated">
            <a:extLst>
              <a:ext uri="{FF2B5EF4-FFF2-40B4-BE49-F238E27FC236}">
                <a16:creationId xmlns:a16="http://schemas.microsoft.com/office/drawing/2014/main" id="{9C403A0D-0A22-D32E-3A56-3B588911789E}"/>
              </a:ext>
            </a:extLst>
          </p:cNvPr>
          <p:cNvPicPr>
            <a:picLocks noChangeAspect="1"/>
          </p:cNvPicPr>
          <p:nvPr/>
        </p:nvPicPr>
        <p:blipFill>
          <a:blip r:embed="rId23"/>
          <a:stretch>
            <a:fillRect/>
          </a:stretch>
        </p:blipFill>
        <p:spPr>
          <a:xfrm>
            <a:off x="32364134" y="11566319"/>
            <a:ext cx="3792627" cy="1807193"/>
          </a:xfrm>
          <a:prstGeom prst="rect">
            <a:avLst/>
          </a:prstGeom>
        </p:spPr>
      </p:pic>
      <p:grpSp>
        <p:nvGrpSpPr>
          <p:cNvPr id="159" name="Group 158">
            <a:extLst>
              <a:ext uri="{FF2B5EF4-FFF2-40B4-BE49-F238E27FC236}">
                <a16:creationId xmlns:a16="http://schemas.microsoft.com/office/drawing/2014/main" id="{1A7F3FEF-7255-7F0F-84D4-9F92EC7F48B4}"/>
              </a:ext>
            </a:extLst>
          </p:cNvPr>
          <p:cNvGrpSpPr/>
          <p:nvPr/>
        </p:nvGrpSpPr>
        <p:grpSpPr>
          <a:xfrm>
            <a:off x="20258222" y="37812705"/>
            <a:ext cx="9823249" cy="3689453"/>
            <a:chOff x="29184785" y="24248791"/>
            <a:chExt cx="9823249" cy="3689453"/>
          </a:xfrm>
        </p:grpSpPr>
        <p:sp>
          <p:nvSpPr>
            <p:cNvPr id="152" name="Rectangle 151">
              <a:extLst>
                <a:ext uri="{FF2B5EF4-FFF2-40B4-BE49-F238E27FC236}">
                  <a16:creationId xmlns:a16="http://schemas.microsoft.com/office/drawing/2014/main" id="{32891E70-A9EE-601E-51BA-89462175A065}"/>
                </a:ext>
              </a:extLst>
            </p:cNvPr>
            <p:cNvSpPr/>
            <p:nvPr/>
          </p:nvSpPr>
          <p:spPr>
            <a:xfrm>
              <a:off x="29230291" y="24408870"/>
              <a:ext cx="9777743" cy="3529374"/>
            </a:xfrm>
            <a:prstGeom prst="rect">
              <a:avLst/>
            </a:prstGeom>
            <a:solidFill>
              <a:schemeClr val="bg1">
                <a:lumMod val="9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8" name="Text Box 170">
              <a:extLst>
                <a:ext uri="{FF2B5EF4-FFF2-40B4-BE49-F238E27FC236}">
                  <a16:creationId xmlns:a16="http://schemas.microsoft.com/office/drawing/2014/main" id="{992F0A1B-49DD-5148-82DA-2BC3CFFB54F3}"/>
                </a:ext>
              </a:extLst>
            </p:cNvPr>
            <p:cNvSpPr txBox="1">
              <a:spLocks noChangeArrowheads="1"/>
            </p:cNvSpPr>
            <p:nvPr/>
          </p:nvSpPr>
          <p:spPr bwMode="auto">
            <a:xfrm>
              <a:off x="29184785" y="24248791"/>
              <a:ext cx="9823249" cy="748648"/>
            </a:xfrm>
            <a:prstGeom prst="rect">
              <a:avLst/>
            </a:prstGeom>
            <a:solidFill>
              <a:srgbClr val="000080"/>
            </a:solidFill>
            <a:ln w="9525">
              <a:solidFill>
                <a:srgbClr val="000080"/>
              </a:solidFill>
              <a:miter lim="800000"/>
              <a:headEnd/>
              <a:tailEnd/>
            </a:ln>
            <a:effectLst>
              <a:outerShdw blurRad="50800" dist="38100" dir="2700000" algn="tl" rotWithShape="0">
                <a:prstClr val="black">
                  <a:alpha val="40000"/>
                </a:prstClr>
              </a:outerShdw>
            </a:effectLst>
          </p:spPr>
          <p:txBody>
            <a:bodyPr lIns="76197" tIns="0" rIns="76197" bIns="0" anchor="t" anchorCtr="0"/>
            <a:lstStyle/>
            <a:p>
              <a:pPr algn="ctr" defTabSz="3639532">
                <a:spcBef>
                  <a:spcPct val="50000"/>
                </a:spcBef>
              </a:pPr>
              <a:r>
                <a:rPr lang="en-US" sz="4400" b="1" dirty="0">
                  <a:solidFill>
                    <a:schemeClr val="bg1"/>
                  </a:solidFill>
                  <a:effectLst>
                    <a:innerShdw blurRad="63500" dist="50800" dir="13500000">
                      <a:prstClr val="black">
                        <a:alpha val="50000"/>
                      </a:prstClr>
                    </a:innerShdw>
                  </a:effectLst>
                </a:rPr>
                <a:t>References</a:t>
              </a:r>
            </a:p>
          </p:txBody>
        </p:sp>
      </p:grpSp>
      <p:pic>
        <p:nvPicPr>
          <p:cNvPr id="51" name="Picture 50">
            <a:extLst>
              <a:ext uri="{FF2B5EF4-FFF2-40B4-BE49-F238E27FC236}">
                <a16:creationId xmlns:a16="http://schemas.microsoft.com/office/drawing/2014/main" id="{859105E2-07D1-0A9A-1F27-B6BC08E47D8E}"/>
              </a:ext>
            </a:extLst>
          </p:cNvPr>
          <p:cNvPicPr>
            <a:picLocks noChangeAspect="1"/>
          </p:cNvPicPr>
          <p:nvPr/>
        </p:nvPicPr>
        <p:blipFill>
          <a:blip r:embed="rId24">
            <a:clrChange>
              <a:clrFrom>
                <a:srgbClr val="FFFFFF"/>
              </a:clrFrom>
              <a:clrTo>
                <a:srgbClr val="FFFFFF">
                  <a:alpha val="0"/>
                </a:srgbClr>
              </a:clrTo>
            </a:clrChange>
          </a:blip>
          <a:stretch>
            <a:fillRect/>
          </a:stretch>
        </p:blipFill>
        <p:spPr>
          <a:xfrm>
            <a:off x="26691713" y="9768598"/>
            <a:ext cx="3258013" cy="2417364"/>
          </a:xfrm>
          <a:prstGeom prst="rect">
            <a:avLst/>
          </a:prstGeom>
        </p:spPr>
      </p:pic>
      <p:sp>
        <p:nvSpPr>
          <p:cNvPr id="5" name="Rectangle 4">
            <a:extLst>
              <a:ext uri="{FF2B5EF4-FFF2-40B4-BE49-F238E27FC236}">
                <a16:creationId xmlns:a16="http://schemas.microsoft.com/office/drawing/2014/main" id="{A309282D-FD51-57B1-97F2-ADB24F1A329E}"/>
              </a:ext>
            </a:extLst>
          </p:cNvPr>
          <p:cNvSpPr/>
          <p:nvPr/>
        </p:nvSpPr>
        <p:spPr>
          <a:xfrm>
            <a:off x="27126267" y="15943357"/>
            <a:ext cx="2882239" cy="47647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216000" rIns="216000" numCol="1" spcCol="324000" rtlCol="0" anchor="t"/>
          <a:lstStyle/>
          <a:p>
            <a:pPr algn="just"/>
            <a:r>
              <a:rPr lang="en-US" sz="2200" dirty="0">
                <a:solidFill>
                  <a:srgbClr val="011893"/>
                </a:solidFill>
              </a:rPr>
              <a:t>Left:</a:t>
            </a:r>
          </a:p>
          <a:p>
            <a:pPr algn="just"/>
            <a:r>
              <a:rPr lang="en-US" sz="2200" b="1" dirty="0">
                <a:solidFill>
                  <a:srgbClr val="011893"/>
                </a:solidFill>
              </a:rPr>
              <a:t>Simulated changes in the gravity surface slopes that could lead to landslide and expose fresh surface material. [2]</a:t>
            </a:r>
          </a:p>
          <a:p>
            <a:pPr algn="just"/>
            <a:endParaRPr lang="en-US" sz="2200" b="1" dirty="0">
              <a:solidFill>
                <a:srgbClr val="011893"/>
              </a:solidFill>
            </a:endParaRPr>
          </a:p>
          <a:p>
            <a:pPr algn="just"/>
            <a:r>
              <a:rPr lang="en-US" sz="2200" dirty="0">
                <a:solidFill>
                  <a:srgbClr val="011893"/>
                </a:solidFill>
              </a:rPr>
              <a:t>Bottom left:</a:t>
            </a:r>
          </a:p>
          <a:p>
            <a:pPr algn="just"/>
            <a:r>
              <a:rPr lang="en-US" sz="2200" b="1" dirty="0">
                <a:solidFill>
                  <a:srgbClr val="011893"/>
                </a:solidFill>
              </a:rPr>
              <a:t>Predicted changes in Apophis orbit. [3]</a:t>
            </a:r>
          </a:p>
          <a:p>
            <a:pPr algn="just"/>
            <a:r>
              <a:rPr lang="en-US" sz="2200" dirty="0">
                <a:solidFill>
                  <a:srgbClr val="011893"/>
                </a:solidFill>
              </a:rPr>
              <a:t>Bottom right:</a:t>
            </a:r>
          </a:p>
          <a:p>
            <a:pPr algn="just"/>
            <a:r>
              <a:rPr lang="en-US" sz="2200" b="1" dirty="0">
                <a:solidFill>
                  <a:srgbClr val="011893"/>
                </a:solidFill>
              </a:rPr>
              <a:t>Thermal modeling of Apophis. [4]</a:t>
            </a:r>
          </a:p>
        </p:txBody>
      </p:sp>
      <p:sp>
        <p:nvSpPr>
          <p:cNvPr id="8" name="Rectangle 7">
            <a:extLst>
              <a:ext uri="{FF2B5EF4-FFF2-40B4-BE49-F238E27FC236}">
                <a16:creationId xmlns:a16="http://schemas.microsoft.com/office/drawing/2014/main" id="{E28C7B97-6B9F-3805-0D68-104C5161FECC}"/>
              </a:ext>
            </a:extLst>
          </p:cNvPr>
          <p:cNvSpPr/>
          <p:nvPr/>
        </p:nvSpPr>
        <p:spPr>
          <a:xfrm>
            <a:off x="20574674" y="38721432"/>
            <a:ext cx="9129390" cy="273718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216000" rIns="216000" numCol="1" spcCol="324000" rtlCol="0" anchor="t"/>
          <a:lstStyle/>
          <a:p>
            <a:pPr algn="just"/>
            <a:r>
              <a:rPr lang="en-US" sz="2400" dirty="0">
                <a:solidFill>
                  <a:schemeClr val="tx1"/>
                </a:solidFill>
              </a:rPr>
              <a:t>[1] </a:t>
            </a:r>
            <a:r>
              <a:rPr lang="en-US" sz="2400" dirty="0" err="1">
                <a:solidFill>
                  <a:schemeClr val="tx1"/>
                </a:solidFill>
              </a:rPr>
              <a:t>Noiset</a:t>
            </a:r>
            <a:r>
              <a:rPr lang="en-US" sz="2400" dirty="0">
                <a:solidFill>
                  <a:schemeClr val="tx1"/>
                </a:solidFill>
              </a:rPr>
              <a:t>, G. Tasev E. Karatekin O., EPSC 2022</a:t>
            </a:r>
          </a:p>
          <a:p>
            <a:pPr algn="just"/>
            <a:r>
              <a:rPr lang="en-US" sz="2400" dirty="0">
                <a:solidFill>
                  <a:schemeClr val="tx1"/>
                </a:solidFill>
              </a:rPr>
              <a:t>[2] Tasev, E., </a:t>
            </a:r>
            <a:r>
              <a:rPr lang="en-US" sz="2400" dirty="0" err="1">
                <a:solidFill>
                  <a:schemeClr val="tx1"/>
                </a:solidFill>
              </a:rPr>
              <a:t>Sert</a:t>
            </a:r>
            <a:r>
              <a:rPr lang="en-US" sz="2400" dirty="0">
                <a:solidFill>
                  <a:schemeClr val="tx1"/>
                </a:solidFill>
              </a:rPr>
              <a:t>, H., Karatekin, O., EPSC 2024</a:t>
            </a:r>
          </a:p>
          <a:p>
            <a:pPr algn="just"/>
            <a:r>
              <a:rPr lang="en-US" sz="2400" dirty="0">
                <a:solidFill>
                  <a:schemeClr val="tx1"/>
                </a:solidFill>
              </a:rPr>
              <a:t>[3] </a:t>
            </a:r>
            <a:r>
              <a:rPr lang="en-US" sz="2400" dirty="0" err="1">
                <a:solidFill>
                  <a:schemeClr val="tx1"/>
                </a:solidFill>
              </a:rPr>
              <a:t>Doton</a:t>
            </a:r>
            <a:r>
              <a:rPr lang="en-US" sz="2400" dirty="0">
                <a:solidFill>
                  <a:schemeClr val="tx1"/>
                </a:solidFill>
              </a:rPr>
              <a:t> et al. Apophis Specific Action (SAT) Team Report,</a:t>
            </a:r>
          </a:p>
          <a:p>
            <a:pPr algn="just"/>
            <a:r>
              <a:rPr lang="en-US" sz="2400" dirty="0">
                <a:solidFill>
                  <a:schemeClr val="tx1"/>
                </a:solidFill>
              </a:rPr>
              <a:t>70238398, USGS Publications Warehouse, Astrogeology Science</a:t>
            </a:r>
          </a:p>
          <a:p>
            <a:pPr algn="just"/>
            <a:r>
              <a:rPr lang="en-US" sz="2400" dirty="0">
                <a:solidFill>
                  <a:schemeClr val="tx1"/>
                </a:solidFill>
              </a:rPr>
              <a:t>Center 2022.</a:t>
            </a:r>
          </a:p>
          <a:p>
            <a:pPr algn="just"/>
            <a:r>
              <a:rPr lang="en-US" sz="2400" dirty="0">
                <a:solidFill>
                  <a:schemeClr val="tx1"/>
                </a:solidFill>
              </a:rPr>
              <a:t>[4] KALAST thermal modeling code at Royal Observatory of Belgium, G. Henry et al., 2024 </a:t>
            </a:r>
          </a:p>
        </p:txBody>
      </p:sp>
      <p:sp>
        <p:nvSpPr>
          <p:cNvPr id="11" name="Rectangle 10">
            <a:extLst>
              <a:ext uri="{FF2B5EF4-FFF2-40B4-BE49-F238E27FC236}">
                <a16:creationId xmlns:a16="http://schemas.microsoft.com/office/drawing/2014/main" id="{239D331E-24E2-DBE9-286C-9B4BCD67F1E9}"/>
              </a:ext>
            </a:extLst>
          </p:cNvPr>
          <p:cNvSpPr/>
          <p:nvPr/>
        </p:nvSpPr>
        <p:spPr>
          <a:xfrm>
            <a:off x="27840216" y="12283065"/>
            <a:ext cx="1765877" cy="30977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216000" rIns="216000" numCol="1" spcCol="324000" rtlCol="0" anchor="t"/>
          <a:lstStyle/>
          <a:p>
            <a:pPr algn="just"/>
            <a:r>
              <a:rPr lang="en-US" sz="2200" b="1" dirty="0">
                <a:solidFill>
                  <a:srgbClr val="011893"/>
                </a:solidFill>
              </a:rPr>
              <a:t>Possible rotational changes of Apophis during Earth flyby, simulated with GUBAS. [1]</a:t>
            </a:r>
          </a:p>
        </p:txBody>
      </p:sp>
      <p:sp>
        <p:nvSpPr>
          <p:cNvPr id="10" name="TextBox 9">
            <a:extLst>
              <a:ext uri="{FF2B5EF4-FFF2-40B4-BE49-F238E27FC236}">
                <a16:creationId xmlns:a16="http://schemas.microsoft.com/office/drawing/2014/main" id="{2F2EF7B6-DFC0-1D02-9864-11F8C07EBE90}"/>
              </a:ext>
            </a:extLst>
          </p:cNvPr>
          <p:cNvSpPr txBox="1"/>
          <p:nvPr/>
        </p:nvSpPr>
        <p:spPr>
          <a:xfrm>
            <a:off x="12175667" y="-624070"/>
            <a:ext cx="10941311" cy="1446550"/>
          </a:xfrm>
          <a:prstGeom prst="rect">
            <a:avLst/>
          </a:prstGeom>
          <a:noFill/>
        </p:spPr>
        <p:txBody>
          <a:bodyPr wrap="square">
            <a:spAutoFit/>
          </a:bodyPr>
          <a:lstStyle/>
          <a:p>
            <a:pPr>
              <a:buNone/>
            </a:pPr>
            <a:br>
              <a:rPr lang="en-GB" sz="2800" dirty="0">
                <a:effectLst/>
                <a:latin typeface="Meiryo UI" panose="020B0604030504040204" pitchFamily="34" charset="-128"/>
                <a:ea typeface="Meiryo UI" panose="020B0604030504040204" pitchFamily="34" charset="-128"/>
              </a:rPr>
            </a:br>
            <a:endParaRPr lang="en-GB" sz="2800" dirty="0">
              <a:effectLst/>
              <a:latin typeface="Meiryo UI" panose="020B0604030504040204" pitchFamily="34" charset="-128"/>
              <a:ea typeface="Meiryo UI" panose="020B0604030504040204" pitchFamily="34" charset="-128"/>
            </a:endParaRPr>
          </a:p>
          <a:p>
            <a:r>
              <a:rPr lang="en-GB" sz="2800" dirty="0">
                <a:solidFill>
                  <a:srgbClr val="000000"/>
                </a:solidFill>
                <a:effectLst/>
                <a:latin typeface="Meiryo UI" panose="020B0604030504040204" pitchFamily="34" charset="-128"/>
                <a:ea typeface="Meiryo UI" panose="020B0604030504040204" pitchFamily="34" charset="-128"/>
              </a:rPr>
              <a:t> </a:t>
            </a:r>
            <a:r>
              <a:rPr lang="en-GB" sz="3200" b="1" dirty="0">
                <a:solidFill>
                  <a:srgbClr val="7030A0"/>
                </a:solidFill>
                <a:effectLst/>
                <a:latin typeface="Meiryo UI" panose="020B0604030504040204" pitchFamily="34" charset="-128"/>
                <a:ea typeface="Meiryo UI" panose="020B0604030504040204" pitchFamily="34" charset="-128"/>
              </a:rPr>
              <a:t>IAA-PDC-25-02-199</a:t>
            </a:r>
            <a:r>
              <a:rPr lang="en-GB" sz="2800" dirty="0">
                <a:effectLst/>
                <a:latin typeface="Meiryo UI" panose="020B0604030504040204" pitchFamily="34" charset="-128"/>
                <a:ea typeface="Meiryo UI" panose="020B0604030504040204" pitchFamily="34" charset="-128"/>
              </a:rPr>
              <a:t> </a:t>
            </a:r>
          </a:p>
        </p:txBody>
      </p:sp>
    </p:spTree>
    <p:extLst>
      <p:ext uri="{BB962C8B-B14F-4D97-AF65-F5344CB8AC3E}">
        <p14:creationId xmlns:p14="http://schemas.microsoft.com/office/powerpoint/2010/main" val="176264067"/>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26810</TotalTime>
  <Words>1024</Words>
  <Application>Microsoft Macintosh PowerPoint</Application>
  <PresentationFormat>Custom</PresentationFormat>
  <Paragraphs>152</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Meiryo UI</vt:lpstr>
      <vt:lpstr>Arial</vt:lpstr>
      <vt:lpstr>Calibri</vt:lpstr>
      <vt:lpstr>Verdana</vt:lpstr>
      <vt:lpstr>Wingdings</vt:lpstr>
      <vt:lpstr>Wingdings 2</vt:lpstr>
      <vt:lpstr>Thème Office</vt:lpstr>
      <vt:lpstr>PowerPoint Presentation</vt:lpstr>
    </vt:vector>
  </TitlesOfParts>
  <Company>Tim Anderson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Naomi Murdoch</dc:creator>
  <cp:lastModifiedBy>ozgur Karatekin</cp:lastModifiedBy>
  <cp:revision>791</cp:revision>
  <cp:lastPrinted>2018-04-30T18:29:10Z</cp:lastPrinted>
  <dcterms:created xsi:type="dcterms:W3CDTF">2016-04-12T21:51:35Z</dcterms:created>
  <dcterms:modified xsi:type="dcterms:W3CDTF">2025-05-02T08:55:31Z</dcterms:modified>
</cp:coreProperties>
</file>