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4844" r:id="rId2"/>
    <p:sldId id="2147472825" r:id="rId3"/>
    <p:sldId id="4518" r:id="rId4"/>
    <p:sldId id="501" r:id="rId5"/>
    <p:sldId id="2147472828" r:id="rId6"/>
    <p:sldId id="2147472822" r:id="rId7"/>
    <p:sldId id="4775" r:id="rId8"/>
    <p:sldId id="2147472829" r:id="rId9"/>
    <p:sldId id="2147472830" r:id="rId10"/>
    <p:sldId id="378" r:id="rId11"/>
    <p:sldId id="260" r:id="rId12"/>
    <p:sldId id="2147472817" r:id="rId13"/>
    <p:sldId id="2147472827" r:id="rId14"/>
    <p:sldId id="1483" r:id="rId15"/>
    <p:sldId id="1484" r:id="rId16"/>
    <p:sldId id="1485" r:id="rId17"/>
    <p:sldId id="2147472833" r:id="rId18"/>
    <p:sldId id="2147472832" r:id="rId19"/>
    <p:sldId id="2147472831" r:id="rId20"/>
  </p:sldIdLst>
  <p:sldSz cx="9144000" cy="5143500" type="screen16x9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942093"/>
    <a:srgbClr val="E4FFE1"/>
    <a:srgbClr val="0432FF"/>
    <a:srgbClr val="FFC1E8"/>
    <a:srgbClr val="FF2600"/>
    <a:srgbClr val="CAD4FF"/>
    <a:srgbClr val="00FDFF"/>
    <a:srgbClr val="DEF6FF"/>
    <a:srgbClr val="C6A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42"/>
    <p:restoredTop sz="88571" autoAdjust="0"/>
  </p:normalViewPr>
  <p:slideViewPr>
    <p:cSldViewPr snapToGrid="0" snapToObjects="1">
      <p:cViewPr varScale="1">
        <p:scale>
          <a:sx n="126" d="100"/>
          <a:sy n="126" d="100"/>
        </p:scale>
        <p:origin x="200" y="360"/>
      </p:cViewPr>
      <p:guideLst>
        <p:guide orient="horz" pos="162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E3605-7D43-E347-9E3A-7DB667ADAA2A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0CF44-EAA4-BE44-8EA6-8C3D93B862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153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84E4-D6A9-8149-8265-0047C6B0A24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8934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0CF44-EAA4-BE44-8EA6-8C3D93B8626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2649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0CF44-EAA4-BE44-8EA6-8C3D93B8626A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7583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0CF44-EAA4-BE44-8EA6-8C3D93B8626A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3219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84E4-D6A9-8149-8265-0047C6B0A249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5921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84E4-D6A9-8149-8265-0047C6B0A24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52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84E4-D6A9-8149-8265-0047C6B0A24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9438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42C7EF-1576-47AD-8F0A-9EA0BC2BFBA7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570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0CF44-EAA4-BE44-8EA6-8C3D93B8626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3566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0CF44-EAA4-BE44-8EA6-8C3D93B8626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8821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0CF44-EAA4-BE44-8EA6-8C3D93B8626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9657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46C1D-E5B8-49E1-8927-B65E3210E03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6631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0CF44-EAA4-BE44-8EA6-8C3D93B8626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9982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F876-7298-4344-BB0F-7FBD7427A2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1108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010400" y="4850818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4F876-7298-4344-BB0F-7FBD7427A29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57212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290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4C224-E33D-A64A-A92B-E87361D084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71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83450"/>
            <a:ext cx="8229600" cy="635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960022"/>
            <a:ext cx="8229600" cy="3634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82880" y="487093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r>
              <a:rPr lang="en-US" altLang="ja-JP"/>
              <a:t>2025/5/6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85589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r>
              <a:rPr lang="en" altLang="ja-JP"/>
              <a:t>PDC2025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10400" y="485905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fld id="{8E14F876-7298-4344-BB0F-7FBD7427A29A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89E2B00-4099-8E78-7BA5-FDF1EB5959F6}"/>
              </a:ext>
            </a:extLst>
          </p:cNvPr>
          <p:cNvCxnSpPr/>
          <p:nvPr userDrawn="1"/>
        </p:nvCxnSpPr>
        <p:spPr>
          <a:xfrm>
            <a:off x="182880" y="4850388"/>
            <a:ext cx="8851392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E9DC1DBB-9A24-00F0-A7A3-78263A26FC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21427" y="36542"/>
            <a:ext cx="730746" cy="83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6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3600" b="1" i="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ov"/><Relationship Id="rId7" Type="http://schemas.openxmlformats.org/officeDocument/2006/relationships/image" Target="../media/image2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yabusa2.jaxa.jp/en/topics/202207_MillCamp2s/img/fig2.png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5D746F-0AA5-6F4F-843D-21D6CDBDD8E6}"/>
              </a:ext>
            </a:extLst>
          </p:cNvPr>
          <p:cNvSpPr txBox="1"/>
          <p:nvPr/>
        </p:nvSpPr>
        <p:spPr>
          <a:xfrm>
            <a:off x="91439" y="29777"/>
            <a:ext cx="896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9th IAA International Planetary Defense Conference</a:t>
            </a:r>
            <a:endParaRPr lang="ja-JP" altLang="en-US" sz="1600" b="1">
              <a:solidFill>
                <a:srgbClr val="FF2F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813BFAC0-AB2D-7DA5-5B50-BCE36D438070}"/>
              </a:ext>
            </a:extLst>
          </p:cNvPr>
          <p:cNvSpPr txBox="1">
            <a:spLocks/>
          </p:cNvSpPr>
          <p:nvPr/>
        </p:nvSpPr>
        <p:spPr>
          <a:xfrm>
            <a:off x="91439" y="315786"/>
            <a:ext cx="8961120" cy="7279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Planetary Defense Activities in JAXA </a:t>
            </a:r>
            <a:endParaRPr lang="ja-JP" altLang="en-US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47718C-2491-7928-3359-490AE42E2BCB}"/>
              </a:ext>
            </a:extLst>
          </p:cNvPr>
          <p:cNvSpPr txBox="1"/>
          <p:nvPr/>
        </p:nvSpPr>
        <p:spPr>
          <a:xfrm>
            <a:off x="295623" y="2969577"/>
            <a:ext cx="52641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M. Yoshikawa, M. Kasahara, A. Iwaki, R. Yoshida, </a:t>
            </a:r>
          </a:p>
          <a:p>
            <a:r>
              <a:rPr lang="en-US" altLang="ja-JP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T. Miyoshi, H. </a:t>
            </a:r>
            <a:r>
              <a:rPr lang="en-US" altLang="ja-JP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Shinomiya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Y. Muto, M. Abe, </a:t>
            </a:r>
          </a:p>
          <a:p>
            <a:r>
              <a:rPr lang="en-US" altLang="ja-JP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T. Okada, N. Ozaki, T. Saiki, Y. </a:t>
            </a:r>
            <a:r>
              <a:rPr lang="en-US" altLang="ja-JP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Shimaki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endParaRPr lang="ja-JP" altLang="ja-JP" sz="1800">
              <a:effectLst/>
              <a:latin typeface="Times New Roman" panose="02020603050405020304" pitchFamily="18" charset="0"/>
              <a:ea typeface="ＭＳ 明朝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altLang="ja-JP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H. Takeuchi, S. Tanaka, Y. Tsuda, K. Nishiyama, </a:t>
            </a:r>
          </a:p>
          <a:p>
            <a:r>
              <a:rPr lang="en-US" altLang="ja-JP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N. </a:t>
            </a:r>
            <a:r>
              <a:rPr lang="en-US" altLang="ja-JP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Higashio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Y. </a:t>
            </a:r>
            <a:r>
              <a:rPr lang="en-US" altLang="ja-JP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Mimasu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T. </a:t>
            </a:r>
            <a:r>
              <a:rPr lang="en-US" altLang="ja-JP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Ikenaga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K. </a:t>
            </a:r>
            <a:r>
              <a:rPr lang="en-US" altLang="ja-JP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Kamiya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altLang="ja-JP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H. Kurosaki, T. Yanagisawa, K. Nitta, Y. Sakurai, </a:t>
            </a:r>
          </a:p>
          <a:p>
            <a:r>
              <a:rPr lang="en-US" altLang="ja-JP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S. Nakamura, S. </a:t>
            </a:r>
            <a:r>
              <a:rPr lang="en-US" altLang="ja-JP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Ohkawa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T. </a:t>
            </a:r>
            <a:r>
              <a:rPr lang="en-US" altLang="ja-JP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Iori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M. Fujimoto</a:t>
            </a:r>
            <a:r>
              <a:rPr lang="en-US" altLang="ja-JP" baseline="30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(JAXA)</a:t>
            </a:r>
            <a:endParaRPr lang="ja-JP" altLang="ja-JP" sz="1800">
              <a:effectLst/>
              <a:latin typeface="Times New Roman" panose="02020603050405020304" pitchFamily="18" charset="0"/>
              <a:ea typeface="ＭＳ 明朝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B5ADA4-E568-E157-3A12-56534D81A01B}"/>
              </a:ext>
            </a:extLst>
          </p:cNvPr>
          <p:cNvSpPr txBox="1"/>
          <p:nvPr/>
        </p:nvSpPr>
        <p:spPr>
          <a:xfrm>
            <a:off x="853833" y="1695975"/>
            <a:ext cx="4147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6, 2025</a:t>
            </a:r>
          </a:p>
          <a:p>
            <a:r>
              <a:rPr lang="en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Stellenbosch, Cape Town, South Africa</a:t>
            </a:r>
            <a:r>
              <a:rPr lang="en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9664F14-6491-9EC5-70FE-5BA733EA2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794" y="1377944"/>
            <a:ext cx="3077661" cy="352186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F09C792-C839-238A-552B-A7F8AC2E4BB0}"/>
              </a:ext>
            </a:extLst>
          </p:cNvPr>
          <p:cNvSpPr txBox="1"/>
          <p:nvPr/>
        </p:nvSpPr>
        <p:spPr>
          <a:xfrm>
            <a:off x="295624" y="2544502"/>
            <a:ext cx="4507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JAXA Planetary Defense Team</a:t>
            </a:r>
            <a:r>
              <a:rPr lang="en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0CCFA6B-C2C5-9851-B030-F31E438FDE55}"/>
              </a:ext>
            </a:extLst>
          </p:cNvPr>
          <p:cNvSpPr txBox="1"/>
          <p:nvPr/>
        </p:nvSpPr>
        <p:spPr>
          <a:xfrm>
            <a:off x="68123" y="1020536"/>
            <a:ext cx="896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IAA-PDC-25-02-153</a:t>
            </a:r>
            <a:endParaRPr lang="ja-JP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31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57B275-9B41-673B-ED5D-93503211DCEF}"/>
              </a:ext>
            </a:extLst>
          </p:cNvPr>
          <p:cNvSpPr txBox="1"/>
          <p:nvPr/>
        </p:nvSpPr>
        <p:spPr>
          <a:xfrm>
            <a:off x="120580" y="472359"/>
            <a:ext cx="80336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15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JAXA organized the "Asia-Pacific Asteroid Observation Network (APAON)" to effectively utilize telescopes in the Asia-Pacific region and contribute to planetary defense.</a:t>
            </a:r>
          </a:p>
          <a:p>
            <a:r>
              <a:rPr lang="en" altLang="ja-JP" sz="15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Asteroid observers in Japan are also organized into Japanese teams.</a:t>
            </a:r>
            <a:endParaRPr lang="ja-JP" altLang="en-US" sz="150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A11579E4-3949-313A-8F89-514654F65547}"/>
              </a:ext>
            </a:extLst>
          </p:cNvPr>
          <p:cNvGrpSpPr/>
          <p:nvPr/>
        </p:nvGrpSpPr>
        <p:grpSpPr>
          <a:xfrm>
            <a:off x="1493939" y="2423884"/>
            <a:ext cx="5949037" cy="2350433"/>
            <a:chOff x="1493938" y="2101754"/>
            <a:chExt cx="5949037" cy="2350433"/>
          </a:xfrm>
        </p:grpSpPr>
        <p:pic>
          <p:nvPicPr>
            <p:cNvPr id="8" name="図 7" descr="天文台配置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938" y="2101754"/>
              <a:ext cx="5696806" cy="2344026"/>
            </a:xfrm>
            <a:prstGeom prst="rect">
              <a:avLst/>
            </a:prstGeom>
          </p:spPr>
        </p:pic>
        <p:sp>
          <p:nvSpPr>
            <p:cNvPr id="10" name="円/楕円 9"/>
            <p:cNvSpPr/>
            <p:nvPr/>
          </p:nvSpPr>
          <p:spPr>
            <a:xfrm>
              <a:off x="2806839" y="2393953"/>
              <a:ext cx="897234" cy="538340"/>
            </a:xfrm>
            <a:prstGeom prst="ellipse">
              <a:avLst/>
            </a:prstGeom>
            <a:noFill/>
            <a:ln w="38100" cmpd="sng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722" tIns="30861" rIns="61722" bIns="30861"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5998070" y="2564798"/>
              <a:ext cx="717787" cy="473448"/>
            </a:xfrm>
            <a:prstGeom prst="ellipse">
              <a:avLst/>
            </a:prstGeom>
            <a:noFill/>
            <a:ln w="38100" cmpd="sng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722" tIns="30861" rIns="61722" bIns="30861"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4225546" y="2291232"/>
              <a:ext cx="797526" cy="12634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722" tIns="30861" rIns="61722" bIns="30861"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5570372" y="2979011"/>
              <a:ext cx="109759" cy="119318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722" tIns="30861" rIns="61722" bIns="30861"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597755" y="3802785"/>
              <a:ext cx="1860804" cy="4316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lIns="61722" tIns="30861" rIns="61722" bIns="30861" rtlCol="0">
              <a:spAutoFit/>
            </a:bodyPr>
            <a:lstStyle/>
            <a:p>
              <a:r>
                <a:rPr lang="en" altLang="ja-JP" sz="1200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/>
                </a:rPr>
                <a:t>Promoting asteroid observation in this area</a:t>
              </a:r>
              <a:endParaRPr lang="ja-JP" altLang="en-US" sz="120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/>
              </a:endParaRPr>
            </a:p>
          </p:txBody>
        </p:sp>
        <p:cxnSp>
          <p:nvCxnSpPr>
            <p:cNvPr id="15" name="直線矢印コネクタ 14"/>
            <p:cNvCxnSpPr>
              <a:cxnSpLocks/>
              <a:endCxn id="12" idx="3"/>
            </p:cNvCxnSpPr>
            <p:nvPr/>
          </p:nvCxnSpPr>
          <p:spPr>
            <a:xfrm flipV="1">
              <a:off x="3973315" y="3369665"/>
              <a:ext cx="369026" cy="426713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円/楕円 30"/>
            <p:cNvSpPr/>
            <p:nvPr/>
          </p:nvSpPr>
          <p:spPr>
            <a:xfrm>
              <a:off x="1603517" y="2582334"/>
              <a:ext cx="717787" cy="473448"/>
            </a:xfrm>
            <a:prstGeom prst="ellipse">
              <a:avLst/>
            </a:prstGeom>
            <a:noFill/>
            <a:ln w="38100" cmpd="sng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722" tIns="30861" rIns="61722" bIns="30861"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6583249" y="3494053"/>
              <a:ext cx="538274" cy="320249"/>
            </a:xfrm>
            <a:prstGeom prst="ellipse">
              <a:avLst/>
            </a:prstGeom>
            <a:noFill/>
            <a:ln w="38100" cmpd="sng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722" tIns="30861" rIns="61722" bIns="30861"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2188696" y="3485787"/>
              <a:ext cx="538274" cy="320249"/>
            </a:xfrm>
            <a:prstGeom prst="ellipse">
              <a:avLst/>
            </a:prstGeom>
            <a:noFill/>
            <a:ln w="38100" cmpd="sng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722" tIns="30861" rIns="61722" bIns="30861"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34" name="下カーブ矢印 33"/>
            <p:cNvSpPr/>
            <p:nvPr/>
          </p:nvSpPr>
          <p:spPr>
            <a:xfrm flipH="1">
              <a:off x="4713362" y="2326310"/>
              <a:ext cx="963265" cy="309640"/>
            </a:xfrm>
            <a:prstGeom prst="curvedDownArrow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722" tIns="30861" rIns="61722" bIns="30861" rtlCol="0" anchor="ctr"/>
            <a:lstStyle/>
            <a:p>
              <a:pPr algn="ctr"/>
              <a:endParaRPr lang="ja-JP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35" name="下カーブ矢印 34"/>
            <p:cNvSpPr/>
            <p:nvPr/>
          </p:nvSpPr>
          <p:spPr>
            <a:xfrm flipH="1">
              <a:off x="3346211" y="2240633"/>
              <a:ext cx="963265" cy="309640"/>
            </a:xfrm>
            <a:prstGeom prst="curvedDownArrow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722" tIns="30861" rIns="61722" bIns="30861" rtlCol="0" anchor="ctr"/>
            <a:lstStyle/>
            <a:p>
              <a:pPr algn="ctr"/>
              <a:endParaRPr lang="ja-JP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36" name="下カーブ矢印 35"/>
            <p:cNvSpPr/>
            <p:nvPr/>
          </p:nvSpPr>
          <p:spPr>
            <a:xfrm flipH="1">
              <a:off x="1883773" y="2223097"/>
              <a:ext cx="963265" cy="309640"/>
            </a:xfrm>
            <a:prstGeom prst="curvedDownArrow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722" tIns="30861" rIns="61722" bIns="30861" rtlCol="0" anchor="ctr"/>
            <a:lstStyle/>
            <a:p>
              <a:pPr algn="ctr"/>
              <a:endParaRPr lang="ja-JP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37" name="下カーブ矢印 36"/>
            <p:cNvSpPr/>
            <p:nvPr/>
          </p:nvSpPr>
          <p:spPr>
            <a:xfrm flipH="1">
              <a:off x="4721962" y="2317708"/>
              <a:ext cx="1350291" cy="309640"/>
            </a:xfrm>
            <a:prstGeom prst="curvedDownArrow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722" tIns="30861" rIns="61722" bIns="30861" rtlCol="0" anchor="ctr"/>
            <a:lstStyle/>
            <a:p>
              <a:pPr algn="ctr"/>
              <a:endParaRPr lang="ja-JP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4297677" y="3004771"/>
              <a:ext cx="160882" cy="120033"/>
            </a:xfrm>
            <a:prstGeom prst="rect">
              <a:avLst/>
            </a:prstGeom>
            <a:noFill/>
          </p:spPr>
          <p:txBody>
            <a:bodyPr wrap="square" lIns="61722" tIns="30861" rIns="61722" bIns="30861" rtlCol="0">
              <a:spAutoFit/>
            </a:bodyPr>
            <a:lstStyle/>
            <a:p>
              <a:r>
                <a:rPr lang="en-US" altLang="ja-JP" sz="375">
                  <a:solidFill>
                    <a:srgbClr val="FF0000"/>
                  </a:solidFill>
                </a:rPr>
                <a:t>★</a:t>
              </a:r>
              <a:endParaRPr lang="ja-JP" altLang="en-US" sz="375">
                <a:solidFill>
                  <a:srgbClr val="FF0000"/>
                </a:solidFill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4619441" y="2764768"/>
              <a:ext cx="160882" cy="120033"/>
            </a:xfrm>
            <a:prstGeom prst="rect">
              <a:avLst/>
            </a:prstGeom>
            <a:noFill/>
          </p:spPr>
          <p:txBody>
            <a:bodyPr wrap="square" lIns="61722" tIns="30861" rIns="61722" bIns="30861" rtlCol="0">
              <a:spAutoFit/>
            </a:bodyPr>
            <a:lstStyle/>
            <a:p>
              <a:r>
                <a:rPr lang="en-US" altLang="ja-JP" sz="375">
                  <a:solidFill>
                    <a:srgbClr val="FF0000"/>
                  </a:solidFill>
                </a:rPr>
                <a:t>★</a:t>
              </a:r>
              <a:endParaRPr lang="ja-JP" altLang="en-US" sz="375">
                <a:solidFill>
                  <a:srgbClr val="FF0000"/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26100A4-BA8D-311E-D1AF-71D30B64FCBA}"/>
                </a:ext>
              </a:extLst>
            </p:cNvPr>
            <p:cNvSpPr txBox="1"/>
            <p:nvPr/>
          </p:nvSpPr>
          <p:spPr>
            <a:xfrm>
              <a:off x="4701531" y="4082855"/>
              <a:ext cx="27414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altLang="ja-JP" sz="9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Distribution of ground observation networks. </a:t>
              </a:r>
            </a:p>
            <a:p>
              <a:r>
                <a:rPr lang="en" altLang="ja-JP" sz="9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Original illustration</a:t>
              </a:r>
              <a:r>
                <a:rPr lang="ja-JP" altLang="en" sz="9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：</a:t>
              </a:r>
              <a:r>
                <a:rPr lang="en" altLang="ja-JP" sz="9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by Timothy Spahr.</a:t>
              </a:r>
              <a:r>
                <a:rPr lang="ja-JP" altLang="en-US" sz="9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7E6471-70A3-B79B-01FB-8ED69EEEE5C8}"/>
              </a:ext>
            </a:extLst>
          </p:cNvPr>
          <p:cNvSpPr txBox="1"/>
          <p:nvPr/>
        </p:nvSpPr>
        <p:spPr>
          <a:xfrm>
            <a:off x="-94810" y="27707"/>
            <a:ext cx="8470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9329" indent="-339329" algn="ctr"/>
            <a:r>
              <a:rPr lang="en-US" altLang="ja-JP" sz="2800" b="1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Asia-Pacific Asteroid Observation Network (APAON)</a:t>
            </a:r>
            <a:endParaRPr lang="ja-JP" altLang="en-US" sz="2800" b="1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B6E0436-886E-C4DA-957D-279FBAE14986}"/>
              </a:ext>
            </a:extLst>
          </p:cNvPr>
          <p:cNvSpPr txBox="1"/>
          <p:nvPr/>
        </p:nvSpPr>
        <p:spPr>
          <a:xfrm>
            <a:off x="182880" y="1196189"/>
            <a:ext cx="7817464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0" indent="-95250">
              <a:buFont typeface="Arial" panose="020B0604020202020204" pitchFamily="34" charset="0"/>
              <a:buChar char="•"/>
            </a:pPr>
            <a:r>
              <a:rPr lang="en-US" altLang="ja-JP" sz="135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Dec. 2013</a:t>
            </a:r>
            <a:r>
              <a:rPr lang="ja-JP" altLang="en-US" sz="135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　 </a:t>
            </a:r>
            <a:r>
              <a:rPr lang="en-US" altLang="ja-JP" sz="135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APAON was proposed at APRSAF※ and called for participation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altLang="ja-JP" sz="135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2014</a:t>
            </a:r>
            <a:r>
              <a:rPr lang="ja-JP" altLang="en-US" sz="135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　　　　</a:t>
            </a:r>
            <a:r>
              <a:rPr lang="en-US" altLang="ja-JP" sz="135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Introduced at IAWN and SMPAG meetings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altLang="ja-JP" sz="135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Jan. 2015</a:t>
            </a:r>
            <a:r>
              <a:rPr lang="ja-JP" altLang="en-US" sz="135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　</a:t>
            </a:r>
            <a:r>
              <a:rPr lang="en-US" altLang="ja-JP" sz="135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" altLang="ja-JP" sz="135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Started observation campaign as test observation. Eleven countries and regions participated.</a:t>
            </a:r>
            <a:endParaRPr lang="en-US" altLang="ja-JP" sz="135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altLang="ja-JP" sz="135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2018           Activity suspended</a:t>
            </a:r>
            <a:r>
              <a:rPr lang="en" altLang="ja-JP" sz="135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" altLang="ja-JP" sz="1350" dirty="0">
                <a:solidFill>
                  <a:srgbClr val="FF2F9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2025		Attempting to restart</a:t>
            </a:r>
            <a:endParaRPr lang="ja-JP" altLang="en-US" sz="1350">
              <a:solidFill>
                <a:srgbClr val="FF2F92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0ED81F0-26EF-97B4-A0E5-3AEDD1512FA6}"/>
              </a:ext>
            </a:extLst>
          </p:cNvPr>
          <p:cNvSpPr txBox="1"/>
          <p:nvPr/>
        </p:nvSpPr>
        <p:spPr>
          <a:xfrm>
            <a:off x="5877991" y="1214058"/>
            <a:ext cx="288666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50" dirty="0">
                <a:latin typeface="MS PGothic" panose="020B0600070205080204" pitchFamily="34" charset="-128"/>
                <a:ea typeface="MS PGothic" panose="020B0600070205080204" pitchFamily="34" charset="-128"/>
                <a:cs typeface="ＭＳ Ｐゴシック"/>
              </a:rPr>
              <a:t>※:Asia-Pacific Regional Space Agency Forum</a:t>
            </a:r>
            <a:endParaRPr lang="ja-JP" altLang="en-US" sz="105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87A6913-3E11-F8B8-4003-6FC2E179E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C0A6C3-2038-817C-87C9-502548E5C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sp>
        <p:nvSpPr>
          <p:cNvPr id="7" name="スライド番号プレースホルダー 18">
            <a:extLst>
              <a:ext uri="{FF2B5EF4-FFF2-40B4-BE49-F238E27FC236}">
                <a16:creationId xmlns:a16="http://schemas.microsoft.com/office/drawing/2014/main" id="{51CAAD31-ACB9-9B89-5154-C418FE44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0818"/>
            <a:ext cx="2133600" cy="273844"/>
          </a:xfrm>
        </p:spPr>
        <p:txBody>
          <a:bodyPr/>
          <a:lstStyle/>
          <a:p>
            <a:fld id="{8E14F876-7298-4344-BB0F-7FBD7427A29A}" type="slidenum">
              <a:rPr lang="ja-JP" altLang="en-US" smtClean="0">
                <a:solidFill>
                  <a:schemeClr val="tx1"/>
                </a:solidFill>
              </a:rPr>
              <a:pPr/>
              <a:t>10</a:t>
            </a:fld>
            <a:endParaRPr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50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F5A4B2-9D8A-A7F2-5972-D5C2CA29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531312"/>
            <a:ext cx="7621266" cy="78861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ja-JP" sz="2200" dirty="0">
                <a:solidFill>
                  <a:srgbClr val="000000"/>
                </a:solidFill>
                <a:ea typeface="+mn-ea"/>
              </a:rPr>
              <a:t>Deep-space multi-object orbit determination system (DMOODS) </a:t>
            </a:r>
            <a:br>
              <a:rPr lang="en-US" altLang="ja-JP" sz="2200" b="0" dirty="0">
                <a:solidFill>
                  <a:srgbClr val="000000"/>
                </a:solidFill>
                <a:ea typeface="+mn-ea"/>
              </a:rPr>
            </a:br>
            <a:r>
              <a:rPr lang="en-US" altLang="ja-JP" sz="2200" b="0" dirty="0">
                <a:solidFill>
                  <a:srgbClr val="000000"/>
                </a:solidFill>
                <a:ea typeface="+mn-ea"/>
              </a:rPr>
              <a:t>     = </a:t>
            </a:r>
            <a:r>
              <a:rPr lang="en-US" altLang="ja-JP" sz="2200" b="0" dirty="0"/>
              <a:t>JAXA's software for the orbit determination of deep space mission</a:t>
            </a:r>
            <a:r>
              <a:rPr lang="ja-JP" altLang="en-US" sz="2700" b="0"/>
              <a:t> </a:t>
            </a:r>
            <a:endParaRPr kumimoji="1" lang="ja-JP" altLang="en-US" sz="2200" b="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441197-433A-A539-FAB0-7D9E2943B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03" y="1319930"/>
            <a:ext cx="5596523" cy="237149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" altLang="ja-JP" sz="1800" dirty="0"/>
              <a:t>This system has the ability to simultaneously estimate the orbits of deep space probes and target celestial bodies:</a:t>
            </a:r>
          </a:p>
          <a:p>
            <a:pPr marL="0" indent="0">
              <a:buNone/>
            </a:pPr>
            <a:r>
              <a:rPr lang="en" altLang="ja-JP" sz="1800" dirty="0"/>
              <a:t>    For Hayabusa2 mission:</a:t>
            </a:r>
            <a:endParaRPr lang="en-US" altLang="ja-JP" sz="1800" dirty="0"/>
          </a:p>
          <a:p>
            <a:pPr marL="539750" lvl="1"/>
            <a:r>
              <a:rPr lang="en" altLang="ja-JP" sz="1800" dirty="0"/>
              <a:t>The final approach phase to </a:t>
            </a:r>
            <a:r>
              <a:rPr lang="en" altLang="ja-JP" sz="1800" dirty="0" err="1"/>
              <a:t>Ryugu</a:t>
            </a:r>
            <a:endParaRPr lang="en-US" altLang="ja-JP" sz="1800" dirty="0"/>
          </a:p>
          <a:p>
            <a:pPr marL="539750" lvl="1"/>
            <a:r>
              <a:rPr lang="en-US" altLang="ja-JP" sz="1800" dirty="0"/>
              <a:t>The estimation of the gravity field of </a:t>
            </a:r>
            <a:r>
              <a:rPr lang="en-US" altLang="ja-JP" sz="1800" dirty="0" err="1"/>
              <a:t>Ryugu</a:t>
            </a:r>
            <a:r>
              <a:rPr lang="en-US" altLang="ja-JP" sz="1800" dirty="0"/>
              <a:t> </a:t>
            </a:r>
          </a:p>
          <a:p>
            <a:pPr marL="539750" lvl="1"/>
            <a:r>
              <a:rPr lang="en-US" altLang="ja-JP" sz="1800" dirty="0"/>
              <a:t>T</a:t>
            </a:r>
            <a:r>
              <a:rPr lang="en" altLang="ja-JP" sz="1800" dirty="0"/>
              <a:t>he final guidance phase returning to the Earth</a:t>
            </a:r>
            <a:endParaRPr lang="en-US" altLang="ja-JP" sz="1800" dirty="0"/>
          </a:p>
          <a:p>
            <a:pPr marL="539750" lvl="1"/>
            <a:r>
              <a:rPr lang="en" altLang="ja-JP" sz="1800" dirty="0"/>
              <a:t>Precise estimation of </a:t>
            </a:r>
            <a:r>
              <a:rPr lang="en" altLang="ja-JP" sz="1800" dirty="0" err="1"/>
              <a:t>Ryugu's</a:t>
            </a:r>
            <a:r>
              <a:rPr lang="en" altLang="ja-JP" sz="1800" dirty="0"/>
              <a:t> orbit </a:t>
            </a:r>
            <a:endParaRPr lang="en-US" altLang="ja-JP" sz="1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4F8AD2A-3EA0-6175-AF5F-085DCE7766B2}"/>
              </a:ext>
            </a:extLst>
          </p:cNvPr>
          <p:cNvSpPr txBox="1"/>
          <p:nvPr/>
        </p:nvSpPr>
        <p:spPr>
          <a:xfrm>
            <a:off x="119102" y="4052273"/>
            <a:ext cx="559652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a function to directly import asteroid observation data of ground-based telescopes.</a:t>
            </a:r>
            <a:endParaRPr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8792C2C1-9202-D7BC-2F42-FA4521FFF8A7}"/>
              </a:ext>
            </a:extLst>
          </p:cNvPr>
          <p:cNvSpPr txBox="1">
            <a:spLocks/>
          </p:cNvSpPr>
          <p:nvPr/>
        </p:nvSpPr>
        <p:spPr>
          <a:xfrm>
            <a:off x="398710" y="41417"/>
            <a:ext cx="8229600" cy="5637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3600" b="1" i="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ja-JP" sz="3200" dirty="0"/>
              <a:t>Collision probability analysis for 2024 YR4</a:t>
            </a: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A62BC9F4-EA43-8AD1-A2E4-50128A27E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C4DF099C-615E-7464-EB83-E566D980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EEBED8D6-3845-8740-E443-EB706ABD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F876-7298-4344-BB0F-7FBD7427A29A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5" name="十字形 4">
            <a:extLst>
              <a:ext uri="{FF2B5EF4-FFF2-40B4-BE49-F238E27FC236}">
                <a16:creationId xmlns:a16="http://schemas.microsoft.com/office/drawing/2014/main" id="{65852E64-0DE9-9292-B73D-431FCA601B05}"/>
              </a:ext>
            </a:extLst>
          </p:cNvPr>
          <p:cNvSpPr/>
          <p:nvPr/>
        </p:nvSpPr>
        <p:spPr>
          <a:xfrm>
            <a:off x="2471053" y="3703842"/>
            <a:ext cx="326572" cy="326572"/>
          </a:xfrm>
          <a:prstGeom prst="plus">
            <a:avLst>
              <a:gd name="adj" fmla="val 40000"/>
            </a:avLst>
          </a:prstGeom>
          <a:solidFill>
            <a:srgbClr val="0432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グラフ, 散布図&#10;&#10;自動的に生成された説明">
            <a:extLst>
              <a:ext uri="{FF2B5EF4-FFF2-40B4-BE49-F238E27FC236}">
                <a16:creationId xmlns:a16="http://schemas.microsoft.com/office/drawing/2014/main" id="{CC850161-8325-FBE9-C0D8-ACE5A50A6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319" y="2264025"/>
            <a:ext cx="3216034" cy="241202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56D6044-CF74-BE4E-8AE0-D3A344802468}"/>
              </a:ext>
            </a:extLst>
          </p:cNvPr>
          <p:cNvSpPr txBox="1"/>
          <p:nvPr/>
        </p:nvSpPr>
        <p:spPr>
          <a:xfrm>
            <a:off x="6335064" y="4058234"/>
            <a:ext cx="2555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FF0000"/>
                </a:solidFill>
              </a:rPr>
              <a:t>O-C</a:t>
            </a:r>
            <a:r>
              <a:rPr lang="ja-JP" altLang="en-US" sz="1200" b="1">
                <a:solidFill>
                  <a:srgbClr val="FF0000"/>
                </a:solidFill>
              </a:rPr>
              <a:t> </a:t>
            </a:r>
            <a:r>
              <a:rPr lang="en-US" altLang="ja-JP" sz="1200" b="1" dirty="0">
                <a:solidFill>
                  <a:srgbClr val="FF0000"/>
                </a:solidFill>
              </a:rPr>
              <a:t>rms:</a:t>
            </a:r>
            <a:r>
              <a:rPr lang="ja-JP" altLang="en-US" sz="1200" b="1" dirty="0">
                <a:solidFill>
                  <a:srgbClr val="FF0000"/>
                </a:solidFill>
              </a:rPr>
              <a:t> 9.40</a:t>
            </a:r>
            <a:r>
              <a:rPr lang="en-US" altLang="ja-JP" sz="1200" b="1" dirty="0">
                <a:solidFill>
                  <a:srgbClr val="FF0000"/>
                </a:solidFill>
              </a:rPr>
              <a:t>4</a:t>
            </a:r>
            <a:r>
              <a:rPr lang="ja-JP" altLang="en-US" sz="1200" b="1" dirty="0">
                <a:solidFill>
                  <a:srgbClr val="FF0000"/>
                </a:solidFill>
              </a:rPr>
              <a:t>e-05 deg </a:t>
            </a:r>
            <a:r>
              <a:rPr lang="en-US" altLang="ja-JP" sz="1200" b="1" dirty="0">
                <a:solidFill>
                  <a:srgbClr val="FF0000"/>
                </a:solidFill>
              </a:rPr>
              <a:t>= 0.33 arcsec</a:t>
            </a:r>
            <a:r>
              <a:rPr lang="ja-JP" altLang="en-US" sz="1200" b="1" dirty="0">
                <a:solidFill>
                  <a:srgbClr val="FF0000"/>
                </a:solidFill>
              </a:rPr>
              <a:t> </a:t>
            </a:r>
            <a:endParaRPr lang="en-US" altLang="ja-JP" sz="1200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E1C005A-83F8-63C5-2FC0-B85A8E468829}"/>
              </a:ext>
            </a:extLst>
          </p:cNvPr>
          <p:cNvSpPr txBox="1"/>
          <p:nvPr/>
        </p:nvSpPr>
        <p:spPr>
          <a:xfrm>
            <a:off x="5837458" y="1439606"/>
            <a:ext cx="32160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used the d</a:t>
            </a:r>
            <a:r>
              <a:rPr kumimoji="1" lang="en-US" altLang="ja-JP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 published by the Minor Planet Center (MPC), and the orbit of 2024 YR4 was estimated.</a:t>
            </a:r>
          </a:p>
        </p:txBody>
      </p:sp>
      <p:sp>
        <p:nvSpPr>
          <p:cNvPr id="17" name="スライド番号プレースホルダー 18">
            <a:extLst>
              <a:ext uri="{FF2B5EF4-FFF2-40B4-BE49-F238E27FC236}">
                <a16:creationId xmlns:a16="http://schemas.microsoft.com/office/drawing/2014/main" id="{2138FC84-CDDB-2D85-FA72-C69256D6090E}"/>
              </a:ext>
            </a:extLst>
          </p:cNvPr>
          <p:cNvSpPr txBox="1">
            <a:spLocks/>
          </p:cNvSpPr>
          <p:nvPr/>
        </p:nvSpPr>
        <p:spPr>
          <a:xfrm>
            <a:off x="7010400" y="487093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400" b="0" i="0" kern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14F876-7298-4344-BB0F-7FBD7427A29A}" type="slidenum">
              <a:rPr lang="ja-JP" altLang="en-US" smtClean="0">
                <a:solidFill>
                  <a:schemeClr val="tx1"/>
                </a:solidFill>
              </a:rPr>
              <a:pPr/>
              <a:t>11</a:t>
            </a:fld>
            <a:endParaRPr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40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9F8AB-C3C6-1A4C-1FC6-2E6A7578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83450"/>
            <a:ext cx="8836942" cy="635886"/>
          </a:xfrm>
        </p:spPr>
        <p:txBody>
          <a:bodyPr>
            <a:normAutofit/>
          </a:bodyPr>
          <a:lstStyle/>
          <a:p>
            <a:r>
              <a:rPr lang="en-US" altLang="ja-JP" sz="3200" b="1" dirty="0"/>
              <a:t>Collision probability analysis for 2024 YR4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7F655C-2458-F1D9-86A4-4C1FC3C5D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847" y="719336"/>
            <a:ext cx="2422305" cy="446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/>
              <a:t>JAXA's solution</a:t>
            </a:r>
            <a:endParaRPr kumimoji="1" lang="ja-JP" altLang="en-US" sz="2400" b="1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140DDC-AE76-1245-F556-6AE0D9FCD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F876-7298-4344-BB0F-7FBD7427A29A}" type="slidenum">
              <a:rPr lang="ja-JP" altLang="en-US" smtClean="0"/>
              <a:pPr/>
              <a:t>12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75E4492-B655-BD9A-8F5D-2DFAD3FC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1834248"/>
            <a:ext cx="2535824" cy="2407801"/>
          </a:xfrm>
          <a:prstGeom prst="rect">
            <a:avLst/>
          </a:prstGeom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9CB9C9A-E934-A64A-DDF7-9E586F139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B7E20688-E190-0BE7-16A3-EFA8759FD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808F8134-8B28-F56A-34FC-E510C21125E2}"/>
              </a:ext>
            </a:extLst>
          </p:cNvPr>
          <p:cNvSpPr txBox="1">
            <a:spLocks/>
          </p:cNvSpPr>
          <p:nvPr/>
        </p:nvSpPr>
        <p:spPr>
          <a:xfrm>
            <a:off x="608190" y="1212313"/>
            <a:ext cx="2025637" cy="6358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1800" b="1" dirty="0"/>
              <a:t>Feb. 6, </a:t>
            </a:r>
            <a:r>
              <a:rPr kumimoji="1" lang="en-US" altLang="ja-JP" sz="1800" b="1" dirty="0"/>
              <a:t>2025</a:t>
            </a:r>
          </a:p>
          <a:p>
            <a:pPr marL="0" indent="0">
              <a:buFont typeface="Arial"/>
              <a:buNone/>
            </a:pPr>
            <a:r>
              <a:rPr lang="en-US" altLang="ja-JP" sz="1800" b="1" dirty="0"/>
              <a:t>Col. prob. : 0.82%</a:t>
            </a:r>
            <a:endParaRPr lang="ja-JP" altLang="en-US" sz="1800" b="1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9DD1149-657B-DFF6-9721-390EE5EB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889647"/>
            <a:ext cx="2640607" cy="237618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A02DE49-9A53-8BBC-DFF7-401DCFC0E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1" y="1814340"/>
            <a:ext cx="2780832" cy="2427710"/>
          </a:xfrm>
          <a:prstGeom prst="rect">
            <a:avLst/>
          </a:prstGeom>
        </p:spPr>
      </p:pic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CE8AEDCA-4070-9FEB-C2C4-0601BAB46ADA}"/>
              </a:ext>
            </a:extLst>
          </p:cNvPr>
          <p:cNvSpPr txBox="1">
            <a:spLocks/>
          </p:cNvSpPr>
          <p:nvPr/>
        </p:nvSpPr>
        <p:spPr>
          <a:xfrm>
            <a:off x="6510170" y="1213248"/>
            <a:ext cx="2025636" cy="6358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1800" b="1" dirty="0"/>
              <a:t>Feb. 27, </a:t>
            </a:r>
            <a:r>
              <a:rPr kumimoji="1" lang="en-US" altLang="ja-JP" sz="1800" b="1" dirty="0"/>
              <a:t>2025</a:t>
            </a:r>
          </a:p>
          <a:p>
            <a:pPr marL="0" indent="0">
              <a:buFont typeface="Arial"/>
              <a:buNone/>
            </a:pPr>
            <a:r>
              <a:rPr lang="en-US" altLang="ja-JP" sz="1800" b="1" dirty="0"/>
              <a:t>Col. prob. : 0.0%</a:t>
            </a:r>
            <a:endParaRPr lang="ja-JP" altLang="en-US" sz="1800" b="1"/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463033D7-9580-3C6F-5B32-71E71A919FD4}"/>
              </a:ext>
            </a:extLst>
          </p:cNvPr>
          <p:cNvSpPr txBox="1">
            <a:spLocks/>
          </p:cNvSpPr>
          <p:nvPr/>
        </p:nvSpPr>
        <p:spPr>
          <a:xfrm>
            <a:off x="3559180" y="1212312"/>
            <a:ext cx="2025637" cy="6358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1800" b="1" dirty="0"/>
              <a:t>Feb. 16, </a:t>
            </a:r>
            <a:r>
              <a:rPr kumimoji="1" lang="en-US" altLang="ja-JP" sz="1800" b="1" dirty="0"/>
              <a:t>2025</a:t>
            </a:r>
          </a:p>
          <a:p>
            <a:pPr marL="0" indent="0">
              <a:buFont typeface="Arial"/>
              <a:buNone/>
            </a:pPr>
            <a:r>
              <a:rPr lang="en-US" altLang="ja-JP" sz="1800" b="1" dirty="0"/>
              <a:t>Col. prob. : 2.04%</a:t>
            </a:r>
            <a:endParaRPr lang="ja-JP" altLang="en-US" sz="1800" b="1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168B206-DE68-23EA-8781-D7E08477B770}"/>
              </a:ext>
            </a:extLst>
          </p:cNvPr>
          <p:cNvSpPr txBox="1"/>
          <p:nvPr/>
        </p:nvSpPr>
        <p:spPr>
          <a:xfrm>
            <a:off x="962635" y="4419101"/>
            <a:ext cx="7277432" cy="369332"/>
          </a:xfrm>
          <a:prstGeom prst="rect">
            <a:avLst/>
          </a:prstGeom>
          <a:noFill/>
          <a:ln>
            <a:solidFill>
              <a:srgbClr val="FF2F9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" altLang="ja-JP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estimated probabilities were </a:t>
            </a:r>
            <a:r>
              <a:rPr lang="en" altLang="ja-JP" dirty="0" err="1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consistnet</a:t>
            </a:r>
            <a:r>
              <a:rPr lang="en" altLang="ja-JP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those of by JPL and ESA.</a:t>
            </a:r>
            <a:endParaRPr lang="en-US" altLang="ja-JP" dirty="0">
              <a:solidFill>
                <a:srgbClr val="FF2F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B5A4A2F8-3912-AE06-F01D-D49E46ACD3E1}"/>
              </a:ext>
            </a:extLst>
          </p:cNvPr>
          <p:cNvSpPr txBox="1">
            <a:spLocks/>
          </p:cNvSpPr>
          <p:nvPr/>
        </p:nvSpPr>
        <p:spPr>
          <a:xfrm>
            <a:off x="7010400" y="488001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400" b="0" i="0" kern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14F876-7298-4344-BB0F-7FBD7427A29A}" type="slidenum">
              <a:rPr lang="ja-JP" altLang="en-US" smtClean="0">
                <a:solidFill>
                  <a:schemeClr val="tx1"/>
                </a:solidFill>
              </a:rPr>
              <a:pPr/>
              <a:t>12</a:t>
            </a:fld>
            <a:endParaRPr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20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9F8AB-C3C6-1A4C-1FC6-2E6A7578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83450"/>
            <a:ext cx="8836942" cy="635886"/>
          </a:xfrm>
        </p:spPr>
        <p:txBody>
          <a:bodyPr>
            <a:normAutofit/>
          </a:bodyPr>
          <a:lstStyle/>
          <a:p>
            <a:r>
              <a:rPr lang="en-US" altLang="ja-JP" sz="3200" b="1" dirty="0"/>
              <a:t>Collision probability analysis for 2024 YR4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7F655C-2458-F1D9-86A4-4C1FC3C5D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847" y="675792"/>
            <a:ext cx="2422305" cy="446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/>
              <a:t>JAXA's solution</a:t>
            </a:r>
            <a:endParaRPr kumimoji="1" lang="ja-JP" altLang="en-US" sz="2400" b="1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140DDC-AE76-1245-F556-6AE0D9FCD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F876-7298-4344-BB0F-7FBD7427A29A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9CB9C9A-E934-A64A-DDF7-9E586F139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B7E20688-E190-0BE7-16A3-EFA8759FD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808F8134-8B28-F56A-34FC-E510C21125E2}"/>
              </a:ext>
            </a:extLst>
          </p:cNvPr>
          <p:cNvSpPr txBox="1">
            <a:spLocks/>
          </p:cNvSpPr>
          <p:nvPr/>
        </p:nvSpPr>
        <p:spPr>
          <a:xfrm>
            <a:off x="1380520" y="1057305"/>
            <a:ext cx="2025637" cy="6358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1800" b="1" dirty="0"/>
              <a:t>Feb. 6, </a:t>
            </a:r>
            <a:r>
              <a:rPr kumimoji="1" lang="en-US" altLang="ja-JP" sz="1800" b="1" dirty="0"/>
              <a:t>2025</a:t>
            </a:r>
          </a:p>
          <a:p>
            <a:pPr marL="0" indent="0">
              <a:buFont typeface="Arial"/>
              <a:buNone/>
            </a:pPr>
            <a:r>
              <a:rPr lang="en-US" altLang="ja-JP" sz="1800" b="1" dirty="0"/>
              <a:t>Col. prob. : 0.82%</a:t>
            </a:r>
            <a:endParaRPr lang="ja-JP" altLang="en-US" sz="1800" b="1"/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463033D7-9580-3C6F-5B32-71E71A919FD4}"/>
              </a:ext>
            </a:extLst>
          </p:cNvPr>
          <p:cNvSpPr txBox="1">
            <a:spLocks/>
          </p:cNvSpPr>
          <p:nvPr/>
        </p:nvSpPr>
        <p:spPr>
          <a:xfrm>
            <a:off x="5644909" y="1108138"/>
            <a:ext cx="2025637" cy="6358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1800" b="1" dirty="0"/>
              <a:t>Feb. 16, </a:t>
            </a:r>
            <a:r>
              <a:rPr kumimoji="1" lang="en-US" altLang="ja-JP" sz="1800" b="1" dirty="0"/>
              <a:t>2025</a:t>
            </a:r>
          </a:p>
          <a:p>
            <a:pPr marL="0" indent="0">
              <a:buFont typeface="Arial"/>
              <a:buNone/>
            </a:pPr>
            <a:r>
              <a:rPr lang="en-US" altLang="ja-JP" sz="1800" b="1" dirty="0"/>
              <a:t>Col. prob. : 2.04%</a:t>
            </a:r>
            <a:endParaRPr lang="ja-JP" altLang="en-US" sz="1800" b="1"/>
          </a:p>
        </p:txBody>
      </p:sp>
      <p:pic>
        <p:nvPicPr>
          <p:cNvPr id="6" name="takeuchi1">
            <a:hlinkClick r:id="" action="ppaction://media"/>
            <a:extLst>
              <a:ext uri="{FF2B5EF4-FFF2-40B4-BE49-F238E27FC236}">
                <a16:creationId xmlns:a16="http://schemas.microsoft.com/office/drawing/2014/main" id="{85E05521-BDDC-06D6-C280-3A92072060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677" y="1644120"/>
            <a:ext cx="2765637" cy="2770768"/>
          </a:xfrm>
          <a:prstGeom prst="rect">
            <a:avLst/>
          </a:prstGeom>
        </p:spPr>
      </p:pic>
      <p:pic>
        <p:nvPicPr>
          <p:cNvPr id="8" name="takeuchi2">
            <a:hlinkClick r:id="" action="ppaction://media"/>
            <a:extLst>
              <a:ext uri="{FF2B5EF4-FFF2-40B4-BE49-F238E27FC236}">
                <a16:creationId xmlns:a16="http://schemas.microsoft.com/office/drawing/2014/main" id="{028DD615-4826-BE2C-3DF3-E9353823C9A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1584" y="1781872"/>
            <a:ext cx="2976802" cy="268583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D52AD69-1781-A4F0-4216-ECD6634A3A08}"/>
              </a:ext>
            </a:extLst>
          </p:cNvPr>
          <p:cNvSpPr txBox="1"/>
          <p:nvPr/>
        </p:nvSpPr>
        <p:spPr>
          <a:xfrm>
            <a:off x="596130" y="4512264"/>
            <a:ext cx="8010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these simulations, the particles that collide with the Earth are not deleted after the collision.</a:t>
            </a:r>
            <a:endParaRPr kumimoji="1" lang="en-US" altLang="ja-JP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スライド番号プレースホルダー 18">
            <a:extLst>
              <a:ext uri="{FF2B5EF4-FFF2-40B4-BE49-F238E27FC236}">
                <a16:creationId xmlns:a16="http://schemas.microsoft.com/office/drawing/2014/main" id="{FDE06A48-E8D0-D7BD-F981-295615FA053C}"/>
              </a:ext>
            </a:extLst>
          </p:cNvPr>
          <p:cNvSpPr txBox="1">
            <a:spLocks/>
          </p:cNvSpPr>
          <p:nvPr/>
        </p:nvSpPr>
        <p:spPr>
          <a:xfrm>
            <a:off x="7010400" y="48953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400" b="0" i="0" kern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14F876-7298-4344-BB0F-7FBD7427A29A}" type="slidenum">
              <a:rPr lang="ja-JP" altLang="en-US" smtClean="0">
                <a:solidFill>
                  <a:schemeClr val="tx1"/>
                </a:solidFill>
              </a:rPr>
              <a:pPr/>
              <a:t>13</a:t>
            </a:fld>
            <a:endParaRPr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3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A1172F-379F-BF59-B3F8-30CD753D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1" y="83450"/>
            <a:ext cx="8765176" cy="536969"/>
          </a:xfrm>
        </p:spPr>
        <p:txBody>
          <a:bodyPr>
            <a:noAutofit/>
          </a:bodyPr>
          <a:lstStyle/>
          <a:p>
            <a:r>
              <a:rPr kumimoji="1" lang="en-US" altLang="ja-JP" sz="3200" b="1" dirty="0"/>
              <a:t>Deflection of 2024 YR4 by Hayabusa2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FCFFFCE-ED10-DC4C-273A-95B0CD340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FCE72-12C9-4EDB-8814-2F3662C901FD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8FC347B-4657-691C-48DE-5ED2E23FF110}"/>
              </a:ext>
            </a:extLst>
          </p:cNvPr>
          <p:cNvSpPr txBox="1"/>
          <p:nvPr/>
        </p:nvSpPr>
        <p:spPr>
          <a:xfrm>
            <a:off x="4270381" y="696796"/>
            <a:ext cx="4814080" cy="923330"/>
          </a:xfrm>
          <a:prstGeom prst="rect">
            <a:avLst/>
          </a:prstGeom>
          <a:noFill/>
          <a:ln>
            <a:solidFill>
              <a:srgbClr val="FF2F9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" altLang="ja-JP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we give up</a:t>
            </a:r>
            <a:r>
              <a:rPr lang="ja-JP" altLang="en-US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arriving at 1998 KY26, </a:t>
            </a:r>
            <a:r>
              <a:rPr lang="en" altLang="ja-JP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possible to direct Hayabusa2 to 2024 YR4 by changing the conditions of the two Earth swing-</a:t>
            </a:r>
            <a:r>
              <a:rPr lang="en" altLang="ja-JP" dirty="0" err="1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bys</a:t>
            </a:r>
            <a:r>
              <a:rPr lang="en" altLang="ja-JP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ja-JP" dirty="0">
              <a:solidFill>
                <a:srgbClr val="FF2F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356D4D3-B88C-8757-5861-336EA6E95971}"/>
              </a:ext>
            </a:extLst>
          </p:cNvPr>
          <p:cNvSpPr txBox="1"/>
          <p:nvPr/>
        </p:nvSpPr>
        <p:spPr>
          <a:xfrm>
            <a:off x="4826312" y="1860191"/>
            <a:ext cx="145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prstClr val="black"/>
                </a:solidFill>
                <a:latin typeface="Lucida Console" panose="020B0609040504020204" pitchFamily="49" charset="0"/>
              </a:rPr>
              <a:t>[Case1]</a:t>
            </a: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8A50127-6E85-DA01-6367-B56FE025D09F}"/>
              </a:ext>
            </a:extLst>
          </p:cNvPr>
          <p:cNvGrpSpPr/>
          <p:nvPr/>
        </p:nvGrpSpPr>
        <p:grpSpPr>
          <a:xfrm>
            <a:off x="4044307" y="2206869"/>
            <a:ext cx="2453454" cy="2355728"/>
            <a:chOff x="3859249" y="2279736"/>
            <a:chExt cx="2453454" cy="2355728"/>
          </a:xfrm>
        </p:grpSpPr>
        <p:pic>
          <p:nvPicPr>
            <p:cNvPr id="5" name="図 4" descr="ダイアグラム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32004D69-4CF9-3A7D-E95C-11EEFC5BE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249" y="2279736"/>
              <a:ext cx="2453454" cy="2355728"/>
            </a:xfrm>
            <a:prstGeom prst="rect">
              <a:avLst/>
            </a:prstGeom>
          </p:spPr>
        </p:pic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74265BE4-CE92-CC8F-4C64-113667CC2C0C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 flipH="1">
              <a:off x="4948982" y="2694404"/>
              <a:ext cx="424177" cy="225523"/>
            </a:xfrm>
            <a:prstGeom prst="line">
              <a:avLst/>
            </a:prstGeom>
            <a:ln w="3175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B79C367-BDA7-2A94-8CBD-2B1BAC16B97E}"/>
                </a:ext>
              </a:extLst>
            </p:cNvPr>
            <p:cNvSpPr txBox="1"/>
            <p:nvPr/>
          </p:nvSpPr>
          <p:spPr>
            <a:xfrm>
              <a:off x="4281791" y="2919927"/>
              <a:ext cx="1334381" cy="251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2700" tIns="2700" rIns="2700" bIns="2700" rtlCol="0">
              <a:spAutoFit/>
            </a:bodyPr>
            <a:lstStyle/>
            <a:p>
              <a:r>
                <a:rPr lang="en-US" altLang="ja-JP" sz="800" dirty="0">
                  <a:solidFill>
                    <a:prstClr val="black"/>
                  </a:solidFill>
                  <a:latin typeface="Lucida Console" panose="020B0609040504020204" pitchFamily="49" charset="0"/>
                </a:rPr>
                <a:t>HYB2’s Earth swing-by (2027/12/7)</a:t>
              </a:r>
              <a:endParaRPr lang="ja-JP" altLang="en-US" sz="800" dirty="0">
                <a:solidFill>
                  <a:prstClr val="black"/>
                </a:solidFill>
                <a:latin typeface="Lucida Console" panose="020B0609040504020204" pitchFamily="49" charset="0"/>
              </a:endParaRPr>
            </a:p>
          </p:txBody>
        </p: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977C0C37-2DE8-1D1B-9BF9-C2CCA3E974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44005" y="3750564"/>
              <a:ext cx="286367" cy="187447"/>
            </a:xfrm>
            <a:prstGeom prst="line">
              <a:avLst/>
            </a:prstGeom>
            <a:ln w="3175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928C86E6-E45B-BC3D-B8ED-B5D1F2332CCC}"/>
                </a:ext>
              </a:extLst>
            </p:cNvPr>
            <p:cNvSpPr txBox="1"/>
            <p:nvPr/>
          </p:nvSpPr>
          <p:spPr>
            <a:xfrm>
              <a:off x="4565997" y="3633681"/>
              <a:ext cx="1080612" cy="251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2700" tIns="2700" rIns="2700" bIns="2700" rtlCol="0">
              <a:spAutoFit/>
            </a:bodyPr>
            <a:lstStyle/>
            <a:p>
              <a:r>
                <a:rPr lang="en-US" altLang="ja-JP" sz="800" dirty="0">
                  <a:solidFill>
                    <a:prstClr val="black"/>
                  </a:solidFill>
                  <a:latin typeface="Lucida Console" panose="020B0609040504020204" pitchFamily="49" charset="0"/>
                </a:rPr>
                <a:t>HYB2’s YR4 Impact (2028/9/10)</a:t>
              </a:r>
              <a:endParaRPr lang="ja-JP" altLang="en-US" sz="800" dirty="0">
                <a:solidFill>
                  <a:prstClr val="black"/>
                </a:solidFill>
                <a:latin typeface="Lucida Console" panose="020B0609040504020204" pitchFamily="49" charset="0"/>
              </a:endParaRPr>
            </a:p>
          </p:txBody>
        </p: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0B0EAF25-2D19-08B9-DCA7-6760C2B712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37" y="2511047"/>
              <a:ext cx="30773" cy="157407"/>
            </a:xfrm>
            <a:prstGeom prst="line">
              <a:avLst/>
            </a:prstGeom>
            <a:ln w="3175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9F073E14-A26B-9D09-3354-8A80883FD150}"/>
                </a:ext>
              </a:extLst>
            </p:cNvPr>
            <p:cNvSpPr txBox="1"/>
            <p:nvPr/>
          </p:nvSpPr>
          <p:spPr>
            <a:xfrm>
              <a:off x="4216704" y="2329969"/>
              <a:ext cx="1310165" cy="251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2700" tIns="2700" rIns="2700" bIns="2700" rtlCol="0">
              <a:spAutoFit/>
            </a:bodyPr>
            <a:lstStyle/>
            <a:p>
              <a:r>
                <a:rPr lang="en-US" altLang="ja-JP" sz="800" dirty="0">
                  <a:solidFill>
                    <a:prstClr val="black"/>
                  </a:solidFill>
                  <a:latin typeface="Lucida Console" panose="020B0609040504020204" pitchFamily="49" charset="0"/>
                </a:rPr>
                <a:t>YR4’s Earth encounter (2032/12/22)</a:t>
              </a:r>
              <a:endParaRPr lang="ja-JP" altLang="en-US" sz="800" dirty="0">
                <a:solidFill>
                  <a:prstClr val="black"/>
                </a:solidFill>
                <a:latin typeface="Lucida Console" panose="020B0609040504020204" pitchFamily="49" charset="0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774D6F9-9797-4DC1-CC08-061E681D0DFA}"/>
              </a:ext>
            </a:extLst>
          </p:cNvPr>
          <p:cNvGrpSpPr/>
          <p:nvPr/>
        </p:nvGrpSpPr>
        <p:grpSpPr>
          <a:xfrm>
            <a:off x="6575335" y="2273360"/>
            <a:ext cx="2453454" cy="2355728"/>
            <a:chOff x="6672915" y="2313572"/>
            <a:chExt cx="2453454" cy="2355728"/>
          </a:xfrm>
        </p:grpSpPr>
        <p:pic>
          <p:nvPicPr>
            <p:cNvPr id="7" name="図 6" descr="ダイアグラム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5CDEC088-A8DC-ED75-8933-5ADA14E1D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915" y="2313572"/>
              <a:ext cx="2453454" cy="2355728"/>
            </a:xfrm>
            <a:prstGeom prst="rect">
              <a:avLst/>
            </a:prstGeom>
          </p:spPr>
        </p:pic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F69ECDED-163F-D8D9-3153-A74193751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0167" y="3860460"/>
              <a:ext cx="94449" cy="266090"/>
            </a:xfrm>
            <a:prstGeom prst="line">
              <a:avLst/>
            </a:prstGeom>
            <a:ln w="3175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55D208B9-B590-69B6-361A-98EB46E9BAF9}"/>
                </a:ext>
              </a:extLst>
            </p:cNvPr>
            <p:cNvSpPr txBox="1"/>
            <p:nvPr/>
          </p:nvSpPr>
          <p:spPr>
            <a:xfrm>
              <a:off x="7092132" y="3719484"/>
              <a:ext cx="1415800" cy="251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2700" tIns="2700" rIns="2700" bIns="2700" rtlCol="0">
              <a:spAutoFit/>
            </a:bodyPr>
            <a:lstStyle/>
            <a:p>
              <a:r>
                <a:rPr lang="en-US" altLang="ja-JP" sz="800" dirty="0">
                  <a:solidFill>
                    <a:prstClr val="black"/>
                  </a:solidFill>
                  <a:latin typeface="Lucida Console" panose="020B0609040504020204" pitchFamily="49" charset="0"/>
                </a:rPr>
                <a:t>HYB2’s Earth swing-by (2028/6/7)</a:t>
              </a:r>
              <a:endParaRPr lang="ja-JP" altLang="en-US" sz="800" dirty="0">
                <a:solidFill>
                  <a:prstClr val="black"/>
                </a:solidFill>
                <a:latin typeface="Lucida Console" panose="020B0609040504020204" pitchFamily="49" charset="0"/>
              </a:endParaRPr>
            </a:p>
          </p:txBody>
        </p: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B8DF7CA4-827C-C930-909B-0493235E94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3102" y="2935143"/>
              <a:ext cx="177674" cy="106082"/>
            </a:xfrm>
            <a:prstGeom prst="line">
              <a:avLst/>
            </a:prstGeom>
            <a:ln w="3175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8CFF4E41-FC71-A309-1DC7-811CCC94DA79}"/>
                </a:ext>
              </a:extLst>
            </p:cNvPr>
            <p:cNvSpPr txBox="1"/>
            <p:nvPr/>
          </p:nvSpPr>
          <p:spPr>
            <a:xfrm>
              <a:off x="7129445" y="3035725"/>
              <a:ext cx="1172494" cy="251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2700" tIns="2700" rIns="2700" bIns="2700" rtlCol="0">
              <a:spAutoFit/>
            </a:bodyPr>
            <a:lstStyle/>
            <a:p>
              <a:r>
                <a:rPr lang="en-US" altLang="ja-JP" sz="800" dirty="0">
                  <a:solidFill>
                    <a:prstClr val="black"/>
                  </a:solidFill>
                  <a:latin typeface="Lucida Console" panose="020B0609040504020204" pitchFamily="49" charset="0"/>
                </a:rPr>
                <a:t>HYB2’s YR4 Impact (2028/11/23)</a:t>
              </a:r>
              <a:endParaRPr lang="ja-JP" altLang="en-US" sz="800" dirty="0">
                <a:solidFill>
                  <a:prstClr val="black"/>
                </a:solidFill>
                <a:latin typeface="Lucida Console" panose="020B0609040504020204" pitchFamily="49" charset="0"/>
              </a:endParaRPr>
            </a:p>
          </p:txBody>
        </p: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A18119AD-BA1C-CFBB-239E-7D3D156455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6061" y="2548112"/>
              <a:ext cx="30773" cy="157407"/>
            </a:xfrm>
            <a:prstGeom prst="line">
              <a:avLst/>
            </a:prstGeom>
            <a:ln w="3175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D0CDA883-0314-B7FE-55B1-2E9417575975}"/>
                </a:ext>
              </a:extLst>
            </p:cNvPr>
            <p:cNvSpPr txBox="1"/>
            <p:nvPr/>
          </p:nvSpPr>
          <p:spPr>
            <a:xfrm>
              <a:off x="7089567" y="2365457"/>
              <a:ext cx="1415800" cy="251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2700" tIns="2700" rIns="2700" bIns="2700" rtlCol="0">
              <a:spAutoFit/>
            </a:bodyPr>
            <a:lstStyle/>
            <a:p>
              <a:r>
                <a:rPr lang="en-US" altLang="ja-JP" sz="800" dirty="0">
                  <a:solidFill>
                    <a:prstClr val="black"/>
                  </a:solidFill>
                  <a:latin typeface="Lucida Console" panose="020B0609040504020204" pitchFamily="49" charset="0"/>
                </a:rPr>
                <a:t>YR4’s Earth encounter (2032/12/22)</a:t>
              </a:r>
              <a:endParaRPr lang="ja-JP" altLang="en-US" sz="800" dirty="0">
                <a:solidFill>
                  <a:prstClr val="black"/>
                </a:solidFill>
                <a:latin typeface="Lucida Console" panose="020B0609040504020204" pitchFamily="49" charset="0"/>
              </a:endParaRPr>
            </a:p>
          </p:txBody>
        </p:sp>
      </p:grp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13BAAB1F-DF6E-A539-D0EB-425A9896B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5A7C2C6D-36D8-9DBF-4F1F-465B3A1E4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362822-A77D-5189-B325-0F70CBC276B8}"/>
              </a:ext>
            </a:extLst>
          </p:cNvPr>
          <p:cNvSpPr txBox="1"/>
          <p:nvPr/>
        </p:nvSpPr>
        <p:spPr>
          <a:xfrm>
            <a:off x="186699" y="1755869"/>
            <a:ext cx="3775126" cy="138499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b="1" u="sng" dirty="0">
                <a:solidFill>
                  <a:srgbClr val="0070C0"/>
                </a:solidFill>
                <a:latin typeface="Lucida Console" panose="020B0609040504020204" pitchFamily="49" charset="0"/>
              </a:rPr>
              <a:t>Case1</a:t>
            </a:r>
          </a:p>
          <a:p>
            <a:r>
              <a:rPr lang="ja-JP" altLang="en-US" sz="1400">
                <a:solidFill>
                  <a:srgbClr val="0070C0"/>
                </a:solidFill>
                <a:latin typeface="Lucida Console" panose="020B0609040504020204" pitchFamily="49" charset="0"/>
              </a:rPr>
              <a:t>▶</a:t>
            </a:r>
            <a:r>
              <a:rPr lang="en-US" altLang="ja-JP" sz="1400" dirty="0">
                <a:solidFill>
                  <a:srgbClr val="0070C0"/>
                </a:solidFill>
                <a:latin typeface="Lucida Console" panose="020B0609040504020204" pitchFamily="49" charset="0"/>
              </a:rPr>
              <a:t>Earth Swing-by : 2027/12/07.0 UT</a:t>
            </a:r>
          </a:p>
          <a:p>
            <a:r>
              <a:rPr lang="ja-JP" altLang="en-US" sz="1400">
                <a:solidFill>
                  <a:srgbClr val="0070C0"/>
                </a:solidFill>
                <a:latin typeface="Lucida Console" panose="020B0609040504020204" pitchFamily="49" charset="0"/>
              </a:rPr>
              <a:t>▶</a:t>
            </a:r>
            <a:r>
              <a:rPr lang="en-US" altLang="ja-JP" sz="1400" dirty="0">
                <a:solidFill>
                  <a:srgbClr val="0070C0"/>
                </a:solidFill>
                <a:latin typeface="Lucida Console" panose="020B0609040504020204" pitchFamily="49" charset="0"/>
              </a:rPr>
              <a:t>YR4 intercept  : 2028/09/10.0 UT</a:t>
            </a:r>
          </a:p>
          <a:p>
            <a:r>
              <a:rPr lang="ja-JP" altLang="en-US" sz="1400">
                <a:solidFill>
                  <a:srgbClr val="0070C0"/>
                </a:solidFill>
                <a:latin typeface="Lucida Console" panose="020B0609040504020204" pitchFamily="49" charset="0"/>
              </a:rPr>
              <a:t>▶</a:t>
            </a:r>
            <a:r>
              <a:rPr lang="en-US" altLang="ja-JP" sz="1400" dirty="0">
                <a:solidFill>
                  <a:srgbClr val="0070C0"/>
                </a:solidFill>
                <a:latin typeface="Lucida Console" panose="020B0609040504020204" pitchFamily="49" charset="0"/>
              </a:rPr>
              <a:t>Intercept Velocity: 16.14km/s</a:t>
            </a:r>
          </a:p>
          <a:p>
            <a:r>
              <a:rPr lang="ja-JP" altLang="en-US" sz="1400">
                <a:solidFill>
                  <a:srgbClr val="0070C0"/>
                </a:solidFill>
                <a:latin typeface="Lucida Console" panose="020B0609040504020204" pitchFamily="49" charset="0"/>
              </a:rPr>
              <a:t>▶</a:t>
            </a:r>
            <a:r>
              <a:rPr lang="en-US" altLang="ja-JP" sz="1400" dirty="0">
                <a:solidFill>
                  <a:srgbClr val="0070C0"/>
                </a:solidFill>
                <a:latin typeface="Lucida Console" panose="020B0609040504020204" pitchFamily="49" charset="0"/>
              </a:rPr>
              <a:t>YR4 sun-lit phase : 12.8deg  </a:t>
            </a:r>
          </a:p>
          <a:p>
            <a:r>
              <a:rPr lang="en-US" altLang="ja-JP" sz="1400" dirty="0">
                <a:solidFill>
                  <a:srgbClr val="0070C0"/>
                </a:solidFill>
                <a:latin typeface="Lucida Console" panose="020B0609040504020204" pitchFamily="49" charset="0"/>
              </a:rPr>
              <a:t>                 (Near full-moon)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024559E-94BC-4DB0-1DCD-8C2B54D5932E}"/>
              </a:ext>
            </a:extLst>
          </p:cNvPr>
          <p:cNvSpPr txBox="1"/>
          <p:nvPr/>
        </p:nvSpPr>
        <p:spPr>
          <a:xfrm>
            <a:off x="186699" y="3298322"/>
            <a:ext cx="3775126" cy="138499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b="1" u="sng" dirty="0">
                <a:solidFill>
                  <a:srgbClr val="0070C0"/>
                </a:solidFill>
                <a:latin typeface="Lucida Console" panose="020B0609040504020204" pitchFamily="49" charset="0"/>
              </a:rPr>
              <a:t>Case2</a:t>
            </a:r>
          </a:p>
          <a:p>
            <a:r>
              <a:rPr lang="ja-JP" altLang="en-US" sz="1400">
                <a:solidFill>
                  <a:srgbClr val="0070C0"/>
                </a:solidFill>
                <a:latin typeface="Lucida Console" panose="020B0609040504020204" pitchFamily="49" charset="0"/>
              </a:rPr>
              <a:t>▶</a:t>
            </a:r>
            <a:r>
              <a:rPr lang="en-US" altLang="ja-JP" sz="1400" dirty="0">
                <a:solidFill>
                  <a:srgbClr val="0070C0"/>
                </a:solidFill>
                <a:latin typeface="Lucida Console" panose="020B0609040504020204" pitchFamily="49" charset="0"/>
              </a:rPr>
              <a:t>Earth Swing-by : 2028/06/07.0 UT</a:t>
            </a:r>
          </a:p>
          <a:p>
            <a:r>
              <a:rPr lang="ja-JP" altLang="en-US" sz="1400">
                <a:solidFill>
                  <a:srgbClr val="0070C0"/>
                </a:solidFill>
                <a:latin typeface="Lucida Console" panose="020B0609040504020204" pitchFamily="49" charset="0"/>
              </a:rPr>
              <a:t>▶</a:t>
            </a:r>
            <a:r>
              <a:rPr lang="en-US" altLang="ja-JP" sz="1400" dirty="0">
                <a:solidFill>
                  <a:srgbClr val="0070C0"/>
                </a:solidFill>
                <a:latin typeface="Lucida Console" panose="020B0609040504020204" pitchFamily="49" charset="0"/>
              </a:rPr>
              <a:t>YR4 intercept  : 2028/11/23.0 UT</a:t>
            </a:r>
          </a:p>
          <a:p>
            <a:r>
              <a:rPr lang="ja-JP" altLang="en-US" sz="1400">
                <a:solidFill>
                  <a:srgbClr val="0070C0"/>
                </a:solidFill>
                <a:latin typeface="Lucida Console" panose="020B0609040504020204" pitchFamily="49" charset="0"/>
              </a:rPr>
              <a:t>▶</a:t>
            </a:r>
            <a:r>
              <a:rPr lang="en-US" altLang="ja-JP" sz="1400" dirty="0">
                <a:solidFill>
                  <a:srgbClr val="0070C0"/>
                </a:solidFill>
                <a:latin typeface="Lucida Console" panose="020B0609040504020204" pitchFamily="49" charset="0"/>
              </a:rPr>
              <a:t>Intercept Velocity: 10.80km/s</a:t>
            </a:r>
          </a:p>
          <a:p>
            <a:r>
              <a:rPr lang="ja-JP" altLang="en-US" sz="1400">
                <a:solidFill>
                  <a:srgbClr val="0070C0"/>
                </a:solidFill>
                <a:latin typeface="Lucida Console" panose="020B0609040504020204" pitchFamily="49" charset="0"/>
              </a:rPr>
              <a:t>▶</a:t>
            </a:r>
            <a:r>
              <a:rPr lang="en-US" altLang="ja-JP" sz="1400" dirty="0">
                <a:solidFill>
                  <a:srgbClr val="0070C0"/>
                </a:solidFill>
                <a:latin typeface="Lucida Console" panose="020B0609040504020204" pitchFamily="49" charset="0"/>
              </a:rPr>
              <a:t>YR4 sun-lit phase : 128.0deg   </a:t>
            </a:r>
          </a:p>
          <a:p>
            <a:r>
              <a:rPr lang="en-US" altLang="ja-JP" sz="1400" dirty="0">
                <a:solidFill>
                  <a:srgbClr val="0070C0"/>
                </a:solidFill>
                <a:latin typeface="Lucida Console" panose="020B0609040504020204" pitchFamily="49" charset="0"/>
              </a:rPr>
              <a:t>                  (Crescent-moon)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D715215-0DDB-F886-3CDC-0B108305EE30}"/>
              </a:ext>
            </a:extLst>
          </p:cNvPr>
          <p:cNvSpPr txBox="1"/>
          <p:nvPr/>
        </p:nvSpPr>
        <p:spPr>
          <a:xfrm>
            <a:off x="7267237" y="1882687"/>
            <a:ext cx="145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prstClr val="black"/>
                </a:solidFill>
                <a:latin typeface="Lucida Console" panose="020B0609040504020204" pitchFamily="49" charset="0"/>
              </a:rPr>
              <a:t>[Case2]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AF17302-8CCE-40DD-5922-C0EB11CFC454}"/>
              </a:ext>
            </a:extLst>
          </p:cNvPr>
          <p:cNvSpPr txBox="1"/>
          <p:nvPr/>
        </p:nvSpPr>
        <p:spPr>
          <a:xfrm>
            <a:off x="21523" y="711862"/>
            <a:ext cx="41054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" altLang="ja-JP" b="0" i="0" u="none" strike="noStrike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investigated whether it would be possible to change the orbit of YR4 using Hayabusa2, which is currently in flight.</a:t>
            </a:r>
            <a:endParaRPr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右矢印 38">
            <a:extLst>
              <a:ext uri="{FF2B5EF4-FFF2-40B4-BE49-F238E27FC236}">
                <a16:creationId xmlns:a16="http://schemas.microsoft.com/office/drawing/2014/main" id="{B6188F4B-BB51-DEC0-B07F-657377EA1DB7}"/>
              </a:ext>
            </a:extLst>
          </p:cNvPr>
          <p:cNvSpPr/>
          <p:nvPr/>
        </p:nvSpPr>
        <p:spPr>
          <a:xfrm>
            <a:off x="4044307" y="1071350"/>
            <a:ext cx="277322" cy="212191"/>
          </a:xfrm>
          <a:prstGeom prst="rightArrow">
            <a:avLst/>
          </a:prstGeom>
          <a:solidFill>
            <a:srgbClr val="FFC1E8"/>
          </a:solidFill>
          <a:ln>
            <a:solidFill>
              <a:srgbClr val="FF2F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257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E06B802-C706-E479-46F5-6992B198AD2F}"/>
              </a:ext>
            </a:extLst>
          </p:cNvPr>
          <p:cNvSpPr txBox="1"/>
          <p:nvPr/>
        </p:nvSpPr>
        <p:spPr>
          <a:xfrm>
            <a:off x="3103005" y="3647106"/>
            <a:ext cx="3017424" cy="10156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70C0"/>
                </a:solidFill>
                <a:latin typeface="Lucida Console" panose="020B0609040504020204" pitchFamily="49" charset="0"/>
              </a:rPr>
              <a:t>Case2</a:t>
            </a:r>
          </a:p>
          <a:p>
            <a:r>
              <a:rPr lang="en-US" altLang="ja-JP" sz="1200" dirty="0" err="1">
                <a:solidFill>
                  <a:srgbClr val="0070C0"/>
                </a:solidFill>
                <a:latin typeface="Lucida Console" panose="020B0609040504020204" pitchFamily="49" charset="0"/>
              </a:rPr>
              <a:t>ε</a:t>
            </a:r>
            <a:r>
              <a:rPr lang="en-US" altLang="ja-JP" sz="1200" dirty="0">
                <a:solidFill>
                  <a:srgbClr val="0070C0"/>
                </a:solidFill>
                <a:latin typeface="Lucida Console" panose="020B0609040504020204" pitchFamily="49" charset="0"/>
              </a:rPr>
              <a:t>=1.0, deflection ΔV= 41.2mm/s</a:t>
            </a:r>
          </a:p>
          <a:p>
            <a:r>
              <a:rPr lang="en-US" altLang="ja-JP" sz="1200" dirty="0">
                <a:solidFill>
                  <a:srgbClr val="0070C0"/>
                </a:solidFill>
                <a:latin typeface="Lucida Console" panose="020B0609040504020204" pitchFamily="49" charset="0"/>
              </a:rPr>
              <a:t>ε=2.0, deflection ΔV= 82.5mm/s</a:t>
            </a:r>
          </a:p>
          <a:p>
            <a:r>
              <a:rPr lang="en-US" altLang="ja-JP" sz="1200" dirty="0">
                <a:solidFill>
                  <a:srgbClr val="0070C0"/>
                </a:solidFill>
                <a:latin typeface="Lucida Console" panose="020B0609040504020204" pitchFamily="49" charset="0"/>
              </a:rPr>
              <a:t>ε=3.0, deflection ΔV=123.7mm/s</a:t>
            </a:r>
          </a:p>
          <a:p>
            <a:r>
              <a:rPr lang="en-US" altLang="ja-JP" sz="1200" dirty="0">
                <a:solidFill>
                  <a:srgbClr val="0070C0"/>
                </a:solidFill>
                <a:latin typeface="Lucida Console" panose="020B0609040504020204" pitchFamily="49" charset="0"/>
              </a:rPr>
              <a:t>ε=4.0, deflection ΔV=164.9mm/s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FE86516-AAC4-E0F5-1782-9AF2C7781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414"/>
            <a:ext cx="8229600" cy="635886"/>
          </a:xfrm>
        </p:spPr>
        <p:txBody>
          <a:bodyPr>
            <a:normAutofit/>
          </a:bodyPr>
          <a:lstStyle/>
          <a:p>
            <a:r>
              <a:rPr kumimoji="1" lang="en-US" altLang="ja-JP" sz="3200" b="1" dirty="0"/>
              <a:t>Deflection of 2024 YR4 by Hayabusa2</a:t>
            </a:r>
            <a:endParaRPr kumimoji="1" lang="ja-JP" altLang="en-US" sz="32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6CEA16-59E0-D4B3-FF73-0CDD5A184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FCE72-12C9-4EDB-8814-2F3662C901FD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3222E9-D21E-C090-273F-ABA5385F6C9B}"/>
              </a:ext>
            </a:extLst>
          </p:cNvPr>
          <p:cNvSpPr txBox="1"/>
          <p:nvPr/>
        </p:nvSpPr>
        <p:spPr>
          <a:xfrm>
            <a:off x="192972" y="730458"/>
            <a:ext cx="3856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b="0" i="0" u="none" strike="noStrike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investigated the changes in the velocity and the position of</a:t>
            </a:r>
            <a:r>
              <a:rPr lang="ja-JP" altLang="en-US" b="0" i="0" u="none" strike="noStrike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b="0" i="0" u="none" strike="noStrike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YR4,</a:t>
            </a:r>
            <a:r>
              <a:rPr lang="en" altLang="ja-JP" b="0" i="0" u="none" strike="noStrike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when Hayabusa 2 is collided with YR4.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CAC2596-0CB6-6D2D-DFFF-19A774F83A04}"/>
              </a:ext>
            </a:extLst>
          </p:cNvPr>
          <p:cNvGrpSpPr/>
          <p:nvPr/>
        </p:nvGrpSpPr>
        <p:grpSpPr>
          <a:xfrm>
            <a:off x="6360680" y="2371595"/>
            <a:ext cx="2559754" cy="2311151"/>
            <a:chOff x="2424952" y="1591820"/>
            <a:chExt cx="2559754" cy="2311151"/>
          </a:xfrm>
        </p:grpSpPr>
        <p:pic>
          <p:nvPicPr>
            <p:cNvPr id="12" name="図 11" descr="グラフ, 折れ線グラフ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65651717-86B4-1EC0-952A-F9F9031DE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4952" y="1591820"/>
              <a:ext cx="2559754" cy="2311151"/>
            </a:xfrm>
            <a:prstGeom prst="rect">
              <a:avLst/>
            </a:prstGeom>
          </p:spPr>
        </p:pic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7B680B2E-64B3-FEE0-4532-21EBDDE6E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8217" y="2445557"/>
              <a:ext cx="142875" cy="2000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C077F81-711B-95E8-1D28-F6484716E88D}"/>
                </a:ext>
              </a:extLst>
            </p:cNvPr>
            <p:cNvSpPr txBox="1"/>
            <p:nvPr/>
          </p:nvSpPr>
          <p:spPr>
            <a:xfrm>
              <a:off x="4429887" y="2321331"/>
              <a:ext cx="384029" cy="12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700" tIns="2700" rIns="2700" bIns="2700" rtlCol="0">
              <a:spAutoFit/>
            </a:bodyPr>
            <a:lstStyle/>
            <a:p>
              <a:r>
                <a:rPr lang="en-US" altLang="ja-JP" sz="800" dirty="0">
                  <a:solidFill>
                    <a:prstClr val="black"/>
                  </a:solidFill>
                  <a:latin typeface="Lucida Console" panose="020B0609040504020204" pitchFamily="49" charset="0"/>
                </a:rPr>
                <a:t>Earth</a:t>
              </a:r>
              <a:endParaRPr lang="ja-JP" altLang="en-US" sz="800" dirty="0">
                <a:solidFill>
                  <a:prstClr val="black"/>
                </a:solidFill>
                <a:latin typeface="Lucida Console" panose="020B0609040504020204" pitchFamily="49" charset="0"/>
              </a:endParaRPr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C3315210-6BC2-8126-2FCE-F5256C5DDBD7}"/>
                </a:ext>
              </a:extLst>
            </p:cNvPr>
            <p:cNvCxnSpPr>
              <a:cxnSpLocks/>
            </p:cNvCxnSpPr>
            <p:nvPr/>
          </p:nvCxnSpPr>
          <p:spPr>
            <a:xfrm>
              <a:off x="3253709" y="2828463"/>
              <a:ext cx="219158" cy="22156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E41FFE35-A1E9-9A22-1C5F-5F2FDBA25C56}"/>
                </a:ext>
              </a:extLst>
            </p:cNvPr>
            <p:cNvSpPr txBox="1"/>
            <p:nvPr/>
          </p:nvSpPr>
          <p:spPr>
            <a:xfrm>
              <a:off x="3292661" y="3073313"/>
              <a:ext cx="1146995" cy="2516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700" tIns="2700" rIns="2700" bIns="2700" rtlCol="0">
              <a:spAutoFit/>
            </a:bodyPr>
            <a:lstStyle/>
            <a:p>
              <a:r>
                <a:rPr lang="en-US" altLang="ja-JP" sz="800" dirty="0">
                  <a:solidFill>
                    <a:prstClr val="black"/>
                  </a:solidFill>
                  <a:latin typeface="Lucida Console" panose="020B0609040504020204" pitchFamily="49" charset="0"/>
                </a:rPr>
                <a:t>3σ ellipse of nominal YR4 </a:t>
              </a:r>
              <a:r>
                <a:rPr lang="en-US" altLang="ja-JP" sz="800" dirty="0" err="1">
                  <a:solidFill>
                    <a:prstClr val="black"/>
                  </a:solidFill>
                  <a:latin typeface="Lucida Console" panose="020B0609040504020204" pitchFamily="49" charset="0"/>
                </a:rPr>
                <a:t>traj</a:t>
              </a:r>
              <a:r>
                <a:rPr lang="en-US" altLang="ja-JP" sz="800" dirty="0">
                  <a:solidFill>
                    <a:prstClr val="black"/>
                  </a:solidFill>
                  <a:latin typeface="Lucida Console" panose="020B0609040504020204" pitchFamily="49" charset="0"/>
                </a:rPr>
                <a:t>.</a:t>
              </a:r>
              <a:endParaRPr lang="ja-JP" altLang="en-US" sz="800" dirty="0">
                <a:solidFill>
                  <a:prstClr val="black"/>
                </a:solidFill>
                <a:latin typeface="Lucida Console" panose="020B0609040504020204" pitchFamily="49" charset="0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24C012-365C-10A7-5F39-56F8DBDF552A}"/>
              </a:ext>
            </a:extLst>
          </p:cNvPr>
          <p:cNvSpPr txBox="1"/>
          <p:nvPr/>
        </p:nvSpPr>
        <p:spPr>
          <a:xfrm>
            <a:off x="3163322" y="1851558"/>
            <a:ext cx="281735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1600" dirty="0"/>
              <a:t>This calculation is based on the JAXA's solution on Feb. 6, </a:t>
            </a:r>
            <a:r>
              <a:rPr kumimoji="1" lang="en-US" altLang="ja-JP" sz="1600" dirty="0"/>
              <a:t>2025</a:t>
            </a:r>
            <a:endParaRPr lang="en-US" altLang="ja-JP" sz="1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25D2764-CEEE-BF0C-8680-A6E7CA7E0D36}"/>
              </a:ext>
            </a:extLst>
          </p:cNvPr>
          <p:cNvSpPr txBox="1"/>
          <p:nvPr/>
        </p:nvSpPr>
        <p:spPr>
          <a:xfrm>
            <a:off x="4403708" y="737991"/>
            <a:ext cx="3856605" cy="923330"/>
          </a:xfrm>
          <a:prstGeom prst="rect">
            <a:avLst/>
          </a:prstGeom>
          <a:noFill/>
          <a:ln>
            <a:solidFill>
              <a:srgbClr val="FF2F92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ja-JP" altLang="en-US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imp</a:t>
            </a:r>
            <a:r>
              <a:rPr lang="en-US" altLang="ja-JP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</a:t>
            </a:r>
            <a:r>
              <a:rPr lang="ja-JP" altLang="en-US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altLang="ja-JP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Hayabusa2 to 2024 YR4</a:t>
            </a:r>
            <a:r>
              <a:rPr lang="ja-JP" altLang="en-US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has the effect of shifting the YR4 orbit </a:t>
            </a:r>
            <a:r>
              <a:rPr lang="en-US" altLang="ja-JP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largely </a:t>
            </a:r>
            <a:r>
              <a:rPr lang="ja-JP" altLang="en-US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right on the B-plane.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99BC737-2F4E-86F6-E7ED-1DA6DEF79277}"/>
              </a:ext>
            </a:extLst>
          </p:cNvPr>
          <p:cNvSpPr txBox="1"/>
          <p:nvPr/>
        </p:nvSpPr>
        <p:spPr>
          <a:xfrm>
            <a:off x="174165" y="2563612"/>
            <a:ext cx="2754091" cy="1323439"/>
          </a:xfrm>
          <a:prstGeom prst="rect">
            <a:avLst/>
          </a:prstGeom>
          <a:solidFill>
            <a:srgbClr val="E4FFE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Assumptions</a:t>
            </a:r>
            <a:r>
              <a:rPr lang="ja-JP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84150">
              <a:buFont typeface="Wingdings" pitchFamily="2" charset="2"/>
              <a:buChar char="Ø"/>
            </a:pP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YR4: d~50m, ρ~2g/cm</a:t>
            </a:r>
            <a:r>
              <a:rPr lang="en-US" altLang="ja-JP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184150" indent="-184150">
              <a:buFont typeface="Wingdings" pitchFamily="2" charset="2"/>
              <a:buChar char="Ø"/>
            </a:pP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Hayabusa2: mass~500kg</a:t>
            </a:r>
          </a:p>
          <a:p>
            <a:pPr marL="184150" indent="-184150">
              <a:buFont typeface="Wingdings" pitchFamily="2" charset="2"/>
              <a:buChar char="Ø"/>
            </a:pP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efficiency(</a:t>
            </a:r>
            <a:r>
              <a:rPr lang="en-US" altLang="ja-JP" sz="1600" dirty="0" err="1">
                <a:latin typeface="Lucida Console" panose="020B0609040504020204" pitchFamily="49" charset="0"/>
              </a:rPr>
              <a:t>ε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: 1 ~ 4</a:t>
            </a:r>
          </a:p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(DART : </a:t>
            </a:r>
            <a:r>
              <a:rPr lang="en-US" altLang="ja-JP" sz="1600" dirty="0" err="1">
                <a:latin typeface="Lucida Console" panose="020B0609040504020204" pitchFamily="49" charset="0"/>
              </a:rPr>
              <a:t>ε</a:t>
            </a:r>
            <a:r>
              <a:rPr lang="en-US" altLang="ja-JP" sz="1600" dirty="0">
                <a:latin typeface="Lucida Console" panose="020B0609040504020204" pitchFamily="49" charset="0"/>
              </a:rPr>
              <a:t>=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2.2 ~ 4.9)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EE5EE3C-F708-D967-8B9A-35221A7D0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26F987E-BB26-5014-2DA1-1CC266348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2B4A9E8-5D87-290A-B126-F24845C37235}"/>
              </a:ext>
            </a:extLst>
          </p:cNvPr>
          <p:cNvSpPr txBox="1"/>
          <p:nvPr/>
        </p:nvSpPr>
        <p:spPr>
          <a:xfrm>
            <a:off x="6483260" y="1840814"/>
            <a:ext cx="24720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 dirty="0">
                <a:solidFill>
                  <a:prstClr val="black"/>
                </a:solidFill>
                <a:latin typeface="Lucida Console" panose="020B0609040504020204" pitchFamily="49" charset="0"/>
              </a:rPr>
              <a:t>[Case1]</a:t>
            </a:r>
          </a:p>
          <a:p>
            <a:r>
              <a:rPr lang="en-US" altLang="ja-JP" sz="1100" dirty="0">
                <a:solidFill>
                  <a:prstClr val="black"/>
                </a:solidFill>
                <a:latin typeface="Lucida Console" panose="020B0609040504020204" pitchFamily="49" charset="0"/>
              </a:rPr>
              <a:t>B-plane Passage for Impact with ε=1.0,2.0,3.0,4.0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DC5149-4F47-2BF4-11D9-FA19EEE85AB8}"/>
              </a:ext>
            </a:extLst>
          </p:cNvPr>
          <p:cNvSpPr txBox="1"/>
          <p:nvPr/>
        </p:nvSpPr>
        <p:spPr>
          <a:xfrm>
            <a:off x="3079278" y="2528313"/>
            <a:ext cx="3041151" cy="10156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70C0"/>
                </a:solidFill>
                <a:latin typeface="Lucida Console" panose="020B0609040504020204" pitchFamily="49" charset="0"/>
              </a:rPr>
              <a:t>Case1</a:t>
            </a:r>
          </a:p>
          <a:p>
            <a:r>
              <a:rPr lang="en-US" altLang="ja-JP" sz="1200" dirty="0" err="1">
                <a:solidFill>
                  <a:srgbClr val="0070C0"/>
                </a:solidFill>
                <a:latin typeface="Lucida Console" panose="020B0609040504020204" pitchFamily="49" charset="0"/>
              </a:rPr>
              <a:t>ε</a:t>
            </a:r>
            <a:r>
              <a:rPr lang="en-US" altLang="ja-JP" sz="1200" dirty="0">
                <a:solidFill>
                  <a:srgbClr val="0070C0"/>
                </a:solidFill>
                <a:latin typeface="Lucida Console" panose="020B0609040504020204" pitchFamily="49" charset="0"/>
              </a:rPr>
              <a:t>=1.0, deflection ΔV= 61.6mm/s</a:t>
            </a:r>
          </a:p>
          <a:p>
            <a:r>
              <a:rPr lang="en-US" altLang="ja-JP" sz="1200" dirty="0">
                <a:solidFill>
                  <a:srgbClr val="0070C0"/>
                </a:solidFill>
                <a:latin typeface="Lucida Console" panose="020B0609040504020204" pitchFamily="49" charset="0"/>
              </a:rPr>
              <a:t>ε=2.0, deflection ΔV=123.3mm/s</a:t>
            </a:r>
          </a:p>
          <a:p>
            <a:r>
              <a:rPr lang="en-US" altLang="ja-JP" sz="1200" dirty="0">
                <a:solidFill>
                  <a:srgbClr val="0070C0"/>
                </a:solidFill>
                <a:latin typeface="Lucida Console" panose="020B0609040504020204" pitchFamily="49" charset="0"/>
              </a:rPr>
              <a:t>ε=3.0, deflection ΔV=184.9mm/s</a:t>
            </a:r>
          </a:p>
          <a:p>
            <a:r>
              <a:rPr lang="en-US" altLang="ja-JP" sz="1200" dirty="0">
                <a:solidFill>
                  <a:srgbClr val="0070C0"/>
                </a:solidFill>
                <a:latin typeface="Lucida Console" panose="020B0609040504020204" pitchFamily="49" charset="0"/>
              </a:rPr>
              <a:t>ε=4.0, deflection ΔV=246.6mm/s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7245729B-0B3A-BF8C-DAD0-49FD80714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864" y="3059299"/>
            <a:ext cx="688830" cy="16019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BB396568-21AE-0598-851B-C9D00995C006}"/>
              </a:ext>
            </a:extLst>
          </p:cNvPr>
          <p:cNvCxnSpPr>
            <a:cxnSpLocks/>
          </p:cNvCxnSpPr>
          <p:nvPr/>
        </p:nvCxnSpPr>
        <p:spPr>
          <a:xfrm>
            <a:off x="7372599" y="3219492"/>
            <a:ext cx="457732" cy="29799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A886FCAA-BCCF-E809-3FFA-168BFC0E732F}"/>
              </a:ext>
            </a:extLst>
          </p:cNvPr>
          <p:cNvCxnSpPr>
            <a:cxnSpLocks/>
          </p:cNvCxnSpPr>
          <p:nvPr/>
        </p:nvCxnSpPr>
        <p:spPr>
          <a:xfrm>
            <a:off x="8063694" y="3212481"/>
            <a:ext cx="6888" cy="277747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8EB96C5A-5E2A-9F84-CB6B-22FA6DD89BAD}"/>
              </a:ext>
            </a:extLst>
          </p:cNvPr>
          <p:cNvCxnSpPr>
            <a:cxnSpLocks/>
          </p:cNvCxnSpPr>
          <p:nvPr/>
        </p:nvCxnSpPr>
        <p:spPr>
          <a:xfrm flipV="1">
            <a:off x="7585300" y="3151190"/>
            <a:ext cx="267958" cy="36291"/>
          </a:xfrm>
          <a:prstGeom prst="line">
            <a:avLst/>
          </a:prstGeom>
          <a:ln w="6350">
            <a:solidFill>
              <a:schemeClr val="tx1"/>
            </a:solidFill>
            <a:headEnd type="non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右矢印 42">
            <a:extLst>
              <a:ext uri="{FF2B5EF4-FFF2-40B4-BE49-F238E27FC236}">
                <a16:creationId xmlns:a16="http://schemas.microsoft.com/office/drawing/2014/main" id="{EA542628-9248-4632-5768-F7A1C3E58F01}"/>
              </a:ext>
            </a:extLst>
          </p:cNvPr>
          <p:cNvSpPr/>
          <p:nvPr/>
        </p:nvSpPr>
        <p:spPr>
          <a:xfrm>
            <a:off x="4044307" y="1071350"/>
            <a:ext cx="277322" cy="212191"/>
          </a:xfrm>
          <a:prstGeom prst="rightArrow">
            <a:avLst/>
          </a:prstGeom>
          <a:solidFill>
            <a:srgbClr val="FFC1E8"/>
          </a:solidFill>
          <a:ln>
            <a:solidFill>
              <a:srgbClr val="FF2F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136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DE546F-0FC5-9180-01CA-CBAE7F5AC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b="1" dirty="0"/>
              <a:t>Deflection of 2024 YR4 by Hayabusa2</a:t>
            </a:r>
            <a:endParaRPr kumimoji="1" lang="ja-JP" altLang="en-US" sz="32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AE2956-D539-C852-E921-56C0619D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FCE72-12C9-4EDB-8814-2F3662C901FD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5" name="図 4" descr="グラフ, 折れ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A650B20-64E8-2794-F443-44105180F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01" y="2139439"/>
            <a:ext cx="2062832" cy="1851437"/>
          </a:xfrm>
          <a:prstGeom prst="rect">
            <a:avLst/>
          </a:prstGeom>
        </p:spPr>
      </p:pic>
      <p:pic>
        <p:nvPicPr>
          <p:cNvPr id="7" name="図 6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86964B6-C1A5-33E9-A0A6-3D52614C3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535" y="974530"/>
            <a:ext cx="2062832" cy="1851437"/>
          </a:xfrm>
          <a:prstGeom prst="rect">
            <a:avLst/>
          </a:prstGeom>
        </p:spPr>
      </p:pic>
      <p:pic>
        <p:nvPicPr>
          <p:cNvPr id="9" name="図 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96D026F-4E7B-CDA8-D693-905DABD9C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535" y="2903430"/>
            <a:ext cx="2062832" cy="1851437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04239BB9-4ACA-2253-EE30-5021C661DDFA}"/>
              </a:ext>
            </a:extLst>
          </p:cNvPr>
          <p:cNvCxnSpPr>
            <a:cxnSpLocks/>
          </p:cNvCxnSpPr>
          <p:nvPr/>
        </p:nvCxnSpPr>
        <p:spPr>
          <a:xfrm>
            <a:off x="4726445" y="3044972"/>
            <a:ext cx="158812" cy="26452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1C9560D-39D6-68B8-9A26-099BAEA0CE92}"/>
              </a:ext>
            </a:extLst>
          </p:cNvPr>
          <p:cNvSpPr txBox="1"/>
          <p:nvPr/>
        </p:nvSpPr>
        <p:spPr>
          <a:xfrm>
            <a:off x="4593717" y="3309501"/>
            <a:ext cx="907731" cy="128563"/>
          </a:xfrm>
          <a:prstGeom prst="rect">
            <a:avLst/>
          </a:prstGeom>
          <a:noFill/>
          <a:ln>
            <a:noFill/>
          </a:ln>
        </p:spPr>
        <p:txBody>
          <a:bodyPr wrap="square" lIns="2700" tIns="2700" rIns="2700" bIns="2700" rtlCol="0">
            <a:spAutoFit/>
          </a:bodyPr>
          <a:lstStyle/>
          <a:p>
            <a:r>
              <a:rPr lang="en-US" altLang="ja-JP" sz="800" dirty="0">
                <a:solidFill>
                  <a:prstClr val="black"/>
                </a:solidFill>
                <a:latin typeface="Lucida Console" panose="020B0609040504020204" pitchFamily="49" charset="0"/>
              </a:rPr>
              <a:t>Earth and YR4</a:t>
            </a:r>
            <a:endParaRPr lang="ja-JP" altLang="en-US" sz="800" dirty="0">
              <a:solidFill>
                <a:prstClr val="black"/>
              </a:solidFill>
              <a:latin typeface="Lucida Console" panose="020B0609040504020204" pitchFamily="49" charset="0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3507121B-29C7-A773-9684-D9D1EA35E678}"/>
              </a:ext>
            </a:extLst>
          </p:cNvPr>
          <p:cNvCxnSpPr>
            <a:cxnSpLocks/>
          </p:cNvCxnSpPr>
          <p:nvPr/>
        </p:nvCxnSpPr>
        <p:spPr>
          <a:xfrm flipV="1">
            <a:off x="4419665" y="2652345"/>
            <a:ext cx="235540" cy="36979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8818C0F-A0F7-A3DC-EC76-2F1A5CCD9977}"/>
              </a:ext>
            </a:extLst>
          </p:cNvPr>
          <p:cNvSpPr txBox="1"/>
          <p:nvPr/>
        </p:nvSpPr>
        <p:spPr>
          <a:xfrm>
            <a:off x="4414910" y="2404654"/>
            <a:ext cx="1146995" cy="251674"/>
          </a:xfrm>
          <a:prstGeom prst="rect">
            <a:avLst/>
          </a:prstGeom>
          <a:noFill/>
          <a:ln>
            <a:noFill/>
          </a:ln>
        </p:spPr>
        <p:txBody>
          <a:bodyPr wrap="square" lIns="2700" tIns="2700" rIns="2700" bIns="2700" rtlCol="0">
            <a:spAutoFit/>
          </a:bodyPr>
          <a:lstStyle/>
          <a:p>
            <a:r>
              <a:rPr lang="en-US" altLang="ja-JP" sz="800" dirty="0">
                <a:solidFill>
                  <a:prstClr val="black"/>
                </a:solidFill>
                <a:latin typeface="Lucida Console" panose="020B0609040504020204" pitchFamily="49" charset="0"/>
              </a:rPr>
              <a:t>3σ ellipse of nominal YR4 </a:t>
            </a:r>
            <a:r>
              <a:rPr lang="en-US" altLang="ja-JP" sz="8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traj</a:t>
            </a:r>
            <a:r>
              <a:rPr lang="en-US" altLang="ja-JP" sz="800" dirty="0">
                <a:solidFill>
                  <a:prstClr val="black"/>
                </a:solidFill>
                <a:latin typeface="Lucida Console" panose="020B0609040504020204" pitchFamily="49" charset="0"/>
              </a:rPr>
              <a:t>.</a:t>
            </a:r>
            <a:endParaRPr lang="ja-JP" altLang="en-US" sz="800" dirty="0">
              <a:solidFill>
                <a:prstClr val="black"/>
              </a:solidFill>
              <a:latin typeface="Lucida Console" panose="020B0609040504020204" pitchFamily="49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59C811F-E560-B111-D97E-593779E0CF2F}"/>
              </a:ext>
            </a:extLst>
          </p:cNvPr>
          <p:cNvSpPr txBox="1"/>
          <p:nvPr/>
        </p:nvSpPr>
        <p:spPr>
          <a:xfrm>
            <a:off x="3878984" y="3504578"/>
            <a:ext cx="1552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>
                <a:solidFill>
                  <a:srgbClr val="0070C0"/>
                </a:solidFill>
                <a:latin typeface="Lucida Console" panose="020B0609040504020204" pitchFamily="49" charset="0"/>
              </a:rPr>
              <a:t>▶ </a:t>
            </a:r>
            <a:r>
              <a:rPr lang="en-US" altLang="ja-JP" sz="900" dirty="0">
                <a:solidFill>
                  <a:srgbClr val="0070C0"/>
                </a:solidFill>
                <a:latin typeface="Lucida Console" panose="020B0609040504020204" pitchFamily="49" charset="0"/>
              </a:rPr>
              <a:t>YR4’s Earth Impact Probability : 22.0%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42F16305-DB09-3B9C-628B-D1DB474D85A8}"/>
              </a:ext>
            </a:extLst>
          </p:cNvPr>
          <p:cNvCxnSpPr/>
          <p:nvPr/>
        </p:nvCxnSpPr>
        <p:spPr>
          <a:xfrm flipV="1">
            <a:off x="5610133" y="2003714"/>
            <a:ext cx="851535" cy="75647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5968623-129D-55B7-B28D-6BD22316BAB3}"/>
              </a:ext>
            </a:extLst>
          </p:cNvPr>
          <p:cNvSpPr txBox="1"/>
          <p:nvPr/>
        </p:nvSpPr>
        <p:spPr>
          <a:xfrm>
            <a:off x="5694856" y="1932380"/>
            <a:ext cx="6820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rgbClr val="00B050"/>
                </a:solidFill>
                <a:latin typeface="Lucida Console" panose="020B0609040504020204" pitchFamily="49" charset="0"/>
              </a:rPr>
              <a:t>ε=2.0</a:t>
            </a: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FD87E1C0-3E51-22A9-28AB-AE55DBAE5421}"/>
              </a:ext>
            </a:extLst>
          </p:cNvPr>
          <p:cNvCxnSpPr>
            <a:cxnSpLocks/>
          </p:cNvCxnSpPr>
          <p:nvPr/>
        </p:nvCxnSpPr>
        <p:spPr>
          <a:xfrm>
            <a:off x="5603700" y="2861509"/>
            <a:ext cx="834249" cy="78019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4A4F9B1-CFE1-55A1-4362-55696462F8FD}"/>
              </a:ext>
            </a:extLst>
          </p:cNvPr>
          <p:cNvSpPr txBox="1"/>
          <p:nvPr/>
        </p:nvSpPr>
        <p:spPr>
          <a:xfrm>
            <a:off x="5700165" y="3421192"/>
            <a:ext cx="6820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rgbClr val="00B050"/>
                </a:solidFill>
                <a:latin typeface="Lucida Console" panose="020B0609040504020204" pitchFamily="49" charset="0"/>
              </a:rPr>
              <a:t>ε=3.0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D2190A7-3764-2E10-C713-692E1FB80AC2}"/>
              </a:ext>
            </a:extLst>
          </p:cNvPr>
          <p:cNvSpPr txBox="1"/>
          <p:nvPr/>
        </p:nvSpPr>
        <p:spPr>
          <a:xfrm>
            <a:off x="6940766" y="2297336"/>
            <a:ext cx="159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>
                <a:solidFill>
                  <a:srgbClr val="0070C0"/>
                </a:solidFill>
                <a:latin typeface="Lucida Console" panose="020B0609040504020204" pitchFamily="49" charset="0"/>
              </a:rPr>
              <a:t>▶ </a:t>
            </a:r>
            <a:r>
              <a:rPr lang="en-US" altLang="ja-JP" sz="900" dirty="0">
                <a:solidFill>
                  <a:srgbClr val="0070C0"/>
                </a:solidFill>
                <a:latin typeface="Lucida Console" panose="020B0609040504020204" pitchFamily="49" charset="0"/>
              </a:rPr>
              <a:t>YR4’s Earth Impact Probability : 0.58%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F020E13-0537-62AD-0449-6DD7070DEDB7}"/>
              </a:ext>
            </a:extLst>
          </p:cNvPr>
          <p:cNvSpPr txBox="1"/>
          <p:nvPr/>
        </p:nvSpPr>
        <p:spPr>
          <a:xfrm>
            <a:off x="6957479" y="4218200"/>
            <a:ext cx="156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>
                <a:solidFill>
                  <a:srgbClr val="0070C0"/>
                </a:solidFill>
                <a:latin typeface="Lucida Console" panose="020B0609040504020204" pitchFamily="49" charset="0"/>
              </a:rPr>
              <a:t>▶ </a:t>
            </a:r>
            <a:r>
              <a:rPr lang="en-US" altLang="ja-JP" sz="900" dirty="0">
                <a:solidFill>
                  <a:srgbClr val="0070C0"/>
                </a:solidFill>
                <a:latin typeface="Lucida Console" panose="020B0609040504020204" pitchFamily="49" charset="0"/>
              </a:rPr>
              <a:t>YR4’s Earth Impact Probability : 0.01%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EEAB96-9546-BA3F-0309-ABB707F49771}"/>
              </a:ext>
            </a:extLst>
          </p:cNvPr>
          <p:cNvSpPr txBox="1"/>
          <p:nvPr/>
        </p:nvSpPr>
        <p:spPr>
          <a:xfrm>
            <a:off x="280528" y="808189"/>
            <a:ext cx="30919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assumed a fictitious case, where 2024 YR4 collides with the Earth.</a:t>
            </a:r>
          </a:p>
        </p:txBody>
      </p:sp>
      <p:sp>
        <p:nvSpPr>
          <p:cNvPr id="10" name="日付プレースホルダー 9">
            <a:extLst>
              <a:ext uri="{FF2B5EF4-FFF2-40B4-BE49-F238E27FC236}">
                <a16:creationId xmlns:a16="http://schemas.microsoft.com/office/drawing/2014/main" id="{530EDEF1-D5FB-849C-C8D4-15FFFE1C5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15" name="フッター プレースホルダー 14">
            <a:extLst>
              <a:ext uri="{FF2B5EF4-FFF2-40B4-BE49-F238E27FC236}">
                <a16:creationId xmlns:a16="http://schemas.microsoft.com/office/drawing/2014/main" id="{E5DEE892-A332-58D2-D465-D5FEAF612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80F9D33-F88F-A79B-AB01-CA322D05C20C}"/>
              </a:ext>
            </a:extLst>
          </p:cNvPr>
          <p:cNvSpPr txBox="1"/>
          <p:nvPr/>
        </p:nvSpPr>
        <p:spPr>
          <a:xfrm>
            <a:off x="311845" y="2026670"/>
            <a:ext cx="2895599" cy="1323439"/>
          </a:xfrm>
          <a:prstGeom prst="rect">
            <a:avLst/>
          </a:prstGeom>
          <a:solidFill>
            <a:srgbClr val="E4FFE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Assumptions</a:t>
            </a:r>
            <a:r>
              <a:rPr lang="ja-JP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84150">
              <a:buFont typeface="Wingdings" pitchFamily="2" charset="2"/>
              <a:buChar char="Ø"/>
            </a:pP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YR4: d~50m, ρ~2g/cm</a:t>
            </a:r>
            <a:r>
              <a:rPr lang="en-US" altLang="ja-JP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184150" indent="-184150">
              <a:buFont typeface="Wingdings" pitchFamily="2" charset="2"/>
              <a:buChar char="Ø"/>
            </a:pP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Hayabusa2: mass~500kg</a:t>
            </a:r>
          </a:p>
          <a:p>
            <a:pPr marL="184150" indent="-184150">
              <a:buFont typeface="Wingdings" pitchFamily="2" charset="2"/>
              <a:buChar char="Ø"/>
            </a:pP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efficiency(</a:t>
            </a:r>
            <a:r>
              <a:rPr lang="en-US" altLang="ja-JP" sz="1600" dirty="0" err="1">
                <a:latin typeface="Lucida Console" panose="020B0609040504020204" pitchFamily="49" charset="0"/>
              </a:rPr>
              <a:t>ε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: 2 or 3</a:t>
            </a:r>
          </a:p>
          <a:p>
            <a:pPr marL="184150" indent="-184150">
              <a:buFont typeface="Wingdings" pitchFamily="2" charset="2"/>
              <a:buChar char="Ø"/>
            </a:pP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YR4 orbit error becomes 1/10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925D695-297B-2C91-82D1-D9DBA5BCC693}"/>
              </a:ext>
            </a:extLst>
          </p:cNvPr>
          <p:cNvSpPr txBox="1"/>
          <p:nvPr/>
        </p:nvSpPr>
        <p:spPr>
          <a:xfrm>
            <a:off x="3644381" y="801043"/>
            <a:ext cx="2732564" cy="923330"/>
          </a:xfrm>
          <a:prstGeom prst="rect">
            <a:avLst/>
          </a:prstGeom>
          <a:noFill/>
          <a:ln>
            <a:solidFill>
              <a:srgbClr val="FF2F92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Hayabusa2 can avoid the collision of 2024 YR4 with the Earth!</a:t>
            </a:r>
            <a:r>
              <a:rPr lang="ja-JP" altLang="en-US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右矢印 17">
            <a:extLst>
              <a:ext uri="{FF2B5EF4-FFF2-40B4-BE49-F238E27FC236}">
                <a16:creationId xmlns:a16="http://schemas.microsoft.com/office/drawing/2014/main" id="{DE499985-301C-A3C4-1D32-5B6EC321EF10}"/>
              </a:ext>
            </a:extLst>
          </p:cNvPr>
          <p:cNvSpPr/>
          <p:nvPr/>
        </p:nvSpPr>
        <p:spPr>
          <a:xfrm>
            <a:off x="3284979" y="1134402"/>
            <a:ext cx="277322" cy="212191"/>
          </a:xfrm>
          <a:prstGeom prst="rightArrow">
            <a:avLst/>
          </a:prstGeom>
          <a:solidFill>
            <a:srgbClr val="FFC1E8"/>
          </a:solidFill>
          <a:ln>
            <a:solidFill>
              <a:srgbClr val="FF2F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ABDBEA9-43AB-E95C-97BC-06E95BB111F9}"/>
              </a:ext>
            </a:extLst>
          </p:cNvPr>
          <p:cNvSpPr txBox="1"/>
          <p:nvPr/>
        </p:nvSpPr>
        <p:spPr>
          <a:xfrm>
            <a:off x="4099812" y="1795541"/>
            <a:ext cx="145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prstClr val="black"/>
                </a:solidFill>
                <a:latin typeface="Lucida Console" panose="020B0609040504020204" pitchFamily="49" charset="0"/>
              </a:rPr>
              <a:t>[Case1]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7DE8B74-4712-EFCA-4F32-9D7BF2A6EC21}"/>
              </a:ext>
            </a:extLst>
          </p:cNvPr>
          <p:cNvSpPr txBox="1"/>
          <p:nvPr/>
        </p:nvSpPr>
        <p:spPr>
          <a:xfrm>
            <a:off x="311845" y="4137991"/>
            <a:ext cx="6065100" cy="646331"/>
          </a:xfrm>
          <a:prstGeom prst="rect">
            <a:avLst/>
          </a:prstGeom>
          <a:noFill/>
          <a:ln>
            <a:solidFill>
              <a:srgbClr val="FF2F92"/>
            </a:solidFill>
          </a:ln>
        </p:spPr>
        <p:txBody>
          <a:bodyPr wrap="square">
            <a:spAutoFit/>
          </a:bodyPr>
          <a:lstStyle/>
          <a:p>
            <a:r>
              <a:rPr lang="en" altLang="ja-JP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because Hayabusa2 is </a:t>
            </a:r>
            <a:r>
              <a:rPr lang="en-US" altLang="ja-JP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spacecraft for</a:t>
            </a:r>
            <a:r>
              <a:rPr lang="en" altLang="ja-JP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rendezvous, it is difficult to collide it with a small target object at high speed.</a:t>
            </a:r>
            <a:endParaRPr lang="ja-JP" altLang="en-US">
              <a:solidFill>
                <a:srgbClr val="FF2F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25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カラフルな凧&#10;&#10;中程度の精度で自動的に生成された説明">
            <a:extLst>
              <a:ext uri="{FF2B5EF4-FFF2-40B4-BE49-F238E27FC236}">
                <a16:creationId xmlns:a16="http://schemas.microsoft.com/office/drawing/2014/main" id="{A9F36FDA-18B0-79DD-0F2A-003140DB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043" y="949792"/>
            <a:ext cx="5795786" cy="370694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29CE683-9281-9771-C62B-3B0DE85C1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95" y="26442"/>
            <a:ext cx="8500533" cy="776057"/>
          </a:xfrm>
        </p:spPr>
        <p:txBody>
          <a:bodyPr>
            <a:normAutofit/>
          </a:bodyPr>
          <a:lstStyle/>
          <a:p>
            <a:pPr algn="ctr"/>
            <a:r>
              <a:rPr lang="en" altLang="ja-JP" sz="3200" dirty="0"/>
              <a:t>Deep Space Constellation Concept</a:t>
            </a:r>
            <a:r>
              <a:rPr lang="en-US" sz="32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endParaRPr lang="en-JP" sz="32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CA1938-11BB-34AD-9178-40EAB2FD6501}"/>
              </a:ext>
            </a:extLst>
          </p:cNvPr>
          <p:cNvSpPr txBox="1"/>
          <p:nvPr/>
        </p:nvSpPr>
        <p:spPr>
          <a:xfrm>
            <a:off x="48374" y="989121"/>
            <a:ext cx="301548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Many (for example, 12) spacecraft are put in</a:t>
            </a:r>
            <a:r>
              <a:rPr lang="en-US" dirty="0">
                <a:solidFill>
                  <a:srgbClr val="0050FF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an asteroid flyby cycler orbit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(alternating asteroid flyby and Earth swing by).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Then, we can perform one NEO flyby per month (</a:t>
            </a:r>
            <a:r>
              <a:rPr lang="el-GR" dirty="0">
                <a:solidFill>
                  <a:prstClr val="black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Δ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V~10 m/s per year, which is feasible for micro/nano spacecraft) .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We can also visit to such a newly discovered asteroid like 2024 YR4!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CAE518-D399-98ED-4A2E-0966789F8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2025/5/6</a:t>
            </a:r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1BD47D01-4BDE-294D-F8D5-8EF476C3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 dirty="0"/>
              <a:t>PDC2025</a:t>
            </a:r>
            <a:endParaRPr kumimoji="1" lang="ja-JP" altLang="en-US"/>
          </a:p>
        </p:txBody>
      </p:sp>
      <p:sp>
        <p:nvSpPr>
          <p:cNvPr id="8" name="スライド番号プレースホルダー 18">
            <a:extLst>
              <a:ext uri="{FF2B5EF4-FFF2-40B4-BE49-F238E27FC236}">
                <a16:creationId xmlns:a16="http://schemas.microsoft.com/office/drawing/2014/main" id="{69523D84-C713-9F77-F16D-7415ABDE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0818"/>
            <a:ext cx="2133600" cy="273844"/>
          </a:xfrm>
        </p:spPr>
        <p:txBody>
          <a:bodyPr/>
          <a:lstStyle/>
          <a:p>
            <a:fld id="{8E14F876-7298-4344-BB0F-7FBD7427A29A}" type="slidenum">
              <a:rPr lang="ja-JP" altLang="en-US" smtClean="0">
                <a:solidFill>
                  <a:schemeClr val="tx1"/>
                </a:solidFill>
              </a:rPr>
              <a:pPr/>
              <a:t>17</a:t>
            </a:fld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73193BA-87AD-F42B-92FA-AEDBCC039913}"/>
              </a:ext>
            </a:extLst>
          </p:cNvPr>
          <p:cNvSpPr/>
          <p:nvPr/>
        </p:nvSpPr>
        <p:spPr>
          <a:xfrm rot="19467500">
            <a:off x="374034" y="317330"/>
            <a:ext cx="1136815" cy="360097"/>
          </a:xfrm>
          <a:prstGeom prst="rect">
            <a:avLst/>
          </a:prstGeom>
        </p:spPr>
        <p:txBody>
          <a:bodyPr wrap="square" lIns="82290" tIns="41147" rIns="82290" bIns="41147">
            <a:spAutoFit/>
          </a:bodyPr>
          <a:lstStyle/>
          <a:p>
            <a:pPr defTabSz="457189"/>
            <a:r>
              <a:rPr lang="en-US" altLang="ja-JP" dirty="0">
                <a:solidFill>
                  <a:srgbClr val="FF2F92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ＭＳ Ｐゴシック"/>
              </a:rPr>
              <a:t>New idea!</a:t>
            </a:r>
            <a:endParaRPr lang="ja-JP" altLang="en-US">
              <a:solidFill>
                <a:srgbClr val="FF2F92"/>
              </a:solidFill>
              <a:latin typeface="MS PGothic" panose="020B0600070205080204" pitchFamily="34" charset="-128"/>
              <a:ea typeface="MS PGothic" panose="020B0600070205080204" pitchFamily="34" charset="-128"/>
              <a:cs typeface="ＭＳ Ｐゴシック"/>
            </a:endParaRPr>
          </a:p>
        </p:txBody>
      </p:sp>
      <p:sp>
        <p:nvSpPr>
          <p:cNvPr id="17" name="TextBox 96">
            <a:extLst>
              <a:ext uri="{FF2B5EF4-FFF2-40B4-BE49-F238E27FC236}">
                <a16:creationId xmlns:a16="http://schemas.microsoft.com/office/drawing/2014/main" id="{A1C6D5D0-8B41-53D2-978A-43AB2E0E1035}"/>
              </a:ext>
            </a:extLst>
          </p:cNvPr>
          <p:cNvSpPr txBox="1"/>
          <p:nvPr/>
        </p:nvSpPr>
        <p:spPr>
          <a:xfrm>
            <a:off x="4591640" y="2531588"/>
            <a:ext cx="926787" cy="645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kumimoji="0" lang="en-JP" sz="825" dirty="0">
                <a:solidFill>
                  <a:prstClr val="black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Earth Gravity Assist</a:t>
            </a:r>
          </a:p>
        </p:txBody>
      </p:sp>
      <p:sp>
        <p:nvSpPr>
          <p:cNvPr id="18" name="TextBox 97">
            <a:extLst>
              <a:ext uri="{FF2B5EF4-FFF2-40B4-BE49-F238E27FC236}">
                <a16:creationId xmlns:a16="http://schemas.microsoft.com/office/drawing/2014/main" id="{C9EB2193-1838-8F77-757D-492C0136D8EA}"/>
              </a:ext>
            </a:extLst>
          </p:cNvPr>
          <p:cNvSpPr txBox="1"/>
          <p:nvPr/>
        </p:nvSpPr>
        <p:spPr>
          <a:xfrm>
            <a:off x="3716513" y="1439867"/>
            <a:ext cx="1012969" cy="29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kumimoji="0" lang="en-JP" sz="825" dirty="0">
                <a:solidFill>
                  <a:prstClr val="black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Asteroid #1</a:t>
            </a:r>
          </a:p>
        </p:txBody>
      </p:sp>
      <p:sp>
        <p:nvSpPr>
          <p:cNvPr id="19" name="TextBox 98">
            <a:extLst>
              <a:ext uri="{FF2B5EF4-FFF2-40B4-BE49-F238E27FC236}">
                <a16:creationId xmlns:a16="http://schemas.microsoft.com/office/drawing/2014/main" id="{176FDFA1-F686-8324-8B94-3F3873101FAB}"/>
              </a:ext>
            </a:extLst>
          </p:cNvPr>
          <p:cNvSpPr txBox="1"/>
          <p:nvPr/>
        </p:nvSpPr>
        <p:spPr>
          <a:xfrm>
            <a:off x="4084696" y="927200"/>
            <a:ext cx="985365" cy="29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kumimoji="0" lang="en-JP" sz="825" dirty="0">
                <a:solidFill>
                  <a:prstClr val="black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Asteroid #2</a:t>
            </a:r>
          </a:p>
        </p:txBody>
      </p:sp>
      <p:sp>
        <p:nvSpPr>
          <p:cNvPr id="20" name="TextBox 99">
            <a:extLst>
              <a:ext uri="{FF2B5EF4-FFF2-40B4-BE49-F238E27FC236}">
                <a16:creationId xmlns:a16="http://schemas.microsoft.com/office/drawing/2014/main" id="{030F6228-C89E-1AC7-694F-15DB260BCC4C}"/>
              </a:ext>
            </a:extLst>
          </p:cNvPr>
          <p:cNvSpPr txBox="1"/>
          <p:nvPr/>
        </p:nvSpPr>
        <p:spPr>
          <a:xfrm>
            <a:off x="6065174" y="1361919"/>
            <a:ext cx="1037569" cy="29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kumimoji="0" lang="en-JP" sz="825" dirty="0">
                <a:solidFill>
                  <a:prstClr val="black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Asteroid #3</a:t>
            </a:r>
          </a:p>
        </p:txBody>
      </p:sp>
      <p:sp>
        <p:nvSpPr>
          <p:cNvPr id="21" name="TextBox 100">
            <a:extLst>
              <a:ext uri="{FF2B5EF4-FFF2-40B4-BE49-F238E27FC236}">
                <a16:creationId xmlns:a16="http://schemas.microsoft.com/office/drawing/2014/main" id="{240A5ED5-09D5-B28F-D9E3-E26A98130D9D}"/>
              </a:ext>
            </a:extLst>
          </p:cNvPr>
          <p:cNvSpPr txBox="1"/>
          <p:nvPr/>
        </p:nvSpPr>
        <p:spPr>
          <a:xfrm>
            <a:off x="3114525" y="2974876"/>
            <a:ext cx="1103140" cy="456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kumimoji="0" lang="en-JP" sz="788" dirty="0">
                <a:solidFill>
                  <a:prstClr val="black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Earth Departure</a:t>
            </a:r>
          </a:p>
          <a:p>
            <a:pPr defTabSz="342900">
              <a:defRPr/>
            </a:pPr>
            <a:r>
              <a:rPr kumimoji="0" lang="en-JP" sz="788" dirty="0">
                <a:solidFill>
                  <a:prstClr val="black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(Rideshare/</a:t>
            </a:r>
          </a:p>
          <a:p>
            <a:pPr defTabSz="342900">
              <a:defRPr/>
            </a:pPr>
            <a:r>
              <a:rPr kumimoji="0" lang="en-JP" sz="788" dirty="0">
                <a:solidFill>
                  <a:prstClr val="black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Dedicated launch)</a:t>
            </a:r>
          </a:p>
        </p:txBody>
      </p:sp>
      <p:sp>
        <p:nvSpPr>
          <p:cNvPr id="22" name="TextBox 112">
            <a:extLst>
              <a:ext uri="{FF2B5EF4-FFF2-40B4-BE49-F238E27FC236}">
                <a16:creationId xmlns:a16="http://schemas.microsoft.com/office/drawing/2014/main" id="{BFEF835A-4383-10A5-B858-317FF466138D}"/>
              </a:ext>
            </a:extLst>
          </p:cNvPr>
          <p:cNvSpPr txBox="1"/>
          <p:nvPr/>
        </p:nvSpPr>
        <p:spPr>
          <a:xfrm>
            <a:off x="5900321" y="3376098"/>
            <a:ext cx="1009472" cy="29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kumimoji="0" lang="en-JP" sz="825" dirty="0">
                <a:solidFill>
                  <a:prstClr val="black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Spacecraft 2</a:t>
            </a:r>
          </a:p>
        </p:txBody>
      </p:sp>
      <p:sp>
        <p:nvSpPr>
          <p:cNvPr id="23" name="TextBox 113">
            <a:extLst>
              <a:ext uri="{FF2B5EF4-FFF2-40B4-BE49-F238E27FC236}">
                <a16:creationId xmlns:a16="http://schemas.microsoft.com/office/drawing/2014/main" id="{98065ED2-FCDD-5D21-C795-B3AFF465F540}"/>
              </a:ext>
            </a:extLst>
          </p:cNvPr>
          <p:cNvSpPr txBox="1"/>
          <p:nvPr/>
        </p:nvSpPr>
        <p:spPr>
          <a:xfrm>
            <a:off x="4960651" y="3258335"/>
            <a:ext cx="1104523" cy="29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kumimoji="0" lang="en-JP" sz="825" dirty="0">
                <a:solidFill>
                  <a:prstClr val="black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Asteroid #4</a:t>
            </a:r>
          </a:p>
        </p:txBody>
      </p:sp>
      <p:sp>
        <p:nvSpPr>
          <p:cNvPr id="24" name="TextBox 114">
            <a:extLst>
              <a:ext uri="{FF2B5EF4-FFF2-40B4-BE49-F238E27FC236}">
                <a16:creationId xmlns:a16="http://schemas.microsoft.com/office/drawing/2014/main" id="{5C84C4E5-A7CF-09FC-FA81-C3514493EC29}"/>
              </a:ext>
            </a:extLst>
          </p:cNvPr>
          <p:cNvSpPr txBox="1"/>
          <p:nvPr/>
        </p:nvSpPr>
        <p:spPr>
          <a:xfrm>
            <a:off x="3611326" y="3804068"/>
            <a:ext cx="1045020" cy="29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kumimoji="0" lang="en-JP" sz="825" dirty="0">
                <a:solidFill>
                  <a:prstClr val="black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Spacecraft 3</a:t>
            </a:r>
          </a:p>
        </p:txBody>
      </p:sp>
      <p:sp>
        <p:nvSpPr>
          <p:cNvPr id="25" name="TextBox 115">
            <a:extLst>
              <a:ext uri="{FF2B5EF4-FFF2-40B4-BE49-F238E27FC236}">
                <a16:creationId xmlns:a16="http://schemas.microsoft.com/office/drawing/2014/main" id="{6AEE2256-8958-B5FB-5874-6A7B952921F3}"/>
              </a:ext>
            </a:extLst>
          </p:cNvPr>
          <p:cNvSpPr txBox="1"/>
          <p:nvPr/>
        </p:nvSpPr>
        <p:spPr>
          <a:xfrm>
            <a:off x="4941192" y="1942437"/>
            <a:ext cx="987564" cy="29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JP" sz="825" dirty="0">
                <a:solidFill>
                  <a:prstClr val="black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Spacecraft</a:t>
            </a:r>
            <a:r>
              <a:rPr kumimoji="0" lang="en-JP" sz="825" dirty="0">
                <a:solidFill>
                  <a:prstClr val="black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 1</a:t>
            </a:r>
          </a:p>
        </p:txBody>
      </p:sp>
      <p:sp>
        <p:nvSpPr>
          <p:cNvPr id="26" name="TextBox 116">
            <a:extLst>
              <a:ext uri="{FF2B5EF4-FFF2-40B4-BE49-F238E27FC236}">
                <a16:creationId xmlns:a16="http://schemas.microsoft.com/office/drawing/2014/main" id="{65CFF549-2BB9-1AC4-9826-ED34ADC473EC}"/>
              </a:ext>
            </a:extLst>
          </p:cNvPr>
          <p:cNvSpPr txBox="1"/>
          <p:nvPr/>
        </p:nvSpPr>
        <p:spPr>
          <a:xfrm>
            <a:off x="6737999" y="3073575"/>
            <a:ext cx="1850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kumimoji="0" lang="en-JP" sz="1200" b="1" dirty="0">
                <a:solidFill>
                  <a:srgbClr val="FF0000"/>
                </a:solidFill>
                <a:ea typeface="CMU Serif" panose="02000603000000000000" pitchFamily="2" charset="0"/>
                <a:cs typeface="CMU Serif" panose="02000603000000000000" pitchFamily="2" charset="0"/>
              </a:rPr>
              <a:t>Rapid response flyby</a:t>
            </a:r>
          </a:p>
        </p:txBody>
      </p:sp>
      <p:sp>
        <p:nvSpPr>
          <p:cNvPr id="27" name="TextBox 118">
            <a:extLst>
              <a:ext uri="{FF2B5EF4-FFF2-40B4-BE49-F238E27FC236}">
                <a16:creationId xmlns:a16="http://schemas.microsoft.com/office/drawing/2014/main" id="{31035B3B-A3C8-E04B-1A32-02C04C85C05D}"/>
              </a:ext>
            </a:extLst>
          </p:cNvPr>
          <p:cNvSpPr txBox="1"/>
          <p:nvPr/>
        </p:nvSpPr>
        <p:spPr>
          <a:xfrm>
            <a:off x="6146129" y="2514361"/>
            <a:ext cx="926787" cy="645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kumimoji="0" lang="en-JP" sz="825" dirty="0">
                <a:solidFill>
                  <a:prstClr val="black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Earth Gravity Assist</a:t>
            </a:r>
          </a:p>
        </p:txBody>
      </p:sp>
      <p:sp>
        <p:nvSpPr>
          <p:cNvPr id="28" name="TextBox 120">
            <a:extLst>
              <a:ext uri="{FF2B5EF4-FFF2-40B4-BE49-F238E27FC236}">
                <a16:creationId xmlns:a16="http://schemas.microsoft.com/office/drawing/2014/main" id="{E6176795-7AF5-C808-7D63-07D72A9F6FE2}"/>
              </a:ext>
            </a:extLst>
          </p:cNvPr>
          <p:cNvSpPr txBox="1"/>
          <p:nvPr/>
        </p:nvSpPr>
        <p:spPr>
          <a:xfrm>
            <a:off x="4988635" y="3982784"/>
            <a:ext cx="1104523" cy="29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kumimoji="0" lang="en-JP" sz="825" dirty="0">
                <a:solidFill>
                  <a:prstClr val="black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Asteroid #5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D3238DB3-B1DF-FF55-113A-CFB4095FEC2E}"/>
              </a:ext>
            </a:extLst>
          </p:cNvPr>
          <p:cNvSpPr txBox="1"/>
          <p:nvPr/>
        </p:nvSpPr>
        <p:spPr>
          <a:xfrm>
            <a:off x="5721000" y="949115"/>
            <a:ext cx="199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kumimoji="0" lang="en-JP" sz="1200" b="1" dirty="0">
                <a:solidFill>
                  <a:srgbClr val="FF0000"/>
                </a:solidFill>
                <a:ea typeface="CMU Serif" panose="02000603000000000000" pitchFamily="2" charset="0"/>
                <a:cs typeface="CMU Serif" panose="02000603000000000000" pitchFamily="2" charset="0"/>
              </a:rPr>
              <a:t>Multiple asteroid flybys</a:t>
            </a:r>
          </a:p>
          <a:p>
            <a:pPr defTabSz="342900">
              <a:defRPr/>
            </a:pPr>
            <a:r>
              <a:rPr lang="en-JP" sz="1200" b="1" dirty="0">
                <a:solidFill>
                  <a:srgbClr val="FF0000"/>
                </a:solidFill>
                <a:ea typeface="CMU Serif" panose="02000603000000000000" pitchFamily="2" charset="0"/>
                <a:cs typeface="CMU Serif" panose="02000603000000000000" pitchFamily="2" charset="0"/>
              </a:rPr>
              <a:t>(in the loitering orbit)</a:t>
            </a:r>
            <a:endParaRPr kumimoji="0" lang="en-JP" sz="1200" b="1" dirty="0">
              <a:solidFill>
                <a:srgbClr val="FF0000"/>
              </a:solidFill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CCCBFDB-B995-DEBD-DF80-3C2198132EBD}"/>
              </a:ext>
            </a:extLst>
          </p:cNvPr>
          <p:cNvSpPr/>
          <p:nvPr/>
        </p:nvSpPr>
        <p:spPr>
          <a:xfrm>
            <a:off x="3352710" y="4483265"/>
            <a:ext cx="933730" cy="267764"/>
          </a:xfrm>
          <a:prstGeom prst="rect">
            <a:avLst/>
          </a:prstGeom>
        </p:spPr>
        <p:txBody>
          <a:bodyPr wrap="square" lIns="82290" tIns="41147" rIns="82290" bIns="41147">
            <a:spAutoFit/>
          </a:bodyPr>
          <a:lstStyle/>
          <a:p>
            <a:pPr defTabSz="457189"/>
            <a:r>
              <a:rPr lang="ja-JP" altLang="en-US" sz="12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ＭＳ Ｐゴシック"/>
              </a:rPr>
              <a:t>（</a:t>
            </a:r>
            <a:r>
              <a:rPr lang="en-US" altLang="ja-JP" sz="12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ＭＳ Ｐゴシック"/>
              </a:rPr>
              <a:t>©JAXA</a:t>
            </a:r>
            <a:r>
              <a:rPr lang="ja-JP" altLang="en-US" sz="12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ＭＳ Ｐゴシック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130054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E288DE-70EC-B99D-417D-A3EEAF157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/>
              <a:t>Summary</a:t>
            </a:r>
            <a:endParaRPr kumimoji="1" lang="ja-JP" altLang="en-US" sz="320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3DE680D-CE78-33C7-A0A2-053B59098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B9BC898-B9BB-DE40-7BF3-C19077D9E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55265CD-7D5B-0319-21A0-31BD83804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4C224-E33D-A64A-A92B-E87361D0840C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E3C18659-AB94-FDB7-9963-EF5D0ED6E3DE}"/>
              </a:ext>
            </a:extLst>
          </p:cNvPr>
          <p:cNvSpPr txBox="1">
            <a:spLocks/>
          </p:cNvSpPr>
          <p:nvPr/>
        </p:nvSpPr>
        <p:spPr>
          <a:xfrm>
            <a:off x="313660" y="719337"/>
            <a:ext cx="8516679" cy="335293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/>
            <a:r>
              <a:rPr lang="en-US" altLang="ja-JP" sz="2000" dirty="0"/>
              <a:t>For the planetary defense, JAXA carries out a variety of activities, including observation, exploration, calculations, international and domestic responses, and outreach.</a:t>
            </a:r>
          </a:p>
          <a:p>
            <a:pPr marL="179388" indent="-179388"/>
            <a:r>
              <a:rPr lang="en" altLang="ja-JP" sz="2000" dirty="0"/>
              <a:t>Orbit determination and Earth impact analysis for 2024 YR4 were carried out, and the obtained collision probability were almost consistent of those by NASA/ESA.</a:t>
            </a:r>
          </a:p>
          <a:p>
            <a:pPr marL="179388" indent="-179388"/>
            <a:r>
              <a:rPr lang="en" altLang="ja-JP" sz="2000" dirty="0"/>
              <a:t>Using the currently operated Hayabusa2 spacecraft, we investigated the possibility of changing the orbit of 2024 YR4. The results showed that orbital change was theoretically possible. (However, since Hayabusa 2 is a rendezvous probe, it would be technically difficult to actually carry this out.)</a:t>
            </a:r>
          </a:p>
          <a:p>
            <a:pPr marL="179388" indent="-179388"/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720420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4D942D51-B018-8311-8635-0D4E999EE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144" y="1238511"/>
            <a:ext cx="4709481" cy="3598256"/>
          </a:xfrm>
          <a:prstGeom prst="rect">
            <a:avLst/>
          </a:prstGeom>
        </p:spPr>
      </p:pic>
      <p:pic>
        <p:nvPicPr>
          <p:cNvPr id="9" name="図 8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DD305556-D2F0-E281-F1E1-2448B759C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79" y="1416269"/>
            <a:ext cx="4162733" cy="294307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2E92D1E-677E-02B2-D5E5-236BC08A0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9695"/>
            <a:ext cx="8229600" cy="635886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2F92"/>
                </a:solidFill>
              </a:rPr>
              <a:t>Thank you!</a:t>
            </a:r>
            <a:endParaRPr kumimoji="1" lang="ja-JP" altLang="en-US">
              <a:solidFill>
                <a:srgbClr val="FF2F92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D2D396A-C91E-DF88-B588-005110B1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BD2591B-FCB6-E98D-D3B9-07B37EAA7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D913DF0-9E6B-BCD3-C89F-42F39E04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4C224-E33D-A64A-A92B-E87361D0840C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813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39B71C-48E8-F9F3-0EB5-B88435566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/>
              <a:t>Contents</a:t>
            </a:r>
            <a:endParaRPr kumimoji="1" lang="ja-JP" altLang="en-US" sz="32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43CAE0-89A7-F387-22B1-256FB3E43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" altLang="ja-JP" sz="2800" dirty="0"/>
              <a:t>JAXA's activities for planetary defense</a:t>
            </a:r>
          </a:p>
          <a:p>
            <a:pPr>
              <a:buFont typeface="Wingdings" pitchFamily="2" charset="2"/>
              <a:buChar char="Ø"/>
            </a:pPr>
            <a:endParaRPr lang="en" altLang="ja-JP" sz="2800" dirty="0"/>
          </a:p>
          <a:p>
            <a:pPr marL="0" indent="0">
              <a:buNone/>
            </a:pPr>
            <a:r>
              <a:rPr kumimoji="1" lang="en" altLang="ja-JP" sz="2800" dirty="0"/>
              <a:t>2024 YR4:</a:t>
            </a:r>
            <a:endParaRPr kumimoji="1" lang="en-US" altLang="ja-JP" sz="2800" dirty="0"/>
          </a:p>
          <a:p>
            <a:pPr>
              <a:buFont typeface="Wingdings" pitchFamily="2" charset="2"/>
              <a:buChar char="Ø"/>
            </a:pPr>
            <a:r>
              <a:rPr lang="en-US" altLang="ja-JP" sz="2800" dirty="0"/>
              <a:t>Collision probability analysis</a:t>
            </a:r>
          </a:p>
          <a:p>
            <a:pPr>
              <a:buFont typeface="Wingdings" pitchFamily="2" charset="2"/>
              <a:buChar char="Ø"/>
            </a:pPr>
            <a:r>
              <a:rPr kumimoji="1" lang="en-US" altLang="ja-JP" sz="2800" dirty="0"/>
              <a:t>Deflection by Hayabusa2</a:t>
            </a:r>
            <a:endParaRPr kumimoji="1" lang="ja-JP" altLang="en-US" sz="28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FAA1CA-7BC2-1FD2-4ACD-E42DD078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2025/5/6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60D9582-B749-0965-22EA-A15AB7D6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 dirty="0"/>
              <a:t>PDC2025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03B21D-F483-7D07-6408-487629205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F876-7298-4344-BB0F-7FBD7427A29A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7" name="スライド番号プレースホルダー 18">
            <a:extLst>
              <a:ext uri="{FF2B5EF4-FFF2-40B4-BE49-F238E27FC236}">
                <a16:creationId xmlns:a16="http://schemas.microsoft.com/office/drawing/2014/main" id="{5B4DD7E4-B23F-E29F-3017-D003B0B24235}"/>
              </a:ext>
            </a:extLst>
          </p:cNvPr>
          <p:cNvSpPr txBox="1">
            <a:spLocks/>
          </p:cNvSpPr>
          <p:nvPr/>
        </p:nvSpPr>
        <p:spPr>
          <a:xfrm>
            <a:off x="7010400" y="485081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14F876-7298-4344-BB0F-7FBD7427A29A}" type="slidenum">
              <a:rPr lang="ja-JP" altLang="en-US" smtClean="0">
                <a:solidFill>
                  <a:schemeClr val="tx1"/>
                </a:solidFill>
              </a:rPr>
              <a:pPr/>
              <a:t>2</a:t>
            </a:fld>
            <a:endParaRPr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41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F3A3EF-1B5C-8B45-AFBE-EF5BBE290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89" y="-3435"/>
            <a:ext cx="8856617" cy="553998"/>
          </a:xfrm>
        </p:spPr>
        <p:txBody>
          <a:bodyPr>
            <a:noAutofit/>
          </a:bodyPr>
          <a:lstStyle/>
          <a:p>
            <a:r>
              <a:rPr lang="en" altLang="ja-JP" sz="3200" dirty="0"/>
              <a:t>JAXA's activities for planetary defense</a:t>
            </a:r>
            <a:endParaRPr kumimoji="1" lang="ja-JP" altLang="en-US" sz="32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B27439-4901-834F-870E-ACCA6C460FDA}"/>
              </a:ext>
            </a:extLst>
          </p:cNvPr>
          <p:cNvSpPr txBox="1"/>
          <p:nvPr/>
        </p:nvSpPr>
        <p:spPr>
          <a:xfrm>
            <a:off x="535557" y="620003"/>
            <a:ext cx="6110814" cy="784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endParaRPr kumimoji="1" lang="en-US" altLang="ja-JP" sz="1600" dirty="0">
              <a:latin typeface="Times New Roman" panose="02020603050405020304" pitchFamily="18" charset="0"/>
              <a:ea typeface="Hiragino Maru Gothic Pro W4" panose="020F0400000000000000" pitchFamily="34" charset="-128"/>
              <a:cs typeface="Times New Roman" panose="02020603050405020304" pitchFamily="18" charset="0"/>
            </a:endParaRP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" altLang="ja-JP" sz="1600" dirty="0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NEO observation at </a:t>
            </a:r>
            <a:r>
              <a:rPr lang="en" altLang="ja-JP" sz="1600" dirty="0" err="1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Bisei</a:t>
            </a:r>
            <a:r>
              <a:rPr lang="en" altLang="ja-JP" sz="1600" dirty="0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 </a:t>
            </a:r>
            <a:r>
              <a:rPr lang="en" altLang="ja-JP" sz="1600" dirty="0" err="1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Spaceguard</a:t>
            </a:r>
            <a:r>
              <a:rPr lang="en" altLang="ja-JP" sz="1600" dirty="0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 Center (BSGC)</a:t>
            </a:r>
            <a:endParaRPr lang="en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Discovery of high-speed moving objects by new NEO search method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0B0518-F191-774B-AD42-AA398CDE3140}"/>
              </a:ext>
            </a:extLst>
          </p:cNvPr>
          <p:cNvSpPr txBox="1"/>
          <p:nvPr/>
        </p:nvSpPr>
        <p:spPr>
          <a:xfrm>
            <a:off x="156064" y="496807"/>
            <a:ext cx="2444522" cy="369332"/>
          </a:xfrm>
          <a:prstGeom prst="rect">
            <a:avLst/>
          </a:prstGeom>
          <a:solidFill>
            <a:srgbClr val="D8FFF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Observations</a:t>
            </a:r>
            <a:endParaRPr lang="ja-JP" altLang="en-US" b="1">
              <a:latin typeface="Times New Roman" panose="02020603050405020304" pitchFamily="18" charset="0"/>
              <a:ea typeface="Hiragino Maru Gothic Pro W4" panose="020F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C1C8C0F-2C61-F646-83DF-A9201F238638}"/>
              </a:ext>
            </a:extLst>
          </p:cNvPr>
          <p:cNvSpPr txBox="1"/>
          <p:nvPr/>
        </p:nvSpPr>
        <p:spPr>
          <a:xfrm>
            <a:off x="535557" y="1669845"/>
            <a:ext cx="6110814" cy="12464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endParaRPr kumimoji="1" lang="en-US" altLang="ja-JP" sz="1600" dirty="0">
              <a:latin typeface="Times New Roman" panose="02020603050405020304" pitchFamily="18" charset="0"/>
              <a:ea typeface="Hiragino Maru Gothic Pro W4" panose="020F0400000000000000" pitchFamily="34" charset="-128"/>
              <a:cs typeface="Times New Roman" panose="02020603050405020304" pitchFamily="18" charset="0"/>
            </a:endParaRP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&amp; current : Hayabusa, Hayabusa2, Hayabusa2 extended mission</a:t>
            </a: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: DESTINY</a:t>
            </a:r>
            <a:r>
              <a:rPr lang="en" altLang="ja-JP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Generation Sample Return mission, etc.</a:t>
            </a:r>
            <a:endParaRPr lang="en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Participation in ESA's Hera mission</a:t>
            </a: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Cooperating with ESA on RAMSES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78FFE8E-3B7B-1441-84D1-F9A0E0637571}"/>
              </a:ext>
            </a:extLst>
          </p:cNvPr>
          <p:cNvSpPr txBox="1"/>
          <p:nvPr/>
        </p:nvSpPr>
        <p:spPr>
          <a:xfrm>
            <a:off x="535557" y="3177173"/>
            <a:ext cx="3520204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endParaRPr kumimoji="1" lang="en-US" altLang="ja-JP" sz="1600" dirty="0">
              <a:latin typeface="Times New Roman" panose="02020603050405020304" pitchFamily="18" charset="0"/>
              <a:ea typeface="Hiragino Maru Gothic Pro W4" panose="020F0400000000000000" pitchFamily="34" charset="-128"/>
              <a:cs typeface="Times New Roman" panose="02020603050405020304" pitchFamily="18" charset="0"/>
            </a:endParaRP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SMPAG,  IAWN,  PDC,  Asteroid Day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58BF911-88B0-DC45-AEC9-494D63C2C704}"/>
              </a:ext>
            </a:extLst>
          </p:cNvPr>
          <p:cNvSpPr txBox="1"/>
          <p:nvPr/>
        </p:nvSpPr>
        <p:spPr>
          <a:xfrm>
            <a:off x="156063" y="3011851"/>
            <a:ext cx="2444524" cy="369332"/>
          </a:xfrm>
          <a:prstGeom prst="rect">
            <a:avLst/>
          </a:prstGeom>
          <a:solidFill>
            <a:srgbClr val="D8FFF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International activities</a:t>
            </a:r>
            <a:endParaRPr lang="ja-JP" altLang="en-US" b="1">
              <a:latin typeface="Times New Roman" panose="02020603050405020304" pitchFamily="18" charset="0"/>
              <a:ea typeface="Hiragino Maru Gothic Pro W4" panose="020F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2EC231-4418-ADFA-5D78-D9700DFA33C0}"/>
              </a:ext>
            </a:extLst>
          </p:cNvPr>
          <p:cNvSpPr txBox="1"/>
          <p:nvPr/>
        </p:nvSpPr>
        <p:spPr>
          <a:xfrm>
            <a:off x="535557" y="3955549"/>
            <a:ext cx="6794346" cy="784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endParaRPr kumimoji="1" lang="en-US" altLang="ja-JP" sz="1600" dirty="0">
              <a:latin typeface="Times New Roman" panose="02020603050405020304" pitchFamily="18" charset="0"/>
              <a:ea typeface="Hiragino Maru Gothic Pro W4" panose="020F0400000000000000" pitchFamily="34" charset="-128"/>
              <a:cs typeface="Times New Roman" panose="02020603050405020304" pitchFamily="18" charset="0"/>
            </a:endParaRP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Asteroid observation for citizen science (ex. APAON, Occultation obs., etc.)</a:t>
            </a: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Public events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83918C6-6690-9F91-8295-CF4435290AB6}"/>
              </a:ext>
            </a:extLst>
          </p:cNvPr>
          <p:cNvSpPr txBox="1"/>
          <p:nvPr/>
        </p:nvSpPr>
        <p:spPr>
          <a:xfrm>
            <a:off x="156063" y="3790227"/>
            <a:ext cx="2444524" cy="369332"/>
          </a:xfrm>
          <a:prstGeom prst="rect">
            <a:avLst/>
          </a:prstGeom>
          <a:solidFill>
            <a:srgbClr val="D8FFF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Outreach </a:t>
            </a:r>
            <a:endParaRPr lang="ja-JP" altLang="en-US" b="1">
              <a:latin typeface="Times New Roman" panose="02020603050405020304" pitchFamily="18" charset="0"/>
              <a:ea typeface="Hiragino Maru Gothic Pro W4" panose="020F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E083DC2-D2F4-2639-F846-EB946F6734E3}"/>
              </a:ext>
            </a:extLst>
          </p:cNvPr>
          <p:cNvSpPr txBox="1"/>
          <p:nvPr/>
        </p:nvSpPr>
        <p:spPr>
          <a:xfrm>
            <a:off x="4581341" y="3177173"/>
            <a:ext cx="3944388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endParaRPr kumimoji="1" lang="en-US" altLang="ja-JP" sz="1600" dirty="0">
              <a:latin typeface="Times New Roman" panose="02020603050405020304" pitchFamily="18" charset="0"/>
              <a:ea typeface="Hiragino Maru Gothic Pro W4" panose="020F0400000000000000" pitchFamily="34" charset="-128"/>
              <a:cs typeface="Times New Roman" panose="02020603050405020304" pitchFamily="18" charset="0"/>
            </a:endParaRP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Symposiums/meetings/sessions related PD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DA4087A-A97F-AE6E-FBE6-686A23986299}"/>
              </a:ext>
            </a:extLst>
          </p:cNvPr>
          <p:cNvSpPr txBox="1"/>
          <p:nvPr/>
        </p:nvSpPr>
        <p:spPr>
          <a:xfrm>
            <a:off x="4201847" y="3011851"/>
            <a:ext cx="2444524" cy="369332"/>
          </a:xfrm>
          <a:prstGeom prst="rect">
            <a:avLst/>
          </a:prstGeom>
          <a:solidFill>
            <a:srgbClr val="D8FFF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Domestic activities</a:t>
            </a:r>
            <a:endParaRPr lang="ja-JP" altLang="en-US" b="1">
              <a:latin typeface="Times New Roman" panose="02020603050405020304" pitchFamily="18" charset="0"/>
              <a:ea typeface="Hiragino Maru Gothic Pro W4" panose="020F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A7EC85-C17F-1716-D9E2-60E6FA4CC39A}"/>
              </a:ext>
            </a:extLst>
          </p:cNvPr>
          <p:cNvSpPr txBox="1"/>
          <p:nvPr/>
        </p:nvSpPr>
        <p:spPr>
          <a:xfrm>
            <a:off x="6873464" y="1839914"/>
            <a:ext cx="212684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endParaRPr kumimoji="1" lang="en-US" altLang="ja-JP" sz="1600" dirty="0">
              <a:latin typeface="Times New Roman" panose="02020603050405020304" pitchFamily="18" charset="0"/>
              <a:ea typeface="Hiragino Maru Gothic Pro W4" panose="020F0400000000000000" pitchFamily="34" charset="-128"/>
              <a:cs typeface="Times New Roman" panose="02020603050405020304" pitchFamily="18" charset="0"/>
            </a:endParaRP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 propagation</a:t>
            </a: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 estimation</a:t>
            </a: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Collision analysis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74A8599-A8D9-0851-8F21-9F6895D4677B}"/>
              </a:ext>
            </a:extLst>
          </p:cNvPr>
          <p:cNvSpPr txBox="1"/>
          <p:nvPr/>
        </p:nvSpPr>
        <p:spPr>
          <a:xfrm>
            <a:off x="156063" y="1555105"/>
            <a:ext cx="2444524" cy="369332"/>
          </a:xfrm>
          <a:prstGeom prst="rect">
            <a:avLst/>
          </a:prstGeom>
          <a:solidFill>
            <a:srgbClr val="D8FFF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Space Missions</a:t>
            </a:r>
            <a:endParaRPr lang="ja-JP" altLang="en-US" b="1">
              <a:latin typeface="Times New Roman" panose="02020603050405020304" pitchFamily="18" charset="0"/>
              <a:ea typeface="Hiragino Maru Gothic Pro W4" panose="020F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1E0FA8-6A9A-294C-9FD7-DFF73D6D59BF}"/>
              </a:ext>
            </a:extLst>
          </p:cNvPr>
          <p:cNvSpPr txBox="1"/>
          <p:nvPr/>
        </p:nvSpPr>
        <p:spPr>
          <a:xfrm>
            <a:off x="6740769" y="1612631"/>
            <a:ext cx="2071635" cy="369332"/>
          </a:xfrm>
          <a:prstGeom prst="rect">
            <a:avLst/>
          </a:prstGeom>
          <a:solidFill>
            <a:srgbClr val="D8FFF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Orbit analysis</a:t>
            </a:r>
            <a:endParaRPr lang="ja-JP" altLang="en-US" b="1">
              <a:latin typeface="Times New Roman" panose="02020603050405020304" pitchFamily="18" charset="0"/>
              <a:ea typeface="Hiragino Maru Gothic Pro W4" panose="020F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7" name="日付プレースホルダー 16">
            <a:extLst>
              <a:ext uri="{FF2B5EF4-FFF2-40B4-BE49-F238E27FC236}">
                <a16:creationId xmlns:a16="http://schemas.microsoft.com/office/drawing/2014/main" id="{9CA944BC-9DB8-3296-BB07-ED69EC86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18" name="フッター プレースホルダー 17">
            <a:extLst>
              <a:ext uri="{FF2B5EF4-FFF2-40B4-BE49-F238E27FC236}">
                <a16:creationId xmlns:a16="http://schemas.microsoft.com/office/drawing/2014/main" id="{AACB7D92-37E9-32E6-4133-8578A5F04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 dirty="0"/>
              <a:t>PDC2025</a:t>
            </a:r>
            <a:endParaRPr kumimoji="1" lang="ja-JP" altLang="en-US"/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A45BAC58-3117-7BAB-59E5-3EF0C31F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F876-7298-4344-BB0F-7FBD7427A29A}" type="slidenum">
              <a:rPr lang="ja-JP" altLang="en-US" smtClean="0">
                <a:solidFill>
                  <a:schemeClr val="tx1"/>
                </a:solidFill>
              </a:rPr>
              <a:pPr/>
              <a:t>3</a:t>
            </a:fld>
            <a:endParaRPr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38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時計台のある建物&#10;&#10;中程度の精度で自動的に生成された説明">
            <a:extLst>
              <a:ext uri="{FF2B5EF4-FFF2-40B4-BE49-F238E27FC236}">
                <a16:creationId xmlns:a16="http://schemas.microsoft.com/office/drawing/2014/main" id="{23C635B4-1675-8AC6-02DC-14339D756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01" y="1330782"/>
            <a:ext cx="2943063" cy="2220675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C7173ECD-9518-4BD5-967D-5AFF101E4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857" y="587550"/>
            <a:ext cx="337613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ja-JP" sz="20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Observation facility</a:t>
            </a:r>
          </a:p>
          <a:p>
            <a:pPr algn="ctr" eaLnBrk="1" hangingPunct="1">
              <a:defRPr/>
            </a:pPr>
            <a:r>
              <a:rPr lang="en-US" altLang="ja-JP" sz="14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(Research and Development Directorate)</a:t>
            </a:r>
          </a:p>
        </p:txBody>
      </p:sp>
      <p:pic>
        <p:nvPicPr>
          <p:cNvPr id="6" name="Picture 6" descr="C:\Users\kuro\Desktop\map04.jpg">
            <a:extLst>
              <a:ext uri="{FF2B5EF4-FFF2-40B4-BE49-F238E27FC236}">
                <a16:creationId xmlns:a16="http://schemas.microsoft.com/office/drawing/2014/main" id="{541B343F-B46D-4E3A-925D-90F00E298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186" y="778296"/>
            <a:ext cx="1417291" cy="3998705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5B85D660-7930-4238-8DCE-7C10EBBED8FF}"/>
              </a:ext>
            </a:extLst>
          </p:cNvPr>
          <p:cNvSpPr/>
          <p:nvPr/>
        </p:nvSpPr>
        <p:spPr>
          <a:xfrm>
            <a:off x="6323818" y="1205788"/>
            <a:ext cx="2375703" cy="8579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350"/>
          </a:p>
        </p:txBody>
      </p:sp>
      <p:sp>
        <p:nvSpPr>
          <p:cNvPr id="9" name="タイトル 4">
            <a:extLst>
              <a:ext uri="{FF2B5EF4-FFF2-40B4-BE49-F238E27FC236}">
                <a16:creationId xmlns:a16="http://schemas.microsoft.com/office/drawing/2014/main" id="{FD3495F2-BC3E-4EF2-991C-3B27D1C9340A}"/>
              </a:ext>
            </a:extLst>
          </p:cNvPr>
          <p:cNvSpPr txBox="1">
            <a:spLocks/>
          </p:cNvSpPr>
          <p:nvPr/>
        </p:nvSpPr>
        <p:spPr>
          <a:xfrm>
            <a:off x="6151566" y="1261238"/>
            <a:ext cx="2744931" cy="21777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sz="1200" dirty="0" err="1">
                <a:solidFill>
                  <a:schemeClr val="accent1">
                    <a:lumMod val="50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Mt.Nyukasa</a:t>
            </a:r>
            <a:r>
              <a:rPr lang="en-US" altLang="ja-JP" sz="1200" dirty="0">
                <a:solidFill>
                  <a:schemeClr val="accent1">
                    <a:lumMod val="50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Observational facility</a:t>
            </a:r>
          </a:p>
        </p:txBody>
      </p:sp>
      <p:pic>
        <p:nvPicPr>
          <p:cNvPr id="10" name="図 13" descr="35cm.jpg">
            <a:extLst>
              <a:ext uri="{FF2B5EF4-FFF2-40B4-BE49-F238E27FC236}">
                <a16:creationId xmlns:a16="http://schemas.microsoft.com/office/drawing/2014/main" id="{1E21C8EE-CA44-4169-909D-E3F255B3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16" y="1463699"/>
            <a:ext cx="402414" cy="53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512C69DA-35B1-4AAE-95E2-BD9CD9D51B15}"/>
              </a:ext>
            </a:extLst>
          </p:cNvPr>
          <p:cNvSpPr/>
          <p:nvPr/>
        </p:nvSpPr>
        <p:spPr>
          <a:xfrm>
            <a:off x="6303269" y="2154044"/>
            <a:ext cx="2411584" cy="8076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350"/>
          </a:p>
        </p:txBody>
      </p:sp>
      <p:sp>
        <p:nvSpPr>
          <p:cNvPr id="14" name="タイトル 4">
            <a:extLst>
              <a:ext uri="{FF2B5EF4-FFF2-40B4-BE49-F238E27FC236}">
                <a16:creationId xmlns:a16="http://schemas.microsoft.com/office/drawing/2014/main" id="{F1C96D40-1584-480D-AAFE-9F469728134B}"/>
              </a:ext>
            </a:extLst>
          </p:cNvPr>
          <p:cNvSpPr txBox="1">
            <a:spLocks/>
          </p:cNvSpPr>
          <p:nvPr/>
        </p:nvSpPr>
        <p:spPr>
          <a:xfrm>
            <a:off x="6316436" y="2110369"/>
            <a:ext cx="2385250" cy="28862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altLang="ja-JP" sz="1200" dirty="0" err="1">
                <a:solidFill>
                  <a:schemeClr val="accent1">
                    <a:lumMod val="50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Chofu</a:t>
            </a:r>
            <a:r>
              <a:rPr lang="en" altLang="ja-JP" sz="1200" dirty="0">
                <a:solidFill>
                  <a:schemeClr val="accent1">
                    <a:lumMod val="50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LEO Observational facility</a:t>
            </a:r>
            <a:endParaRPr lang="ja-JP" altLang="en-US" sz="1200" dirty="0">
              <a:solidFill>
                <a:schemeClr val="accent1">
                  <a:lumMod val="50000"/>
                </a:schemeClr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16" name="図 19" descr="CAC_LEO_roof.JPG">
            <a:extLst>
              <a:ext uri="{FF2B5EF4-FFF2-40B4-BE49-F238E27FC236}">
                <a16:creationId xmlns:a16="http://schemas.microsoft.com/office/drawing/2014/main" id="{97B519D0-F355-4709-B0E9-E6E0B64AF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353" y="2355318"/>
            <a:ext cx="937775" cy="54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図 20" descr="tele001">
            <a:extLst>
              <a:ext uri="{FF2B5EF4-FFF2-40B4-BE49-F238E27FC236}">
                <a16:creationId xmlns:a16="http://schemas.microsoft.com/office/drawing/2014/main" id="{F50EBC83-65F6-4EB8-90E0-95F7C1242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776" y="2376653"/>
            <a:ext cx="450304" cy="54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1D1ED05C-15CC-4D6E-AE09-3F5E2076427C}"/>
              </a:ext>
            </a:extLst>
          </p:cNvPr>
          <p:cNvSpPr/>
          <p:nvPr/>
        </p:nvSpPr>
        <p:spPr>
          <a:xfrm>
            <a:off x="6318240" y="3040759"/>
            <a:ext cx="2411584" cy="10326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2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1" name="タイトル 4">
            <a:extLst>
              <a:ext uri="{FF2B5EF4-FFF2-40B4-BE49-F238E27FC236}">
                <a16:creationId xmlns:a16="http://schemas.microsoft.com/office/drawing/2014/main" id="{F0268D70-6F5B-407A-A5EC-7FD71D05D16E}"/>
              </a:ext>
            </a:extLst>
          </p:cNvPr>
          <p:cNvSpPr txBox="1">
            <a:spLocks/>
          </p:cNvSpPr>
          <p:nvPr/>
        </p:nvSpPr>
        <p:spPr>
          <a:xfrm>
            <a:off x="6539415" y="3040759"/>
            <a:ext cx="2135725" cy="3832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altLang="ja-JP" sz="1200" dirty="0">
                <a:solidFill>
                  <a:schemeClr val="accent1">
                    <a:lumMod val="50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Remote observation site at Siding Spring Observatory</a:t>
            </a:r>
            <a:endParaRPr lang="ja-JP" altLang="en-US" sz="1200" dirty="0">
              <a:solidFill>
                <a:schemeClr val="accent1">
                  <a:lumMod val="50000"/>
                </a:schemeClr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23" name="図 25" descr="0-dome-opend.JPG">
            <a:extLst>
              <a:ext uri="{FF2B5EF4-FFF2-40B4-BE49-F238E27FC236}">
                <a16:creationId xmlns:a16="http://schemas.microsoft.com/office/drawing/2014/main" id="{BED5C8FF-469B-4D15-B2B9-4811D4F28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536" y="3433895"/>
            <a:ext cx="872454" cy="57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図 26">
            <a:extLst>
              <a:ext uri="{FF2B5EF4-FFF2-40B4-BE49-F238E27FC236}">
                <a16:creationId xmlns:a16="http://schemas.microsoft.com/office/drawing/2014/main" id="{B332FD27-C84C-41E0-B003-7E6835DFD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356" y="3431111"/>
            <a:ext cx="761835" cy="56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図 28">
            <a:extLst>
              <a:ext uri="{FF2B5EF4-FFF2-40B4-BE49-F238E27FC236}">
                <a16:creationId xmlns:a16="http://schemas.microsoft.com/office/drawing/2014/main" id="{F681D3A7-C2BD-45A9-BFF8-8780C38BC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402" y="1450366"/>
            <a:ext cx="754794" cy="53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image065">
            <a:extLst>
              <a:ext uri="{FF2B5EF4-FFF2-40B4-BE49-F238E27FC236}">
                <a16:creationId xmlns:a16="http://schemas.microsoft.com/office/drawing/2014/main" id="{B1332F64-6113-435D-A42C-0BA1B8B5E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376" y="1472081"/>
            <a:ext cx="837708" cy="55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9BAAD5EE-3D4F-4D03-A57D-A6D54CB40DEB}"/>
              </a:ext>
            </a:extLst>
          </p:cNvPr>
          <p:cNvSpPr/>
          <p:nvPr/>
        </p:nvSpPr>
        <p:spPr>
          <a:xfrm>
            <a:off x="6313865" y="4116703"/>
            <a:ext cx="2444239" cy="6941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350"/>
          </a:p>
        </p:txBody>
      </p:sp>
      <p:pic>
        <p:nvPicPr>
          <p:cNvPr id="42" name="Picture 53" descr="A picture containing sky, outdoor, telescope&#10;&#10;Description automatically generated">
            <a:extLst>
              <a:ext uri="{FF2B5EF4-FFF2-40B4-BE49-F238E27FC236}">
                <a16:creationId xmlns:a16="http://schemas.microsoft.com/office/drawing/2014/main" id="{BCEB9C37-7AF1-4FF4-867A-4E6A3B9DA3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873" y="4187367"/>
            <a:ext cx="792348" cy="594588"/>
          </a:xfrm>
          <a:prstGeom prst="rect">
            <a:avLst/>
          </a:prstGeom>
        </p:spPr>
      </p:pic>
      <p:sp>
        <p:nvSpPr>
          <p:cNvPr id="43" name="タイトル 4">
            <a:extLst>
              <a:ext uri="{FF2B5EF4-FFF2-40B4-BE49-F238E27FC236}">
                <a16:creationId xmlns:a16="http://schemas.microsoft.com/office/drawing/2014/main" id="{5B22E174-6D5A-4000-9E44-88BD2A92BB12}"/>
              </a:ext>
            </a:extLst>
          </p:cNvPr>
          <p:cNvSpPr txBox="1">
            <a:spLocks/>
          </p:cNvSpPr>
          <p:nvPr/>
        </p:nvSpPr>
        <p:spPr>
          <a:xfrm>
            <a:off x="6282790" y="4116070"/>
            <a:ext cx="1516481" cy="6535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altLang="ja-JP" sz="1200" dirty="0">
                <a:solidFill>
                  <a:schemeClr val="accent1">
                    <a:lumMod val="50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Remote observation site at </a:t>
            </a:r>
            <a:r>
              <a:rPr lang="en" altLang="ja-JP" sz="1200" dirty="0" err="1">
                <a:solidFill>
                  <a:schemeClr val="accent1">
                    <a:lumMod val="50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Zadko</a:t>
            </a:r>
            <a:r>
              <a:rPr lang="en" altLang="ja-JP" sz="1200" dirty="0">
                <a:solidFill>
                  <a:schemeClr val="accent1">
                    <a:lumMod val="50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Observatory</a:t>
            </a:r>
            <a:endParaRPr lang="ja-JP" altLang="en-US" sz="1200" dirty="0">
              <a:solidFill>
                <a:schemeClr val="accent1">
                  <a:lumMod val="50000"/>
                </a:schemeClr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4" name="台形 43" descr="&quot;&quot;">
            <a:extLst>
              <a:ext uri="{FF2B5EF4-FFF2-40B4-BE49-F238E27FC236}">
                <a16:creationId xmlns:a16="http://schemas.microsoft.com/office/drawing/2014/main" id="{1C0D690A-C8F1-42FC-A07F-A9C2FE976047}"/>
              </a:ext>
            </a:extLst>
          </p:cNvPr>
          <p:cNvSpPr/>
          <p:nvPr/>
        </p:nvSpPr>
        <p:spPr>
          <a:xfrm rot="9210929">
            <a:off x="7913238" y="4908531"/>
            <a:ext cx="144495" cy="87603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35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0A6EB19-265B-C444-8DC2-B1706E5ECDF5}"/>
              </a:ext>
            </a:extLst>
          </p:cNvPr>
          <p:cNvSpPr txBox="1"/>
          <p:nvPr/>
        </p:nvSpPr>
        <p:spPr>
          <a:xfrm>
            <a:off x="723396" y="1580610"/>
            <a:ext cx="1230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altLang="ja-JP" sz="1400" b="1" dirty="0">
                <a:latin typeface="Calibri"/>
                <a:ea typeface="ＭＳ Ｐゴシック" panose="020B0600070205080204" pitchFamily="50" charset="-128"/>
              </a:rPr>
              <a:t>1m telescope</a:t>
            </a:r>
            <a:endParaRPr lang="ja-JP" altLang="en-US" sz="1400" b="1" dirty="0"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47B24C8-9D60-CB46-BBBF-298FC87875FF}"/>
              </a:ext>
            </a:extLst>
          </p:cNvPr>
          <p:cNvSpPr txBox="1"/>
          <p:nvPr/>
        </p:nvSpPr>
        <p:spPr>
          <a:xfrm>
            <a:off x="1954389" y="1359551"/>
            <a:ext cx="1472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altLang="ja-JP" sz="1400" b="1" dirty="0">
                <a:latin typeface="Calibri"/>
                <a:ea typeface="ＭＳ Ｐゴシック" panose="020B0600070205080204" pitchFamily="50" charset="-128"/>
              </a:rPr>
              <a:t>0.5m telescope</a:t>
            </a:r>
            <a:endParaRPr lang="ja-JP" altLang="en-US" sz="1400" b="1" dirty="0"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5337D6C-A694-F143-81B2-200ED2A12CA7}"/>
              </a:ext>
            </a:extLst>
          </p:cNvPr>
          <p:cNvSpPr txBox="1"/>
          <p:nvPr/>
        </p:nvSpPr>
        <p:spPr>
          <a:xfrm>
            <a:off x="62313" y="3627409"/>
            <a:ext cx="4122536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9388" indent="-179388"/>
            <a:r>
              <a:rPr lang="ja-JP" altLang="en-US" sz="1400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・</a:t>
            </a:r>
            <a:r>
              <a:rPr lang="en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Built in 2000 and owned by the Japan Space Forum, it was transferred to JAXA in April 2017.</a:t>
            </a:r>
            <a:endParaRPr lang="en-US" altLang="ja-JP" sz="1400" dirty="0">
              <a:latin typeface="Times New Roman" panose="02020603050405020304" pitchFamily="18" charset="0"/>
              <a:ea typeface="Hiragino Maru Gothic Pro W4" panose="020F0400000000000000" pitchFamily="34" charset="-128"/>
              <a:cs typeface="Times New Roman" panose="02020603050405020304" pitchFamily="18" charset="0"/>
            </a:endParaRPr>
          </a:p>
          <a:p>
            <a:pPr marL="179388" indent="-179388"/>
            <a:r>
              <a:rPr kumimoji="1" lang="ja-JP" altLang="en-US" sz="1400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・</a:t>
            </a:r>
            <a:r>
              <a:rPr lang="en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observation work is carried out by the Japan </a:t>
            </a:r>
            <a:r>
              <a:rPr lang="en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Spaceguard</a:t>
            </a:r>
            <a:r>
              <a:rPr lang="en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Association (NPO).</a:t>
            </a:r>
          </a:p>
          <a:p>
            <a:r>
              <a:rPr lang="ja-JP" altLang="en-US" sz="1400">
                <a:latin typeface="Times New Roman" panose="02020603050405020304" pitchFamily="18" charset="0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・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targets:</a:t>
            </a:r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Space debris, 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NEO (asteroids)</a:t>
            </a:r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F868CB93-B6FC-F54E-B3C3-7A4355888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331" y="646991"/>
            <a:ext cx="412253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ja-JP" sz="2000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Bisei</a:t>
            </a:r>
            <a:r>
              <a:rPr lang="en-US" altLang="ja-JP" sz="20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Spacegurad</a:t>
            </a:r>
            <a:r>
              <a:rPr lang="en-US" altLang="ja-JP" sz="20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Center (BSGC)</a:t>
            </a:r>
          </a:p>
          <a:p>
            <a:pPr algn="ctr">
              <a:defRPr/>
            </a:pPr>
            <a:r>
              <a:rPr lang="en" altLang="ja-JP" sz="14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(Space Tracking and Communications Center)</a:t>
            </a:r>
            <a:endParaRPr lang="en-US" altLang="ja-JP" sz="14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7" name="タイトル 1">
            <a:extLst>
              <a:ext uri="{FF2B5EF4-FFF2-40B4-BE49-F238E27FC236}">
                <a16:creationId xmlns:a16="http://schemas.microsoft.com/office/drawing/2014/main" id="{043D608F-EFEF-8A47-8A7E-B2C4F6E94990}"/>
              </a:ext>
            </a:extLst>
          </p:cNvPr>
          <p:cNvSpPr txBox="1">
            <a:spLocks/>
          </p:cNvSpPr>
          <p:nvPr/>
        </p:nvSpPr>
        <p:spPr>
          <a:xfrm>
            <a:off x="491060" y="-37599"/>
            <a:ext cx="8034043" cy="6163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Asteroid observations in JAXA</a:t>
            </a:r>
            <a:endParaRPr lang="ja-JP" altLang="en-US" sz="320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94FEEE2E-F3BA-A84E-B283-24FB4FA94340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5087688" y="1634746"/>
            <a:ext cx="1236130" cy="167904"/>
          </a:xfrm>
          <a:prstGeom prst="straightConnector1">
            <a:avLst/>
          </a:prstGeom>
          <a:ln w="19050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1B734ABF-445A-EF44-8044-5EFAFC39FAEB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5122923" y="1826204"/>
            <a:ext cx="1180346" cy="731684"/>
          </a:xfrm>
          <a:prstGeom prst="straightConnector1">
            <a:avLst/>
          </a:prstGeom>
          <a:ln w="19050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90207A15-D189-3143-8935-92244D5AAC7B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5444197" y="3557089"/>
            <a:ext cx="874043" cy="427929"/>
          </a:xfrm>
          <a:prstGeom prst="straightConnector1">
            <a:avLst/>
          </a:prstGeom>
          <a:ln w="19050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BE0264A6-10E1-9A47-9B35-A5FAE6A32A6F}"/>
              </a:ext>
            </a:extLst>
          </p:cNvPr>
          <p:cNvCxnSpPr>
            <a:cxnSpLocks/>
            <a:stCxn id="41" idx="1"/>
          </p:cNvCxnSpPr>
          <p:nvPr/>
        </p:nvCxnSpPr>
        <p:spPr>
          <a:xfrm flipH="1" flipV="1">
            <a:off x="4409093" y="4028304"/>
            <a:ext cx="1904772" cy="435463"/>
          </a:xfrm>
          <a:prstGeom prst="straightConnector1">
            <a:avLst/>
          </a:prstGeom>
          <a:ln w="19050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9606ACF1-41C2-D840-8771-27C9E7AD258B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3597764" y="1805075"/>
            <a:ext cx="1351067" cy="636045"/>
          </a:xfrm>
          <a:prstGeom prst="straightConnector1">
            <a:avLst/>
          </a:prstGeom>
          <a:ln w="19050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付プレースホルダー 16">
            <a:extLst>
              <a:ext uri="{FF2B5EF4-FFF2-40B4-BE49-F238E27FC236}">
                <a16:creationId xmlns:a16="http://schemas.microsoft.com/office/drawing/2014/main" id="{36E38249-1049-3B20-8DA4-B1B3DD3DBAD8}"/>
              </a:ext>
            </a:extLst>
          </p:cNvPr>
          <p:cNvSpPr txBox="1">
            <a:spLocks/>
          </p:cNvSpPr>
          <p:nvPr/>
        </p:nvSpPr>
        <p:spPr>
          <a:xfrm>
            <a:off x="182880" y="487093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/>
              <a:t>2025/5/6</a:t>
            </a:r>
            <a:endParaRPr lang="ja-JP" altLang="en-US" sz="1400"/>
          </a:p>
        </p:txBody>
      </p:sp>
      <p:sp>
        <p:nvSpPr>
          <p:cNvPr id="7" name="フッター プレースホルダー 17">
            <a:extLst>
              <a:ext uri="{FF2B5EF4-FFF2-40B4-BE49-F238E27FC236}">
                <a16:creationId xmlns:a16="http://schemas.microsoft.com/office/drawing/2014/main" id="{12C74FE9-4403-33A9-6EA4-D76505E4D1C4}"/>
              </a:ext>
            </a:extLst>
          </p:cNvPr>
          <p:cNvSpPr txBox="1">
            <a:spLocks/>
          </p:cNvSpPr>
          <p:nvPr/>
        </p:nvSpPr>
        <p:spPr>
          <a:xfrm>
            <a:off x="3124200" y="4855896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altLang="ja-JP" sz="1400"/>
              <a:t>PDC2025</a:t>
            </a:r>
            <a:endParaRPr lang="ja-JP" altLang="en-US" sz="1400"/>
          </a:p>
        </p:txBody>
      </p:sp>
      <p:sp>
        <p:nvSpPr>
          <p:cNvPr id="11" name="スライド番号プレースホルダー 18">
            <a:extLst>
              <a:ext uri="{FF2B5EF4-FFF2-40B4-BE49-F238E27FC236}">
                <a16:creationId xmlns:a16="http://schemas.microsoft.com/office/drawing/2014/main" id="{E9154993-9B73-9AE6-1B9D-C78A2A63DDBF}"/>
              </a:ext>
            </a:extLst>
          </p:cNvPr>
          <p:cNvSpPr txBox="1">
            <a:spLocks/>
          </p:cNvSpPr>
          <p:nvPr/>
        </p:nvSpPr>
        <p:spPr>
          <a:xfrm>
            <a:off x="7010400" y="4850818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E14F876-7298-4344-BB0F-7FBD7427A29A}" type="slidenum">
              <a:rPr lang="ja-JP" altLang="en-US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4</a:t>
            </a:fld>
            <a:endParaRPr lang="ja-JP" alt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65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タイトル 1"/>
          <p:cNvSpPr>
            <a:spLocks noGrp="1"/>
          </p:cNvSpPr>
          <p:nvPr>
            <p:ph type="title"/>
          </p:nvPr>
        </p:nvSpPr>
        <p:spPr>
          <a:xfrm>
            <a:off x="178420" y="83450"/>
            <a:ext cx="8876370" cy="635886"/>
          </a:xfrm>
        </p:spPr>
        <p:txBody>
          <a:bodyPr>
            <a:noAutofit/>
          </a:bodyPr>
          <a:lstStyle/>
          <a:p>
            <a:r>
              <a:rPr lang="en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Discovery of fast moving small objects</a:t>
            </a:r>
            <a:endParaRPr lang="ja-JP" altLang="en-US" sz="3200" dirty="0">
              <a:latin typeface="Times New Roman" panose="02020603050405020304" pitchFamily="18" charset="0"/>
              <a:ea typeface="Meiryo UI" panose="020B0604030504040204" pitchFamily="50" charset="-128"/>
            </a:endParaRPr>
          </a:p>
        </p:txBody>
      </p:sp>
      <p:sp>
        <p:nvSpPr>
          <p:cNvPr id="56" name="Text Box 36">
            <a:extLst>
              <a:ext uri="{FF2B5EF4-FFF2-40B4-BE49-F238E27FC236}">
                <a16:creationId xmlns:a16="http://schemas.microsoft.com/office/drawing/2014/main" id="{369B77C3-DB58-465A-A34D-9CED4A6EC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760" y="3206844"/>
            <a:ext cx="957263" cy="2192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ja-JP" altLang="en-US" sz="825" b="1"/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EEFB80EB-41A0-4268-8435-46D688126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728360"/>
              </p:ext>
            </p:extLst>
          </p:nvPr>
        </p:nvGraphicFramePr>
        <p:xfrm>
          <a:off x="3984171" y="1642961"/>
          <a:ext cx="4855029" cy="2956560"/>
        </p:xfrm>
        <a:graphic>
          <a:graphicData uri="http://schemas.openxmlformats.org/drawingml/2006/table">
            <a:tbl>
              <a:tblPr firstRow="1" bandRow="1"/>
              <a:tblGrid>
                <a:gridCol w="932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01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13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24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" altLang="ja-JP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/>
                          <a:cs typeface="+mn-cs"/>
                        </a:rPr>
                        <a:t>Provisional designation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000" baseline="0" dirty="0">
                          <a:solidFill>
                            <a:schemeClr val="tx1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Mag. at discovery</a:t>
                      </a:r>
                      <a:endParaRPr kumimoji="1" lang="ja-JP" altLang="en-US" sz="1000" baseline="0" dirty="0">
                        <a:solidFill>
                          <a:schemeClr val="tx1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000" baseline="0" dirty="0">
                          <a:solidFill>
                            <a:schemeClr val="tx1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e</a:t>
                      </a:r>
                      <a:endParaRPr kumimoji="1" lang="ja-JP" altLang="en-US" sz="1000" baseline="0" dirty="0">
                        <a:solidFill>
                          <a:schemeClr val="tx1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000" baseline="0" dirty="0">
                          <a:solidFill>
                            <a:schemeClr val="tx1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a (au)</a:t>
                      </a:r>
                      <a:endParaRPr kumimoji="1" lang="ja-JP" altLang="en-US" sz="1000" baseline="0" dirty="0">
                        <a:solidFill>
                          <a:schemeClr val="tx1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000" baseline="0" dirty="0" err="1">
                          <a:solidFill>
                            <a:schemeClr val="tx1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i</a:t>
                      </a:r>
                      <a:r>
                        <a:rPr kumimoji="1" lang="en-US" altLang="ja-JP" sz="1000" baseline="0" dirty="0">
                          <a:solidFill>
                            <a:schemeClr val="tx1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 (deg)</a:t>
                      </a:r>
                      <a:endParaRPr kumimoji="1" lang="ja-JP" altLang="en-US" sz="1000" baseline="0" dirty="0">
                        <a:solidFill>
                          <a:schemeClr val="tx1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000" baseline="0" dirty="0">
                          <a:solidFill>
                            <a:schemeClr val="tx1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Distance at discovery (au)</a:t>
                      </a:r>
                      <a:endParaRPr kumimoji="1" lang="ja-JP" altLang="en-US" sz="1000" baseline="0" dirty="0">
                        <a:solidFill>
                          <a:schemeClr val="tx1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000" baseline="0" dirty="0">
                          <a:solidFill>
                            <a:schemeClr val="tx1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Abs. Mag.</a:t>
                      </a:r>
                      <a:endParaRPr kumimoji="1" lang="ja-JP" altLang="en-US" sz="1000" baseline="0" dirty="0">
                        <a:solidFill>
                          <a:schemeClr val="tx1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1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2017 BK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17.5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0.489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1.909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6.6359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0.051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24.0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57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2017 BN92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17.1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0.483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1.921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1.0734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0.014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25.6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2018 EZ2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18.2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0.510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1.951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4.9718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0.01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26.6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2018 FH1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18.7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0.177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0.938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3.5468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0.013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26.6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89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2018 PM10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18.3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0.427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1.780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9.2065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0.001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27.0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1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2018 RR4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18.0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0.621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2.637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3.1793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0.015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27.1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91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2018 UG3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19.4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0.423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1.662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6.1673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0.03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24.5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1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2019 GW1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17.5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0.114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0.934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13.2945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0.009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26.1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21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2019 GT19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18.2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0.370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1.273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7.7488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0.01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27.5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2019 QU4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18.1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0.332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1.426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10.1313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0.017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24.8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36029"/>
                  </a:ext>
                </a:extLst>
              </a:tr>
              <a:tr h="189166"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2020 FC2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18.5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0.398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1.644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6.8153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00" b="1" dirty="0">
                          <a:solidFill>
                            <a:srgbClr val="FF2F92"/>
                          </a:solidFill>
                          <a:latin typeface="游ゴシック" pitchFamily="50" charset="-128"/>
                          <a:ea typeface="游ゴシック" pitchFamily="50" charset="-128"/>
                        </a:rPr>
                        <a:t>0.006</a:t>
                      </a:r>
                      <a:endParaRPr kumimoji="1" lang="ja-JP" altLang="en-US" sz="1000" b="1" dirty="0">
                        <a:solidFill>
                          <a:srgbClr val="FF2F92"/>
                        </a:solidFill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00" b="1" dirty="0">
                          <a:latin typeface="游ゴシック" pitchFamily="50" charset="-128"/>
                          <a:ea typeface="游ゴシック" pitchFamily="50" charset="-128"/>
                        </a:rPr>
                        <a:t>28.0</a:t>
                      </a:r>
                      <a:endParaRPr kumimoji="1" lang="ja-JP" altLang="en-US" sz="1000" b="1" dirty="0">
                        <a:latin typeface="游ゴシック" pitchFamily="50" charset="-128"/>
                        <a:ea typeface="游ゴシック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376683"/>
                  </a:ext>
                </a:extLst>
              </a:tr>
            </a:tbl>
          </a:graphicData>
        </a:graphic>
      </p:graphicFrame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3ABC67E-67B3-D2B9-BEAA-98BBEE99C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2880" y="4880560"/>
            <a:ext cx="2133600" cy="273844"/>
          </a:xfrm>
        </p:spPr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D59A9431-B779-B5F3-52D5-09F5784B0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65522"/>
            <a:ext cx="2895600" cy="273844"/>
          </a:xfrm>
        </p:spPr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635E43F-22B0-DBC2-2DD1-B7EACCA889DF}"/>
              </a:ext>
            </a:extLst>
          </p:cNvPr>
          <p:cNvSpPr txBox="1"/>
          <p:nvPr/>
        </p:nvSpPr>
        <p:spPr>
          <a:xfrm>
            <a:off x="4363302" y="1003673"/>
            <a:ext cx="4577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Times New Roman" panose="02020603050405020304" pitchFamily="18" charset="0"/>
                <a:ea typeface="Meiryo UI" panose="020B0604030504040204" pitchFamily="50" charset="-128"/>
              </a:rPr>
              <a:t>Discovered NEOs by the stacking method</a:t>
            </a:r>
          </a:p>
          <a:p>
            <a:r>
              <a:rPr lang="en-US" altLang="ja-JP" b="1" dirty="0">
                <a:latin typeface="Times New Roman" panose="02020603050405020304" pitchFamily="18" charset="0"/>
                <a:ea typeface="Meiryo UI" panose="020B0604030504040204" pitchFamily="50" charset="-128"/>
              </a:rPr>
              <a:t>by using small telescopes (~20cm)</a:t>
            </a:r>
            <a:endParaRPr lang="ja-JP" altLang="en-US" b="1"/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B78A4F54-8EE0-A7D1-C603-99EBAFE1E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56" y="896898"/>
            <a:ext cx="35778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altLang="ja-JP" dirty="0">
                <a:solidFill>
                  <a:srgbClr val="FF2F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明朝" charset="-128"/>
                <a:cs typeface="Times New Roman" panose="02020603050405020304" pitchFamily="18" charset="0"/>
              </a:rPr>
              <a:t>We developed a stacking method to find fast moving small objects. </a:t>
            </a:r>
            <a:endParaRPr lang="ja-JP" altLang="en-US" dirty="0">
              <a:solidFill>
                <a:srgbClr val="FF2F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5" name="図 2">
            <a:extLst>
              <a:ext uri="{FF2B5EF4-FFF2-40B4-BE49-F238E27FC236}">
                <a16:creationId xmlns:a16="http://schemas.microsoft.com/office/drawing/2014/main" id="{931DBB8D-E03D-C1D0-076B-666E6E9F8DA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02" y="2106817"/>
            <a:ext cx="3391061" cy="211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21453FD-8362-7789-287C-3DC625B2E257}"/>
              </a:ext>
            </a:extLst>
          </p:cNvPr>
          <p:cNvSpPr txBox="1"/>
          <p:nvPr/>
        </p:nvSpPr>
        <p:spPr>
          <a:xfrm>
            <a:off x="271802" y="4162752"/>
            <a:ext cx="33910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altLang="ja-JP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We assume various movements of a faint object and overlap the images to find it.</a:t>
            </a:r>
          </a:p>
        </p:txBody>
      </p:sp>
      <p:sp>
        <p:nvSpPr>
          <p:cNvPr id="18" name="スライド番号プレースホルダー 18">
            <a:extLst>
              <a:ext uri="{FF2B5EF4-FFF2-40B4-BE49-F238E27FC236}">
                <a16:creationId xmlns:a16="http://schemas.microsoft.com/office/drawing/2014/main" id="{85F7771A-0B3D-3503-B562-956F864CD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0818"/>
            <a:ext cx="2133600" cy="273844"/>
          </a:xfrm>
        </p:spPr>
        <p:txBody>
          <a:bodyPr/>
          <a:lstStyle/>
          <a:p>
            <a:fld id="{8E14F876-7298-4344-BB0F-7FBD7427A29A}" type="slidenum">
              <a:rPr lang="ja-JP" altLang="en-US" smtClean="0">
                <a:solidFill>
                  <a:schemeClr val="tx1"/>
                </a:solidFill>
              </a:rPr>
              <a:pPr/>
              <a:t>5</a:t>
            </a:fld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241F45-FB28-CD48-5C68-22AB18643C30}"/>
              </a:ext>
            </a:extLst>
          </p:cNvPr>
          <p:cNvSpPr txBox="1"/>
          <p:nvPr/>
        </p:nvSpPr>
        <p:spPr>
          <a:xfrm>
            <a:off x="3984171" y="686007"/>
            <a:ext cx="32293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observation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ja-JP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695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角丸四角形 51">
            <a:extLst>
              <a:ext uri="{FF2B5EF4-FFF2-40B4-BE49-F238E27FC236}">
                <a16:creationId xmlns:a16="http://schemas.microsoft.com/office/drawing/2014/main" id="{82ACE2C5-4C3C-D11B-1EA1-4D2FAE148A42}"/>
              </a:ext>
            </a:extLst>
          </p:cNvPr>
          <p:cNvSpPr/>
          <p:nvPr/>
        </p:nvSpPr>
        <p:spPr>
          <a:xfrm>
            <a:off x="86664" y="949853"/>
            <a:ext cx="8974211" cy="2427897"/>
          </a:xfrm>
          <a:prstGeom prst="roundRect">
            <a:avLst/>
          </a:prstGeom>
          <a:solidFill>
            <a:srgbClr val="DEF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49503D0B-0D05-A341-84F2-AA33602D73FD}"/>
              </a:ext>
            </a:extLst>
          </p:cNvPr>
          <p:cNvSpPr/>
          <p:nvPr/>
        </p:nvSpPr>
        <p:spPr>
          <a:xfrm>
            <a:off x="3486826" y="3441675"/>
            <a:ext cx="2348890" cy="719512"/>
          </a:xfrm>
          <a:prstGeom prst="roundRect">
            <a:avLst/>
          </a:prstGeom>
          <a:solidFill>
            <a:srgbClr val="DEF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91722" y="916525"/>
            <a:ext cx="2648911" cy="58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ja-JP" sz="2400" b="1" kern="0" dirty="0">
                <a:solidFill>
                  <a:srgbClr val="0432FF"/>
                </a:solidFill>
                <a:latin typeface="Times New Roman"/>
                <a:ea typeface="+mj-ea"/>
                <a:cs typeface="Times New Roman"/>
              </a:rPr>
              <a:t>Hayabusa</a:t>
            </a:r>
            <a:r>
              <a:rPr lang="en-US" altLang="ja-JP" b="1" kern="0" dirty="0">
                <a:latin typeface="Times New Roman"/>
                <a:ea typeface="+mj-ea"/>
                <a:cs typeface="Times New Roman"/>
              </a:rPr>
              <a:t> </a:t>
            </a:r>
            <a:r>
              <a:rPr lang="en-US" altLang="ja-JP" sz="1400" b="1" kern="0" dirty="0">
                <a:latin typeface="Times New Roman"/>
                <a:ea typeface="+mj-ea"/>
                <a:cs typeface="Times New Roman"/>
              </a:rPr>
              <a:t>(2003-2010)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694499" y="911347"/>
            <a:ext cx="2648911" cy="58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ja-JP" sz="2400" b="1" kern="0" dirty="0">
                <a:solidFill>
                  <a:srgbClr val="0432FF"/>
                </a:solidFill>
                <a:latin typeface="Times New Roman"/>
                <a:ea typeface="+mj-ea"/>
                <a:cs typeface="Times New Roman"/>
              </a:rPr>
              <a:t>Hayabusa2</a:t>
            </a:r>
            <a:r>
              <a:rPr lang="en-US" altLang="ja-JP" b="1" kern="0" dirty="0">
                <a:latin typeface="Times New Roman"/>
                <a:ea typeface="+mj-ea"/>
                <a:cs typeface="Times New Roman"/>
              </a:rPr>
              <a:t> </a:t>
            </a:r>
            <a:r>
              <a:rPr lang="en-US" altLang="ja-JP" sz="1400" b="1" kern="0" dirty="0">
                <a:latin typeface="Times New Roman"/>
                <a:ea typeface="+mj-ea"/>
                <a:cs typeface="Times New Roman"/>
              </a:rPr>
              <a:t>(2014-2020)</a:t>
            </a:r>
          </a:p>
        </p:txBody>
      </p:sp>
      <p:sp>
        <p:nvSpPr>
          <p:cNvPr id="53259" name="右矢印 14"/>
          <p:cNvSpPr>
            <a:spLocks noChangeArrowheads="1"/>
          </p:cNvSpPr>
          <p:nvPr/>
        </p:nvSpPr>
        <p:spPr bwMode="auto">
          <a:xfrm>
            <a:off x="2385525" y="1811496"/>
            <a:ext cx="476250" cy="37742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350" dirty="0"/>
          </a:p>
        </p:txBody>
      </p:sp>
      <p:sp>
        <p:nvSpPr>
          <p:cNvPr id="16" name="テキスト ボックス 6"/>
          <p:cNvSpPr txBox="1">
            <a:spLocks noChangeArrowheads="1"/>
          </p:cNvSpPr>
          <p:nvPr/>
        </p:nvSpPr>
        <p:spPr bwMode="auto">
          <a:xfrm>
            <a:off x="3566899" y="3467610"/>
            <a:ext cx="2117494" cy="70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722" tIns="30861" rIns="61722" bIns="30861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1400" b="1" dirty="0">
                <a:solidFill>
                  <a:srgbClr val="0432FF"/>
                </a:solidFill>
                <a:ea typeface="ヒラギノ丸ゴ Pro W4" charset="0"/>
                <a:cs typeface="ヒラギノ丸ゴ Pro W4" charset="0"/>
              </a:rPr>
              <a:t>DESTINY</a:t>
            </a:r>
            <a:r>
              <a:rPr lang="ja-JP" altLang="en-US" sz="1400" b="1" baseline="30000">
                <a:solidFill>
                  <a:srgbClr val="0432FF"/>
                </a:solidFill>
                <a:ea typeface="ヒラギノ丸ゴ Pro W4" charset="0"/>
                <a:cs typeface="ヒラギノ丸ゴ Pro W4" charset="0"/>
              </a:rPr>
              <a:t>＋</a:t>
            </a:r>
            <a:endParaRPr lang="en-US" altLang="ja-JP" sz="1400" b="1" dirty="0">
              <a:ea typeface="ヒラギノ丸ゴ Pro W4" charset="0"/>
              <a:cs typeface="ヒラギノ丸ゴ Pro W4" charset="0"/>
            </a:endParaRPr>
          </a:p>
          <a:p>
            <a:r>
              <a:rPr lang="en-US" altLang="ja-JP" sz="1400" b="1" dirty="0">
                <a:ea typeface="ヒラギノ丸ゴ Pro W4" charset="0"/>
                <a:cs typeface="ヒラギノ丸ゴ Pro W4" charset="0"/>
              </a:rPr>
              <a:t>Target : Phaethon</a:t>
            </a:r>
          </a:p>
          <a:p>
            <a:r>
              <a:rPr lang="en-US" altLang="ja-JP" sz="1400" dirty="0">
                <a:ea typeface="ヒラギノ丸ゴ Pro W4" charset="0"/>
                <a:cs typeface="ヒラギノ丸ゴ Pro W4" charset="0"/>
              </a:rPr>
              <a:t>Launch 2028, flyby 2030</a:t>
            </a:r>
            <a:endParaRPr lang="ja-JP" altLang="en-US" sz="1400" dirty="0">
              <a:ea typeface="ヒラギノ丸ゴ Pro W4" charset="0"/>
              <a:cs typeface="ヒラギノ丸ゴ Pro W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F9C0953-1E75-D14D-B62B-7C9D04481C76}"/>
              </a:ext>
            </a:extLst>
          </p:cNvPr>
          <p:cNvSpPr txBox="1"/>
          <p:nvPr/>
        </p:nvSpPr>
        <p:spPr>
          <a:xfrm>
            <a:off x="86664" y="4621689"/>
            <a:ext cx="2463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（</a:t>
            </a:r>
            <a:r>
              <a:rPr lang="en-GB" altLang="ja-JP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Image</a:t>
            </a:r>
            <a:r>
              <a:rPr lang="en-US" altLang="ja-JP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ja-JP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credit</a:t>
            </a:r>
            <a:r>
              <a:rPr lang="ja-JP" altLang="en-US" sz="120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：</a:t>
            </a:r>
            <a:r>
              <a:rPr lang="en-US" altLang="ja-JP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JAXA / A. </a:t>
            </a:r>
            <a:r>
              <a:rPr lang="en-US" altLang="ja-JP" sz="12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Ikeshita</a:t>
            </a:r>
            <a:r>
              <a:rPr lang="ja-JP" altLang="en-US" sz="120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B687721C-496A-C643-85F6-4C086DB89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73" y="26184"/>
            <a:ext cx="8774663" cy="635886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NEO missions related to JAXA</a:t>
            </a:r>
            <a:endParaRPr lang="ja-JP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A51892D-6E32-AF4D-8B09-220405D7ED14}"/>
              </a:ext>
            </a:extLst>
          </p:cNvPr>
          <p:cNvSpPr txBox="1"/>
          <p:nvPr/>
        </p:nvSpPr>
        <p:spPr>
          <a:xfrm>
            <a:off x="5447790" y="1368844"/>
            <a:ext cx="1437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flyby in 2026 </a:t>
            </a:r>
            <a:endParaRPr lang="ja-JP" altLang="en-US" sz="14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0" name="角丸四角形 39">
            <a:extLst>
              <a:ext uri="{FF2B5EF4-FFF2-40B4-BE49-F238E27FC236}">
                <a16:creationId xmlns:a16="http://schemas.microsoft.com/office/drawing/2014/main" id="{4C221970-5B13-824A-9B5B-3539AE78752B}"/>
              </a:ext>
            </a:extLst>
          </p:cNvPr>
          <p:cNvSpPr/>
          <p:nvPr/>
        </p:nvSpPr>
        <p:spPr>
          <a:xfrm>
            <a:off x="6510196" y="3456243"/>
            <a:ext cx="2265059" cy="1354985"/>
          </a:xfrm>
          <a:prstGeom prst="roundRect">
            <a:avLst/>
          </a:prstGeom>
          <a:solidFill>
            <a:srgbClr val="DEF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2" name="テキスト ボックス 6">
            <a:extLst>
              <a:ext uri="{FF2B5EF4-FFF2-40B4-BE49-F238E27FC236}">
                <a16:creationId xmlns:a16="http://schemas.microsoft.com/office/drawing/2014/main" id="{F9599DEF-3A6B-F74B-B18D-7D7A7954A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044" y="3467610"/>
            <a:ext cx="2265059" cy="135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722" tIns="30861" rIns="61722" bIns="30861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1400" b="1" dirty="0">
                <a:solidFill>
                  <a:srgbClr val="0432FF"/>
                </a:solidFill>
              </a:rPr>
              <a:t>NGSR</a:t>
            </a:r>
          </a:p>
          <a:p>
            <a:r>
              <a:rPr lang="en-US" altLang="ja-JP" sz="1400" b="1" dirty="0">
                <a:solidFill>
                  <a:srgbClr val="0432FF"/>
                </a:solidFill>
              </a:rPr>
              <a:t>Next Generation small body Sample Return mission</a:t>
            </a:r>
          </a:p>
          <a:p>
            <a:endParaRPr lang="en-US" altLang="ja-JP" sz="1400" b="1" dirty="0">
              <a:ea typeface="ヒラギノ丸ゴ Pro W4" charset="0"/>
              <a:cs typeface="ヒラギノ丸ゴ Pro W4" charset="0"/>
            </a:endParaRPr>
          </a:p>
          <a:p>
            <a:r>
              <a:rPr lang="en-US" altLang="ja-JP" sz="1400" b="1" dirty="0">
                <a:ea typeface="ヒラギノ丸ゴ Pro W4" charset="0"/>
                <a:cs typeface="ヒラギノ丸ゴ Pro W4" charset="0"/>
              </a:rPr>
              <a:t>Target : comets</a:t>
            </a:r>
          </a:p>
          <a:p>
            <a:r>
              <a:rPr lang="en-US" altLang="ja-JP" sz="1400" dirty="0">
                <a:ea typeface="ヒラギノ丸ゴ Pro W4" charset="0"/>
                <a:cs typeface="ヒラギノ丸ゴ Pro W4" charset="0"/>
              </a:rPr>
              <a:t>Launch 2030'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3F991E4-B7DB-B24E-A7A2-C4E1CD3EE0A0}"/>
              </a:ext>
            </a:extLst>
          </p:cNvPr>
          <p:cNvSpPr txBox="1"/>
          <p:nvPr/>
        </p:nvSpPr>
        <p:spPr>
          <a:xfrm>
            <a:off x="5835715" y="982314"/>
            <a:ext cx="2754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>
              <a:defRPr/>
            </a:pPr>
            <a:r>
              <a:rPr lang="en-US" altLang="ja-JP" sz="2400" b="1" dirty="0">
                <a:solidFill>
                  <a:srgbClr val="0432FF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Hayabusa2#</a:t>
            </a:r>
            <a:r>
              <a:rPr lang="en-US" altLang="ja-JP" b="1" dirty="0">
                <a:solidFill>
                  <a:srgbClr val="0432FF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b="1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(2020 ~ )</a:t>
            </a:r>
            <a:endParaRPr lang="ja-JP" altLang="en-US" sz="1400" b="1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4E191A6-967E-CFC5-9420-156B6B802A00}"/>
              </a:ext>
            </a:extLst>
          </p:cNvPr>
          <p:cNvSpPr txBox="1"/>
          <p:nvPr/>
        </p:nvSpPr>
        <p:spPr>
          <a:xfrm>
            <a:off x="567106" y="2685936"/>
            <a:ext cx="164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Itokawa</a:t>
            </a:r>
          </a:p>
          <a:p>
            <a:r>
              <a: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S-type, 530m</a:t>
            </a:r>
            <a:endParaRPr lang="ja-JP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右矢印 14">
            <a:extLst>
              <a:ext uri="{FF2B5EF4-FFF2-40B4-BE49-F238E27FC236}">
                <a16:creationId xmlns:a16="http://schemas.microsoft.com/office/drawing/2014/main" id="{305E6634-0B4B-DDDD-88F1-C7B29C2EF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980" y="1801284"/>
            <a:ext cx="476250" cy="37742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350" dirty="0"/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9842F98E-36A6-8ED6-05F8-9F49AD2FE504}"/>
              </a:ext>
            </a:extLst>
          </p:cNvPr>
          <p:cNvSpPr/>
          <p:nvPr/>
        </p:nvSpPr>
        <p:spPr>
          <a:xfrm>
            <a:off x="304920" y="3521306"/>
            <a:ext cx="2476651" cy="1077987"/>
          </a:xfrm>
          <a:prstGeom prst="roundRect">
            <a:avLst/>
          </a:prstGeom>
          <a:solidFill>
            <a:srgbClr val="FFC1E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テキスト ボックス 6">
            <a:extLst>
              <a:ext uri="{FF2B5EF4-FFF2-40B4-BE49-F238E27FC236}">
                <a16:creationId xmlns:a16="http://schemas.microsoft.com/office/drawing/2014/main" id="{2B48135D-55AB-5AC4-C91D-E714316B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" y="3572910"/>
            <a:ext cx="2313869" cy="10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722" tIns="30861" rIns="61722" bIns="30861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1400" b="1" dirty="0">
                <a:solidFill>
                  <a:srgbClr val="0432FF"/>
                </a:solidFill>
                <a:ea typeface="ヒラギノ丸ゴ Pro W4" charset="0"/>
                <a:cs typeface="ヒラギノ丸ゴ Pro W4" charset="0"/>
              </a:rPr>
              <a:t>Hera (ESA)</a:t>
            </a:r>
          </a:p>
          <a:p>
            <a:endParaRPr lang="en-US" altLang="ja-JP" sz="1400" b="1" dirty="0">
              <a:solidFill>
                <a:srgbClr val="0432FF"/>
              </a:solidFill>
              <a:ea typeface="ヒラギノ丸ゴ Pro W4" charset="0"/>
              <a:cs typeface="ヒラギノ丸ゴ Pro W4" charset="0"/>
            </a:endParaRPr>
          </a:p>
          <a:p>
            <a:r>
              <a:rPr lang="en-US" altLang="ja-JP" sz="1400" b="1" dirty="0">
                <a:ea typeface="ヒラギノ丸ゴ Pro W4" charset="0"/>
                <a:cs typeface="ヒラギノ丸ゴ Pro W4" charset="0"/>
              </a:rPr>
              <a:t>Target : </a:t>
            </a:r>
            <a:r>
              <a:rPr lang="en-US" altLang="ja-JP" sz="1200" b="1" dirty="0"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1200" b="1" dirty="0" err="1">
                <a:ea typeface="ヒラギノ丸ゴ Pro W4" charset="0"/>
                <a:cs typeface="ヒラギノ丸ゴ Pro W4" charset="0"/>
              </a:rPr>
              <a:t>Didymos</a:t>
            </a:r>
            <a:r>
              <a:rPr lang="en-US" altLang="ja-JP" sz="1200" b="1" dirty="0">
                <a:ea typeface="ヒラギノ丸ゴ Pro W4" charset="0"/>
                <a:cs typeface="ヒラギノ丸ゴ Pro W4" charset="0"/>
              </a:rPr>
              <a:t>, </a:t>
            </a:r>
            <a:r>
              <a:rPr lang="en-US" altLang="ja-JP" sz="1200" b="1" dirty="0" err="1">
                <a:ea typeface="ヒラギノ丸ゴ Pro W4" charset="0"/>
                <a:cs typeface="ヒラギノ丸ゴ Pro W4" charset="0"/>
              </a:rPr>
              <a:t>Dimorphos</a:t>
            </a:r>
            <a:endParaRPr lang="en-US" altLang="ja-JP" sz="1200" b="1" dirty="0">
              <a:ea typeface="ヒラギノ丸ゴ Pro W4" charset="0"/>
              <a:cs typeface="ヒラギノ丸ゴ Pro W4" charset="0"/>
            </a:endParaRPr>
          </a:p>
          <a:p>
            <a:r>
              <a:rPr lang="en-US" altLang="ja-JP" sz="1200" dirty="0">
                <a:ea typeface="ヒラギノ丸ゴ Pro W4" charset="0"/>
                <a:cs typeface="ヒラギノ丸ゴ Pro W4" charset="0"/>
              </a:rPr>
              <a:t>Launch 2024, arrival 2026</a:t>
            </a:r>
          </a:p>
          <a:p>
            <a:endParaRPr lang="ja-JP" altLang="en-US" sz="1200" dirty="0">
              <a:ea typeface="ヒラギノ丸ゴ Pro W4" charset="0"/>
              <a:cs typeface="ヒラギノ丸ゴ Pro W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03C2EE5-7E2F-45DF-F566-403087F0C478}"/>
              </a:ext>
            </a:extLst>
          </p:cNvPr>
          <p:cNvSpPr txBox="1"/>
          <p:nvPr/>
        </p:nvSpPr>
        <p:spPr>
          <a:xfrm>
            <a:off x="7174712" y="1386900"/>
            <a:ext cx="2037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Rendezvous in 2031 </a:t>
            </a:r>
            <a:endParaRPr lang="ja-JP" altLang="en-US" sz="14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2" name="Picture 1031" descr="fig03">
            <a:extLst>
              <a:ext uri="{FF2B5EF4-FFF2-40B4-BE49-F238E27FC236}">
                <a16:creationId xmlns:a16="http://schemas.microsoft.com/office/drawing/2014/main" id="{BD6A7FCA-273A-6E92-17F2-CE67509B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434" y="1601486"/>
            <a:ext cx="1630308" cy="97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4A8CB76-C117-AAD2-0C3C-A14C4D99C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758" y="1568434"/>
            <a:ext cx="1166518" cy="1166518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7C1A80F-E444-1F70-061C-1A9660EB66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387" b="59494"/>
          <a:stretch/>
        </p:blipFill>
        <p:spPr>
          <a:xfrm>
            <a:off x="5466675" y="1682221"/>
            <a:ext cx="1437592" cy="79765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C3D7465-DD6F-C6B2-CEB9-67CA01BDC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1603" y="1662452"/>
            <a:ext cx="1368403" cy="967461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C3AEE86-C620-2569-81E6-131BCC7E00F8}"/>
              </a:ext>
            </a:extLst>
          </p:cNvPr>
          <p:cNvSpPr txBox="1"/>
          <p:nvPr/>
        </p:nvSpPr>
        <p:spPr>
          <a:xfrm>
            <a:off x="459249" y="1344263"/>
            <a:ext cx="1437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arrived in 2005 </a:t>
            </a:r>
            <a:endParaRPr lang="ja-JP" altLang="en-US" sz="14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D256153-0604-AE94-7776-3DAD4B61A335}"/>
              </a:ext>
            </a:extLst>
          </p:cNvPr>
          <p:cNvSpPr txBox="1"/>
          <p:nvPr/>
        </p:nvSpPr>
        <p:spPr>
          <a:xfrm>
            <a:off x="3113522" y="1320530"/>
            <a:ext cx="1437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arrived in 2018 </a:t>
            </a:r>
            <a:endParaRPr lang="ja-JP" altLang="en-US" sz="14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9" name="右矢印 14">
            <a:extLst>
              <a:ext uri="{FF2B5EF4-FFF2-40B4-BE49-F238E27FC236}">
                <a16:creationId xmlns:a16="http://schemas.microsoft.com/office/drawing/2014/main" id="{991F65DD-809E-6212-D41E-B8284AAD9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3714" y="1796608"/>
            <a:ext cx="476250" cy="37742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350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28B4877-9B54-FBD7-BAC5-D7A4B1255E7E}"/>
              </a:ext>
            </a:extLst>
          </p:cNvPr>
          <p:cNvSpPr txBox="1"/>
          <p:nvPr/>
        </p:nvSpPr>
        <p:spPr>
          <a:xfrm>
            <a:off x="3371536" y="2694522"/>
            <a:ext cx="164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Ryugu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C-type, 1000m</a:t>
            </a:r>
            <a:endParaRPr lang="ja-JP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E40D080-66F3-2514-146E-33EA3617290C}"/>
              </a:ext>
            </a:extLst>
          </p:cNvPr>
          <p:cNvSpPr txBox="1"/>
          <p:nvPr/>
        </p:nvSpPr>
        <p:spPr>
          <a:xfrm>
            <a:off x="5672450" y="2694521"/>
            <a:ext cx="164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Torifune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S-type, 500m ?</a:t>
            </a:r>
            <a:endParaRPr lang="ja-JP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132927E-FE24-1798-DF34-3489B0548F0E}"/>
              </a:ext>
            </a:extLst>
          </p:cNvPr>
          <p:cNvSpPr txBox="1"/>
          <p:nvPr/>
        </p:nvSpPr>
        <p:spPr>
          <a:xfrm>
            <a:off x="7495435" y="2709975"/>
            <a:ext cx="164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1998 KY26</a:t>
            </a:r>
          </a:p>
          <a:p>
            <a:r>
              <a: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30m ? smaller?</a:t>
            </a:r>
            <a:endParaRPr lang="ja-JP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A1FA3BF-A196-2FB2-C485-DB57DED36799}"/>
              </a:ext>
            </a:extLst>
          </p:cNvPr>
          <p:cNvSpPr txBox="1"/>
          <p:nvPr/>
        </p:nvSpPr>
        <p:spPr>
          <a:xfrm rot="1313665">
            <a:off x="6507978" y="1583511"/>
            <a:ext cx="372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ja-JP" altLang="en-US" sz="3600" b="1">
              <a:solidFill>
                <a:srgbClr val="FF2F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0E11AC7-4F18-173E-AFA9-71BF6398C616}"/>
              </a:ext>
            </a:extLst>
          </p:cNvPr>
          <p:cNvSpPr txBox="1"/>
          <p:nvPr/>
        </p:nvSpPr>
        <p:spPr>
          <a:xfrm rot="1313665">
            <a:off x="8451857" y="1576068"/>
            <a:ext cx="372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ja-JP" altLang="en-US" sz="3600" b="1">
              <a:solidFill>
                <a:srgbClr val="FF2F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6">
            <a:extLst>
              <a:ext uri="{FF2B5EF4-FFF2-40B4-BE49-F238E27FC236}">
                <a16:creationId xmlns:a16="http://schemas.microsoft.com/office/drawing/2014/main" id="{8D8E2700-22A4-205B-C633-306471768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619" y="3808728"/>
            <a:ext cx="1659251" cy="24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722" tIns="30861" rIns="61722" bIns="30861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1200" b="1" dirty="0">
                <a:solidFill>
                  <a:srgbClr val="0432FF"/>
                </a:solidFill>
                <a:ea typeface="ヒラギノ丸ゴ Pro W4" charset="0"/>
                <a:cs typeface="ヒラギノ丸ゴ Pro W4" charset="0"/>
              </a:rPr>
              <a:t>JAXA provided TIRI.</a:t>
            </a:r>
            <a:endParaRPr lang="ja-JP" altLang="en-US" sz="1200" b="1" dirty="0">
              <a:solidFill>
                <a:srgbClr val="0432FF"/>
              </a:solidFill>
              <a:ea typeface="ヒラギノ丸ゴ Pro W4" charset="0"/>
              <a:cs typeface="ヒラギノ丸ゴ Pro W4" charset="0"/>
            </a:endParaRPr>
          </a:p>
        </p:txBody>
      </p:sp>
      <p:sp>
        <p:nvSpPr>
          <p:cNvPr id="2" name="角丸四角形 1">
            <a:extLst>
              <a:ext uri="{FF2B5EF4-FFF2-40B4-BE49-F238E27FC236}">
                <a16:creationId xmlns:a16="http://schemas.microsoft.com/office/drawing/2014/main" id="{99198E42-1C12-7280-4384-F0FFA57526DB}"/>
              </a:ext>
            </a:extLst>
          </p:cNvPr>
          <p:cNvSpPr/>
          <p:nvPr/>
        </p:nvSpPr>
        <p:spPr>
          <a:xfrm>
            <a:off x="3489897" y="4209106"/>
            <a:ext cx="2348890" cy="631212"/>
          </a:xfrm>
          <a:prstGeom prst="roundRect">
            <a:avLst/>
          </a:prstGeom>
          <a:solidFill>
            <a:srgbClr val="FFC1E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テキスト ボックス 6">
            <a:extLst>
              <a:ext uri="{FF2B5EF4-FFF2-40B4-BE49-F238E27FC236}">
                <a16:creationId xmlns:a16="http://schemas.microsoft.com/office/drawing/2014/main" id="{09F7E8BE-9E37-AAEA-5545-C57F78F7E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7015" y="4161000"/>
            <a:ext cx="2117494" cy="70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722" tIns="30861" rIns="61722" bIns="30861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1400" b="1" dirty="0">
                <a:solidFill>
                  <a:srgbClr val="0432FF"/>
                </a:solidFill>
                <a:ea typeface="ヒラギノ丸ゴ Pro W4" charset="0"/>
                <a:cs typeface="ヒラギノ丸ゴ Pro W4" charset="0"/>
              </a:rPr>
              <a:t>RAMSES (ESA) </a:t>
            </a:r>
            <a:endParaRPr lang="en-US" altLang="ja-JP" sz="1400" b="1" dirty="0">
              <a:ea typeface="ヒラギノ丸ゴ Pro W4" charset="0"/>
              <a:cs typeface="ヒラギノ丸ゴ Pro W4" charset="0"/>
            </a:endParaRPr>
          </a:p>
          <a:p>
            <a:r>
              <a:rPr lang="en-US" altLang="ja-JP" sz="1400" b="1" dirty="0">
                <a:ea typeface="ヒラギノ丸ゴ Pro W4" charset="0"/>
                <a:cs typeface="ヒラギノ丸ゴ Pro W4" charset="0"/>
              </a:rPr>
              <a:t>   </a:t>
            </a:r>
            <a:r>
              <a:rPr lang="en-US" altLang="ja-JP" sz="1400" b="1" dirty="0">
                <a:solidFill>
                  <a:srgbClr val="0432FF"/>
                </a:solidFill>
                <a:ea typeface="ヒラギノ丸ゴ Pro W4" charset="0"/>
                <a:cs typeface="ヒラギノ丸ゴ Pro W4" charset="0"/>
              </a:rPr>
              <a:t>   JAXA collaboration</a:t>
            </a:r>
          </a:p>
          <a:p>
            <a:r>
              <a:rPr lang="en-US" altLang="ja-JP" sz="1400" b="1" dirty="0">
                <a:ea typeface="ヒラギノ丸ゴ Pro W4" charset="0"/>
                <a:cs typeface="ヒラギノ丸ゴ Pro W4" charset="0"/>
              </a:rPr>
              <a:t>Target : Apophis</a:t>
            </a: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D4542440-172A-17A7-834C-5C7BC66C8CC3}"/>
              </a:ext>
            </a:extLst>
          </p:cNvPr>
          <p:cNvSpPr/>
          <p:nvPr/>
        </p:nvSpPr>
        <p:spPr>
          <a:xfrm>
            <a:off x="578188" y="628129"/>
            <a:ext cx="1318653" cy="244356"/>
          </a:xfrm>
          <a:prstGeom prst="roundRect">
            <a:avLst/>
          </a:prstGeom>
          <a:solidFill>
            <a:srgbClr val="DEF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JAXA's mission</a:t>
            </a:r>
            <a:endParaRPr lang="ja-JP" altLang="en-US" sz="1400">
              <a:solidFill>
                <a:schemeClr val="tx1"/>
              </a:solidFill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0220CC75-A08F-539A-59AC-997505409A38}"/>
              </a:ext>
            </a:extLst>
          </p:cNvPr>
          <p:cNvSpPr/>
          <p:nvPr/>
        </p:nvSpPr>
        <p:spPr>
          <a:xfrm>
            <a:off x="2052883" y="642669"/>
            <a:ext cx="1563759" cy="243259"/>
          </a:xfrm>
          <a:prstGeom prst="roundRect">
            <a:avLst/>
          </a:prstGeom>
          <a:solidFill>
            <a:srgbClr val="FFC1E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JAXA collaboration</a:t>
            </a:r>
            <a:endParaRPr lang="ja-JP" altLang="en-US" sz="1400">
              <a:solidFill>
                <a:schemeClr val="tx1"/>
              </a:solidFill>
            </a:endParaRPr>
          </a:p>
        </p:txBody>
      </p:sp>
      <p:sp>
        <p:nvSpPr>
          <p:cNvPr id="14" name="日付プレースホルダー 13">
            <a:extLst>
              <a:ext uri="{FF2B5EF4-FFF2-40B4-BE49-F238E27FC236}">
                <a16:creationId xmlns:a16="http://schemas.microsoft.com/office/drawing/2014/main" id="{641AAADB-EA25-8BA3-87C8-0486099F0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2025/5/6</a:t>
            </a:r>
            <a:endParaRPr kumimoji="1" lang="ja-JP" altLang="en-US"/>
          </a:p>
        </p:txBody>
      </p:sp>
      <p:sp>
        <p:nvSpPr>
          <p:cNvPr id="17" name="フッター プレースホルダー 16">
            <a:extLst>
              <a:ext uri="{FF2B5EF4-FFF2-40B4-BE49-F238E27FC236}">
                <a16:creationId xmlns:a16="http://schemas.microsoft.com/office/drawing/2014/main" id="{45B23049-60CC-D4A1-0D87-15B9964F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id="{90A4EE96-CC74-EB4D-5733-3724D1091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F876-7298-4344-BB0F-7FBD7427A29A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94ED57F8-5F57-D546-EC03-15A1D9EF53BE}"/>
              </a:ext>
            </a:extLst>
          </p:cNvPr>
          <p:cNvSpPr txBox="1">
            <a:spLocks/>
          </p:cNvSpPr>
          <p:nvPr/>
        </p:nvSpPr>
        <p:spPr>
          <a:xfrm>
            <a:off x="7010400" y="487904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400" b="0" i="0" kern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14F876-7298-4344-BB0F-7FBD7427A29A}" type="slidenum">
              <a:rPr lang="ja-JP" altLang="en-US" smtClean="0">
                <a:solidFill>
                  <a:schemeClr val="tx1"/>
                </a:solidFill>
              </a:rPr>
              <a:pPr/>
              <a:t>6</a:t>
            </a:fld>
            <a:endParaRPr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0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6C64D4-F10E-3747-BF8B-25F5A954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67" y="96380"/>
            <a:ext cx="8383290" cy="560390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Hayabusa2 Extended mission : Hayabusa2#</a:t>
            </a:r>
            <a:endParaRPr kumimoji="1" lang="ja-JP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BA33B5-FAF6-FC44-A6AE-90D62ABFF11D}"/>
              </a:ext>
            </a:extLst>
          </p:cNvPr>
          <p:cNvSpPr txBox="1"/>
          <p:nvPr/>
        </p:nvSpPr>
        <p:spPr>
          <a:xfrm>
            <a:off x="250386" y="941474"/>
            <a:ext cx="7802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indent="-11113"/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Hayabusa2 returned the sample of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Ryugu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Dec. 2020, we extended the mission for two more targets, (98943)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Torifune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(2001 CC21) and 1998 KY26.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A500599-3365-214B-92E3-11AB7B3B4FA1}"/>
              </a:ext>
            </a:extLst>
          </p:cNvPr>
          <p:cNvSpPr txBox="1"/>
          <p:nvPr/>
        </p:nvSpPr>
        <p:spPr>
          <a:xfrm>
            <a:off x="7409941" y="3050945"/>
            <a:ext cx="179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（</a:t>
            </a:r>
            <a:r>
              <a:rPr lang="en-GB" altLang="ja-JP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Image</a:t>
            </a:r>
            <a:r>
              <a:rPr lang="en-US" altLang="ja-JP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ja-JP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credit</a:t>
            </a:r>
            <a:r>
              <a:rPr kumimoji="1" lang="ja-JP" altLang="en-US" sz="120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：</a:t>
            </a:r>
            <a:r>
              <a:rPr kumimoji="1" lang="en-US" altLang="ja-JP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JAXA</a:t>
            </a:r>
            <a:r>
              <a:rPr kumimoji="1" lang="ja-JP" altLang="en-US" sz="120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871D836-7F69-B54A-A08B-EBECF7E0B8EA}"/>
              </a:ext>
            </a:extLst>
          </p:cNvPr>
          <p:cNvSpPr txBox="1"/>
          <p:nvPr/>
        </p:nvSpPr>
        <p:spPr>
          <a:xfrm>
            <a:off x="1322490" y="577890"/>
            <a:ext cx="5525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altLang="ja-JP" sz="1600" b="1" dirty="0">
                <a:solidFill>
                  <a:srgbClr val="FF2F9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# (SHARP) : S</a:t>
            </a:r>
            <a:r>
              <a:rPr lang="en-US" altLang="ja-JP" sz="1600" dirty="0">
                <a:solidFill>
                  <a:srgbClr val="FF2F9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mall </a:t>
            </a:r>
            <a:r>
              <a:rPr lang="en-US" altLang="ja-JP" sz="1600" b="1" dirty="0">
                <a:solidFill>
                  <a:srgbClr val="FF2F9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H</a:t>
            </a:r>
            <a:r>
              <a:rPr lang="en-US" altLang="ja-JP" sz="1600" dirty="0">
                <a:solidFill>
                  <a:srgbClr val="FF2F9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azardous </a:t>
            </a:r>
            <a:r>
              <a:rPr lang="en-US" altLang="ja-JP" sz="1600" b="1" dirty="0">
                <a:solidFill>
                  <a:srgbClr val="FF2F9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A</a:t>
            </a:r>
            <a:r>
              <a:rPr lang="en-US" altLang="ja-JP" sz="1600" dirty="0">
                <a:solidFill>
                  <a:srgbClr val="FF2F9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steroid </a:t>
            </a:r>
            <a:r>
              <a:rPr lang="en-US" altLang="ja-JP" sz="1600" b="1" dirty="0">
                <a:solidFill>
                  <a:srgbClr val="FF2F9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</a:t>
            </a:r>
            <a:r>
              <a:rPr lang="en-US" altLang="ja-JP" sz="1600" dirty="0">
                <a:solidFill>
                  <a:srgbClr val="FF2F9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econnaissance </a:t>
            </a:r>
            <a:r>
              <a:rPr lang="en-US" altLang="ja-JP" sz="1600" b="1" dirty="0">
                <a:solidFill>
                  <a:srgbClr val="FF2F9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P</a:t>
            </a:r>
            <a:r>
              <a:rPr lang="en-US" altLang="ja-JP" sz="1600" dirty="0">
                <a:solidFill>
                  <a:srgbClr val="FF2F9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robe </a:t>
            </a:r>
          </a:p>
        </p:txBody>
      </p:sp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58E8D441-DE2E-8503-F3EB-D8EFC9AC7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77" y="1795756"/>
            <a:ext cx="6442664" cy="15424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下矢印 45">
            <a:extLst>
              <a:ext uri="{FF2B5EF4-FFF2-40B4-BE49-F238E27FC236}">
                <a16:creationId xmlns:a16="http://schemas.microsoft.com/office/drawing/2014/main" id="{16A875E0-1B65-D4A5-9C28-5BD752F35D37}"/>
              </a:ext>
            </a:extLst>
          </p:cNvPr>
          <p:cNvSpPr/>
          <p:nvPr/>
        </p:nvSpPr>
        <p:spPr>
          <a:xfrm>
            <a:off x="2772588" y="1795756"/>
            <a:ext cx="106877" cy="2395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7422AD4-D503-E567-910A-D91F55261EEF}"/>
              </a:ext>
            </a:extLst>
          </p:cNvPr>
          <p:cNvSpPr txBox="1"/>
          <p:nvPr/>
        </p:nvSpPr>
        <p:spPr>
          <a:xfrm>
            <a:off x="2546229" y="1469206"/>
            <a:ext cx="843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now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F556F7A3-6FBF-9774-AB0A-103D9D5EB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4368" y="4859663"/>
            <a:ext cx="1259632" cy="273844"/>
          </a:xfrm>
        </p:spPr>
        <p:txBody>
          <a:bodyPr/>
          <a:lstStyle/>
          <a:p>
            <a:fld id="{62CCFF74-00A7-4E8B-B7CE-136C1F5BBA6B}" type="slidenum">
              <a:rPr lang="ja-JP" altLang="en-US" smtClean="0"/>
              <a:pPr/>
              <a:t>7</a:t>
            </a:fld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EB1F0ED-3187-F242-2388-D39912582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165" y="1048056"/>
            <a:ext cx="1257314" cy="142052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0E04BE0-651E-D874-EE06-69D469C39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21" y="3449545"/>
            <a:ext cx="1943536" cy="137408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8F05C67-A1C4-9943-E59D-7EBE8FCE7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995" y="3449545"/>
            <a:ext cx="1920061" cy="135748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664A6BE-F075-839E-3356-742159A4A97B}"/>
              </a:ext>
            </a:extLst>
          </p:cNvPr>
          <p:cNvSpPr txBox="1"/>
          <p:nvPr/>
        </p:nvSpPr>
        <p:spPr>
          <a:xfrm>
            <a:off x="2942188" y="1758318"/>
            <a:ext cx="33010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※ indicates the number of orbits around the Sun.</a:t>
            </a:r>
            <a:endParaRPr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1ACF25AC-9B6A-0544-C219-CC57F2486861}"/>
              </a:ext>
            </a:extLst>
          </p:cNvPr>
          <p:cNvSpPr txBox="1">
            <a:spLocks/>
          </p:cNvSpPr>
          <p:nvPr/>
        </p:nvSpPr>
        <p:spPr bwMode="auto">
          <a:xfrm>
            <a:off x="2550775" y="3546291"/>
            <a:ext cx="2133600" cy="76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722" tIns="30861" rIns="61722" bIns="30861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sz="1350" b="1" dirty="0">
                <a:solidFill>
                  <a:srgbClr val="FF2F92"/>
                </a:solidFill>
              </a:rPr>
              <a:t>Relative velocity : 5km/s</a:t>
            </a:r>
          </a:p>
          <a:p>
            <a:r>
              <a:rPr lang="en-US" altLang="ja-JP" sz="1350" b="1" dirty="0">
                <a:solidFill>
                  <a:srgbClr val="FF2F92"/>
                </a:solidFill>
              </a:rPr>
              <a:t>High accuracy navigation is necessary.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6454F2E-9978-428A-B611-5D29F7F2E19F}"/>
              </a:ext>
            </a:extLst>
          </p:cNvPr>
          <p:cNvSpPr txBox="1"/>
          <p:nvPr/>
        </p:nvSpPr>
        <p:spPr>
          <a:xfrm>
            <a:off x="138816" y="4901611"/>
            <a:ext cx="2427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ja-JP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rtist's illustration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(by </a:t>
            </a:r>
            <a:r>
              <a:rPr lang="en-US" altLang="ja-JP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A. </a:t>
            </a:r>
            <a:r>
              <a:rPr lang="en-US" altLang="ja-JP" sz="12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Ikeshita</a:t>
            </a:r>
            <a:r>
              <a:rPr lang="en-US" altLang="ja-JP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)</a:t>
            </a:r>
            <a:endParaRPr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3565831C-689A-3285-42E7-549C3DF5F987}"/>
              </a:ext>
            </a:extLst>
          </p:cNvPr>
          <p:cNvSpPr txBox="1">
            <a:spLocks/>
          </p:cNvSpPr>
          <p:nvPr/>
        </p:nvSpPr>
        <p:spPr bwMode="auto">
          <a:xfrm>
            <a:off x="6847887" y="3531752"/>
            <a:ext cx="2296114" cy="130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722" tIns="30861" rIns="61722" bIns="30861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1350" b="1" dirty="0">
                <a:solidFill>
                  <a:srgbClr val="FF2F92"/>
                </a:solidFill>
              </a:rPr>
              <a:t>Asteroid size : ~30m or 11m?</a:t>
            </a:r>
          </a:p>
          <a:p>
            <a:r>
              <a:rPr lang="en-US" altLang="ja-JP" sz="1350" b="1" dirty="0">
                <a:solidFill>
                  <a:srgbClr val="FF2F92"/>
                </a:solidFill>
              </a:rPr>
              <a:t>(spin period : ~11 or 5min?)</a:t>
            </a:r>
          </a:p>
          <a:p>
            <a:endParaRPr lang="en-US" altLang="ja-JP" sz="1350" b="1" dirty="0">
              <a:solidFill>
                <a:srgbClr val="FF2F92"/>
              </a:solidFill>
            </a:endParaRPr>
          </a:p>
          <a:p>
            <a:r>
              <a:rPr lang="en-US" altLang="ja-JP" sz="1350" b="1" dirty="0">
                <a:solidFill>
                  <a:srgbClr val="FF2F92"/>
                </a:solidFill>
              </a:rPr>
              <a:t>The collision probability of such asteroids with the Earth is once in 100~200 years.</a:t>
            </a:r>
          </a:p>
        </p:txBody>
      </p:sp>
      <p:sp>
        <p:nvSpPr>
          <p:cNvPr id="13" name="下矢印 12">
            <a:extLst>
              <a:ext uri="{FF2B5EF4-FFF2-40B4-BE49-F238E27FC236}">
                <a16:creationId xmlns:a16="http://schemas.microsoft.com/office/drawing/2014/main" id="{39D62434-4E46-6ED4-2EE8-F59564458DA8}"/>
              </a:ext>
            </a:extLst>
          </p:cNvPr>
          <p:cNvSpPr/>
          <p:nvPr/>
        </p:nvSpPr>
        <p:spPr>
          <a:xfrm rot="2537210">
            <a:off x="2481950" y="3050416"/>
            <a:ext cx="178409" cy="561331"/>
          </a:xfrm>
          <a:prstGeom prst="downArrow">
            <a:avLst/>
          </a:prstGeom>
          <a:solidFill>
            <a:srgbClr val="FFC1E8"/>
          </a:solidFill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下矢印 14">
            <a:extLst>
              <a:ext uri="{FF2B5EF4-FFF2-40B4-BE49-F238E27FC236}">
                <a16:creationId xmlns:a16="http://schemas.microsoft.com/office/drawing/2014/main" id="{EB74C80B-6203-2296-05C5-EBE6CF26ED53}"/>
              </a:ext>
            </a:extLst>
          </p:cNvPr>
          <p:cNvSpPr/>
          <p:nvPr/>
        </p:nvSpPr>
        <p:spPr>
          <a:xfrm rot="1687084">
            <a:off x="6360223" y="3126522"/>
            <a:ext cx="170706" cy="459077"/>
          </a:xfrm>
          <a:prstGeom prst="downArrow">
            <a:avLst/>
          </a:prstGeom>
          <a:solidFill>
            <a:srgbClr val="FFC1E8"/>
          </a:solidFill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EA89C40-9AC1-ACE2-9091-18C2C3FB3DE6}"/>
              </a:ext>
            </a:extLst>
          </p:cNvPr>
          <p:cNvSpPr txBox="1"/>
          <p:nvPr/>
        </p:nvSpPr>
        <p:spPr>
          <a:xfrm>
            <a:off x="2626439" y="2793921"/>
            <a:ext cx="843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Torifune</a:t>
            </a:r>
            <a:endParaRPr kumimoji="1" lang="ja-JP" altLang="en-US" sz="1000" b="1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6" name="日付プレースホルダー 15">
            <a:extLst>
              <a:ext uri="{FF2B5EF4-FFF2-40B4-BE49-F238E27FC236}">
                <a16:creationId xmlns:a16="http://schemas.microsoft.com/office/drawing/2014/main" id="{7C95C93D-DC99-A106-454A-BA38B2B8E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17" name="フッター プレースホルダー 16">
            <a:extLst>
              <a:ext uri="{FF2B5EF4-FFF2-40B4-BE49-F238E27FC236}">
                <a16:creationId xmlns:a16="http://schemas.microsoft.com/office/drawing/2014/main" id="{7880951F-2EC7-1E93-2D91-828E5DCA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sp>
        <p:nvSpPr>
          <p:cNvPr id="18" name="スライド番号プレースホルダー 18">
            <a:extLst>
              <a:ext uri="{FF2B5EF4-FFF2-40B4-BE49-F238E27FC236}">
                <a16:creationId xmlns:a16="http://schemas.microsoft.com/office/drawing/2014/main" id="{68DF49A7-85DE-2629-05AD-1DC236BB00D8}"/>
              </a:ext>
            </a:extLst>
          </p:cNvPr>
          <p:cNvSpPr txBox="1">
            <a:spLocks/>
          </p:cNvSpPr>
          <p:nvPr/>
        </p:nvSpPr>
        <p:spPr>
          <a:xfrm>
            <a:off x="7010400" y="485081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400" b="0" i="0" kern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14F876-7298-4344-BB0F-7FBD7427A29A}" type="slidenum">
              <a:rPr lang="ja-JP" altLang="en-US" smtClean="0">
                <a:solidFill>
                  <a:schemeClr val="tx1"/>
                </a:solidFill>
              </a:rPr>
              <a:pPr/>
              <a:t>7</a:t>
            </a:fld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CF56184-A87A-D2E4-AE18-21029369BAE2}"/>
              </a:ext>
            </a:extLst>
          </p:cNvPr>
          <p:cNvSpPr txBox="1"/>
          <p:nvPr/>
        </p:nvSpPr>
        <p:spPr>
          <a:xfrm>
            <a:off x="2546229" y="4252355"/>
            <a:ext cx="205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Wingdings" pitchFamily="2" charset="2"/>
              <a:buChar char="Ø"/>
            </a:pPr>
            <a:r>
              <a:rPr kumimoji="1" lang="en-US" altLang="ja-JP" b="1" i="1" dirty="0">
                <a:solidFill>
                  <a:srgbClr val="942093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Next presentation by T. </a:t>
            </a:r>
            <a:r>
              <a:rPr kumimoji="1" lang="en-US" altLang="ja-JP" b="1" i="1" dirty="0" err="1">
                <a:solidFill>
                  <a:srgbClr val="942093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Hirabayashi</a:t>
            </a:r>
            <a:endParaRPr kumimoji="1" lang="ja-JP" altLang="en-US" b="1" i="1">
              <a:solidFill>
                <a:srgbClr val="942093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82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323E0AEA-B13D-8EA3-3A6E-23627F3A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029" y="3119077"/>
            <a:ext cx="2669475" cy="987706"/>
          </a:xfrm>
          <a:prstGeom prst="rect">
            <a:avLst/>
          </a:prstGeom>
        </p:spPr>
      </p:pic>
      <p:pic>
        <p:nvPicPr>
          <p:cNvPr id="70" name="Picture 6">
            <a:extLst>
              <a:ext uri="{FF2B5EF4-FFF2-40B4-BE49-F238E27FC236}">
                <a16:creationId xmlns:a16="http://schemas.microsoft.com/office/drawing/2014/main" id="{6EF07FEE-C4A1-C758-4462-5F55E45D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180" y="2451942"/>
            <a:ext cx="1130368" cy="1261859"/>
          </a:xfrm>
          <a:prstGeom prst="rect">
            <a:avLst/>
          </a:prstGeom>
          <a:noFill/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CD6E687-57B3-01CE-9782-2356689CB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2979">
            <a:off x="4861374" y="938596"/>
            <a:ext cx="1743933" cy="1073190"/>
          </a:xfrm>
          <a:prstGeom prst="rect">
            <a:avLst/>
          </a:prstGeom>
        </p:spPr>
      </p:pic>
      <p:sp>
        <p:nvSpPr>
          <p:cNvPr id="42" name="四角形: 角を丸くする 57">
            <a:extLst>
              <a:ext uri="{FF2B5EF4-FFF2-40B4-BE49-F238E27FC236}">
                <a16:creationId xmlns:a16="http://schemas.microsoft.com/office/drawing/2014/main" id="{0B36DF11-C537-B10C-48FC-532D16CF4D9C}"/>
              </a:ext>
            </a:extLst>
          </p:cNvPr>
          <p:cNvSpPr/>
          <p:nvPr/>
        </p:nvSpPr>
        <p:spPr>
          <a:xfrm>
            <a:off x="4699592" y="948185"/>
            <a:ext cx="4136063" cy="3432579"/>
          </a:xfrm>
          <a:prstGeom prst="roundRect">
            <a:avLst>
              <a:gd name="adj" fmla="val 32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CA810F1-7830-CE4F-EB3D-C04F4FC7C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Hera / RAMSES collaborations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34187A-ADD8-1390-ACCE-B67569B09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25E7A7-05BE-6195-E862-73C3677D9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pic>
        <p:nvPicPr>
          <p:cNvPr id="7" name="図 6" descr="衛星のcg&#10;&#10;中程度の精度で自動的に生成された説明">
            <a:extLst>
              <a:ext uri="{FF2B5EF4-FFF2-40B4-BE49-F238E27FC236}">
                <a16:creationId xmlns:a16="http://schemas.microsoft.com/office/drawing/2014/main" id="{97EC9B24-B006-7FEF-CB13-8BF74C25AE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51" y="1131833"/>
            <a:ext cx="2491216" cy="140130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32DC170-187D-68CB-05C4-22D0597BA2A4}"/>
              </a:ext>
            </a:extLst>
          </p:cNvPr>
          <p:cNvSpPr txBox="1"/>
          <p:nvPr/>
        </p:nvSpPr>
        <p:spPr>
          <a:xfrm>
            <a:off x="1976587" y="2526006"/>
            <a:ext cx="246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ea typeface="BIZ UDPゴシック" panose="020B0400000000000000" pitchFamily="50" charset="-128"/>
                <a:cs typeface="Times New Roman" panose="02020603050405020304" pitchFamily="18" charset="0"/>
              </a:rPr>
              <a:t>JAXA provided the thermal infrared camera (TIRI).</a:t>
            </a:r>
            <a:endParaRPr lang="en-US" altLang="ja-JP" sz="1400" b="1" dirty="0">
              <a:solidFill>
                <a:srgbClr val="FF0000"/>
              </a:solidFill>
              <a:latin typeface="Times New Roman" panose="02020603050405020304" pitchFamily="18" charset="0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94103C3-E18C-1997-072B-EB74E6C9D962}"/>
              </a:ext>
            </a:extLst>
          </p:cNvPr>
          <p:cNvSpPr txBox="1"/>
          <p:nvPr/>
        </p:nvSpPr>
        <p:spPr>
          <a:xfrm>
            <a:off x="1285198" y="2286921"/>
            <a:ext cx="6239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b="1" dirty="0">
                <a:solidFill>
                  <a:schemeClr val="bg1"/>
                </a:solidFill>
              </a:rPr>
              <a:t>© ESA</a:t>
            </a:r>
            <a:endParaRPr lang="ja-JP" altLang="en-US" sz="1000" b="1">
              <a:solidFill>
                <a:schemeClr val="bg1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86813AA-A5BE-29AD-924A-6ECBF6B3E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055" y="2662576"/>
            <a:ext cx="1098644" cy="149685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968ED7A-DC49-5E4B-D632-2B144A2C576D}"/>
              </a:ext>
            </a:extLst>
          </p:cNvPr>
          <p:cNvSpPr txBox="1"/>
          <p:nvPr/>
        </p:nvSpPr>
        <p:spPr>
          <a:xfrm>
            <a:off x="1761976" y="3002739"/>
            <a:ext cx="2404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ja-JP" altLang="en-US" sz="1200">
                <a:latin typeface="Times New Roman" panose="02020603050405020304" pitchFamily="18" charset="0"/>
                <a:ea typeface="BIZ UDPゴシック" panose="020B0400000000000000" pitchFamily="50" charset="-128"/>
                <a:cs typeface="Times New Roman" panose="02020603050405020304" pitchFamily="18" charset="0"/>
              </a:rPr>
              <a:t>・</a:t>
            </a:r>
            <a:r>
              <a:rPr lang="en" altLang="ja-JP" sz="1200" dirty="0">
                <a:latin typeface="Times New Roman" panose="02020603050405020304" pitchFamily="18" charset="0"/>
                <a:ea typeface="BIZ UDPゴシック" panose="020B0400000000000000" pitchFamily="50" charset="-128"/>
                <a:cs typeface="Times New Roman" panose="02020603050405020304" pitchFamily="18" charset="0"/>
              </a:rPr>
              <a:t> Broadband </a:t>
            </a:r>
            <a:r>
              <a:rPr lang="en-US" altLang="ja-JP" sz="1200" dirty="0">
                <a:latin typeface="Times New Roman" panose="02020603050405020304" pitchFamily="18" charset="0"/>
                <a:ea typeface="BIZ UDPゴシック" panose="020B0400000000000000" pitchFamily="50" charset="-128"/>
                <a:cs typeface="Times New Roman" panose="02020603050405020304" pitchFamily="18" charset="0"/>
              </a:rPr>
              <a:t>(8-14 µm) and six narrow band (1µm width)</a:t>
            </a:r>
          </a:p>
          <a:p>
            <a:pPr marL="179388" indent="-179388"/>
            <a:r>
              <a:rPr lang="ja-JP" altLang="en-US" sz="1200" dirty="0">
                <a:latin typeface="Times New Roman" panose="02020603050405020304" pitchFamily="18" charset="0"/>
                <a:ea typeface="BIZ UDPゴシック" panose="020B0400000000000000" pitchFamily="50" charset="-128"/>
                <a:cs typeface="Times New Roman" panose="02020603050405020304" pitchFamily="18" charset="0"/>
              </a:rPr>
              <a:t>・</a:t>
            </a:r>
            <a:r>
              <a:rPr lang="en-US" altLang="ja-JP" sz="1200" dirty="0">
                <a:latin typeface="Times New Roman" panose="02020603050405020304" pitchFamily="18" charset="0"/>
                <a:ea typeface="BIZ UDPゴシック" panose="020B0400000000000000" pitchFamily="50" charset="-128"/>
                <a:cs typeface="Times New Roman" panose="02020603050405020304" pitchFamily="18" charset="0"/>
              </a:rPr>
              <a:t>FOV</a:t>
            </a:r>
            <a:r>
              <a:rPr lang="ja-JP" altLang="en-US" sz="1200" dirty="0">
                <a:latin typeface="Times New Roman" panose="02020603050405020304" pitchFamily="18" charset="0"/>
                <a:ea typeface="BIZ UDPゴシック" panose="020B0400000000000000" pitchFamily="50" charset="-128"/>
                <a:cs typeface="Times New Roman" panose="02020603050405020304" pitchFamily="18" charset="0"/>
              </a:rPr>
              <a:t>：</a:t>
            </a:r>
            <a:r>
              <a:rPr lang="en-US" altLang="ja-JP" sz="1200" dirty="0">
                <a:latin typeface="Times New Roman" panose="02020603050405020304" pitchFamily="18" charset="0"/>
                <a:ea typeface="BIZ UDPゴシック" panose="020B0400000000000000" pitchFamily="50" charset="-128"/>
                <a:cs typeface="Times New Roman" panose="02020603050405020304" pitchFamily="18" charset="0"/>
              </a:rPr>
              <a:t>13 x 10 deg</a:t>
            </a:r>
          </a:p>
          <a:p>
            <a:pPr marL="179388" indent="-179388"/>
            <a:r>
              <a:rPr lang="ja-JP" altLang="en-US" sz="1200" dirty="0">
                <a:latin typeface="Times New Roman" panose="02020603050405020304" pitchFamily="18" charset="0"/>
                <a:ea typeface="BIZ UDPゴシック" panose="020B0400000000000000" pitchFamily="50" charset="-128"/>
                <a:cs typeface="Times New Roman" panose="02020603050405020304" pitchFamily="18" charset="0"/>
              </a:rPr>
              <a:t>・</a:t>
            </a:r>
            <a:r>
              <a:rPr lang="en-US" altLang="ja-JP" sz="1200" dirty="0">
                <a:solidFill>
                  <a:srgbClr val="392D15"/>
                </a:solidFill>
                <a:latin typeface="Times New Roman" panose="02020603050405020304" pitchFamily="18" charset="0"/>
                <a:ea typeface="BIZ UDPゴシック" panose="020B0400000000000000" pitchFamily="50" charset="-128"/>
                <a:cs typeface="Times New Roman" panose="02020603050405020304" pitchFamily="18" charset="0"/>
              </a:rPr>
              <a:t>Measurement of </a:t>
            </a:r>
            <a:r>
              <a:rPr lang="en" altLang="ja-JP" sz="1200" dirty="0">
                <a:solidFill>
                  <a:srgbClr val="392D15"/>
                </a:solidFill>
                <a:latin typeface="Times New Roman" panose="02020603050405020304" pitchFamily="18" charset="0"/>
                <a:ea typeface="BIZ UDPゴシック" panose="020B0400000000000000" pitchFamily="50" charset="-128"/>
                <a:cs typeface="Times New Roman" panose="02020603050405020304" pitchFamily="18" charset="0"/>
              </a:rPr>
              <a:t>temperature and physical properties of the asteroid surface layer</a:t>
            </a:r>
            <a:endParaRPr lang="en-US" altLang="ja-JP" sz="1200" dirty="0">
              <a:latin typeface="Times New Roman" panose="02020603050405020304" pitchFamily="18" charset="0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259A70F-1C33-2AB4-B947-ED0A97AC1873}"/>
              </a:ext>
            </a:extLst>
          </p:cNvPr>
          <p:cNvSpPr txBox="1"/>
          <p:nvPr/>
        </p:nvSpPr>
        <p:spPr>
          <a:xfrm>
            <a:off x="4878934" y="3758281"/>
            <a:ext cx="126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Flight spare of TIRI for Hera</a:t>
            </a:r>
            <a:endParaRPr lang="ja-JP" altLang="en-US" sz="1200" b="1"/>
          </a:p>
        </p:txBody>
      </p:sp>
      <p:sp>
        <p:nvSpPr>
          <p:cNvPr id="30" name="ZoneTexte 7">
            <a:extLst>
              <a:ext uri="{FF2B5EF4-FFF2-40B4-BE49-F238E27FC236}">
                <a16:creationId xmlns:a16="http://schemas.microsoft.com/office/drawing/2014/main" id="{22F5F9D4-9DB1-0F21-FAC9-5EEF0C4D778C}"/>
              </a:ext>
            </a:extLst>
          </p:cNvPr>
          <p:cNvSpPr txBox="1"/>
          <p:nvPr/>
        </p:nvSpPr>
        <p:spPr>
          <a:xfrm>
            <a:off x="4906631" y="1832487"/>
            <a:ext cx="605949" cy="24622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©ESA</a:t>
            </a:r>
            <a:endParaRPr lang="fr-FR" sz="1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四角形: 角を丸くする 57">
            <a:extLst>
              <a:ext uri="{FF2B5EF4-FFF2-40B4-BE49-F238E27FC236}">
                <a16:creationId xmlns:a16="http://schemas.microsoft.com/office/drawing/2014/main" id="{D1C6C739-CDFA-52C3-2F47-D92BBFBEACA2}"/>
              </a:ext>
            </a:extLst>
          </p:cNvPr>
          <p:cNvSpPr/>
          <p:nvPr/>
        </p:nvSpPr>
        <p:spPr>
          <a:xfrm>
            <a:off x="308345" y="957018"/>
            <a:ext cx="4136064" cy="3432578"/>
          </a:xfrm>
          <a:prstGeom prst="roundRect">
            <a:avLst>
              <a:gd name="adj" fmla="val 32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35" name="タイトル 1">
            <a:extLst>
              <a:ext uri="{FF2B5EF4-FFF2-40B4-BE49-F238E27FC236}">
                <a16:creationId xmlns:a16="http://schemas.microsoft.com/office/drawing/2014/main" id="{324610BA-B977-B239-7049-C8708C5CC641}"/>
              </a:ext>
            </a:extLst>
          </p:cNvPr>
          <p:cNvSpPr txBox="1">
            <a:spLocks/>
          </p:cNvSpPr>
          <p:nvPr/>
        </p:nvSpPr>
        <p:spPr>
          <a:xfrm>
            <a:off x="1824672" y="753905"/>
            <a:ext cx="1411613" cy="37048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Hera</a:t>
            </a:r>
            <a:endParaRPr lang="ja-JP" altLang="en-US" sz="2400" b="1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タイトル 1">
            <a:extLst>
              <a:ext uri="{FF2B5EF4-FFF2-40B4-BE49-F238E27FC236}">
                <a16:creationId xmlns:a16="http://schemas.microsoft.com/office/drawing/2014/main" id="{81A93ADD-D9B7-C596-8E4D-53B985695289}"/>
              </a:ext>
            </a:extLst>
          </p:cNvPr>
          <p:cNvSpPr txBox="1">
            <a:spLocks/>
          </p:cNvSpPr>
          <p:nvPr/>
        </p:nvSpPr>
        <p:spPr>
          <a:xfrm>
            <a:off x="6045846" y="761351"/>
            <a:ext cx="1626853" cy="37048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RAMSES </a:t>
            </a:r>
            <a:endParaRPr lang="ja-JP" altLang="en-US" sz="24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9357FD8-9E81-D1D4-9133-FD6C853706F8}"/>
              </a:ext>
            </a:extLst>
          </p:cNvPr>
          <p:cNvSpPr txBox="1"/>
          <p:nvPr/>
        </p:nvSpPr>
        <p:spPr>
          <a:xfrm>
            <a:off x="1084923" y="3919638"/>
            <a:ext cx="608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b="1" dirty="0">
                <a:solidFill>
                  <a:schemeClr val="bg1"/>
                </a:solidFill>
              </a:rPr>
              <a:t>© JAXA </a:t>
            </a:r>
            <a:endParaRPr lang="ja-JP" altLang="en-US" sz="1000" b="1" i="1">
              <a:solidFill>
                <a:schemeClr val="bg1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D4664B1-820D-FFED-F88A-0BC866F37AB7}"/>
              </a:ext>
            </a:extLst>
          </p:cNvPr>
          <p:cNvSpPr txBox="1"/>
          <p:nvPr/>
        </p:nvSpPr>
        <p:spPr>
          <a:xfrm>
            <a:off x="5429388" y="3489820"/>
            <a:ext cx="608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b="1" dirty="0">
                <a:solidFill>
                  <a:schemeClr val="bg1"/>
                </a:solidFill>
              </a:rPr>
              <a:t>© JAXA </a:t>
            </a:r>
            <a:endParaRPr lang="ja-JP" altLang="en-US" sz="1000" b="1" i="1">
              <a:solidFill>
                <a:schemeClr val="bg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1BECF5B-2DEC-6C45-4474-F5799DEF50A6}"/>
              </a:ext>
            </a:extLst>
          </p:cNvPr>
          <p:cNvSpPr txBox="1"/>
          <p:nvPr/>
        </p:nvSpPr>
        <p:spPr>
          <a:xfrm>
            <a:off x="6002288" y="1904973"/>
            <a:ext cx="28881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ea typeface="BIZ UDPゴシック" panose="020B0400000000000000" pitchFamily="50" charset="-128"/>
                <a:cs typeface="Times New Roman" panose="02020603050405020304" pitchFamily="18" charset="0"/>
              </a:rPr>
              <a:t>JAXA is considering to provide followings:</a:t>
            </a:r>
          </a:p>
          <a:p>
            <a:pPr marL="179388" indent="-179388">
              <a:buFont typeface="Wingdings" pitchFamily="2" charset="2"/>
              <a:buChar char="Ø"/>
            </a:pPr>
            <a:r>
              <a:rPr lang="en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ea typeface="BIZ UDPゴシック" panose="020B0400000000000000" pitchFamily="50" charset="-128"/>
                <a:cs typeface="Times New Roman" panose="02020603050405020304" pitchFamily="18" charset="0"/>
              </a:rPr>
              <a:t>Thermal infrared camera (TIRI)</a:t>
            </a:r>
          </a:p>
          <a:p>
            <a:pPr marL="179388" indent="-179388">
              <a:buFont typeface="Wingdings" pitchFamily="2" charset="2"/>
              <a:buChar char="Ø"/>
            </a:pPr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ea typeface="BIZ UDPゴシック" panose="020B0400000000000000" pitchFamily="50" charset="-128"/>
                <a:cs typeface="Times New Roman" panose="02020603050405020304" pitchFamily="18" charset="0"/>
              </a:rPr>
              <a:t>Lightweight Solar Array Wing</a:t>
            </a:r>
            <a:endParaRPr kumimoji="1" lang="en" altLang="ja-JP" sz="1400" b="1" dirty="0">
              <a:solidFill>
                <a:srgbClr val="FF0000"/>
              </a:solidFill>
              <a:latin typeface="Times New Roman" panose="02020603050405020304" pitchFamily="18" charset="0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179388" indent="-179388">
              <a:buFont typeface="Wingdings" pitchFamily="2" charset="2"/>
              <a:buChar char="Ø"/>
            </a:pPr>
            <a:r>
              <a:rPr lang="en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ea typeface="BIZ UDPゴシック" panose="020B0400000000000000" pitchFamily="50" charset="-128"/>
                <a:cs typeface="Times New Roman" panose="02020603050405020304" pitchFamily="18" charset="0"/>
              </a:rPr>
              <a:t>Possible launch opportunities</a:t>
            </a:r>
            <a:endParaRPr lang="en-US" altLang="ja-JP" sz="1400" b="1" dirty="0">
              <a:solidFill>
                <a:srgbClr val="FF0000"/>
              </a:solidFill>
              <a:latin typeface="Times New Roman" panose="02020603050405020304" pitchFamily="18" charset="0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455A9DFF-C47A-F333-244A-3925FA854B00}"/>
              </a:ext>
            </a:extLst>
          </p:cNvPr>
          <p:cNvSpPr txBox="1"/>
          <p:nvPr/>
        </p:nvSpPr>
        <p:spPr>
          <a:xfrm>
            <a:off x="6520672" y="3926300"/>
            <a:ext cx="21253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b="1" dirty="0">
                <a:latin typeface="Calibri" panose="020F0502020204030204" pitchFamily="34" charset="0"/>
                <a:ea typeface="BIZ UDPゴシック" panose="020B0400000000000000" pitchFamily="50" charset="-128"/>
                <a:cs typeface="Calibri" panose="020F0502020204030204" pitchFamily="34" charset="0"/>
              </a:rPr>
              <a:t>Lightweight Solar Array Wing</a:t>
            </a:r>
            <a:endParaRPr lang="ja-JP" altLang="en-US" sz="1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D830DA71-13DC-7DD0-E0A3-E78F621D68AE}"/>
              </a:ext>
            </a:extLst>
          </p:cNvPr>
          <p:cNvSpPr txBox="1"/>
          <p:nvPr/>
        </p:nvSpPr>
        <p:spPr>
          <a:xfrm>
            <a:off x="877245" y="4123056"/>
            <a:ext cx="608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TIRI</a:t>
            </a:r>
            <a:endParaRPr lang="ja-JP" altLang="en-US" sz="1200" b="1"/>
          </a:p>
        </p:txBody>
      </p:sp>
      <p:sp>
        <p:nvSpPr>
          <p:cNvPr id="69" name="スライド番号プレースホルダー 18">
            <a:extLst>
              <a:ext uri="{FF2B5EF4-FFF2-40B4-BE49-F238E27FC236}">
                <a16:creationId xmlns:a16="http://schemas.microsoft.com/office/drawing/2014/main" id="{25C11986-4F53-FE2E-22DB-8F949416338F}"/>
              </a:ext>
            </a:extLst>
          </p:cNvPr>
          <p:cNvSpPr txBox="1">
            <a:spLocks/>
          </p:cNvSpPr>
          <p:nvPr/>
        </p:nvSpPr>
        <p:spPr>
          <a:xfrm>
            <a:off x="7010400" y="485081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400" b="0" i="0" kern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14F876-7298-4344-BB0F-7FBD7427A29A}" type="slidenum">
              <a:rPr lang="ja-JP" altLang="en-US" smtClean="0">
                <a:solidFill>
                  <a:schemeClr val="tx1"/>
                </a:solidFill>
              </a:rPr>
              <a:pPr/>
              <a:t>8</a:t>
            </a:fld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6EB4A195-8D28-77DD-D8E0-3C2F4FCD3C9A}"/>
              </a:ext>
            </a:extLst>
          </p:cNvPr>
          <p:cNvSpPr txBox="1"/>
          <p:nvPr/>
        </p:nvSpPr>
        <p:spPr>
          <a:xfrm>
            <a:off x="1775461" y="4399911"/>
            <a:ext cx="6303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Wingdings" pitchFamily="2" charset="2"/>
              <a:buChar char="Ø"/>
            </a:pPr>
            <a:r>
              <a:rPr kumimoji="1" lang="en-US" altLang="ja-JP" sz="2000" b="1" i="1" dirty="0">
                <a:solidFill>
                  <a:srgbClr val="942093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See the poster by T. </a:t>
            </a:r>
            <a:r>
              <a:rPr lang="en-US" altLang="ja-JP" sz="2000" b="1" i="1" dirty="0">
                <a:solidFill>
                  <a:srgbClr val="942093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Okada </a:t>
            </a:r>
            <a:r>
              <a:rPr kumimoji="1" lang="en" altLang="ja-JP" sz="2000" b="1" i="1" dirty="0">
                <a:solidFill>
                  <a:srgbClr val="942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(IAA-PDC-25-02-176)</a:t>
            </a:r>
            <a:endParaRPr kumimoji="1" lang="ja-JP" altLang="en-US" sz="2000" b="1" i="1">
              <a:solidFill>
                <a:srgbClr val="942093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588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B57B08-DB23-4841-6E8E-1868A249A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Apophis observation from satellites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F3B41D-E085-563B-269B-5E9BF7302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42" y="988828"/>
            <a:ext cx="8569842" cy="3709590"/>
          </a:xfrm>
        </p:spPr>
        <p:txBody>
          <a:bodyPr>
            <a:normAutofit/>
          </a:bodyPr>
          <a:lstStyle/>
          <a:p>
            <a:pPr marL="231775" indent="-231775"/>
            <a:r>
              <a:rPr kumimoji="1" lang="en-US" altLang="ja-JP" sz="2400" dirty="0"/>
              <a:t>JAXA currently has no plans to launch a new satellite/spacecraft to the asteroid Apophis.</a:t>
            </a:r>
          </a:p>
          <a:p>
            <a:pPr marL="231775" indent="-231775"/>
            <a:r>
              <a:rPr kumimoji="1" lang="en" altLang="ja-JP" sz="2400" dirty="0"/>
              <a:t>We are investigating the possibility of observing Apophis using existing satellites.</a:t>
            </a:r>
          </a:p>
          <a:p>
            <a:pPr marL="231775" indent="-231775"/>
            <a:r>
              <a:rPr kumimoji="1" lang="en" altLang="ja-JP" sz="2400" dirty="0"/>
              <a:t>Th</a:t>
            </a:r>
            <a:r>
              <a:rPr kumimoji="1" lang="en-US" altLang="ja-JP" sz="2400" dirty="0"/>
              <a:t>is</a:t>
            </a:r>
            <a:r>
              <a:rPr kumimoji="1" lang="en" altLang="ja-JP" sz="2400" dirty="0"/>
              <a:t> is currently under consideration and no conclusion has been reached yet.</a:t>
            </a:r>
          </a:p>
          <a:p>
            <a:pPr marL="0" indent="0">
              <a:buNone/>
            </a:pPr>
            <a:endParaRPr lang="en" altLang="ja-JP" sz="2400" dirty="0"/>
          </a:p>
          <a:p>
            <a:pPr marL="762000" indent="-158750">
              <a:buFont typeface="Wingdings" pitchFamily="2" charset="2"/>
              <a:buChar char="Ø"/>
            </a:pPr>
            <a:r>
              <a:rPr kumimoji="1" lang="en" altLang="ja-JP" sz="2400" b="1" i="1" dirty="0">
                <a:solidFill>
                  <a:srgbClr val="942093"/>
                </a:solidFill>
              </a:rPr>
              <a:t>See the poster of T. </a:t>
            </a:r>
            <a:r>
              <a:rPr kumimoji="1" lang="en" altLang="ja-JP" sz="2400" b="1" i="1" dirty="0" err="1">
                <a:solidFill>
                  <a:srgbClr val="942093"/>
                </a:solidFill>
              </a:rPr>
              <a:t>Ikenaga</a:t>
            </a:r>
            <a:r>
              <a:rPr kumimoji="1" lang="en" altLang="ja-JP" sz="2400" b="1" i="1" dirty="0">
                <a:solidFill>
                  <a:srgbClr val="942093"/>
                </a:solidFill>
              </a:rPr>
              <a:t> (IAA-PDC-25-07-95)</a:t>
            </a:r>
            <a:endParaRPr kumimoji="1" lang="ja-JP" altLang="en-US" sz="2400" b="1" i="1">
              <a:solidFill>
                <a:srgbClr val="942093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F29FD27-399F-F898-BD86-9EB943772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2025/5/6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9717D2C-9654-1C37-1294-1AC69F49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PDC2025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941D8D-8CB7-9CF7-E4C4-257941413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F876-7298-4344-BB0F-7FBD7427A29A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7" name="スライド番号プレースホルダー 18">
            <a:extLst>
              <a:ext uri="{FF2B5EF4-FFF2-40B4-BE49-F238E27FC236}">
                <a16:creationId xmlns:a16="http://schemas.microsoft.com/office/drawing/2014/main" id="{B0A12DD6-B7C1-5EEA-0778-CC5244B38647}"/>
              </a:ext>
            </a:extLst>
          </p:cNvPr>
          <p:cNvSpPr txBox="1">
            <a:spLocks/>
          </p:cNvSpPr>
          <p:nvPr/>
        </p:nvSpPr>
        <p:spPr>
          <a:xfrm>
            <a:off x="7010400" y="487093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400" b="0" i="0" kern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14F876-7298-4344-BB0F-7FBD7427A29A}" type="slidenum">
              <a:rPr lang="ja-JP" altLang="en-US" smtClean="0">
                <a:solidFill>
                  <a:schemeClr val="tx1"/>
                </a:solidFill>
              </a:rPr>
              <a:pPr/>
              <a:t>9</a:t>
            </a:fld>
            <a:endParaRPr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37815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49815</TotalTime>
  <Words>2076</Words>
  <Application>Microsoft Macintosh PowerPoint</Application>
  <PresentationFormat>画面に合わせる (16:9)</PresentationFormat>
  <Paragraphs>431</Paragraphs>
  <Slides>19</Slides>
  <Notes>13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30" baseType="lpstr">
      <vt:lpstr>BIZ UDPゴシック</vt:lpstr>
      <vt:lpstr>Hiragino Maru Gothic Pro W4</vt:lpstr>
      <vt:lpstr>MS PGothic</vt:lpstr>
      <vt:lpstr>Yu Gothic</vt:lpstr>
      <vt:lpstr>Yu Gothic</vt:lpstr>
      <vt:lpstr>Arial</vt:lpstr>
      <vt:lpstr>Calibri</vt:lpstr>
      <vt:lpstr>Lucida Console</vt:lpstr>
      <vt:lpstr>Times New Roman</vt:lpstr>
      <vt:lpstr>Wingdings</vt:lpstr>
      <vt:lpstr>ホワイト</vt:lpstr>
      <vt:lpstr>PowerPoint プレゼンテーション</vt:lpstr>
      <vt:lpstr>Contents</vt:lpstr>
      <vt:lpstr>JAXA's activities for planetary defense</vt:lpstr>
      <vt:lpstr>PowerPoint プレゼンテーション</vt:lpstr>
      <vt:lpstr>Discovery of fast moving small objects</vt:lpstr>
      <vt:lpstr>NEO missions related to JAXA</vt:lpstr>
      <vt:lpstr>Hayabusa2 Extended mission : Hayabusa2#</vt:lpstr>
      <vt:lpstr>Hera / RAMSES collaborations</vt:lpstr>
      <vt:lpstr>Apophis observation from satellites </vt:lpstr>
      <vt:lpstr>PowerPoint プレゼンテーション</vt:lpstr>
      <vt:lpstr>Deep-space multi-object orbit determination system (DMOODS)       = JAXA's software for the orbit determination of deep space mission </vt:lpstr>
      <vt:lpstr>Collision probability analysis for 2024 YR4</vt:lpstr>
      <vt:lpstr>Collision probability analysis for 2024 YR4</vt:lpstr>
      <vt:lpstr>Deflection of 2024 YR4 by Hayabusa2</vt:lpstr>
      <vt:lpstr>Deflection of 2024 YR4 by Hayabusa2</vt:lpstr>
      <vt:lpstr>Deflection of 2024 YR4 by Hayabusa2</vt:lpstr>
      <vt:lpstr>Deep Space Constellation Concept </vt:lpstr>
      <vt:lpstr>Summary</vt:lpstr>
      <vt:lpstr>Thank you!</vt:lpstr>
    </vt:vector>
  </TitlesOfParts>
  <Company>JAXA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Hayabusa2</dc:title>
  <dc:creator>Yoshikawa Makoto</dc:creator>
  <cp:lastModifiedBy>真 吉川</cp:lastModifiedBy>
  <cp:revision>523</cp:revision>
  <cp:lastPrinted>2023-06-14T05:51:09Z</cp:lastPrinted>
  <dcterms:created xsi:type="dcterms:W3CDTF">2018-11-20T23:17:35Z</dcterms:created>
  <dcterms:modified xsi:type="dcterms:W3CDTF">2025-04-28T14:19:05Z</dcterms:modified>
</cp:coreProperties>
</file>