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22" r:id="rId1"/>
  </p:sldMasterIdLst>
  <p:notesMasterIdLst>
    <p:notesMasterId r:id="rId21"/>
  </p:notesMasterIdLst>
  <p:handoutMasterIdLst>
    <p:handoutMasterId r:id="rId22"/>
  </p:handoutMasterIdLst>
  <p:sldIdLst>
    <p:sldId id="852" r:id="rId2"/>
    <p:sldId id="1004" r:id="rId3"/>
    <p:sldId id="1018" r:id="rId4"/>
    <p:sldId id="1030" r:id="rId5"/>
    <p:sldId id="1031" r:id="rId6"/>
    <p:sldId id="1034" r:id="rId7"/>
    <p:sldId id="1029" r:id="rId8"/>
    <p:sldId id="1022" r:id="rId9"/>
    <p:sldId id="1023" r:id="rId10"/>
    <p:sldId id="1024" r:id="rId11"/>
    <p:sldId id="1025" r:id="rId12"/>
    <p:sldId id="1019" r:id="rId13"/>
    <p:sldId id="1026" r:id="rId14"/>
    <p:sldId id="1032" r:id="rId15"/>
    <p:sldId id="1033" r:id="rId16"/>
    <p:sldId id="1016" r:id="rId17"/>
    <p:sldId id="1017" r:id="rId18"/>
    <p:sldId id="1027" r:id="rId19"/>
    <p:sldId id="1028" r:id="rId20"/>
  </p:sldIdLst>
  <p:sldSz cx="12192000" cy="6858000"/>
  <p:notesSz cx="6881813" cy="9296400"/>
  <p:defaultTextStyle>
    <a:defPPr>
      <a:defRPr lang="en-US"/>
    </a:defPPr>
    <a:lvl1pPr algn="ctr" rtl="0" fontAlgn="base">
      <a:spcBef>
        <a:spcPct val="0"/>
      </a:spcBef>
      <a:spcAft>
        <a:spcPct val="0"/>
      </a:spcAft>
      <a:defRPr sz="6000" kern="1200">
        <a:solidFill>
          <a:schemeClr val="tx1"/>
        </a:solidFill>
        <a:latin typeface="Arial" charset="0"/>
        <a:ea typeface="+mn-ea"/>
        <a:cs typeface="+mn-cs"/>
      </a:defRPr>
    </a:lvl1pPr>
    <a:lvl2pPr marL="457200" algn="ctr" rtl="0" fontAlgn="base">
      <a:spcBef>
        <a:spcPct val="0"/>
      </a:spcBef>
      <a:spcAft>
        <a:spcPct val="0"/>
      </a:spcAft>
      <a:defRPr sz="6000" kern="1200">
        <a:solidFill>
          <a:schemeClr val="tx1"/>
        </a:solidFill>
        <a:latin typeface="Arial" charset="0"/>
        <a:ea typeface="+mn-ea"/>
        <a:cs typeface="+mn-cs"/>
      </a:defRPr>
    </a:lvl2pPr>
    <a:lvl3pPr marL="914400" algn="ctr" rtl="0" fontAlgn="base">
      <a:spcBef>
        <a:spcPct val="0"/>
      </a:spcBef>
      <a:spcAft>
        <a:spcPct val="0"/>
      </a:spcAft>
      <a:defRPr sz="6000" kern="1200">
        <a:solidFill>
          <a:schemeClr val="tx1"/>
        </a:solidFill>
        <a:latin typeface="Arial" charset="0"/>
        <a:ea typeface="+mn-ea"/>
        <a:cs typeface="+mn-cs"/>
      </a:defRPr>
    </a:lvl3pPr>
    <a:lvl4pPr marL="1371600" algn="ctr" rtl="0" fontAlgn="base">
      <a:spcBef>
        <a:spcPct val="0"/>
      </a:spcBef>
      <a:spcAft>
        <a:spcPct val="0"/>
      </a:spcAft>
      <a:defRPr sz="6000" kern="1200">
        <a:solidFill>
          <a:schemeClr val="tx1"/>
        </a:solidFill>
        <a:latin typeface="Arial" charset="0"/>
        <a:ea typeface="+mn-ea"/>
        <a:cs typeface="+mn-cs"/>
      </a:defRPr>
    </a:lvl4pPr>
    <a:lvl5pPr marL="1828800" algn="ctr" rtl="0" fontAlgn="base">
      <a:spcBef>
        <a:spcPct val="0"/>
      </a:spcBef>
      <a:spcAft>
        <a:spcPct val="0"/>
      </a:spcAft>
      <a:defRPr sz="6000" kern="1200">
        <a:solidFill>
          <a:schemeClr val="tx1"/>
        </a:solidFill>
        <a:latin typeface="Arial" charset="0"/>
        <a:ea typeface="+mn-ea"/>
        <a:cs typeface="+mn-cs"/>
      </a:defRPr>
    </a:lvl5pPr>
    <a:lvl6pPr marL="2286000" algn="l" defTabSz="914400" rtl="0" eaLnBrk="1" latinLnBrk="0" hangingPunct="1">
      <a:defRPr sz="6000" kern="1200">
        <a:solidFill>
          <a:schemeClr val="tx1"/>
        </a:solidFill>
        <a:latin typeface="Arial" charset="0"/>
        <a:ea typeface="+mn-ea"/>
        <a:cs typeface="+mn-cs"/>
      </a:defRPr>
    </a:lvl6pPr>
    <a:lvl7pPr marL="2743200" algn="l" defTabSz="914400" rtl="0" eaLnBrk="1" latinLnBrk="0" hangingPunct="1">
      <a:defRPr sz="6000" kern="1200">
        <a:solidFill>
          <a:schemeClr val="tx1"/>
        </a:solidFill>
        <a:latin typeface="Arial" charset="0"/>
        <a:ea typeface="+mn-ea"/>
        <a:cs typeface="+mn-cs"/>
      </a:defRPr>
    </a:lvl7pPr>
    <a:lvl8pPr marL="3200400" algn="l" defTabSz="914400" rtl="0" eaLnBrk="1" latinLnBrk="0" hangingPunct="1">
      <a:defRPr sz="6000" kern="1200">
        <a:solidFill>
          <a:schemeClr val="tx1"/>
        </a:solidFill>
        <a:latin typeface="Arial" charset="0"/>
        <a:ea typeface="+mn-ea"/>
        <a:cs typeface="+mn-cs"/>
      </a:defRPr>
    </a:lvl8pPr>
    <a:lvl9pPr marL="3657600" algn="l" defTabSz="914400" rtl="0" eaLnBrk="1" latinLnBrk="0" hangingPunct="1">
      <a:defRPr sz="6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7">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C"/>
    <a:srgbClr val="84E5E9"/>
    <a:srgbClr val="09F1F9"/>
    <a:srgbClr val="00CCFF"/>
    <a:srgbClr val="FFFFCC"/>
    <a:srgbClr val="FFFFEB"/>
    <a:srgbClr val="000000"/>
    <a:srgbClr val="FFCC00"/>
    <a:srgbClr val="FF0066"/>
    <a:srgbClr val="E8F3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51" autoAdjust="0"/>
    <p:restoredTop sz="96160" autoAdjust="0"/>
  </p:normalViewPr>
  <p:slideViewPr>
    <p:cSldViewPr>
      <p:cViewPr varScale="1">
        <p:scale>
          <a:sx n="150" d="100"/>
          <a:sy n="150" d="100"/>
        </p:scale>
        <p:origin x="176" y="13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252"/>
    </p:cViewPr>
  </p:sorterViewPr>
  <p:notesViewPr>
    <p:cSldViewPr>
      <p:cViewPr>
        <p:scale>
          <a:sx n="75" d="100"/>
          <a:sy n="75" d="100"/>
        </p:scale>
        <p:origin x="-1344" y="150"/>
      </p:cViewPr>
      <p:guideLst>
        <p:guide orient="horz" pos="2927"/>
        <p:guide pos="2168"/>
      </p:guideLst>
    </p:cSldViewPr>
  </p:notesViewPr>
  <p:gridSpacing cx="57607" cy="57607"/>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003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22459"/>
            <a:ext cx="2982119" cy="463617"/>
          </a:xfrm>
          <a:prstGeom prst="rect">
            <a:avLst/>
          </a:prstGeom>
          <a:noFill/>
          <a:ln w="9525">
            <a:noFill/>
            <a:miter lim="800000"/>
            <a:headEnd/>
            <a:tailEnd/>
          </a:ln>
          <a:effectLst/>
        </p:spPr>
        <p:txBody>
          <a:bodyPr vert="horz" wrap="square" lIns="19186" tIns="0" rIns="19186" bIns="0" numCol="1" anchor="t" anchorCtr="0" compatLnSpc="1">
            <a:prstTxWarp prst="textNoShape">
              <a:avLst/>
            </a:prstTxWarp>
          </a:bodyPr>
          <a:lstStyle>
            <a:lvl1pPr algn="l" defTabSz="898866" eaLnBrk="0" hangingPunct="0">
              <a:defRPr sz="1000" i="1">
                <a:latin typeface="Times New Roman" pitchFamily="18" charset="0"/>
              </a:defRPr>
            </a:lvl1pPr>
          </a:lstStyle>
          <a:p>
            <a:pPr>
              <a:defRPr/>
            </a:pPr>
            <a:endParaRPr lang="en-US"/>
          </a:p>
        </p:txBody>
      </p:sp>
      <p:sp>
        <p:nvSpPr>
          <p:cNvPr id="2051" name="Rectangle 3"/>
          <p:cNvSpPr>
            <a:spLocks noGrp="1" noChangeArrowheads="1"/>
          </p:cNvSpPr>
          <p:nvPr>
            <p:ph type="dt" idx="1"/>
          </p:nvPr>
        </p:nvSpPr>
        <p:spPr bwMode="auto">
          <a:xfrm>
            <a:off x="3899694" y="22459"/>
            <a:ext cx="2982119" cy="463617"/>
          </a:xfrm>
          <a:prstGeom prst="rect">
            <a:avLst/>
          </a:prstGeom>
          <a:noFill/>
          <a:ln w="9525">
            <a:noFill/>
            <a:miter lim="800000"/>
            <a:headEnd/>
            <a:tailEnd/>
          </a:ln>
          <a:effectLst/>
        </p:spPr>
        <p:txBody>
          <a:bodyPr vert="horz" wrap="square" lIns="19186" tIns="0" rIns="19186" bIns="0" numCol="1" anchor="t" anchorCtr="0" compatLnSpc="1">
            <a:prstTxWarp prst="textNoShape">
              <a:avLst/>
            </a:prstTxWarp>
          </a:bodyPr>
          <a:lstStyle>
            <a:lvl1pPr algn="r" defTabSz="898866" eaLnBrk="0" hangingPunct="0">
              <a:defRPr sz="1000" i="1">
                <a:latin typeface="Times New Roman" pitchFamily="18" charset="0"/>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373063" y="723900"/>
            <a:ext cx="6135687" cy="3452813"/>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17575" y="4417996"/>
            <a:ext cx="5046663" cy="4161322"/>
          </a:xfrm>
          <a:prstGeom prst="rect">
            <a:avLst/>
          </a:prstGeom>
          <a:noFill/>
          <a:ln w="9525">
            <a:noFill/>
            <a:miter lim="800000"/>
            <a:headEnd/>
            <a:tailEnd/>
          </a:ln>
          <a:effectLst/>
        </p:spPr>
        <p:txBody>
          <a:bodyPr vert="horz" wrap="square" lIns="92740" tIns="44771" rIns="92740" bIns="4477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810324"/>
            <a:ext cx="2982119" cy="463617"/>
          </a:xfrm>
          <a:prstGeom prst="rect">
            <a:avLst/>
          </a:prstGeom>
          <a:noFill/>
          <a:ln w="9525">
            <a:noFill/>
            <a:miter lim="800000"/>
            <a:headEnd/>
            <a:tailEnd/>
          </a:ln>
          <a:effectLst/>
        </p:spPr>
        <p:txBody>
          <a:bodyPr vert="horz" wrap="square" lIns="19186" tIns="0" rIns="19186" bIns="0" numCol="1" anchor="b" anchorCtr="0" compatLnSpc="1">
            <a:prstTxWarp prst="textNoShape">
              <a:avLst/>
            </a:prstTxWarp>
          </a:bodyPr>
          <a:lstStyle>
            <a:lvl1pPr algn="l" defTabSz="898866" eaLnBrk="0" hangingPunct="0">
              <a:defRPr sz="1000" i="1">
                <a:latin typeface="Times New Roman" pitchFamily="18" charset="0"/>
              </a:defRPr>
            </a:lvl1pPr>
          </a:lstStyle>
          <a:p>
            <a:pPr>
              <a:defRPr/>
            </a:pPr>
            <a:endParaRPr lang="en-US"/>
          </a:p>
        </p:txBody>
      </p:sp>
      <p:sp>
        <p:nvSpPr>
          <p:cNvPr id="2055" name="Rectangle 7"/>
          <p:cNvSpPr>
            <a:spLocks noGrp="1" noChangeArrowheads="1"/>
          </p:cNvSpPr>
          <p:nvPr>
            <p:ph type="sldNum" sz="quarter" idx="5"/>
          </p:nvPr>
        </p:nvSpPr>
        <p:spPr bwMode="auto">
          <a:xfrm>
            <a:off x="3899694" y="8810324"/>
            <a:ext cx="2982119" cy="463617"/>
          </a:xfrm>
          <a:prstGeom prst="rect">
            <a:avLst/>
          </a:prstGeom>
          <a:noFill/>
          <a:ln w="9525">
            <a:noFill/>
            <a:miter lim="800000"/>
            <a:headEnd/>
            <a:tailEnd/>
          </a:ln>
          <a:effectLst/>
        </p:spPr>
        <p:txBody>
          <a:bodyPr vert="horz" wrap="square" lIns="19186" tIns="0" rIns="19186" bIns="0" numCol="1" anchor="b" anchorCtr="0" compatLnSpc="1">
            <a:prstTxWarp prst="textNoShape">
              <a:avLst/>
            </a:prstTxWarp>
          </a:bodyPr>
          <a:lstStyle>
            <a:lvl1pPr algn="r" defTabSz="898866" eaLnBrk="0" hangingPunct="0">
              <a:defRPr sz="1000" i="1">
                <a:latin typeface="Times New Roman" pitchFamily="18" charset="0"/>
              </a:defRPr>
            </a:lvl1pPr>
          </a:lstStyle>
          <a:p>
            <a:pPr>
              <a:defRPr/>
            </a:pPr>
            <a:fld id="{D726A7FA-5FA7-4873-A695-C6DDE072EC71}" type="slidenum">
              <a:rPr lang="en-US"/>
              <a:pPr>
                <a:defRPr/>
              </a:pPr>
              <a:t>‹#›</a:t>
            </a:fld>
            <a:endParaRPr lang="en-US"/>
          </a:p>
        </p:txBody>
      </p:sp>
    </p:spTree>
    <p:extLst>
      <p:ext uri="{BB962C8B-B14F-4D97-AF65-F5344CB8AC3E}">
        <p14:creationId xmlns:p14="http://schemas.microsoft.com/office/powerpoint/2010/main" val="4048449627"/>
      </p:ext>
    </p:extLst>
  </p:cSld>
  <p:clrMap bg1="lt1" tx1="dk1" bg2="lt2" tx2="dk2" accent1="accent1" accent2="accent2" accent3="accent3" accent4="accent4" accent5="accent5" accent6="accent6" hlink="hlink" folHlink="folHlink"/>
  <p:notesStyle>
    <a:lvl1pPr algn="l" defTabSz="892175"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2438" algn="l" defTabSz="892175"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03288" algn="l" defTabSz="892175"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55725" algn="l" defTabSz="892175"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08163" algn="l" defTabSz="892175"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766D19F1-1B74-40EB-8C9A-4820B932A53A}" type="slidenum">
              <a:rPr lang="en-US" smtClean="0"/>
              <a:pPr/>
              <a:t>1</a:t>
            </a:fld>
            <a:endParaRPr lang="en-US"/>
          </a:p>
        </p:txBody>
      </p:sp>
      <p:sp>
        <p:nvSpPr>
          <p:cNvPr id="33795" name="Rectangle 2"/>
          <p:cNvSpPr>
            <a:spLocks noGrp="1" noRot="1" noChangeAspect="1" noChangeArrowheads="1" noTextEdit="1"/>
          </p:cNvSpPr>
          <p:nvPr>
            <p:ph type="sldImg"/>
          </p:nvPr>
        </p:nvSpPr>
        <p:spPr>
          <a:xfrm>
            <a:off x="392113" y="715963"/>
            <a:ext cx="6073775" cy="3417887"/>
          </a:xfrm>
          <a:ln/>
        </p:spPr>
      </p:sp>
      <p:sp>
        <p:nvSpPr>
          <p:cNvPr id="33796"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737340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71645-348F-87B7-721B-17B145D282CB}"/>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754470D0-6A2A-084B-429F-6039833D8991}"/>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953B007C-7A5F-49D8-80F6-111AB550F538}" type="slidenum">
              <a:rPr lang="en-US" sz="1000" i="1">
                <a:solidFill>
                  <a:prstClr val="black"/>
                </a:solidFill>
                <a:latin typeface="Times New Roman" pitchFamily="18" charset="0"/>
              </a:rPr>
              <a:pPr algn="r" defTabSz="898866" eaLnBrk="0" hangingPunct="0"/>
              <a:t>16</a:t>
            </a:fld>
            <a:endParaRPr lang="en-US" sz="1000" i="1" dirty="0">
              <a:solidFill>
                <a:prstClr val="black"/>
              </a:solidFill>
              <a:latin typeface="Times New Roman" pitchFamily="18" charset="0"/>
            </a:endParaRPr>
          </a:p>
        </p:txBody>
      </p:sp>
      <p:sp>
        <p:nvSpPr>
          <p:cNvPr id="39939" name="Rectangle 7">
            <a:extLst>
              <a:ext uri="{FF2B5EF4-FFF2-40B4-BE49-F238E27FC236}">
                <a16:creationId xmlns:a16="http://schemas.microsoft.com/office/drawing/2014/main" id="{7CA866F0-9424-82E4-AA04-08F208F896D8}"/>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C295E8CD-96D5-4AAB-9573-FAB0A9C0C298}" type="slidenum">
              <a:rPr lang="en-US" sz="1000" i="1">
                <a:solidFill>
                  <a:prstClr val="black"/>
                </a:solidFill>
                <a:latin typeface="Times New Roman" pitchFamily="18" charset="0"/>
              </a:rPr>
              <a:pPr algn="r" defTabSz="898866" eaLnBrk="0" hangingPunct="0"/>
              <a:t>16</a:t>
            </a:fld>
            <a:endParaRPr lang="en-US" sz="1000" i="1" dirty="0">
              <a:solidFill>
                <a:prstClr val="black"/>
              </a:solidFill>
              <a:latin typeface="Times New Roman" pitchFamily="18" charset="0"/>
            </a:endParaRPr>
          </a:p>
        </p:txBody>
      </p:sp>
      <p:sp>
        <p:nvSpPr>
          <p:cNvPr id="39940" name="Rectangle 2">
            <a:extLst>
              <a:ext uri="{FF2B5EF4-FFF2-40B4-BE49-F238E27FC236}">
                <a16:creationId xmlns:a16="http://schemas.microsoft.com/office/drawing/2014/main" id="{509B1649-CBC1-859C-5111-E46EF4DA1DD5}"/>
              </a:ext>
            </a:extLst>
          </p:cNvPr>
          <p:cNvSpPr>
            <a:spLocks noGrp="1" noRot="1" noChangeAspect="1" noChangeArrowheads="1" noTextEdit="1"/>
          </p:cNvSpPr>
          <p:nvPr>
            <p:ph type="sldImg"/>
          </p:nvPr>
        </p:nvSpPr>
        <p:spPr>
          <a:xfrm>
            <a:off x="373063" y="723900"/>
            <a:ext cx="6135687" cy="3452813"/>
          </a:xfrm>
          <a:ln/>
        </p:spPr>
      </p:sp>
      <p:sp>
        <p:nvSpPr>
          <p:cNvPr id="39941" name="Rectangle 3">
            <a:extLst>
              <a:ext uri="{FF2B5EF4-FFF2-40B4-BE49-F238E27FC236}">
                <a16:creationId xmlns:a16="http://schemas.microsoft.com/office/drawing/2014/main" id="{E251FB8A-E122-C9FC-6F1E-F8DFD97E42DF}"/>
              </a:ext>
            </a:extLst>
          </p:cNvPr>
          <p:cNvSpPr>
            <a:spLocks noGrp="1" noChangeArrowheads="1"/>
          </p:cNvSpPr>
          <p:nvPr>
            <p:ph type="body" idx="1"/>
          </p:nvPr>
        </p:nvSpPr>
        <p:spPr>
          <a:noFill/>
          <a:ln/>
        </p:spPr>
        <p:txBody>
          <a:bodyPr/>
          <a:lstStyle/>
          <a:p>
            <a:pPr marL="0" marR="0" lvl="0" indent="0" algn="l" defTabSz="892175" rtl="0" eaLnBrk="0" fontAlgn="base" latinLnBrk="0" hangingPunct="0">
              <a:lnSpc>
                <a:spcPct val="100000"/>
              </a:lnSpc>
              <a:spcBef>
                <a:spcPct val="30000"/>
              </a:spcBef>
              <a:spcAft>
                <a:spcPct val="0"/>
              </a:spcAft>
              <a:buClrTx/>
              <a:buSzTx/>
              <a:buFontTx/>
              <a:buNone/>
              <a:tabLst/>
              <a:defRPr/>
            </a:pPr>
            <a:r>
              <a:rPr lang="en-US" dirty="0"/>
              <a:t>From Boslough et al, AGU poster (2023)</a:t>
            </a:r>
          </a:p>
          <a:p>
            <a:endParaRPr lang="en-US" dirty="0"/>
          </a:p>
        </p:txBody>
      </p:sp>
    </p:spTree>
    <p:extLst>
      <p:ext uri="{BB962C8B-B14F-4D97-AF65-F5344CB8AC3E}">
        <p14:creationId xmlns:p14="http://schemas.microsoft.com/office/powerpoint/2010/main" val="1816641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CB8EC-0622-B48E-E4FD-123FA3318A52}"/>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B2E58360-9078-7B9C-C055-BA7974FA0990}"/>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953B007C-7A5F-49D8-80F6-111AB550F538}" type="slidenum">
              <a:rPr lang="en-US" sz="1000" i="1">
                <a:solidFill>
                  <a:prstClr val="black"/>
                </a:solidFill>
                <a:latin typeface="Times New Roman" pitchFamily="18" charset="0"/>
              </a:rPr>
              <a:pPr algn="r" defTabSz="898866" eaLnBrk="0" hangingPunct="0"/>
              <a:t>17</a:t>
            </a:fld>
            <a:endParaRPr lang="en-US" sz="1000" i="1" dirty="0">
              <a:solidFill>
                <a:prstClr val="black"/>
              </a:solidFill>
              <a:latin typeface="Times New Roman" pitchFamily="18" charset="0"/>
            </a:endParaRPr>
          </a:p>
        </p:txBody>
      </p:sp>
      <p:sp>
        <p:nvSpPr>
          <p:cNvPr id="39939" name="Rectangle 7">
            <a:extLst>
              <a:ext uri="{FF2B5EF4-FFF2-40B4-BE49-F238E27FC236}">
                <a16:creationId xmlns:a16="http://schemas.microsoft.com/office/drawing/2014/main" id="{34270D74-1A83-1F76-110B-C346E810253E}"/>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C295E8CD-96D5-4AAB-9573-FAB0A9C0C298}" type="slidenum">
              <a:rPr lang="en-US" sz="1000" i="1">
                <a:solidFill>
                  <a:prstClr val="black"/>
                </a:solidFill>
                <a:latin typeface="Times New Roman" pitchFamily="18" charset="0"/>
              </a:rPr>
              <a:pPr algn="r" defTabSz="898866" eaLnBrk="0" hangingPunct="0"/>
              <a:t>17</a:t>
            </a:fld>
            <a:endParaRPr lang="en-US" sz="1000" i="1" dirty="0">
              <a:solidFill>
                <a:prstClr val="black"/>
              </a:solidFill>
              <a:latin typeface="Times New Roman" pitchFamily="18" charset="0"/>
            </a:endParaRPr>
          </a:p>
        </p:txBody>
      </p:sp>
      <p:sp>
        <p:nvSpPr>
          <p:cNvPr id="39940" name="Rectangle 2">
            <a:extLst>
              <a:ext uri="{FF2B5EF4-FFF2-40B4-BE49-F238E27FC236}">
                <a16:creationId xmlns:a16="http://schemas.microsoft.com/office/drawing/2014/main" id="{3603EDEB-3889-4C44-6A99-84034B58BFCF}"/>
              </a:ext>
            </a:extLst>
          </p:cNvPr>
          <p:cNvSpPr>
            <a:spLocks noGrp="1" noRot="1" noChangeAspect="1" noChangeArrowheads="1" noTextEdit="1"/>
          </p:cNvSpPr>
          <p:nvPr>
            <p:ph type="sldImg"/>
          </p:nvPr>
        </p:nvSpPr>
        <p:spPr>
          <a:xfrm>
            <a:off x="373063" y="723900"/>
            <a:ext cx="6135687" cy="3452813"/>
          </a:xfrm>
          <a:ln/>
        </p:spPr>
      </p:sp>
      <p:sp>
        <p:nvSpPr>
          <p:cNvPr id="39941" name="Rectangle 3">
            <a:extLst>
              <a:ext uri="{FF2B5EF4-FFF2-40B4-BE49-F238E27FC236}">
                <a16:creationId xmlns:a16="http://schemas.microsoft.com/office/drawing/2014/main" id="{24EBDAAD-5A9A-F502-1A55-AF44CD35E6A9}"/>
              </a:ext>
            </a:extLst>
          </p:cNvPr>
          <p:cNvSpPr>
            <a:spLocks noGrp="1" noChangeArrowheads="1"/>
          </p:cNvSpPr>
          <p:nvPr>
            <p:ph type="body" idx="1"/>
          </p:nvPr>
        </p:nvSpPr>
        <p:spPr>
          <a:noFill/>
          <a:ln/>
        </p:spPr>
        <p:txBody>
          <a:bodyPr/>
          <a:lstStyle/>
          <a:p>
            <a:pPr marL="0" marR="0" lvl="0" indent="0" algn="l" defTabSz="892175" rtl="0" eaLnBrk="0" fontAlgn="base" latinLnBrk="0" hangingPunct="0">
              <a:lnSpc>
                <a:spcPct val="100000"/>
              </a:lnSpc>
              <a:spcBef>
                <a:spcPct val="30000"/>
              </a:spcBef>
              <a:spcAft>
                <a:spcPct val="0"/>
              </a:spcAft>
              <a:buClrTx/>
              <a:buSzTx/>
              <a:buFontTx/>
              <a:buNone/>
              <a:tabLst/>
              <a:defRPr/>
            </a:pPr>
            <a:r>
              <a:rPr lang="en-US" dirty="0"/>
              <a:t>From Boslough et al, AGU poster (2023)</a:t>
            </a:r>
          </a:p>
          <a:p>
            <a:endParaRPr lang="en-US" dirty="0"/>
          </a:p>
        </p:txBody>
      </p:sp>
    </p:spTree>
    <p:extLst>
      <p:ext uri="{BB962C8B-B14F-4D97-AF65-F5344CB8AC3E}">
        <p14:creationId xmlns:p14="http://schemas.microsoft.com/office/powerpoint/2010/main" val="3180369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0766C-3446-96BF-85D8-236472F697FA}"/>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C3841D32-30A9-6DEE-7471-25FF4325DED5}"/>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953B007C-7A5F-49D8-80F6-111AB550F538}" type="slidenum">
              <a:rPr lang="en-US" sz="1000" i="1">
                <a:solidFill>
                  <a:prstClr val="black"/>
                </a:solidFill>
                <a:latin typeface="Times New Roman" pitchFamily="18" charset="0"/>
              </a:rPr>
              <a:pPr algn="r" defTabSz="898866" eaLnBrk="0" hangingPunct="0"/>
              <a:t>18</a:t>
            </a:fld>
            <a:endParaRPr lang="en-US" sz="1000" i="1" dirty="0">
              <a:solidFill>
                <a:prstClr val="black"/>
              </a:solidFill>
              <a:latin typeface="Times New Roman" pitchFamily="18" charset="0"/>
            </a:endParaRPr>
          </a:p>
        </p:txBody>
      </p:sp>
      <p:sp>
        <p:nvSpPr>
          <p:cNvPr id="39939" name="Rectangle 7">
            <a:extLst>
              <a:ext uri="{FF2B5EF4-FFF2-40B4-BE49-F238E27FC236}">
                <a16:creationId xmlns:a16="http://schemas.microsoft.com/office/drawing/2014/main" id="{9535A367-531B-2E6F-A76C-049E20866BDD}"/>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C295E8CD-96D5-4AAB-9573-FAB0A9C0C298}" type="slidenum">
              <a:rPr lang="en-US" sz="1000" i="1">
                <a:solidFill>
                  <a:prstClr val="black"/>
                </a:solidFill>
                <a:latin typeface="Times New Roman" pitchFamily="18" charset="0"/>
              </a:rPr>
              <a:pPr algn="r" defTabSz="898866" eaLnBrk="0" hangingPunct="0"/>
              <a:t>18</a:t>
            </a:fld>
            <a:endParaRPr lang="en-US" sz="1000" i="1" dirty="0">
              <a:solidFill>
                <a:prstClr val="black"/>
              </a:solidFill>
              <a:latin typeface="Times New Roman" pitchFamily="18" charset="0"/>
            </a:endParaRPr>
          </a:p>
        </p:txBody>
      </p:sp>
      <p:sp>
        <p:nvSpPr>
          <p:cNvPr id="39940" name="Rectangle 2">
            <a:extLst>
              <a:ext uri="{FF2B5EF4-FFF2-40B4-BE49-F238E27FC236}">
                <a16:creationId xmlns:a16="http://schemas.microsoft.com/office/drawing/2014/main" id="{C94AFB4F-972E-5D5F-BB73-58984A2AD4DA}"/>
              </a:ext>
            </a:extLst>
          </p:cNvPr>
          <p:cNvSpPr>
            <a:spLocks noGrp="1" noRot="1" noChangeAspect="1" noChangeArrowheads="1" noTextEdit="1"/>
          </p:cNvSpPr>
          <p:nvPr>
            <p:ph type="sldImg"/>
          </p:nvPr>
        </p:nvSpPr>
        <p:spPr>
          <a:xfrm>
            <a:off x="373063" y="723900"/>
            <a:ext cx="6135687" cy="3452813"/>
          </a:xfrm>
          <a:ln/>
        </p:spPr>
      </p:sp>
      <p:sp>
        <p:nvSpPr>
          <p:cNvPr id="39941" name="Rectangle 3">
            <a:extLst>
              <a:ext uri="{FF2B5EF4-FFF2-40B4-BE49-F238E27FC236}">
                <a16:creationId xmlns:a16="http://schemas.microsoft.com/office/drawing/2014/main" id="{D3F07E9D-1DFC-EC5E-CFF6-0CF6007BAD5E}"/>
              </a:ext>
            </a:extLst>
          </p:cNvPr>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17492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D9D1B-F277-5E96-DCB3-CBBA6E860B96}"/>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A1CB2B32-DFCE-7DE4-FF58-A7D6A0BB4DF2}"/>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953B007C-7A5F-49D8-80F6-111AB550F538}" type="slidenum">
              <a:rPr lang="en-US" sz="1000" i="1">
                <a:solidFill>
                  <a:prstClr val="black"/>
                </a:solidFill>
                <a:latin typeface="Times New Roman" pitchFamily="18" charset="0"/>
              </a:rPr>
              <a:pPr algn="r" defTabSz="898866" eaLnBrk="0" hangingPunct="0"/>
              <a:t>19</a:t>
            </a:fld>
            <a:endParaRPr lang="en-US" sz="1000" i="1" dirty="0">
              <a:solidFill>
                <a:prstClr val="black"/>
              </a:solidFill>
              <a:latin typeface="Times New Roman" pitchFamily="18" charset="0"/>
            </a:endParaRPr>
          </a:p>
        </p:txBody>
      </p:sp>
      <p:sp>
        <p:nvSpPr>
          <p:cNvPr id="39939" name="Rectangle 7">
            <a:extLst>
              <a:ext uri="{FF2B5EF4-FFF2-40B4-BE49-F238E27FC236}">
                <a16:creationId xmlns:a16="http://schemas.microsoft.com/office/drawing/2014/main" id="{ACFB6F98-E3B0-8C75-3B3E-9015BE8621B0}"/>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C295E8CD-96D5-4AAB-9573-FAB0A9C0C298}" type="slidenum">
              <a:rPr lang="en-US" sz="1000" i="1">
                <a:solidFill>
                  <a:prstClr val="black"/>
                </a:solidFill>
                <a:latin typeface="Times New Roman" pitchFamily="18" charset="0"/>
              </a:rPr>
              <a:pPr algn="r" defTabSz="898866" eaLnBrk="0" hangingPunct="0"/>
              <a:t>19</a:t>
            </a:fld>
            <a:endParaRPr lang="en-US" sz="1000" i="1" dirty="0">
              <a:solidFill>
                <a:prstClr val="black"/>
              </a:solidFill>
              <a:latin typeface="Times New Roman" pitchFamily="18" charset="0"/>
            </a:endParaRPr>
          </a:p>
        </p:txBody>
      </p:sp>
      <p:sp>
        <p:nvSpPr>
          <p:cNvPr id="39940" name="Rectangle 2">
            <a:extLst>
              <a:ext uri="{FF2B5EF4-FFF2-40B4-BE49-F238E27FC236}">
                <a16:creationId xmlns:a16="http://schemas.microsoft.com/office/drawing/2014/main" id="{1EE67E4E-425A-6533-88EE-17C1B2A15CE8}"/>
              </a:ext>
            </a:extLst>
          </p:cNvPr>
          <p:cNvSpPr>
            <a:spLocks noGrp="1" noRot="1" noChangeAspect="1" noChangeArrowheads="1" noTextEdit="1"/>
          </p:cNvSpPr>
          <p:nvPr>
            <p:ph type="sldImg"/>
          </p:nvPr>
        </p:nvSpPr>
        <p:spPr>
          <a:xfrm>
            <a:off x="373063" y="723900"/>
            <a:ext cx="6135687" cy="3452813"/>
          </a:xfrm>
          <a:ln/>
        </p:spPr>
      </p:sp>
      <p:sp>
        <p:nvSpPr>
          <p:cNvPr id="39941" name="Rectangle 3">
            <a:extLst>
              <a:ext uri="{FF2B5EF4-FFF2-40B4-BE49-F238E27FC236}">
                <a16:creationId xmlns:a16="http://schemas.microsoft.com/office/drawing/2014/main" id="{E352E5D1-D5AF-FC4E-3EB2-0EC79475B9D1}"/>
              </a:ext>
            </a:extLst>
          </p:cNvPr>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692739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E9173-3ADC-D598-35FC-684B270F1E04}"/>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D19FF0FD-61F5-5BC6-BA90-A78CEAC1133B}"/>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953B007C-7A5F-49D8-80F6-111AB550F538}" type="slidenum">
              <a:rPr lang="en-US" sz="1000" i="1">
                <a:solidFill>
                  <a:prstClr val="black"/>
                </a:solidFill>
                <a:latin typeface="Times New Roman" pitchFamily="18" charset="0"/>
              </a:rPr>
              <a:pPr algn="r" defTabSz="898866" eaLnBrk="0" hangingPunct="0"/>
              <a:t>2</a:t>
            </a:fld>
            <a:endParaRPr lang="en-US" sz="1000" i="1" dirty="0">
              <a:solidFill>
                <a:prstClr val="black"/>
              </a:solidFill>
              <a:latin typeface="Times New Roman" pitchFamily="18" charset="0"/>
            </a:endParaRPr>
          </a:p>
        </p:txBody>
      </p:sp>
      <p:sp>
        <p:nvSpPr>
          <p:cNvPr id="39939" name="Rectangle 7">
            <a:extLst>
              <a:ext uri="{FF2B5EF4-FFF2-40B4-BE49-F238E27FC236}">
                <a16:creationId xmlns:a16="http://schemas.microsoft.com/office/drawing/2014/main" id="{13EBCEE5-0F33-4FE9-666A-54CD0DB4B0F3}"/>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C295E8CD-96D5-4AAB-9573-FAB0A9C0C298}" type="slidenum">
              <a:rPr lang="en-US" sz="1000" i="1">
                <a:solidFill>
                  <a:prstClr val="black"/>
                </a:solidFill>
                <a:latin typeface="Times New Roman" pitchFamily="18" charset="0"/>
              </a:rPr>
              <a:pPr algn="r" defTabSz="898866" eaLnBrk="0" hangingPunct="0"/>
              <a:t>2</a:t>
            </a:fld>
            <a:endParaRPr lang="en-US" sz="1000" i="1" dirty="0">
              <a:solidFill>
                <a:prstClr val="black"/>
              </a:solidFill>
              <a:latin typeface="Times New Roman" pitchFamily="18" charset="0"/>
            </a:endParaRPr>
          </a:p>
        </p:txBody>
      </p:sp>
      <p:sp>
        <p:nvSpPr>
          <p:cNvPr id="39940" name="Rectangle 2">
            <a:extLst>
              <a:ext uri="{FF2B5EF4-FFF2-40B4-BE49-F238E27FC236}">
                <a16:creationId xmlns:a16="http://schemas.microsoft.com/office/drawing/2014/main" id="{34C8EC91-2FC9-25DF-4883-DB0671888F3B}"/>
              </a:ext>
            </a:extLst>
          </p:cNvPr>
          <p:cNvSpPr>
            <a:spLocks noGrp="1" noRot="1" noChangeAspect="1" noChangeArrowheads="1" noTextEdit="1"/>
          </p:cNvSpPr>
          <p:nvPr>
            <p:ph type="sldImg"/>
          </p:nvPr>
        </p:nvSpPr>
        <p:spPr>
          <a:xfrm>
            <a:off x="373063" y="723900"/>
            <a:ext cx="6135687" cy="3452813"/>
          </a:xfrm>
          <a:ln/>
        </p:spPr>
      </p:sp>
      <p:sp>
        <p:nvSpPr>
          <p:cNvPr id="39941" name="Rectangle 3">
            <a:extLst>
              <a:ext uri="{FF2B5EF4-FFF2-40B4-BE49-F238E27FC236}">
                <a16:creationId xmlns:a16="http://schemas.microsoft.com/office/drawing/2014/main" id="{39DB53E7-0081-24E8-24BB-8BC94E9A1AEE}"/>
              </a:ext>
            </a:extLst>
          </p:cNvPr>
          <p:cNvSpPr>
            <a:spLocks noGrp="1" noChangeArrowheads="1"/>
          </p:cNvSpPr>
          <p:nvPr>
            <p:ph type="body" idx="1"/>
          </p:nvPr>
        </p:nvSpPr>
        <p:spPr>
          <a:noFill/>
          <a:ln/>
        </p:spPr>
        <p:txBody>
          <a:bodyPr/>
          <a:lstStyle/>
          <a:p>
            <a:r>
              <a:rPr lang="en-US" dirty="0"/>
              <a:t>Axioms</a:t>
            </a:r>
          </a:p>
        </p:txBody>
      </p:sp>
    </p:spTree>
    <p:extLst>
      <p:ext uri="{BB962C8B-B14F-4D97-AF65-F5344CB8AC3E}">
        <p14:creationId xmlns:p14="http://schemas.microsoft.com/office/powerpoint/2010/main" val="1989972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F4D5A-D849-E3D8-7131-8477903E9C6E}"/>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4E022402-1C89-7C5A-AD84-9AC6FD314E9E}"/>
              </a:ext>
            </a:extLst>
          </p:cNvPr>
          <p:cNvSpPr>
            <a:spLocks noGrp="1" noChangeArrowheads="1"/>
          </p:cNvSpPr>
          <p:nvPr>
            <p:ph type="sldNum" sz="quarter" idx="5"/>
          </p:nvPr>
        </p:nvSpPr>
        <p:spPr>
          <a:noFill/>
        </p:spPr>
        <p:txBody>
          <a:bodyPr/>
          <a:lstStyle/>
          <a:p>
            <a:fld id="{766D19F1-1B74-40EB-8C9A-4820B932A53A}" type="slidenum">
              <a:rPr lang="en-US" smtClean="0"/>
              <a:pPr/>
              <a:t>3</a:t>
            </a:fld>
            <a:endParaRPr lang="en-US"/>
          </a:p>
        </p:txBody>
      </p:sp>
      <p:sp>
        <p:nvSpPr>
          <p:cNvPr id="33795" name="Rectangle 2">
            <a:extLst>
              <a:ext uri="{FF2B5EF4-FFF2-40B4-BE49-F238E27FC236}">
                <a16:creationId xmlns:a16="http://schemas.microsoft.com/office/drawing/2014/main" id="{E921C330-51F7-B103-E5E1-347D0E12379F}"/>
              </a:ext>
            </a:extLst>
          </p:cNvPr>
          <p:cNvSpPr>
            <a:spLocks noGrp="1" noRot="1" noChangeAspect="1" noChangeArrowheads="1" noTextEdit="1"/>
          </p:cNvSpPr>
          <p:nvPr>
            <p:ph type="sldImg"/>
          </p:nvPr>
        </p:nvSpPr>
        <p:spPr>
          <a:xfrm>
            <a:off x="392113" y="715963"/>
            <a:ext cx="6073775" cy="3417887"/>
          </a:xfrm>
          <a:ln/>
        </p:spPr>
      </p:sp>
      <p:sp>
        <p:nvSpPr>
          <p:cNvPr id="33796" name="Rectangle 3">
            <a:extLst>
              <a:ext uri="{FF2B5EF4-FFF2-40B4-BE49-F238E27FC236}">
                <a16:creationId xmlns:a16="http://schemas.microsoft.com/office/drawing/2014/main" id="{FF3E16F5-885F-D7DB-0FDE-4B0DDC77E254}"/>
              </a:ext>
            </a:extLst>
          </p:cNvPr>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6104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C55BB-6CCB-0476-EF91-CEBDACE5AAE7}"/>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17000D9E-B587-056C-63E8-4F06C78653DF}"/>
              </a:ext>
            </a:extLst>
          </p:cNvPr>
          <p:cNvSpPr>
            <a:spLocks noGrp="1" noChangeArrowheads="1"/>
          </p:cNvSpPr>
          <p:nvPr>
            <p:ph type="sldNum" sz="quarter" idx="5"/>
          </p:nvPr>
        </p:nvSpPr>
        <p:spPr>
          <a:noFill/>
        </p:spPr>
        <p:txBody>
          <a:bodyPr/>
          <a:lstStyle/>
          <a:p>
            <a:fld id="{766D19F1-1B74-40EB-8C9A-4820B932A53A}" type="slidenum">
              <a:rPr lang="en-US" smtClean="0"/>
              <a:pPr/>
              <a:t>4</a:t>
            </a:fld>
            <a:endParaRPr lang="en-US"/>
          </a:p>
        </p:txBody>
      </p:sp>
      <p:sp>
        <p:nvSpPr>
          <p:cNvPr id="33795" name="Rectangle 2">
            <a:extLst>
              <a:ext uri="{FF2B5EF4-FFF2-40B4-BE49-F238E27FC236}">
                <a16:creationId xmlns:a16="http://schemas.microsoft.com/office/drawing/2014/main" id="{F6018ACF-628C-739A-3781-0AB9EE4AA242}"/>
              </a:ext>
            </a:extLst>
          </p:cNvPr>
          <p:cNvSpPr>
            <a:spLocks noGrp="1" noRot="1" noChangeAspect="1" noChangeArrowheads="1" noTextEdit="1"/>
          </p:cNvSpPr>
          <p:nvPr>
            <p:ph type="sldImg"/>
          </p:nvPr>
        </p:nvSpPr>
        <p:spPr>
          <a:xfrm>
            <a:off x="392113" y="715963"/>
            <a:ext cx="6073775" cy="3417887"/>
          </a:xfrm>
          <a:ln/>
        </p:spPr>
      </p:sp>
      <p:sp>
        <p:nvSpPr>
          <p:cNvPr id="33796" name="Rectangle 3">
            <a:extLst>
              <a:ext uri="{FF2B5EF4-FFF2-40B4-BE49-F238E27FC236}">
                <a16:creationId xmlns:a16="http://schemas.microsoft.com/office/drawing/2014/main" id="{603A505B-FA54-F943-C552-3B2AF8A0F7E5}"/>
              </a:ext>
            </a:extLst>
          </p:cNvPr>
          <p:cNvSpPr>
            <a:spLocks noGrp="1" noChangeArrowheads="1"/>
          </p:cNvSpPr>
          <p:nvPr>
            <p:ph type="body" idx="1"/>
          </p:nvPr>
        </p:nvSpPr>
        <p:spPr>
          <a:noFill/>
          <a:ln/>
        </p:spPr>
        <p:txBody>
          <a:bodyPr/>
          <a:lstStyle/>
          <a:p>
            <a:r>
              <a:rPr lang="en-US" dirty="0"/>
              <a:t>Baked in as a planetary defense risk assessment assumption</a:t>
            </a:r>
          </a:p>
        </p:txBody>
      </p:sp>
    </p:spTree>
    <p:extLst>
      <p:ext uri="{BB962C8B-B14F-4D97-AF65-F5344CB8AC3E}">
        <p14:creationId xmlns:p14="http://schemas.microsoft.com/office/powerpoint/2010/main" val="491679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BD2AC-0DAF-DAA1-227B-6DD87455F415}"/>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E9C571BA-2804-760B-F6BD-C3A3F3A7480F}"/>
              </a:ext>
            </a:extLst>
          </p:cNvPr>
          <p:cNvSpPr>
            <a:spLocks noGrp="1" noChangeArrowheads="1"/>
          </p:cNvSpPr>
          <p:nvPr>
            <p:ph type="sldNum" sz="quarter" idx="5"/>
          </p:nvPr>
        </p:nvSpPr>
        <p:spPr>
          <a:noFill/>
        </p:spPr>
        <p:txBody>
          <a:bodyPr/>
          <a:lstStyle/>
          <a:p>
            <a:fld id="{766D19F1-1B74-40EB-8C9A-4820B932A53A}" type="slidenum">
              <a:rPr lang="en-US" smtClean="0"/>
              <a:pPr/>
              <a:t>5</a:t>
            </a:fld>
            <a:endParaRPr lang="en-US"/>
          </a:p>
        </p:txBody>
      </p:sp>
      <p:sp>
        <p:nvSpPr>
          <p:cNvPr id="33795" name="Rectangle 2">
            <a:extLst>
              <a:ext uri="{FF2B5EF4-FFF2-40B4-BE49-F238E27FC236}">
                <a16:creationId xmlns:a16="http://schemas.microsoft.com/office/drawing/2014/main" id="{A1C39DBE-405C-C4F8-4161-9CA04F797F2B}"/>
              </a:ext>
            </a:extLst>
          </p:cNvPr>
          <p:cNvSpPr>
            <a:spLocks noGrp="1" noRot="1" noChangeAspect="1" noChangeArrowheads="1" noTextEdit="1"/>
          </p:cNvSpPr>
          <p:nvPr>
            <p:ph type="sldImg"/>
          </p:nvPr>
        </p:nvSpPr>
        <p:spPr>
          <a:xfrm>
            <a:off x="392113" y="715963"/>
            <a:ext cx="6073775" cy="3417887"/>
          </a:xfrm>
          <a:ln/>
        </p:spPr>
      </p:sp>
      <p:sp>
        <p:nvSpPr>
          <p:cNvPr id="33796" name="Rectangle 3">
            <a:extLst>
              <a:ext uri="{FF2B5EF4-FFF2-40B4-BE49-F238E27FC236}">
                <a16:creationId xmlns:a16="http://schemas.microsoft.com/office/drawing/2014/main" id="{4D5913B2-82F2-78B6-D571-7131933BD67F}"/>
              </a:ext>
            </a:extLst>
          </p:cNvPr>
          <p:cNvSpPr>
            <a:spLocks noGrp="1" noChangeArrowheads="1"/>
          </p:cNvSpPr>
          <p:nvPr>
            <p:ph type="body" idx="1"/>
          </p:nvPr>
        </p:nvSpPr>
        <p:spPr>
          <a:noFill/>
          <a:ln/>
        </p:spPr>
        <p:txBody>
          <a:bodyPr/>
          <a:lstStyle/>
          <a:p>
            <a:r>
              <a:rPr lang="en-US" dirty="0"/>
              <a:t>Baked in as a planetary defense risk assessment assumption</a:t>
            </a:r>
          </a:p>
        </p:txBody>
      </p:sp>
    </p:spTree>
    <p:extLst>
      <p:ext uri="{BB962C8B-B14F-4D97-AF65-F5344CB8AC3E}">
        <p14:creationId xmlns:p14="http://schemas.microsoft.com/office/powerpoint/2010/main" val="3463658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FFB18-1650-D23F-50BE-7979547F2FB6}"/>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13BF87B2-3162-59B4-DF75-C64BB508E715}"/>
              </a:ext>
            </a:extLst>
          </p:cNvPr>
          <p:cNvSpPr>
            <a:spLocks noGrp="1" noChangeArrowheads="1"/>
          </p:cNvSpPr>
          <p:nvPr>
            <p:ph type="sldNum" sz="quarter" idx="5"/>
          </p:nvPr>
        </p:nvSpPr>
        <p:spPr>
          <a:noFill/>
        </p:spPr>
        <p:txBody>
          <a:bodyPr/>
          <a:lstStyle/>
          <a:p>
            <a:fld id="{766D19F1-1B74-40EB-8C9A-4820B932A53A}" type="slidenum">
              <a:rPr lang="en-US" smtClean="0"/>
              <a:pPr/>
              <a:t>7</a:t>
            </a:fld>
            <a:endParaRPr lang="en-US"/>
          </a:p>
        </p:txBody>
      </p:sp>
      <p:sp>
        <p:nvSpPr>
          <p:cNvPr id="33795" name="Rectangle 2">
            <a:extLst>
              <a:ext uri="{FF2B5EF4-FFF2-40B4-BE49-F238E27FC236}">
                <a16:creationId xmlns:a16="http://schemas.microsoft.com/office/drawing/2014/main" id="{B40CF432-F486-39E4-C3B7-81C5413CCE98}"/>
              </a:ext>
            </a:extLst>
          </p:cNvPr>
          <p:cNvSpPr>
            <a:spLocks noGrp="1" noRot="1" noChangeAspect="1" noChangeArrowheads="1" noTextEdit="1"/>
          </p:cNvSpPr>
          <p:nvPr>
            <p:ph type="sldImg"/>
          </p:nvPr>
        </p:nvSpPr>
        <p:spPr>
          <a:xfrm>
            <a:off x="392113" y="715963"/>
            <a:ext cx="6073775" cy="3417887"/>
          </a:xfrm>
          <a:ln/>
        </p:spPr>
      </p:sp>
      <p:sp>
        <p:nvSpPr>
          <p:cNvPr id="33796" name="Rectangle 3">
            <a:extLst>
              <a:ext uri="{FF2B5EF4-FFF2-40B4-BE49-F238E27FC236}">
                <a16:creationId xmlns:a16="http://schemas.microsoft.com/office/drawing/2014/main" id="{07ACC50E-6D5A-CB6C-E833-B02F095F6B1B}"/>
              </a:ext>
            </a:extLst>
          </p:cNvPr>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601526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726A7FA-5FA7-4873-A695-C6DDE072EC71}" type="slidenum">
              <a:rPr lang="en-US" smtClean="0"/>
              <a:pPr>
                <a:defRPr/>
              </a:pPr>
              <a:t>13</a:t>
            </a:fld>
            <a:endParaRPr lang="en-US"/>
          </a:p>
        </p:txBody>
      </p:sp>
    </p:spTree>
    <p:extLst>
      <p:ext uri="{BB962C8B-B14F-4D97-AF65-F5344CB8AC3E}">
        <p14:creationId xmlns:p14="http://schemas.microsoft.com/office/powerpoint/2010/main" val="2583508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3AAA9-7BEF-FC53-A68C-1E4A4B120C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2B765-0308-19EB-5752-BAED77F37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23491-CFC8-B992-35DA-12452B8F45C5}"/>
              </a:ext>
            </a:extLst>
          </p:cNvPr>
          <p:cNvSpPr>
            <a:spLocks noGrp="1"/>
          </p:cNvSpPr>
          <p:nvPr>
            <p:ph type="body" idx="1"/>
          </p:nvPr>
        </p:nvSpPr>
        <p:spPr/>
        <p:txBody>
          <a:bodyPr/>
          <a:lstStyle/>
          <a:p>
            <a:r>
              <a:rPr lang="en-US" dirty="0"/>
              <a:t>Insert movie</a:t>
            </a:r>
          </a:p>
        </p:txBody>
      </p:sp>
      <p:sp>
        <p:nvSpPr>
          <p:cNvPr id="4" name="Slide Number Placeholder 3">
            <a:extLst>
              <a:ext uri="{FF2B5EF4-FFF2-40B4-BE49-F238E27FC236}">
                <a16:creationId xmlns:a16="http://schemas.microsoft.com/office/drawing/2014/main" id="{37F869E0-CF98-5D3B-E260-C350CEB38956}"/>
              </a:ext>
            </a:extLst>
          </p:cNvPr>
          <p:cNvSpPr>
            <a:spLocks noGrp="1"/>
          </p:cNvSpPr>
          <p:nvPr>
            <p:ph type="sldNum" sz="quarter" idx="5"/>
          </p:nvPr>
        </p:nvSpPr>
        <p:spPr/>
        <p:txBody>
          <a:bodyPr/>
          <a:lstStyle/>
          <a:p>
            <a:pPr>
              <a:defRPr/>
            </a:pPr>
            <a:fld id="{D726A7FA-5FA7-4873-A695-C6DDE072EC71}" type="slidenum">
              <a:rPr lang="en-US" smtClean="0"/>
              <a:pPr>
                <a:defRPr/>
              </a:pPr>
              <a:t>14</a:t>
            </a:fld>
            <a:endParaRPr lang="en-US"/>
          </a:p>
        </p:txBody>
      </p:sp>
    </p:spTree>
    <p:extLst>
      <p:ext uri="{BB962C8B-B14F-4D97-AF65-F5344CB8AC3E}">
        <p14:creationId xmlns:p14="http://schemas.microsoft.com/office/powerpoint/2010/main" val="488517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39998-7D58-7D5B-76CF-0CA72760DA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9E92B-C309-E787-9C53-62E7F3530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5A469-9E73-65F7-B26C-73A00A33A634}"/>
              </a:ext>
            </a:extLst>
          </p:cNvPr>
          <p:cNvSpPr>
            <a:spLocks noGrp="1"/>
          </p:cNvSpPr>
          <p:nvPr>
            <p:ph type="body" idx="1"/>
          </p:nvPr>
        </p:nvSpPr>
        <p:spPr/>
        <p:txBody>
          <a:bodyPr/>
          <a:lstStyle/>
          <a:p>
            <a:r>
              <a:rPr lang="en-US" dirty="0"/>
              <a:t>Insert movie</a:t>
            </a:r>
          </a:p>
        </p:txBody>
      </p:sp>
      <p:sp>
        <p:nvSpPr>
          <p:cNvPr id="4" name="Slide Number Placeholder 3">
            <a:extLst>
              <a:ext uri="{FF2B5EF4-FFF2-40B4-BE49-F238E27FC236}">
                <a16:creationId xmlns:a16="http://schemas.microsoft.com/office/drawing/2014/main" id="{50F21C11-F361-8FBC-DF3F-167DD110E571}"/>
              </a:ext>
            </a:extLst>
          </p:cNvPr>
          <p:cNvSpPr>
            <a:spLocks noGrp="1"/>
          </p:cNvSpPr>
          <p:nvPr>
            <p:ph type="sldNum" sz="quarter" idx="5"/>
          </p:nvPr>
        </p:nvSpPr>
        <p:spPr/>
        <p:txBody>
          <a:bodyPr/>
          <a:lstStyle/>
          <a:p>
            <a:pPr>
              <a:defRPr/>
            </a:pPr>
            <a:fld id="{D726A7FA-5FA7-4873-A695-C6DDE072EC71}" type="slidenum">
              <a:rPr lang="en-US" smtClean="0"/>
              <a:pPr>
                <a:defRPr/>
              </a:pPr>
              <a:t>15</a:t>
            </a:fld>
            <a:endParaRPr lang="en-US"/>
          </a:p>
        </p:txBody>
      </p:sp>
    </p:spTree>
    <p:extLst>
      <p:ext uri="{BB962C8B-B14F-4D97-AF65-F5344CB8AC3E}">
        <p14:creationId xmlns:p14="http://schemas.microsoft.com/office/powerpoint/2010/main" val="2292058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473848-5D13-4D75-8AC0-6933D795C2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4718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AA5938-89B0-484D-B320-044ACD3474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0304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2F270A-B11F-4FDC-B10D-791652A71C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4241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1A91CB88-A3FE-43C3-A2C0-4D469849D1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6295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F4B5A210-066C-4FA6-8BB0-CF39D37204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2823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85986D1-133E-49FA-ADCE-A251C2EC55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2554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F00172-4F6C-4C35-B322-D234E55E2A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4340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4DA166-A4C6-455D-A0F4-A5EA59D377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888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F9C6E81-E84F-4FD0-9E8D-304C01F8DE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3820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B5D1AE-CD96-444B-9C13-41384B53FC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8949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3A494BD-080A-4A01-8127-39D22B2714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4455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BD09F75-B714-4654-8037-6682053BF2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924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5BF6032-8596-44DC-8DA0-B9D9C2F7D8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5883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0995"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099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endParaRPr lang="en-US">
              <a:solidFill>
                <a:srgbClr val="000000"/>
              </a:solidFill>
            </a:endParaRPr>
          </a:p>
        </p:txBody>
      </p:sp>
      <p:sp>
        <p:nvSpPr>
          <p:cNvPr id="34099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34099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188256A-9FE0-4924-BBE8-19B3E57C20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16755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 name="Picture 54" descr="A colorful lines and a sphere&#10;&#10;AI-generated content may be incorrect.">
            <a:extLst>
              <a:ext uri="{FF2B5EF4-FFF2-40B4-BE49-F238E27FC236}">
                <a16:creationId xmlns:a16="http://schemas.microsoft.com/office/drawing/2014/main" id="{E4167CC1-2100-269C-5F86-98AF16A3FE3B}"/>
              </a:ext>
            </a:extLst>
          </p:cNvPr>
          <p:cNvPicPr>
            <a:picLocks noChangeAspect="1"/>
          </p:cNvPicPr>
          <p:nvPr/>
        </p:nvPicPr>
        <p:blipFill>
          <a:blip r:embed="rId3">
            <a:extLst>
              <a:ext uri="{28A0092B-C50C-407E-A947-70E740481C1C}">
                <a14:useLocalDpi xmlns:a14="http://schemas.microsoft.com/office/drawing/2010/main" val="0"/>
              </a:ext>
            </a:extLst>
          </a:blip>
          <a:srcRect t="13585" b="-1545"/>
          <a:stretch/>
        </p:blipFill>
        <p:spPr>
          <a:xfrm>
            <a:off x="-1" y="1286110"/>
            <a:ext cx="12192000" cy="4960943"/>
          </a:xfrm>
          <a:prstGeom prst="rect">
            <a:avLst/>
          </a:prstGeom>
        </p:spPr>
      </p:pic>
      <p:sp>
        <p:nvSpPr>
          <p:cNvPr id="3" name="Rectangle 5">
            <a:extLst>
              <a:ext uri="{FF2B5EF4-FFF2-40B4-BE49-F238E27FC236}">
                <a16:creationId xmlns:a16="http://schemas.microsoft.com/office/drawing/2014/main" id="{D1FAA722-0D4C-850E-641E-FAB93668DD5D}"/>
              </a:ext>
            </a:extLst>
          </p:cNvPr>
          <p:cNvSpPr>
            <a:spLocks noChangeArrowheads="1"/>
          </p:cNvSpPr>
          <p:nvPr/>
        </p:nvSpPr>
        <p:spPr bwMode="auto">
          <a:xfrm>
            <a:off x="-5822" y="335056"/>
            <a:ext cx="12191999" cy="529719"/>
          </a:xfrm>
          <a:prstGeom prst="rect">
            <a:avLst/>
          </a:prstGeom>
          <a:noFill/>
          <a:ln w="9525">
            <a:noFill/>
            <a:miter lim="800000"/>
            <a:headEnd/>
            <a:tailEnd/>
          </a:ln>
        </p:spPr>
        <p:txBody>
          <a:bodyPr anchor="ctr"/>
          <a:lstStyle/>
          <a:p>
            <a:pPr>
              <a:spcBef>
                <a:spcPts val="0"/>
              </a:spcBef>
            </a:pPr>
            <a:r>
              <a:rPr lang="en-US" sz="2800" dirty="0">
                <a:solidFill>
                  <a:schemeClr val="accent5"/>
                </a:solidFill>
                <a:latin typeface="Arial Unicode MS" pitchFamily="34" charset="-128"/>
              </a:rPr>
              <a:t>2032 and 2036 Risk Enhancement from NEOs in the Taurid Stream:</a:t>
            </a:r>
          </a:p>
          <a:p>
            <a:pPr>
              <a:spcBef>
                <a:spcPts val="0"/>
              </a:spcBef>
            </a:pPr>
            <a:r>
              <a:rPr lang="en-US" sz="2400" dirty="0">
                <a:solidFill>
                  <a:schemeClr val="accent5"/>
                </a:solidFill>
                <a:latin typeface="Arial Unicode MS" pitchFamily="34" charset="-128"/>
              </a:rPr>
              <a:t>Is there a Significant Coherent Component to Impact Risk?</a:t>
            </a:r>
          </a:p>
          <a:p>
            <a:pPr>
              <a:spcBef>
                <a:spcPts val="0"/>
              </a:spcBef>
            </a:pPr>
            <a:endParaRPr lang="en-US" sz="2800" dirty="0">
              <a:solidFill>
                <a:schemeClr val="accent5"/>
              </a:solidFill>
              <a:latin typeface="Arial Unicode MS" pitchFamily="34" charset="-128"/>
            </a:endParaRPr>
          </a:p>
        </p:txBody>
      </p:sp>
      <p:sp>
        <p:nvSpPr>
          <p:cNvPr id="6" name="Rectangle 15">
            <a:extLst>
              <a:ext uri="{FF2B5EF4-FFF2-40B4-BE49-F238E27FC236}">
                <a16:creationId xmlns:a16="http://schemas.microsoft.com/office/drawing/2014/main" id="{36667031-2A81-C39B-8644-FCDAC15B3332}"/>
              </a:ext>
            </a:extLst>
          </p:cNvPr>
          <p:cNvSpPr>
            <a:spLocks noChangeArrowheads="1"/>
          </p:cNvSpPr>
          <p:nvPr/>
        </p:nvSpPr>
        <p:spPr bwMode="auto">
          <a:xfrm>
            <a:off x="134601" y="779078"/>
            <a:ext cx="11655445" cy="403742"/>
          </a:xfrm>
          <a:prstGeom prst="rect">
            <a:avLst/>
          </a:prstGeom>
          <a:noFill/>
          <a:ln w="9525">
            <a:noFill/>
            <a:miter lim="800000"/>
            <a:headEnd/>
            <a:tailEnd/>
          </a:ln>
        </p:spPr>
        <p:txBody>
          <a:bodyPr anchor="ctr"/>
          <a:lstStyle/>
          <a:p>
            <a:pPr marL="0" marR="0" algn="ctr">
              <a:spcBef>
                <a:spcPts val="0"/>
              </a:spcBef>
              <a:spcAft>
                <a:spcPts val="0"/>
              </a:spcAft>
            </a:pPr>
            <a:r>
              <a:rPr lang="en-US" sz="1600" kern="0" dirty="0">
                <a:solidFill>
                  <a:schemeClr val="accent5"/>
                </a:solidFill>
                <a:effectLst/>
                <a:latin typeface="+mj-lt"/>
                <a:ea typeface="Calibri" panose="020F0502020204030204" pitchFamily="34" charset="0"/>
                <a:cs typeface="Times New Roman" panose="02020603050405020304" pitchFamily="18" charset="0"/>
              </a:rPr>
              <a:t>Mark Boslough</a:t>
            </a:r>
            <a:r>
              <a:rPr lang="en-US" sz="1600" kern="0" baseline="30000" dirty="0">
                <a:solidFill>
                  <a:schemeClr val="accent5"/>
                </a:solidFill>
                <a:effectLst/>
                <a:latin typeface="+mj-lt"/>
                <a:ea typeface="Calibri" panose="020F0502020204030204" pitchFamily="34" charset="0"/>
                <a:cs typeface="Times New Roman" panose="02020603050405020304" pitchFamily="18" charset="0"/>
              </a:rPr>
              <a:t>1,2</a:t>
            </a:r>
            <a:r>
              <a:rPr lang="en-US" sz="1600" kern="0" dirty="0">
                <a:solidFill>
                  <a:schemeClr val="accent5"/>
                </a:solidFill>
                <a:effectLst/>
                <a:latin typeface="+mj-lt"/>
                <a:ea typeface="Calibri" panose="020F0502020204030204" pitchFamily="34" charset="0"/>
                <a:cs typeface="Times New Roman" panose="02020603050405020304" pitchFamily="18" charset="0"/>
              </a:rPr>
              <a:t>, Peter Brown</a:t>
            </a:r>
            <a:r>
              <a:rPr lang="en-US" sz="1600" kern="0" baseline="30000" dirty="0">
                <a:solidFill>
                  <a:schemeClr val="accent5"/>
                </a:solidFill>
                <a:effectLst/>
                <a:latin typeface="+mj-lt"/>
                <a:ea typeface="Calibri" panose="020F0502020204030204" pitchFamily="34" charset="0"/>
                <a:cs typeface="Times New Roman" panose="02020603050405020304" pitchFamily="18" charset="0"/>
              </a:rPr>
              <a:t>3</a:t>
            </a:r>
            <a:r>
              <a:rPr lang="en-US" sz="1600" kern="0" dirty="0">
                <a:solidFill>
                  <a:schemeClr val="accent5"/>
                </a:solidFill>
                <a:effectLst/>
                <a:latin typeface="+mj-lt"/>
                <a:ea typeface="Calibri" panose="020F0502020204030204" pitchFamily="34" charset="0"/>
                <a:cs typeface="Times New Roman" panose="02020603050405020304" pitchFamily="18" charset="0"/>
              </a:rPr>
              <a:t>, David Clark</a:t>
            </a:r>
            <a:r>
              <a:rPr lang="en-US" sz="1600" kern="0" baseline="30000" dirty="0">
                <a:solidFill>
                  <a:schemeClr val="accent5"/>
                </a:solidFill>
                <a:effectLst/>
                <a:latin typeface="+mj-lt"/>
                <a:ea typeface="Calibri" panose="020F0502020204030204" pitchFamily="34" charset="0"/>
                <a:cs typeface="Times New Roman" panose="02020603050405020304" pitchFamily="18" charset="0"/>
              </a:rPr>
              <a:t>3</a:t>
            </a:r>
            <a:r>
              <a:rPr lang="en-US" sz="1600" kern="0" dirty="0">
                <a:solidFill>
                  <a:schemeClr val="accent5"/>
                </a:solidFill>
                <a:effectLst/>
                <a:latin typeface="+mj-lt"/>
                <a:ea typeface="Calibri" panose="020F0502020204030204" pitchFamily="34" charset="0"/>
                <a:cs typeface="Times New Roman" panose="02020603050405020304" pitchFamily="18" charset="0"/>
              </a:rPr>
              <a:t>, Paul Wiegert</a:t>
            </a:r>
            <a:r>
              <a:rPr lang="en-US" sz="1600" kern="0" baseline="30000" dirty="0">
                <a:solidFill>
                  <a:schemeClr val="accent5"/>
                </a:solidFill>
                <a:effectLst/>
                <a:latin typeface="+mj-lt"/>
                <a:ea typeface="Calibri" panose="020F0502020204030204" pitchFamily="34" charset="0"/>
                <a:cs typeface="Times New Roman" panose="02020603050405020304" pitchFamily="18" charset="0"/>
              </a:rPr>
              <a:t>4</a:t>
            </a:r>
            <a:r>
              <a:rPr lang="en-US" sz="1600" kern="0" dirty="0">
                <a:solidFill>
                  <a:schemeClr val="accent5"/>
                </a:solidFill>
                <a:effectLst/>
                <a:latin typeface="+mj-lt"/>
                <a:ea typeface="Calibri" panose="020F0502020204030204" pitchFamily="34" charset="0"/>
                <a:cs typeface="Times New Roman" panose="02020603050405020304" pitchFamily="18" charset="0"/>
              </a:rPr>
              <a:t>, and </a:t>
            </a:r>
            <a:r>
              <a:rPr lang="en-US" sz="1600" kern="0" dirty="0" err="1">
                <a:solidFill>
                  <a:schemeClr val="accent5"/>
                </a:solidFill>
                <a:effectLst/>
                <a:latin typeface="+mj-lt"/>
                <a:ea typeface="Calibri" panose="020F0502020204030204" pitchFamily="34" charset="0"/>
                <a:cs typeface="Times New Roman" panose="02020603050405020304" pitchFamily="18" charset="0"/>
              </a:rPr>
              <a:t>Quanzhi</a:t>
            </a:r>
            <a:r>
              <a:rPr lang="en-US" sz="1600" kern="0" dirty="0">
                <a:solidFill>
                  <a:schemeClr val="accent5"/>
                </a:solidFill>
                <a:effectLst/>
                <a:latin typeface="+mj-lt"/>
                <a:ea typeface="Calibri" panose="020F0502020204030204" pitchFamily="34" charset="0"/>
                <a:cs typeface="Times New Roman" panose="02020603050405020304" pitchFamily="18" charset="0"/>
              </a:rPr>
              <a:t> Ye</a:t>
            </a:r>
            <a:r>
              <a:rPr lang="en-US" sz="1600" kern="0" baseline="30000" dirty="0">
                <a:solidFill>
                  <a:schemeClr val="accent5"/>
                </a:solidFill>
                <a:effectLst/>
                <a:latin typeface="+mj-lt"/>
                <a:ea typeface="Calibri" panose="020F0502020204030204" pitchFamily="34" charset="0"/>
                <a:cs typeface="Times New Roman" panose="02020603050405020304" pitchFamily="18" charset="0"/>
              </a:rPr>
              <a:t>14</a:t>
            </a:r>
            <a:endParaRPr lang="en-US" sz="1600" kern="100" dirty="0">
              <a:solidFill>
                <a:schemeClr val="accent5"/>
              </a:solidFill>
              <a:effectLst/>
              <a:latin typeface="+mj-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C8FB66B-4AFE-E2BF-83D6-9F1857DC5DD9}"/>
              </a:ext>
            </a:extLst>
          </p:cNvPr>
          <p:cNvSpPr txBox="1"/>
          <p:nvPr/>
        </p:nvSpPr>
        <p:spPr>
          <a:xfrm>
            <a:off x="538321" y="6140524"/>
            <a:ext cx="10599688" cy="400110"/>
          </a:xfrm>
          <a:prstGeom prst="rect">
            <a:avLst/>
          </a:prstGeom>
          <a:noFill/>
        </p:spPr>
        <p:txBody>
          <a:bodyPr wrap="square">
            <a:spAutoFit/>
          </a:bodyPr>
          <a:lstStyle/>
          <a:p>
            <a:pPr algn="ctr"/>
            <a:r>
              <a:rPr lang="en-US" sz="2000" dirty="0">
                <a:solidFill>
                  <a:schemeClr val="accent5"/>
                </a:solidFill>
                <a:latin typeface="Arial Unicode MS" pitchFamily="34" charset="-128"/>
              </a:rPr>
              <a:t>IAA Planetary Defense Conference, 5-9 May 2025, Stellenbosch, Cape Town, South Africa</a:t>
            </a:r>
          </a:p>
        </p:txBody>
      </p:sp>
      <p:sp>
        <p:nvSpPr>
          <p:cNvPr id="2" name="Rectangle 15">
            <a:extLst>
              <a:ext uri="{FF2B5EF4-FFF2-40B4-BE49-F238E27FC236}">
                <a16:creationId xmlns:a16="http://schemas.microsoft.com/office/drawing/2014/main" id="{F2082FBF-EF04-CEE2-E73F-AEFC3743B72E}"/>
              </a:ext>
            </a:extLst>
          </p:cNvPr>
          <p:cNvSpPr>
            <a:spLocks noChangeArrowheads="1"/>
          </p:cNvSpPr>
          <p:nvPr/>
        </p:nvSpPr>
        <p:spPr bwMode="auto">
          <a:xfrm>
            <a:off x="2204007" y="1064672"/>
            <a:ext cx="7516631" cy="232869"/>
          </a:xfrm>
          <a:prstGeom prst="rect">
            <a:avLst/>
          </a:prstGeom>
          <a:noFill/>
          <a:ln w="9525">
            <a:noFill/>
            <a:miter lim="800000"/>
            <a:headEnd/>
            <a:tailEnd/>
          </a:ln>
        </p:spPr>
        <p:txBody>
          <a:bodyPr anchor="ctr"/>
          <a:lstStyle/>
          <a:p>
            <a:pPr marL="0" marR="0">
              <a:spcBef>
                <a:spcPts val="0"/>
              </a:spcBef>
              <a:spcAft>
                <a:spcPts val="0"/>
              </a:spcAft>
            </a:pPr>
            <a:r>
              <a:rPr lang="en-US" sz="1000" kern="0" baseline="30000" dirty="0">
                <a:solidFill>
                  <a:schemeClr val="accent5"/>
                </a:solidFill>
                <a:effectLst/>
                <a:latin typeface="+mn-lt"/>
                <a:ea typeface="Calibri" panose="020F0502020204030204" pitchFamily="34" charset="0"/>
                <a:cs typeface="Times New Roman" panose="02020603050405020304" pitchFamily="18" charset="0"/>
              </a:rPr>
              <a:t>1</a:t>
            </a:r>
            <a:r>
              <a:rPr lang="en-US" sz="1000" kern="0" dirty="0">
                <a:solidFill>
                  <a:schemeClr val="accent5"/>
                </a:solidFill>
                <a:effectLst/>
                <a:latin typeface="+mn-lt"/>
                <a:ea typeface="Calibri" panose="020F0502020204030204" pitchFamily="34" charset="0"/>
                <a:cs typeface="Times New Roman" panose="02020603050405020304" pitchFamily="18" charset="0"/>
              </a:rPr>
              <a:t>Los Alamos National Laboratory, </a:t>
            </a:r>
            <a:r>
              <a:rPr lang="en-US" sz="1000" kern="0" baseline="30000" dirty="0">
                <a:solidFill>
                  <a:schemeClr val="accent5"/>
                </a:solidFill>
                <a:effectLst/>
                <a:latin typeface="+mn-lt"/>
                <a:ea typeface="Calibri" panose="020F0502020204030204" pitchFamily="34" charset="0"/>
                <a:cs typeface="Times New Roman" panose="02020603050405020304" pitchFamily="18" charset="0"/>
              </a:rPr>
              <a:t>2</a:t>
            </a:r>
            <a:r>
              <a:rPr lang="en-US" sz="1000" kern="0" dirty="0">
                <a:solidFill>
                  <a:schemeClr val="accent5"/>
                </a:solidFill>
                <a:effectLst/>
                <a:latin typeface="+mn-lt"/>
                <a:ea typeface="Calibri" panose="020F0502020204030204" pitchFamily="34" charset="0"/>
                <a:cs typeface="Times New Roman" panose="02020603050405020304" pitchFamily="18" charset="0"/>
              </a:rPr>
              <a:t>University of New Mexico, </a:t>
            </a:r>
            <a:r>
              <a:rPr lang="en-US" sz="1000" kern="0" baseline="30000" dirty="0">
                <a:solidFill>
                  <a:schemeClr val="accent5"/>
                </a:solidFill>
                <a:effectLst/>
                <a:latin typeface="+mn-lt"/>
                <a:ea typeface="Calibri" panose="020F0502020204030204" pitchFamily="34" charset="0"/>
                <a:cs typeface="Times New Roman" panose="02020603050405020304" pitchFamily="18" charset="0"/>
              </a:rPr>
              <a:t>3</a:t>
            </a:r>
            <a:r>
              <a:rPr lang="en-US" sz="1000" kern="0" dirty="0">
                <a:solidFill>
                  <a:schemeClr val="accent5"/>
                </a:solidFill>
                <a:effectLst/>
                <a:latin typeface="+mn-lt"/>
                <a:ea typeface="Calibri" panose="020F0502020204030204" pitchFamily="34" charset="0"/>
                <a:cs typeface="Times New Roman" panose="02020603050405020304" pitchFamily="18" charset="0"/>
              </a:rPr>
              <a:t>University of Western Ontario, </a:t>
            </a:r>
            <a:r>
              <a:rPr lang="en-US" sz="1000" kern="0" baseline="30000" dirty="0">
                <a:solidFill>
                  <a:schemeClr val="accent5"/>
                </a:solidFill>
                <a:effectLst/>
                <a:latin typeface="+mn-lt"/>
                <a:ea typeface="Calibri" panose="020F0502020204030204" pitchFamily="34" charset="0"/>
                <a:cs typeface="Times New Roman" panose="02020603050405020304" pitchFamily="18" charset="0"/>
              </a:rPr>
              <a:t>4</a:t>
            </a:r>
            <a:r>
              <a:rPr lang="en-US" sz="1000" kern="0" dirty="0">
                <a:solidFill>
                  <a:schemeClr val="accent5"/>
                </a:solidFill>
                <a:effectLst/>
                <a:latin typeface="+mn-lt"/>
                <a:ea typeface="Calibri" panose="020F0502020204030204" pitchFamily="34" charset="0"/>
                <a:cs typeface="Times New Roman" panose="02020603050405020304" pitchFamily="18" charset="0"/>
              </a:rPr>
              <a:t>University of Maryland</a:t>
            </a:r>
            <a:endParaRPr lang="en-US" sz="1000" kern="100" dirty="0">
              <a:solidFill>
                <a:schemeClr val="accent5"/>
              </a:solidFill>
              <a:effectLst/>
              <a:latin typeface="+mn-lt"/>
              <a:ea typeface="Calibri" panose="020F0502020204030204" pitchFamily="34" charset="0"/>
              <a:cs typeface="Times New Roman" panose="02020603050405020304" pitchFamily="18" charset="0"/>
            </a:endParaRPr>
          </a:p>
        </p:txBody>
      </p:sp>
      <p:sp>
        <p:nvSpPr>
          <p:cNvPr id="15" name="Rectangle 15">
            <a:extLst>
              <a:ext uri="{FF2B5EF4-FFF2-40B4-BE49-F238E27FC236}">
                <a16:creationId xmlns:a16="http://schemas.microsoft.com/office/drawing/2014/main" id="{D21CA69E-CE17-D27B-5C0C-DD5743F71CC7}"/>
              </a:ext>
            </a:extLst>
          </p:cNvPr>
          <p:cNvSpPr>
            <a:spLocks noChangeArrowheads="1"/>
          </p:cNvSpPr>
          <p:nvPr/>
        </p:nvSpPr>
        <p:spPr bwMode="auto">
          <a:xfrm>
            <a:off x="0" y="6607422"/>
            <a:ext cx="11924649" cy="240919"/>
          </a:xfrm>
          <a:prstGeom prst="rect">
            <a:avLst/>
          </a:prstGeom>
          <a:noFill/>
          <a:ln w="9525">
            <a:noFill/>
            <a:miter lim="800000"/>
            <a:headEnd/>
            <a:tailEnd/>
          </a:ln>
        </p:spPr>
        <p:txBody>
          <a:bodyPr anchor="ctr"/>
          <a:lstStyle/>
          <a:p>
            <a:pPr marL="0" marR="0" algn="l">
              <a:spcBef>
                <a:spcPts val="0"/>
              </a:spcBef>
              <a:spcAft>
                <a:spcPts val="0"/>
              </a:spcAft>
            </a:pPr>
            <a:r>
              <a:rPr lang="en-US" sz="1000" kern="0" dirty="0">
                <a:solidFill>
                  <a:schemeClr val="accent5"/>
                </a:solidFill>
                <a:effectLst/>
                <a:latin typeface="+mn-lt"/>
                <a:ea typeface="Calibri" panose="020F0502020204030204" pitchFamily="34" charset="0"/>
                <a:cs typeface="Times New Roman" panose="02020603050405020304" pitchFamily="18" charset="0"/>
              </a:rPr>
              <a:t>LANL work was supported by the US Department of Energy through the Los Alamos National Laboratory. Los Alamos National Laboratory is operated by Triad National Security, LLC, for the National Nuclear Security Administration of U.S. Department of Energy (Contract No. 89233218CNA000001).</a:t>
            </a:r>
          </a:p>
          <a:p>
            <a:pPr marL="0" marR="0">
              <a:spcBef>
                <a:spcPts val="0"/>
              </a:spcBef>
              <a:spcAft>
                <a:spcPts val="0"/>
              </a:spcAft>
            </a:pPr>
            <a:endParaRPr lang="en-US" sz="1400" kern="0" baseline="30000" dirty="0">
              <a:solidFill>
                <a:schemeClr val="accent1">
                  <a:lumMod val="90000"/>
                </a:schemeClr>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5201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F5BFDC-6281-16DD-B2C9-DE1CBD37CF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7A6C18-F9F0-382F-0CB4-EF4A30814B22}"/>
              </a:ext>
            </a:extLst>
          </p:cNvPr>
          <p:cNvSpPr>
            <a:spLocks noGrp="1"/>
          </p:cNvSpPr>
          <p:nvPr>
            <p:ph type="title"/>
          </p:nvPr>
        </p:nvSpPr>
        <p:spPr>
          <a:xfrm>
            <a:off x="609600" y="274638"/>
            <a:ext cx="10972800" cy="504440"/>
          </a:xfrm>
        </p:spPr>
        <p:txBody>
          <a:bodyPr/>
          <a:lstStyle/>
          <a:p>
            <a:r>
              <a:rPr lang="en-US" sz="3200" dirty="0"/>
              <a:t>Tunguska tree fall pattern depends on entry angle</a:t>
            </a:r>
          </a:p>
        </p:txBody>
      </p:sp>
      <p:pic>
        <p:nvPicPr>
          <p:cNvPr id="3" name="Graphic 2">
            <a:extLst>
              <a:ext uri="{FF2B5EF4-FFF2-40B4-BE49-F238E27FC236}">
                <a16:creationId xmlns:a16="http://schemas.microsoft.com/office/drawing/2014/main" id="{6C67E7E2-AEFE-48A2-AE4A-9B24D5519C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75475" y="821346"/>
            <a:ext cx="8901976" cy="5372790"/>
          </a:xfrm>
          <a:prstGeom prst="rect">
            <a:avLst/>
          </a:prstGeom>
        </p:spPr>
      </p:pic>
    </p:spTree>
    <p:extLst>
      <p:ext uri="{BB962C8B-B14F-4D97-AF65-F5344CB8AC3E}">
        <p14:creationId xmlns:p14="http://schemas.microsoft.com/office/powerpoint/2010/main" val="1000517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5EDA2C-CB61-758A-C69E-881DFE0E7F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B7E849-B564-83A2-2D52-342A8C339EE1}"/>
              </a:ext>
            </a:extLst>
          </p:cNvPr>
          <p:cNvSpPr>
            <a:spLocks noGrp="1"/>
          </p:cNvSpPr>
          <p:nvPr>
            <p:ph type="title"/>
          </p:nvPr>
        </p:nvSpPr>
        <p:spPr>
          <a:xfrm>
            <a:off x="609600" y="274638"/>
            <a:ext cx="10972800" cy="504440"/>
          </a:xfrm>
        </p:spPr>
        <p:txBody>
          <a:bodyPr/>
          <a:lstStyle/>
          <a:p>
            <a:r>
              <a:rPr lang="en-US" sz="3200" dirty="0"/>
              <a:t>Tunguska tree fall pattern is consistent with Taurid</a:t>
            </a:r>
          </a:p>
        </p:txBody>
      </p:sp>
      <p:grpSp>
        <p:nvGrpSpPr>
          <p:cNvPr id="3" name="Group 2">
            <a:extLst>
              <a:ext uri="{FF2B5EF4-FFF2-40B4-BE49-F238E27FC236}">
                <a16:creationId xmlns:a16="http://schemas.microsoft.com/office/drawing/2014/main" id="{A122390F-FA73-7B0B-E7EF-A560658755D0}"/>
              </a:ext>
            </a:extLst>
          </p:cNvPr>
          <p:cNvGrpSpPr/>
          <p:nvPr/>
        </p:nvGrpSpPr>
        <p:grpSpPr>
          <a:xfrm rot="5400000">
            <a:off x="-1764502" y="2700095"/>
            <a:ext cx="4912153" cy="1179810"/>
            <a:chOff x="483718" y="5543549"/>
            <a:chExt cx="5397970" cy="1296496"/>
          </a:xfrm>
        </p:grpSpPr>
        <p:pic>
          <p:nvPicPr>
            <p:cNvPr id="4" name="Picture 18" descr="BARvmag000000">
              <a:extLst>
                <a:ext uri="{FF2B5EF4-FFF2-40B4-BE49-F238E27FC236}">
                  <a16:creationId xmlns:a16="http://schemas.microsoft.com/office/drawing/2014/main" id="{212446E7-ECD6-48CF-A213-9AC24FF0905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14400" y="5761038"/>
              <a:ext cx="48450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9">
              <a:extLst>
                <a:ext uri="{FF2B5EF4-FFF2-40B4-BE49-F238E27FC236}">
                  <a16:creationId xmlns:a16="http://schemas.microsoft.com/office/drawing/2014/main" id="{43694796-BABF-A764-6561-DB0C2317EC29}"/>
                </a:ext>
              </a:extLst>
            </p:cNvPr>
            <p:cNvSpPr txBox="1">
              <a:spLocks noChangeArrowheads="1"/>
            </p:cNvSpPr>
            <p:nvPr/>
          </p:nvSpPr>
          <p:spPr bwMode="auto">
            <a:xfrm rot="16200000">
              <a:off x="21842" y="6005425"/>
              <a:ext cx="1296496" cy="37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algn="ctr" eaLnBrk="0" fontAlgn="base" hangingPunct="0">
                <a:spcBef>
                  <a:spcPct val="0"/>
                </a:spcBef>
                <a:spcAft>
                  <a:spcPct val="0"/>
                </a:spcAft>
                <a:defRPr sz="6000">
                  <a:solidFill>
                    <a:schemeClr val="tx1"/>
                  </a:solidFill>
                  <a:latin typeface="Arial" panose="020B0604020202020204" pitchFamily="34" charset="0"/>
                </a:defRPr>
              </a:lvl6pPr>
              <a:lvl7pPr marL="2971800" indent="-228600" algn="ctr" eaLnBrk="0" fontAlgn="base" hangingPunct="0">
                <a:spcBef>
                  <a:spcPct val="0"/>
                </a:spcBef>
                <a:spcAft>
                  <a:spcPct val="0"/>
                </a:spcAft>
                <a:defRPr sz="6000">
                  <a:solidFill>
                    <a:schemeClr val="tx1"/>
                  </a:solidFill>
                  <a:latin typeface="Arial" panose="020B0604020202020204" pitchFamily="34" charset="0"/>
                </a:defRPr>
              </a:lvl7pPr>
              <a:lvl8pPr marL="3429000" indent="-228600" algn="ctr" eaLnBrk="0" fontAlgn="base" hangingPunct="0">
                <a:spcBef>
                  <a:spcPct val="0"/>
                </a:spcBef>
                <a:spcAft>
                  <a:spcPct val="0"/>
                </a:spcAft>
                <a:defRPr sz="6000">
                  <a:solidFill>
                    <a:schemeClr val="tx1"/>
                  </a:solidFill>
                  <a:latin typeface="Arial" panose="020B0604020202020204" pitchFamily="34" charset="0"/>
                </a:defRPr>
              </a:lvl8pPr>
              <a:lvl9pPr marL="3886200" indent="-228600" algn="ctr" eaLnBrk="0" fontAlgn="base" hangingPunct="0">
                <a:spcBef>
                  <a:spcPct val="0"/>
                </a:spcBef>
                <a:spcAft>
                  <a:spcPct val="0"/>
                </a:spcAft>
                <a:defRPr sz="6000">
                  <a:solidFill>
                    <a:schemeClr val="tx1"/>
                  </a:solidFill>
                  <a:latin typeface="Arial" panose="020B0604020202020204" pitchFamily="34" charset="0"/>
                </a:defRPr>
              </a:lvl9pPr>
            </a:lstStyle>
            <a:p>
              <a:pPr algn="l" eaLnBrk="1" hangingPunct="1"/>
              <a:r>
                <a:rPr lang="en-US" altLang="en-US" sz="1600" dirty="0"/>
                <a:t>Wind (m/s)</a:t>
              </a:r>
            </a:p>
          </p:txBody>
        </p:sp>
        <p:sp>
          <p:nvSpPr>
            <p:cNvPr id="7" name="Text Box 20">
              <a:extLst>
                <a:ext uri="{FF2B5EF4-FFF2-40B4-BE49-F238E27FC236}">
                  <a16:creationId xmlns:a16="http://schemas.microsoft.com/office/drawing/2014/main" id="{20CEB0A3-D2A9-3326-5CB8-DF4F99693208}"/>
                </a:ext>
              </a:extLst>
            </p:cNvPr>
            <p:cNvSpPr txBox="1">
              <a:spLocks noChangeArrowheads="1"/>
            </p:cNvSpPr>
            <p:nvPr/>
          </p:nvSpPr>
          <p:spPr bwMode="auto">
            <a:xfrm rot="16200000">
              <a:off x="5449888" y="6259513"/>
              <a:ext cx="46672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algn="ctr" eaLnBrk="0" fontAlgn="base" hangingPunct="0">
                <a:spcBef>
                  <a:spcPct val="0"/>
                </a:spcBef>
                <a:spcAft>
                  <a:spcPct val="0"/>
                </a:spcAft>
                <a:defRPr sz="6000">
                  <a:solidFill>
                    <a:schemeClr val="tx1"/>
                  </a:solidFill>
                  <a:latin typeface="Arial" panose="020B0604020202020204" pitchFamily="34" charset="0"/>
                </a:defRPr>
              </a:lvl6pPr>
              <a:lvl7pPr marL="2971800" indent="-228600" algn="ctr" eaLnBrk="0" fontAlgn="base" hangingPunct="0">
                <a:spcBef>
                  <a:spcPct val="0"/>
                </a:spcBef>
                <a:spcAft>
                  <a:spcPct val="0"/>
                </a:spcAft>
                <a:defRPr sz="6000">
                  <a:solidFill>
                    <a:schemeClr val="tx1"/>
                  </a:solidFill>
                  <a:latin typeface="Arial" panose="020B0604020202020204" pitchFamily="34" charset="0"/>
                </a:defRPr>
              </a:lvl7pPr>
              <a:lvl8pPr marL="3429000" indent="-228600" algn="ctr" eaLnBrk="0" fontAlgn="base" hangingPunct="0">
                <a:spcBef>
                  <a:spcPct val="0"/>
                </a:spcBef>
                <a:spcAft>
                  <a:spcPct val="0"/>
                </a:spcAft>
                <a:defRPr sz="6000">
                  <a:solidFill>
                    <a:schemeClr val="tx1"/>
                  </a:solidFill>
                  <a:latin typeface="Arial" panose="020B0604020202020204" pitchFamily="34" charset="0"/>
                </a:defRPr>
              </a:lvl8pPr>
              <a:lvl9pPr marL="3886200" indent="-228600" algn="ctr" eaLnBrk="0" fontAlgn="base" hangingPunct="0">
                <a:spcBef>
                  <a:spcPct val="0"/>
                </a:spcBef>
                <a:spcAft>
                  <a:spcPct val="0"/>
                </a:spcAft>
                <a:defRPr sz="6000">
                  <a:solidFill>
                    <a:schemeClr val="tx1"/>
                  </a:solidFill>
                  <a:latin typeface="Arial" panose="020B0604020202020204" pitchFamily="34" charset="0"/>
                </a:defRPr>
              </a:lvl9pPr>
            </a:lstStyle>
            <a:p>
              <a:pPr algn="l" eaLnBrk="1" hangingPunct="1"/>
              <a:r>
                <a:rPr lang="en-US" altLang="en-US" sz="2000" dirty="0"/>
                <a:t>10</a:t>
              </a:r>
            </a:p>
          </p:txBody>
        </p:sp>
        <p:sp>
          <p:nvSpPr>
            <p:cNvPr id="8" name="Text Box 21">
              <a:extLst>
                <a:ext uri="{FF2B5EF4-FFF2-40B4-BE49-F238E27FC236}">
                  <a16:creationId xmlns:a16="http://schemas.microsoft.com/office/drawing/2014/main" id="{9F47707A-2BB8-DA34-7E9E-CE2DC93DEDEE}"/>
                </a:ext>
              </a:extLst>
            </p:cNvPr>
            <p:cNvSpPr txBox="1">
              <a:spLocks noChangeArrowheads="1"/>
            </p:cNvSpPr>
            <p:nvPr/>
          </p:nvSpPr>
          <p:spPr bwMode="auto">
            <a:xfrm rot="16200000">
              <a:off x="3590925" y="6259513"/>
              <a:ext cx="46672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algn="ctr" eaLnBrk="0" fontAlgn="base" hangingPunct="0">
                <a:spcBef>
                  <a:spcPct val="0"/>
                </a:spcBef>
                <a:spcAft>
                  <a:spcPct val="0"/>
                </a:spcAft>
                <a:defRPr sz="6000">
                  <a:solidFill>
                    <a:schemeClr val="tx1"/>
                  </a:solidFill>
                  <a:latin typeface="Arial" panose="020B0604020202020204" pitchFamily="34" charset="0"/>
                </a:defRPr>
              </a:lvl6pPr>
              <a:lvl7pPr marL="2971800" indent="-228600" algn="ctr" eaLnBrk="0" fontAlgn="base" hangingPunct="0">
                <a:spcBef>
                  <a:spcPct val="0"/>
                </a:spcBef>
                <a:spcAft>
                  <a:spcPct val="0"/>
                </a:spcAft>
                <a:defRPr sz="6000">
                  <a:solidFill>
                    <a:schemeClr val="tx1"/>
                  </a:solidFill>
                  <a:latin typeface="Arial" panose="020B0604020202020204" pitchFamily="34" charset="0"/>
                </a:defRPr>
              </a:lvl7pPr>
              <a:lvl8pPr marL="3429000" indent="-228600" algn="ctr" eaLnBrk="0" fontAlgn="base" hangingPunct="0">
                <a:spcBef>
                  <a:spcPct val="0"/>
                </a:spcBef>
                <a:spcAft>
                  <a:spcPct val="0"/>
                </a:spcAft>
                <a:defRPr sz="6000">
                  <a:solidFill>
                    <a:schemeClr val="tx1"/>
                  </a:solidFill>
                  <a:latin typeface="Arial" panose="020B0604020202020204" pitchFamily="34" charset="0"/>
                </a:defRPr>
              </a:lvl8pPr>
              <a:lvl9pPr marL="3886200" indent="-228600" algn="ctr" eaLnBrk="0" fontAlgn="base" hangingPunct="0">
                <a:spcBef>
                  <a:spcPct val="0"/>
                </a:spcBef>
                <a:spcAft>
                  <a:spcPct val="0"/>
                </a:spcAft>
                <a:defRPr sz="6000">
                  <a:solidFill>
                    <a:schemeClr val="tx1"/>
                  </a:solidFill>
                  <a:latin typeface="Arial" panose="020B0604020202020204" pitchFamily="34" charset="0"/>
                </a:defRPr>
              </a:lvl9pPr>
            </a:lstStyle>
            <a:p>
              <a:pPr algn="l" eaLnBrk="1" hangingPunct="1"/>
              <a:r>
                <a:rPr lang="en-US" altLang="en-US" sz="2000" dirty="0"/>
                <a:t>30</a:t>
              </a:r>
            </a:p>
          </p:txBody>
        </p:sp>
        <p:sp>
          <p:nvSpPr>
            <p:cNvPr id="9" name="Text Box 22">
              <a:extLst>
                <a:ext uri="{FF2B5EF4-FFF2-40B4-BE49-F238E27FC236}">
                  <a16:creationId xmlns:a16="http://schemas.microsoft.com/office/drawing/2014/main" id="{4EA46FDD-F8A3-FC66-0385-894BCF282271}"/>
                </a:ext>
              </a:extLst>
            </p:cNvPr>
            <p:cNvSpPr txBox="1">
              <a:spLocks noChangeArrowheads="1"/>
            </p:cNvSpPr>
            <p:nvPr/>
          </p:nvSpPr>
          <p:spPr bwMode="auto">
            <a:xfrm rot="16200000">
              <a:off x="2660650" y="6259513"/>
              <a:ext cx="46672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algn="ctr" eaLnBrk="0" fontAlgn="base" hangingPunct="0">
                <a:spcBef>
                  <a:spcPct val="0"/>
                </a:spcBef>
                <a:spcAft>
                  <a:spcPct val="0"/>
                </a:spcAft>
                <a:defRPr sz="6000">
                  <a:solidFill>
                    <a:schemeClr val="tx1"/>
                  </a:solidFill>
                  <a:latin typeface="Arial" panose="020B0604020202020204" pitchFamily="34" charset="0"/>
                </a:defRPr>
              </a:lvl6pPr>
              <a:lvl7pPr marL="2971800" indent="-228600" algn="ctr" eaLnBrk="0" fontAlgn="base" hangingPunct="0">
                <a:spcBef>
                  <a:spcPct val="0"/>
                </a:spcBef>
                <a:spcAft>
                  <a:spcPct val="0"/>
                </a:spcAft>
                <a:defRPr sz="6000">
                  <a:solidFill>
                    <a:schemeClr val="tx1"/>
                  </a:solidFill>
                  <a:latin typeface="Arial" panose="020B0604020202020204" pitchFamily="34" charset="0"/>
                </a:defRPr>
              </a:lvl7pPr>
              <a:lvl8pPr marL="3429000" indent="-228600" algn="ctr" eaLnBrk="0" fontAlgn="base" hangingPunct="0">
                <a:spcBef>
                  <a:spcPct val="0"/>
                </a:spcBef>
                <a:spcAft>
                  <a:spcPct val="0"/>
                </a:spcAft>
                <a:defRPr sz="6000">
                  <a:solidFill>
                    <a:schemeClr val="tx1"/>
                  </a:solidFill>
                  <a:latin typeface="Arial" panose="020B0604020202020204" pitchFamily="34" charset="0"/>
                </a:defRPr>
              </a:lvl8pPr>
              <a:lvl9pPr marL="3886200" indent="-228600" algn="ctr" eaLnBrk="0" fontAlgn="base" hangingPunct="0">
                <a:spcBef>
                  <a:spcPct val="0"/>
                </a:spcBef>
                <a:spcAft>
                  <a:spcPct val="0"/>
                </a:spcAft>
                <a:defRPr sz="6000">
                  <a:solidFill>
                    <a:schemeClr val="tx1"/>
                  </a:solidFill>
                  <a:latin typeface="Arial" panose="020B0604020202020204" pitchFamily="34" charset="0"/>
                </a:defRPr>
              </a:lvl9pPr>
            </a:lstStyle>
            <a:p>
              <a:pPr algn="l" eaLnBrk="1" hangingPunct="1"/>
              <a:r>
                <a:rPr lang="en-US" altLang="en-US" sz="2000" dirty="0"/>
                <a:t>40</a:t>
              </a:r>
            </a:p>
          </p:txBody>
        </p:sp>
        <p:sp>
          <p:nvSpPr>
            <p:cNvPr id="10" name="Text Box 23">
              <a:extLst>
                <a:ext uri="{FF2B5EF4-FFF2-40B4-BE49-F238E27FC236}">
                  <a16:creationId xmlns:a16="http://schemas.microsoft.com/office/drawing/2014/main" id="{6809A93F-B6C7-2857-4AD2-B5A184F8C15E}"/>
                </a:ext>
              </a:extLst>
            </p:cNvPr>
            <p:cNvSpPr txBox="1">
              <a:spLocks noChangeArrowheads="1"/>
            </p:cNvSpPr>
            <p:nvPr/>
          </p:nvSpPr>
          <p:spPr bwMode="auto">
            <a:xfrm rot="15975841">
              <a:off x="1731963" y="6261100"/>
              <a:ext cx="46672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algn="ctr" eaLnBrk="0" fontAlgn="base" hangingPunct="0">
                <a:spcBef>
                  <a:spcPct val="0"/>
                </a:spcBef>
                <a:spcAft>
                  <a:spcPct val="0"/>
                </a:spcAft>
                <a:defRPr sz="6000">
                  <a:solidFill>
                    <a:schemeClr val="tx1"/>
                  </a:solidFill>
                  <a:latin typeface="Arial" panose="020B0604020202020204" pitchFamily="34" charset="0"/>
                </a:defRPr>
              </a:lvl6pPr>
              <a:lvl7pPr marL="2971800" indent="-228600" algn="ctr" eaLnBrk="0" fontAlgn="base" hangingPunct="0">
                <a:spcBef>
                  <a:spcPct val="0"/>
                </a:spcBef>
                <a:spcAft>
                  <a:spcPct val="0"/>
                </a:spcAft>
                <a:defRPr sz="6000">
                  <a:solidFill>
                    <a:schemeClr val="tx1"/>
                  </a:solidFill>
                  <a:latin typeface="Arial" panose="020B0604020202020204" pitchFamily="34" charset="0"/>
                </a:defRPr>
              </a:lvl7pPr>
              <a:lvl8pPr marL="3429000" indent="-228600" algn="ctr" eaLnBrk="0" fontAlgn="base" hangingPunct="0">
                <a:spcBef>
                  <a:spcPct val="0"/>
                </a:spcBef>
                <a:spcAft>
                  <a:spcPct val="0"/>
                </a:spcAft>
                <a:defRPr sz="6000">
                  <a:solidFill>
                    <a:schemeClr val="tx1"/>
                  </a:solidFill>
                  <a:latin typeface="Arial" panose="020B0604020202020204" pitchFamily="34" charset="0"/>
                </a:defRPr>
              </a:lvl8pPr>
              <a:lvl9pPr marL="3886200" indent="-228600" algn="ctr" eaLnBrk="0" fontAlgn="base" hangingPunct="0">
                <a:spcBef>
                  <a:spcPct val="0"/>
                </a:spcBef>
                <a:spcAft>
                  <a:spcPct val="0"/>
                </a:spcAft>
                <a:defRPr sz="6000">
                  <a:solidFill>
                    <a:schemeClr val="tx1"/>
                  </a:solidFill>
                  <a:latin typeface="Arial" panose="020B0604020202020204" pitchFamily="34" charset="0"/>
                </a:defRPr>
              </a:lvl9pPr>
            </a:lstStyle>
            <a:p>
              <a:pPr algn="l" eaLnBrk="1" hangingPunct="1"/>
              <a:r>
                <a:rPr lang="en-US" altLang="en-US" sz="2000" dirty="0"/>
                <a:t>50</a:t>
              </a:r>
            </a:p>
          </p:txBody>
        </p:sp>
        <p:sp>
          <p:nvSpPr>
            <p:cNvPr id="11" name="Text Box 24">
              <a:extLst>
                <a:ext uri="{FF2B5EF4-FFF2-40B4-BE49-F238E27FC236}">
                  <a16:creationId xmlns:a16="http://schemas.microsoft.com/office/drawing/2014/main" id="{40A4A31C-B789-40A1-E177-DDB4078EA376}"/>
                </a:ext>
              </a:extLst>
            </p:cNvPr>
            <p:cNvSpPr txBox="1">
              <a:spLocks noChangeArrowheads="1"/>
            </p:cNvSpPr>
            <p:nvPr/>
          </p:nvSpPr>
          <p:spPr bwMode="auto">
            <a:xfrm rot="16200000">
              <a:off x="803274" y="6261100"/>
              <a:ext cx="46672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algn="ctr" eaLnBrk="0" fontAlgn="base" hangingPunct="0">
                <a:spcBef>
                  <a:spcPct val="0"/>
                </a:spcBef>
                <a:spcAft>
                  <a:spcPct val="0"/>
                </a:spcAft>
                <a:defRPr sz="6000">
                  <a:solidFill>
                    <a:schemeClr val="tx1"/>
                  </a:solidFill>
                  <a:latin typeface="Arial" panose="020B0604020202020204" pitchFamily="34" charset="0"/>
                </a:defRPr>
              </a:lvl6pPr>
              <a:lvl7pPr marL="2971800" indent="-228600" algn="ctr" eaLnBrk="0" fontAlgn="base" hangingPunct="0">
                <a:spcBef>
                  <a:spcPct val="0"/>
                </a:spcBef>
                <a:spcAft>
                  <a:spcPct val="0"/>
                </a:spcAft>
                <a:defRPr sz="6000">
                  <a:solidFill>
                    <a:schemeClr val="tx1"/>
                  </a:solidFill>
                  <a:latin typeface="Arial" panose="020B0604020202020204" pitchFamily="34" charset="0"/>
                </a:defRPr>
              </a:lvl7pPr>
              <a:lvl8pPr marL="3429000" indent="-228600" algn="ctr" eaLnBrk="0" fontAlgn="base" hangingPunct="0">
                <a:spcBef>
                  <a:spcPct val="0"/>
                </a:spcBef>
                <a:spcAft>
                  <a:spcPct val="0"/>
                </a:spcAft>
                <a:defRPr sz="6000">
                  <a:solidFill>
                    <a:schemeClr val="tx1"/>
                  </a:solidFill>
                  <a:latin typeface="Arial" panose="020B0604020202020204" pitchFamily="34" charset="0"/>
                </a:defRPr>
              </a:lvl8pPr>
              <a:lvl9pPr marL="3886200" indent="-228600" algn="ctr" eaLnBrk="0" fontAlgn="base" hangingPunct="0">
                <a:spcBef>
                  <a:spcPct val="0"/>
                </a:spcBef>
                <a:spcAft>
                  <a:spcPct val="0"/>
                </a:spcAft>
                <a:defRPr sz="6000">
                  <a:solidFill>
                    <a:schemeClr val="tx1"/>
                  </a:solidFill>
                  <a:latin typeface="Arial" panose="020B0604020202020204" pitchFamily="34" charset="0"/>
                </a:defRPr>
              </a:lvl9pPr>
            </a:lstStyle>
            <a:p>
              <a:pPr algn="l" eaLnBrk="1" hangingPunct="1"/>
              <a:r>
                <a:rPr lang="en-US" altLang="en-US" sz="2000" dirty="0"/>
                <a:t>60</a:t>
              </a:r>
            </a:p>
          </p:txBody>
        </p:sp>
        <p:sp>
          <p:nvSpPr>
            <p:cNvPr id="12" name="Text Box 25">
              <a:extLst>
                <a:ext uri="{FF2B5EF4-FFF2-40B4-BE49-F238E27FC236}">
                  <a16:creationId xmlns:a16="http://schemas.microsoft.com/office/drawing/2014/main" id="{DAF827F7-3E28-180E-A467-99B2897321F4}"/>
                </a:ext>
              </a:extLst>
            </p:cNvPr>
            <p:cNvSpPr txBox="1">
              <a:spLocks noChangeArrowheads="1"/>
            </p:cNvSpPr>
            <p:nvPr/>
          </p:nvSpPr>
          <p:spPr bwMode="auto">
            <a:xfrm rot="16200000">
              <a:off x="4519612" y="6259513"/>
              <a:ext cx="46672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6000">
                  <a:solidFill>
                    <a:schemeClr val="tx1"/>
                  </a:solidFill>
                  <a:latin typeface="Arial" panose="020B0604020202020204" pitchFamily="34" charset="0"/>
                </a:defRPr>
              </a:lvl1pPr>
              <a:lvl2pPr marL="742950" indent="-285750" eaLnBrk="0" hangingPunct="0">
                <a:defRPr sz="6000">
                  <a:solidFill>
                    <a:schemeClr val="tx1"/>
                  </a:solidFill>
                  <a:latin typeface="Arial" panose="020B0604020202020204" pitchFamily="34" charset="0"/>
                </a:defRPr>
              </a:lvl2pPr>
              <a:lvl3pPr marL="1143000" indent="-228600" eaLnBrk="0" hangingPunct="0">
                <a:defRPr sz="6000">
                  <a:solidFill>
                    <a:schemeClr val="tx1"/>
                  </a:solidFill>
                  <a:latin typeface="Arial" panose="020B0604020202020204" pitchFamily="34" charset="0"/>
                </a:defRPr>
              </a:lvl3pPr>
              <a:lvl4pPr marL="1600200" indent="-228600" eaLnBrk="0" hangingPunct="0">
                <a:defRPr sz="6000">
                  <a:solidFill>
                    <a:schemeClr val="tx1"/>
                  </a:solidFill>
                  <a:latin typeface="Arial" panose="020B0604020202020204" pitchFamily="34" charset="0"/>
                </a:defRPr>
              </a:lvl4pPr>
              <a:lvl5pPr marL="2057400" indent="-228600" eaLnBrk="0" hangingPunct="0">
                <a:defRPr sz="6000">
                  <a:solidFill>
                    <a:schemeClr val="tx1"/>
                  </a:solidFill>
                  <a:latin typeface="Arial" panose="020B0604020202020204" pitchFamily="34" charset="0"/>
                </a:defRPr>
              </a:lvl5pPr>
              <a:lvl6pPr marL="2514600" indent="-228600" algn="ctr" eaLnBrk="0" fontAlgn="base" hangingPunct="0">
                <a:spcBef>
                  <a:spcPct val="0"/>
                </a:spcBef>
                <a:spcAft>
                  <a:spcPct val="0"/>
                </a:spcAft>
                <a:defRPr sz="6000">
                  <a:solidFill>
                    <a:schemeClr val="tx1"/>
                  </a:solidFill>
                  <a:latin typeface="Arial" panose="020B0604020202020204" pitchFamily="34" charset="0"/>
                </a:defRPr>
              </a:lvl6pPr>
              <a:lvl7pPr marL="2971800" indent="-228600" algn="ctr" eaLnBrk="0" fontAlgn="base" hangingPunct="0">
                <a:spcBef>
                  <a:spcPct val="0"/>
                </a:spcBef>
                <a:spcAft>
                  <a:spcPct val="0"/>
                </a:spcAft>
                <a:defRPr sz="6000">
                  <a:solidFill>
                    <a:schemeClr val="tx1"/>
                  </a:solidFill>
                  <a:latin typeface="Arial" panose="020B0604020202020204" pitchFamily="34" charset="0"/>
                </a:defRPr>
              </a:lvl7pPr>
              <a:lvl8pPr marL="3429000" indent="-228600" algn="ctr" eaLnBrk="0" fontAlgn="base" hangingPunct="0">
                <a:spcBef>
                  <a:spcPct val="0"/>
                </a:spcBef>
                <a:spcAft>
                  <a:spcPct val="0"/>
                </a:spcAft>
                <a:defRPr sz="6000">
                  <a:solidFill>
                    <a:schemeClr val="tx1"/>
                  </a:solidFill>
                  <a:latin typeface="Arial" panose="020B0604020202020204" pitchFamily="34" charset="0"/>
                </a:defRPr>
              </a:lvl8pPr>
              <a:lvl9pPr marL="3886200" indent="-228600" algn="ctr" eaLnBrk="0" fontAlgn="base" hangingPunct="0">
                <a:spcBef>
                  <a:spcPct val="0"/>
                </a:spcBef>
                <a:spcAft>
                  <a:spcPct val="0"/>
                </a:spcAft>
                <a:defRPr sz="6000">
                  <a:solidFill>
                    <a:schemeClr val="tx1"/>
                  </a:solidFill>
                  <a:latin typeface="Arial" panose="020B0604020202020204" pitchFamily="34" charset="0"/>
                </a:defRPr>
              </a:lvl9pPr>
            </a:lstStyle>
            <a:p>
              <a:pPr algn="l" eaLnBrk="1" hangingPunct="1"/>
              <a:r>
                <a:rPr lang="en-US" altLang="en-US" sz="2000" dirty="0"/>
                <a:t>20</a:t>
              </a:r>
            </a:p>
          </p:txBody>
        </p:sp>
      </p:grpSp>
      <p:grpSp>
        <p:nvGrpSpPr>
          <p:cNvPr id="13" name="Group 12">
            <a:extLst>
              <a:ext uri="{FF2B5EF4-FFF2-40B4-BE49-F238E27FC236}">
                <a16:creationId xmlns:a16="http://schemas.microsoft.com/office/drawing/2014/main" id="{4CBA9809-D798-AD5A-98F1-4454C843CA24}"/>
              </a:ext>
            </a:extLst>
          </p:cNvPr>
          <p:cNvGrpSpPr/>
          <p:nvPr/>
        </p:nvGrpSpPr>
        <p:grpSpPr>
          <a:xfrm>
            <a:off x="1602654" y="1401735"/>
            <a:ext cx="10492832" cy="4607557"/>
            <a:chOff x="1709510" y="1553848"/>
            <a:chExt cx="10492832" cy="4607557"/>
          </a:xfrm>
        </p:grpSpPr>
        <p:pic>
          <p:nvPicPr>
            <p:cNvPr id="14" name="Picture 5" descr="Fig3b">
              <a:extLst>
                <a:ext uri="{FF2B5EF4-FFF2-40B4-BE49-F238E27FC236}">
                  <a16:creationId xmlns:a16="http://schemas.microsoft.com/office/drawing/2014/main" id="{0F9450CB-1AA6-C488-8363-4E00BEDDE92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75982">
              <a:off x="4547092" y="1613378"/>
              <a:ext cx="3566143" cy="454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5BB93E1A-AF53-917C-8495-76D03C6C27CE}"/>
                </a:ext>
              </a:extLst>
            </p:cNvPr>
            <p:cNvPicPr>
              <a:picLocks noChangeAspect="1"/>
            </p:cNvPicPr>
            <p:nvPr/>
          </p:nvPicPr>
          <p:blipFill>
            <a:blip r:embed="rId4"/>
            <a:stretch>
              <a:fillRect/>
            </a:stretch>
          </p:blipFill>
          <p:spPr>
            <a:xfrm rot="840000">
              <a:off x="1709510" y="1959494"/>
              <a:ext cx="2945648" cy="3900257"/>
            </a:xfrm>
            <a:prstGeom prst="rect">
              <a:avLst/>
            </a:prstGeom>
          </p:spPr>
        </p:pic>
        <p:grpSp>
          <p:nvGrpSpPr>
            <p:cNvPr id="16" name="Group 15">
              <a:extLst>
                <a:ext uri="{FF2B5EF4-FFF2-40B4-BE49-F238E27FC236}">
                  <a16:creationId xmlns:a16="http://schemas.microsoft.com/office/drawing/2014/main" id="{13EFF147-2EB1-A2E8-8159-7A7269049EAB}"/>
                </a:ext>
              </a:extLst>
            </p:cNvPr>
            <p:cNvGrpSpPr/>
            <p:nvPr/>
          </p:nvGrpSpPr>
          <p:grpSpPr>
            <a:xfrm>
              <a:off x="7948047" y="1553848"/>
              <a:ext cx="4254295" cy="4465923"/>
              <a:chOff x="9095272" y="7984245"/>
              <a:chExt cx="4675050" cy="4907607"/>
            </a:xfrm>
          </p:grpSpPr>
          <p:pic>
            <p:nvPicPr>
              <p:cNvPr id="17" name="Picture 16">
                <a:extLst>
                  <a:ext uri="{FF2B5EF4-FFF2-40B4-BE49-F238E27FC236}">
                    <a16:creationId xmlns:a16="http://schemas.microsoft.com/office/drawing/2014/main" id="{2E22A396-BCAA-27E2-87F4-A240DEED5CC5}"/>
                  </a:ext>
                </a:extLst>
              </p:cNvPr>
              <p:cNvPicPr>
                <a:picLocks noChangeAspect="1"/>
              </p:cNvPicPr>
              <p:nvPr/>
            </p:nvPicPr>
            <p:blipFill>
              <a:blip r:embed="rId5"/>
              <a:stretch>
                <a:fillRect/>
              </a:stretch>
            </p:blipFill>
            <p:spPr>
              <a:xfrm rot="840000">
                <a:off x="9095272" y="8583377"/>
                <a:ext cx="3207004" cy="4308475"/>
              </a:xfrm>
              <a:prstGeom prst="rect">
                <a:avLst/>
              </a:prstGeom>
            </p:spPr>
          </p:pic>
          <p:cxnSp>
            <p:nvCxnSpPr>
              <p:cNvPr id="18" name="Straight Arrow Connector 17">
                <a:extLst>
                  <a:ext uri="{FF2B5EF4-FFF2-40B4-BE49-F238E27FC236}">
                    <a16:creationId xmlns:a16="http://schemas.microsoft.com/office/drawing/2014/main" id="{4EED421D-7D4E-2B0C-6E79-7B90A48C0A73}"/>
                  </a:ext>
                </a:extLst>
              </p:cNvPr>
              <p:cNvCxnSpPr/>
              <p:nvPr/>
            </p:nvCxnSpPr>
            <p:spPr>
              <a:xfrm flipV="1">
                <a:off x="12728260" y="7984245"/>
                <a:ext cx="0" cy="1057772"/>
              </a:xfrm>
              <a:prstGeom prst="straightConnector1">
                <a:avLst/>
              </a:prstGeom>
              <a:ln>
                <a:solidFill>
                  <a:schemeClr val="tx1"/>
                </a:solidFill>
                <a:tailEnd type="arrow" w="lg"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6ECDC79-2CA8-918F-6583-ECD8B3A79252}"/>
                  </a:ext>
                </a:extLst>
              </p:cNvPr>
              <p:cNvCxnSpPr>
                <a:cxnSpLocks/>
              </p:cNvCxnSpPr>
              <p:nvPr/>
            </p:nvCxnSpPr>
            <p:spPr>
              <a:xfrm rot="6240000" flipV="1">
                <a:off x="13241436" y="8660536"/>
                <a:ext cx="0" cy="1057772"/>
              </a:xfrm>
              <a:prstGeom prst="straightConnector1">
                <a:avLst/>
              </a:prstGeom>
              <a:ln>
                <a:solidFill>
                  <a:schemeClr val="tx1"/>
                </a:solidFill>
                <a:tailEnd type="arrow" w="lg" len="lg"/>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37CBA25A-8F76-9F12-3BD1-0C34183CA2DB}"/>
                  </a:ext>
                </a:extLst>
              </p:cNvPr>
              <p:cNvSpPr txBox="1"/>
              <p:nvPr/>
            </p:nvSpPr>
            <p:spPr>
              <a:xfrm>
                <a:off x="12777176" y="8595268"/>
                <a:ext cx="715260"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104°</a:t>
                </a:r>
              </a:p>
            </p:txBody>
          </p:sp>
        </p:grpSp>
      </p:grpSp>
    </p:spTree>
    <p:extLst>
      <p:ext uri="{BB962C8B-B14F-4D97-AF65-F5344CB8AC3E}">
        <p14:creationId xmlns:p14="http://schemas.microsoft.com/office/powerpoint/2010/main" val="1469042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lines and a sphere&#10;&#10;AI-generated content may be incorrect.">
            <a:extLst>
              <a:ext uri="{FF2B5EF4-FFF2-40B4-BE49-F238E27FC236}">
                <a16:creationId xmlns:a16="http://schemas.microsoft.com/office/drawing/2014/main" id="{6A61040B-9FE0-52CD-9256-6A5A1BE4B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401"/>
            <a:ext cx="12192000" cy="5639978"/>
          </a:xfrm>
          <a:prstGeom prst="rect">
            <a:avLst/>
          </a:prstGeom>
        </p:spPr>
      </p:pic>
      <p:sp>
        <p:nvSpPr>
          <p:cNvPr id="6" name="Title 1">
            <a:extLst>
              <a:ext uri="{FF2B5EF4-FFF2-40B4-BE49-F238E27FC236}">
                <a16:creationId xmlns:a16="http://schemas.microsoft.com/office/drawing/2014/main" id="{014DEE9B-1C34-B9AC-6309-823A35CF981C}"/>
              </a:ext>
            </a:extLst>
          </p:cNvPr>
          <p:cNvSpPr>
            <a:spLocks noGrp="1"/>
          </p:cNvSpPr>
          <p:nvPr>
            <p:ph type="title"/>
          </p:nvPr>
        </p:nvSpPr>
        <p:spPr>
          <a:xfrm>
            <a:off x="609600" y="274638"/>
            <a:ext cx="10972800" cy="504440"/>
          </a:xfrm>
        </p:spPr>
        <p:txBody>
          <a:bodyPr/>
          <a:lstStyle/>
          <a:p>
            <a:r>
              <a:rPr lang="en-US" sz="3200" kern="0" dirty="0">
                <a:solidFill>
                  <a:schemeClr val="accent1"/>
                </a:solidFill>
              </a:rPr>
              <a:t>Wiegert et al (2025)</a:t>
            </a:r>
            <a:endParaRPr lang="en-US" sz="3200" dirty="0">
              <a:solidFill>
                <a:schemeClr val="accent1"/>
              </a:solidFill>
            </a:endParaRPr>
          </a:p>
        </p:txBody>
      </p:sp>
      <p:grpSp>
        <p:nvGrpSpPr>
          <p:cNvPr id="3" name="Group 2">
            <a:extLst>
              <a:ext uri="{FF2B5EF4-FFF2-40B4-BE49-F238E27FC236}">
                <a16:creationId xmlns:a16="http://schemas.microsoft.com/office/drawing/2014/main" id="{107A0CDE-59D2-20E7-B4F5-EAEC5327BB81}"/>
              </a:ext>
            </a:extLst>
          </p:cNvPr>
          <p:cNvGrpSpPr/>
          <p:nvPr/>
        </p:nvGrpSpPr>
        <p:grpSpPr>
          <a:xfrm>
            <a:off x="43351" y="145401"/>
            <a:ext cx="12192000" cy="5639978"/>
            <a:chOff x="43351" y="145401"/>
            <a:chExt cx="12192000" cy="5639978"/>
          </a:xfrm>
        </p:grpSpPr>
        <p:pic>
          <p:nvPicPr>
            <p:cNvPr id="2" name="Picture 1" descr="A colorful lines and a sphere&#10;&#10;AI-generated content may be incorrect.">
              <a:extLst>
                <a:ext uri="{FF2B5EF4-FFF2-40B4-BE49-F238E27FC236}">
                  <a16:creationId xmlns:a16="http://schemas.microsoft.com/office/drawing/2014/main" id="{9F8C87DC-6510-1FD2-8430-724C091DC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51" y="145401"/>
              <a:ext cx="12192000" cy="5639978"/>
            </a:xfrm>
            <a:prstGeom prst="rect">
              <a:avLst/>
            </a:prstGeom>
          </p:spPr>
        </p:pic>
        <p:pic>
          <p:nvPicPr>
            <p:cNvPr id="8" name="Picture 7" descr="A screen shot of a black background&#10;&#10;AI-generated content may be incorrect.">
              <a:extLst>
                <a:ext uri="{FF2B5EF4-FFF2-40B4-BE49-F238E27FC236}">
                  <a16:creationId xmlns:a16="http://schemas.microsoft.com/office/drawing/2014/main" id="{B6B4E39C-1531-74AA-7C51-49AFB3360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8802" y="3947463"/>
              <a:ext cx="1576265" cy="1813694"/>
            </a:xfrm>
            <a:prstGeom prst="rect">
              <a:avLst/>
            </a:prstGeom>
          </p:spPr>
        </p:pic>
      </p:grpSp>
    </p:spTree>
    <p:extLst>
      <p:ext uri="{BB962C8B-B14F-4D97-AF65-F5344CB8AC3E}">
        <p14:creationId xmlns:p14="http://schemas.microsoft.com/office/powerpoint/2010/main" val="3152483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1A644D1-E628-5635-3152-8553BF334D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6A8B76-863D-3A55-5E8E-13D63563A16F}"/>
              </a:ext>
            </a:extLst>
          </p:cNvPr>
          <p:cNvSpPr>
            <a:spLocks noGrp="1"/>
          </p:cNvSpPr>
          <p:nvPr>
            <p:ph type="title"/>
          </p:nvPr>
        </p:nvSpPr>
        <p:spPr>
          <a:xfrm>
            <a:off x="609600" y="274638"/>
            <a:ext cx="10972800" cy="504440"/>
          </a:xfrm>
        </p:spPr>
        <p:txBody>
          <a:bodyPr/>
          <a:lstStyle/>
          <a:p>
            <a:r>
              <a:rPr lang="en-US" sz="3200" dirty="0"/>
              <a:t>Title</a:t>
            </a:r>
          </a:p>
        </p:txBody>
      </p:sp>
      <p:pic>
        <p:nvPicPr>
          <p:cNvPr id="21" name="Picture 20" descr="A screen shot of a solar system&#10;&#10;AI-generated content may be incorrect.">
            <a:extLst>
              <a:ext uri="{FF2B5EF4-FFF2-40B4-BE49-F238E27FC236}">
                <a16:creationId xmlns:a16="http://schemas.microsoft.com/office/drawing/2014/main" id="{1D1C480C-6F23-C654-8F4C-428BF3618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4807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6ECEFD3-FBA1-296B-EB37-7B3BA83018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16E322-4FA8-707D-46C4-30347736EEE1}"/>
              </a:ext>
            </a:extLst>
          </p:cNvPr>
          <p:cNvSpPr>
            <a:spLocks noGrp="1"/>
          </p:cNvSpPr>
          <p:nvPr>
            <p:ph type="title"/>
          </p:nvPr>
        </p:nvSpPr>
        <p:spPr>
          <a:xfrm>
            <a:off x="609600" y="274638"/>
            <a:ext cx="10972800" cy="504440"/>
          </a:xfrm>
        </p:spPr>
        <p:txBody>
          <a:bodyPr/>
          <a:lstStyle/>
          <a:p>
            <a:r>
              <a:rPr lang="en-US" sz="3200" dirty="0"/>
              <a:t>Title</a:t>
            </a:r>
          </a:p>
        </p:txBody>
      </p:sp>
      <p:pic>
        <p:nvPicPr>
          <p:cNvPr id="5" name="Picture 4" descr="A diagram of the solar system&#10;&#10;AI-generated content may be incorrect.">
            <a:extLst>
              <a:ext uri="{FF2B5EF4-FFF2-40B4-BE49-F238E27FC236}">
                <a16:creationId xmlns:a16="http://schemas.microsoft.com/office/drawing/2014/main" id="{3FA3506F-8DDD-7666-074D-E05F4A906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087128" cy="6799010"/>
          </a:xfrm>
          <a:prstGeom prst="rect">
            <a:avLst/>
          </a:prstGeom>
        </p:spPr>
      </p:pic>
    </p:spTree>
    <p:extLst>
      <p:ext uri="{BB962C8B-B14F-4D97-AF65-F5344CB8AC3E}">
        <p14:creationId xmlns:p14="http://schemas.microsoft.com/office/powerpoint/2010/main" val="3040243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B3FFE72-27D0-90F4-75A0-417C1B6CFD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E54329-E6B1-B47F-5F75-22BDA8EAAD5D}"/>
              </a:ext>
            </a:extLst>
          </p:cNvPr>
          <p:cNvSpPr>
            <a:spLocks noGrp="1"/>
          </p:cNvSpPr>
          <p:nvPr>
            <p:ph type="title"/>
          </p:nvPr>
        </p:nvSpPr>
        <p:spPr>
          <a:xfrm>
            <a:off x="609600" y="274638"/>
            <a:ext cx="10972800" cy="504440"/>
          </a:xfrm>
        </p:spPr>
        <p:txBody>
          <a:bodyPr/>
          <a:lstStyle/>
          <a:p>
            <a:r>
              <a:rPr lang="en-US" sz="3200" dirty="0"/>
              <a:t>Title</a:t>
            </a:r>
          </a:p>
        </p:txBody>
      </p:sp>
      <p:pic>
        <p:nvPicPr>
          <p:cNvPr id="7" name="Picture 6" descr="A diagram of the solar system&#10;&#10;AI-generated content may be incorrect.">
            <a:extLst>
              <a:ext uri="{FF2B5EF4-FFF2-40B4-BE49-F238E27FC236}">
                <a16:creationId xmlns:a16="http://schemas.microsoft.com/office/drawing/2014/main" id="{CD6E177C-0A1E-4F47-7EB8-E2A32FBB4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087128" cy="6799010"/>
          </a:xfrm>
          <a:prstGeom prst="rect">
            <a:avLst/>
          </a:prstGeom>
        </p:spPr>
      </p:pic>
    </p:spTree>
    <p:extLst>
      <p:ext uri="{BB962C8B-B14F-4D97-AF65-F5344CB8AC3E}">
        <p14:creationId xmlns:p14="http://schemas.microsoft.com/office/powerpoint/2010/main" val="4145125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5B9B2FE5-7FB5-1197-D39C-A774899AEFB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056170C-3509-0667-948E-F3CDC1206AEA}"/>
              </a:ext>
            </a:extLst>
          </p:cNvPr>
          <p:cNvPicPr>
            <a:picLocks noChangeAspect="1"/>
          </p:cNvPicPr>
          <p:nvPr/>
        </p:nvPicPr>
        <p:blipFill rotWithShape="1">
          <a:blip r:embed="rId3"/>
          <a:srcRect b="35710"/>
          <a:stretch/>
        </p:blipFill>
        <p:spPr>
          <a:xfrm>
            <a:off x="-1680945" y="-27419"/>
            <a:ext cx="15495055" cy="6885420"/>
          </a:xfrm>
          <a:prstGeom prst="rect">
            <a:avLst/>
          </a:prstGeom>
          <a:ln>
            <a:solidFill>
              <a:schemeClr val="bg1"/>
            </a:solidFill>
          </a:ln>
        </p:spPr>
      </p:pic>
      <p:sp>
        <p:nvSpPr>
          <p:cNvPr id="2" name="TextBox 1">
            <a:extLst>
              <a:ext uri="{FF2B5EF4-FFF2-40B4-BE49-F238E27FC236}">
                <a16:creationId xmlns:a16="http://schemas.microsoft.com/office/drawing/2014/main" id="{C72B378D-E1BB-BD31-C495-F8C844FC3179}"/>
              </a:ext>
            </a:extLst>
          </p:cNvPr>
          <p:cNvSpPr txBox="1"/>
          <p:nvPr/>
        </p:nvSpPr>
        <p:spPr>
          <a:xfrm>
            <a:off x="283500" y="-27420"/>
            <a:ext cx="11625001" cy="523220"/>
          </a:xfrm>
          <a:prstGeom prst="rect">
            <a:avLst/>
          </a:prstGeom>
          <a:solidFill>
            <a:schemeClr val="tx1">
              <a:alpha val="40000"/>
            </a:schemeClr>
          </a:solidFill>
        </p:spPr>
        <p:txBody>
          <a:bodyPr wrap="square">
            <a:spAutoFit/>
          </a:bodyPr>
          <a:lstStyle/>
          <a:p>
            <a:r>
              <a:rPr lang="en-US" sz="2800" dirty="0">
                <a:solidFill>
                  <a:schemeClr val="bg1"/>
                </a:solidFill>
                <a:latin typeface="Arial"/>
                <a:cs typeface="Arial"/>
              </a:rPr>
              <a:t>Boslough, Chodas, &amp; Brown (2023)</a:t>
            </a:r>
          </a:p>
        </p:txBody>
      </p:sp>
      <p:sp>
        <p:nvSpPr>
          <p:cNvPr id="8" name="TextBox 7">
            <a:extLst>
              <a:ext uri="{FF2B5EF4-FFF2-40B4-BE49-F238E27FC236}">
                <a16:creationId xmlns:a16="http://schemas.microsoft.com/office/drawing/2014/main" id="{E223088F-C296-F2AF-5F37-9A81FD175251}"/>
              </a:ext>
            </a:extLst>
          </p:cNvPr>
          <p:cNvSpPr txBox="1"/>
          <p:nvPr/>
        </p:nvSpPr>
        <p:spPr>
          <a:xfrm>
            <a:off x="1948296" y="2507288"/>
            <a:ext cx="1997354" cy="400110"/>
          </a:xfrm>
          <a:prstGeom prst="rect">
            <a:avLst/>
          </a:prstGeom>
          <a:solidFill>
            <a:schemeClr val="tx1">
              <a:alpha val="40000"/>
            </a:schemeClr>
          </a:solidFill>
          <a:ln w="12700">
            <a:solidFill>
              <a:schemeClr val="bg1"/>
            </a:solidFill>
          </a:ln>
        </p:spPr>
        <p:txBody>
          <a:bodyPr wrap="square">
            <a:spAutoFit/>
          </a:bodyPr>
          <a:lstStyle/>
          <a:p>
            <a:r>
              <a:rPr lang="en-US" sz="2000" dirty="0">
                <a:solidFill>
                  <a:schemeClr val="bg1"/>
                </a:solidFill>
                <a:latin typeface="Arial"/>
                <a:cs typeface="Arial"/>
              </a:rPr>
              <a:t>St. Petersburg</a:t>
            </a:r>
          </a:p>
        </p:txBody>
      </p:sp>
      <p:cxnSp>
        <p:nvCxnSpPr>
          <p:cNvPr id="11" name="Straight Arrow Connector 10">
            <a:extLst>
              <a:ext uri="{FF2B5EF4-FFF2-40B4-BE49-F238E27FC236}">
                <a16:creationId xmlns:a16="http://schemas.microsoft.com/office/drawing/2014/main" id="{DD682333-4398-3D0C-704A-5061BE0A8256}"/>
              </a:ext>
            </a:extLst>
          </p:cNvPr>
          <p:cNvCxnSpPr>
            <a:cxnSpLocks/>
          </p:cNvCxnSpPr>
          <p:nvPr/>
        </p:nvCxnSpPr>
        <p:spPr bwMode="auto">
          <a:xfrm flipH="1" flipV="1">
            <a:off x="1660261" y="2449681"/>
            <a:ext cx="288035" cy="228982"/>
          </a:xfrm>
          <a:prstGeom prst="straightConnector1">
            <a:avLst/>
          </a:prstGeom>
          <a:solidFill>
            <a:schemeClr val="accent1"/>
          </a:solidFill>
          <a:ln w="22225" cap="flat" cmpd="sng" algn="ctr">
            <a:solidFill>
              <a:schemeClr val="bg1"/>
            </a:solidFill>
            <a:prstDash val="solid"/>
            <a:round/>
            <a:headEnd type="none" w="med" len="med"/>
            <a:tailEnd type="triangle" w="lg" len="lg"/>
          </a:ln>
          <a:effectLst/>
        </p:spPr>
      </p:cxnSp>
      <p:sp>
        <p:nvSpPr>
          <p:cNvPr id="12" name="TextBox 11">
            <a:extLst>
              <a:ext uri="{FF2B5EF4-FFF2-40B4-BE49-F238E27FC236}">
                <a16:creationId xmlns:a16="http://schemas.microsoft.com/office/drawing/2014/main" id="{EC57AE4B-E180-BEF3-220D-1C028BD5F83B}"/>
              </a:ext>
            </a:extLst>
          </p:cNvPr>
          <p:cNvSpPr txBox="1"/>
          <p:nvPr/>
        </p:nvSpPr>
        <p:spPr>
          <a:xfrm>
            <a:off x="6844891" y="4926782"/>
            <a:ext cx="1421283" cy="400110"/>
          </a:xfrm>
          <a:prstGeom prst="rect">
            <a:avLst/>
          </a:prstGeom>
          <a:solidFill>
            <a:schemeClr val="tx1">
              <a:alpha val="40000"/>
            </a:schemeClr>
          </a:solidFill>
          <a:ln w="12700">
            <a:solidFill>
              <a:schemeClr val="bg1"/>
            </a:solidFill>
          </a:ln>
        </p:spPr>
        <p:txBody>
          <a:bodyPr wrap="square">
            <a:spAutoFit/>
          </a:bodyPr>
          <a:lstStyle/>
          <a:p>
            <a:r>
              <a:rPr lang="en-US" sz="2000" dirty="0">
                <a:solidFill>
                  <a:schemeClr val="bg1"/>
                </a:solidFill>
                <a:latin typeface="Arial"/>
                <a:cs typeface="Arial"/>
              </a:rPr>
              <a:t>Tunguska</a:t>
            </a:r>
          </a:p>
        </p:txBody>
      </p:sp>
      <p:cxnSp>
        <p:nvCxnSpPr>
          <p:cNvPr id="15" name="Straight Arrow Connector 14">
            <a:extLst>
              <a:ext uri="{FF2B5EF4-FFF2-40B4-BE49-F238E27FC236}">
                <a16:creationId xmlns:a16="http://schemas.microsoft.com/office/drawing/2014/main" id="{FCC3EE20-3A28-AE84-A4F1-832F885D1B9C}"/>
              </a:ext>
            </a:extLst>
          </p:cNvPr>
          <p:cNvCxnSpPr>
            <a:cxnSpLocks/>
          </p:cNvCxnSpPr>
          <p:nvPr/>
        </p:nvCxnSpPr>
        <p:spPr bwMode="auto">
          <a:xfrm flipH="1" flipV="1">
            <a:off x="6556856" y="4812291"/>
            <a:ext cx="288035" cy="228982"/>
          </a:xfrm>
          <a:prstGeom prst="straightConnector1">
            <a:avLst/>
          </a:prstGeom>
          <a:solidFill>
            <a:schemeClr val="accent1"/>
          </a:solidFill>
          <a:ln w="22225" cap="flat" cmpd="sng" algn="ctr">
            <a:solidFill>
              <a:schemeClr val="bg1"/>
            </a:solidFill>
            <a:prstDash val="solid"/>
            <a:round/>
            <a:headEnd type="none" w="med" len="med"/>
            <a:tailEnd type="triangle" w="lg" len="lg"/>
          </a:ln>
          <a:effectLst/>
        </p:spPr>
      </p:cxnSp>
    </p:spTree>
    <p:extLst>
      <p:ext uri="{BB962C8B-B14F-4D97-AF65-F5344CB8AC3E}">
        <p14:creationId xmlns:p14="http://schemas.microsoft.com/office/powerpoint/2010/main" val="3140447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a:extLst>
            <a:ext uri="{FF2B5EF4-FFF2-40B4-BE49-F238E27FC236}">
              <a16:creationId xmlns:a16="http://schemas.microsoft.com/office/drawing/2014/main" id="{66BA6CE7-5F26-150A-9010-93F81A2EA43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6A0B07B-C7CD-F0DF-82C3-77FF73A1B624}"/>
              </a:ext>
            </a:extLst>
          </p:cNvPr>
          <p:cNvPicPr>
            <a:picLocks noChangeAspect="1"/>
          </p:cNvPicPr>
          <p:nvPr/>
        </p:nvPicPr>
        <p:blipFill rotWithShape="1">
          <a:blip r:embed="rId3"/>
          <a:srcRect l="-60" t="15705" r="60" b="174"/>
          <a:stretch/>
        </p:blipFill>
        <p:spPr>
          <a:xfrm>
            <a:off x="-29161" y="0"/>
            <a:ext cx="12205970" cy="7096954"/>
          </a:xfrm>
          <a:prstGeom prst="rect">
            <a:avLst/>
          </a:prstGeom>
          <a:ln>
            <a:solidFill>
              <a:schemeClr val="bg1"/>
            </a:solidFill>
          </a:ln>
        </p:spPr>
      </p:pic>
      <p:sp>
        <p:nvSpPr>
          <p:cNvPr id="8" name="TextBox 7">
            <a:extLst>
              <a:ext uri="{FF2B5EF4-FFF2-40B4-BE49-F238E27FC236}">
                <a16:creationId xmlns:a16="http://schemas.microsoft.com/office/drawing/2014/main" id="{70C25F3D-AD00-5B8A-7C2A-7877762A5AA3}"/>
              </a:ext>
            </a:extLst>
          </p:cNvPr>
          <p:cNvSpPr txBox="1"/>
          <p:nvPr/>
        </p:nvSpPr>
        <p:spPr>
          <a:xfrm>
            <a:off x="283500" y="-27420"/>
            <a:ext cx="11625001" cy="523220"/>
          </a:xfrm>
          <a:prstGeom prst="rect">
            <a:avLst/>
          </a:prstGeom>
          <a:solidFill>
            <a:schemeClr val="tx1">
              <a:alpha val="40000"/>
            </a:schemeClr>
          </a:solidFill>
        </p:spPr>
        <p:txBody>
          <a:bodyPr wrap="square">
            <a:spAutoFit/>
          </a:bodyPr>
          <a:lstStyle/>
          <a:p>
            <a:r>
              <a:rPr lang="en-US" sz="2800" dirty="0">
                <a:solidFill>
                  <a:schemeClr val="bg1"/>
                </a:solidFill>
                <a:latin typeface="Arial"/>
                <a:cs typeface="Arial"/>
              </a:rPr>
              <a:t>Boslough, Chodas, &amp; Brown (2023)</a:t>
            </a:r>
          </a:p>
        </p:txBody>
      </p:sp>
      <p:grpSp>
        <p:nvGrpSpPr>
          <p:cNvPr id="20" name="Group 19">
            <a:extLst>
              <a:ext uri="{FF2B5EF4-FFF2-40B4-BE49-F238E27FC236}">
                <a16:creationId xmlns:a16="http://schemas.microsoft.com/office/drawing/2014/main" id="{7CF2060B-C92A-EC1B-3161-C01C68A278F3}"/>
              </a:ext>
            </a:extLst>
          </p:cNvPr>
          <p:cNvGrpSpPr/>
          <p:nvPr/>
        </p:nvGrpSpPr>
        <p:grpSpPr>
          <a:xfrm>
            <a:off x="508121" y="465341"/>
            <a:ext cx="1612996" cy="598633"/>
            <a:chOff x="508121" y="465341"/>
            <a:chExt cx="1612996" cy="598633"/>
          </a:xfrm>
        </p:grpSpPr>
        <p:sp>
          <p:nvSpPr>
            <p:cNvPr id="9" name="TextBox 8">
              <a:extLst>
                <a:ext uri="{FF2B5EF4-FFF2-40B4-BE49-F238E27FC236}">
                  <a16:creationId xmlns:a16="http://schemas.microsoft.com/office/drawing/2014/main" id="{C05D604F-65A5-C76C-D219-4FECD7DA6DA0}"/>
                </a:ext>
              </a:extLst>
            </p:cNvPr>
            <p:cNvSpPr txBox="1"/>
            <p:nvPr/>
          </p:nvSpPr>
          <p:spPr>
            <a:xfrm>
              <a:off x="508121" y="663864"/>
              <a:ext cx="1536498" cy="400110"/>
            </a:xfrm>
            <a:prstGeom prst="rect">
              <a:avLst/>
            </a:prstGeom>
            <a:solidFill>
              <a:schemeClr val="tx1">
                <a:alpha val="40000"/>
              </a:schemeClr>
            </a:solidFill>
            <a:ln w="12700">
              <a:solidFill>
                <a:schemeClr val="bg1"/>
              </a:solidFill>
            </a:ln>
          </p:spPr>
          <p:txBody>
            <a:bodyPr wrap="square">
              <a:spAutoFit/>
            </a:bodyPr>
            <a:lstStyle/>
            <a:p>
              <a:r>
                <a:rPr lang="en-US" sz="2000" dirty="0">
                  <a:solidFill>
                    <a:schemeClr val="bg1"/>
                  </a:solidFill>
                  <a:latin typeface="Arial"/>
                  <a:cs typeface="Arial"/>
                </a:rPr>
                <a:t>Fairbanks</a:t>
              </a:r>
            </a:p>
          </p:txBody>
        </p:sp>
        <p:cxnSp>
          <p:nvCxnSpPr>
            <p:cNvPr id="17" name="Straight Arrow Connector 16">
              <a:extLst>
                <a:ext uri="{FF2B5EF4-FFF2-40B4-BE49-F238E27FC236}">
                  <a16:creationId xmlns:a16="http://schemas.microsoft.com/office/drawing/2014/main" id="{409223CE-3FFD-EEE1-30ED-2A9226537AF1}"/>
                </a:ext>
              </a:extLst>
            </p:cNvPr>
            <p:cNvCxnSpPr>
              <a:cxnSpLocks/>
            </p:cNvCxnSpPr>
            <p:nvPr/>
          </p:nvCxnSpPr>
          <p:spPr bwMode="auto">
            <a:xfrm flipV="1">
              <a:off x="1833082" y="465341"/>
              <a:ext cx="288035" cy="198523"/>
            </a:xfrm>
            <a:prstGeom prst="straightConnector1">
              <a:avLst/>
            </a:prstGeom>
            <a:solidFill>
              <a:schemeClr val="accent1"/>
            </a:solidFill>
            <a:ln w="22225" cap="flat" cmpd="sng" algn="ctr">
              <a:solidFill>
                <a:schemeClr val="bg1"/>
              </a:solidFill>
              <a:prstDash val="solid"/>
              <a:round/>
              <a:headEnd type="none" w="med" len="med"/>
              <a:tailEnd type="triangle" w="lg" len="lg"/>
            </a:ln>
            <a:effectLst/>
          </p:spPr>
        </p:cxnSp>
      </p:grpSp>
      <p:grpSp>
        <p:nvGrpSpPr>
          <p:cNvPr id="21" name="Group 20">
            <a:extLst>
              <a:ext uri="{FF2B5EF4-FFF2-40B4-BE49-F238E27FC236}">
                <a16:creationId xmlns:a16="http://schemas.microsoft.com/office/drawing/2014/main" id="{492EFA99-2B98-CDB5-1436-580CAF999303}"/>
              </a:ext>
            </a:extLst>
          </p:cNvPr>
          <p:cNvGrpSpPr/>
          <p:nvPr/>
        </p:nvGrpSpPr>
        <p:grpSpPr>
          <a:xfrm>
            <a:off x="7708996" y="5848494"/>
            <a:ext cx="1267354" cy="598633"/>
            <a:chOff x="853763" y="465341"/>
            <a:chExt cx="1267354" cy="598633"/>
          </a:xfrm>
        </p:grpSpPr>
        <p:sp>
          <p:nvSpPr>
            <p:cNvPr id="22" name="TextBox 21">
              <a:extLst>
                <a:ext uri="{FF2B5EF4-FFF2-40B4-BE49-F238E27FC236}">
                  <a16:creationId xmlns:a16="http://schemas.microsoft.com/office/drawing/2014/main" id="{AAE204AE-8B70-AD83-B333-BC8513FB4168}"/>
                </a:ext>
              </a:extLst>
            </p:cNvPr>
            <p:cNvSpPr txBox="1"/>
            <p:nvPr/>
          </p:nvSpPr>
          <p:spPr>
            <a:xfrm>
              <a:off x="853763" y="663864"/>
              <a:ext cx="1190855" cy="400110"/>
            </a:xfrm>
            <a:prstGeom prst="rect">
              <a:avLst/>
            </a:prstGeom>
            <a:solidFill>
              <a:schemeClr val="tx1">
                <a:alpha val="40000"/>
              </a:schemeClr>
            </a:solidFill>
            <a:ln w="12700">
              <a:solidFill>
                <a:schemeClr val="bg1"/>
              </a:solidFill>
            </a:ln>
          </p:spPr>
          <p:txBody>
            <a:bodyPr wrap="square">
              <a:spAutoFit/>
            </a:bodyPr>
            <a:lstStyle/>
            <a:p>
              <a:r>
                <a:rPr lang="en-US" sz="2000" dirty="0">
                  <a:solidFill>
                    <a:schemeClr val="bg1"/>
                  </a:solidFill>
                  <a:latin typeface="Arial"/>
                  <a:cs typeface="Arial"/>
                </a:rPr>
                <a:t>Duluth</a:t>
              </a:r>
            </a:p>
          </p:txBody>
        </p:sp>
        <p:cxnSp>
          <p:nvCxnSpPr>
            <p:cNvPr id="23" name="Straight Arrow Connector 22">
              <a:extLst>
                <a:ext uri="{FF2B5EF4-FFF2-40B4-BE49-F238E27FC236}">
                  <a16:creationId xmlns:a16="http://schemas.microsoft.com/office/drawing/2014/main" id="{4BAF8ED5-B3A7-B970-ED8F-E9D8E93B60B2}"/>
                </a:ext>
              </a:extLst>
            </p:cNvPr>
            <p:cNvCxnSpPr>
              <a:cxnSpLocks/>
            </p:cNvCxnSpPr>
            <p:nvPr/>
          </p:nvCxnSpPr>
          <p:spPr bwMode="auto">
            <a:xfrm flipV="1">
              <a:off x="1833082" y="465341"/>
              <a:ext cx="288035" cy="198523"/>
            </a:xfrm>
            <a:prstGeom prst="straightConnector1">
              <a:avLst/>
            </a:prstGeom>
            <a:solidFill>
              <a:schemeClr val="accent1"/>
            </a:solidFill>
            <a:ln w="22225" cap="flat" cmpd="sng" algn="ctr">
              <a:solidFill>
                <a:schemeClr val="bg1"/>
              </a:solidFill>
              <a:prstDash val="solid"/>
              <a:round/>
              <a:headEnd type="none" w="med" len="med"/>
              <a:tailEnd type="triangle" w="lg" len="lg"/>
            </a:ln>
            <a:effectLst/>
          </p:spPr>
        </p:cxnSp>
      </p:grpSp>
      <p:sp>
        <p:nvSpPr>
          <p:cNvPr id="25" name="TextBox 24">
            <a:extLst>
              <a:ext uri="{FF2B5EF4-FFF2-40B4-BE49-F238E27FC236}">
                <a16:creationId xmlns:a16="http://schemas.microsoft.com/office/drawing/2014/main" id="{3983AB51-653A-1B54-A05D-B116E644FB20}"/>
              </a:ext>
            </a:extLst>
          </p:cNvPr>
          <p:cNvSpPr txBox="1"/>
          <p:nvPr/>
        </p:nvSpPr>
        <p:spPr>
          <a:xfrm>
            <a:off x="5937578" y="5449916"/>
            <a:ext cx="1708282" cy="400110"/>
          </a:xfrm>
          <a:prstGeom prst="rect">
            <a:avLst/>
          </a:prstGeom>
          <a:solidFill>
            <a:schemeClr val="tx1">
              <a:alpha val="40000"/>
            </a:schemeClr>
          </a:solidFill>
          <a:ln w="12700">
            <a:solidFill>
              <a:schemeClr val="bg1"/>
            </a:solidFill>
          </a:ln>
        </p:spPr>
        <p:txBody>
          <a:bodyPr wrap="square">
            <a:spAutoFit/>
          </a:bodyPr>
          <a:lstStyle/>
          <a:p>
            <a:r>
              <a:rPr lang="en-US" sz="2000" dirty="0">
                <a:solidFill>
                  <a:schemeClr val="bg1"/>
                </a:solidFill>
                <a:latin typeface="Arial"/>
                <a:cs typeface="Arial"/>
              </a:rPr>
              <a:t>Winnipeg</a:t>
            </a:r>
          </a:p>
        </p:txBody>
      </p:sp>
      <p:cxnSp>
        <p:nvCxnSpPr>
          <p:cNvPr id="26" name="Straight Arrow Connector 25">
            <a:extLst>
              <a:ext uri="{FF2B5EF4-FFF2-40B4-BE49-F238E27FC236}">
                <a16:creationId xmlns:a16="http://schemas.microsoft.com/office/drawing/2014/main" id="{06EC4AC8-36E5-AD7A-92E9-8A1D63F2C61E}"/>
              </a:ext>
            </a:extLst>
          </p:cNvPr>
          <p:cNvCxnSpPr>
            <a:cxnSpLocks/>
          </p:cNvCxnSpPr>
          <p:nvPr/>
        </p:nvCxnSpPr>
        <p:spPr bwMode="auto">
          <a:xfrm flipV="1">
            <a:off x="7654191" y="5449916"/>
            <a:ext cx="288035" cy="198523"/>
          </a:xfrm>
          <a:prstGeom prst="straightConnector1">
            <a:avLst/>
          </a:prstGeom>
          <a:solidFill>
            <a:schemeClr val="accent1"/>
          </a:solidFill>
          <a:ln w="22225" cap="flat" cmpd="sng" algn="ctr">
            <a:solidFill>
              <a:schemeClr val="bg1"/>
            </a:solidFill>
            <a:prstDash val="solid"/>
            <a:round/>
            <a:headEnd type="none" w="med" len="med"/>
            <a:tailEnd type="triangle" w="lg" len="lg"/>
          </a:ln>
          <a:effectLst/>
        </p:spPr>
      </p:cxnSp>
    </p:spTree>
    <p:extLst>
      <p:ext uri="{BB962C8B-B14F-4D97-AF65-F5344CB8AC3E}">
        <p14:creationId xmlns:p14="http://schemas.microsoft.com/office/powerpoint/2010/main" val="314958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5576BF-36F7-ACC9-0329-0BDACAA110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F36F984-C15E-4E50-2DF2-0CA05656542B}"/>
              </a:ext>
            </a:extLst>
          </p:cNvPr>
          <p:cNvSpPr txBox="1"/>
          <p:nvPr/>
        </p:nvSpPr>
        <p:spPr>
          <a:xfrm>
            <a:off x="382564" y="203973"/>
            <a:ext cx="11128493" cy="523220"/>
          </a:xfrm>
          <a:prstGeom prst="rect">
            <a:avLst/>
          </a:prstGeom>
          <a:noFill/>
        </p:spPr>
        <p:txBody>
          <a:bodyPr wrap="square">
            <a:spAutoFit/>
          </a:bodyPr>
          <a:lstStyle/>
          <a:p>
            <a:r>
              <a:rPr lang="en-US" sz="2800" dirty="0">
                <a:latin typeface="Arial"/>
                <a:cs typeface="Arial"/>
              </a:rPr>
              <a:t>Conclusions: Stochastic vs Coherent Risk</a:t>
            </a:r>
          </a:p>
        </p:txBody>
      </p:sp>
      <p:sp>
        <p:nvSpPr>
          <p:cNvPr id="7" name="TextBox 6">
            <a:extLst>
              <a:ext uri="{FF2B5EF4-FFF2-40B4-BE49-F238E27FC236}">
                <a16:creationId xmlns:a16="http://schemas.microsoft.com/office/drawing/2014/main" id="{94F0C533-F787-51E8-2DA4-64546C3D9DCD}"/>
              </a:ext>
            </a:extLst>
          </p:cNvPr>
          <p:cNvSpPr txBox="1"/>
          <p:nvPr/>
        </p:nvSpPr>
        <p:spPr>
          <a:xfrm>
            <a:off x="382564" y="1758397"/>
            <a:ext cx="11128493" cy="2262158"/>
          </a:xfrm>
          <a:prstGeom prst="rect">
            <a:avLst/>
          </a:prstGeom>
          <a:noFill/>
        </p:spPr>
        <p:txBody>
          <a:bodyPr wrap="square">
            <a:spAutoFit/>
          </a:bodyPr>
          <a:lstStyle/>
          <a:p>
            <a:pPr marL="342900" indent="-342900" algn="l">
              <a:spcAft>
                <a:spcPts val="1800"/>
              </a:spcAft>
              <a:buFont typeface="Arial" panose="020B0604020202020204" pitchFamily="34" charset="0"/>
              <a:buChar char="•"/>
            </a:pPr>
            <a:r>
              <a:rPr lang="en-US" sz="2400" dirty="0">
                <a:latin typeface="Arial"/>
                <a:cs typeface="Arial"/>
              </a:rPr>
              <a:t>There is evidence for a possible coherent risk associated with the Taurids</a:t>
            </a:r>
          </a:p>
          <a:p>
            <a:pPr marL="342900" indent="-342900" algn="l">
              <a:spcAft>
                <a:spcPts val="1800"/>
              </a:spcAft>
              <a:buFont typeface="Arial" panose="020B0604020202020204" pitchFamily="34" charset="0"/>
              <a:buChar char="•"/>
            </a:pPr>
            <a:r>
              <a:rPr lang="en-US" sz="2400" dirty="0">
                <a:latin typeface="Arial"/>
                <a:cs typeface="Arial"/>
              </a:rPr>
              <a:t>The coherent risk does not extend above the global catastrophe threshold</a:t>
            </a:r>
          </a:p>
          <a:p>
            <a:pPr marL="342900" indent="-342900" algn="l">
              <a:spcAft>
                <a:spcPts val="1800"/>
              </a:spcAft>
              <a:buFont typeface="Arial" panose="020B0604020202020204" pitchFamily="34" charset="0"/>
              <a:buChar char="•"/>
            </a:pPr>
            <a:r>
              <a:rPr lang="en-US" sz="2400" dirty="0">
                <a:latin typeface="Arial"/>
                <a:cs typeface="Arial"/>
              </a:rPr>
              <a:t>There is no evidence for “coherent catastrophism” at this time in Earth history</a:t>
            </a:r>
          </a:p>
          <a:p>
            <a:pPr marL="342900" indent="-342900" algn="l">
              <a:spcAft>
                <a:spcPts val="1800"/>
              </a:spcAft>
              <a:buFont typeface="Arial" panose="020B0604020202020204" pitchFamily="34" charset="0"/>
              <a:buChar char="•"/>
            </a:pPr>
            <a:r>
              <a:rPr lang="en-US" sz="2400" dirty="0">
                <a:latin typeface="Arial"/>
                <a:cs typeface="Arial"/>
              </a:rPr>
              <a:t>The coherent component of risk from Taurids will peak in 2032 and 2036</a:t>
            </a:r>
          </a:p>
        </p:txBody>
      </p:sp>
    </p:spTree>
    <p:extLst>
      <p:ext uri="{BB962C8B-B14F-4D97-AF65-F5344CB8AC3E}">
        <p14:creationId xmlns:p14="http://schemas.microsoft.com/office/powerpoint/2010/main" val="465129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E4E17E-465B-4049-70CB-CC20BB34327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484ECF2-5C19-CD6C-4ECA-A9184C138EAC}"/>
              </a:ext>
            </a:extLst>
          </p:cNvPr>
          <p:cNvSpPr txBox="1"/>
          <p:nvPr/>
        </p:nvSpPr>
        <p:spPr>
          <a:xfrm>
            <a:off x="382564" y="203973"/>
            <a:ext cx="11128493" cy="523220"/>
          </a:xfrm>
          <a:prstGeom prst="rect">
            <a:avLst/>
          </a:prstGeom>
          <a:noFill/>
        </p:spPr>
        <p:txBody>
          <a:bodyPr wrap="square">
            <a:spAutoFit/>
          </a:bodyPr>
          <a:lstStyle/>
          <a:p>
            <a:r>
              <a:rPr lang="en-US" sz="2800" dirty="0">
                <a:latin typeface="Arial"/>
                <a:cs typeface="Arial"/>
              </a:rPr>
              <a:t>Recommendations: Stochastic vs Coherent Risk</a:t>
            </a:r>
          </a:p>
        </p:txBody>
      </p:sp>
      <p:sp>
        <p:nvSpPr>
          <p:cNvPr id="7" name="TextBox 6">
            <a:extLst>
              <a:ext uri="{FF2B5EF4-FFF2-40B4-BE49-F238E27FC236}">
                <a16:creationId xmlns:a16="http://schemas.microsoft.com/office/drawing/2014/main" id="{7FA08D9F-646A-20DA-EBA6-4F186CD049FA}"/>
              </a:ext>
            </a:extLst>
          </p:cNvPr>
          <p:cNvSpPr txBox="1"/>
          <p:nvPr/>
        </p:nvSpPr>
        <p:spPr>
          <a:xfrm>
            <a:off x="382564" y="1758397"/>
            <a:ext cx="11128493" cy="2862322"/>
          </a:xfrm>
          <a:prstGeom prst="rect">
            <a:avLst/>
          </a:prstGeom>
          <a:noFill/>
        </p:spPr>
        <p:txBody>
          <a:bodyPr wrap="square">
            <a:spAutoFit/>
          </a:bodyPr>
          <a:lstStyle/>
          <a:p>
            <a:pPr algn="l">
              <a:spcAft>
                <a:spcPts val="1800"/>
              </a:spcAft>
            </a:pPr>
            <a:r>
              <a:rPr lang="en-US" sz="2400" dirty="0">
                <a:latin typeface="Arial"/>
                <a:cs typeface="Arial"/>
              </a:rPr>
              <a:t>Surveys should… </a:t>
            </a:r>
          </a:p>
          <a:p>
            <a:pPr marL="342900" indent="-342900" algn="l">
              <a:spcAft>
                <a:spcPts val="1800"/>
              </a:spcAft>
              <a:buFont typeface="Arial" panose="020B0604020202020204" pitchFamily="34" charset="0"/>
              <a:buChar char="•"/>
            </a:pPr>
            <a:r>
              <a:rPr lang="en-US" sz="2400" dirty="0">
                <a:latin typeface="Arial"/>
                <a:cs typeface="Arial"/>
              </a:rPr>
              <a:t>be used to quantify coherent risk</a:t>
            </a:r>
          </a:p>
          <a:p>
            <a:pPr marL="342900" indent="-342900" algn="l">
              <a:spcAft>
                <a:spcPts val="1800"/>
              </a:spcAft>
              <a:buFont typeface="Arial" panose="020B0604020202020204" pitchFamily="34" charset="0"/>
              <a:buChar char="•"/>
            </a:pPr>
            <a:r>
              <a:rPr lang="en-US" sz="2400" dirty="0">
                <a:latin typeface="Arial"/>
                <a:cs typeface="Arial"/>
              </a:rPr>
              <a:t>be optimized for Taurid stream objects in the Tunguska size range</a:t>
            </a:r>
          </a:p>
          <a:p>
            <a:pPr marL="342900" indent="-342900" algn="l">
              <a:spcAft>
                <a:spcPts val="1800"/>
              </a:spcAft>
              <a:buFont typeface="Arial" panose="020B0604020202020204" pitchFamily="34" charset="0"/>
              <a:buChar char="•"/>
            </a:pPr>
            <a:r>
              <a:rPr lang="en-US" sz="2400" dirty="0">
                <a:latin typeface="Arial"/>
                <a:cs typeface="Arial"/>
              </a:rPr>
              <a:t>focus on advance discovery of objects with potential impacts in 2032 and 2036</a:t>
            </a:r>
          </a:p>
          <a:p>
            <a:pPr marL="342900" indent="-342900" algn="l">
              <a:spcAft>
                <a:spcPts val="1800"/>
              </a:spcAft>
              <a:buFont typeface="Arial" panose="020B0604020202020204" pitchFamily="34" charset="0"/>
              <a:buChar char="•"/>
            </a:pPr>
            <a:r>
              <a:rPr lang="en-US" sz="2400" dirty="0">
                <a:latin typeface="Arial"/>
                <a:cs typeface="Arial"/>
              </a:rPr>
              <a:t>focus on imminent impactors in the higher-risk years</a:t>
            </a:r>
          </a:p>
        </p:txBody>
      </p:sp>
    </p:spTree>
    <p:extLst>
      <p:ext uri="{BB962C8B-B14F-4D97-AF65-F5344CB8AC3E}">
        <p14:creationId xmlns:p14="http://schemas.microsoft.com/office/powerpoint/2010/main" val="1812765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5279C2-73D5-373D-899A-12BFC079CE2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C18DCF2-EFFC-754B-69E6-D869C891407D}"/>
              </a:ext>
            </a:extLst>
          </p:cNvPr>
          <p:cNvSpPr txBox="1"/>
          <p:nvPr/>
        </p:nvSpPr>
        <p:spPr>
          <a:xfrm>
            <a:off x="382564" y="203973"/>
            <a:ext cx="11128493" cy="523220"/>
          </a:xfrm>
          <a:prstGeom prst="rect">
            <a:avLst/>
          </a:prstGeom>
          <a:noFill/>
        </p:spPr>
        <p:txBody>
          <a:bodyPr wrap="square">
            <a:spAutoFit/>
          </a:bodyPr>
          <a:lstStyle/>
          <a:p>
            <a:r>
              <a:rPr lang="en-US" sz="2800" dirty="0">
                <a:latin typeface="Arial"/>
                <a:cs typeface="Arial"/>
              </a:rPr>
              <a:t>Assumptions: Stochastic vs Coherent Risk</a:t>
            </a:r>
          </a:p>
        </p:txBody>
      </p:sp>
      <p:sp>
        <p:nvSpPr>
          <p:cNvPr id="7" name="TextBox 6">
            <a:extLst>
              <a:ext uri="{FF2B5EF4-FFF2-40B4-BE49-F238E27FC236}">
                <a16:creationId xmlns:a16="http://schemas.microsoft.com/office/drawing/2014/main" id="{76FA267E-6918-6187-00C9-3852E66D4151}"/>
              </a:ext>
            </a:extLst>
          </p:cNvPr>
          <p:cNvSpPr txBox="1"/>
          <p:nvPr/>
        </p:nvSpPr>
        <p:spPr>
          <a:xfrm>
            <a:off x="382564" y="1758397"/>
            <a:ext cx="11128493" cy="3462486"/>
          </a:xfrm>
          <a:prstGeom prst="rect">
            <a:avLst/>
          </a:prstGeom>
          <a:noFill/>
        </p:spPr>
        <p:txBody>
          <a:bodyPr wrap="square">
            <a:spAutoFit/>
          </a:bodyPr>
          <a:lstStyle/>
          <a:p>
            <a:pPr marL="342900" indent="-342900" algn="l">
              <a:spcAft>
                <a:spcPts val="1800"/>
              </a:spcAft>
              <a:buFont typeface="Arial" panose="020B0604020202020204" pitchFamily="34" charset="0"/>
              <a:buChar char="•"/>
            </a:pPr>
            <a:r>
              <a:rPr lang="en-US" sz="2400" dirty="0">
                <a:latin typeface="Arial"/>
                <a:cs typeface="Arial"/>
              </a:rPr>
              <a:t>Risk assessment for planetary defense implicitly assumes impacts are random</a:t>
            </a:r>
          </a:p>
          <a:p>
            <a:pPr marL="342900" indent="-342900" algn="l">
              <a:spcAft>
                <a:spcPts val="1800"/>
              </a:spcAft>
              <a:buFont typeface="Arial" panose="020B0604020202020204" pitchFamily="34" charset="0"/>
              <a:buChar char="•"/>
            </a:pPr>
            <a:r>
              <a:rPr lang="en-US" sz="2400" dirty="0">
                <a:latin typeface="Arial"/>
                <a:cs typeface="Arial"/>
              </a:rPr>
              <a:t>Risk is the integrated product of probability and consequences over all sizes</a:t>
            </a:r>
          </a:p>
          <a:p>
            <a:pPr marL="342900" indent="-342900" algn="l">
              <a:spcAft>
                <a:spcPts val="1800"/>
              </a:spcAft>
              <a:buFont typeface="Arial" panose="020B0604020202020204" pitchFamily="34" charset="0"/>
              <a:buChar char="•"/>
            </a:pPr>
            <a:r>
              <a:rPr lang="en-US" sz="2400" dirty="0">
                <a:latin typeface="Arial"/>
                <a:cs typeface="Arial"/>
              </a:rPr>
              <a:t>If events are truly random, then probability is constant (stochastic risk)</a:t>
            </a:r>
          </a:p>
          <a:p>
            <a:pPr marL="342900" indent="-342900" algn="l">
              <a:spcAft>
                <a:spcPts val="1800"/>
              </a:spcAft>
              <a:buFont typeface="Arial" panose="020B0604020202020204" pitchFamily="34" charset="0"/>
              <a:buChar char="•"/>
            </a:pPr>
            <a:r>
              <a:rPr lang="en-US" sz="2400" dirty="0">
                <a:latin typeface="Arial"/>
                <a:cs typeface="Arial"/>
              </a:rPr>
              <a:t>If events are not random, then probability can change with time (coherent risk)</a:t>
            </a:r>
          </a:p>
          <a:p>
            <a:pPr marL="342900" indent="-342900" algn="l">
              <a:spcAft>
                <a:spcPts val="1800"/>
              </a:spcAft>
              <a:buFont typeface="Arial" panose="020B0604020202020204" pitchFamily="34" charset="0"/>
              <a:buChar char="•"/>
            </a:pPr>
            <a:r>
              <a:rPr lang="en-US" sz="2400" dirty="0">
                <a:latin typeface="Arial"/>
                <a:cs typeface="Arial"/>
              </a:rPr>
              <a:t>Actual risk can be a combination of stochastic and coherent risk</a:t>
            </a:r>
          </a:p>
          <a:p>
            <a:pPr marL="342900" indent="-342900" algn="l">
              <a:spcAft>
                <a:spcPts val="1800"/>
              </a:spcAft>
              <a:buFont typeface="Arial" panose="020B0604020202020204" pitchFamily="34" charset="0"/>
              <a:buChar char="•"/>
            </a:pPr>
            <a:r>
              <a:rPr lang="en-US" sz="2400" dirty="0">
                <a:latin typeface="Arial"/>
                <a:cs typeface="Arial"/>
              </a:rPr>
              <a:t>The stochastic/coherent ratio can depend on object size and change with time</a:t>
            </a:r>
          </a:p>
        </p:txBody>
      </p:sp>
    </p:spTree>
    <p:extLst>
      <p:ext uri="{BB962C8B-B14F-4D97-AF65-F5344CB8AC3E}">
        <p14:creationId xmlns:p14="http://schemas.microsoft.com/office/powerpoint/2010/main" val="627758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90C50F-A826-343C-5D79-6B6128FB0C73}"/>
            </a:ext>
          </a:extLst>
        </p:cNvPr>
        <p:cNvGrpSpPr/>
        <p:nvPr/>
      </p:nvGrpSpPr>
      <p:grpSpPr>
        <a:xfrm>
          <a:off x="0" y="0"/>
          <a:ext cx="0" cy="0"/>
          <a:chOff x="0" y="0"/>
          <a:chExt cx="0" cy="0"/>
        </a:xfrm>
      </p:grpSpPr>
      <p:pic>
        <p:nvPicPr>
          <p:cNvPr id="10" name="Picture 9" descr="A text on a page&#10;&#10;AI-generated content may be incorrect.">
            <a:extLst>
              <a:ext uri="{FF2B5EF4-FFF2-40B4-BE49-F238E27FC236}">
                <a16:creationId xmlns:a16="http://schemas.microsoft.com/office/drawing/2014/main" id="{49FAD93E-AC4F-A00D-73A8-F4C4F3631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9930" y="0"/>
            <a:ext cx="6622221" cy="6843155"/>
          </a:xfrm>
          <a:prstGeom prst="rect">
            <a:avLst/>
          </a:prstGeom>
        </p:spPr>
      </p:pic>
      <p:sp>
        <p:nvSpPr>
          <p:cNvPr id="11" name="Title 1">
            <a:extLst>
              <a:ext uri="{FF2B5EF4-FFF2-40B4-BE49-F238E27FC236}">
                <a16:creationId xmlns:a16="http://schemas.microsoft.com/office/drawing/2014/main" id="{463F7C0A-C736-7E65-85B4-08EDCCA71E5F}"/>
              </a:ext>
            </a:extLst>
          </p:cNvPr>
          <p:cNvSpPr txBox="1">
            <a:spLocks/>
          </p:cNvSpPr>
          <p:nvPr/>
        </p:nvSpPr>
        <p:spPr bwMode="auto">
          <a:xfrm>
            <a:off x="335300" y="491043"/>
            <a:ext cx="4435739" cy="21750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3200" kern="0" dirty="0"/>
              <a:t>Shoemaker (1983)</a:t>
            </a:r>
          </a:p>
          <a:p>
            <a:pPr algn="l"/>
            <a:endParaRPr lang="en-US" sz="3200" kern="0" dirty="0"/>
          </a:p>
          <a:p>
            <a:pPr algn="l"/>
            <a:r>
              <a:rPr lang="en-US" sz="2000" kern="0" dirty="0"/>
              <a:t>Astronomical survey data are consistent with stochastic impacts for large objects over geological time</a:t>
            </a:r>
          </a:p>
        </p:txBody>
      </p:sp>
    </p:spTree>
    <p:extLst>
      <p:ext uri="{BB962C8B-B14F-4D97-AF65-F5344CB8AC3E}">
        <p14:creationId xmlns:p14="http://schemas.microsoft.com/office/powerpoint/2010/main" val="1803488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7BE18E-1E23-A259-13BC-620C9526FE3B}"/>
            </a:ext>
          </a:extLst>
        </p:cNvPr>
        <p:cNvGrpSpPr/>
        <p:nvPr/>
      </p:nvGrpSpPr>
      <p:grpSpPr>
        <a:xfrm>
          <a:off x="0" y="0"/>
          <a:ext cx="0" cy="0"/>
          <a:chOff x="0" y="0"/>
          <a:chExt cx="0" cy="0"/>
        </a:xfrm>
      </p:grpSpPr>
      <p:pic>
        <p:nvPicPr>
          <p:cNvPr id="3" name="Picture 2" descr="A graph of energy and energy&#10;&#10;AI-generated content may be incorrect.">
            <a:extLst>
              <a:ext uri="{FF2B5EF4-FFF2-40B4-BE49-F238E27FC236}">
                <a16:creationId xmlns:a16="http://schemas.microsoft.com/office/drawing/2014/main" id="{4971E37D-F750-8C4B-86A3-AE88F55E9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6681" y="546974"/>
            <a:ext cx="6787643" cy="5764052"/>
          </a:xfrm>
          <a:prstGeom prst="rect">
            <a:avLst/>
          </a:prstGeom>
        </p:spPr>
      </p:pic>
      <p:sp>
        <p:nvSpPr>
          <p:cNvPr id="4" name="Title 1">
            <a:extLst>
              <a:ext uri="{FF2B5EF4-FFF2-40B4-BE49-F238E27FC236}">
                <a16:creationId xmlns:a16="http://schemas.microsoft.com/office/drawing/2014/main" id="{5F947AE3-B422-5725-E6C2-18420FF432E1}"/>
              </a:ext>
            </a:extLst>
          </p:cNvPr>
          <p:cNvSpPr txBox="1">
            <a:spLocks/>
          </p:cNvSpPr>
          <p:nvPr/>
        </p:nvSpPr>
        <p:spPr bwMode="auto">
          <a:xfrm>
            <a:off x="335300" y="663864"/>
            <a:ext cx="4090097" cy="21750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3200" kern="0" dirty="0"/>
              <a:t>Shoemaker (1983)</a:t>
            </a:r>
          </a:p>
          <a:p>
            <a:pPr algn="l"/>
            <a:endParaRPr lang="en-US" sz="3200" kern="0" dirty="0"/>
          </a:p>
          <a:p>
            <a:pPr algn="l"/>
            <a:r>
              <a:rPr lang="en-US" sz="2000" kern="0" dirty="0"/>
              <a:t>Stochastic impact rate assumption is extrapolated beyond size and time ranges over which it was supported by data</a:t>
            </a:r>
          </a:p>
        </p:txBody>
      </p:sp>
    </p:spTree>
    <p:extLst>
      <p:ext uri="{BB962C8B-B14F-4D97-AF65-F5344CB8AC3E}">
        <p14:creationId xmlns:p14="http://schemas.microsoft.com/office/powerpoint/2010/main" val="1717888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71C954-BFA7-8AE4-22CF-F7479D519D3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8910785-A56C-79FA-7A44-666CE820E3A1}"/>
              </a:ext>
            </a:extLst>
          </p:cNvPr>
          <p:cNvSpPr txBox="1">
            <a:spLocks/>
          </p:cNvSpPr>
          <p:nvPr/>
        </p:nvSpPr>
        <p:spPr bwMode="auto">
          <a:xfrm>
            <a:off x="335300" y="1253956"/>
            <a:ext cx="4954202" cy="21750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3200" kern="0" dirty="0"/>
              <a:t>Chapman &amp; Morrison (1994)</a:t>
            </a:r>
          </a:p>
          <a:p>
            <a:pPr algn="l"/>
            <a:endParaRPr lang="en-US" sz="3200" kern="0" dirty="0"/>
          </a:p>
          <a:p>
            <a:pPr algn="l"/>
            <a:r>
              <a:rPr lang="en-US" sz="2000" kern="0" dirty="0"/>
              <a:t>Adopted Shoemaker’s stochastic assumption in the first planetary defense risk assessment paper. This frequentist approach is now baked into our methodology but does not necessarily apply to size range with incomplete and biased observational statistics (Tunguska size range).</a:t>
            </a:r>
          </a:p>
        </p:txBody>
      </p:sp>
      <p:pic>
        <p:nvPicPr>
          <p:cNvPr id="5" name="Picture 4" descr="A graph with a dotted line&#10;&#10;AI-generated content may be incorrect.">
            <a:extLst>
              <a:ext uri="{FF2B5EF4-FFF2-40B4-BE49-F238E27FC236}">
                <a16:creationId xmlns:a16="http://schemas.microsoft.com/office/drawing/2014/main" id="{4F400051-8B58-21D7-AD59-CC4779DC2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964" y="6624"/>
            <a:ext cx="6182212" cy="6858000"/>
          </a:xfrm>
          <a:prstGeom prst="rect">
            <a:avLst/>
          </a:prstGeom>
        </p:spPr>
      </p:pic>
    </p:spTree>
    <p:extLst>
      <p:ext uri="{BB962C8B-B14F-4D97-AF65-F5344CB8AC3E}">
        <p14:creationId xmlns:p14="http://schemas.microsoft.com/office/powerpoint/2010/main" val="1779062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diagram of a graph&#10;&#10;AI-generated content may be incorrect.">
            <a:extLst>
              <a:ext uri="{FF2B5EF4-FFF2-40B4-BE49-F238E27FC236}">
                <a16:creationId xmlns:a16="http://schemas.microsoft.com/office/drawing/2014/main" id="{398FA5BB-B19B-C3A4-0963-4113CEA41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3789" y="375829"/>
            <a:ext cx="6787284" cy="5406820"/>
          </a:xfrm>
          <a:prstGeom prst="rect">
            <a:avLst/>
          </a:prstGeom>
        </p:spPr>
      </p:pic>
      <p:sp>
        <p:nvSpPr>
          <p:cNvPr id="13" name="Title 1">
            <a:extLst>
              <a:ext uri="{FF2B5EF4-FFF2-40B4-BE49-F238E27FC236}">
                <a16:creationId xmlns:a16="http://schemas.microsoft.com/office/drawing/2014/main" id="{B709D113-57E3-EE43-F164-DF33B6693696}"/>
              </a:ext>
            </a:extLst>
          </p:cNvPr>
          <p:cNvSpPr txBox="1">
            <a:spLocks/>
          </p:cNvSpPr>
          <p:nvPr/>
        </p:nvSpPr>
        <p:spPr bwMode="auto">
          <a:xfrm>
            <a:off x="220087" y="0"/>
            <a:ext cx="4608560" cy="43507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3200" kern="0" dirty="0"/>
              <a:t>Harris &amp; Chodas (2021)</a:t>
            </a:r>
          </a:p>
          <a:p>
            <a:pPr algn="l"/>
            <a:endParaRPr lang="en-US" sz="3200" kern="0" dirty="0"/>
          </a:p>
          <a:p>
            <a:pPr algn="l"/>
            <a:r>
              <a:rPr lang="en-US" sz="2000" kern="0" dirty="0"/>
              <a:t>Stochastic risk is implicit. 12 Mt impact should only happen once every 7000 years. Lowest published estimate range of 3-5 Mt for Tunguska should take place no more frequently than once every ~4000 years. Chelyabinsk corresponds to a ~250-year event.  Suggests existence of unobserved coherent source. </a:t>
            </a:r>
          </a:p>
        </p:txBody>
      </p:sp>
    </p:spTree>
    <p:extLst>
      <p:ext uri="{BB962C8B-B14F-4D97-AF65-F5344CB8AC3E}">
        <p14:creationId xmlns:p14="http://schemas.microsoft.com/office/powerpoint/2010/main" val="518599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F89D33-4AF6-EA58-E176-3CECBCB3DA54}"/>
            </a:ext>
          </a:extLst>
        </p:cNvPr>
        <p:cNvGrpSpPr/>
        <p:nvPr/>
      </p:nvGrpSpPr>
      <p:grpSpPr>
        <a:xfrm>
          <a:off x="0" y="0"/>
          <a:ext cx="0" cy="0"/>
          <a:chOff x="0" y="0"/>
          <a:chExt cx="0" cy="0"/>
        </a:xfrm>
      </p:grpSpPr>
      <p:pic>
        <p:nvPicPr>
          <p:cNvPr id="5" name="Picture 4" descr="A paper with text on it&#10;&#10;AI-generated content may be incorrect.">
            <a:extLst>
              <a:ext uri="{FF2B5EF4-FFF2-40B4-BE49-F238E27FC236}">
                <a16:creationId xmlns:a16="http://schemas.microsoft.com/office/drawing/2014/main" id="{B165A6AD-64E2-370D-936D-6FC2836A5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354" y="1124720"/>
            <a:ext cx="8521291" cy="5102947"/>
          </a:xfrm>
          <a:prstGeom prst="rect">
            <a:avLst/>
          </a:prstGeom>
        </p:spPr>
      </p:pic>
      <p:sp>
        <p:nvSpPr>
          <p:cNvPr id="7" name="Title 1">
            <a:extLst>
              <a:ext uri="{FF2B5EF4-FFF2-40B4-BE49-F238E27FC236}">
                <a16:creationId xmlns:a16="http://schemas.microsoft.com/office/drawing/2014/main" id="{822F2E18-3887-25EC-ADF8-92C74B84D81C}"/>
              </a:ext>
            </a:extLst>
          </p:cNvPr>
          <p:cNvSpPr txBox="1">
            <a:spLocks/>
          </p:cNvSpPr>
          <p:nvPr/>
        </p:nvSpPr>
        <p:spPr bwMode="auto">
          <a:xfrm>
            <a:off x="609600" y="274638"/>
            <a:ext cx="10972800" cy="5044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kern="0" dirty="0"/>
              <a:t>Kresák (1978)</a:t>
            </a:r>
          </a:p>
        </p:txBody>
      </p:sp>
    </p:spTree>
    <p:extLst>
      <p:ext uri="{BB962C8B-B14F-4D97-AF65-F5344CB8AC3E}">
        <p14:creationId xmlns:p14="http://schemas.microsoft.com/office/powerpoint/2010/main" val="535369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90A5F-EFAB-89DD-D59F-AB155AA3ED29}"/>
              </a:ext>
            </a:extLst>
          </p:cNvPr>
          <p:cNvSpPr>
            <a:spLocks noGrp="1"/>
          </p:cNvSpPr>
          <p:nvPr>
            <p:ph type="title"/>
          </p:nvPr>
        </p:nvSpPr>
        <p:spPr>
          <a:xfrm>
            <a:off x="609600" y="274638"/>
            <a:ext cx="10972800" cy="504440"/>
          </a:xfrm>
        </p:spPr>
        <p:txBody>
          <a:bodyPr/>
          <a:lstStyle/>
          <a:p>
            <a:r>
              <a:rPr lang="en-US" sz="3200" kern="0" dirty="0"/>
              <a:t>Kresák (1978)</a:t>
            </a:r>
            <a:endParaRPr lang="en-US" sz="3200" dirty="0"/>
          </a:p>
        </p:txBody>
      </p:sp>
      <p:pic>
        <p:nvPicPr>
          <p:cNvPr id="8" name="Picture 7" descr="A diagram of the solar system&#10;&#10;AI-generated content may be incorrect.">
            <a:extLst>
              <a:ext uri="{FF2B5EF4-FFF2-40B4-BE49-F238E27FC236}">
                <a16:creationId xmlns:a16="http://schemas.microsoft.com/office/drawing/2014/main" id="{69F91FBF-BC84-1D38-C094-8458A7E33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964265"/>
            <a:ext cx="7772400" cy="5893735"/>
          </a:xfrm>
          <a:prstGeom prst="rect">
            <a:avLst/>
          </a:prstGeom>
        </p:spPr>
      </p:pic>
    </p:spTree>
    <p:extLst>
      <p:ext uri="{BB962C8B-B14F-4D97-AF65-F5344CB8AC3E}">
        <p14:creationId xmlns:p14="http://schemas.microsoft.com/office/powerpoint/2010/main" val="178814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D64C0C-FBD2-5B8F-DE6C-21A74D8439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85AD8F-327E-2A1E-3BAD-7BE8A348C277}"/>
              </a:ext>
            </a:extLst>
          </p:cNvPr>
          <p:cNvSpPr>
            <a:spLocks noGrp="1"/>
          </p:cNvSpPr>
          <p:nvPr>
            <p:ph type="title"/>
          </p:nvPr>
        </p:nvSpPr>
        <p:spPr>
          <a:xfrm>
            <a:off x="609600" y="274638"/>
            <a:ext cx="10972800" cy="504440"/>
          </a:xfrm>
        </p:spPr>
        <p:txBody>
          <a:bodyPr/>
          <a:lstStyle/>
          <a:p>
            <a:r>
              <a:rPr lang="en-US" sz="3200" kern="0" dirty="0"/>
              <a:t>Kresák (1978)</a:t>
            </a:r>
            <a:endParaRPr lang="en-US" sz="3200" dirty="0"/>
          </a:p>
        </p:txBody>
      </p:sp>
      <p:pic>
        <p:nvPicPr>
          <p:cNvPr id="4" name="Picture 3" descr="A diagram of the sun and the moon&#10;&#10;AI-generated content may be incorrect.">
            <a:extLst>
              <a:ext uri="{FF2B5EF4-FFF2-40B4-BE49-F238E27FC236}">
                <a16:creationId xmlns:a16="http://schemas.microsoft.com/office/drawing/2014/main" id="{64E22C50-8E82-189F-C4C9-B60F9D108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429" y="1067112"/>
            <a:ext cx="8506638" cy="5516249"/>
          </a:xfrm>
          <a:prstGeom prst="rect">
            <a:avLst/>
          </a:prstGeom>
        </p:spPr>
      </p:pic>
    </p:spTree>
    <p:extLst>
      <p:ext uri="{BB962C8B-B14F-4D97-AF65-F5344CB8AC3E}">
        <p14:creationId xmlns:p14="http://schemas.microsoft.com/office/powerpoint/2010/main" val="247186825"/>
      </p:ext>
    </p:extLst>
  </p:cSld>
  <p:clrMapOvr>
    <a:masterClrMapping/>
  </p:clrMapOvr>
</p:sld>
</file>

<file path=ppt/theme/theme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bg2"/>
          </a:outerShdw>
        </a:effectLst>
      </a:spPr>
      <a:bodyPr vert="horz" wrap="square" lIns="92075" tIns="46038" rIns="92075" bIns="46038"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bg2"/>
          </a:outerShdw>
        </a:effectLst>
      </a:spPr>
      <a:bodyPr vert="horz" wrap="square" lIns="92075" tIns="46038" rIns="92075" bIns="46038"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62007</TotalTime>
  <Words>591</Words>
  <Application>Microsoft Macintosh PowerPoint</Application>
  <PresentationFormat>Widescreen</PresentationFormat>
  <Paragraphs>85</Paragraphs>
  <Slides>19</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 Unicode MS</vt:lpstr>
      <vt:lpstr>Arial</vt:lpstr>
      <vt:lpstr>Times New Roman</vt:lpstr>
      <vt:lpstr>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Kresák (1978)</vt:lpstr>
      <vt:lpstr>Kresák (1978)</vt:lpstr>
      <vt:lpstr>Tunguska tree fall pattern depends on entry angle</vt:lpstr>
      <vt:lpstr>Tunguska tree fall pattern is consistent with Taurid</vt:lpstr>
      <vt:lpstr>Wiegert et al (2025)</vt:lpstr>
      <vt:lpstr>Title</vt:lpstr>
      <vt:lpstr>Title</vt:lpstr>
      <vt:lpstr>Title</vt:lpstr>
      <vt:lpstr>PowerPoint Presentation</vt:lpstr>
      <vt:lpstr>PowerPoint Presentation</vt:lpstr>
      <vt:lpstr>PowerPoint Presentation</vt:lpstr>
      <vt:lpstr>PowerPoint Presentation</vt:lpstr>
    </vt:vector>
  </TitlesOfParts>
  <Company>Sandia National Laboratories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CIPD  Objectives / Deliverables</dc:title>
  <dc:creator>sgwagne</dc:creator>
  <cp:lastModifiedBy>Mark Boslough</cp:lastModifiedBy>
  <cp:revision>838</cp:revision>
  <cp:lastPrinted>2024-02-20T23:27:41Z</cp:lastPrinted>
  <dcterms:created xsi:type="dcterms:W3CDTF">1999-12-08T17:36:16Z</dcterms:created>
  <dcterms:modified xsi:type="dcterms:W3CDTF">2025-04-21T18:04:49Z</dcterms:modified>
</cp:coreProperties>
</file>