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42" r:id="rId2"/>
    <p:sldId id="299" r:id="rId3"/>
    <p:sldId id="278" r:id="rId4"/>
    <p:sldId id="262" r:id="rId5"/>
    <p:sldId id="338" r:id="rId6"/>
    <p:sldId id="265" r:id="rId7"/>
    <p:sldId id="339" r:id="rId8"/>
    <p:sldId id="267" r:id="rId9"/>
    <p:sldId id="34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2"/>
    <p:restoredTop sz="94701"/>
  </p:normalViewPr>
  <p:slideViewPr>
    <p:cSldViewPr snapToGrid="0">
      <p:cViewPr varScale="1">
        <p:scale>
          <a:sx n="81" d="100"/>
          <a:sy n="81" d="100"/>
        </p:scale>
        <p:origin x="192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3095-23AE-0D48-96C9-CBAAFDD265A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6DE1-A651-974C-AA23-25D579B0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68A8-6BC4-D644-ADAE-B84D7F398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0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68A8-6BC4-D644-ADAE-B84D7F398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6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742A-0E99-E9D4-4530-803DF2933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AC794-11BE-F23D-282F-FA6CF0645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92A5C-8253-926C-45B1-D4D65F34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C1BA9-9078-676F-E71B-64D5FF8E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EFEB9-5B51-0628-05E3-4C1FE566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A1E4-4907-997F-AA60-F7E524F6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8CF83-FDEF-C351-9BEC-FF38E285F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C5E5A-AE05-DA96-61DB-F7213EE0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06CBF-EB9E-621C-F65D-98AD1BB9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DD17D-D4C1-A1B1-102E-7FEFC54A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93A20D-07C9-6B5F-BCDE-E4AC7F7F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92D94-5EC6-51BD-12CC-7734574C6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F22BD-FAE9-855F-D62D-4DBF69B1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B2B93-E47A-B002-851C-9ED32557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53391-825B-B349-7EBE-88DDDE60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4E9EE-B6E0-75A4-72F8-CD432778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CB53B-9B7C-F5EA-2D1A-B19DE7488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7BF10-B28B-D936-F6FF-B6A0356D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AF63A-1504-B00B-DB35-BC6C1F890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58F08-FD4F-3B18-56C1-00AA9BDA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4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F7F4-A3BD-39E7-B2C2-5413D81B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BC164-E34C-51E5-385A-D1F049BC3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AD6E1-69C5-D209-FF06-A21992E3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6C2D4-70BF-B598-AEEE-17E1ABB3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320EA-651B-A139-B681-CA783700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5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5DAE1-B72F-7A54-2D43-40376376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5D8BB-8FBD-491C-3EE7-E5DD0D671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B350E-A414-3496-355E-1643FF18E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060F1-20A8-6A86-5D55-3D129114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098D1-9406-7A23-E9AA-D935B67BF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64025-9B32-F5D1-977F-D6692571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A128-2204-FD35-5616-F1D7968E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0B308-24D8-7747-3397-4555067A1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FF606-F879-33D0-34B4-E8E84DF90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4AEBB-A1EC-1D1C-0792-E98B3FF615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9D3FC-55FA-E07D-5C34-90DCC63E8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2A877-AD16-689F-B01F-0CB53E66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E25E8-9777-C4BF-91A6-548F4773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3B8845-AB9B-2A21-BE2E-40BE1031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D92AD-F411-CFD5-E3D6-40AA2C0D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7B5B8-E019-C9DF-CA10-5F938B47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CDF73-6A6E-9817-7E5E-FDD21629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4B957-7AA3-F617-7145-F485C9D0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9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82E9F-9D6C-7F3A-BFEE-B05791BBF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20C16-9A1A-BE35-4AD7-8B3BC3DC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DBE9B-1FE9-E63D-CD43-56D7F882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1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E835-AEA6-BE4E-E063-C37A9D4CE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0A047-B4B4-34C7-1C9E-02A1BD91B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EF051-F9D0-A63B-EACD-E74D6C35E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3FE9-378A-5B25-7132-29C48DD0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B4FFC-2BE2-6EB8-FA6C-17B94F89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C5C94-B0E6-7EB7-70A8-43ECB609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5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010E-41C5-BBB3-EC0C-538C87D3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8EC2A-6155-BCEA-A5D7-78C6166B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549D4-9011-C176-D30F-C7BD0C70F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DDACE-C3D9-A02E-ED27-BBC7F0D5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88689-671A-ED88-DC36-3F674E55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3D497-57AD-1CEB-6167-E4773597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F760C-6A45-3A9D-6E0C-3C77F8D51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16437-4AA3-1D0F-5845-3FAC0B7F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A7033-E4B6-608C-71F7-93CA57FC2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C8E130-2FB3-D448-8B2F-8C0DB893F4D5}" type="datetimeFigureOut">
              <a:rPr lang="en-US" smtClean="0"/>
              <a:t>4/25/25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F655A-A8F8-1B4E-83D1-2DF532A90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11BD2-79F6-9282-DED4-6D4715507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5EE0B9-A3C2-9A41-A0A5-02D54941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8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28450-06C4-E44D-B2D6-2D8727BE3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7">
            <a:extLst>
              <a:ext uri="{FF2B5EF4-FFF2-40B4-BE49-F238E27FC236}">
                <a16:creationId xmlns:a16="http://schemas.microsoft.com/office/drawing/2014/main" id="{73BD23D8-C1E1-E9B9-8E35-A2E1832033C7}"/>
              </a:ext>
            </a:extLst>
          </p:cNvPr>
          <p:cNvSpPr txBox="1">
            <a:spLocks/>
          </p:cNvSpPr>
          <p:nvPr/>
        </p:nvSpPr>
        <p:spPr>
          <a:xfrm>
            <a:off x="852030" y="4345306"/>
            <a:ext cx="10501255" cy="79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Peter Vereš, Richard Cloete, Abraham Loeb, Matthew J. Payne</a:t>
            </a: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FC08535B-02F7-54A0-7A22-D81C832B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86" y="2297401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000" i="1" dirty="0">
                <a:effectLst/>
              </a:rPr>
              <a:t>Machine learning improvement of the </a:t>
            </a:r>
            <a:br>
              <a:rPr lang="en-US" sz="4000" i="1" dirty="0">
                <a:effectLst/>
              </a:rPr>
            </a:br>
            <a:r>
              <a:rPr lang="en-US" sz="4000" i="1" dirty="0">
                <a:effectLst/>
              </a:rPr>
              <a:t>Near-Earth Object discovery process</a:t>
            </a:r>
            <a:endParaRPr lang="en-US" sz="4000" b="1" dirty="0">
              <a:latin typeface="Charis SIL"/>
              <a:cs typeface="Charis SIL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17CD3A0-9F87-8E84-C29A-6322DB26ABE7}"/>
              </a:ext>
            </a:extLst>
          </p:cNvPr>
          <p:cNvSpPr txBox="1">
            <a:spLocks/>
          </p:cNvSpPr>
          <p:nvPr/>
        </p:nvSpPr>
        <p:spPr>
          <a:xfrm>
            <a:off x="767666" y="5863434"/>
            <a:ext cx="10522555" cy="3746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Planetary Defense Conference 2025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60A78D-E183-00F1-D05A-C6D77BC925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893" y="401851"/>
            <a:ext cx="4935793" cy="8263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A658DD-88AA-C0C1-88F6-3E627C25A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506" y="386085"/>
            <a:ext cx="2896039" cy="5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3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0737-5664-CE42-58C7-09197AAF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 discovery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8A68E-1DB9-312E-0D76-E4976C86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5"/>
            <a:ext cx="12192000" cy="4351338"/>
          </a:xfrm>
        </p:spPr>
        <p:txBody>
          <a:bodyPr/>
          <a:lstStyle/>
          <a:p>
            <a:r>
              <a:rPr lang="en-US" dirty="0"/>
              <a:t>Near-Earth object confirmation page + digest2 screening of NEO candidates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97A25B-1CD7-3173-51A2-9B97770A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60" y="6225923"/>
            <a:ext cx="2808340" cy="6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944CB-4D97-1592-67AD-56A1AEB0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C24AB50-26A6-C64A-94AF-00DCC1C8C28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3B02F-AE19-02EC-5BE5-297AF5CA2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2302652"/>
            <a:ext cx="6662057" cy="4455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D5BF41-4572-B9A7-A144-4CBA15F7D2A7}"/>
              </a:ext>
            </a:extLst>
          </p:cNvPr>
          <p:cNvSpPr txBox="1"/>
          <p:nvPr/>
        </p:nvSpPr>
        <p:spPr>
          <a:xfrm>
            <a:off x="8832686" y="3942300"/>
            <a:ext cx="2299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digest2 &gt; 65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B87970-D45A-6F58-6A7C-E1C9B42C9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403" y="2414793"/>
            <a:ext cx="4352597" cy="43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A08A-87B5-B7FB-CBA3-2054F00D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NEOCP since 2019 – final NEOCP disposition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81435-4041-E7D9-A8D9-6F67F251A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05" y="1459305"/>
            <a:ext cx="5398695" cy="5398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B36AC6-4DE3-6426-6FB1-A1D91CDCCFFB}"/>
              </a:ext>
            </a:extLst>
          </p:cNvPr>
          <p:cNvSpPr txBox="1"/>
          <p:nvPr/>
        </p:nvSpPr>
        <p:spPr>
          <a:xfrm>
            <a:off x="6236895" y="1788782"/>
            <a:ext cx="5662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MOTIVATION</a:t>
            </a:r>
          </a:p>
          <a:p>
            <a:endParaRPr lang="en-US" sz="2000" b="1" dirty="0"/>
          </a:p>
          <a:p>
            <a:pPr marL="457200" indent="-457200">
              <a:buAutoNum type="arabicParenR"/>
            </a:pPr>
            <a:r>
              <a:rPr lang="en-US" sz="2000" b="1" dirty="0"/>
              <a:t>Decrease unconfirmed rate (~11 %)</a:t>
            </a:r>
          </a:p>
          <a:p>
            <a:pPr marL="457200" indent="-457200">
              <a:buAutoNum type="arabicParenR"/>
            </a:pPr>
            <a:r>
              <a:rPr lang="en-US" sz="2000" b="1" dirty="0"/>
              <a:t>Decrease MBA count on NEOCP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1066D-F680-A05A-17FE-78E4B4F4D0E3}"/>
              </a:ext>
            </a:extLst>
          </p:cNvPr>
          <p:cNvSpPr txBox="1"/>
          <p:nvPr/>
        </p:nvSpPr>
        <p:spPr>
          <a:xfrm>
            <a:off x="6236894" y="4020866"/>
            <a:ext cx="5662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INSPIRATION</a:t>
            </a:r>
          </a:p>
          <a:p>
            <a:endParaRPr lang="en-US" sz="2000" b="1" dirty="0"/>
          </a:p>
          <a:p>
            <a:r>
              <a:rPr lang="en-US" sz="2000" dirty="0"/>
              <a:t>Cloete, R., Veres, P., Loeb, A. : 2024. Machine learning methods for automated interstellar object classification with LSST. A &amp; A 691. </a:t>
            </a:r>
          </a:p>
          <a:p>
            <a:endParaRPr lang="en-US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BEB98C-7848-E55A-9AFC-7F536C15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60" y="6225923"/>
            <a:ext cx="2808340" cy="6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27D116-A2C2-9246-98BF-7226C37B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fld id="{8C24AB50-26A6-C64A-94AF-00DCC1C8C28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5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C9412-118A-B5E9-4EC6-BC0C37517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1C8A6D-1825-EB54-1B66-4FF6215F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60" y="6225923"/>
            <a:ext cx="2808340" cy="6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0F14A-E74D-01B7-856E-572F807BD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7410"/>
            <a:ext cx="9017696" cy="59231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52BB88-647D-64DF-E17B-C2907D1BD36C}"/>
              </a:ext>
            </a:extLst>
          </p:cNvPr>
          <p:cNvSpPr txBox="1"/>
          <p:nvPr/>
        </p:nvSpPr>
        <p:spPr>
          <a:xfrm>
            <a:off x="839244" y="1240077"/>
            <a:ext cx="5256756" cy="2630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FC908-0721-4607-F76F-F4E26074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C24AB50-26A6-C64A-94AF-00DCC1C8C28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7C4DDF-5B2E-A3D8-79D2-D452243D3D09}"/>
              </a:ext>
            </a:extLst>
          </p:cNvPr>
          <p:cNvSpPr txBox="1"/>
          <p:nvPr/>
        </p:nvSpPr>
        <p:spPr>
          <a:xfrm>
            <a:off x="9855896" y="1371600"/>
            <a:ext cx="23358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digest2</a:t>
            </a:r>
          </a:p>
          <a:p>
            <a:r>
              <a:rPr lang="en-US" sz="3200" dirty="0"/>
              <a:t>scores:</a:t>
            </a:r>
          </a:p>
          <a:p>
            <a:endParaRPr lang="en-US" sz="3200" dirty="0"/>
          </a:p>
          <a:p>
            <a:r>
              <a:rPr lang="en-US" sz="3200" dirty="0"/>
              <a:t>For different</a:t>
            </a:r>
          </a:p>
          <a:p>
            <a:r>
              <a:rPr lang="en-US" sz="3200" dirty="0"/>
              <a:t>orbit type</a:t>
            </a:r>
          </a:p>
        </p:txBody>
      </p:sp>
    </p:spTree>
    <p:extLst>
      <p:ext uri="{BB962C8B-B14F-4D97-AF65-F5344CB8AC3E}">
        <p14:creationId xmlns:p14="http://schemas.microsoft.com/office/powerpoint/2010/main" val="15772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DBA4B-F05A-9244-E6BD-7DFFD3851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9F35FEE-833E-5BE7-6CD8-6134F1EA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120" y="1564688"/>
            <a:ext cx="5903931" cy="49199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94168-A115-33EB-6F8E-51FDBCF1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filter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2085C-F786-A56C-7985-02CE1057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C24AB50-26A6-C64A-94AF-00DCC1C8C28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EC7A4-B143-C21A-4A8B-E3F99C7F0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5" y="1566917"/>
            <a:ext cx="5842505" cy="486875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BAC51F7-6891-B6B7-2D3B-D5A8B07FB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60" y="6225923"/>
            <a:ext cx="2808340" cy="6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1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D5766-02A6-324D-2491-32A5EB790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7D57A4A8-CC7A-321F-690D-7AE4F0471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60" y="6225923"/>
            <a:ext cx="2808340" cy="6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0DD26-AB1B-9F51-90D3-32118AEB4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89" y="1341358"/>
            <a:ext cx="3505200" cy="280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F1B47B-FE19-12D0-DD9D-75532C4B8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639" y="1341358"/>
            <a:ext cx="3517900" cy="2819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14F0D-C09F-D79A-9D25-A3F0A088A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589" y="1387873"/>
            <a:ext cx="3467100" cy="28702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EFEAC6A-DC05-D04A-1B21-311DA0DB4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921972"/>
              </p:ext>
            </p:extLst>
          </p:nvPr>
        </p:nvGraphicFramePr>
        <p:xfrm>
          <a:off x="4990276" y="4969855"/>
          <a:ext cx="447318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061">
                  <a:extLst>
                    <a:ext uri="{9D8B030D-6E8A-4147-A177-3AD203B41FA5}">
                      <a16:colId xmlns:a16="http://schemas.microsoft.com/office/drawing/2014/main" val="1960332547"/>
                    </a:ext>
                  </a:extLst>
                </a:gridCol>
                <a:gridCol w="1491061">
                  <a:extLst>
                    <a:ext uri="{9D8B030D-6E8A-4147-A177-3AD203B41FA5}">
                      <a16:colId xmlns:a16="http://schemas.microsoft.com/office/drawing/2014/main" val="2992766341"/>
                    </a:ext>
                  </a:extLst>
                </a:gridCol>
                <a:gridCol w="1491061">
                  <a:extLst>
                    <a:ext uri="{9D8B030D-6E8A-4147-A177-3AD203B41FA5}">
                      <a16:colId xmlns:a16="http://schemas.microsoft.com/office/drawing/2014/main" val="2562506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Non-NEOs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05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5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139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7423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45F741-1CFF-DA7B-2BE1-C1F72325ADC0}"/>
              </a:ext>
            </a:extLst>
          </p:cNvPr>
          <p:cNvSpPr txBox="1"/>
          <p:nvPr/>
        </p:nvSpPr>
        <p:spPr>
          <a:xfrm>
            <a:off x="957684" y="5024551"/>
            <a:ext cx="2633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5-years on NEOCP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8210D33-596D-FF7D-6D17-65476F10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C24AB50-26A6-C64A-94AF-00DCC1C8C28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D70B653-4EC8-6B63-0902-6A57623A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0707BE-8EFB-8D3C-A1D4-180124BF40B8}"/>
              </a:ext>
            </a:extLst>
          </p:cNvPr>
          <p:cNvSpPr txBox="1"/>
          <p:nvPr/>
        </p:nvSpPr>
        <p:spPr>
          <a:xfrm>
            <a:off x="6551108" y="4197007"/>
            <a:ext cx="818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Lost </a:t>
            </a:r>
          </a:p>
          <a:p>
            <a:pPr algn="ctr"/>
            <a:r>
              <a:rPr lang="en-US" sz="2400" dirty="0"/>
              <a:t>NEO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8F427D-99CD-0518-E0F3-01287710B934}"/>
              </a:ext>
            </a:extLst>
          </p:cNvPr>
          <p:cNvSpPr txBox="1"/>
          <p:nvPr/>
        </p:nvSpPr>
        <p:spPr>
          <a:xfrm flipH="1">
            <a:off x="7238478" y="4205085"/>
            <a:ext cx="2224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Filtered</a:t>
            </a:r>
          </a:p>
          <a:p>
            <a:pPr algn="ctr"/>
            <a:r>
              <a:rPr lang="en-US" sz="2400" dirty="0"/>
              <a:t>Non-NEO</a:t>
            </a:r>
          </a:p>
        </p:txBody>
      </p:sp>
    </p:spTree>
    <p:extLst>
      <p:ext uri="{BB962C8B-B14F-4D97-AF65-F5344CB8AC3E}">
        <p14:creationId xmlns:p14="http://schemas.microsoft.com/office/powerpoint/2010/main" val="392155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10861-5613-4118-E30B-6F3C31091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A33C-032F-11C5-40FE-E9B03BF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(ML)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A6D94-B73E-061C-B424-20C9C77FE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Boosting Machine (GBM)</a:t>
            </a:r>
          </a:p>
          <a:p>
            <a:r>
              <a:rPr lang="en-US" dirty="0"/>
              <a:t>Random Forest (RF)</a:t>
            </a:r>
          </a:p>
          <a:p>
            <a:r>
              <a:rPr lang="en-US" dirty="0"/>
              <a:t>Stochastic Gradient Descent (SGD)</a:t>
            </a:r>
          </a:p>
          <a:p>
            <a:r>
              <a:rPr lang="en-US" dirty="0"/>
              <a:t>Neural Networks (NN)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Learning on 2019-2023 NEOCP data</a:t>
            </a:r>
          </a:p>
          <a:p>
            <a:pPr marL="0" indent="0">
              <a:buNone/>
            </a:pPr>
            <a:r>
              <a:rPr lang="en-US" dirty="0"/>
              <a:t>Validation set: 2024 NEOCP data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896DF-3D7D-1A1F-697D-7E553364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C24AB50-26A6-C64A-94AF-00DCC1C8C28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66D1D7F-25DC-B527-9111-7CA8C191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60" y="6225923"/>
            <a:ext cx="2808340" cy="6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5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101E5-67AB-8D95-1114-C5362E0F7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D17B-AF59-2BEB-A03C-DD45714D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5B08A-1BAF-9EA2-8EBF-04BCC8BC1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536" y="576533"/>
            <a:ext cx="5897677" cy="5707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EA07A-D381-605E-67A1-8F3F49EE3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87" y="1580111"/>
            <a:ext cx="4970336" cy="46458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C398A5-9BD9-7A87-1355-B5760F52D5F5}"/>
              </a:ext>
            </a:extLst>
          </p:cNvPr>
          <p:cNvSpPr txBox="1"/>
          <p:nvPr/>
        </p:nvSpPr>
        <p:spPr>
          <a:xfrm>
            <a:off x="8166970" y="243927"/>
            <a:ext cx="197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2024 NEOCP data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934FDC8-7095-E588-6AA2-B76B9CD5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8C24AB50-26A6-C64A-94AF-00DCC1C8C28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F2BCB3B-4835-7AD4-234C-B6981D279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60" y="6225923"/>
            <a:ext cx="2808340" cy="6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5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E9B727-B403-A5D8-E720-1AC035738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5944" y="3662421"/>
            <a:ext cx="4127623" cy="1570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416B2-419C-F1F3-9256-75BAE4C6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FAB0E7-DC66-58BB-EE26-FD488EF86B6B}"/>
              </a:ext>
            </a:extLst>
          </p:cNvPr>
          <p:cNvSpPr txBox="1">
            <a:spLocks/>
          </p:cNvSpPr>
          <p:nvPr/>
        </p:nvSpPr>
        <p:spPr>
          <a:xfrm>
            <a:off x="838200" y="1624618"/>
            <a:ext cx="10668000" cy="523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Basic filter – removes 20% of non-NEOs </a:t>
            </a:r>
          </a:p>
          <a:p>
            <a:pPr>
              <a:lnSpc>
                <a:spcPct val="150000"/>
              </a:lnSpc>
            </a:pPr>
            <a:r>
              <a:rPr lang="en-US" dirty="0"/>
              <a:t>ML </a:t>
            </a:r>
            <a:r>
              <a:rPr lang="en-US" dirty="0">
                <a:latin typeface="Helvetica" pitchFamily="2" charset="0"/>
              </a:rPr>
              <a:t>– correctly 95% NEOs, 85% non-NEOs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Helvetica" pitchFamily="2" charset="0"/>
              </a:rPr>
              <a:t>ML: 189 NEOs misclassified – 140 correctly in follow-ups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>
                <a:latin typeface="Helvetica" pitchFamily="2" charset="0"/>
              </a:rPr>
              <a:t>Saved follow-up time: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i="1" dirty="0">
              <a:latin typeface="Helvetica" pitchFamily="2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i="1" dirty="0">
                <a:latin typeface="Helvetica" pitchFamily="2" charset="0"/>
              </a:rPr>
              <a:t>Find balance: sacrificing NEOs vs. elimination of non-NEOs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E8F6367-FCD3-A599-7783-8BECD3B4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660" y="6225923"/>
            <a:ext cx="2808340" cy="63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7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222</Words>
  <Application>Microsoft Macintosh PowerPoint</Application>
  <PresentationFormat>Widescreen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Charis SIL</vt:lpstr>
      <vt:lpstr>Helvetica</vt:lpstr>
      <vt:lpstr>Office Theme</vt:lpstr>
      <vt:lpstr>Machine learning improvement of the  Near-Earth Object discovery process</vt:lpstr>
      <vt:lpstr>NEO discovery process</vt:lpstr>
      <vt:lpstr>NEOCP since 2019 – final NEOCP disposition</vt:lpstr>
      <vt:lpstr>PowerPoint Presentation</vt:lpstr>
      <vt:lpstr>Basic filter</vt:lpstr>
      <vt:lpstr>Basic filter</vt:lpstr>
      <vt:lpstr>Machine learning (ML)</vt:lpstr>
      <vt:lpstr>ML results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Veres, Peter</dc:creator>
  <cp:lastModifiedBy>Veres, Peter</cp:lastModifiedBy>
  <cp:revision>5</cp:revision>
  <dcterms:created xsi:type="dcterms:W3CDTF">2025-04-25T18:04:38Z</dcterms:created>
  <dcterms:modified xsi:type="dcterms:W3CDTF">2025-04-25T18:48:51Z</dcterms:modified>
</cp:coreProperties>
</file>