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14de1e8f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14de1e8f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be01be35fe3c4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be01be35fe3c4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into the highlights of the proposal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3f50fd03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3f50fd03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the idea of twilight observations.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schematic of how much of the sky astronomers are looking at on a given night….”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don’t look toward the sun bc: it’s bright (physical constraint), not all telescopes can point that low (mechanical constraint),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3f50fd03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3f50fd03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schematic of the visible fraction of the sky when we add twilight observations…”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meant by “twilight observations”: the ~10’s of min after sunset or before sunrise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pink area is where all the NEO in the 3 categories live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details on Twilight NEA/PHA discoveries from: Sheppard+22 https://iopscience.iop.org/article/10.3847/1538-3881/ac8cff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3cdf3a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3cdf3a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into the highlights of the proposal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Rubin?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Large field of view (good for searching!), large aperture (easier to see dim objects)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Community-suggested plans for the twilight microsurvey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828e822fa_8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828e822fa_8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Follow up: Once we know where to look, it should be easier for other telescopes to see SNEOs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This is also where we can make use of new “observer-independent” orbit-constraining software to more quickly confirm discoveries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828e822fa_8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828e822fa_8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7cc74b8c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7cc74b8c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(Quickly) Summarize SUNSET once more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6365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63651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51552" y="863550"/>
            <a:ext cx="847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</a:defRPr>
            </a:lvl1pPr>
            <a:lvl2pPr lvl="1" algn="r">
              <a:buNone/>
              <a:defRPr sz="1200">
                <a:solidFill>
                  <a:srgbClr val="666666"/>
                </a:solidFill>
              </a:defRPr>
            </a:lvl2pPr>
            <a:lvl3pPr lvl="2" algn="r">
              <a:buNone/>
              <a:defRPr sz="1200">
                <a:solidFill>
                  <a:srgbClr val="666666"/>
                </a:solidFill>
              </a:defRPr>
            </a:lvl3pPr>
            <a:lvl4pPr lvl="3" algn="r">
              <a:buNone/>
              <a:defRPr sz="1200">
                <a:solidFill>
                  <a:srgbClr val="666666"/>
                </a:solidFill>
              </a:defRPr>
            </a:lvl4pPr>
            <a:lvl5pPr lvl="4" algn="r">
              <a:buNone/>
              <a:defRPr sz="1200">
                <a:solidFill>
                  <a:srgbClr val="666666"/>
                </a:solidFill>
              </a:defRPr>
            </a:lvl5pPr>
            <a:lvl6pPr lvl="5" algn="r">
              <a:buNone/>
              <a:defRPr sz="1200">
                <a:solidFill>
                  <a:srgbClr val="666666"/>
                </a:solidFill>
              </a:defRPr>
            </a:lvl6pPr>
            <a:lvl7pPr lvl="6" algn="r">
              <a:buNone/>
              <a:defRPr sz="1200">
                <a:solidFill>
                  <a:srgbClr val="666666"/>
                </a:solidFill>
              </a:defRPr>
            </a:lvl7pPr>
            <a:lvl8pPr lvl="7" algn="r">
              <a:buNone/>
              <a:defRPr sz="1200">
                <a:solidFill>
                  <a:srgbClr val="666666"/>
                </a:solidFill>
              </a:defRPr>
            </a:lvl8pPr>
            <a:lvl9pPr lvl="8" algn="r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+image">
  <p:cSld name="TITLE_AND_BODY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65750" y="922075"/>
            <a:ext cx="40539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4576100" y="914575"/>
            <a:ext cx="4202100" cy="383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30">
          <p15:clr>
            <a:srgbClr val="FA7B17"/>
          </p15:clr>
        </p15:guide>
        <p15:guide id="2" pos="553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+image 1">
  <p:cSld name="TITLE_AND_BODY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755125" y="901900"/>
            <a:ext cx="40539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365750" y="886725"/>
            <a:ext cx="4202100" cy="383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30">
          <p15:clr>
            <a:srgbClr val="FA7B17"/>
          </p15:clr>
        </p15:guide>
        <p15:guide id="2" pos="553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 text">
  <p:cSld name="TITLE_AND_BODY_1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5750" y="875075"/>
            <a:ext cx="3999900" cy="3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59625" y="875075"/>
            <a:ext cx="3999900" cy="3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>
  <p:cSld name="TITLE_AND_BODY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2"/>
          </p:nvPr>
        </p:nvSpPr>
        <p:spPr>
          <a:xfrm>
            <a:off x="351550" y="858875"/>
            <a:ext cx="8426700" cy="383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ig Image">
  <p:cSld name="TITLE_AND_BODY_1_1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1525" y="331900"/>
            <a:ext cx="2005875" cy="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ig Image 1">
  <p:cSld name="TITLE_AND_BODY_1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666666"/>
                </a:solidFill>
              </a:defRPr>
            </a:lvl1pPr>
            <a:lvl2pPr lvl="1" algn="r" rtl="0">
              <a:buNone/>
              <a:defRPr sz="1200">
                <a:solidFill>
                  <a:srgbClr val="666666"/>
                </a:solidFill>
              </a:defRPr>
            </a:lvl2pPr>
            <a:lvl3pPr lvl="2" algn="r" rtl="0">
              <a:buNone/>
              <a:defRPr sz="1200">
                <a:solidFill>
                  <a:srgbClr val="666666"/>
                </a:solidFill>
              </a:defRPr>
            </a:lvl3pPr>
            <a:lvl4pPr lvl="3" algn="r" rtl="0">
              <a:buNone/>
              <a:defRPr sz="1200">
                <a:solidFill>
                  <a:srgbClr val="666666"/>
                </a:solidFill>
              </a:defRPr>
            </a:lvl4pPr>
            <a:lvl5pPr lvl="4" algn="r" rtl="0">
              <a:buNone/>
              <a:defRPr sz="1200">
                <a:solidFill>
                  <a:srgbClr val="666666"/>
                </a:solidFill>
              </a:defRPr>
            </a:lvl5pPr>
            <a:lvl6pPr lvl="5" algn="r" rtl="0">
              <a:buNone/>
              <a:defRPr sz="1200">
                <a:solidFill>
                  <a:srgbClr val="666666"/>
                </a:solidFill>
              </a:defRPr>
            </a:lvl6pPr>
            <a:lvl7pPr lvl="6" algn="r" rtl="0">
              <a:buNone/>
              <a:defRPr sz="1200">
                <a:solidFill>
                  <a:srgbClr val="666666"/>
                </a:solidFill>
              </a:defRPr>
            </a:lvl7pPr>
            <a:lvl8pPr lvl="7" algn="r" rtl="0">
              <a:buNone/>
              <a:defRPr sz="1200">
                <a:solidFill>
                  <a:srgbClr val="666666"/>
                </a:solidFill>
              </a:defRPr>
            </a:lvl8pPr>
            <a:lvl9pPr lvl="8" algn="r" rtl="0"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01700" y="17982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485" y="25004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None/>
              <a:defRPr sz="1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2700" y="886725"/>
            <a:ext cx="85206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9">
          <p15:clr>
            <a:srgbClr val="EA4335"/>
          </p15:clr>
        </p15:guide>
        <p15:guide id="2" pos="23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title="24-06-30 B612 Asteroid Day at Chabot-1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6858000" y="56875"/>
            <a:ext cx="2286000" cy="50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2024 Schweickart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Prize for Planetary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Defense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Winning Proposal: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nward </a:t>
            </a: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EO </a:t>
            </a: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urveillance and </a:t>
            </a: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arly </a:t>
            </a: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wilight detection (</a:t>
            </a:r>
            <a:r>
              <a:rPr lang="en" sz="19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SUNSET</a:t>
            </a: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 Collaboration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Winner: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Joe DeMartini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58225" y="56875"/>
            <a:ext cx="278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Photo by Hugo Wagner Photography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4818075"/>
            <a:ext cx="9144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4294967295"/>
          </p:nvPr>
        </p:nvSpPr>
        <p:spPr>
          <a:xfrm>
            <a:off x="254525" y="172113"/>
            <a:ext cx="8698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SUnward NEO Surveillance and Early Twilight detection (SUNSET) Collaboration</a:t>
            </a:r>
            <a:endParaRPr sz="1600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26556"/>
          <a:stretch/>
        </p:blipFill>
        <p:spPr>
          <a:xfrm>
            <a:off x="281800" y="1985588"/>
            <a:ext cx="4551206" cy="2582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5010472" y="1985579"/>
            <a:ext cx="3851716" cy="2582146"/>
            <a:chOff x="491250" y="2264900"/>
            <a:chExt cx="3901658" cy="2615626"/>
          </a:xfrm>
        </p:grpSpPr>
        <p:pic>
          <p:nvPicPr>
            <p:cNvPr id="63" name="Google Shape;63;p13"/>
            <p:cNvPicPr preferRelativeResize="0"/>
            <p:nvPr/>
          </p:nvPicPr>
          <p:blipFill rotWithShape="1">
            <a:blip r:embed="rId4">
              <a:alphaModFix/>
            </a:blip>
            <a:srcRect l="11426" t="20162" r="20028" b="18570"/>
            <a:stretch/>
          </p:blipFill>
          <p:spPr>
            <a:xfrm>
              <a:off x="491250" y="2264900"/>
              <a:ext cx="3901658" cy="2615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 txBox="1"/>
            <p:nvPr/>
          </p:nvSpPr>
          <p:spPr>
            <a:xfrm>
              <a:off x="817200" y="2437238"/>
              <a:ext cx="984300" cy="2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Chelyabinsk orbit</a:t>
              </a:r>
              <a:endParaRPr sz="65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491250" y="4476563"/>
              <a:ext cx="984300" cy="2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Main Asteroid Belt</a:t>
              </a:r>
              <a:endParaRPr sz="65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4966675" y="4278788"/>
            <a:ext cx="38517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Chelyabinsk Orbit Diagram; Credit. Paul Chodas, CNEOS, NASA/JPL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11400" y="4278788"/>
            <a:ext cx="31773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Chelyabinsk Meteorite Sky Trail. Credit Alex Alishevskikh 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351550" y="603213"/>
            <a:ext cx="8422800" cy="0"/>
          </a:xfrm>
          <a:prstGeom prst="straightConnector1">
            <a:avLst/>
          </a:prstGeom>
          <a:noFill/>
          <a:ln w="9525" cap="flat" cmpd="sng">
            <a:solidFill>
              <a:srgbClr val="01529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366775" y="815438"/>
            <a:ext cx="11778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722025" y="688988"/>
            <a:ext cx="70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 discoveries and improve tracking of near-Earth objects (NEO) approaching from the sunward direction.</a:t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366775" y="1408413"/>
            <a:ext cx="11778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METHOD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722025" y="1397463"/>
            <a:ext cx="686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Ground-based twilight observations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30"/>
            <a:ext cx="9144000" cy="514695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 rot="10349283">
            <a:off x="-698763" y="-588899"/>
            <a:ext cx="10314927" cy="4254889"/>
          </a:xfrm>
          <a:prstGeom prst="triangle">
            <a:avLst>
              <a:gd name="adj" fmla="val 50000"/>
            </a:avLst>
          </a:prstGeom>
          <a:solidFill>
            <a:srgbClr val="F7EDBB">
              <a:alpha val="41770"/>
            </a:srgbClr>
          </a:solidFill>
          <a:ln w="9525" cap="flat" cmpd="sng">
            <a:solidFill>
              <a:srgbClr val="F7ED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511400" y="4525575"/>
            <a:ext cx="1632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Credit NASA, DART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14125" y="4385363"/>
            <a:ext cx="729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NEO orbits are shown in blue. The yellow region is not observed due to solar brightness.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-66750" y="4818075"/>
            <a:ext cx="9249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6314925" y="161725"/>
            <a:ext cx="278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schematic is not representative of true observable regions in the sky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3934" cy="51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1919225" y="-129000"/>
            <a:ext cx="3670577" cy="3775167"/>
          </a:xfrm>
          <a:custGeom>
            <a:avLst/>
            <a:gdLst/>
            <a:ahLst/>
            <a:cxnLst/>
            <a:rect l="l" t="t" r="r" b="b"/>
            <a:pathLst>
              <a:path w="112776" h="150495" extrusionOk="0">
                <a:moveTo>
                  <a:pt x="0" y="0"/>
                </a:moveTo>
                <a:lnTo>
                  <a:pt x="86563" y="150495"/>
                </a:lnTo>
                <a:lnTo>
                  <a:pt x="112776" y="1143"/>
                </a:lnTo>
                <a:close/>
              </a:path>
            </a:pathLst>
          </a:custGeom>
          <a:solidFill>
            <a:srgbClr val="F7EDBB">
              <a:alpha val="41770"/>
            </a:srgbClr>
          </a:solidFill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Google Shape;95;p15"/>
          <p:cNvSpPr/>
          <p:nvPr/>
        </p:nvSpPr>
        <p:spPr>
          <a:xfrm rot="187917">
            <a:off x="4787373" y="1657699"/>
            <a:ext cx="874245" cy="2008922"/>
          </a:xfrm>
          <a:custGeom>
            <a:avLst/>
            <a:gdLst/>
            <a:ahLst/>
            <a:cxnLst/>
            <a:rect l="l" t="t" r="r" b="b"/>
            <a:pathLst>
              <a:path w="37099" h="81343" extrusionOk="0">
                <a:moveTo>
                  <a:pt x="14669" y="0"/>
                </a:moveTo>
                <a:lnTo>
                  <a:pt x="0" y="81343"/>
                </a:lnTo>
                <a:lnTo>
                  <a:pt x="9815" y="78970"/>
                </a:lnTo>
                <a:lnTo>
                  <a:pt x="20955" y="72199"/>
                </a:lnTo>
                <a:lnTo>
                  <a:pt x="27550" y="65523"/>
                </a:lnTo>
                <a:lnTo>
                  <a:pt x="32325" y="58118"/>
                </a:lnTo>
                <a:lnTo>
                  <a:pt x="35150" y="50809"/>
                </a:lnTo>
                <a:lnTo>
                  <a:pt x="36807" y="44183"/>
                </a:lnTo>
                <a:lnTo>
                  <a:pt x="37099" y="36290"/>
                </a:lnTo>
                <a:lnTo>
                  <a:pt x="36709" y="31223"/>
                </a:lnTo>
                <a:lnTo>
                  <a:pt x="35540" y="25474"/>
                </a:lnTo>
                <a:lnTo>
                  <a:pt x="33202" y="19433"/>
                </a:lnTo>
                <a:lnTo>
                  <a:pt x="29109" y="12515"/>
                </a:lnTo>
                <a:lnTo>
                  <a:pt x="22775" y="5596"/>
                </a:lnTo>
                <a:close/>
              </a:path>
            </a:pathLst>
          </a:custGeom>
          <a:solidFill>
            <a:srgbClr val="F7BBBB">
              <a:alpha val="58859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6" name="Google Shape;96;p15"/>
          <p:cNvSpPr/>
          <p:nvPr/>
        </p:nvSpPr>
        <p:spPr>
          <a:xfrm rot="8099685">
            <a:off x="3649704" y="2097805"/>
            <a:ext cx="714782" cy="1886884"/>
          </a:xfrm>
          <a:custGeom>
            <a:avLst/>
            <a:gdLst/>
            <a:ahLst/>
            <a:cxnLst/>
            <a:rect l="l" t="t" r="r" b="b"/>
            <a:pathLst>
              <a:path w="37099" h="81343" extrusionOk="0">
                <a:moveTo>
                  <a:pt x="14669" y="0"/>
                </a:moveTo>
                <a:lnTo>
                  <a:pt x="0" y="81343"/>
                </a:lnTo>
                <a:lnTo>
                  <a:pt x="9815" y="78970"/>
                </a:lnTo>
                <a:lnTo>
                  <a:pt x="20955" y="72199"/>
                </a:lnTo>
                <a:lnTo>
                  <a:pt x="27550" y="65523"/>
                </a:lnTo>
                <a:lnTo>
                  <a:pt x="32325" y="58118"/>
                </a:lnTo>
                <a:lnTo>
                  <a:pt x="35150" y="50809"/>
                </a:lnTo>
                <a:lnTo>
                  <a:pt x="36807" y="44183"/>
                </a:lnTo>
                <a:lnTo>
                  <a:pt x="37099" y="36290"/>
                </a:lnTo>
                <a:lnTo>
                  <a:pt x="36709" y="31223"/>
                </a:lnTo>
                <a:lnTo>
                  <a:pt x="35540" y="25474"/>
                </a:lnTo>
                <a:lnTo>
                  <a:pt x="33202" y="19433"/>
                </a:lnTo>
                <a:lnTo>
                  <a:pt x="29109" y="12515"/>
                </a:lnTo>
                <a:lnTo>
                  <a:pt x="22775" y="5596"/>
                </a:lnTo>
                <a:close/>
              </a:path>
            </a:pathLst>
          </a:custGeom>
          <a:solidFill>
            <a:srgbClr val="F7BBBB">
              <a:alpha val="58859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7" name="Google Shape;97;p15"/>
          <p:cNvSpPr txBox="1"/>
          <p:nvPr/>
        </p:nvSpPr>
        <p:spPr>
          <a:xfrm>
            <a:off x="7511400" y="4525575"/>
            <a:ext cx="1632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Credit NASA, DART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14125" y="4359325"/>
            <a:ext cx="533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pink region represents the newly visible twilight observation zones.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-66750" y="4818075"/>
            <a:ext cx="9249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314925" y="161725"/>
            <a:ext cx="278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schematic is not representative of true observable regions in the sky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025" y="1045138"/>
            <a:ext cx="3623050" cy="36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00" y="1884587"/>
            <a:ext cx="4948628" cy="278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32750" y="106375"/>
            <a:ext cx="7297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Would Participate in SUNSET?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6"/>
          <p:cNvCxnSpPr/>
          <p:nvPr/>
        </p:nvCxnSpPr>
        <p:spPr>
          <a:xfrm>
            <a:off x="351550" y="603213"/>
            <a:ext cx="8422800" cy="0"/>
          </a:xfrm>
          <a:prstGeom prst="straightConnector1">
            <a:avLst/>
          </a:prstGeom>
          <a:noFill/>
          <a:ln w="9525" cap="flat" cmpd="sng">
            <a:solidFill>
              <a:srgbClr val="01529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2" name="Google Shape;112;p16"/>
          <p:cNvSpPr/>
          <p:nvPr/>
        </p:nvSpPr>
        <p:spPr>
          <a:xfrm>
            <a:off x="373775" y="733138"/>
            <a:ext cx="13971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829000" y="1296688"/>
            <a:ext cx="389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“Low Solar Elongation Twilight Microsurvey”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0" y="4818075"/>
            <a:ext cx="9144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9038" y="2470425"/>
            <a:ext cx="1479164" cy="10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1900138" y="722175"/>
            <a:ext cx="389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VERA C. RUBIN OBSERVATORY</a:t>
            </a:r>
            <a:endParaRPr sz="15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332750" y="106375"/>
            <a:ext cx="7297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Would Participate in SUNSET?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Google Shape;125;p17"/>
          <p:cNvCxnSpPr/>
          <p:nvPr/>
        </p:nvCxnSpPr>
        <p:spPr>
          <a:xfrm>
            <a:off x="351550" y="603213"/>
            <a:ext cx="8422800" cy="0"/>
          </a:xfrm>
          <a:prstGeom prst="straightConnector1">
            <a:avLst/>
          </a:prstGeom>
          <a:noFill/>
          <a:ln w="9525" cap="flat" cmpd="sng">
            <a:solidFill>
              <a:srgbClr val="01529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6" name="Google Shape;126;p17"/>
          <p:cNvSpPr/>
          <p:nvPr/>
        </p:nvSpPr>
        <p:spPr>
          <a:xfrm>
            <a:off x="373775" y="733150"/>
            <a:ext cx="36231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FOLLOW-UP CHARACTERIZATION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0" y="4818075"/>
            <a:ext cx="9144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t="35256" b="16133"/>
          <a:stretch/>
        </p:blipFill>
        <p:spPr>
          <a:xfrm>
            <a:off x="301700" y="1330443"/>
            <a:ext cx="8472800" cy="330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4121800" y="722175"/>
            <a:ext cx="4652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OTHER TWILIGHT-CAPABLE OBSERVATORIES</a:t>
            </a:r>
            <a:endParaRPr sz="15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774350" y="43380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Dark Energy Camera; Credit: Dark Energy Survey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332750" y="106375"/>
            <a:ext cx="7297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18"/>
          <p:cNvCxnSpPr/>
          <p:nvPr/>
        </p:nvCxnSpPr>
        <p:spPr>
          <a:xfrm>
            <a:off x="351550" y="603213"/>
            <a:ext cx="8422800" cy="0"/>
          </a:xfrm>
          <a:prstGeom prst="straightConnector1">
            <a:avLst/>
          </a:prstGeom>
          <a:noFill/>
          <a:ln w="9525" cap="flat" cmpd="sng">
            <a:solidFill>
              <a:srgbClr val="01529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40" name="Google Shape;140;p18"/>
          <p:cNvSpPr/>
          <p:nvPr/>
        </p:nvSpPr>
        <p:spPr>
          <a:xfrm>
            <a:off x="0" y="4818075"/>
            <a:ext cx="9144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550" y="780775"/>
            <a:ext cx="3787967" cy="301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7648" y="786431"/>
            <a:ext cx="4516702" cy="300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351488" y="3798525"/>
            <a:ext cx="3788100" cy="79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Involve ATLAS for “close approach” discovery and warning.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257652" y="3798525"/>
            <a:ext cx="4516800" cy="79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Link the SUNSET follow-up network with NEO Surveyor (space-based).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139525" y="35003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ATLAS 2 Telescope. Credit: ATLAS Observatory Network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774350" y="35003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NEO Surveyor Orbit. Credit: ASU, NEOS</a:t>
            </a:r>
            <a:endParaRPr sz="7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32750" y="106375"/>
            <a:ext cx="7297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Proposal summary</a:t>
            </a:r>
            <a:endParaRPr/>
          </a:p>
        </p:txBody>
      </p:sp>
      <p:cxnSp>
        <p:nvCxnSpPr>
          <p:cNvPr id="155" name="Google Shape;155;p19"/>
          <p:cNvCxnSpPr/>
          <p:nvPr/>
        </p:nvCxnSpPr>
        <p:spPr>
          <a:xfrm>
            <a:off x="351550" y="603213"/>
            <a:ext cx="8422800" cy="0"/>
          </a:xfrm>
          <a:prstGeom prst="straightConnector1">
            <a:avLst/>
          </a:prstGeom>
          <a:noFill/>
          <a:ln w="9525" cap="flat" cmpd="sng">
            <a:solidFill>
              <a:srgbClr val="01529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56" name="Google Shape;156;p19"/>
          <p:cNvSpPr/>
          <p:nvPr/>
        </p:nvSpPr>
        <p:spPr>
          <a:xfrm>
            <a:off x="0" y="4818075"/>
            <a:ext cx="9144000" cy="33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114125" y="4818075"/>
            <a:ext cx="124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9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501011" y="4919403"/>
            <a:ext cx="1142640" cy="1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512734" y="4818076"/>
            <a:ext cx="5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6F6F6F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 sz="800" b="1">
              <a:solidFill>
                <a:srgbClr val="6F6F6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254525" y="763288"/>
            <a:ext cx="8698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SUnward NEO Surveillance and Early Twilight detection (SUNSET) Collaboration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66775" y="1406613"/>
            <a:ext cx="11778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722025" y="1280163"/>
            <a:ext cx="70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 discoveries and improve tracking of near-Earth objects (NEO) approaching from the sunward direction.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366775" y="2059525"/>
            <a:ext cx="11778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METHOD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722025" y="2048575"/>
            <a:ext cx="686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Ground-based twilight observations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373775" y="2712450"/>
            <a:ext cx="13971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900138" y="2701488"/>
            <a:ext cx="389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Vera C. Rubin Observatory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373775" y="3414313"/>
            <a:ext cx="3623100" cy="39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FOLLOW-UP CHARACTERIZATION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121802" y="3164625"/>
            <a:ext cx="46527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Other Twilight-Capable Observatories</a:t>
            </a:r>
            <a:endParaRPr sz="1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Novel orbit refinement software to facilitate discovery confirmation</a:t>
            </a:r>
            <a:endParaRPr sz="1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166;p19">
            <a:extLst>
              <a:ext uri="{FF2B5EF4-FFF2-40B4-BE49-F238E27FC236}">
                <a16:creationId xmlns:a16="http://schemas.microsoft.com/office/drawing/2014/main" id="{AF7D3F0E-8538-668D-A14F-29969AAF3202}"/>
              </a:ext>
            </a:extLst>
          </p:cNvPr>
          <p:cNvSpPr txBox="1"/>
          <p:nvPr/>
        </p:nvSpPr>
        <p:spPr>
          <a:xfrm>
            <a:off x="3402323" y="4310209"/>
            <a:ext cx="2339353" cy="54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Contact: jdema@umd.edu</a:t>
            </a:r>
            <a:endParaRPr sz="1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372700" y="606950"/>
            <a:ext cx="19176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Arial"/>
                <a:ea typeface="Arial"/>
                <a:cs typeface="Arial"/>
                <a:sym typeface="Arial"/>
              </a:rPr>
              <a:t>Derek Richardson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Naomi Murdoch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Jess Sunshine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Nick Schmerr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Quanzhi Ye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Carrie Holt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Rusty Schweickart Sr.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Randy Schweickart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Rusty Schweickart Jr.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Danica Remy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Colleen Fiaschetti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Delphine Veronese-Milin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Rachel Momperousse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Hugo Wagner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60850" y="163575"/>
            <a:ext cx="74223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ALL OF YOU!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2079025" y="606950"/>
            <a:ext cx="16995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Lauren Miles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Andy Harris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Olivia Dent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Melissa Hayes-Gehrke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Barbara Hansborough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Kevin Rauch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Susan Lehr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Dorinda Kimbrell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Natalie Rowe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Patrick Michel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Kevin Walsh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Ron Ballouz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Cecily Sunday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Olivier Barnouin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3616625" y="606950"/>
            <a:ext cx="16995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Christine Hartzell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Raphael Garcia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David Mimoun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Alice Amsili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Alex, Jules, Jeanne, Arnau, Alexia, Colas, Arnaud, Solene, Martin Alexandre, Anthony, Melanie, Hai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Cole Miller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Eliza Kempton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Benedikt, Stuart, Tad, Alberto, Massimo, Chris, Doug, Sylvain, Megan, Richard, Lee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Harrison Agrusa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Julian Marohnic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5231625" y="606950"/>
            <a:ext cx="16590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Teal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Ben, Erica, Ramsey, Milena, Sara, Jegug, Liz, Becca, Gabe, Alex, Vicente, Rye, JP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Esteban, Sharkey, Yaeji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Calvin, Serena, Emma, Emeline, Yash, Ell, Arjun, Katya, Jordan, Giannina, Erika, Isiah, Eric, Antoine, Sander, Gokul, Zuzanna, Michaela, Sander, Kylie, Jonathan, Johnny, Amanda, Brian, Mark, Sid, Matt, Lacey, Enrico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Max, Cole, Shaniya, Sophie, Keaton, Keyi, Marshall, Charles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7171650" y="606950"/>
            <a:ext cx="16995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… and all of my other family, friends, peers,  colleagues, nemeses, acquaintances, archrivals, and students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6;p19">
            <a:extLst>
              <a:ext uri="{FF2B5EF4-FFF2-40B4-BE49-F238E27FC236}">
                <a16:creationId xmlns:a16="http://schemas.microsoft.com/office/drawing/2014/main" id="{5B59A683-DC21-7233-3E82-DDA0BBB48E25}"/>
              </a:ext>
            </a:extLst>
          </p:cNvPr>
          <p:cNvSpPr txBox="1"/>
          <p:nvPr/>
        </p:nvSpPr>
        <p:spPr>
          <a:xfrm>
            <a:off x="6531797" y="163575"/>
            <a:ext cx="2339353" cy="54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Contact: jdema@umd.edu</a:t>
            </a:r>
            <a:endParaRPr sz="15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teroid Institute">
  <a:themeElements>
    <a:clrScheme name="Simple Light">
      <a:dk1>
        <a:srgbClr val="212121"/>
      </a:dk1>
      <a:lt1>
        <a:srgbClr val="FFFFFF"/>
      </a:lt1>
      <a:dk2>
        <a:srgbClr val="555555"/>
      </a:dk2>
      <a:lt2>
        <a:srgbClr val="EEEEEE"/>
      </a:lt2>
      <a:accent1>
        <a:srgbClr val="015294"/>
      </a:accent1>
      <a:accent2>
        <a:srgbClr val="D2E6F1"/>
      </a:accent2>
      <a:accent3>
        <a:srgbClr val="5685C3"/>
      </a:accent3>
      <a:accent4>
        <a:srgbClr val="A4C2F4"/>
      </a:accent4>
      <a:accent5>
        <a:srgbClr val="EBCF12"/>
      </a:accent5>
      <a:accent6>
        <a:srgbClr val="F07620"/>
      </a:accent6>
      <a:hlink>
        <a:srgbClr val="44C8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785</Words>
  <Application>Microsoft Office PowerPoint</Application>
  <PresentationFormat>On-screen Show (16:9)</PresentationFormat>
  <Paragraphs>140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</vt:lpstr>
      <vt:lpstr>Montserrat</vt:lpstr>
      <vt:lpstr>Asteroid Institute</vt:lpstr>
      <vt:lpstr>PowerPoint Presentation</vt:lpstr>
      <vt:lpstr>SUnward NEO Surveillance and Early Twilight detection (SUNSET) Collaboration</vt:lpstr>
      <vt:lpstr>PowerPoint Presentation</vt:lpstr>
      <vt:lpstr>PowerPoint Presentation</vt:lpstr>
      <vt:lpstr>Who Would Participate in SUNSET?  </vt:lpstr>
      <vt:lpstr>Who Would Participate in SUNSET?  </vt:lpstr>
      <vt:lpstr>Next Steps    </vt:lpstr>
      <vt:lpstr>Proposal summary</vt:lpstr>
      <vt:lpstr>THANKS TO ALL OF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Joseph Vincent Demartini</cp:lastModifiedBy>
  <cp:revision>1</cp:revision>
  <dcterms:modified xsi:type="dcterms:W3CDTF">2025-04-29T01:50:08Z</dcterms:modified>
</cp:coreProperties>
</file>