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
  </p:notesMasterIdLst>
  <p:sldIdLst>
    <p:sldId id="261" r:id="rId2"/>
  </p:sldIdLst>
  <p:sldSz cx="30275213" cy="4280376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2C4"/>
    <a:srgbClr val="FF767A"/>
    <a:srgbClr val="E46768"/>
    <a:srgbClr val="FE6C4F"/>
    <a:srgbClr val="E36768"/>
    <a:srgbClr val="95CF95"/>
    <a:srgbClr val="D2E3F1"/>
    <a:srgbClr val="002060"/>
    <a:srgbClr val="262626"/>
    <a:srgbClr val="662D9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234" autoAdjust="0"/>
    <p:restoredTop sz="96176"/>
  </p:normalViewPr>
  <p:slideViewPr>
    <p:cSldViewPr snapToGrid="0">
      <p:cViewPr>
        <p:scale>
          <a:sx n="50" d="100"/>
          <a:sy n="50" d="100"/>
        </p:scale>
        <p:origin x="-352" y="-8368"/>
      </p:cViewPr>
      <p:guideLst/>
    </p:cSldViewPr>
  </p:slideViewPr>
  <p:outlineViewPr>
    <p:cViewPr>
      <p:scale>
        <a:sx n="33" d="100"/>
        <a:sy n="33" d="100"/>
      </p:scale>
      <p:origin x="0" y="0"/>
    </p:cViewPr>
  </p:outlineViewPr>
  <p:notesTextViewPr>
    <p:cViewPr>
      <p:scale>
        <a:sx n="85" d="100"/>
        <a:sy n="85" d="100"/>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AB9F37-E6DF-D043-A64A-19182A033236}" type="doc">
      <dgm:prSet loTypeId="urn:microsoft.com/office/officeart/2005/8/layout/process5" loCatId="" qsTypeId="urn:microsoft.com/office/officeart/2005/8/quickstyle/simple1" qsCatId="simple" csTypeId="urn:microsoft.com/office/officeart/2005/8/colors/accent1_2" csCatId="accent1" phldr="1"/>
      <dgm:spPr/>
      <dgm:t>
        <a:bodyPr/>
        <a:lstStyle/>
        <a:p>
          <a:endParaRPr lang="en-GB"/>
        </a:p>
      </dgm:t>
    </dgm:pt>
    <dgm:pt modelId="{44BF069A-9D6D-CD45-A746-711974692A6B}">
      <dgm:prSet phldrT="[Text]" custT="1"/>
      <dgm:spPr>
        <a:solidFill>
          <a:srgbClr val="95CF95"/>
        </a:solidFill>
      </dgm:spPr>
      <dgm:t>
        <a:bodyPr rIns="360000"/>
        <a:lstStyle/>
        <a:p>
          <a:pPr algn="ctr"/>
          <a:r>
            <a:rPr lang="en-GB" sz="4000" b="1" dirty="0"/>
            <a:t>NEOCP download</a:t>
          </a:r>
        </a:p>
      </dgm:t>
    </dgm:pt>
    <dgm:pt modelId="{77433B47-F81A-4949-AE6E-E3746B0085C2}" type="parTrans" cxnId="{6F5CA119-18FF-9147-B27E-06141C1ADC33}">
      <dgm:prSet/>
      <dgm:spPr/>
      <dgm:t>
        <a:bodyPr/>
        <a:lstStyle/>
        <a:p>
          <a:pPr algn="l"/>
          <a:endParaRPr lang="en-GB"/>
        </a:p>
      </dgm:t>
    </dgm:pt>
    <dgm:pt modelId="{CB5F43A9-4DFB-B243-AC55-C2171C8D1E3F}" type="sibTrans" cxnId="{6F5CA119-18FF-9147-B27E-06141C1ADC33}">
      <dgm:prSet/>
      <dgm:spPr>
        <a:noFill/>
      </dgm:spPr>
      <dgm:t>
        <a:bodyPr/>
        <a:lstStyle/>
        <a:p>
          <a:pPr algn="l"/>
          <a:endParaRPr lang="en-GB"/>
        </a:p>
      </dgm:t>
    </dgm:pt>
    <dgm:pt modelId="{BCDCB88B-D177-6145-90AE-65F26D0F331C}">
      <dgm:prSet phldrT="[Text]" custT="1"/>
      <dgm:spPr/>
      <dgm:t>
        <a:bodyPr lIns="216000" rIns="0"/>
        <a:lstStyle/>
        <a:p>
          <a:pPr algn="ctr"/>
          <a:r>
            <a:rPr lang="en-GB" sz="4000" b="1" dirty="0"/>
            <a:t>Impact Monitoring</a:t>
          </a:r>
        </a:p>
      </dgm:t>
    </dgm:pt>
    <dgm:pt modelId="{D0C92FFC-2544-E647-8082-DD20726FDDBA}" type="parTrans" cxnId="{F68EABD0-A007-9A4E-9048-0C1DB48BA739}">
      <dgm:prSet/>
      <dgm:spPr/>
      <dgm:t>
        <a:bodyPr/>
        <a:lstStyle/>
        <a:p>
          <a:pPr algn="l"/>
          <a:endParaRPr lang="en-GB"/>
        </a:p>
      </dgm:t>
    </dgm:pt>
    <dgm:pt modelId="{3ECB8FBD-50CF-7E43-A1A5-4034B1A6D2D1}" type="sibTrans" cxnId="{F68EABD0-A007-9A4E-9048-0C1DB48BA739}">
      <dgm:prSet/>
      <dgm:spPr>
        <a:noFill/>
      </dgm:spPr>
      <dgm:t>
        <a:bodyPr/>
        <a:lstStyle/>
        <a:p>
          <a:pPr algn="l"/>
          <a:endParaRPr lang="en-GB"/>
        </a:p>
      </dgm:t>
    </dgm:pt>
    <dgm:pt modelId="{4FC5B973-88FE-7B4E-97BE-814BD71579BA}">
      <dgm:prSet phldrT="[Text]" custT="1"/>
      <dgm:spPr/>
      <dgm:t>
        <a:bodyPr lIns="216000" rIns="0"/>
        <a:lstStyle/>
        <a:p>
          <a:pPr algn="l"/>
          <a:r>
            <a:rPr lang="en-GB" sz="2400" dirty="0"/>
            <a:t>Propagate fitted grid points forward 30 days</a:t>
          </a:r>
        </a:p>
      </dgm:t>
    </dgm:pt>
    <dgm:pt modelId="{0BA0130C-6067-3646-BF57-BF47C288BED1}" type="parTrans" cxnId="{780BEED9-5FFB-7C4B-8023-DADB488D7776}">
      <dgm:prSet/>
      <dgm:spPr/>
      <dgm:t>
        <a:bodyPr/>
        <a:lstStyle/>
        <a:p>
          <a:pPr algn="l"/>
          <a:endParaRPr lang="en-GB"/>
        </a:p>
      </dgm:t>
    </dgm:pt>
    <dgm:pt modelId="{72D48A7E-4CA9-9940-8238-2119EAE8C2DB}" type="sibTrans" cxnId="{780BEED9-5FFB-7C4B-8023-DADB488D7776}">
      <dgm:prSet/>
      <dgm:spPr/>
      <dgm:t>
        <a:bodyPr/>
        <a:lstStyle/>
        <a:p>
          <a:pPr algn="l"/>
          <a:endParaRPr lang="en-GB"/>
        </a:p>
      </dgm:t>
    </dgm:pt>
    <dgm:pt modelId="{F881F54F-A5CC-3641-9955-44A0F197C956}">
      <dgm:prSet custT="1"/>
      <dgm:spPr>
        <a:solidFill>
          <a:srgbClr val="FF767A"/>
        </a:solidFill>
      </dgm:spPr>
      <dgm:t>
        <a:bodyPr/>
        <a:lstStyle/>
        <a:p>
          <a:pPr algn="ctr"/>
          <a:r>
            <a:rPr lang="en-GB" sz="4000" b="1" dirty="0"/>
            <a:t>Alert issued</a:t>
          </a:r>
        </a:p>
      </dgm:t>
    </dgm:pt>
    <dgm:pt modelId="{EB49DF09-5EA4-C644-BB8A-87D68CD82C1D}" type="parTrans" cxnId="{542A108D-E93E-5447-A484-4EDCA0E6CCE7}">
      <dgm:prSet/>
      <dgm:spPr/>
      <dgm:t>
        <a:bodyPr/>
        <a:lstStyle/>
        <a:p>
          <a:pPr algn="l"/>
          <a:endParaRPr lang="en-GB"/>
        </a:p>
      </dgm:t>
    </dgm:pt>
    <dgm:pt modelId="{16119C8C-9B8E-AB4A-8077-7A12354F1A6E}" type="sibTrans" cxnId="{542A108D-E93E-5447-A484-4EDCA0E6CCE7}">
      <dgm:prSet/>
      <dgm:spPr/>
      <dgm:t>
        <a:bodyPr/>
        <a:lstStyle/>
        <a:p>
          <a:pPr algn="l"/>
          <a:endParaRPr lang="en-GB"/>
        </a:p>
      </dgm:t>
    </dgm:pt>
    <dgm:pt modelId="{91DD34F6-6F84-934A-805D-E0591B59C79C}">
      <dgm:prSet custT="1"/>
      <dgm:spPr>
        <a:solidFill>
          <a:srgbClr val="FF767A"/>
        </a:solidFill>
      </dgm:spPr>
      <dgm:t>
        <a:bodyPr/>
        <a:lstStyle/>
        <a:p>
          <a:pPr algn="l"/>
          <a:r>
            <a:rPr lang="en-GB" sz="2400" b="1" dirty="0"/>
            <a:t>Email</a:t>
          </a:r>
          <a:r>
            <a:rPr lang="en-GB" sz="2400" dirty="0"/>
            <a:t> and </a:t>
          </a:r>
          <a:r>
            <a:rPr lang="en-GB" sz="2400" b="1" dirty="0"/>
            <a:t>phone</a:t>
          </a:r>
          <a:r>
            <a:rPr lang="en-GB" sz="2400" dirty="0"/>
            <a:t> alerts</a:t>
          </a:r>
        </a:p>
      </dgm:t>
    </dgm:pt>
    <dgm:pt modelId="{6F7BB803-3EE3-CC4C-9C06-B510A64F4CDA}" type="parTrans" cxnId="{49A3C245-6A17-F145-B4B6-D5F7631095E0}">
      <dgm:prSet/>
      <dgm:spPr/>
      <dgm:t>
        <a:bodyPr/>
        <a:lstStyle/>
        <a:p>
          <a:pPr algn="l"/>
          <a:endParaRPr lang="en-GB"/>
        </a:p>
      </dgm:t>
    </dgm:pt>
    <dgm:pt modelId="{D3530A40-1031-434A-8344-CF54767A65C6}" type="sibTrans" cxnId="{49A3C245-6A17-F145-B4B6-D5F7631095E0}">
      <dgm:prSet/>
      <dgm:spPr/>
      <dgm:t>
        <a:bodyPr/>
        <a:lstStyle/>
        <a:p>
          <a:pPr algn="l"/>
          <a:endParaRPr lang="en-GB"/>
        </a:p>
      </dgm:t>
    </dgm:pt>
    <dgm:pt modelId="{8BEC7093-ABF7-7D49-8F0F-4B4A870421D8}">
      <dgm:prSet custT="1"/>
      <dgm:spPr>
        <a:solidFill>
          <a:srgbClr val="FF767A"/>
        </a:solidFill>
      </dgm:spPr>
      <dgm:t>
        <a:bodyPr/>
        <a:lstStyle/>
        <a:p>
          <a:pPr algn="l"/>
          <a:r>
            <a:rPr lang="en-GB" sz="2400" dirty="0"/>
            <a:t>Each subscriber group has </a:t>
          </a:r>
          <a:r>
            <a:rPr lang="en-GB" sz="2400" b="1" dirty="0"/>
            <a:t>custom thresholds </a:t>
          </a:r>
          <a:r>
            <a:rPr lang="en-GB" sz="2400" dirty="0"/>
            <a:t>to trigger alerts</a:t>
          </a:r>
        </a:p>
      </dgm:t>
    </dgm:pt>
    <dgm:pt modelId="{D4D8252F-A18A-C047-80C7-319C30033F1D}" type="parTrans" cxnId="{FA9EEE32-12B4-E54E-B0EB-0BBA869255D5}">
      <dgm:prSet/>
      <dgm:spPr/>
      <dgm:t>
        <a:bodyPr/>
        <a:lstStyle/>
        <a:p>
          <a:pPr algn="l"/>
          <a:endParaRPr lang="en-GB"/>
        </a:p>
      </dgm:t>
    </dgm:pt>
    <dgm:pt modelId="{CBBBA1B3-B4D0-2044-95DF-26D645C97A89}" type="sibTrans" cxnId="{FA9EEE32-12B4-E54E-B0EB-0BBA869255D5}">
      <dgm:prSet/>
      <dgm:spPr/>
      <dgm:t>
        <a:bodyPr/>
        <a:lstStyle/>
        <a:p>
          <a:pPr algn="l"/>
          <a:endParaRPr lang="en-GB"/>
        </a:p>
      </dgm:t>
    </dgm:pt>
    <dgm:pt modelId="{2F4AA34D-FE2E-2340-87ED-2A7FF7627D10}">
      <dgm:prSet phldrT="[Text]" custT="1"/>
      <dgm:spPr/>
      <dgm:t>
        <a:bodyPr lIns="216000" rIns="0"/>
        <a:lstStyle/>
        <a:p>
          <a:pPr algn="l"/>
          <a:r>
            <a:rPr lang="en-GB" sz="2400" dirty="0"/>
            <a:t>Monte Carlo (MC) samples drawn from posterior distribution. Impacting samples plotted as in Fig. 5.  </a:t>
          </a:r>
        </a:p>
      </dgm:t>
    </dgm:pt>
    <dgm:pt modelId="{ED669AD2-1522-114E-951C-47088216D366}" type="parTrans" cxnId="{54BE6D7C-EC7C-0044-B05B-CDE19ACC9C43}">
      <dgm:prSet/>
      <dgm:spPr/>
      <dgm:t>
        <a:bodyPr/>
        <a:lstStyle/>
        <a:p>
          <a:pPr algn="l"/>
          <a:endParaRPr lang="en-GB"/>
        </a:p>
      </dgm:t>
    </dgm:pt>
    <dgm:pt modelId="{F7AECB79-02C8-DE4E-812A-F97F405F4662}" type="sibTrans" cxnId="{54BE6D7C-EC7C-0044-B05B-CDE19ACC9C43}">
      <dgm:prSet/>
      <dgm:spPr/>
      <dgm:t>
        <a:bodyPr/>
        <a:lstStyle/>
        <a:p>
          <a:pPr algn="l"/>
          <a:endParaRPr lang="en-GB"/>
        </a:p>
      </dgm:t>
    </dgm:pt>
    <dgm:pt modelId="{1AFE5BFF-4DD1-7745-9756-DB19695B1785}">
      <dgm:prSet phldrT="[Text]" custT="1"/>
      <dgm:spPr/>
      <dgm:t>
        <a:bodyPr lIns="216000" rIns="0"/>
        <a:lstStyle/>
        <a:p>
          <a:pPr algn="ctr">
            <a:lnSpc>
              <a:spcPct val="90000"/>
            </a:lnSpc>
            <a:buNone/>
          </a:pPr>
          <a:r>
            <a:rPr lang="en-GB" sz="4000" b="1" dirty="0"/>
            <a:t>Systematic Ranging</a:t>
          </a:r>
        </a:p>
      </dgm:t>
    </dgm:pt>
    <dgm:pt modelId="{36EF038A-D05C-2B44-9CA4-CC9F6AF22CD8}" type="sibTrans" cxnId="{D03AAFF1-CF94-204D-806A-3B76B5B66D30}">
      <dgm:prSet/>
      <dgm:spPr>
        <a:noFill/>
      </dgm:spPr>
      <dgm:t>
        <a:bodyPr/>
        <a:lstStyle/>
        <a:p>
          <a:pPr algn="l"/>
          <a:endParaRPr lang="en-GB"/>
        </a:p>
      </dgm:t>
    </dgm:pt>
    <dgm:pt modelId="{9926A5CF-741F-BB45-B71E-0F562D26E4D0}" type="parTrans" cxnId="{D03AAFF1-CF94-204D-806A-3B76B5B66D30}">
      <dgm:prSet/>
      <dgm:spPr/>
      <dgm:t>
        <a:bodyPr/>
        <a:lstStyle/>
        <a:p>
          <a:pPr algn="l"/>
          <a:endParaRPr lang="en-GB"/>
        </a:p>
      </dgm:t>
    </dgm:pt>
    <dgm:pt modelId="{B3473147-65A4-7349-88D2-86293AB063C0}">
      <dgm:prSet custT="1"/>
      <dgm:spPr/>
      <dgm:t>
        <a:bodyPr rIns="360000"/>
        <a:lstStyle/>
        <a:p>
          <a:pPr algn="l"/>
          <a:r>
            <a:rPr lang="en-GB" sz="2400" dirty="0"/>
            <a:t>NEOCP scanned autonomously 24/7</a:t>
          </a:r>
        </a:p>
      </dgm:t>
    </dgm:pt>
    <dgm:pt modelId="{6FE9058F-C3EC-C14F-87FD-FDA02DDF3542}" type="parTrans" cxnId="{8CE0CC17-7689-0F4E-B47B-7063D13D1CE2}">
      <dgm:prSet/>
      <dgm:spPr/>
      <dgm:t>
        <a:bodyPr/>
        <a:lstStyle/>
        <a:p>
          <a:pPr algn="l"/>
          <a:endParaRPr lang="en-GB"/>
        </a:p>
      </dgm:t>
    </dgm:pt>
    <dgm:pt modelId="{5F15E200-8048-6D40-8D99-07E82EE9DF71}" type="sibTrans" cxnId="{8CE0CC17-7689-0F4E-B47B-7063D13D1CE2}">
      <dgm:prSet/>
      <dgm:spPr/>
      <dgm:t>
        <a:bodyPr/>
        <a:lstStyle/>
        <a:p>
          <a:pPr algn="l"/>
          <a:endParaRPr lang="en-GB"/>
        </a:p>
      </dgm:t>
    </dgm:pt>
    <dgm:pt modelId="{9901CF00-B376-B147-8F72-887F9FCB28EC}">
      <dgm:prSet phldrT="[Text]" custT="1"/>
      <dgm:spPr/>
      <dgm:t>
        <a:bodyPr lIns="216000" rIns="0"/>
        <a:lstStyle/>
        <a:p>
          <a:pPr algn="l">
            <a:lnSpc>
              <a:spcPct val="100000"/>
            </a:lnSpc>
          </a:pPr>
          <a:r>
            <a:rPr lang="en-GB" sz="2400" b="1" dirty="0"/>
            <a:t>Orbit Determination: </a:t>
          </a:r>
          <a:r>
            <a:rPr lang="en-GB" sz="2400" dirty="0"/>
            <a:t>Object attributable </a:t>
          </a:r>
          <a:r>
            <a:rPr lang="en-GB" sz="2400" b="0" dirty="0">
              <a:ea typeface="Segoe UI Black" panose="020B0A02040204020203" pitchFamily="34" charset="0"/>
              <a:cs typeface="Segoe UI" panose="020B0502040204020203" pitchFamily="34" charset="0"/>
            </a:rPr>
            <a:t>𝒜 fitted to</a:t>
          </a:r>
          <a:r>
            <a:rPr lang="en-GB" sz="2400" dirty="0"/>
            <a:t> </a:t>
          </a:r>
          <a:r>
            <a:rPr lang="en-GB" sz="2400" dirty="0">
              <a:ea typeface="Segoe UI Black" panose="020B0A02040204020203" pitchFamily="34" charset="0"/>
              <a:cs typeface="Segoe UI" panose="020B0502040204020203" pitchFamily="34" charset="0"/>
            </a:rPr>
            <a:t>(</a:t>
          </a:r>
          <a:r>
            <a:rPr lang="en-GB" sz="2400" u="none" dirty="0"/>
            <a:t>𝜌, </a:t>
          </a:r>
          <a:r>
            <a:rPr kumimoji="0" lang="en-GB" sz="2400" u="none" strike="noStrike" cap="none" spc="0" normalizeH="0" baseline="0" noProof="0" dirty="0">
              <a:ln>
                <a:noFill/>
              </a:ln>
              <a:effectLst/>
              <a:uLnTx/>
              <a:uFillTx/>
            </a:rPr>
            <a:t>𝜌</a:t>
          </a:r>
          <a:r>
            <a:rPr kumimoji="0" lang="el-GR" sz="2400" u="none" strike="noStrike" cap="none" spc="0" normalizeH="0" baseline="0" noProof="0" dirty="0">
              <a:ln>
                <a:noFill/>
              </a:ln>
              <a:effectLst/>
              <a:uLnTx/>
              <a:uFillTx/>
            </a:rPr>
            <a:t>̇</a:t>
          </a:r>
          <a:r>
            <a:rPr kumimoji="0" lang="en-GB" sz="2400" u="none" strike="noStrike" cap="none" spc="0" normalizeH="0" baseline="0" noProof="0" dirty="0">
              <a:ln>
                <a:noFill/>
              </a:ln>
              <a:effectLst/>
              <a:uLnTx/>
              <a:uFillTx/>
            </a:rPr>
            <a:t>) grid, as in Fig. 1. </a:t>
          </a:r>
          <a:endParaRPr lang="en-GB" sz="2400" dirty="0"/>
        </a:p>
      </dgm:t>
    </dgm:pt>
    <dgm:pt modelId="{6095FED1-C81A-974F-9E7A-BC3794869B3E}" type="parTrans" cxnId="{7A97ABFD-C474-0546-8232-215C65DDE80A}">
      <dgm:prSet/>
      <dgm:spPr/>
      <dgm:t>
        <a:bodyPr/>
        <a:lstStyle/>
        <a:p>
          <a:pPr algn="l"/>
          <a:endParaRPr lang="en-GB"/>
        </a:p>
      </dgm:t>
    </dgm:pt>
    <dgm:pt modelId="{6E814032-2F26-AD48-86D0-30676FBA90C9}" type="sibTrans" cxnId="{7A97ABFD-C474-0546-8232-215C65DDE80A}">
      <dgm:prSet/>
      <dgm:spPr/>
      <dgm:t>
        <a:bodyPr/>
        <a:lstStyle/>
        <a:p>
          <a:pPr algn="l"/>
          <a:endParaRPr lang="en-GB"/>
        </a:p>
      </dgm:t>
    </dgm:pt>
    <dgm:pt modelId="{999A7002-4F4A-4648-AB42-6DAD4787754B}">
      <dgm:prSet phldrT="[Text]" custT="1"/>
      <dgm:spPr/>
      <dgm:t>
        <a:bodyPr lIns="216000" rIns="0"/>
        <a:lstStyle/>
        <a:p>
          <a:pPr algn="l">
            <a:lnSpc>
              <a:spcPct val="100000"/>
            </a:lnSpc>
          </a:pPr>
          <a:r>
            <a:rPr lang="en-GB" sz="2400" dirty="0"/>
            <a:t>Fitting performed using </a:t>
          </a:r>
          <a:r>
            <a:rPr lang="en-GB" sz="2400" b="1" dirty="0"/>
            <a:t>Least Squares Differential Corrections </a:t>
          </a:r>
          <a:endParaRPr lang="en-GB" sz="2400" dirty="0"/>
        </a:p>
      </dgm:t>
    </dgm:pt>
    <dgm:pt modelId="{C1DAE967-64E9-4245-AB99-C1F8425DA978}" type="sibTrans" cxnId="{DABD3BDF-CF31-C149-BD3C-F16D6A314B7E}">
      <dgm:prSet/>
      <dgm:spPr/>
      <dgm:t>
        <a:bodyPr/>
        <a:lstStyle/>
        <a:p>
          <a:endParaRPr lang="en-GB"/>
        </a:p>
      </dgm:t>
    </dgm:pt>
    <dgm:pt modelId="{C1447352-3B4D-D04F-94F6-FBB81135710A}" type="parTrans" cxnId="{DABD3BDF-CF31-C149-BD3C-F16D6A314B7E}">
      <dgm:prSet/>
      <dgm:spPr/>
      <dgm:t>
        <a:bodyPr/>
        <a:lstStyle/>
        <a:p>
          <a:endParaRPr lang="en-GB"/>
        </a:p>
      </dgm:t>
    </dgm:pt>
    <dgm:pt modelId="{A18B111D-F5B0-474F-A585-70CF786AAD06}">
      <dgm:prSet phldrT="[Text]" custT="1"/>
      <dgm:spPr/>
      <dgm:t>
        <a:bodyPr lIns="216000" rIns="0"/>
        <a:lstStyle/>
        <a:p>
          <a:pPr algn="l">
            <a:lnSpc>
              <a:spcPct val="100000"/>
            </a:lnSpc>
          </a:pPr>
          <a:r>
            <a:rPr lang="en-GB" sz="2400" b="1" dirty="0"/>
            <a:t>Magnitude Fitting: </a:t>
          </a:r>
          <a:r>
            <a:rPr lang="en-GB" sz="2400" dirty="0"/>
            <a:t>Absolute magnitude fitted to best-fit attributable </a:t>
          </a:r>
          <a:r>
            <a:rPr lang="en-GB" sz="2400" b="0" dirty="0">
              <a:ea typeface="Segoe UI Black" panose="020B0A02040204020203" pitchFamily="34" charset="0"/>
              <a:cs typeface="Segoe UI" panose="020B0502040204020203" pitchFamily="34" charset="0"/>
            </a:rPr>
            <a:t>𝒜</a:t>
          </a:r>
          <a:r>
            <a:rPr lang="en-GB" sz="2400" b="0" baseline="-25000" dirty="0">
              <a:ea typeface="Segoe UI Black" panose="020B0A02040204020203" pitchFamily="34" charset="0"/>
              <a:cs typeface="Segoe UI" panose="020B0502040204020203" pitchFamily="34" charset="0"/>
            </a:rPr>
            <a:t>*</a:t>
          </a:r>
          <a:endParaRPr lang="en-GB" sz="2400" dirty="0"/>
        </a:p>
      </dgm:t>
    </dgm:pt>
    <dgm:pt modelId="{0BEE7E42-6C82-9B41-9EEA-9291A7960C5F}" type="parTrans" cxnId="{58AB1E42-69CA-354A-BD43-DC50926435D0}">
      <dgm:prSet/>
      <dgm:spPr/>
      <dgm:t>
        <a:bodyPr/>
        <a:lstStyle/>
        <a:p>
          <a:endParaRPr lang="en-GB"/>
        </a:p>
      </dgm:t>
    </dgm:pt>
    <dgm:pt modelId="{89A55166-C008-3F40-85C6-E844A8700AE0}" type="sibTrans" cxnId="{58AB1E42-69CA-354A-BD43-DC50926435D0}">
      <dgm:prSet/>
      <dgm:spPr/>
      <dgm:t>
        <a:bodyPr/>
        <a:lstStyle/>
        <a:p>
          <a:endParaRPr lang="en-GB"/>
        </a:p>
      </dgm:t>
    </dgm:pt>
    <dgm:pt modelId="{D1372F79-3085-034D-9A18-506AF85564CA}">
      <dgm:prSet custT="1"/>
      <dgm:spPr/>
      <dgm:t>
        <a:bodyPr rIns="360000"/>
        <a:lstStyle/>
        <a:p>
          <a:pPr algn="l"/>
          <a:r>
            <a:rPr lang="en-GB" sz="2400" dirty="0"/>
            <a:t>Observations weighted by bespoke station weighting scheme</a:t>
          </a:r>
        </a:p>
      </dgm:t>
    </dgm:pt>
    <dgm:pt modelId="{3D4ABE79-5DAA-0447-A7AF-B8CD414EB3AE}" type="parTrans" cxnId="{72119EFA-2F91-EA49-AD55-4589594E7359}">
      <dgm:prSet/>
      <dgm:spPr/>
      <dgm:t>
        <a:bodyPr/>
        <a:lstStyle/>
        <a:p>
          <a:endParaRPr lang="en-GB"/>
        </a:p>
      </dgm:t>
    </dgm:pt>
    <dgm:pt modelId="{480B728D-0400-7742-8A9D-866DAF7C222A}" type="sibTrans" cxnId="{72119EFA-2F91-EA49-AD55-4589594E7359}">
      <dgm:prSet/>
      <dgm:spPr/>
      <dgm:t>
        <a:bodyPr/>
        <a:lstStyle/>
        <a:p>
          <a:endParaRPr lang="en-GB"/>
        </a:p>
      </dgm:t>
    </dgm:pt>
    <dgm:pt modelId="{03F693EB-FB97-C745-9C4F-060C6CD0F562}" type="pres">
      <dgm:prSet presAssocID="{48AB9F37-E6DF-D043-A64A-19182A033236}" presName="diagram" presStyleCnt="0">
        <dgm:presLayoutVars>
          <dgm:dir/>
          <dgm:resizeHandles val="exact"/>
        </dgm:presLayoutVars>
      </dgm:prSet>
      <dgm:spPr/>
    </dgm:pt>
    <dgm:pt modelId="{37B4E705-6B97-794A-9E46-58CE1512EC5D}" type="pres">
      <dgm:prSet presAssocID="{44BF069A-9D6D-CD45-A746-711974692A6B}" presName="node" presStyleLbl="node1" presStyleIdx="0" presStyleCnt="4" custScaleX="111710" custScaleY="199384">
        <dgm:presLayoutVars>
          <dgm:bulletEnabled val="1"/>
        </dgm:presLayoutVars>
      </dgm:prSet>
      <dgm:spPr/>
    </dgm:pt>
    <dgm:pt modelId="{A84DCAF1-2450-A548-BA4D-1E58D8A09C68}" type="pres">
      <dgm:prSet presAssocID="{CB5F43A9-4DFB-B243-AC55-C2171C8D1E3F}" presName="sibTrans" presStyleLbl="sibTrans2D1" presStyleIdx="0" presStyleCnt="3"/>
      <dgm:spPr/>
    </dgm:pt>
    <dgm:pt modelId="{11F66A5B-8529-2E4A-AEA1-8D79AE393DFF}" type="pres">
      <dgm:prSet presAssocID="{CB5F43A9-4DFB-B243-AC55-C2171C8D1E3F}" presName="connectorText" presStyleLbl="sibTrans2D1" presStyleIdx="0" presStyleCnt="3"/>
      <dgm:spPr/>
    </dgm:pt>
    <dgm:pt modelId="{A2CC4046-6754-354A-B06E-A1E4EAE3DA78}" type="pres">
      <dgm:prSet presAssocID="{1AFE5BFF-4DD1-7745-9756-DB19695B1785}" presName="node" presStyleLbl="node1" presStyleIdx="1" presStyleCnt="4" custScaleX="183436" custScaleY="204367">
        <dgm:presLayoutVars>
          <dgm:bulletEnabled val="1"/>
        </dgm:presLayoutVars>
      </dgm:prSet>
      <dgm:spPr/>
    </dgm:pt>
    <dgm:pt modelId="{28CC87CC-5626-504F-8212-388D82FB708A}" type="pres">
      <dgm:prSet presAssocID="{36EF038A-D05C-2B44-9CA4-CC9F6AF22CD8}" presName="sibTrans" presStyleLbl="sibTrans2D1" presStyleIdx="1" presStyleCnt="3" custScaleX="306212" custLinFactNeighborX="37394" custLinFactNeighborY="-6905"/>
      <dgm:spPr/>
    </dgm:pt>
    <dgm:pt modelId="{05867B3E-2244-DB4D-B49C-424610201547}" type="pres">
      <dgm:prSet presAssocID="{36EF038A-D05C-2B44-9CA4-CC9F6AF22CD8}" presName="connectorText" presStyleLbl="sibTrans2D1" presStyleIdx="1" presStyleCnt="3"/>
      <dgm:spPr/>
    </dgm:pt>
    <dgm:pt modelId="{C57104C6-FDAE-9A44-BBAB-38025D6A76EA}" type="pres">
      <dgm:prSet presAssocID="{BCDCB88B-D177-6145-90AE-65F26D0F331C}" presName="node" presStyleLbl="node1" presStyleIdx="2" presStyleCnt="4" custScaleX="183436" custScaleY="180365" custLinFactNeighborX="-559" custLinFactNeighborY="-35319">
        <dgm:presLayoutVars>
          <dgm:bulletEnabled val="1"/>
        </dgm:presLayoutVars>
      </dgm:prSet>
      <dgm:spPr/>
    </dgm:pt>
    <dgm:pt modelId="{A32165E3-32CD-4541-924F-B6E73ABA9E2C}" type="pres">
      <dgm:prSet presAssocID="{3ECB8FBD-50CF-7E43-A1A5-4034B1A6D2D1}" presName="sibTrans" presStyleLbl="sibTrans2D1" presStyleIdx="2" presStyleCnt="3"/>
      <dgm:spPr/>
    </dgm:pt>
    <dgm:pt modelId="{5EFC4402-7D06-F246-83D0-519273D81AE8}" type="pres">
      <dgm:prSet presAssocID="{3ECB8FBD-50CF-7E43-A1A5-4034B1A6D2D1}" presName="connectorText" presStyleLbl="sibTrans2D1" presStyleIdx="2" presStyleCnt="3"/>
      <dgm:spPr/>
    </dgm:pt>
    <dgm:pt modelId="{48FE3DAB-BC5D-684D-AE91-46986CC589C2}" type="pres">
      <dgm:prSet presAssocID="{F881F54F-A5CC-3641-9955-44A0F197C956}" presName="node" presStyleLbl="node1" presStyleIdx="3" presStyleCnt="4" custScaleX="111710" custScaleY="180365" custLinFactNeighborX="-281" custLinFactNeighborY="-35319">
        <dgm:presLayoutVars>
          <dgm:bulletEnabled val="1"/>
        </dgm:presLayoutVars>
      </dgm:prSet>
      <dgm:spPr/>
    </dgm:pt>
  </dgm:ptLst>
  <dgm:cxnLst>
    <dgm:cxn modelId="{2C593C14-E7FB-184F-9EE7-4063F5C6E689}" type="presOf" srcId="{CB5F43A9-4DFB-B243-AC55-C2171C8D1E3F}" destId="{A84DCAF1-2450-A548-BA4D-1E58D8A09C68}" srcOrd="0" destOrd="0" presId="urn:microsoft.com/office/officeart/2005/8/layout/process5"/>
    <dgm:cxn modelId="{AEC9DE14-9C1F-A646-B674-636F9FE589FF}" type="presOf" srcId="{BCDCB88B-D177-6145-90AE-65F26D0F331C}" destId="{C57104C6-FDAE-9A44-BBAB-38025D6A76EA}" srcOrd="0" destOrd="0" presId="urn:microsoft.com/office/officeart/2005/8/layout/process5"/>
    <dgm:cxn modelId="{86F94817-6EA7-FC4E-AC7B-2E7ABBE55072}" type="presOf" srcId="{A18B111D-F5B0-474F-A585-70CF786AAD06}" destId="{A2CC4046-6754-354A-B06E-A1E4EAE3DA78}" srcOrd="0" destOrd="2" presId="urn:microsoft.com/office/officeart/2005/8/layout/process5"/>
    <dgm:cxn modelId="{8CE0CC17-7689-0F4E-B47B-7063D13D1CE2}" srcId="{44BF069A-9D6D-CD45-A746-711974692A6B}" destId="{B3473147-65A4-7349-88D2-86293AB063C0}" srcOrd="0" destOrd="0" parTransId="{6FE9058F-C3EC-C14F-87FD-FDA02DDF3542}" sibTransId="{5F15E200-8048-6D40-8D99-07E82EE9DF71}"/>
    <dgm:cxn modelId="{6F5CA119-18FF-9147-B27E-06141C1ADC33}" srcId="{48AB9F37-E6DF-D043-A64A-19182A033236}" destId="{44BF069A-9D6D-CD45-A746-711974692A6B}" srcOrd="0" destOrd="0" parTransId="{77433B47-F81A-4949-AE6E-E3746B0085C2}" sibTransId="{CB5F43A9-4DFB-B243-AC55-C2171C8D1E3F}"/>
    <dgm:cxn modelId="{A6E8482E-81BE-DB49-9153-D9C8101D0FD4}" type="presOf" srcId="{1AFE5BFF-4DD1-7745-9756-DB19695B1785}" destId="{A2CC4046-6754-354A-B06E-A1E4EAE3DA78}" srcOrd="0" destOrd="0" presId="urn:microsoft.com/office/officeart/2005/8/layout/process5"/>
    <dgm:cxn modelId="{FA9EEE32-12B4-E54E-B0EB-0BBA869255D5}" srcId="{F881F54F-A5CC-3641-9955-44A0F197C956}" destId="{8BEC7093-ABF7-7D49-8F0F-4B4A870421D8}" srcOrd="1" destOrd="0" parTransId="{D4D8252F-A18A-C047-80C7-319C30033F1D}" sibTransId="{CBBBA1B3-B4D0-2044-95DF-26D645C97A89}"/>
    <dgm:cxn modelId="{C5BC603A-9913-C449-8E42-9C24D0CB30A7}" type="presOf" srcId="{48AB9F37-E6DF-D043-A64A-19182A033236}" destId="{03F693EB-FB97-C745-9C4F-060C6CD0F562}" srcOrd="0" destOrd="0" presId="urn:microsoft.com/office/officeart/2005/8/layout/process5"/>
    <dgm:cxn modelId="{58AB1E42-69CA-354A-BD43-DC50926435D0}" srcId="{1AFE5BFF-4DD1-7745-9756-DB19695B1785}" destId="{A18B111D-F5B0-474F-A585-70CF786AAD06}" srcOrd="1" destOrd="0" parTransId="{0BEE7E42-6C82-9B41-9EEA-9291A7960C5F}" sibTransId="{89A55166-C008-3F40-85C6-E844A8700AE0}"/>
    <dgm:cxn modelId="{49A3C245-6A17-F145-B4B6-D5F7631095E0}" srcId="{F881F54F-A5CC-3641-9955-44A0F197C956}" destId="{91DD34F6-6F84-934A-805D-E0591B59C79C}" srcOrd="0" destOrd="0" parTransId="{6F7BB803-3EE3-CC4C-9C06-B510A64F4CDA}" sibTransId="{D3530A40-1031-434A-8344-CF54767A65C6}"/>
    <dgm:cxn modelId="{24FC8B46-5C1B-8845-9F9F-3DC7261E6CD1}" type="presOf" srcId="{8BEC7093-ABF7-7D49-8F0F-4B4A870421D8}" destId="{48FE3DAB-BC5D-684D-AE91-46986CC589C2}" srcOrd="0" destOrd="2" presId="urn:microsoft.com/office/officeart/2005/8/layout/process5"/>
    <dgm:cxn modelId="{BAD85769-98BE-EC41-A67E-8F2A04C7A3D8}" type="presOf" srcId="{CB5F43A9-4DFB-B243-AC55-C2171C8D1E3F}" destId="{11F66A5B-8529-2E4A-AEA1-8D79AE393DFF}" srcOrd="1" destOrd="0" presId="urn:microsoft.com/office/officeart/2005/8/layout/process5"/>
    <dgm:cxn modelId="{26B5B969-C46C-7A47-A17E-017D43FC5094}" type="presOf" srcId="{B3473147-65A4-7349-88D2-86293AB063C0}" destId="{37B4E705-6B97-794A-9E46-58CE1512EC5D}" srcOrd="0" destOrd="1" presId="urn:microsoft.com/office/officeart/2005/8/layout/process5"/>
    <dgm:cxn modelId="{54BE6D7C-EC7C-0044-B05B-CDE19ACC9C43}" srcId="{BCDCB88B-D177-6145-90AE-65F26D0F331C}" destId="{2F4AA34D-FE2E-2340-87ED-2A7FF7627D10}" srcOrd="1" destOrd="0" parTransId="{ED669AD2-1522-114E-951C-47088216D366}" sibTransId="{F7AECB79-02C8-DE4E-812A-F97F405F4662}"/>
    <dgm:cxn modelId="{9B461182-E39A-BE47-826D-3212E4F81274}" type="presOf" srcId="{91DD34F6-6F84-934A-805D-E0591B59C79C}" destId="{48FE3DAB-BC5D-684D-AE91-46986CC589C2}" srcOrd="0" destOrd="1" presId="urn:microsoft.com/office/officeart/2005/8/layout/process5"/>
    <dgm:cxn modelId="{542A108D-E93E-5447-A484-4EDCA0E6CCE7}" srcId="{48AB9F37-E6DF-D043-A64A-19182A033236}" destId="{F881F54F-A5CC-3641-9955-44A0F197C956}" srcOrd="3" destOrd="0" parTransId="{EB49DF09-5EA4-C644-BB8A-87D68CD82C1D}" sibTransId="{16119C8C-9B8E-AB4A-8077-7A12354F1A6E}"/>
    <dgm:cxn modelId="{56066DA2-934B-1542-A871-B28900ECE76D}" type="presOf" srcId="{3ECB8FBD-50CF-7E43-A1A5-4034B1A6D2D1}" destId="{5EFC4402-7D06-F246-83D0-519273D81AE8}" srcOrd="1" destOrd="0" presId="urn:microsoft.com/office/officeart/2005/8/layout/process5"/>
    <dgm:cxn modelId="{2D96E7AD-1ED7-9C4F-9561-EFEABBEDF0B5}" type="presOf" srcId="{D1372F79-3085-034D-9A18-506AF85564CA}" destId="{37B4E705-6B97-794A-9E46-58CE1512EC5D}" srcOrd="0" destOrd="2" presId="urn:microsoft.com/office/officeart/2005/8/layout/process5"/>
    <dgm:cxn modelId="{A27A57BE-3492-BB49-AAE8-E48474384D2A}" type="presOf" srcId="{2F4AA34D-FE2E-2340-87ED-2A7FF7627D10}" destId="{C57104C6-FDAE-9A44-BBAB-38025D6A76EA}" srcOrd="0" destOrd="2" presId="urn:microsoft.com/office/officeart/2005/8/layout/process5"/>
    <dgm:cxn modelId="{16524BC1-61CF-B445-AA8E-ED43D4CA7B35}" type="presOf" srcId="{F881F54F-A5CC-3641-9955-44A0F197C956}" destId="{48FE3DAB-BC5D-684D-AE91-46986CC589C2}" srcOrd="0" destOrd="0" presId="urn:microsoft.com/office/officeart/2005/8/layout/process5"/>
    <dgm:cxn modelId="{4ACC00CE-08D5-DF46-81F9-0C63E9CB6D5C}" type="presOf" srcId="{36EF038A-D05C-2B44-9CA4-CC9F6AF22CD8}" destId="{05867B3E-2244-DB4D-B49C-424610201547}" srcOrd="1" destOrd="0" presId="urn:microsoft.com/office/officeart/2005/8/layout/process5"/>
    <dgm:cxn modelId="{1495A1CF-CF10-7047-A687-D47F6ED65655}" type="presOf" srcId="{44BF069A-9D6D-CD45-A746-711974692A6B}" destId="{37B4E705-6B97-794A-9E46-58CE1512EC5D}" srcOrd="0" destOrd="0" presId="urn:microsoft.com/office/officeart/2005/8/layout/process5"/>
    <dgm:cxn modelId="{F68EABD0-A007-9A4E-9048-0C1DB48BA739}" srcId="{48AB9F37-E6DF-D043-A64A-19182A033236}" destId="{BCDCB88B-D177-6145-90AE-65F26D0F331C}" srcOrd="2" destOrd="0" parTransId="{D0C92FFC-2544-E647-8082-DD20726FDDBA}" sibTransId="{3ECB8FBD-50CF-7E43-A1A5-4034B1A6D2D1}"/>
    <dgm:cxn modelId="{780BEED9-5FFB-7C4B-8023-DADB488D7776}" srcId="{BCDCB88B-D177-6145-90AE-65F26D0F331C}" destId="{4FC5B973-88FE-7B4E-97BE-814BD71579BA}" srcOrd="0" destOrd="0" parTransId="{0BA0130C-6067-3646-BF57-BF47C288BED1}" sibTransId="{72D48A7E-4CA9-9940-8238-2119EAE8C2DB}"/>
    <dgm:cxn modelId="{2C5E54DD-D0DE-D043-B8EE-859A1B0A6A47}" type="presOf" srcId="{4FC5B973-88FE-7B4E-97BE-814BD71579BA}" destId="{C57104C6-FDAE-9A44-BBAB-38025D6A76EA}" srcOrd="0" destOrd="1" presId="urn:microsoft.com/office/officeart/2005/8/layout/process5"/>
    <dgm:cxn modelId="{DABD3BDF-CF31-C149-BD3C-F16D6A314B7E}" srcId="{1AFE5BFF-4DD1-7745-9756-DB19695B1785}" destId="{999A7002-4F4A-4648-AB42-6DAD4787754B}" srcOrd="2" destOrd="0" parTransId="{C1447352-3B4D-D04F-94F6-FBB81135710A}" sibTransId="{C1DAE967-64E9-4245-AB99-C1F8425DA978}"/>
    <dgm:cxn modelId="{D6E736E1-D946-9E4B-96B2-9A9B4AE2BE4A}" type="presOf" srcId="{9901CF00-B376-B147-8F72-887F9FCB28EC}" destId="{A2CC4046-6754-354A-B06E-A1E4EAE3DA78}" srcOrd="0" destOrd="1" presId="urn:microsoft.com/office/officeart/2005/8/layout/process5"/>
    <dgm:cxn modelId="{D3B607E8-9E3B-A947-B07D-4FA2F7D9BDA0}" type="presOf" srcId="{999A7002-4F4A-4648-AB42-6DAD4787754B}" destId="{A2CC4046-6754-354A-B06E-A1E4EAE3DA78}" srcOrd="0" destOrd="3" presId="urn:microsoft.com/office/officeart/2005/8/layout/process5"/>
    <dgm:cxn modelId="{DE368BE8-FBA1-A04E-B634-15B16833A1F1}" type="presOf" srcId="{36EF038A-D05C-2B44-9CA4-CC9F6AF22CD8}" destId="{28CC87CC-5626-504F-8212-388D82FB708A}" srcOrd="0" destOrd="0" presId="urn:microsoft.com/office/officeart/2005/8/layout/process5"/>
    <dgm:cxn modelId="{D03AAFF1-CF94-204D-806A-3B76B5B66D30}" srcId="{48AB9F37-E6DF-D043-A64A-19182A033236}" destId="{1AFE5BFF-4DD1-7745-9756-DB19695B1785}" srcOrd="1" destOrd="0" parTransId="{9926A5CF-741F-BB45-B71E-0F562D26E4D0}" sibTransId="{36EF038A-D05C-2B44-9CA4-CC9F6AF22CD8}"/>
    <dgm:cxn modelId="{72119EFA-2F91-EA49-AD55-4589594E7359}" srcId="{44BF069A-9D6D-CD45-A746-711974692A6B}" destId="{D1372F79-3085-034D-9A18-506AF85564CA}" srcOrd="1" destOrd="0" parTransId="{3D4ABE79-5DAA-0447-A7AF-B8CD414EB3AE}" sibTransId="{480B728D-0400-7742-8A9D-866DAF7C222A}"/>
    <dgm:cxn modelId="{7A97ABFD-C474-0546-8232-215C65DDE80A}" srcId="{1AFE5BFF-4DD1-7745-9756-DB19695B1785}" destId="{9901CF00-B376-B147-8F72-887F9FCB28EC}" srcOrd="0" destOrd="0" parTransId="{6095FED1-C81A-974F-9E7A-BC3794869B3E}" sibTransId="{6E814032-2F26-AD48-86D0-30676FBA90C9}"/>
    <dgm:cxn modelId="{F7F0A6FE-F733-3549-BB9B-EE485E22EF8F}" type="presOf" srcId="{3ECB8FBD-50CF-7E43-A1A5-4034B1A6D2D1}" destId="{A32165E3-32CD-4541-924F-B6E73ABA9E2C}" srcOrd="0" destOrd="0" presId="urn:microsoft.com/office/officeart/2005/8/layout/process5"/>
    <dgm:cxn modelId="{287AE4C6-6EC4-784B-B2B4-7B70896930CD}" type="presParOf" srcId="{03F693EB-FB97-C745-9C4F-060C6CD0F562}" destId="{37B4E705-6B97-794A-9E46-58CE1512EC5D}" srcOrd="0" destOrd="0" presId="urn:microsoft.com/office/officeart/2005/8/layout/process5"/>
    <dgm:cxn modelId="{F64DAB87-9312-274D-8E59-124ED40F236C}" type="presParOf" srcId="{03F693EB-FB97-C745-9C4F-060C6CD0F562}" destId="{A84DCAF1-2450-A548-BA4D-1E58D8A09C68}" srcOrd="1" destOrd="0" presId="urn:microsoft.com/office/officeart/2005/8/layout/process5"/>
    <dgm:cxn modelId="{239C36C9-841C-F04B-A15C-AAC934F36A62}" type="presParOf" srcId="{A84DCAF1-2450-A548-BA4D-1E58D8A09C68}" destId="{11F66A5B-8529-2E4A-AEA1-8D79AE393DFF}" srcOrd="0" destOrd="0" presId="urn:microsoft.com/office/officeart/2005/8/layout/process5"/>
    <dgm:cxn modelId="{22DCB9F4-E4CD-824E-9502-CB1BCD3916C9}" type="presParOf" srcId="{03F693EB-FB97-C745-9C4F-060C6CD0F562}" destId="{A2CC4046-6754-354A-B06E-A1E4EAE3DA78}" srcOrd="2" destOrd="0" presId="urn:microsoft.com/office/officeart/2005/8/layout/process5"/>
    <dgm:cxn modelId="{BA2BE848-0C1A-D748-BD3E-E38AED25079C}" type="presParOf" srcId="{03F693EB-FB97-C745-9C4F-060C6CD0F562}" destId="{28CC87CC-5626-504F-8212-388D82FB708A}" srcOrd="3" destOrd="0" presId="urn:microsoft.com/office/officeart/2005/8/layout/process5"/>
    <dgm:cxn modelId="{CBDD4630-6CE8-B841-A272-D68AD490D496}" type="presParOf" srcId="{28CC87CC-5626-504F-8212-388D82FB708A}" destId="{05867B3E-2244-DB4D-B49C-424610201547}" srcOrd="0" destOrd="0" presId="urn:microsoft.com/office/officeart/2005/8/layout/process5"/>
    <dgm:cxn modelId="{7C4FCD43-3E25-274A-A53F-013C25595E07}" type="presParOf" srcId="{03F693EB-FB97-C745-9C4F-060C6CD0F562}" destId="{C57104C6-FDAE-9A44-BBAB-38025D6A76EA}" srcOrd="4" destOrd="0" presId="urn:microsoft.com/office/officeart/2005/8/layout/process5"/>
    <dgm:cxn modelId="{0684F1DA-C3EF-344F-8842-0A2785B67CB1}" type="presParOf" srcId="{03F693EB-FB97-C745-9C4F-060C6CD0F562}" destId="{A32165E3-32CD-4541-924F-B6E73ABA9E2C}" srcOrd="5" destOrd="0" presId="urn:microsoft.com/office/officeart/2005/8/layout/process5"/>
    <dgm:cxn modelId="{345385C9-67E2-0546-86D4-DCD195267496}" type="presParOf" srcId="{A32165E3-32CD-4541-924F-B6E73ABA9E2C}" destId="{5EFC4402-7D06-F246-83D0-519273D81AE8}" srcOrd="0" destOrd="0" presId="urn:microsoft.com/office/officeart/2005/8/layout/process5"/>
    <dgm:cxn modelId="{8442D24C-E87F-7141-A031-1AE953671DFE}" type="presParOf" srcId="{03F693EB-FB97-C745-9C4F-060C6CD0F562}" destId="{48FE3DAB-BC5D-684D-AE91-46986CC589C2}" srcOrd="6" destOrd="0" presId="urn:microsoft.com/office/officeart/2005/8/layout/process5"/>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B4E705-6B97-794A-9E46-58CE1512EC5D}">
      <dsp:nvSpPr>
        <dsp:cNvPr id="0" name=""/>
        <dsp:cNvSpPr/>
      </dsp:nvSpPr>
      <dsp:spPr>
        <a:xfrm>
          <a:off x="692" y="868425"/>
          <a:ext cx="3663341" cy="3923077"/>
        </a:xfrm>
        <a:prstGeom prst="roundRect">
          <a:avLst>
            <a:gd name="adj" fmla="val 10000"/>
          </a:avLst>
        </a:prstGeom>
        <a:solidFill>
          <a:srgbClr val="95CF9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360000" bIns="152400" numCol="1" spcCol="1270" anchor="t" anchorCtr="0">
          <a:noAutofit/>
        </a:bodyPr>
        <a:lstStyle/>
        <a:p>
          <a:pPr marL="0" lvl="0" indent="0" algn="ctr" defTabSz="1778000">
            <a:lnSpc>
              <a:spcPct val="90000"/>
            </a:lnSpc>
            <a:spcBef>
              <a:spcPct val="0"/>
            </a:spcBef>
            <a:spcAft>
              <a:spcPct val="35000"/>
            </a:spcAft>
            <a:buNone/>
          </a:pPr>
          <a:r>
            <a:rPr lang="en-GB" sz="4000" b="1" kern="1200" dirty="0"/>
            <a:t>NEOCP download</a:t>
          </a:r>
        </a:p>
        <a:p>
          <a:pPr marL="228600" lvl="1" indent="-228600" algn="l" defTabSz="1066800">
            <a:lnSpc>
              <a:spcPct val="90000"/>
            </a:lnSpc>
            <a:spcBef>
              <a:spcPct val="0"/>
            </a:spcBef>
            <a:spcAft>
              <a:spcPct val="15000"/>
            </a:spcAft>
            <a:buChar char="•"/>
          </a:pPr>
          <a:r>
            <a:rPr lang="en-GB" sz="2400" kern="1200" dirty="0"/>
            <a:t>NEOCP scanned autonomously 24/7</a:t>
          </a:r>
        </a:p>
        <a:p>
          <a:pPr marL="228600" lvl="1" indent="-228600" algn="l" defTabSz="1066800">
            <a:lnSpc>
              <a:spcPct val="90000"/>
            </a:lnSpc>
            <a:spcBef>
              <a:spcPct val="0"/>
            </a:spcBef>
            <a:spcAft>
              <a:spcPct val="15000"/>
            </a:spcAft>
            <a:buChar char="•"/>
          </a:pPr>
          <a:r>
            <a:rPr lang="en-GB" sz="2400" kern="1200" dirty="0"/>
            <a:t>Observations weighted by bespoke station weighting scheme</a:t>
          </a:r>
        </a:p>
      </dsp:txBody>
      <dsp:txXfrm>
        <a:off x="107988" y="975721"/>
        <a:ext cx="3448749" cy="3708485"/>
      </dsp:txXfrm>
    </dsp:sp>
    <dsp:sp modelId="{A84DCAF1-2450-A548-BA4D-1E58D8A09C68}">
      <dsp:nvSpPr>
        <dsp:cNvPr id="0" name=""/>
        <dsp:cNvSpPr/>
      </dsp:nvSpPr>
      <dsp:spPr>
        <a:xfrm>
          <a:off x="3952614" y="2423327"/>
          <a:ext cx="695218" cy="813274"/>
        </a:xfrm>
        <a:prstGeom prs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l" defTabSz="1511300">
            <a:lnSpc>
              <a:spcPct val="90000"/>
            </a:lnSpc>
            <a:spcBef>
              <a:spcPct val="0"/>
            </a:spcBef>
            <a:spcAft>
              <a:spcPct val="35000"/>
            </a:spcAft>
            <a:buNone/>
          </a:pPr>
          <a:endParaRPr lang="en-GB" sz="3400" kern="1200"/>
        </a:p>
      </dsp:txBody>
      <dsp:txXfrm>
        <a:off x="3952614" y="2585982"/>
        <a:ext cx="486653" cy="487964"/>
      </dsp:txXfrm>
    </dsp:sp>
    <dsp:sp modelId="{A2CC4046-6754-354A-B06E-A1E4EAE3DA78}">
      <dsp:nvSpPr>
        <dsp:cNvPr id="0" name=""/>
        <dsp:cNvSpPr/>
      </dsp:nvSpPr>
      <dsp:spPr>
        <a:xfrm>
          <a:off x="4975766" y="819402"/>
          <a:ext cx="6015474" cy="402112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6000" tIns="152400" rIns="0" bIns="152400" numCol="1" spcCol="1270" anchor="t" anchorCtr="0">
          <a:noAutofit/>
        </a:bodyPr>
        <a:lstStyle/>
        <a:p>
          <a:pPr marL="0" lvl="0" indent="0" algn="ctr" defTabSz="1778000">
            <a:lnSpc>
              <a:spcPct val="90000"/>
            </a:lnSpc>
            <a:spcBef>
              <a:spcPct val="0"/>
            </a:spcBef>
            <a:spcAft>
              <a:spcPct val="35000"/>
            </a:spcAft>
            <a:buNone/>
          </a:pPr>
          <a:r>
            <a:rPr lang="en-GB" sz="4000" b="1" kern="1200" dirty="0"/>
            <a:t>Systematic Ranging</a:t>
          </a:r>
        </a:p>
        <a:p>
          <a:pPr marL="228600" lvl="1" indent="-228600" algn="l" defTabSz="1066800">
            <a:lnSpc>
              <a:spcPct val="100000"/>
            </a:lnSpc>
            <a:spcBef>
              <a:spcPct val="0"/>
            </a:spcBef>
            <a:spcAft>
              <a:spcPct val="15000"/>
            </a:spcAft>
            <a:buChar char="•"/>
          </a:pPr>
          <a:r>
            <a:rPr lang="en-GB" sz="2400" b="1" kern="1200" dirty="0"/>
            <a:t>Orbit Determination: </a:t>
          </a:r>
          <a:r>
            <a:rPr lang="en-GB" sz="2400" kern="1200" dirty="0"/>
            <a:t>Object attributable </a:t>
          </a:r>
          <a:r>
            <a:rPr lang="en-GB" sz="2400" b="0" kern="1200" dirty="0">
              <a:ea typeface="Segoe UI Black" panose="020B0A02040204020203" pitchFamily="34" charset="0"/>
              <a:cs typeface="Segoe UI" panose="020B0502040204020203" pitchFamily="34" charset="0"/>
            </a:rPr>
            <a:t>𝒜 fitted to</a:t>
          </a:r>
          <a:r>
            <a:rPr lang="en-GB" sz="2400" kern="1200" dirty="0"/>
            <a:t> </a:t>
          </a:r>
          <a:r>
            <a:rPr lang="en-GB" sz="2400" kern="1200" dirty="0">
              <a:ea typeface="Segoe UI Black" panose="020B0A02040204020203" pitchFamily="34" charset="0"/>
              <a:cs typeface="Segoe UI" panose="020B0502040204020203" pitchFamily="34" charset="0"/>
            </a:rPr>
            <a:t>(</a:t>
          </a:r>
          <a:r>
            <a:rPr lang="en-GB" sz="2400" u="none" kern="1200" dirty="0"/>
            <a:t>𝜌, </a:t>
          </a:r>
          <a:r>
            <a:rPr kumimoji="0" lang="en-GB" sz="2400" u="none" strike="noStrike" kern="1200" cap="none" spc="0" normalizeH="0" baseline="0" noProof="0" dirty="0">
              <a:ln>
                <a:noFill/>
              </a:ln>
              <a:effectLst/>
              <a:uLnTx/>
              <a:uFillTx/>
            </a:rPr>
            <a:t>𝜌</a:t>
          </a:r>
          <a:r>
            <a:rPr kumimoji="0" lang="el-GR" sz="2400" u="none" strike="noStrike" kern="1200" cap="none" spc="0" normalizeH="0" baseline="0" noProof="0" dirty="0">
              <a:ln>
                <a:noFill/>
              </a:ln>
              <a:effectLst/>
              <a:uLnTx/>
              <a:uFillTx/>
            </a:rPr>
            <a:t>̇</a:t>
          </a:r>
          <a:r>
            <a:rPr kumimoji="0" lang="en-GB" sz="2400" u="none" strike="noStrike" kern="1200" cap="none" spc="0" normalizeH="0" baseline="0" noProof="0" dirty="0">
              <a:ln>
                <a:noFill/>
              </a:ln>
              <a:effectLst/>
              <a:uLnTx/>
              <a:uFillTx/>
            </a:rPr>
            <a:t>) grid, as in Fig. 1. </a:t>
          </a:r>
          <a:endParaRPr lang="en-GB" sz="2400" kern="1200" dirty="0"/>
        </a:p>
        <a:p>
          <a:pPr marL="228600" lvl="1" indent="-228600" algn="l" defTabSz="1066800">
            <a:lnSpc>
              <a:spcPct val="100000"/>
            </a:lnSpc>
            <a:spcBef>
              <a:spcPct val="0"/>
            </a:spcBef>
            <a:spcAft>
              <a:spcPct val="15000"/>
            </a:spcAft>
            <a:buChar char="•"/>
          </a:pPr>
          <a:r>
            <a:rPr lang="en-GB" sz="2400" b="1" kern="1200" dirty="0"/>
            <a:t>Magnitude Fitting: </a:t>
          </a:r>
          <a:r>
            <a:rPr lang="en-GB" sz="2400" kern="1200" dirty="0"/>
            <a:t>Absolute magnitude fitted to best-fit attributable </a:t>
          </a:r>
          <a:r>
            <a:rPr lang="en-GB" sz="2400" b="0" kern="1200" dirty="0">
              <a:ea typeface="Segoe UI Black" panose="020B0A02040204020203" pitchFamily="34" charset="0"/>
              <a:cs typeface="Segoe UI" panose="020B0502040204020203" pitchFamily="34" charset="0"/>
            </a:rPr>
            <a:t>𝒜</a:t>
          </a:r>
          <a:r>
            <a:rPr lang="en-GB" sz="2400" b="0" kern="1200" baseline="-25000" dirty="0">
              <a:ea typeface="Segoe UI Black" panose="020B0A02040204020203" pitchFamily="34" charset="0"/>
              <a:cs typeface="Segoe UI" panose="020B0502040204020203" pitchFamily="34" charset="0"/>
            </a:rPr>
            <a:t>*</a:t>
          </a:r>
          <a:endParaRPr lang="en-GB" sz="2400" kern="1200" dirty="0"/>
        </a:p>
        <a:p>
          <a:pPr marL="228600" lvl="1" indent="-228600" algn="l" defTabSz="1066800">
            <a:lnSpc>
              <a:spcPct val="100000"/>
            </a:lnSpc>
            <a:spcBef>
              <a:spcPct val="0"/>
            </a:spcBef>
            <a:spcAft>
              <a:spcPct val="15000"/>
            </a:spcAft>
            <a:buChar char="•"/>
          </a:pPr>
          <a:r>
            <a:rPr lang="en-GB" sz="2400" kern="1200" dirty="0"/>
            <a:t>Fitting performed using </a:t>
          </a:r>
          <a:r>
            <a:rPr lang="en-GB" sz="2400" b="1" kern="1200" dirty="0"/>
            <a:t>Least Squares Differential Corrections </a:t>
          </a:r>
          <a:endParaRPr lang="en-GB" sz="2400" kern="1200" dirty="0"/>
        </a:p>
      </dsp:txBody>
      <dsp:txXfrm>
        <a:off x="5093541" y="937177"/>
        <a:ext cx="5779924" cy="3785572"/>
      </dsp:txXfrm>
    </dsp:sp>
    <dsp:sp modelId="{28CC87CC-5626-504F-8212-388D82FB708A}">
      <dsp:nvSpPr>
        <dsp:cNvPr id="0" name=""/>
        <dsp:cNvSpPr/>
      </dsp:nvSpPr>
      <dsp:spPr>
        <a:xfrm rot="5414317">
          <a:off x="7595616" y="4676878"/>
          <a:ext cx="1001022" cy="813274"/>
        </a:xfrm>
        <a:prstGeom prs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l" defTabSz="2400300">
            <a:lnSpc>
              <a:spcPct val="90000"/>
            </a:lnSpc>
            <a:spcBef>
              <a:spcPct val="0"/>
            </a:spcBef>
            <a:spcAft>
              <a:spcPct val="35000"/>
            </a:spcAft>
            <a:buNone/>
          </a:pPr>
          <a:endParaRPr lang="en-GB" sz="5400" kern="1200"/>
        </a:p>
      </dsp:txBody>
      <dsp:txXfrm rot="-5400000">
        <a:off x="7852653" y="4583005"/>
        <a:ext cx="487964" cy="757040"/>
      </dsp:txXfrm>
    </dsp:sp>
    <dsp:sp modelId="{C57104C6-FDAE-9A44-BBAB-38025D6A76EA}">
      <dsp:nvSpPr>
        <dsp:cNvPr id="0" name=""/>
        <dsp:cNvSpPr/>
      </dsp:nvSpPr>
      <dsp:spPr>
        <a:xfrm>
          <a:off x="4957434" y="5457322"/>
          <a:ext cx="6015474" cy="354885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6000" tIns="152400" rIns="0" bIns="152400" numCol="1" spcCol="1270" anchor="t" anchorCtr="0">
          <a:noAutofit/>
        </a:bodyPr>
        <a:lstStyle/>
        <a:p>
          <a:pPr marL="0" lvl="0" indent="0" algn="ctr" defTabSz="1778000">
            <a:lnSpc>
              <a:spcPct val="90000"/>
            </a:lnSpc>
            <a:spcBef>
              <a:spcPct val="0"/>
            </a:spcBef>
            <a:spcAft>
              <a:spcPct val="35000"/>
            </a:spcAft>
            <a:buNone/>
          </a:pPr>
          <a:r>
            <a:rPr lang="en-GB" sz="4000" b="1" kern="1200" dirty="0"/>
            <a:t>Impact Monitoring</a:t>
          </a:r>
        </a:p>
        <a:p>
          <a:pPr marL="228600" lvl="1" indent="-228600" algn="l" defTabSz="1066800">
            <a:lnSpc>
              <a:spcPct val="90000"/>
            </a:lnSpc>
            <a:spcBef>
              <a:spcPct val="0"/>
            </a:spcBef>
            <a:spcAft>
              <a:spcPct val="15000"/>
            </a:spcAft>
            <a:buChar char="•"/>
          </a:pPr>
          <a:r>
            <a:rPr lang="en-GB" sz="2400" kern="1200" dirty="0"/>
            <a:t>Propagate fitted grid points forward 30 days</a:t>
          </a:r>
        </a:p>
        <a:p>
          <a:pPr marL="228600" lvl="1" indent="-228600" algn="l" defTabSz="1066800">
            <a:lnSpc>
              <a:spcPct val="90000"/>
            </a:lnSpc>
            <a:spcBef>
              <a:spcPct val="0"/>
            </a:spcBef>
            <a:spcAft>
              <a:spcPct val="15000"/>
            </a:spcAft>
            <a:buChar char="•"/>
          </a:pPr>
          <a:r>
            <a:rPr lang="en-GB" sz="2400" kern="1200" dirty="0"/>
            <a:t>Monte Carlo (MC) samples drawn from posterior distribution. Impacting samples plotted as in Fig. 5.  </a:t>
          </a:r>
        </a:p>
      </dsp:txBody>
      <dsp:txXfrm>
        <a:off x="5061377" y="5561265"/>
        <a:ext cx="5807588" cy="3340973"/>
      </dsp:txXfrm>
    </dsp:sp>
    <dsp:sp modelId="{A32165E3-32CD-4541-924F-B6E73ABA9E2C}">
      <dsp:nvSpPr>
        <dsp:cNvPr id="0" name=""/>
        <dsp:cNvSpPr/>
      </dsp:nvSpPr>
      <dsp:spPr>
        <a:xfrm rot="10800000">
          <a:off x="3986864" y="6825114"/>
          <a:ext cx="685869" cy="813274"/>
        </a:xfrm>
        <a:prstGeom prs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l" defTabSz="1511300">
            <a:lnSpc>
              <a:spcPct val="90000"/>
            </a:lnSpc>
            <a:spcBef>
              <a:spcPct val="0"/>
            </a:spcBef>
            <a:spcAft>
              <a:spcPct val="35000"/>
            </a:spcAft>
            <a:buNone/>
          </a:pPr>
          <a:endParaRPr lang="en-GB" sz="3400" kern="1200"/>
        </a:p>
      </dsp:txBody>
      <dsp:txXfrm rot="10800000">
        <a:off x="4192625" y="6987769"/>
        <a:ext cx="480108" cy="487964"/>
      </dsp:txXfrm>
    </dsp:sp>
    <dsp:sp modelId="{48FE3DAB-BC5D-684D-AE91-46986CC589C2}">
      <dsp:nvSpPr>
        <dsp:cNvPr id="0" name=""/>
        <dsp:cNvSpPr/>
      </dsp:nvSpPr>
      <dsp:spPr>
        <a:xfrm>
          <a:off x="0" y="5457322"/>
          <a:ext cx="3663341" cy="3548859"/>
        </a:xfrm>
        <a:prstGeom prst="roundRect">
          <a:avLst>
            <a:gd name="adj" fmla="val 10000"/>
          </a:avLst>
        </a:prstGeom>
        <a:solidFill>
          <a:srgbClr val="FF767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t" anchorCtr="0">
          <a:noAutofit/>
        </a:bodyPr>
        <a:lstStyle/>
        <a:p>
          <a:pPr marL="0" lvl="0" indent="0" algn="ctr" defTabSz="1778000">
            <a:lnSpc>
              <a:spcPct val="90000"/>
            </a:lnSpc>
            <a:spcBef>
              <a:spcPct val="0"/>
            </a:spcBef>
            <a:spcAft>
              <a:spcPct val="35000"/>
            </a:spcAft>
            <a:buNone/>
          </a:pPr>
          <a:r>
            <a:rPr lang="en-GB" sz="4000" b="1" kern="1200" dirty="0"/>
            <a:t>Alert issued</a:t>
          </a:r>
        </a:p>
        <a:p>
          <a:pPr marL="228600" lvl="1" indent="-228600" algn="l" defTabSz="1066800">
            <a:lnSpc>
              <a:spcPct val="90000"/>
            </a:lnSpc>
            <a:spcBef>
              <a:spcPct val="0"/>
            </a:spcBef>
            <a:spcAft>
              <a:spcPct val="15000"/>
            </a:spcAft>
            <a:buChar char="•"/>
          </a:pPr>
          <a:r>
            <a:rPr lang="en-GB" sz="2400" b="1" kern="1200" dirty="0"/>
            <a:t>Email</a:t>
          </a:r>
          <a:r>
            <a:rPr lang="en-GB" sz="2400" kern="1200" dirty="0"/>
            <a:t> and </a:t>
          </a:r>
          <a:r>
            <a:rPr lang="en-GB" sz="2400" b="1" kern="1200" dirty="0"/>
            <a:t>phone</a:t>
          </a:r>
          <a:r>
            <a:rPr lang="en-GB" sz="2400" kern="1200" dirty="0"/>
            <a:t> alerts</a:t>
          </a:r>
        </a:p>
        <a:p>
          <a:pPr marL="228600" lvl="1" indent="-228600" algn="l" defTabSz="1066800">
            <a:lnSpc>
              <a:spcPct val="90000"/>
            </a:lnSpc>
            <a:spcBef>
              <a:spcPct val="0"/>
            </a:spcBef>
            <a:spcAft>
              <a:spcPct val="15000"/>
            </a:spcAft>
            <a:buChar char="•"/>
          </a:pPr>
          <a:r>
            <a:rPr lang="en-GB" sz="2400" kern="1200" dirty="0"/>
            <a:t>Each subscriber group has </a:t>
          </a:r>
          <a:r>
            <a:rPr lang="en-GB" sz="2400" b="1" kern="1200" dirty="0"/>
            <a:t>custom thresholds </a:t>
          </a:r>
          <a:r>
            <a:rPr lang="en-GB" sz="2400" kern="1200" dirty="0"/>
            <a:t>to trigger alerts</a:t>
          </a:r>
        </a:p>
      </dsp:txBody>
      <dsp:txXfrm>
        <a:off x="103943" y="5561265"/>
        <a:ext cx="3455455" cy="3340973"/>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3385CB-548F-1D41-992C-A0E46D832A20}" type="datetimeFigureOut">
              <a:rPr lang="en-GB" smtClean="0"/>
              <a:t>26/04/2025</a:t>
            </a:fld>
            <a:endParaRPr lang="en-GB"/>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D44DFA-F80B-4945-BFC0-A8ACE41934D3}" type="slidenum">
              <a:rPr lang="en-GB" smtClean="0"/>
              <a:t>‹#›</a:t>
            </a:fld>
            <a:endParaRPr lang="en-GB"/>
          </a:p>
        </p:txBody>
      </p:sp>
    </p:spTree>
    <p:extLst>
      <p:ext uri="{BB962C8B-B14F-4D97-AF65-F5344CB8AC3E}">
        <p14:creationId xmlns:p14="http://schemas.microsoft.com/office/powerpoint/2010/main" val="24444178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23499D-FA03-00E8-7E83-25D150D697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3D33E3-3CE5-AE6B-6657-288754EEFF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C19EC4-DF02-6C02-7BAB-C0026ABEA0D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22146B9-7A8C-20EF-B0D6-4415AE56C714}"/>
              </a:ext>
            </a:extLst>
          </p:cNvPr>
          <p:cNvSpPr>
            <a:spLocks noGrp="1"/>
          </p:cNvSpPr>
          <p:nvPr>
            <p:ph type="sldNum" sz="quarter" idx="5"/>
          </p:nvPr>
        </p:nvSpPr>
        <p:spPr/>
        <p:txBody>
          <a:bodyPr/>
          <a:lstStyle/>
          <a:p>
            <a:fld id="{4BD44DFA-F80B-4945-BFC0-A8ACE41934D3}" type="slidenum">
              <a:rPr lang="en-GB" smtClean="0"/>
              <a:t>1</a:t>
            </a:fld>
            <a:endParaRPr lang="en-GB"/>
          </a:p>
        </p:txBody>
      </p:sp>
    </p:spTree>
    <p:extLst>
      <p:ext uri="{BB962C8B-B14F-4D97-AF65-F5344CB8AC3E}">
        <p14:creationId xmlns:p14="http://schemas.microsoft.com/office/powerpoint/2010/main" val="17389829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0641" y="7005156"/>
            <a:ext cx="25733931" cy="14902051"/>
          </a:xfrm>
        </p:spPr>
        <p:txBody>
          <a:bodyPr anchor="b"/>
          <a:lstStyle>
            <a:lvl1pPr algn="ctr">
              <a:defRPr sz="19865"/>
            </a:lvl1pPr>
          </a:lstStyle>
          <a:p>
            <a:r>
              <a:rPr lang="en-US"/>
              <a:t>Click to edit Master title style</a:t>
            </a:r>
            <a:endParaRPr lang="en-US" dirty="0"/>
          </a:p>
        </p:txBody>
      </p:sp>
      <p:sp>
        <p:nvSpPr>
          <p:cNvPr id="3" name="Subtitle 2"/>
          <p:cNvSpPr>
            <a:spLocks noGrp="1"/>
          </p:cNvSpPr>
          <p:nvPr>
            <p:ph type="subTitle" idx="1"/>
          </p:nvPr>
        </p:nvSpPr>
        <p:spPr>
          <a:xfrm>
            <a:off x="3784402" y="22481887"/>
            <a:ext cx="22706410" cy="10334331"/>
          </a:xfrm>
        </p:spPr>
        <p:txBody>
          <a:bodyPr/>
          <a:lstStyle>
            <a:lvl1pPr marL="0" indent="0" algn="ctr">
              <a:buNone/>
              <a:defRPr sz="7946"/>
            </a:lvl1pPr>
            <a:lvl2pPr marL="1513743" indent="0" algn="ctr">
              <a:buNone/>
              <a:defRPr sz="6622"/>
            </a:lvl2pPr>
            <a:lvl3pPr marL="3027487" indent="0" algn="ctr">
              <a:buNone/>
              <a:defRPr sz="5960"/>
            </a:lvl3pPr>
            <a:lvl4pPr marL="4541230" indent="0" algn="ctr">
              <a:buNone/>
              <a:defRPr sz="5297"/>
            </a:lvl4pPr>
            <a:lvl5pPr marL="6054974" indent="0" algn="ctr">
              <a:buNone/>
              <a:defRPr sz="5297"/>
            </a:lvl5pPr>
            <a:lvl6pPr marL="7568717" indent="0" algn="ctr">
              <a:buNone/>
              <a:defRPr sz="5297"/>
            </a:lvl6pPr>
            <a:lvl7pPr marL="9082461" indent="0" algn="ctr">
              <a:buNone/>
              <a:defRPr sz="5297"/>
            </a:lvl7pPr>
            <a:lvl8pPr marL="10596204" indent="0" algn="ctr">
              <a:buNone/>
              <a:defRPr sz="5297"/>
            </a:lvl8pPr>
            <a:lvl9pPr marL="12109948" indent="0" algn="ctr">
              <a:buNone/>
              <a:defRPr sz="5297"/>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510B498-9D4D-4FAD-891F-E57FF8B5A028}" type="datetimeFigureOut">
              <a:rPr lang="en-US" smtClean="0"/>
              <a:t>4/26/25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B513E7-4515-4082-A960-D4704025B30C}" type="slidenum">
              <a:rPr lang="en-US" smtClean="0"/>
              <a:t>‹#›</a:t>
            </a:fld>
            <a:endParaRPr lang="en-US" dirty="0"/>
          </a:p>
        </p:txBody>
      </p:sp>
    </p:spTree>
    <p:extLst>
      <p:ext uri="{BB962C8B-B14F-4D97-AF65-F5344CB8AC3E}">
        <p14:creationId xmlns:p14="http://schemas.microsoft.com/office/powerpoint/2010/main" val="904977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510B498-9D4D-4FAD-891F-E57FF8B5A028}" type="datetimeFigureOut">
              <a:rPr lang="en-US" smtClean="0"/>
              <a:t>4/26/25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B513E7-4515-4082-A960-D4704025B30C}" type="slidenum">
              <a:rPr lang="en-US" smtClean="0"/>
              <a:t>‹#›</a:t>
            </a:fld>
            <a:endParaRPr lang="en-US" dirty="0"/>
          </a:p>
        </p:txBody>
      </p:sp>
    </p:spTree>
    <p:extLst>
      <p:ext uri="{BB962C8B-B14F-4D97-AF65-F5344CB8AC3E}">
        <p14:creationId xmlns:p14="http://schemas.microsoft.com/office/powerpoint/2010/main" val="2672128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665701" y="2278904"/>
            <a:ext cx="6528093" cy="3627421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081423" y="2278904"/>
            <a:ext cx="19205838" cy="3627421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510B498-9D4D-4FAD-891F-E57FF8B5A028}" type="datetimeFigureOut">
              <a:rPr lang="en-US" smtClean="0"/>
              <a:t>4/26/25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B513E7-4515-4082-A960-D4704025B30C}" type="slidenum">
              <a:rPr lang="en-US" smtClean="0"/>
              <a:t>‹#›</a:t>
            </a:fld>
            <a:endParaRPr lang="en-US" dirty="0"/>
          </a:p>
        </p:txBody>
      </p:sp>
    </p:spTree>
    <p:extLst>
      <p:ext uri="{BB962C8B-B14F-4D97-AF65-F5344CB8AC3E}">
        <p14:creationId xmlns:p14="http://schemas.microsoft.com/office/powerpoint/2010/main" val="3989411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510B498-9D4D-4FAD-891F-E57FF8B5A028}" type="datetimeFigureOut">
              <a:rPr lang="en-US" smtClean="0"/>
              <a:t>4/26/25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B513E7-4515-4082-A960-D4704025B30C}" type="slidenum">
              <a:rPr lang="en-US" smtClean="0"/>
              <a:t>‹#›</a:t>
            </a:fld>
            <a:endParaRPr lang="en-US" dirty="0"/>
          </a:p>
        </p:txBody>
      </p:sp>
    </p:spTree>
    <p:extLst>
      <p:ext uri="{BB962C8B-B14F-4D97-AF65-F5344CB8AC3E}">
        <p14:creationId xmlns:p14="http://schemas.microsoft.com/office/powerpoint/2010/main" val="780100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65654" y="10671229"/>
            <a:ext cx="26112371" cy="17805173"/>
          </a:xfrm>
        </p:spPr>
        <p:txBody>
          <a:bodyPr anchor="b"/>
          <a:lstStyle>
            <a:lvl1pPr>
              <a:defRPr sz="19865"/>
            </a:lvl1pPr>
          </a:lstStyle>
          <a:p>
            <a:r>
              <a:rPr lang="en-US"/>
              <a:t>Click to edit Master title style</a:t>
            </a:r>
            <a:endParaRPr lang="en-US" dirty="0"/>
          </a:p>
        </p:txBody>
      </p:sp>
      <p:sp>
        <p:nvSpPr>
          <p:cNvPr id="3" name="Text Placeholder 2"/>
          <p:cNvSpPr>
            <a:spLocks noGrp="1"/>
          </p:cNvSpPr>
          <p:nvPr>
            <p:ph type="body" idx="1"/>
          </p:nvPr>
        </p:nvSpPr>
        <p:spPr>
          <a:xfrm>
            <a:off x="2065654" y="28644846"/>
            <a:ext cx="26112371" cy="9363320"/>
          </a:xfrm>
        </p:spPr>
        <p:txBody>
          <a:bodyPr/>
          <a:lstStyle>
            <a:lvl1pPr marL="0" indent="0">
              <a:buNone/>
              <a:defRPr sz="7946">
                <a:solidFill>
                  <a:schemeClr val="tx1"/>
                </a:solidFill>
              </a:defRPr>
            </a:lvl1pPr>
            <a:lvl2pPr marL="1513743" indent="0">
              <a:buNone/>
              <a:defRPr sz="6622">
                <a:solidFill>
                  <a:schemeClr val="tx1">
                    <a:tint val="75000"/>
                  </a:schemeClr>
                </a:solidFill>
              </a:defRPr>
            </a:lvl2pPr>
            <a:lvl3pPr marL="3027487" indent="0">
              <a:buNone/>
              <a:defRPr sz="5960">
                <a:solidFill>
                  <a:schemeClr val="tx1">
                    <a:tint val="75000"/>
                  </a:schemeClr>
                </a:solidFill>
              </a:defRPr>
            </a:lvl3pPr>
            <a:lvl4pPr marL="4541230" indent="0">
              <a:buNone/>
              <a:defRPr sz="5297">
                <a:solidFill>
                  <a:schemeClr val="tx1">
                    <a:tint val="75000"/>
                  </a:schemeClr>
                </a:solidFill>
              </a:defRPr>
            </a:lvl4pPr>
            <a:lvl5pPr marL="6054974" indent="0">
              <a:buNone/>
              <a:defRPr sz="5297">
                <a:solidFill>
                  <a:schemeClr val="tx1">
                    <a:tint val="75000"/>
                  </a:schemeClr>
                </a:solidFill>
              </a:defRPr>
            </a:lvl5pPr>
            <a:lvl6pPr marL="7568717" indent="0">
              <a:buNone/>
              <a:defRPr sz="5297">
                <a:solidFill>
                  <a:schemeClr val="tx1">
                    <a:tint val="75000"/>
                  </a:schemeClr>
                </a:solidFill>
              </a:defRPr>
            </a:lvl6pPr>
            <a:lvl7pPr marL="9082461" indent="0">
              <a:buNone/>
              <a:defRPr sz="5297">
                <a:solidFill>
                  <a:schemeClr val="tx1">
                    <a:tint val="75000"/>
                  </a:schemeClr>
                </a:solidFill>
              </a:defRPr>
            </a:lvl7pPr>
            <a:lvl8pPr marL="10596204" indent="0">
              <a:buNone/>
              <a:defRPr sz="5297">
                <a:solidFill>
                  <a:schemeClr val="tx1">
                    <a:tint val="75000"/>
                  </a:schemeClr>
                </a:solidFill>
              </a:defRPr>
            </a:lvl8pPr>
            <a:lvl9pPr marL="12109948" indent="0">
              <a:buNone/>
              <a:defRPr sz="529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510B498-9D4D-4FAD-891F-E57FF8B5A028}" type="datetimeFigureOut">
              <a:rPr lang="en-US" smtClean="0"/>
              <a:t>4/26/25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B513E7-4515-4082-A960-D4704025B30C}" type="slidenum">
              <a:rPr lang="en-US" smtClean="0"/>
              <a:t>‹#›</a:t>
            </a:fld>
            <a:endParaRPr lang="en-US" dirty="0"/>
          </a:p>
        </p:txBody>
      </p:sp>
    </p:spTree>
    <p:extLst>
      <p:ext uri="{BB962C8B-B14F-4D97-AF65-F5344CB8AC3E}">
        <p14:creationId xmlns:p14="http://schemas.microsoft.com/office/powerpoint/2010/main" val="1943568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081421" y="11394520"/>
            <a:ext cx="12866966" cy="271585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5326826" y="11394520"/>
            <a:ext cx="12866966" cy="271585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510B498-9D4D-4FAD-891F-E57FF8B5A028}" type="datetimeFigureOut">
              <a:rPr lang="en-US" smtClean="0"/>
              <a:t>4/26/25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7B513E7-4515-4082-A960-D4704025B30C}" type="slidenum">
              <a:rPr lang="en-US" smtClean="0"/>
              <a:t>‹#›</a:t>
            </a:fld>
            <a:endParaRPr lang="en-US" dirty="0"/>
          </a:p>
        </p:txBody>
      </p:sp>
    </p:spTree>
    <p:extLst>
      <p:ext uri="{BB962C8B-B14F-4D97-AF65-F5344CB8AC3E}">
        <p14:creationId xmlns:p14="http://schemas.microsoft.com/office/powerpoint/2010/main" val="2642869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278913"/>
            <a:ext cx="26112371" cy="82734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2085368" y="10492870"/>
            <a:ext cx="12807832"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en-US"/>
              <a:t>Click to edit Master text styles</a:t>
            </a:r>
          </a:p>
        </p:txBody>
      </p:sp>
      <p:sp>
        <p:nvSpPr>
          <p:cNvPr id="4" name="Content Placeholder 3"/>
          <p:cNvSpPr>
            <a:spLocks noGrp="1"/>
          </p:cNvSpPr>
          <p:nvPr>
            <p:ph sz="half" idx="2"/>
          </p:nvPr>
        </p:nvSpPr>
        <p:spPr>
          <a:xfrm>
            <a:off x="2085368" y="15635264"/>
            <a:ext cx="12807832" cy="229971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5326828" y="10492870"/>
            <a:ext cx="12870909"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en-US"/>
              <a:t>Click to edit Master text styles</a:t>
            </a:r>
          </a:p>
        </p:txBody>
      </p:sp>
      <p:sp>
        <p:nvSpPr>
          <p:cNvPr id="6" name="Content Placeholder 5"/>
          <p:cNvSpPr>
            <a:spLocks noGrp="1"/>
          </p:cNvSpPr>
          <p:nvPr>
            <p:ph sz="quarter" idx="4"/>
          </p:nvPr>
        </p:nvSpPr>
        <p:spPr>
          <a:xfrm>
            <a:off x="15326828" y="15635264"/>
            <a:ext cx="12870909" cy="229971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510B498-9D4D-4FAD-891F-E57FF8B5A028}" type="datetimeFigureOut">
              <a:rPr lang="en-US" smtClean="0"/>
              <a:t>4/26/25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7B513E7-4515-4082-A960-D4704025B30C}" type="slidenum">
              <a:rPr lang="en-US" smtClean="0"/>
              <a:t>‹#›</a:t>
            </a:fld>
            <a:endParaRPr lang="en-US" dirty="0"/>
          </a:p>
        </p:txBody>
      </p:sp>
    </p:spTree>
    <p:extLst>
      <p:ext uri="{BB962C8B-B14F-4D97-AF65-F5344CB8AC3E}">
        <p14:creationId xmlns:p14="http://schemas.microsoft.com/office/powerpoint/2010/main" val="1370881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510B498-9D4D-4FAD-891F-E57FF8B5A028}" type="datetimeFigureOut">
              <a:rPr lang="en-US" smtClean="0"/>
              <a:t>4/26/25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7B513E7-4515-4082-A960-D4704025B30C}" type="slidenum">
              <a:rPr lang="en-US" smtClean="0"/>
              <a:t>‹#›</a:t>
            </a:fld>
            <a:endParaRPr lang="en-US" dirty="0"/>
          </a:p>
        </p:txBody>
      </p:sp>
    </p:spTree>
    <p:extLst>
      <p:ext uri="{BB962C8B-B14F-4D97-AF65-F5344CB8AC3E}">
        <p14:creationId xmlns:p14="http://schemas.microsoft.com/office/powerpoint/2010/main" val="3079921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10B498-9D4D-4FAD-891F-E57FF8B5A028}" type="datetimeFigureOut">
              <a:rPr lang="en-US" smtClean="0"/>
              <a:t>4/26/25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7B513E7-4515-4082-A960-D4704025B30C}" type="slidenum">
              <a:rPr lang="en-US" smtClean="0"/>
              <a:t>‹#›</a:t>
            </a:fld>
            <a:endParaRPr lang="en-US" dirty="0"/>
          </a:p>
        </p:txBody>
      </p:sp>
    </p:spTree>
    <p:extLst>
      <p:ext uri="{BB962C8B-B14F-4D97-AF65-F5344CB8AC3E}">
        <p14:creationId xmlns:p14="http://schemas.microsoft.com/office/powerpoint/2010/main" val="2062416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en-US"/>
              <a:t>Click to edit Master title style</a:t>
            </a:r>
            <a:endParaRPr lang="en-US" dirty="0"/>
          </a:p>
        </p:txBody>
      </p:sp>
      <p:sp>
        <p:nvSpPr>
          <p:cNvPr id="3" name="Content Placeholder 2"/>
          <p:cNvSpPr>
            <a:spLocks noGrp="1"/>
          </p:cNvSpPr>
          <p:nvPr>
            <p:ph idx="1"/>
          </p:nvPr>
        </p:nvSpPr>
        <p:spPr>
          <a:xfrm>
            <a:off x="12870909" y="6162959"/>
            <a:ext cx="15326827" cy="30418415"/>
          </a:xfrm>
        </p:spPr>
        <p:txBody>
          <a:bodyPr/>
          <a:lstStyle>
            <a:lvl1pPr>
              <a:defRPr sz="10595"/>
            </a:lvl1pPr>
            <a:lvl2pPr>
              <a:defRPr sz="9271"/>
            </a:lvl2pPr>
            <a:lvl3pPr>
              <a:defRPr sz="7946"/>
            </a:lvl3pPr>
            <a:lvl4pPr>
              <a:defRPr sz="6622"/>
            </a:lvl4pPr>
            <a:lvl5pPr>
              <a:defRPr sz="6622"/>
            </a:lvl5pPr>
            <a:lvl6pPr>
              <a:defRPr sz="6622"/>
            </a:lvl6pPr>
            <a:lvl7pPr>
              <a:defRPr sz="6622"/>
            </a:lvl7pPr>
            <a:lvl8pPr>
              <a:defRPr sz="6622"/>
            </a:lvl8pPr>
            <a:lvl9pPr>
              <a:defRPr sz="662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en-US"/>
              <a:t>Click to edit Master text styles</a:t>
            </a:r>
          </a:p>
        </p:txBody>
      </p:sp>
      <p:sp>
        <p:nvSpPr>
          <p:cNvPr id="5" name="Date Placeholder 4"/>
          <p:cNvSpPr>
            <a:spLocks noGrp="1"/>
          </p:cNvSpPr>
          <p:nvPr>
            <p:ph type="dt" sz="half" idx="10"/>
          </p:nvPr>
        </p:nvSpPr>
        <p:spPr/>
        <p:txBody>
          <a:bodyPr/>
          <a:lstStyle/>
          <a:p>
            <a:fld id="{3510B498-9D4D-4FAD-891F-E57FF8B5A028}" type="datetimeFigureOut">
              <a:rPr lang="en-US" smtClean="0"/>
              <a:t>4/26/25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7B513E7-4515-4082-A960-D4704025B30C}" type="slidenum">
              <a:rPr lang="en-US" smtClean="0"/>
              <a:t>‹#›</a:t>
            </a:fld>
            <a:endParaRPr lang="en-US" dirty="0"/>
          </a:p>
        </p:txBody>
      </p:sp>
    </p:spTree>
    <p:extLst>
      <p:ext uri="{BB962C8B-B14F-4D97-AF65-F5344CB8AC3E}">
        <p14:creationId xmlns:p14="http://schemas.microsoft.com/office/powerpoint/2010/main" val="16152368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en-US"/>
              <a:t>Click to edit Master title style</a:t>
            </a:r>
            <a:endParaRPr lang="en-US" dirty="0"/>
          </a:p>
        </p:txBody>
      </p:sp>
      <p:sp>
        <p:nvSpPr>
          <p:cNvPr id="3" name="Picture Placeholder 2"/>
          <p:cNvSpPr>
            <a:spLocks noGrp="1" noChangeAspect="1"/>
          </p:cNvSpPr>
          <p:nvPr>
            <p:ph type="pic" idx="1"/>
          </p:nvPr>
        </p:nvSpPr>
        <p:spPr>
          <a:xfrm>
            <a:off x="12870909" y="6162959"/>
            <a:ext cx="15326827" cy="30418415"/>
          </a:xfrm>
        </p:spPr>
        <p:txBody>
          <a:bodyPr anchor="t"/>
          <a:lstStyle>
            <a:lvl1pPr marL="0" indent="0">
              <a:buNone/>
              <a:defRPr sz="10595"/>
            </a:lvl1pPr>
            <a:lvl2pPr marL="1513743" indent="0">
              <a:buNone/>
              <a:defRPr sz="9271"/>
            </a:lvl2pPr>
            <a:lvl3pPr marL="3027487" indent="0">
              <a:buNone/>
              <a:defRPr sz="7946"/>
            </a:lvl3pPr>
            <a:lvl4pPr marL="4541230" indent="0">
              <a:buNone/>
              <a:defRPr sz="6622"/>
            </a:lvl4pPr>
            <a:lvl5pPr marL="6054974" indent="0">
              <a:buNone/>
              <a:defRPr sz="6622"/>
            </a:lvl5pPr>
            <a:lvl6pPr marL="7568717" indent="0">
              <a:buNone/>
              <a:defRPr sz="6622"/>
            </a:lvl6pPr>
            <a:lvl7pPr marL="9082461" indent="0">
              <a:buNone/>
              <a:defRPr sz="6622"/>
            </a:lvl7pPr>
            <a:lvl8pPr marL="10596204" indent="0">
              <a:buNone/>
              <a:defRPr sz="6622"/>
            </a:lvl8pPr>
            <a:lvl9pPr marL="12109948" indent="0">
              <a:buNone/>
              <a:defRPr sz="6622"/>
            </a:lvl9pPr>
          </a:lstStyle>
          <a:p>
            <a:r>
              <a:rPr lang="en-US" dirty="0"/>
              <a:t>Click icon to add picture</a:t>
            </a:r>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en-US"/>
              <a:t>Click to edit Master text styles</a:t>
            </a:r>
          </a:p>
        </p:txBody>
      </p:sp>
      <p:sp>
        <p:nvSpPr>
          <p:cNvPr id="5" name="Date Placeholder 4"/>
          <p:cNvSpPr>
            <a:spLocks noGrp="1"/>
          </p:cNvSpPr>
          <p:nvPr>
            <p:ph type="dt" sz="half" idx="10"/>
          </p:nvPr>
        </p:nvSpPr>
        <p:spPr/>
        <p:txBody>
          <a:bodyPr/>
          <a:lstStyle/>
          <a:p>
            <a:fld id="{3510B498-9D4D-4FAD-891F-E57FF8B5A028}" type="datetimeFigureOut">
              <a:rPr lang="en-US" smtClean="0"/>
              <a:t>4/26/25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7B513E7-4515-4082-A960-D4704025B30C}" type="slidenum">
              <a:rPr lang="en-US" smtClean="0"/>
              <a:t>‹#›</a:t>
            </a:fld>
            <a:endParaRPr lang="en-US" dirty="0"/>
          </a:p>
        </p:txBody>
      </p:sp>
    </p:spTree>
    <p:extLst>
      <p:ext uri="{BB962C8B-B14F-4D97-AF65-F5344CB8AC3E}">
        <p14:creationId xmlns:p14="http://schemas.microsoft.com/office/powerpoint/2010/main" val="20336158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1421" y="2278913"/>
            <a:ext cx="26112371" cy="82734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081421" y="11394520"/>
            <a:ext cx="26112371" cy="2715859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081421" y="39672756"/>
            <a:ext cx="6811923" cy="2278904"/>
          </a:xfrm>
          <a:prstGeom prst="rect">
            <a:avLst/>
          </a:prstGeom>
        </p:spPr>
        <p:txBody>
          <a:bodyPr vert="horz" lIns="91440" tIns="45720" rIns="91440" bIns="45720" rtlCol="0" anchor="ctr"/>
          <a:lstStyle>
            <a:lvl1pPr algn="l">
              <a:defRPr sz="3973">
                <a:solidFill>
                  <a:schemeClr val="tx1">
                    <a:tint val="75000"/>
                  </a:schemeClr>
                </a:solidFill>
              </a:defRPr>
            </a:lvl1pPr>
          </a:lstStyle>
          <a:p>
            <a:fld id="{3510B498-9D4D-4FAD-891F-E57FF8B5A028}" type="datetimeFigureOut">
              <a:rPr lang="en-US" smtClean="0"/>
              <a:t>4/26/25</a:t>
            </a:fld>
            <a:endParaRPr lang="en-US" dirty="0"/>
          </a:p>
        </p:txBody>
      </p:sp>
      <p:sp>
        <p:nvSpPr>
          <p:cNvPr id="5" name="Footer Placeholder 4"/>
          <p:cNvSpPr>
            <a:spLocks noGrp="1"/>
          </p:cNvSpPr>
          <p:nvPr>
            <p:ph type="ftr" sz="quarter" idx="3"/>
          </p:nvPr>
        </p:nvSpPr>
        <p:spPr>
          <a:xfrm>
            <a:off x="10028665" y="39672756"/>
            <a:ext cx="10217884" cy="2278904"/>
          </a:xfrm>
          <a:prstGeom prst="rect">
            <a:avLst/>
          </a:prstGeom>
        </p:spPr>
        <p:txBody>
          <a:bodyPr vert="horz" lIns="91440" tIns="45720" rIns="91440" bIns="45720" rtlCol="0" anchor="ctr"/>
          <a:lstStyle>
            <a:lvl1pPr algn="ctr">
              <a:defRPr sz="3973">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21381869" y="39672756"/>
            <a:ext cx="6811923" cy="2278904"/>
          </a:xfrm>
          <a:prstGeom prst="rect">
            <a:avLst/>
          </a:prstGeom>
        </p:spPr>
        <p:txBody>
          <a:bodyPr vert="horz" lIns="91440" tIns="45720" rIns="91440" bIns="45720" rtlCol="0" anchor="ctr"/>
          <a:lstStyle>
            <a:lvl1pPr algn="r">
              <a:defRPr sz="3973">
                <a:solidFill>
                  <a:schemeClr val="tx1">
                    <a:tint val="75000"/>
                  </a:schemeClr>
                </a:solidFill>
              </a:defRPr>
            </a:lvl1pPr>
          </a:lstStyle>
          <a:p>
            <a:fld id="{87B513E7-4515-4082-A960-D4704025B30C}" type="slidenum">
              <a:rPr lang="en-US" smtClean="0"/>
              <a:t>‹#›</a:t>
            </a:fld>
            <a:endParaRPr lang="en-US" dirty="0"/>
          </a:p>
        </p:txBody>
      </p:sp>
    </p:spTree>
    <p:extLst>
      <p:ext uri="{BB962C8B-B14F-4D97-AF65-F5344CB8AC3E}">
        <p14:creationId xmlns:p14="http://schemas.microsoft.com/office/powerpoint/2010/main" val="396048241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3027487" rtl="0" eaLnBrk="1" latinLnBrk="0" hangingPunct="1">
        <a:lnSpc>
          <a:spcPct val="90000"/>
        </a:lnSpc>
        <a:spcBef>
          <a:spcPct val="0"/>
        </a:spcBef>
        <a:buNone/>
        <a:defRPr sz="14568" kern="1200">
          <a:solidFill>
            <a:schemeClr val="tx1"/>
          </a:solidFill>
          <a:latin typeface="+mj-lt"/>
          <a:ea typeface="+mj-ea"/>
          <a:cs typeface="+mj-cs"/>
        </a:defRPr>
      </a:lvl1pPr>
    </p:titleStyle>
    <p:bodyStyle>
      <a:lvl1pPr marL="756872" indent="-756872" algn="l" defTabSz="3027487" rtl="0" eaLnBrk="1" latinLnBrk="0" hangingPunct="1">
        <a:lnSpc>
          <a:spcPct val="90000"/>
        </a:lnSpc>
        <a:spcBef>
          <a:spcPts val="3311"/>
        </a:spcBef>
        <a:buFont typeface="Arial" panose="020B0604020202020204" pitchFamily="34" charset="0"/>
        <a:buChar char="•"/>
        <a:defRPr sz="9271" kern="1200">
          <a:solidFill>
            <a:schemeClr val="tx1"/>
          </a:solidFill>
          <a:latin typeface="+mn-lt"/>
          <a:ea typeface="+mn-ea"/>
          <a:cs typeface="+mn-cs"/>
        </a:defRPr>
      </a:lvl1pPr>
      <a:lvl2pPr marL="2270615" indent="-756872" algn="l" defTabSz="3027487" rtl="0" eaLnBrk="1" latinLnBrk="0" hangingPunct="1">
        <a:lnSpc>
          <a:spcPct val="90000"/>
        </a:lnSpc>
        <a:spcBef>
          <a:spcPts val="1655"/>
        </a:spcBef>
        <a:buFont typeface="Arial" panose="020B0604020202020204" pitchFamily="34" charset="0"/>
        <a:buChar char="•"/>
        <a:defRPr sz="7946" kern="1200">
          <a:solidFill>
            <a:schemeClr val="tx1"/>
          </a:solidFill>
          <a:latin typeface="+mn-lt"/>
          <a:ea typeface="+mn-ea"/>
          <a:cs typeface="+mn-cs"/>
        </a:defRPr>
      </a:lvl2pPr>
      <a:lvl3pPr marL="3784359" indent="-756872" algn="l" defTabSz="3027487" rtl="0" eaLnBrk="1" latinLnBrk="0" hangingPunct="1">
        <a:lnSpc>
          <a:spcPct val="90000"/>
        </a:lnSpc>
        <a:spcBef>
          <a:spcPts val="1655"/>
        </a:spcBef>
        <a:buFont typeface="Arial" panose="020B0604020202020204" pitchFamily="34" charset="0"/>
        <a:buChar char="•"/>
        <a:defRPr sz="6622" kern="1200">
          <a:solidFill>
            <a:schemeClr val="tx1"/>
          </a:solidFill>
          <a:latin typeface="+mn-lt"/>
          <a:ea typeface="+mn-ea"/>
          <a:cs typeface="+mn-cs"/>
        </a:defRPr>
      </a:lvl3pPr>
      <a:lvl4pPr marL="5298102"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4pPr>
      <a:lvl5pPr marL="681184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p:bodyStyle>
    <p:otherStyle>
      <a:defPPr>
        <a:defRPr lang="en-US"/>
      </a:defPPr>
      <a:lvl1pPr marL="0" algn="l" defTabSz="3027487" rtl="0" eaLnBrk="1" latinLnBrk="0" hangingPunct="1">
        <a:defRPr sz="5960" kern="1200">
          <a:solidFill>
            <a:schemeClr val="tx1"/>
          </a:solidFill>
          <a:latin typeface="+mn-lt"/>
          <a:ea typeface="+mn-ea"/>
          <a:cs typeface="+mn-cs"/>
        </a:defRPr>
      </a:lvl1pPr>
      <a:lvl2pPr marL="1513743" algn="l" defTabSz="3027487" rtl="0" eaLnBrk="1" latinLnBrk="0" hangingPunct="1">
        <a:defRPr sz="5960" kern="1200">
          <a:solidFill>
            <a:schemeClr val="tx1"/>
          </a:solidFill>
          <a:latin typeface="+mn-lt"/>
          <a:ea typeface="+mn-ea"/>
          <a:cs typeface="+mn-cs"/>
        </a:defRPr>
      </a:lvl2pPr>
      <a:lvl3pPr marL="3027487" algn="l" defTabSz="3027487" rtl="0" eaLnBrk="1" latinLnBrk="0" hangingPunct="1">
        <a:defRPr sz="5960" kern="1200">
          <a:solidFill>
            <a:schemeClr val="tx1"/>
          </a:solidFill>
          <a:latin typeface="+mn-lt"/>
          <a:ea typeface="+mn-ea"/>
          <a:cs typeface="+mn-cs"/>
        </a:defRPr>
      </a:lvl3pPr>
      <a:lvl4pPr marL="4541230" algn="l" defTabSz="3027487" rtl="0" eaLnBrk="1" latinLnBrk="0" hangingPunct="1">
        <a:defRPr sz="5960" kern="1200">
          <a:solidFill>
            <a:schemeClr val="tx1"/>
          </a:solidFill>
          <a:latin typeface="+mn-lt"/>
          <a:ea typeface="+mn-ea"/>
          <a:cs typeface="+mn-cs"/>
        </a:defRPr>
      </a:lvl4pPr>
      <a:lvl5pPr marL="6054974" algn="l" defTabSz="3027487" rtl="0" eaLnBrk="1" latinLnBrk="0" hangingPunct="1">
        <a:defRPr sz="5960" kern="1200">
          <a:solidFill>
            <a:schemeClr val="tx1"/>
          </a:solidFill>
          <a:latin typeface="+mn-lt"/>
          <a:ea typeface="+mn-ea"/>
          <a:cs typeface="+mn-cs"/>
        </a:defRPr>
      </a:lvl5pPr>
      <a:lvl6pPr marL="7568717" algn="l" defTabSz="3027487" rtl="0" eaLnBrk="1" latinLnBrk="0" hangingPunct="1">
        <a:defRPr sz="5960" kern="1200">
          <a:solidFill>
            <a:schemeClr val="tx1"/>
          </a:solidFill>
          <a:latin typeface="+mn-lt"/>
          <a:ea typeface="+mn-ea"/>
          <a:cs typeface="+mn-cs"/>
        </a:defRPr>
      </a:lvl6pPr>
      <a:lvl7pPr marL="9082461" algn="l" defTabSz="3027487" rtl="0" eaLnBrk="1" latinLnBrk="0" hangingPunct="1">
        <a:defRPr sz="5960" kern="1200">
          <a:solidFill>
            <a:schemeClr val="tx1"/>
          </a:solidFill>
          <a:latin typeface="+mn-lt"/>
          <a:ea typeface="+mn-ea"/>
          <a:cs typeface="+mn-cs"/>
        </a:defRPr>
      </a:lvl7pPr>
      <a:lvl8pPr marL="10596204" algn="l" defTabSz="3027487" rtl="0" eaLnBrk="1" latinLnBrk="0" hangingPunct="1">
        <a:defRPr sz="5960" kern="1200">
          <a:solidFill>
            <a:schemeClr val="tx1"/>
          </a:solidFill>
          <a:latin typeface="+mn-lt"/>
          <a:ea typeface="+mn-ea"/>
          <a:cs typeface="+mn-cs"/>
        </a:defRPr>
      </a:lvl8pPr>
      <a:lvl9pPr marL="12109948" algn="l" defTabSz="3027487" rtl="0" eaLnBrk="1" latinLnBrk="0" hangingPunct="1">
        <a:defRPr sz="59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diagramQuickStyle" Target="../diagrams/quickStyle1.xml"/><Relationship Id="rId18"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diagramLayout" Target="../diagrams/layout1.xml"/><Relationship Id="rId17" Type="http://schemas.openxmlformats.org/officeDocument/2006/relationships/image" Target="../media/image10.png"/><Relationship Id="rId2" Type="http://schemas.openxmlformats.org/officeDocument/2006/relationships/notesSlide" Target="../notesSlides/notesSlide1.xml"/><Relationship Id="rId16"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diagramData" Target="../diagrams/data1.xml"/><Relationship Id="rId5" Type="http://schemas.openxmlformats.org/officeDocument/2006/relationships/image" Target="../media/image3.svg"/><Relationship Id="rId15" Type="http://schemas.microsoft.com/office/2007/relationships/diagramDrawing" Target="../diagrams/drawing1.xml"/><Relationship Id="rId10" Type="http://schemas.openxmlformats.org/officeDocument/2006/relationships/image" Target="../media/image8.png"/><Relationship Id="rId19" Type="http://schemas.openxmlformats.org/officeDocument/2006/relationships/image" Target="../media/image12.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diagramColors" Target="../diagrams/colors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CAA5A3-B637-330A-149D-BDFE9B1E1016}"/>
            </a:ext>
          </a:extLst>
        </p:cNvPr>
        <p:cNvGrpSpPr/>
        <p:nvPr/>
      </p:nvGrpSpPr>
      <p:grpSpPr>
        <a:xfrm>
          <a:off x="0" y="0"/>
          <a:ext cx="0" cy="0"/>
          <a:chOff x="0" y="0"/>
          <a:chExt cx="0" cy="0"/>
        </a:xfrm>
      </p:grpSpPr>
      <p:sp>
        <p:nvSpPr>
          <p:cNvPr id="69" name="TextBox 68">
            <a:extLst>
              <a:ext uri="{FF2B5EF4-FFF2-40B4-BE49-F238E27FC236}">
                <a16:creationId xmlns:a16="http://schemas.microsoft.com/office/drawing/2014/main" id="{825EFC7C-DCD2-7514-C061-4239F22CA908}"/>
              </a:ext>
            </a:extLst>
          </p:cNvPr>
          <p:cNvSpPr txBox="1">
            <a:spLocks/>
          </p:cNvSpPr>
          <p:nvPr/>
        </p:nvSpPr>
        <p:spPr>
          <a:xfrm>
            <a:off x="20653433" y="9778882"/>
            <a:ext cx="8999002" cy="8363830"/>
          </a:xfrm>
          <a:prstGeom prst="roundRect">
            <a:avLst>
              <a:gd name="adj" fmla="val 4413"/>
            </a:avLst>
          </a:prstGeom>
          <a:solidFill>
            <a:schemeClr val="bg1">
              <a:lumMod val="95000"/>
            </a:schemeClr>
          </a:solidFill>
        </p:spPr>
        <p:txBody>
          <a:bodyPr wrap="square" lIns="432503" tIns="432503" rIns="432503" bIns="432503" rtlCol="0">
            <a:noAutofit/>
          </a:bodyPr>
          <a:lstStyle/>
          <a:p>
            <a:pPr>
              <a:lnSpc>
                <a:spcPct val="150000"/>
              </a:lnSpc>
            </a:pPr>
            <a:endParaRPr lang="en-GB" sz="3200" dirty="0">
              <a:latin typeface="Segoe UI" panose="020B0502040204020203" pitchFamily="34" charset="0"/>
              <a:ea typeface="Segoe UI Black" panose="020B0A02040204020203" pitchFamily="34" charset="0"/>
              <a:cs typeface="Segoe UI" panose="020B0502040204020203" pitchFamily="34" charset="0"/>
            </a:endParaRPr>
          </a:p>
        </p:txBody>
      </p:sp>
      <p:sp>
        <p:nvSpPr>
          <p:cNvPr id="74" name="Rectangle 73">
            <a:extLst>
              <a:ext uri="{FF2B5EF4-FFF2-40B4-BE49-F238E27FC236}">
                <a16:creationId xmlns:a16="http://schemas.microsoft.com/office/drawing/2014/main" id="{4ABFDC7F-A510-094B-0CE5-1A71EC9F651F}"/>
              </a:ext>
            </a:extLst>
          </p:cNvPr>
          <p:cNvSpPr/>
          <p:nvPr/>
        </p:nvSpPr>
        <p:spPr>
          <a:xfrm>
            <a:off x="21984669" y="10081204"/>
            <a:ext cx="6518040" cy="62176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5B8DE87A-E257-EC46-AA6B-C06BB0B00938}"/>
              </a:ext>
            </a:extLst>
          </p:cNvPr>
          <p:cNvSpPr>
            <a:spLocks/>
          </p:cNvSpPr>
          <p:nvPr/>
        </p:nvSpPr>
        <p:spPr>
          <a:xfrm>
            <a:off x="-1" y="38232892"/>
            <a:ext cx="30275213" cy="455818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3" dirty="0"/>
          </a:p>
        </p:txBody>
      </p:sp>
      <p:sp>
        <p:nvSpPr>
          <p:cNvPr id="10" name="Rectangle 9">
            <a:extLst>
              <a:ext uri="{FF2B5EF4-FFF2-40B4-BE49-F238E27FC236}">
                <a16:creationId xmlns:a16="http://schemas.microsoft.com/office/drawing/2014/main" id="{3AA3C926-3CF9-D7D5-44AA-FE04073FD235}"/>
              </a:ext>
            </a:extLst>
          </p:cNvPr>
          <p:cNvSpPr>
            <a:spLocks noGrp="1" noRot="1" noMove="1" noResize="1" noEditPoints="1" noAdjustHandles="1" noChangeArrowheads="1" noChangeShapeType="1"/>
          </p:cNvSpPr>
          <p:nvPr/>
        </p:nvSpPr>
        <p:spPr>
          <a:xfrm>
            <a:off x="-1" y="606"/>
            <a:ext cx="30275213" cy="449805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3" dirty="0"/>
          </a:p>
        </p:txBody>
      </p:sp>
      <p:pic>
        <p:nvPicPr>
          <p:cNvPr id="6" name="Picture 5" descr="A logo with a circle and a circle in the middle&#10;&#10;Description automatically generated">
            <a:extLst>
              <a:ext uri="{FF2B5EF4-FFF2-40B4-BE49-F238E27FC236}">
                <a16:creationId xmlns:a16="http://schemas.microsoft.com/office/drawing/2014/main" id="{662C33FD-D2C4-DFDD-7775-71F62BC777F8}"/>
              </a:ext>
            </a:extLst>
          </p:cNvPr>
          <p:cNvPicPr>
            <a:picLocks noChangeAspect="1"/>
          </p:cNvPicPr>
          <p:nvPr/>
        </p:nvPicPr>
        <p:blipFill rotWithShape="1">
          <a:blip r:embed="rId3">
            <a:extLst>
              <a:ext uri="{28A0092B-C50C-407E-A947-70E740481C1C}">
                <a14:useLocalDpi xmlns:a14="http://schemas.microsoft.com/office/drawing/2010/main" val="0"/>
              </a:ext>
            </a:extLst>
          </a:blip>
          <a:srcRect l="18593" t="-4121" r="16998" b="-4349"/>
          <a:stretch/>
        </p:blipFill>
        <p:spPr>
          <a:xfrm>
            <a:off x="25624270" y="38031002"/>
            <a:ext cx="4458525" cy="4710226"/>
          </a:xfrm>
          <a:prstGeom prst="rect">
            <a:avLst/>
          </a:prstGeom>
        </p:spPr>
      </p:pic>
      <p:sp>
        <p:nvSpPr>
          <p:cNvPr id="5" name="TextBox 4">
            <a:extLst>
              <a:ext uri="{FF2B5EF4-FFF2-40B4-BE49-F238E27FC236}">
                <a16:creationId xmlns:a16="http://schemas.microsoft.com/office/drawing/2014/main" id="{3C6C393E-DD0C-89A1-02AA-A1FF80D03E7A}"/>
              </a:ext>
            </a:extLst>
          </p:cNvPr>
          <p:cNvSpPr txBox="1"/>
          <p:nvPr/>
        </p:nvSpPr>
        <p:spPr>
          <a:xfrm>
            <a:off x="443543" y="38296843"/>
            <a:ext cx="4404478" cy="584775"/>
          </a:xfrm>
          <a:prstGeom prst="rect">
            <a:avLst/>
          </a:prstGeom>
          <a:noFill/>
        </p:spPr>
        <p:txBody>
          <a:bodyPr wrap="square" rtlCol="0">
            <a:spAutoFit/>
          </a:bodyPr>
          <a:lstStyle/>
          <a:p>
            <a:r>
              <a:rPr lang="en-US" sz="3200" b="1" dirty="0">
                <a:solidFill>
                  <a:schemeClr val="bg1"/>
                </a:solidFill>
                <a:cs typeface="Segoe UI Light" panose="020B0502040204020203" pitchFamily="34" charset="0"/>
              </a:rPr>
              <a:t>References:</a:t>
            </a:r>
          </a:p>
        </p:txBody>
      </p:sp>
      <p:sp>
        <p:nvSpPr>
          <p:cNvPr id="45" name="Rectangle 44">
            <a:extLst>
              <a:ext uri="{FF2B5EF4-FFF2-40B4-BE49-F238E27FC236}">
                <a16:creationId xmlns:a16="http://schemas.microsoft.com/office/drawing/2014/main" id="{2460867C-4ABD-6E8B-A232-7E2524731341}"/>
              </a:ext>
            </a:extLst>
          </p:cNvPr>
          <p:cNvSpPr/>
          <p:nvPr/>
        </p:nvSpPr>
        <p:spPr>
          <a:xfrm>
            <a:off x="0" y="874908"/>
            <a:ext cx="30275212" cy="2578398"/>
          </a:xfrm>
          <a:prstGeom prst="rect">
            <a:avLst/>
          </a:prstGeom>
        </p:spPr>
        <p:txBody>
          <a:bodyPr wrap="square">
            <a:spAutoFit/>
          </a:bodyPr>
          <a:lstStyle/>
          <a:p>
            <a:pPr algn="ctr">
              <a:lnSpc>
                <a:spcPct val="130000"/>
              </a:lnSpc>
            </a:pPr>
            <a:r>
              <a:rPr lang="en-GB" sz="6600" b="1" dirty="0">
                <a:solidFill>
                  <a:schemeClr val="bg1"/>
                </a:solidFill>
                <a:latin typeface="Verdana" panose="020B0604030504040204" pitchFamily="34" charset="0"/>
                <a:ea typeface="Verdana" panose="020B0604030504040204" pitchFamily="34" charset="0"/>
                <a:cs typeface="Verdana" panose="020B0604030504040204" pitchFamily="34" charset="0"/>
              </a:rPr>
              <a:t>Assessing the Vulnerabilities of the </a:t>
            </a:r>
          </a:p>
          <a:p>
            <a:pPr algn="ctr">
              <a:lnSpc>
                <a:spcPct val="130000"/>
              </a:lnSpc>
            </a:pPr>
            <a:r>
              <a:rPr lang="en-GB" sz="6600" b="1" dirty="0">
                <a:solidFill>
                  <a:schemeClr val="bg1"/>
                </a:solidFill>
                <a:latin typeface="Verdana" panose="020B0604030504040204" pitchFamily="34" charset="0"/>
                <a:ea typeface="Verdana" panose="020B0604030504040204" pitchFamily="34" charset="0"/>
                <a:cs typeface="Verdana" panose="020B0604030504040204" pitchFamily="34" charset="0"/>
              </a:rPr>
              <a:t>Meerkat Asteroid Guard</a:t>
            </a:r>
            <a:endParaRPr lang="en-GB" sz="6600" b="1" dirty="0">
              <a:latin typeface="Verdana" panose="020B0604030504040204" pitchFamily="34" charset="0"/>
              <a:ea typeface="Verdana" panose="020B0604030504040204" pitchFamily="34" charset="0"/>
              <a:cs typeface="Verdana" panose="020B0604030504040204" pitchFamily="34" charset="0"/>
            </a:endParaRPr>
          </a:p>
        </p:txBody>
      </p:sp>
      <p:pic>
        <p:nvPicPr>
          <p:cNvPr id="72" name="Picture 71" descr="A logo with a circle and a circle in the middle&#10;&#10;Description automatically generated">
            <a:extLst>
              <a:ext uri="{FF2B5EF4-FFF2-40B4-BE49-F238E27FC236}">
                <a16:creationId xmlns:a16="http://schemas.microsoft.com/office/drawing/2014/main" id="{CAB93A44-0619-2975-6474-E4D88451F537}"/>
              </a:ext>
            </a:extLst>
          </p:cNvPr>
          <p:cNvPicPr>
            <a:picLocks noChangeAspect="1"/>
          </p:cNvPicPr>
          <p:nvPr/>
        </p:nvPicPr>
        <p:blipFill rotWithShape="1">
          <a:blip r:embed="rId3">
            <a:extLst>
              <a:ext uri="{28A0092B-C50C-407E-A947-70E740481C1C}">
                <a14:useLocalDpi xmlns:a14="http://schemas.microsoft.com/office/drawing/2010/main" val="0"/>
              </a:ext>
            </a:extLst>
          </a:blip>
          <a:srcRect l="17796" t="28537" r="17796" b="28537"/>
          <a:stretch/>
        </p:blipFill>
        <p:spPr>
          <a:xfrm>
            <a:off x="443543" y="1007533"/>
            <a:ext cx="5394754" cy="2255524"/>
          </a:xfrm>
          <a:prstGeom prst="rect">
            <a:avLst/>
          </a:prstGeom>
        </p:spPr>
      </p:pic>
      <p:cxnSp>
        <p:nvCxnSpPr>
          <p:cNvPr id="52" name="Straight Connector 51">
            <a:extLst>
              <a:ext uri="{FF2B5EF4-FFF2-40B4-BE49-F238E27FC236}">
                <a16:creationId xmlns:a16="http://schemas.microsoft.com/office/drawing/2014/main" id="{CCF68A83-C9C9-386C-47A6-4A819B14ED78}"/>
              </a:ext>
            </a:extLst>
          </p:cNvPr>
          <p:cNvCxnSpPr>
            <a:cxnSpLocks/>
          </p:cNvCxnSpPr>
          <p:nvPr/>
        </p:nvCxnSpPr>
        <p:spPr>
          <a:xfrm>
            <a:off x="10317562" y="38395541"/>
            <a:ext cx="0" cy="398114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66" name="Group 65">
            <a:extLst>
              <a:ext uri="{FF2B5EF4-FFF2-40B4-BE49-F238E27FC236}">
                <a16:creationId xmlns:a16="http://schemas.microsoft.com/office/drawing/2014/main" id="{A8D42CF4-84CD-6BC3-FB56-8E486054DF2E}"/>
              </a:ext>
            </a:extLst>
          </p:cNvPr>
          <p:cNvGrpSpPr/>
          <p:nvPr/>
        </p:nvGrpSpPr>
        <p:grpSpPr>
          <a:xfrm>
            <a:off x="10578587" y="38465458"/>
            <a:ext cx="14944017" cy="4879351"/>
            <a:chOff x="10487836" y="38296843"/>
            <a:chExt cx="14944017" cy="4879351"/>
          </a:xfrm>
        </p:grpSpPr>
        <p:sp>
          <p:nvSpPr>
            <p:cNvPr id="22" name="TextBox 21">
              <a:extLst>
                <a:ext uri="{FF2B5EF4-FFF2-40B4-BE49-F238E27FC236}">
                  <a16:creationId xmlns:a16="http://schemas.microsoft.com/office/drawing/2014/main" id="{409FCF83-6359-3D78-BB23-E714D3D6D6A5}"/>
                </a:ext>
              </a:extLst>
            </p:cNvPr>
            <p:cNvSpPr txBox="1"/>
            <p:nvPr/>
          </p:nvSpPr>
          <p:spPr>
            <a:xfrm>
              <a:off x="10487836" y="38539027"/>
              <a:ext cx="14944017" cy="4637167"/>
            </a:xfrm>
            <a:prstGeom prst="rect">
              <a:avLst/>
            </a:prstGeom>
            <a:noFill/>
          </p:spPr>
          <p:txBody>
            <a:bodyPr wrap="square" rtlCol="0">
              <a:spAutoFit/>
            </a:bodyPr>
            <a:lstStyle/>
            <a:p>
              <a:br>
                <a:rPr lang="en-US" sz="3200" b="1" dirty="0">
                  <a:solidFill>
                    <a:schemeClr val="bg1"/>
                  </a:solidFill>
                  <a:latin typeface="Segoe UI Light" panose="020B0502040204020203" pitchFamily="34" charset="0"/>
                  <a:cs typeface="Segoe UI Light" panose="020B0502040204020203" pitchFamily="34" charset="0"/>
                </a:rPr>
              </a:br>
              <a:r>
                <a:rPr lang="en-US" sz="3200" b="1" dirty="0">
                  <a:solidFill>
                    <a:schemeClr val="bg1"/>
                  </a:solidFill>
                  <a:latin typeface="Segoe UI Light" panose="020B0502040204020203" pitchFamily="34" charset="0"/>
                  <a:cs typeface="Segoe UI Light" panose="020B0502040204020203" pitchFamily="34" charset="0"/>
                </a:rPr>
                <a:t>C. Drury </a:t>
              </a:r>
              <a:r>
                <a:rPr lang="en-US" sz="3200" b="1" baseline="30000" dirty="0">
                  <a:solidFill>
                    <a:schemeClr val="bg1"/>
                  </a:solidFill>
                  <a:latin typeface="Segoe UI Light" panose="020B0502040204020203" pitchFamily="34" charset="0"/>
                  <a:cs typeface="Segoe UI Light" panose="020B0502040204020203" pitchFamily="34" charset="0"/>
                </a:rPr>
                <a:t>(1)</a:t>
              </a:r>
              <a:r>
                <a:rPr lang="en-US" sz="3200" b="1" dirty="0">
                  <a:solidFill>
                    <a:schemeClr val="bg1"/>
                  </a:solidFill>
                  <a:latin typeface="Segoe UI Light" panose="020B0502040204020203" pitchFamily="34" charset="0"/>
                  <a:cs typeface="Segoe UI Light" panose="020B0502040204020203" pitchFamily="34" charset="0"/>
                </a:rPr>
                <a:t>, M. Frühauf </a:t>
              </a:r>
              <a:r>
                <a:rPr lang="en-US" sz="3200" b="1" baseline="30000" dirty="0">
                  <a:solidFill>
                    <a:schemeClr val="bg1"/>
                  </a:solidFill>
                  <a:latin typeface="Segoe UI Light" panose="020B0502040204020203" pitchFamily="34" charset="0"/>
                  <a:cs typeface="Segoe UI Light" panose="020B0502040204020203" pitchFamily="34" charset="0"/>
                </a:rPr>
                <a:t>(2) </a:t>
              </a:r>
              <a:r>
                <a:rPr lang="en-US" sz="3200" b="1" dirty="0">
                  <a:solidFill>
                    <a:schemeClr val="bg1"/>
                  </a:solidFill>
                  <a:latin typeface="Segoe UI Light" panose="020B0502040204020203" pitchFamily="34" charset="0"/>
                  <a:cs typeface="Segoe UI Light" panose="020B0502040204020203" pitchFamily="34" charset="0"/>
                </a:rPr>
                <a:t>, J.L. </a:t>
              </a:r>
              <a:r>
                <a:rPr lang="en-US" sz="3200" b="1" dirty="0" err="1">
                  <a:solidFill>
                    <a:schemeClr val="bg1"/>
                  </a:solidFill>
                  <a:latin typeface="Segoe UI Light" panose="020B0502040204020203" pitchFamily="34" charset="0"/>
                  <a:cs typeface="Segoe UI Light" panose="020B0502040204020203" pitchFamily="34" charset="0"/>
                </a:rPr>
                <a:t>Cano</a:t>
              </a:r>
              <a:r>
                <a:rPr lang="en-US" sz="3200" b="1" dirty="0">
                  <a:solidFill>
                    <a:schemeClr val="bg1"/>
                  </a:solidFill>
                  <a:latin typeface="Segoe UI Light" panose="020B0502040204020203" pitchFamily="34" charset="0"/>
                  <a:cs typeface="Segoe UI Light" panose="020B0502040204020203" pitchFamily="34" charset="0"/>
                </a:rPr>
                <a:t> </a:t>
              </a:r>
              <a:r>
                <a:rPr lang="en-US" sz="3200" b="1" baseline="30000" dirty="0">
                  <a:solidFill>
                    <a:schemeClr val="bg1"/>
                  </a:solidFill>
                  <a:latin typeface="Segoe UI Light" panose="020B0502040204020203" pitchFamily="34" charset="0"/>
                  <a:cs typeface="Segoe UI Light" panose="020B0502040204020203" pitchFamily="34" charset="0"/>
                </a:rPr>
                <a:t>(3) </a:t>
              </a:r>
              <a:r>
                <a:rPr lang="en-US" sz="3200" b="1" dirty="0">
                  <a:solidFill>
                    <a:schemeClr val="bg1"/>
                  </a:solidFill>
                  <a:latin typeface="Segoe UI Light" panose="020B0502040204020203" pitchFamily="34" charset="0"/>
                  <a:cs typeface="Segoe UI Light" panose="020B0502040204020203" pitchFamily="34" charset="0"/>
                </a:rPr>
                <a:t>, F. Gianotto </a:t>
              </a:r>
              <a:r>
                <a:rPr lang="en-US" sz="3200" b="1" baseline="30000" dirty="0">
                  <a:solidFill>
                    <a:schemeClr val="bg1"/>
                  </a:solidFill>
                  <a:latin typeface="Segoe UI Light" panose="020B0502040204020203" pitchFamily="34" charset="0"/>
                  <a:cs typeface="Segoe UI Light" panose="020B0502040204020203" pitchFamily="34" charset="0"/>
                </a:rPr>
                <a:t>(1)</a:t>
              </a:r>
              <a:r>
                <a:rPr lang="en-US" sz="3200" b="1" dirty="0">
                  <a:solidFill>
                    <a:schemeClr val="bg1"/>
                  </a:solidFill>
                  <a:latin typeface="Segoe UI Light" panose="020B0502040204020203" pitchFamily="34" charset="0"/>
                  <a:cs typeface="Segoe UI Light" panose="020B0502040204020203" pitchFamily="34" charset="0"/>
                </a:rPr>
                <a:t>, M. </a:t>
              </a:r>
              <a:r>
                <a:rPr lang="en-US" sz="3200" b="1" dirty="0" err="1">
                  <a:solidFill>
                    <a:schemeClr val="bg1"/>
                  </a:solidFill>
                  <a:latin typeface="Segoe UI Light" panose="020B0502040204020203" pitchFamily="34" charset="0"/>
                  <a:cs typeface="Segoe UI Light" panose="020B0502040204020203" pitchFamily="34" charset="0"/>
                </a:rPr>
                <a:t>Fenucci</a:t>
              </a:r>
              <a:r>
                <a:rPr lang="en-US" sz="3200" b="1" dirty="0">
                  <a:solidFill>
                    <a:schemeClr val="bg1"/>
                  </a:solidFill>
                  <a:latin typeface="Segoe UI Light" panose="020B0502040204020203" pitchFamily="34" charset="0"/>
                  <a:cs typeface="Segoe UI Light" panose="020B0502040204020203" pitchFamily="34" charset="0"/>
                </a:rPr>
                <a:t> </a:t>
              </a:r>
              <a:r>
                <a:rPr lang="en-US" sz="3200" b="1" baseline="30000" dirty="0">
                  <a:solidFill>
                    <a:schemeClr val="bg1"/>
                  </a:solidFill>
                  <a:latin typeface="Segoe UI Light" panose="020B0502040204020203" pitchFamily="34" charset="0"/>
                  <a:cs typeface="Segoe UI Light" panose="020B0502040204020203" pitchFamily="34" charset="0"/>
                </a:rPr>
                <a:t>(1)</a:t>
              </a:r>
              <a:r>
                <a:rPr lang="en-US" sz="3200" b="1" dirty="0">
                  <a:solidFill>
                    <a:schemeClr val="bg1"/>
                  </a:solidFill>
                  <a:latin typeface="Segoe UI Light" panose="020B0502040204020203" pitchFamily="34" charset="0"/>
                  <a:cs typeface="Segoe UI Light" panose="020B0502040204020203" pitchFamily="34" charset="0"/>
                </a:rPr>
                <a:t>, L. Faggioli </a:t>
              </a:r>
              <a:r>
                <a:rPr lang="en-US" sz="3200" b="1" baseline="30000" dirty="0">
                  <a:solidFill>
                    <a:schemeClr val="bg1"/>
                  </a:solidFill>
                  <a:latin typeface="Segoe UI Light" panose="020B0502040204020203" pitchFamily="34" charset="0"/>
                  <a:cs typeface="Segoe UI Light" panose="020B0502040204020203" pitchFamily="34" charset="0"/>
                </a:rPr>
                <a:t>(1)</a:t>
              </a:r>
              <a:endParaRPr lang="en-US" sz="1400" b="1" baseline="30000" dirty="0">
                <a:solidFill>
                  <a:schemeClr val="bg1"/>
                </a:solidFill>
                <a:latin typeface="Segoe UI Light" panose="020B0502040204020203" pitchFamily="34" charset="0"/>
                <a:cs typeface="Segoe UI Light" panose="020B0502040204020203" pitchFamily="34" charset="0"/>
              </a:endParaRPr>
            </a:p>
            <a:p>
              <a:endParaRPr lang="es-ES" sz="2000" b="1" i="1" dirty="0">
                <a:solidFill>
                  <a:schemeClr val="bg1"/>
                </a:solidFill>
                <a:latin typeface="Segoe UI Light" panose="020B0502040204020203" pitchFamily="34" charset="0"/>
                <a:cs typeface="Segoe UI Light" panose="020B0502040204020203" pitchFamily="34" charset="0"/>
              </a:endParaRPr>
            </a:p>
            <a:p>
              <a:r>
                <a:rPr lang="es-ES" sz="2000" b="1" i="1" dirty="0" err="1">
                  <a:solidFill>
                    <a:schemeClr val="bg1"/>
                  </a:solidFill>
                  <a:latin typeface="Segoe UI Light" panose="020B0502040204020203" pitchFamily="34" charset="0"/>
                  <a:cs typeface="Segoe UI Light" panose="020B0502040204020203" pitchFamily="34" charset="0"/>
                </a:rPr>
                <a:t>Additional</a:t>
              </a:r>
              <a:r>
                <a:rPr lang="es-ES" sz="2000" b="1" i="1" dirty="0">
                  <a:solidFill>
                    <a:schemeClr val="bg1"/>
                  </a:solidFill>
                  <a:latin typeface="Segoe UI Light" panose="020B0502040204020203" pitchFamily="34" charset="0"/>
                  <a:cs typeface="Segoe UI Light" panose="020B0502040204020203" pitchFamily="34" charset="0"/>
                </a:rPr>
                <a:t> </a:t>
              </a:r>
              <a:r>
                <a:rPr lang="es-ES" sz="2000" b="1" i="1" dirty="0" err="1">
                  <a:solidFill>
                    <a:schemeClr val="bg1"/>
                  </a:solidFill>
                  <a:latin typeface="Segoe UI Light" panose="020B0502040204020203" pitchFamily="34" charset="0"/>
                  <a:cs typeface="Segoe UI Light" panose="020B0502040204020203" pitchFamily="34" charset="0"/>
                </a:rPr>
                <a:t>thanks</a:t>
              </a:r>
              <a:r>
                <a:rPr lang="es-ES" sz="2000" b="1" i="1" dirty="0">
                  <a:solidFill>
                    <a:schemeClr val="bg1"/>
                  </a:solidFill>
                  <a:latin typeface="Segoe UI Light" panose="020B0502040204020203" pitchFamily="34" charset="0"/>
                  <a:cs typeface="Segoe UI Light" panose="020B0502040204020203" pitchFamily="34" charset="0"/>
                </a:rPr>
                <a:t> </a:t>
              </a:r>
              <a:r>
                <a:rPr lang="es-ES" sz="2000" b="1" i="1" dirty="0" err="1">
                  <a:solidFill>
                    <a:schemeClr val="bg1"/>
                  </a:solidFill>
                  <a:latin typeface="Segoe UI Light" panose="020B0502040204020203" pitchFamily="34" charset="0"/>
                  <a:cs typeface="Segoe UI Light" panose="020B0502040204020203" pitchFamily="34" charset="0"/>
                </a:rPr>
                <a:t>to</a:t>
              </a:r>
              <a:r>
                <a:rPr lang="es-ES" sz="2000" b="1" i="1" dirty="0">
                  <a:solidFill>
                    <a:schemeClr val="bg1"/>
                  </a:solidFill>
                  <a:latin typeface="Segoe UI Light" panose="020B0502040204020203" pitchFamily="34" charset="0"/>
                  <a:cs typeface="Segoe UI Light" panose="020B0502040204020203" pitchFamily="34" charset="0"/>
                </a:rPr>
                <a:t> F. Ocaña </a:t>
              </a:r>
              <a:r>
                <a:rPr lang="en-US" sz="2000" b="1" i="1" baseline="30000" dirty="0">
                  <a:solidFill>
                    <a:schemeClr val="bg1"/>
                  </a:solidFill>
                  <a:latin typeface="Segoe UI Light" panose="020B0502040204020203" pitchFamily="34" charset="0"/>
                  <a:cs typeface="Segoe UI Light" panose="020B0502040204020203" pitchFamily="34" charset="0"/>
                </a:rPr>
                <a:t>(1)</a:t>
              </a:r>
              <a:r>
                <a:rPr lang="en-US" sz="2000" b="1" i="1" dirty="0">
                  <a:solidFill>
                    <a:schemeClr val="bg1"/>
                  </a:solidFill>
                  <a:latin typeface="Segoe UI Light" panose="020B0502040204020203" pitchFamily="34" charset="0"/>
                  <a:cs typeface="Segoe UI Light" panose="020B0502040204020203" pitchFamily="34" charset="0"/>
                </a:rPr>
                <a:t> </a:t>
              </a:r>
              <a:r>
                <a:rPr lang="es-ES" sz="2000" b="1" i="1" dirty="0">
                  <a:solidFill>
                    <a:schemeClr val="bg1"/>
                  </a:solidFill>
                  <a:latin typeface="Segoe UI Light" panose="020B0502040204020203" pitchFamily="34" charset="0"/>
                  <a:cs typeface="Segoe UI Light" panose="020B0502040204020203" pitchFamily="34" charset="0"/>
                </a:rPr>
                <a:t>, M. Micheli </a:t>
              </a:r>
              <a:r>
                <a:rPr lang="en-US" sz="2000" b="1" i="1" baseline="30000" dirty="0">
                  <a:solidFill>
                    <a:schemeClr val="bg1"/>
                  </a:solidFill>
                  <a:latin typeface="Segoe UI Light" panose="020B0502040204020203" pitchFamily="34" charset="0"/>
                  <a:cs typeface="Segoe UI Light" panose="020B0502040204020203" pitchFamily="34" charset="0"/>
                </a:rPr>
                <a:t>(1)</a:t>
              </a:r>
              <a:r>
                <a:rPr lang="en-US" sz="2000" b="1" i="1" dirty="0">
                  <a:solidFill>
                    <a:schemeClr val="bg1"/>
                  </a:solidFill>
                  <a:latin typeface="Segoe UI Light" panose="020B0502040204020203" pitchFamily="34" charset="0"/>
                  <a:cs typeface="Segoe UI Light" panose="020B0502040204020203" pitchFamily="34" charset="0"/>
                </a:rPr>
                <a:t> </a:t>
              </a:r>
              <a:r>
                <a:rPr lang="es-ES" sz="2000" b="1" i="1" dirty="0">
                  <a:solidFill>
                    <a:schemeClr val="bg1"/>
                  </a:solidFill>
                  <a:latin typeface="Segoe UI Light" panose="020B0502040204020203" pitchFamily="34" charset="0"/>
                  <a:cs typeface="Segoe UI Light" panose="020B0502040204020203" pitchFamily="34" charset="0"/>
                </a:rPr>
                <a:t>and M. </a:t>
              </a:r>
              <a:r>
                <a:rPr lang="es-ES" sz="2000" b="1" i="1" dirty="0" err="1">
                  <a:solidFill>
                    <a:schemeClr val="bg1"/>
                  </a:solidFill>
                  <a:latin typeface="Segoe UI Light" panose="020B0502040204020203" pitchFamily="34" charset="0"/>
                  <a:cs typeface="Segoe UI Light" panose="020B0502040204020203" pitchFamily="34" charset="0"/>
                </a:rPr>
                <a:t>Revellino</a:t>
              </a:r>
              <a:r>
                <a:rPr lang="es-ES" sz="2000" b="1" i="1" dirty="0">
                  <a:solidFill>
                    <a:schemeClr val="bg1"/>
                  </a:solidFill>
                  <a:latin typeface="Segoe UI Light" panose="020B0502040204020203" pitchFamily="34" charset="0"/>
                  <a:cs typeface="Segoe UI Light" panose="020B0502040204020203" pitchFamily="34" charset="0"/>
                </a:rPr>
                <a:t> </a:t>
              </a:r>
              <a:r>
                <a:rPr lang="en-US" sz="2000" b="1" i="1" baseline="30000" dirty="0">
                  <a:solidFill>
                    <a:schemeClr val="bg1"/>
                  </a:solidFill>
                  <a:latin typeface="Segoe UI Light" panose="020B0502040204020203" pitchFamily="34" charset="0"/>
                  <a:cs typeface="Segoe UI Light" panose="020B0502040204020203" pitchFamily="34" charset="0"/>
                </a:rPr>
                <a:t>(1)</a:t>
              </a:r>
              <a:r>
                <a:rPr lang="es-ES" sz="2000" b="1" i="1" dirty="0">
                  <a:solidFill>
                    <a:schemeClr val="bg1"/>
                  </a:solidFill>
                  <a:latin typeface="Segoe UI Light" panose="020B0502040204020203" pitchFamily="34" charset="0"/>
                  <a:cs typeface="Segoe UI Light" panose="020B0502040204020203" pitchFamily="34" charset="0"/>
                </a:rPr>
                <a:t> </a:t>
              </a:r>
              <a:r>
                <a:rPr lang="es-ES" sz="2000" b="1" i="1" dirty="0" err="1">
                  <a:solidFill>
                    <a:schemeClr val="bg1"/>
                  </a:solidFill>
                  <a:latin typeface="Segoe UI Light" panose="020B0502040204020203" pitchFamily="34" charset="0"/>
                  <a:cs typeface="Segoe UI Light" panose="020B0502040204020203" pitchFamily="34" charset="0"/>
                </a:rPr>
                <a:t>for</a:t>
              </a:r>
              <a:r>
                <a:rPr lang="es-ES" sz="2000" b="1" i="1" dirty="0">
                  <a:solidFill>
                    <a:schemeClr val="bg1"/>
                  </a:solidFill>
                  <a:latin typeface="Segoe UI Light" panose="020B0502040204020203" pitchFamily="34" charset="0"/>
                  <a:cs typeface="Segoe UI Light" panose="020B0502040204020203" pitchFamily="34" charset="0"/>
                </a:rPr>
                <a:t> </a:t>
              </a:r>
              <a:r>
                <a:rPr lang="es-ES" sz="2000" b="1" i="1" dirty="0" err="1">
                  <a:solidFill>
                    <a:schemeClr val="bg1"/>
                  </a:solidFill>
                  <a:latin typeface="Segoe UI Light" panose="020B0502040204020203" pitchFamily="34" charset="0"/>
                  <a:cs typeface="Segoe UI Light" panose="020B0502040204020203" pitchFamily="34" charset="0"/>
                </a:rPr>
                <a:t>their</a:t>
              </a:r>
              <a:r>
                <a:rPr lang="es-ES" sz="2000" b="1" i="1" dirty="0">
                  <a:solidFill>
                    <a:schemeClr val="bg1"/>
                  </a:solidFill>
                  <a:latin typeface="Segoe UI Light" panose="020B0502040204020203" pitchFamily="34" charset="0"/>
                  <a:cs typeface="Segoe UI Light" panose="020B0502040204020203" pitchFamily="34" charset="0"/>
                </a:rPr>
                <a:t> </a:t>
              </a:r>
              <a:r>
                <a:rPr lang="es-ES" sz="2000" b="1" i="1" dirty="0" err="1">
                  <a:solidFill>
                    <a:schemeClr val="bg1"/>
                  </a:solidFill>
                  <a:latin typeface="Segoe UI Light" panose="020B0502040204020203" pitchFamily="34" charset="0"/>
                  <a:cs typeface="Segoe UI Light" panose="020B0502040204020203" pitchFamily="34" charset="0"/>
                </a:rPr>
                <a:t>guidance</a:t>
              </a:r>
              <a:r>
                <a:rPr lang="es-ES" sz="2000" b="1" i="1" dirty="0">
                  <a:solidFill>
                    <a:schemeClr val="bg1"/>
                  </a:solidFill>
                  <a:latin typeface="Segoe UI Light" panose="020B0502040204020203" pitchFamily="34" charset="0"/>
                  <a:cs typeface="Segoe UI Light" panose="020B0502040204020203" pitchFamily="34" charset="0"/>
                </a:rPr>
                <a:t> and input</a:t>
              </a:r>
            </a:p>
            <a:p>
              <a:endParaRPr lang="en-US" sz="2000" b="1" baseline="30000" dirty="0">
                <a:solidFill>
                  <a:schemeClr val="bg1"/>
                </a:solidFill>
                <a:latin typeface="Segoe UI Light" panose="020B0502040204020203" pitchFamily="34" charset="0"/>
                <a:cs typeface="Segoe UI Light" panose="020B0502040204020203" pitchFamily="34" charset="0"/>
              </a:endParaRPr>
            </a:p>
            <a:p>
              <a:r>
                <a:rPr lang="en-US" sz="2000" b="1" baseline="30000" dirty="0">
                  <a:solidFill>
                    <a:schemeClr val="bg1"/>
                  </a:solidFill>
                  <a:latin typeface="Segoe UI Light" panose="020B0502040204020203" pitchFamily="34" charset="0"/>
                  <a:cs typeface="Segoe UI Light" panose="020B0502040204020203" pitchFamily="34" charset="0"/>
                </a:rPr>
                <a:t>1 </a:t>
              </a:r>
              <a:r>
                <a:rPr lang="en-US" sz="2000" b="1" dirty="0">
                  <a:solidFill>
                    <a:schemeClr val="bg1"/>
                  </a:solidFill>
                  <a:latin typeface="Segoe UI Light" panose="020B0502040204020203" pitchFamily="34" charset="0"/>
                  <a:cs typeface="Segoe UI Light" panose="020B0502040204020203" pitchFamily="34" charset="0"/>
                </a:rPr>
                <a:t>ESA ESRIN / PDO / NEO Coordination Centre, Via Galileo Galilei, 1, 00044 Frascati (RM), Italy</a:t>
              </a:r>
            </a:p>
            <a:p>
              <a:r>
                <a:rPr lang="en-US" sz="2000" b="1" baseline="30000" dirty="0">
                  <a:solidFill>
                    <a:schemeClr val="bg1"/>
                  </a:solidFill>
                  <a:latin typeface="Segoe UI Light" panose="020B0502040204020203" pitchFamily="34" charset="0"/>
                  <a:cs typeface="Segoe UI Light" panose="020B0502040204020203" pitchFamily="34" charset="0"/>
                </a:rPr>
                <a:t>2 </a:t>
              </a:r>
              <a:r>
                <a:rPr lang="en-GB" sz="2000" b="1" dirty="0">
                  <a:solidFill>
                    <a:schemeClr val="bg1"/>
                  </a:solidFill>
                  <a:latin typeface="Segoe UI Light" panose="020B0502040204020203" pitchFamily="34" charset="0"/>
                  <a:cs typeface="Segoe UI Light" panose="020B0502040204020203" pitchFamily="34" charset="0"/>
                </a:rPr>
                <a:t>Technical University of Munich, Lunar and Planetary Exploration, Lise-Meitner-Str. 9, </a:t>
              </a:r>
              <a:r>
                <a:rPr lang="en-GB" sz="2000" b="1" dirty="0" err="1">
                  <a:solidFill>
                    <a:schemeClr val="bg1"/>
                  </a:solidFill>
                  <a:latin typeface="Segoe UI Light" panose="020B0502040204020203" pitchFamily="34" charset="0"/>
                  <a:cs typeface="Segoe UI Light" panose="020B0502040204020203" pitchFamily="34" charset="0"/>
                </a:rPr>
                <a:t>Ottobrunn</a:t>
              </a:r>
              <a:r>
                <a:rPr lang="en-GB" sz="2000" b="1" dirty="0">
                  <a:solidFill>
                    <a:schemeClr val="bg1"/>
                  </a:solidFill>
                  <a:latin typeface="Segoe UI Light" panose="020B0502040204020203" pitchFamily="34" charset="0"/>
                  <a:cs typeface="Segoe UI Light" panose="020B0502040204020203" pitchFamily="34" charset="0"/>
                </a:rPr>
                <a:t>, 85521, Germany</a:t>
              </a:r>
              <a:br>
                <a:rPr lang="en-GB" sz="2000" b="1" dirty="0">
                  <a:solidFill>
                    <a:schemeClr val="bg1"/>
                  </a:solidFill>
                  <a:latin typeface="Segoe UI Light" panose="020B0502040204020203" pitchFamily="34" charset="0"/>
                  <a:cs typeface="Segoe UI Light" panose="020B0502040204020203" pitchFamily="34" charset="0"/>
                </a:rPr>
              </a:br>
              <a:r>
                <a:rPr lang="en-US" sz="2000" b="1" baseline="30000" dirty="0">
                  <a:solidFill>
                    <a:schemeClr val="bg1"/>
                  </a:solidFill>
                  <a:latin typeface="Segoe UI Light" panose="020B0502040204020203" pitchFamily="34" charset="0"/>
                  <a:cs typeface="Segoe UI Light" panose="020B0502040204020203" pitchFamily="34" charset="0"/>
                </a:rPr>
                <a:t>3 </a:t>
              </a:r>
              <a:r>
                <a:rPr lang="it-IT" sz="2000" b="1" dirty="0">
                  <a:solidFill>
                    <a:schemeClr val="bg1"/>
                  </a:solidFill>
                  <a:latin typeface="Segoe UI Light" panose="020B0502040204020203" pitchFamily="34" charset="0"/>
                  <a:cs typeface="Segoe UI Light" panose="020B0502040204020203" pitchFamily="34" charset="0"/>
                </a:rPr>
                <a:t>ESA ESOC / </a:t>
              </a:r>
              <a:r>
                <a:rPr lang="it-IT" sz="2000" b="1" dirty="0" err="1">
                  <a:solidFill>
                    <a:schemeClr val="bg1"/>
                  </a:solidFill>
                  <a:latin typeface="Segoe UI Light" panose="020B0502040204020203" pitchFamily="34" charset="0"/>
                  <a:cs typeface="Segoe UI Light" panose="020B0502040204020203" pitchFamily="34" charset="0"/>
                </a:rPr>
                <a:t>Planetary</a:t>
              </a:r>
              <a:r>
                <a:rPr lang="it-IT" sz="2000" b="1" dirty="0">
                  <a:solidFill>
                    <a:schemeClr val="bg1"/>
                  </a:solidFill>
                  <a:latin typeface="Segoe UI Light" panose="020B0502040204020203" pitchFamily="34" charset="0"/>
                  <a:cs typeface="Segoe UI Light" panose="020B0502040204020203" pitchFamily="34" charset="0"/>
                </a:rPr>
                <a:t> </a:t>
              </a:r>
              <a:r>
                <a:rPr lang="it-IT" sz="2000" b="1" dirty="0" err="1">
                  <a:solidFill>
                    <a:schemeClr val="bg1"/>
                  </a:solidFill>
                  <a:latin typeface="Segoe UI Light" panose="020B0502040204020203" pitchFamily="34" charset="0"/>
                  <a:cs typeface="Segoe UI Light" panose="020B0502040204020203" pitchFamily="34" charset="0"/>
                </a:rPr>
                <a:t>Defence</a:t>
              </a:r>
              <a:r>
                <a:rPr lang="it-IT" sz="2000" b="1" dirty="0">
                  <a:solidFill>
                    <a:schemeClr val="bg1"/>
                  </a:solidFill>
                  <a:latin typeface="Segoe UI Light" panose="020B0502040204020203" pitchFamily="34" charset="0"/>
                  <a:cs typeface="Segoe UI Light" panose="020B0502040204020203" pitchFamily="34" charset="0"/>
                </a:rPr>
                <a:t> Office, Robert-Bosch-</a:t>
              </a:r>
              <a:r>
                <a:rPr lang="it-IT" sz="2000" b="1" dirty="0" err="1">
                  <a:solidFill>
                    <a:schemeClr val="bg1"/>
                  </a:solidFill>
                  <a:latin typeface="Segoe UI Light" panose="020B0502040204020203" pitchFamily="34" charset="0"/>
                  <a:cs typeface="Segoe UI Light" panose="020B0502040204020203" pitchFamily="34" charset="0"/>
                </a:rPr>
                <a:t>Straße</a:t>
              </a:r>
              <a:r>
                <a:rPr lang="it-IT" sz="2000" b="1" dirty="0">
                  <a:solidFill>
                    <a:schemeClr val="bg1"/>
                  </a:solidFill>
                  <a:latin typeface="Segoe UI Light" panose="020B0502040204020203" pitchFamily="34" charset="0"/>
                  <a:cs typeface="Segoe UI Light" panose="020B0502040204020203" pitchFamily="34" charset="0"/>
                </a:rPr>
                <a:t> 5, 64293, Darmstadt, Germany</a:t>
              </a:r>
            </a:p>
            <a:p>
              <a:endParaRPr lang="en-GB" sz="2000" b="1" dirty="0">
                <a:solidFill>
                  <a:schemeClr val="bg1"/>
                </a:solidFill>
                <a:latin typeface="Segoe UI Light" panose="020B0502040204020203" pitchFamily="34" charset="0"/>
                <a:cs typeface="Segoe UI Light" panose="020B0502040204020203" pitchFamily="34" charset="0"/>
              </a:endParaRPr>
            </a:p>
            <a:p>
              <a:endParaRPr lang="en-US" sz="1400" b="1" dirty="0">
                <a:solidFill>
                  <a:schemeClr val="bg1"/>
                </a:solidFill>
                <a:latin typeface="Segoe UI Light" panose="020B0502040204020203" pitchFamily="34" charset="0"/>
                <a:cs typeface="Segoe UI Light" panose="020B0502040204020203" pitchFamily="34" charset="0"/>
              </a:endParaRPr>
            </a:p>
            <a:p>
              <a:r>
                <a:rPr lang="en-GB" altLang="en-US" sz="2800" b="1" dirty="0">
                  <a:solidFill>
                    <a:schemeClr val="bg1"/>
                  </a:solidFill>
                  <a:latin typeface="Segoe UI" panose="020B0502040204020203" pitchFamily="34" charset="0"/>
                  <a:ea typeface="MS PGothic" pitchFamily="34" charset="-128"/>
                  <a:cs typeface="Segoe UI" panose="020B0502040204020203" pitchFamily="34" charset="0"/>
                </a:rPr>
                <a:t>To subscribe to Meerkat automatic mailing list, please send an email to </a:t>
              </a:r>
              <a:r>
                <a:rPr lang="en-GB" altLang="en-US" sz="2800" i="1" dirty="0" err="1">
                  <a:solidFill>
                    <a:schemeClr val="bg1"/>
                  </a:solidFill>
                  <a:latin typeface="Segoe UI" panose="020B0502040204020203" pitchFamily="34" charset="0"/>
                  <a:ea typeface="MS PGothic" pitchFamily="34" charset="-128"/>
                  <a:cs typeface="Segoe UI" panose="020B0502040204020203" pitchFamily="34" charset="0"/>
                </a:rPr>
                <a:t>neocc@esa.int</a:t>
              </a:r>
              <a:r>
                <a:rPr lang="en-GB" altLang="en-US" sz="2800" i="1" dirty="0">
                  <a:solidFill>
                    <a:schemeClr val="bg1"/>
                  </a:solidFill>
                  <a:latin typeface="Segoe UI" panose="020B0502040204020203" pitchFamily="34" charset="0"/>
                  <a:ea typeface="MS PGothic" pitchFamily="34" charset="-128"/>
                  <a:cs typeface="Segoe UI" panose="020B0502040204020203" pitchFamily="34" charset="0"/>
                </a:rPr>
                <a:t> </a:t>
              </a:r>
            </a:p>
            <a:p>
              <a:endParaRPr lang="en-US" sz="2800" b="1" dirty="0">
                <a:solidFill>
                  <a:schemeClr val="bg1"/>
                </a:solidFill>
                <a:latin typeface="Segoe UI Light" panose="020B0502040204020203" pitchFamily="34" charset="0"/>
                <a:cs typeface="Segoe UI Light" panose="020B0502040204020203" pitchFamily="34" charset="0"/>
              </a:endParaRPr>
            </a:p>
            <a:p>
              <a:endParaRPr lang="en-US" sz="2800" dirty="0">
                <a:solidFill>
                  <a:schemeClr val="bg1"/>
                </a:solidFill>
                <a:latin typeface="Segoe UI Light" panose="020B0502040204020203" pitchFamily="34" charset="0"/>
                <a:cs typeface="Segoe UI Light" panose="020B0502040204020203" pitchFamily="34" charset="0"/>
              </a:endParaRPr>
            </a:p>
          </p:txBody>
        </p:sp>
        <p:sp>
          <p:nvSpPr>
            <p:cNvPr id="58" name="TextBox 57">
              <a:extLst>
                <a:ext uri="{FF2B5EF4-FFF2-40B4-BE49-F238E27FC236}">
                  <a16:creationId xmlns:a16="http://schemas.microsoft.com/office/drawing/2014/main" id="{E5B7D847-9EB2-C3B7-8C0C-45625AB66D9E}"/>
                </a:ext>
              </a:extLst>
            </p:cNvPr>
            <p:cNvSpPr txBox="1"/>
            <p:nvPr/>
          </p:nvSpPr>
          <p:spPr>
            <a:xfrm>
              <a:off x="10497847" y="38296843"/>
              <a:ext cx="5029500" cy="584775"/>
            </a:xfrm>
            <a:prstGeom prst="rect">
              <a:avLst/>
            </a:prstGeom>
            <a:noFill/>
          </p:spPr>
          <p:txBody>
            <a:bodyPr wrap="square" rtlCol="0">
              <a:spAutoFit/>
            </a:bodyPr>
            <a:lstStyle/>
            <a:p>
              <a:r>
                <a:rPr lang="en-US" sz="3200" b="1" dirty="0">
                  <a:solidFill>
                    <a:schemeClr val="bg1"/>
                  </a:solidFill>
                  <a:cs typeface="Segoe UI Light" panose="020B0502040204020203" pitchFamily="34" charset="0"/>
                </a:rPr>
                <a:t>Authors Information:</a:t>
              </a:r>
            </a:p>
          </p:txBody>
        </p:sp>
      </p:grpSp>
      <p:pic>
        <p:nvPicPr>
          <p:cNvPr id="4" name="Picture 3">
            <a:extLst>
              <a:ext uri="{FF2B5EF4-FFF2-40B4-BE49-F238E27FC236}">
                <a16:creationId xmlns:a16="http://schemas.microsoft.com/office/drawing/2014/main" id="{12474AB7-EE27-C308-3A2E-16D4508DAD38}"/>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25539783" y="494043"/>
            <a:ext cx="3511176" cy="3511176"/>
          </a:xfrm>
          <a:prstGeom prst="rect">
            <a:avLst/>
          </a:prstGeom>
        </p:spPr>
      </p:pic>
      <p:sp>
        <p:nvSpPr>
          <p:cNvPr id="136" name="TextBox 135">
            <a:extLst>
              <a:ext uri="{FF2B5EF4-FFF2-40B4-BE49-F238E27FC236}">
                <a16:creationId xmlns:a16="http://schemas.microsoft.com/office/drawing/2014/main" id="{830B00F0-E056-38FE-99E2-4015912CA7E9}"/>
              </a:ext>
            </a:extLst>
          </p:cNvPr>
          <p:cNvSpPr txBox="1"/>
          <p:nvPr/>
        </p:nvSpPr>
        <p:spPr>
          <a:xfrm>
            <a:off x="419223" y="41775901"/>
            <a:ext cx="2732267" cy="461665"/>
          </a:xfrm>
          <a:prstGeom prst="rect">
            <a:avLst/>
          </a:prstGeom>
          <a:noFill/>
        </p:spPr>
        <p:txBody>
          <a:bodyPr wrap="square" rtlCol="0">
            <a:spAutoFit/>
          </a:bodyPr>
          <a:lstStyle/>
          <a:p>
            <a:pPr algn="ctr"/>
            <a:r>
              <a:rPr lang="en-US" sz="2400" b="1" dirty="0">
                <a:solidFill>
                  <a:schemeClr val="bg1"/>
                </a:solidFill>
                <a:cs typeface="Segoe UI Light" panose="020B0502040204020203" pitchFamily="34" charset="0"/>
              </a:rPr>
              <a:t>NEOCC portal</a:t>
            </a:r>
            <a:endParaRPr lang="en-US" b="1" dirty="0">
              <a:solidFill>
                <a:schemeClr val="bg1"/>
              </a:solidFill>
              <a:cs typeface="Segoe UI Light" panose="020B0502040204020203" pitchFamily="34" charset="0"/>
            </a:endParaRPr>
          </a:p>
        </p:txBody>
      </p:sp>
      <p:pic>
        <p:nvPicPr>
          <p:cNvPr id="138" name="Picture 137">
            <a:extLst>
              <a:ext uri="{FF2B5EF4-FFF2-40B4-BE49-F238E27FC236}">
                <a16:creationId xmlns:a16="http://schemas.microsoft.com/office/drawing/2014/main" id="{48740FD2-798C-1733-9AAD-DA1CD0CE9A13}"/>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389428" y="39058564"/>
            <a:ext cx="2763342" cy="2725660"/>
          </a:xfrm>
          <a:prstGeom prst="rect">
            <a:avLst/>
          </a:prstGeom>
        </p:spPr>
      </p:pic>
      <p:sp>
        <p:nvSpPr>
          <p:cNvPr id="3" name="TextBox 2">
            <a:extLst>
              <a:ext uri="{FF2B5EF4-FFF2-40B4-BE49-F238E27FC236}">
                <a16:creationId xmlns:a16="http://schemas.microsoft.com/office/drawing/2014/main" id="{C62E3A6C-8855-3324-82AE-3CD6700A4010}"/>
              </a:ext>
            </a:extLst>
          </p:cNvPr>
          <p:cNvSpPr txBox="1"/>
          <p:nvPr/>
        </p:nvSpPr>
        <p:spPr>
          <a:xfrm>
            <a:off x="415583" y="4786371"/>
            <a:ext cx="29444043" cy="3133582"/>
          </a:xfrm>
          <a:prstGeom prst="rect">
            <a:avLst/>
          </a:prstGeom>
          <a:solidFill>
            <a:schemeClr val="bg1">
              <a:lumMod val="95000"/>
            </a:schemeClr>
          </a:solidFill>
        </p:spPr>
        <p:txBody>
          <a:bodyPr wrap="square" lIns="432503" tIns="144000" rIns="432503" bIns="108000" rtlCol="0">
            <a:spAutoFit/>
          </a:bodyPr>
          <a:lstStyle/>
          <a:p>
            <a:pPr algn="just" defTabSz="914400">
              <a:lnSpc>
                <a:spcPct val="150000"/>
              </a:lnSpc>
              <a:defRPr/>
            </a:pPr>
            <a:r>
              <a:rPr lang="en-GB" sz="3200" b="1" dirty="0">
                <a:ea typeface="Segoe UI Black" panose="020B0A02040204020203" pitchFamily="34" charset="0"/>
                <a:cs typeface="Segoe UI" panose="020B0502040204020203" pitchFamily="34" charset="0"/>
              </a:rPr>
              <a:t>Background: </a:t>
            </a:r>
            <a:r>
              <a:rPr lang="en-GB" sz="3200" dirty="0">
                <a:ea typeface="Segoe UI Black" panose="020B0A02040204020203" pitchFamily="34" charset="0"/>
                <a:cs typeface="Segoe UI" panose="020B0502040204020203" pitchFamily="34" charset="0"/>
              </a:rPr>
              <a:t>Meerkat is ESA’s </a:t>
            </a:r>
            <a:r>
              <a:rPr lang="en-GB" sz="3200" b="1" dirty="0">
                <a:ea typeface="Segoe UI Black" panose="020B0A02040204020203" pitchFamily="34" charset="0"/>
                <a:cs typeface="Segoe UI" panose="020B0502040204020203" pitchFamily="34" charset="0"/>
              </a:rPr>
              <a:t>imminent impactor warning service </a:t>
            </a:r>
            <a:r>
              <a:rPr lang="en-GB" sz="3200" dirty="0">
                <a:ea typeface="Segoe UI Black" panose="020B0A02040204020203" pitchFamily="34" charset="0"/>
                <a:cs typeface="Segoe UI" panose="020B0502040204020203" pitchFamily="34" charset="0"/>
              </a:rPr>
              <a:t>[1]. It operates </a:t>
            </a:r>
            <a:r>
              <a:rPr lang="en-GB" sz="3200" b="1" dirty="0">
                <a:ea typeface="Segoe UI Black" panose="020B0A02040204020203" pitchFamily="34" charset="0"/>
                <a:cs typeface="Segoe UI" panose="020B0502040204020203" pitchFamily="34" charset="0"/>
              </a:rPr>
              <a:t>autonomously</a:t>
            </a:r>
            <a:r>
              <a:rPr lang="en-GB" sz="3200" dirty="0">
                <a:ea typeface="Segoe UI Black" panose="020B0A02040204020203" pitchFamily="34" charset="0"/>
                <a:cs typeface="Segoe UI" panose="020B0502040204020203" pitchFamily="34" charset="0"/>
              </a:rPr>
              <a:t> </a:t>
            </a:r>
            <a:r>
              <a:rPr lang="en-GB" sz="3200" b="1" dirty="0">
                <a:ea typeface="Segoe UI Black" panose="020B0A02040204020203" pitchFamily="34" charset="0"/>
                <a:cs typeface="Segoe UI" panose="020B0502040204020203" pitchFamily="34" charset="0"/>
              </a:rPr>
              <a:t>24/7</a:t>
            </a:r>
            <a:r>
              <a:rPr lang="en-GB" sz="3200" dirty="0">
                <a:ea typeface="Segoe UI Black" panose="020B0A02040204020203" pitchFamily="34" charset="0"/>
                <a:cs typeface="Segoe UI" panose="020B0502040204020203" pitchFamily="34" charset="0"/>
              </a:rPr>
              <a:t>,  processing tracklets from the NEOCP to deliver warnings for potential impactors. Newly-discovered objects often have </a:t>
            </a:r>
            <a:r>
              <a:rPr lang="en-GB" sz="3200" b="1" dirty="0">
                <a:ea typeface="Segoe UI Black" panose="020B0A02040204020203" pitchFamily="34" charset="0"/>
                <a:cs typeface="Segoe UI" panose="020B0502040204020203" pitchFamily="34" charset="0"/>
              </a:rPr>
              <a:t>short observational arcs</a:t>
            </a:r>
            <a:r>
              <a:rPr lang="en-GB" sz="3200" dirty="0">
                <a:ea typeface="Segoe UI Black" panose="020B0A02040204020203" pitchFamily="34" charset="0"/>
                <a:cs typeface="Segoe UI" panose="020B0502040204020203" pitchFamily="34" charset="0"/>
              </a:rPr>
              <a:t>, leading to errors with traditional orbit determination methods. To overcome this, Meerkat employs the method of </a:t>
            </a:r>
            <a:r>
              <a:rPr lang="en-GB" sz="3200" b="1" dirty="0">
                <a:ea typeface="Segoe UI Black" panose="020B0A02040204020203" pitchFamily="34" charset="0"/>
                <a:cs typeface="Segoe UI" panose="020B0502040204020203" pitchFamily="34" charset="0"/>
              </a:rPr>
              <a:t>systematic ranging (SR) </a:t>
            </a:r>
            <a:r>
              <a:rPr lang="en-GB" sz="3200" dirty="0">
                <a:ea typeface="Segoe UI Black" panose="020B0A02040204020203" pitchFamily="34" charset="0"/>
                <a:cs typeface="Segoe UI" panose="020B0502040204020203" pitchFamily="34" charset="0"/>
              </a:rPr>
              <a:t>[2] [3], whereby the object </a:t>
            </a:r>
            <a:r>
              <a:rPr lang="en-GB" sz="3200" b="1" dirty="0">
                <a:ea typeface="Segoe UI Black" panose="020B0A02040204020203" pitchFamily="34" charset="0"/>
                <a:cs typeface="Segoe UI" panose="020B0502040204020203" pitchFamily="34" charset="0"/>
              </a:rPr>
              <a:t>attributable 𝒜 </a:t>
            </a:r>
            <a:r>
              <a:rPr lang="en-GB" sz="3200" dirty="0">
                <a:ea typeface="Segoe UI Black" panose="020B0A02040204020203" pitchFamily="34" charset="0"/>
                <a:cs typeface="Segoe UI" panose="020B0502040204020203" pitchFamily="34" charset="0"/>
              </a:rPr>
              <a:t>(</a:t>
            </a:r>
            <a:r>
              <a:rPr lang="en-GB" sz="3200" i="1" dirty="0">
                <a:ea typeface="Segoe UI Black" panose="020B0A02040204020203" pitchFamily="34" charset="0"/>
                <a:cs typeface="Segoe UI" panose="020B0502040204020203" pitchFamily="34" charset="0"/>
              </a:rPr>
              <a:t>RA</a:t>
            </a:r>
            <a:r>
              <a:rPr lang="en-GB" sz="3200" dirty="0">
                <a:ea typeface="Segoe UI Black" panose="020B0A02040204020203" pitchFamily="34" charset="0"/>
                <a:cs typeface="Segoe UI" panose="020B0502040204020203" pitchFamily="34" charset="0"/>
              </a:rPr>
              <a:t>, </a:t>
            </a:r>
            <a:r>
              <a:rPr lang="en-GB" sz="3200" i="1" dirty="0">
                <a:ea typeface="Segoe UI Black" panose="020B0A02040204020203" pitchFamily="34" charset="0"/>
                <a:cs typeface="Segoe UI" panose="020B0502040204020203" pitchFamily="34" charset="0"/>
              </a:rPr>
              <a:t>Dec</a:t>
            </a:r>
            <a:r>
              <a:rPr lang="en-GB" sz="3200" dirty="0">
                <a:ea typeface="Segoe UI Black" panose="020B0A02040204020203" pitchFamily="34" charset="0"/>
                <a:cs typeface="Segoe UI" panose="020B0502040204020203" pitchFamily="34" charset="0"/>
              </a:rPr>
              <a:t>, </a:t>
            </a:r>
            <a:r>
              <a:rPr lang="en-GB" sz="3200" i="1" dirty="0">
                <a:ea typeface="Segoe UI Black" panose="020B0A02040204020203" pitchFamily="34" charset="0"/>
                <a:cs typeface="Segoe UI" panose="020B0502040204020203" pitchFamily="34" charset="0"/>
              </a:rPr>
              <a:t>RA rate, Dec rate </a:t>
            </a:r>
            <a:r>
              <a:rPr lang="en-GB" sz="3200" dirty="0">
                <a:ea typeface="Segoe UI Black" panose="020B0A02040204020203" pitchFamily="34" charset="0"/>
                <a:cs typeface="Segoe UI" panose="020B0502040204020203" pitchFamily="34" charset="0"/>
              </a:rPr>
              <a:t>at time </a:t>
            </a:r>
            <a:r>
              <a:rPr lang="en-GB" sz="3200" i="1" dirty="0">
                <a:ea typeface="Segoe UI Black" panose="020B0A02040204020203" pitchFamily="34" charset="0"/>
                <a:cs typeface="Segoe UI" panose="020B0502040204020203" pitchFamily="34" charset="0"/>
              </a:rPr>
              <a:t>t</a:t>
            </a:r>
            <a:r>
              <a:rPr lang="en-GB" sz="3200" i="1" baseline="-25000" dirty="0">
                <a:ea typeface="Segoe UI Black" panose="020B0A02040204020203" pitchFamily="34" charset="0"/>
                <a:cs typeface="Segoe UI" panose="020B0502040204020203" pitchFamily="34" charset="0"/>
              </a:rPr>
              <a:t>0</a:t>
            </a:r>
            <a:r>
              <a:rPr lang="en-GB" sz="3200" dirty="0">
                <a:ea typeface="Segoe UI Black" panose="020B0A02040204020203" pitchFamily="34" charset="0"/>
                <a:cs typeface="Segoe UI" panose="020B0502040204020203" pitchFamily="34" charset="0"/>
              </a:rPr>
              <a:t>) is fitted to a</a:t>
            </a:r>
            <a:r>
              <a:rPr lang="en-GB" sz="3200" b="1" dirty="0">
                <a:ea typeface="Segoe UI Black" panose="020B0A02040204020203" pitchFamily="34" charset="0"/>
                <a:cs typeface="Segoe UI" panose="020B0502040204020203" pitchFamily="34" charset="0"/>
              </a:rPr>
              <a:t> </a:t>
            </a:r>
            <a:r>
              <a:rPr lang="en-GB" sz="3200" b="1" i="1" dirty="0">
                <a:ea typeface="Segoe UI Black" panose="020B0A02040204020203" pitchFamily="34" charset="0"/>
                <a:cs typeface="Segoe UI" panose="020B0502040204020203" pitchFamily="34" charset="0"/>
              </a:rPr>
              <a:t>grid of topocentric range and range rates </a:t>
            </a:r>
            <a:r>
              <a:rPr lang="en-GB" sz="3200" b="1" dirty="0">
                <a:ea typeface="Segoe UI Black" panose="020B0A02040204020203" pitchFamily="34" charset="0"/>
                <a:cs typeface="Segoe UI" panose="020B0502040204020203" pitchFamily="34" charset="0"/>
              </a:rPr>
              <a:t>(</a:t>
            </a:r>
            <a:r>
              <a:rPr lang="en-GB" sz="3200" b="1" u="none" dirty="0"/>
              <a:t>𝜌, </a:t>
            </a:r>
            <a:r>
              <a:rPr kumimoji="0" lang="en-GB" sz="3200" b="1" u="none" strike="noStrike" kern="0" cap="none" spc="0" normalizeH="0" baseline="0" noProof="0" dirty="0">
                <a:ln>
                  <a:noFill/>
                </a:ln>
                <a:effectLst/>
                <a:uLnTx/>
                <a:uFillTx/>
              </a:rPr>
              <a:t>𝜌</a:t>
            </a:r>
            <a:r>
              <a:rPr kumimoji="0" lang="el-GR" sz="3200" b="1" u="none" strike="noStrike" kern="0" cap="none" spc="0" normalizeH="0" baseline="0" noProof="0" dirty="0">
                <a:ln>
                  <a:noFill/>
                </a:ln>
                <a:effectLst/>
                <a:uLnTx/>
                <a:uFillTx/>
              </a:rPr>
              <a:t>̇</a:t>
            </a:r>
            <a:r>
              <a:rPr kumimoji="0" lang="en-GB" sz="3200" b="1" u="none" strike="noStrike" kern="0" cap="none" spc="0" normalizeH="0" baseline="0" noProof="0" dirty="0">
                <a:ln>
                  <a:noFill/>
                </a:ln>
                <a:effectLst/>
                <a:uLnTx/>
                <a:uFillTx/>
              </a:rPr>
              <a:t>)</a:t>
            </a:r>
            <a:r>
              <a:rPr kumimoji="0" lang="en-GB" sz="3200" u="none" strike="noStrike" kern="0" cap="none" spc="0" normalizeH="0" baseline="0" noProof="0" dirty="0">
                <a:ln>
                  <a:noFill/>
                </a:ln>
                <a:effectLst/>
                <a:uLnTx/>
                <a:uFillTx/>
              </a:rPr>
              <a:t>.</a:t>
            </a:r>
            <a:r>
              <a:rPr kumimoji="0" lang="en-GB" sz="3200" b="1" u="none" strike="noStrike" kern="0" cap="none" spc="0" normalizeH="0" baseline="0" noProof="0" dirty="0">
                <a:ln>
                  <a:noFill/>
                </a:ln>
                <a:effectLst/>
                <a:uLnTx/>
                <a:uFillTx/>
              </a:rPr>
              <a:t> </a:t>
            </a:r>
            <a:r>
              <a:rPr lang="en-GB" sz="3200" dirty="0">
                <a:ea typeface="Segoe UI Black" panose="020B0A02040204020203" pitchFamily="34" charset="0"/>
                <a:cs typeface="Segoe UI" panose="020B0502040204020203" pitchFamily="34" charset="0"/>
              </a:rPr>
              <a:t>From the fit error and prior probability distribution we derive a </a:t>
            </a:r>
            <a:r>
              <a:rPr lang="en-GB" sz="3200" b="1" dirty="0">
                <a:ea typeface="Segoe UI Black" panose="020B0A02040204020203" pitchFamily="34" charset="0"/>
                <a:cs typeface="Segoe UI" panose="020B0502040204020203" pitchFamily="34" charset="0"/>
              </a:rPr>
              <a:t>posterior distribution </a:t>
            </a:r>
            <a:r>
              <a:rPr lang="en-GB" sz="3200" dirty="0">
                <a:ea typeface="Segoe UI Black" panose="020B0A02040204020203" pitchFamily="34" charset="0"/>
                <a:cs typeface="Segoe UI" panose="020B0502040204020203" pitchFamily="34" charset="0"/>
              </a:rPr>
              <a:t>- a statistical description of the orbital and physical characteristics.</a:t>
            </a:r>
          </a:p>
        </p:txBody>
      </p:sp>
      <p:grpSp>
        <p:nvGrpSpPr>
          <p:cNvPr id="76" name="Group 75">
            <a:extLst>
              <a:ext uri="{FF2B5EF4-FFF2-40B4-BE49-F238E27FC236}">
                <a16:creationId xmlns:a16="http://schemas.microsoft.com/office/drawing/2014/main" id="{E1DCF17C-2F37-F8B9-3ECC-A738FE7DE829}"/>
              </a:ext>
            </a:extLst>
          </p:cNvPr>
          <p:cNvGrpSpPr/>
          <p:nvPr/>
        </p:nvGrpSpPr>
        <p:grpSpPr>
          <a:xfrm>
            <a:off x="12879732" y="9782747"/>
            <a:ext cx="7336878" cy="8363830"/>
            <a:chOff x="13218402" y="9782747"/>
            <a:chExt cx="7336878" cy="8363830"/>
          </a:xfrm>
        </p:grpSpPr>
        <p:sp>
          <p:nvSpPr>
            <p:cNvPr id="28" name="TextBox 27">
              <a:extLst>
                <a:ext uri="{FF2B5EF4-FFF2-40B4-BE49-F238E27FC236}">
                  <a16:creationId xmlns:a16="http://schemas.microsoft.com/office/drawing/2014/main" id="{E1F2801E-6C6C-4CF3-B833-CFF42C7729C6}"/>
                </a:ext>
              </a:extLst>
            </p:cNvPr>
            <p:cNvSpPr txBox="1">
              <a:spLocks/>
            </p:cNvSpPr>
            <p:nvPr/>
          </p:nvSpPr>
          <p:spPr>
            <a:xfrm>
              <a:off x="13221302" y="9782747"/>
              <a:ext cx="7333978" cy="8363830"/>
            </a:xfrm>
            <a:prstGeom prst="roundRect">
              <a:avLst>
                <a:gd name="adj" fmla="val 4413"/>
              </a:avLst>
            </a:prstGeom>
            <a:solidFill>
              <a:schemeClr val="bg1">
                <a:lumMod val="95000"/>
              </a:schemeClr>
            </a:solidFill>
          </p:spPr>
          <p:txBody>
            <a:bodyPr wrap="square" lIns="432503" tIns="432503" rIns="432503" bIns="432503" rtlCol="0">
              <a:noAutofit/>
            </a:bodyPr>
            <a:lstStyle/>
            <a:p>
              <a:pPr>
                <a:lnSpc>
                  <a:spcPct val="150000"/>
                </a:lnSpc>
              </a:pPr>
              <a:endParaRPr lang="en-GB" sz="3200" dirty="0">
                <a:latin typeface="Segoe UI" panose="020B0502040204020203" pitchFamily="34" charset="0"/>
                <a:ea typeface="Segoe UI Black" panose="020B0A02040204020203" pitchFamily="34" charset="0"/>
                <a:cs typeface="Segoe UI" panose="020B0502040204020203" pitchFamily="34" charset="0"/>
              </a:endParaRPr>
            </a:p>
          </p:txBody>
        </p:sp>
        <p:pic>
          <p:nvPicPr>
            <p:cNvPr id="42" name="Picture 41" descr="A graph of a graph of a graph&#10;&#10;AI-generated content may be incorrect.">
              <a:extLst>
                <a:ext uri="{FF2B5EF4-FFF2-40B4-BE49-F238E27FC236}">
                  <a16:creationId xmlns:a16="http://schemas.microsoft.com/office/drawing/2014/main" id="{442E11C4-293D-F3B1-CB44-47DD29856B2B}"/>
                </a:ext>
              </a:extLst>
            </p:cNvPr>
            <p:cNvPicPr>
              <a:picLocks noChangeAspect="1"/>
            </p:cNvPicPr>
            <p:nvPr/>
          </p:nvPicPr>
          <p:blipFill>
            <a:blip r:embed="rId7">
              <a:extLst>
                <a:ext uri="{28A0092B-C50C-407E-A947-70E740481C1C}">
                  <a14:useLocalDpi xmlns:a14="http://schemas.microsoft.com/office/drawing/2010/main" val="0"/>
                </a:ext>
              </a:extLst>
            </a:blip>
            <a:srcRect l="-916" t="4556" r="-152"/>
            <a:stretch/>
          </p:blipFill>
          <p:spPr>
            <a:xfrm>
              <a:off x="13774055" y="10111199"/>
              <a:ext cx="5989709" cy="6219617"/>
            </a:xfrm>
            <a:prstGeom prst="rect">
              <a:avLst/>
            </a:prstGeom>
          </p:spPr>
        </p:pic>
        <p:sp>
          <p:nvSpPr>
            <p:cNvPr id="34" name="TextBox 33">
              <a:extLst>
                <a:ext uri="{FF2B5EF4-FFF2-40B4-BE49-F238E27FC236}">
                  <a16:creationId xmlns:a16="http://schemas.microsoft.com/office/drawing/2014/main" id="{92CBE10B-E21B-A111-DB54-D7E3310256A7}"/>
                </a:ext>
              </a:extLst>
            </p:cNvPr>
            <p:cNvSpPr txBox="1">
              <a:spLocks/>
            </p:cNvSpPr>
            <p:nvPr/>
          </p:nvSpPr>
          <p:spPr>
            <a:xfrm>
              <a:off x="13218402" y="16100722"/>
              <a:ext cx="7333978" cy="1428158"/>
            </a:xfrm>
            <a:prstGeom prst="roundRect">
              <a:avLst>
                <a:gd name="adj" fmla="val 0"/>
              </a:avLst>
            </a:prstGeom>
            <a:noFill/>
          </p:spPr>
          <p:txBody>
            <a:bodyPr wrap="square" lIns="432503" tIns="432503" rIns="432503" bIns="432503" rtlCol="0" anchor="t">
              <a:noAutofit/>
            </a:bodyPr>
            <a:lstStyle/>
            <a:p>
              <a:pPr algn="just"/>
              <a:r>
                <a:rPr lang="en-GB" sz="2100" b="1" dirty="0">
                  <a:latin typeface="Calibri" panose="020F0502020204030204" pitchFamily="34" charset="0"/>
                  <a:ea typeface="Baskerville" panose="02020502070401020303" pitchFamily="18" charset="0"/>
                  <a:cs typeface="Calibri" panose="020F0502020204030204" pitchFamily="34" charset="0"/>
                </a:rPr>
                <a:t>Fig. 2 </a:t>
              </a:r>
              <a:r>
                <a:rPr lang="en-GB" sz="2100" dirty="0">
                  <a:latin typeface="Calibri" panose="020F0502020204030204" pitchFamily="34" charset="0"/>
                  <a:ea typeface="Baskerville" panose="02020502070401020303" pitchFamily="18" charset="0"/>
                  <a:cs typeface="Calibri" panose="020F0502020204030204" pitchFamily="34" charset="0"/>
                </a:rPr>
                <a:t>Ranging plot for object CAQTDL2 (</a:t>
              </a:r>
              <a:r>
                <a:rPr lang="en-GB" sz="2100" i="1" dirty="0">
                  <a:latin typeface="Calibri" panose="020F0502020204030204" pitchFamily="34" charset="0"/>
                  <a:ea typeface="Baskerville" panose="02020502070401020303" pitchFamily="18" charset="0"/>
                  <a:cs typeface="Calibri" panose="020F0502020204030204" pitchFamily="34" charset="0"/>
                </a:rPr>
                <a:t>N</a:t>
              </a:r>
              <a:r>
                <a:rPr lang="en-GB" sz="2100" i="1" baseline="-25000" dirty="0">
                  <a:latin typeface="Calibri" panose="020F0502020204030204" pitchFamily="34" charset="0"/>
                  <a:ea typeface="Baskerville" panose="02020502070401020303" pitchFamily="18" charset="0"/>
                  <a:cs typeface="Calibri" panose="020F0502020204030204" pitchFamily="34" charset="0"/>
                </a:rPr>
                <a:t>obs </a:t>
              </a:r>
              <a:r>
                <a:rPr lang="en-GB" sz="2100" dirty="0">
                  <a:latin typeface="Calibri" panose="020F0502020204030204" pitchFamily="34" charset="0"/>
                  <a:ea typeface="Baskerville" panose="02020502070401020303" pitchFamily="18" charset="0"/>
                  <a:cs typeface="Calibri" panose="020F0502020204030204" pitchFamily="34" charset="0"/>
                </a:rPr>
                <a:t>= 4). The contours show the weighted RMSE from the orbit determination. All points outside the heliocentric bound  are given a posterior probability of zero. </a:t>
              </a:r>
            </a:p>
          </p:txBody>
        </p:sp>
      </p:grpSp>
      <p:grpSp>
        <p:nvGrpSpPr>
          <p:cNvPr id="97" name="Group 96">
            <a:extLst>
              <a:ext uri="{FF2B5EF4-FFF2-40B4-BE49-F238E27FC236}">
                <a16:creationId xmlns:a16="http://schemas.microsoft.com/office/drawing/2014/main" id="{F4BC8C89-D227-0D9D-7F3C-CA1FAB17F9AD}"/>
              </a:ext>
            </a:extLst>
          </p:cNvPr>
          <p:cNvGrpSpPr/>
          <p:nvPr/>
        </p:nvGrpSpPr>
        <p:grpSpPr>
          <a:xfrm>
            <a:off x="12879732" y="18395403"/>
            <a:ext cx="7354999" cy="8492000"/>
            <a:chOff x="10129892" y="19519015"/>
            <a:chExt cx="7354999" cy="8492000"/>
          </a:xfrm>
        </p:grpSpPr>
        <p:sp>
          <p:nvSpPr>
            <p:cNvPr id="30" name="TextBox 29">
              <a:extLst>
                <a:ext uri="{FF2B5EF4-FFF2-40B4-BE49-F238E27FC236}">
                  <a16:creationId xmlns:a16="http://schemas.microsoft.com/office/drawing/2014/main" id="{ADA19823-DAB2-0B83-FAC8-4906389314AE}"/>
                </a:ext>
              </a:extLst>
            </p:cNvPr>
            <p:cNvSpPr txBox="1">
              <a:spLocks/>
            </p:cNvSpPr>
            <p:nvPr/>
          </p:nvSpPr>
          <p:spPr>
            <a:xfrm>
              <a:off x="10129892" y="19519015"/>
              <a:ext cx="7354999" cy="7804558"/>
            </a:xfrm>
            <a:prstGeom prst="roundRect">
              <a:avLst>
                <a:gd name="adj" fmla="val 4413"/>
              </a:avLst>
            </a:prstGeom>
            <a:solidFill>
              <a:schemeClr val="bg1">
                <a:lumMod val="95000"/>
              </a:schemeClr>
            </a:solidFill>
          </p:spPr>
          <p:txBody>
            <a:bodyPr wrap="square" lIns="432503" tIns="432503" rIns="432503" bIns="432503" rtlCol="0">
              <a:noAutofit/>
            </a:bodyPr>
            <a:lstStyle/>
            <a:p>
              <a:pPr>
                <a:lnSpc>
                  <a:spcPct val="150000"/>
                </a:lnSpc>
              </a:pPr>
              <a:endParaRPr lang="en-GB" sz="3200" dirty="0">
                <a:latin typeface="Segoe UI" panose="020B0502040204020203" pitchFamily="34" charset="0"/>
                <a:ea typeface="Segoe UI Black" panose="020B0A02040204020203" pitchFamily="34" charset="0"/>
                <a:cs typeface="Segoe UI" panose="020B0502040204020203" pitchFamily="34" charset="0"/>
              </a:endParaRPr>
            </a:p>
          </p:txBody>
        </p:sp>
        <p:pic>
          <p:nvPicPr>
            <p:cNvPr id="24" name="Picture 23" descr="A chart of different colored circles&#10;&#10;AI-generated content may be incorrect.">
              <a:extLst>
                <a:ext uri="{FF2B5EF4-FFF2-40B4-BE49-F238E27FC236}">
                  <a16:creationId xmlns:a16="http://schemas.microsoft.com/office/drawing/2014/main" id="{1F350BCB-6777-87BD-F8E2-02C5FEDEAA8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88848" y="19745586"/>
              <a:ext cx="6987674" cy="6288907"/>
            </a:xfrm>
            <a:prstGeom prst="rect">
              <a:avLst/>
            </a:prstGeom>
          </p:spPr>
        </p:pic>
        <p:sp>
          <p:nvSpPr>
            <p:cNvPr id="35" name="TextBox 34">
              <a:extLst>
                <a:ext uri="{FF2B5EF4-FFF2-40B4-BE49-F238E27FC236}">
                  <a16:creationId xmlns:a16="http://schemas.microsoft.com/office/drawing/2014/main" id="{9D296C55-7112-DCE7-EFD5-9C73128CBFEF}"/>
                </a:ext>
              </a:extLst>
            </p:cNvPr>
            <p:cNvSpPr txBox="1">
              <a:spLocks/>
            </p:cNvSpPr>
            <p:nvPr/>
          </p:nvSpPr>
          <p:spPr>
            <a:xfrm>
              <a:off x="10138282" y="25791185"/>
              <a:ext cx="7328488" cy="2219830"/>
            </a:xfrm>
            <a:prstGeom prst="roundRect">
              <a:avLst>
                <a:gd name="adj" fmla="val 0"/>
              </a:avLst>
            </a:prstGeom>
            <a:noFill/>
          </p:spPr>
          <p:txBody>
            <a:bodyPr wrap="square" lIns="432503" tIns="432503" rIns="432503" bIns="432503" rtlCol="0" anchor="t">
              <a:noAutofit/>
            </a:bodyPr>
            <a:lstStyle/>
            <a:p>
              <a:pPr algn="just"/>
              <a:r>
                <a:rPr lang="en-GB" sz="2100" b="1" dirty="0">
                  <a:latin typeface="Calibri" panose="020F0502020204030204" pitchFamily="34" charset="0"/>
                  <a:ea typeface="Baskerville" panose="02020502070401020303" pitchFamily="18" charset="0"/>
                  <a:cs typeface="Calibri" panose="020F0502020204030204" pitchFamily="34" charset="0"/>
                </a:rPr>
                <a:t>Fig. 4 </a:t>
              </a:r>
              <a:r>
                <a:rPr lang="en-GB" sz="2100" dirty="0">
                  <a:latin typeface="Calibri" panose="020F0502020204030204" pitchFamily="34" charset="0"/>
                  <a:ea typeface="Baskerville" panose="02020502070401020303" pitchFamily="18" charset="0"/>
                  <a:cs typeface="Calibri" panose="020F0502020204030204" pitchFamily="34" charset="0"/>
                </a:rPr>
                <a:t>Dashboard plot for object CAQTDL2 (</a:t>
              </a:r>
              <a:r>
                <a:rPr lang="en-GB" sz="2100" i="1" dirty="0">
                  <a:latin typeface="Calibri" panose="020F0502020204030204" pitchFamily="34" charset="0"/>
                  <a:ea typeface="Baskerville" panose="02020502070401020303" pitchFamily="18" charset="0"/>
                  <a:cs typeface="Calibri" panose="020F0502020204030204" pitchFamily="34" charset="0"/>
                </a:rPr>
                <a:t>N</a:t>
              </a:r>
              <a:r>
                <a:rPr lang="en-GB" sz="2100" i="1" baseline="-25000" dirty="0">
                  <a:latin typeface="Calibri" panose="020F0502020204030204" pitchFamily="34" charset="0"/>
                  <a:ea typeface="Baskerville" panose="02020502070401020303" pitchFamily="18" charset="0"/>
                  <a:cs typeface="Calibri" panose="020F0502020204030204" pitchFamily="34" charset="0"/>
                </a:rPr>
                <a:t>obs </a:t>
              </a:r>
              <a:r>
                <a:rPr lang="en-GB" sz="2100" dirty="0">
                  <a:latin typeface="Calibri" panose="020F0502020204030204" pitchFamily="34" charset="0"/>
                  <a:ea typeface="Baskerville" panose="02020502070401020303" pitchFamily="18" charset="0"/>
                  <a:cs typeface="Calibri" panose="020F0502020204030204" pitchFamily="34" charset="0"/>
                </a:rPr>
                <a:t>= 4). The rows indicate scores for impacting solutions, NEO solutions and all solutions respectively. </a:t>
              </a:r>
            </a:p>
          </p:txBody>
        </p:sp>
      </p:grpSp>
      <p:grpSp>
        <p:nvGrpSpPr>
          <p:cNvPr id="101" name="Group 100">
            <a:extLst>
              <a:ext uri="{FF2B5EF4-FFF2-40B4-BE49-F238E27FC236}">
                <a16:creationId xmlns:a16="http://schemas.microsoft.com/office/drawing/2014/main" id="{3348B9E6-1A1A-3C72-74E3-FCEB43F0BD01}"/>
              </a:ext>
            </a:extLst>
          </p:cNvPr>
          <p:cNvGrpSpPr/>
          <p:nvPr/>
        </p:nvGrpSpPr>
        <p:grpSpPr>
          <a:xfrm>
            <a:off x="20581791" y="18395403"/>
            <a:ext cx="9070644" cy="8469499"/>
            <a:chOff x="12290321" y="16105710"/>
            <a:chExt cx="9070644" cy="8538705"/>
          </a:xfrm>
        </p:grpSpPr>
        <p:sp>
          <p:nvSpPr>
            <p:cNvPr id="31" name="TextBox 30">
              <a:extLst>
                <a:ext uri="{FF2B5EF4-FFF2-40B4-BE49-F238E27FC236}">
                  <a16:creationId xmlns:a16="http://schemas.microsoft.com/office/drawing/2014/main" id="{AAB87ED8-8F55-6B2B-77E5-A7B2BB8F9BAF}"/>
                </a:ext>
              </a:extLst>
            </p:cNvPr>
            <p:cNvSpPr txBox="1">
              <a:spLocks/>
            </p:cNvSpPr>
            <p:nvPr/>
          </p:nvSpPr>
          <p:spPr>
            <a:xfrm>
              <a:off x="12361963" y="16105710"/>
              <a:ext cx="8999002" cy="7918583"/>
            </a:xfrm>
            <a:prstGeom prst="roundRect">
              <a:avLst>
                <a:gd name="adj" fmla="val 4413"/>
              </a:avLst>
            </a:prstGeom>
            <a:solidFill>
              <a:schemeClr val="bg1">
                <a:lumMod val="95000"/>
              </a:schemeClr>
            </a:solidFill>
          </p:spPr>
          <p:txBody>
            <a:bodyPr wrap="square" lIns="432503" tIns="432503" rIns="432503" bIns="432503" rtlCol="0">
              <a:noAutofit/>
            </a:bodyPr>
            <a:lstStyle/>
            <a:p>
              <a:pPr>
                <a:lnSpc>
                  <a:spcPct val="150000"/>
                </a:lnSpc>
              </a:pPr>
              <a:endParaRPr lang="en-GB" sz="3200" dirty="0">
                <a:latin typeface="Segoe UI" panose="020B0502040204020203" pitchFamily="34" charset="0"/>
                <a:ea typeface="Segoe UI Black" panose="020B0A02040204020203" pitchFamily="34" charset="0"/>
                <a:cs typeface="Segoe UI" panose="020B0502040204020203" pitchFamily="34" charset="0"/>
              </a:endParaRPr>
            </a:p>
          </p:txBody>
        </p:sp>
        <p:pic>
          <p:nvPicPr>
            <p:cNvPr id="16" name="Picture 15">
              <a:extLst>
                <a:ext uri="{FF2B5EF4-FFF2-40B4-BE49-F238E27FC236}">
                  <a16:creationId xmlns:a16="http://schemas.microsoft.com/office/drawing/2014/main" id="{593E36CB-6A14-7841-AC07-76F354BE5427}"/>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12612359" y="16306179"/>
              <a:ext cx="8498207" cy="6373655"/>
            </a:xfrm>
            <a:prstGeom prst="rect">
              <a:avLst/>
            </a:prstGeom>
          </p:spPr>
        </p:pic>
        <p:sp>
          <p:nvSpPr>
            <p:cNvPr id="36" name="TextBox 35">
              <a:extLst>
                <a:ext uri="{FF2B5EF4-FFF2-40B4-BE49-F238E27FC236}">
                  <a16:creationId xmlns:a16="http://schemas.microsoft.com/office/drawing/2014/main" id="{9680BA72-BEBF-C09D-6B13-C43821D7ADFD}"/>
                </a:ext>
              </a:extLst>
            </p:cNvPr>
            <p:cNvSpPr txBox="1">
              <a:spLocks/>
            </p:cNvSpPr>
            <p:nvPr/>
          </p:nvSpPr>
          <p:spPr>
            <a:xfrm>
              <a:off x="12290321" y="22424585"/>
              <a:ext cx="8999002" cy="2219830"/>
            </a:xfrm>
            <a:prstGeom prst="roundRect">
              <a:avLst>
                <a:gd name="adj" fmla="val 0"/>
              </a:avLst>
            </a:prstGeom>
            <a:noFill/>
          </p:spPr>
          <p:txBody>
            <a:bodyPr wrap="square" lIns="432503" tIns="432503" rIns="432503" bIns="432503" rtlCol="0" anchor="t">
              <a:noAutofit/>
            </a:bodyPr>
            <a:lstStyle/>
            <a:p>
              <a:pPr algn="just"/>
              <a:r>
                <a:rPr lang="en-GB" sz="2100" b="1" dirty="0">
                  <a:latin typeface="Calibri" panose="020F0502020204030204" pitchFamily="34" charset="0"/>
                  <a:ea typeface="Baskerville" panose="02020502070401020303" pitchFamily="18" charset="0"/>
                  <a:cs typeface="Calibri" panose="020F0502020204030204" pitchFamily="34" charset="0"/>
                </a:rPr>
                <a:t>Fig. 5 </a:t>
              </a:r>
              <a:r>
                <a:rPr lang="en-GB" sz="2100" dirty="0">
                  <a:latin typeface="Calibri" panose="020F0502020204030204" pitchFamily="34" charset="0"/>
                  <a:ea typeface="Baskerville" panose="02020502070401020303" pitchFamily="18" charset="0"/>
                  <a:cs typeface="Calibri" panose="020F0502020204030204" pitchFamily="34" charset="0"/>
                </a:rPr>
                <a:t>Impact plot for object CAQTDL2 (</a:t>
              </a:r>
              <a:r>
                <a:rPr lang="en-GB" sz="2100" i="1" dirty="0">
                  <a:latin typeface="Calibri" panose="020F0502020204030204" pitchFamily="34" charset="0"/>
                  <a:ea typeface="Baskerville" panose="02020502070401020303" pitchFamily="18" charset="0"/>
                  <a:cs typeface="Calibri" panose="020F0502020204030204" pitchFamily="34" charset="0"/>
                </a:rPr>
                <a:t>N</a:t>
              </a:r>
              <a:r>
                <a:rPr lang="en-GB" sz="2100" i="1" baseline="-25000" dirty="0">
                  <a:latin typeface="Calibri" panose="020F0502020204030204" pitchFamily="34" charset="0"/>
                  <a:ea typeface="Baskerville" panose="02020502070401020303" pitchFamily="18" charset="0"/>
                  <a:cs typeface="Calibri" panose="020F0502020204030204" pitchFamily="34" charset="0"/>
                </a:rPr>
                <a:t>obs </a:t>
              </a:r>
              <a:r>
                <a:rPr lang="en-GB" sz="2100" dirty="0">
                  <a:latin typeface="Calibri" panose="020F0502020204030204" pitchFamily="34" charset="0"/>
                  <a:ea typeface="Baskerville" panose="02020502070401020303" pitchFamily="18" charset="0"/>
                  <a:cs typeface="Calibri" panose="020F0502020204030204" pitchFamily="34" charset="0"/>
                </a:rPr>
                <a:t>= 4). Impacting Monte Carlo samples drawn from the grid posterior distribution are plotted with an indicated impact time. The median impact location is plotted as a cross. </a:t>
              </a:r>
            </a:p>
          </p:txBody>
        </p:sp>
      </p:grpSp>
      <p:sp>
        <p:nvSpPr>
          <p:cNvPr id="86" name="Rounded Rectangle 85">
            <a:extLst>
              <a:ext uri="{FF2B5EF4-FFF2-40B4-BE49-F238E27FC236}">
                <a16:creationId xmlns:a16="http://schemas.microsoft.com/office/drawing/2014/main" id="{DF8AF727-A5ED-2C7A-9426-DD903EB5DDB7}"/>
              </a:ext>
            </a:extLst>
          </p:cNvPr>
          <p:cNvSpPr/>
          <p:nvPr/>
        </p:nvSpPr>
        <p:spPr>
          <a:xfrm>
            <a:off x="21297705" y="27507218"/>
            <a:ext cx="8533962" cy="10510174"/>
          </a:xfrm>
          <a:prstGeom prst="roundRect">
            <a:avLst>
              <a:gd name="adj" fmla="val 3442"/>
            </a:avLst>
          </a:prstGeom>
          <a:noFill/>
          <a:ln w="571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200" dirty="0">
              <a:solidFill>
                <a:schemeClr val="tx1"/>
              </a:solidFill>
            </a:endParaRPr>
          </a:p>
        </p:txBody>
      </p:sp>
      <p:sp>
        <p:nvSpPr>
          <p:cNvPr id="88" name="Rectangle 87">
            <a:extLst>
              <a:ext uri="{FF2B5EF4-FFF2-40B4-BE49-F238E27FC236}">
                <a16:creationId xmlns:a16="http://schemas.microsoft.com/office/drawing/2014/main" id="{498B14CF-FC3C-3F6E-99E6-E7E55AD99A09}"/>
              </a:ext>
            </a:extLst>
          </p:cNvPr>
          <p:cNvSpPr/>
          <p:nvPr/>
        </p:nvSpPr>
        <p:spPr>
          <a:xfrm>
            <a:off x="21945373" y="26935444"/>
            <a:ext cx="7357794" cy="1080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80000"/>
              </a:lnSpc>
            </a:pPr>
            <a:r>
              <a:rPr lang="en-US" sz="4000" dirty="0">
                <a:latin typeface="Segoe UI Black" panose="020B0A02040204020203" pitchFamily="34" charset="0"/>
                <a:ea typeface="Segoe UI Black" panose="020B0A02040204020203" pitchFamily="34" charset="0"/>
                <a:cs typeface="Segoe UI" panose="020B0502040204020203" pitchFamily="34" charset="0"/>
              </a:rPr>
              <a:t>New development features</a:t>
            </a:r>
          </a:p>
          <a:p>
            <a:pPr algn="ctr"/>
            <a:endParaRPr lang="en-US" sz="1400" dirty="0"/>
          </a:p>
        </p:txBody>
      </p:sp>
      <p:sp>
        <p:nvSpPr>
          <p:cNvPr id="100" name="Rounded Rectangle 99">
            <a:extLst>
              <a:ext uri="{FF2B5EF4-FFF2-40B4-BE49-F238E27FC236}">
                <a16:creationId xmlns:a16="http://schemas.microsoft.com/office/drawing/2014/main" id="{C9ADCE50-B806-B53F-DEC6-5229B302CE20}"/>
              </a:ext>
            </a:extLst>
          </p:cNvPr>
          <p:cNvSpPr/>
          <p:nvPr/>
        </p:nvSpPr>
        <p:spPr>
          <a:xfrm>
            <a:off x="415584" y="8931920"/>
            <a:ext cx="29416084" cy="17516484"/>
          </a:xfrm>
          <a:prstGeom prst="roundRect">
            <a:avLst>
              <a:gd name="adj" fmla="val 3161"/>
            </a:avLst>
          </a:prstGeom>
          <a:noFill/>
          <a:ln w="571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400" dirty="0">
              <a:solidFill>
                <a:schemeClr val="tx1"/>
              </a:solidFill>
            </a:endParaRPr>
          </a:p>
        </p:txBody>
      </p:sp>
      <p:sp>
        <p:nvSpPr>
          <p:cNvPr id="93" name="Rectangle 92">
            <a:extLst>
              <a:ext uri="{FF2B5EF4-FFF2-40B4-BE49-F238E27FC236}">
                <a16:creationId xmlns:a16="http://schemas.microsoft.com/office/drawing/2014/main" id="{636A0A68-3BD5-B367-282A-5108099DAE0F}"/>
              </a:ext>
            </a:extLst>
          </p:cNvPr>
          <p:cNvSpPr/>
          <p:nvPr/>
        </p:nvSpPr>
        <p:spPr>
          <a:xfrm>
            <a:off x="11224231" y="8277334"/>
            <a:ext cx="7815270" cy="1080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80000"/>
              </a:lnSpc>
            </a:pPr>
            <a:r>
              <a:rPr lang="en-US" sz="4000" dirty="0">
                <a:latin typeface="Segoe UI Black" panose="020B0A02040204020203" pitchFamily="34" charset="0"/>
                <a:ea typeface="Segoe UI Black" panose="020B0A02040204020203" pitchFamily="34" charset="0"/>
                <a:cs typeface="Segoe UI" panose="020B0502040204020203" pitchFamily="34" charset="0"/>
              </a:rPr>
              <a:t>Meerkat Processing</a:t>
            </a:r>
          </a:p>
          <a:p>
            <a:pPr algn="ctr"/>
            <a:endParaRPr lang="en-US" sz="1400" dirty="0"/>
          </a:p>
        </p:txBody>
      </p:sp>
      <p:sp>
        <p:nvSpPr>
          <p:cNvPr id="103" name="Rounded Rectangle 102">
            <a:extLst>
              <a:ext uri="{FF2B5EF4-FFF2-40B4-BE49-F238E27FC236}">
                <a16:creationId xmlns:a16="http://schemas.microsoft.com/office/drawing/2014/main" id="{BB0D088E-2F89-C518-B433-13904A73CC3F}"/>
              </a:ext>
            </a:extLst>
          </p:cNvPr>
          <p:cNvSpPr/>
          <p:nvPr/>
        </p:nvSpPr>
        <p:spPr>
          <a:xfrm>
            <a:off x="443543" y="27494349"/>
            <a:ext cx="11336347" cy="10523042"/>
          </a:xfrm>
          <a:prstGeom prst="roundRect">
            <a:avLst>
              <a:gd name="adj" fmla="val 4004"/>
            </a:avLst>
          </a:prstGeom>
          <a:noFill/>
          <a:ln w="571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400" dirty="0">
              <a:solidFill>
                <a:schemeClr val="tx1"/>
              </a:solidFill>
            </a:endParaRPr>
          </a:p>
          <a:p>
            <a:pPr algn="ctr"/>
            <a:endParaRPr lang="en-GB" sz="2400" dirty="0">
              <a:solidFill>
                <a:schemeClr val="tx1"/>
              </a:solidFill>
            </a:endParaRPr>
          </a:p>
          <a:p>
            <a:pPr algn="ctr"/>
            <a:endParaRPr lang="en-GB" sz="2400" dirty="0">
              <a:solidFill>
                <a:schemeClr val="tx1"/>
              </a:solidFill>
            </a:endParaRPr>
          </a:p>
          <a:p>
            <a:pPr algn="ctr"/>
            <a:endParaRPr lang="en-GB" sz="2400" dirty="0">
              <a:solidFill>
                <a:schemeClr val="tx1"/>
              </a:solidFill>
            </a:endParaRPr>
          </a:p>
          <a:p>
            <a:pPr algn="ctr"/>
            <a:endParaRPr lang="en-GB" sz="2400" dirty="0">
              <a:solidFill>
                <a:schemeClr val="tx1"/>
              </a:solidFill>
            </a:endParaRPr>
          </a:p>
          <a:p>
            <a:pPr algn="ctr"/>
            <a:endParaRPr lang="en-GB" sz="2400" dirty="0">
              <a:solidFill>
                <a:schemeClr val="tx1"/>
              </a:solidFill>
            </a:endParaRPr>
          </a:p>
          <a:p>
            <a:pPr algn="ctr"/>
            <a:endParaRPr lang="en-GB" sz="2400" dirty="0">
              <a:solidFill>
                <a:schemeClr val="tx1"/>
              </a:solidFill>
            </a:endParaRPr>
          </a:p>
          <a:p>
            <a:pPr algn="ctr"/>
            <a:endParaRPr lang="en-GB" sz="2400" dirty="0">
              <a:solidFill>
                <a:schemeClr val="tx1"/>
              </a:solidFill>
            </a:endParaRPr>
          </a:p>
        </p:txBody>
      </p:sp>
      <p:sp>
        <p:nvSpPr>
          <p:cNvPr id="104" name="Rectangle 103">
            <a:extLst>
              <a:ext uri="{FF2B5EF4-FFF2-40B4-BE49-F238E27FC236}">
                <a16:creationId xmlns:a16="http://schemas.microsoft.com/office/drawing/2014/main" id="{91BE0926-1575-A1A0-6C96-F77F6637D1E9}"/>
              </a:ext>
            </a:extLst>
          </p:cNvPr>
          <p:cNvSpPr/>
          <p:nvPr/>
        </p:nvSpPr>
        <p:spPr>
          <a:xfrm>
            <a:off x="3359706" y="26932174"/>
            <a:ext cx="5504019" cy="1080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80000"/>
              </a:lnSpc>
            </a:pPr>
            <a:r>
              <a:rPr lang="en-US" sz="4000" dirty="0">
                <a:latin typeface="Segoe UI Black" panose="020B0A02040204020203" pitchFamily="34" charset="0"/>
                <a:ea typeface="Segoe UI Black" panose="020B0A02040204020203" pitchFamily="34" charset="0"/>
                <a:cs typeface="Segoe UI" panose="020B0502040204020203" pitchFamily="34" charset="0"/>
              </a:rPr>
              <a:t>False positive alerts</a:t>
            </a:r>
          </a:p>
          <a:p>
            <a:pPr algn="ctr"/>
            <a:endParaRPr lang="en-US" sz="1400" dirty="0"/>
          </a:p>
        </p:txBody>
      </p:sp>
      <p:sp>
        <p:nvSpPr>
          <p:cNvPr id="105" name="Rounded Rectangle 104">
            <a:extLst>
              <a:ext uri="{FF2B5EF4-FFF2-40B4-BE49-F238E27FC236}">
                <a16:creationId xmlns:a16="http://schemas.microsoft.com/office/drawing/2014/main" id="{D4E286A1-BC27-D684-EA23-B62D1AA5EC29}"/>
              </a:ext>
            </a:extLst>
          </p:cNvPr>
          <p:cNvSpPr/>
          <p:nvPr/>
        </p:nvSpPr>
        <p:spPr>
          <a:xfrm>
            <a:off x="11991808" y="27507217"/>
            <a:ext cx="9054770" cy="10510174"/>
          </a:xfrm>
          <a:prstGeom prst="roundRect">
            <a:avLst>
              <a:gd name="adj" fmla="val 4204"/>
            </a:avLst>
          </a:prstGeom>
          <a:noFill/>
          <a:ln w="571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400" dirty="0">
              <a:solidFill>
                <a:schemeClr val="tx1"/>
              </a:solidFill>
            </a:endParaRPr>
          </a:p>
        </p:txBody>
      </p:sp>
      <p:sp>
        <p:nvSpPr>
          <p:cNvPr id="106" name="Rectangle 105">
            <a:extLst>
              <a:ext uri="{FF2B5EF4-FFF2-40B4-BE49-F238E27FC236}">
                <a16:creationId xmlns:a16="http://schemas.microsoft.com/office/drawing/2014/main" id="{F3876687-249D-0680-61E6-E30F19AE4E49}"/>
              </a:ext>
            </a:extLst>
          </p:cNvPr>
          <p:cNvSpPr/>
          <p:nvPr/>
        </p:nvSpPr>
        <p:spPr>
          <a:xfrm>
            <a:off x="13805221" y="26948536"/>
            <a:ext cx="5504019" cy="1080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80000"/>
              </a:lnSpc>
            </a:pPr>
            <a:r>
              <a:rPr lang="en-US" sz="4000" dirty="0">
                <a:latin typeface="Segoe UI Black" panose="020B0A02040204020203" pitchFamily="34" charset="0"/>
                <a:ea typeface="Segoe UI Black" panose="020B0A02040204020203" pitchFamily="34" charset="0"/>
                <a:cs typeface="Segoe UI" panose="020B0502040204020203" pitchFamily="34" charset="0"/>
              </a:rPr>
              <a:t>Error rate</a:t>
            </a:r>
          </a:p>
          <a:p>
            <a:pPr algn="ctr"/>
            <a:endParaRPr lang="en-US" sz="1400" dirty="0"/>
          </a:p>
        </p:txBody>
      </p:sp>
      <p:sp>
        <p:nvSpPr>
          <p:cNvPr id="29" name="TextBox 28">
            <a:extLst>
              <a:ext uri="{FF2B5EF4-FFF2-40B4-BE49-F238E27FC236}">
                <a16:creationId xmlns:a16="http://schemas.microsoft.com/office/drawing/2014/main" id="{F43AA4EC-D8B6-007B-2415-5F2D950C8AF2}"/>
              </a:ext>
            </a:extLst>
          </p:cNvPr>
          <p:cNvSpPr txBox="1"/>
          <p:nvPr/>
        </p:nvSpPr>
        <p:spPr>
          <a:xfrm>
            <a:off x="620411" y="32225608"/>
            <a:ext cx="10908352" cy="5909310"/>
          </a:xfrm>
          <a:prstGeom prst="rect">
            <a:avLst/>
          </a:prstGeom>
          <a:noFill/>
        </p:spPr>
        <p:txBody>
          <a:bodyPr wrap="square" rtlCol="0">
            <a:spAutoFit/>
          </a:bodyPr>
          <a:lstStyle/>
          <a:p>
            <a:pPr algn="just">
              <a:defRPr/>
            </a:pPr>
            <a:r>
              <a:rPr lang="en-GB" sz="2100" b="1" dirty="0">
                <a:solidFill>
                  <a:prstClr val="black"/>
                </a:solidFill>
                <a:latin typeface="Calibri" panose="020F0502020204030204"/>
              </a:rPr>
              <a:t>Fig. 6. </a:t>
            </a:r>
            <a:r>
              <a:rPr lang="en-GB" sz="2100" i="1" dirty="0">
                <a:solidFill>
                  <a:prstClr val="black"/>
                </a:solidFill>
                <a:latin typeface="Calibri" panose="020F0502020204030204"/>
              </a:rPr>
              <a:t>Left panel: </a:t>
            </a:r>
            <a:r>
              <a:rPr lang="en-GB" sz="2100" dirty="0">
                <a:solidFill>
                  <a:prstClr val="black"/>
                </a:solidFill>
                <a:latin typeface="Calibri" panose="020F0502020204030204"/>
              </a:rPr>
              <a:t>500 heliocentric impacting MC samples for specific false positive alert objects. The discovery stations and impact scores are indicated. </a:t>
            </a:r>
            <a:r>
              <a:rPr lang="en-GB" sz="2100" i="1" dirty="0">
                <a:solidFill>
                  <a:prstClr val="black"/>
                </a:solidFill>
                <a:latin typeface="Calibri" panose="020F0502020204030204"/>
              </a:rPr>
              <a:t>Right panel: </a:t>
            </a:r>
            <a:r>
              <a:rPr lang="en-GB" sz="2100" dirty="0">
                <a:solidFill>
                  <a:prstClr val="black"/>
                </a:solidFill>
                <a:latin typeface="Calibri" panose="020F0502020204030204"/>
              </a:rPr>
              <a:t>The impact region of ZTs0386 in </a:t>
            </a:r>
            <a:r>
              <a:rPr lang="en-GB" sz="2100" u="none" dirty="0">
                <a:solidFill>
                  <a:schemeClr val="tx1"/>
                </a:solidFill>
              </a:rPr>
              <a:t>(𝜌,𝜌</a:t>
            </a:r>
            <a:r>
              <a:rPr lang="el-GR" sz="2100" b="1" i="0" dirty="0">
                <a:solidFill>
                  <a:schemeClr val="tx1"/>
                </a:solidFill>
              </a:rPr>
              <a:t>̇</a:t>
            </a:r>
            <a:r>
              <a:rPr lang="en-GB" sz="2100" u="none" dirty="0">
                <a:solidFill>
                  <a:schemeClr val="tx1"/>
                </a:solidFill>
              </a:rPr>
              <a:t>)-space </a:t>
            </a:r>
            <a:r>
              <a:rPr lang="en-GB" sz="2100" dirty="0">
                <a:solidFill>
                  <a:prstClr val="black"/>
                </a:solidFill>
                <a:latin typeface="Calibri" panose="020F0502020204030204"/>
              </a:rPr>
              <a:t>is mapped into longitude-latitude space, highlighting the correlation of sample impact location with range-rate. </a:t>
            </a:r>
            <a:endParaRPr kumimoji="0" lang="en-GB" sz="2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457200" rtl="0" eaLnBrk="1" fontAlgn="auto" latinLnBrk="0" hangingPunct="1">
              <a:spcBef>
                <a:spcPts val="0"/>
              </a:spcBef>
              <a:spcAft>
                <a:spcPts val="0"/>
              </a:spcAft>
              <a:buClrTx/>
              <a:buSzTx/>
              <a:buFontTx/>
              <a:buNone/>
              <a:tabLst/>
              <a:defRPr/>
            </a:pPr>
            <a:endParaRPr lang="en-GB" sz="2400" dirty="0">
              <a:solidFill>
                <a:prstClr val="black"/>
              </a:solidFill>
              <a:latin typeface="Calibri" panose="020F0502020204030204"/>
            </a:endParaRPr>
          </a:p>
          <a:p>
            <a:pPr marL="0" marR="0" lvl="0" indent="0" algn="just" defTabSz="457200" rtl="0" eaLnBrk="1" fontAlgn="auto" latinLnBrk="0" hangingPunct="1">
              <a:spcBef>
                <a:spcPts val="0"/>
              </a:spcBef>
              <a:spcAft>
                <a:spcPts val="0"/>
              </a:spcAft>
              <a:buClrTx/>
              <a:buSzTx/>
              <a:buFontTx/>
              <a:buNone/>
              <a:tabLst/>
              <a:defRPr/>
            </a:pPr>
            <a:r>
              <a:rPr lang="en-GB" sz="2100" dirty="0">
                <a:solidFill>
                  <a:prstClr val="black"/>
                </a:solidFill>
                <a:latin typeface="Calibri" panose="020F0502020204030204"/>
              </a:rPr>
              <a:t>Between May 2024 and Apr 2025, Meerkat issued </a:t>
            </a:r>
            <a:r>
              <a:rPr lang="en-GB" sz="2100" dirty="0">
                <a:solidFill>
                  <a:schemeClr val="tx1"/>
                </a:solidFill>
              </a:rPr>
              <a:t>∽</a:t>
            </a:r>
            <a:r>
              <a:rPr lang="en-GB" sz="2100" dirty="0">
                <a:solidFill>
                  <a:prstClr val="black"/>
                </a:solidFill>
                <a:latin typeface="Calibri" panose="020F0502020204030204"/>
              </a:rPr>
              <a:t>15 discovery alerts (</a:t>
            </a:r>
            <a:r>
              <a:rPr lang="en-GB" sz="2100" i="1" dirty="0">
                <a:solidFill>
                  <a:prstClr val="black"/>
                </a:solidFill>
                <a:latin typeface="Calibri" panose="020F0502020204030204"/>
              </a:rPr>
              <a:t>N</a:t>
            </a:r>
            <a:r>
              <a:rPr lang="en-GB" sz="2100" i="1" baseline="-25000" dirty="0">
                <a:solidFill>
                  <a:prstClr val="black"/>
                </a:solidFill>
                <a:latin typeface="Calibri" panose="020F0502020204030204"/>
              </a:rPr>
              <a:t>obs </a:t>
            </a:r>
            <a:r>
              <a:rPr lang="en-GB" sz="2100" dirty="0">
                <a:solidFill>
                  <a:prstClr val="black"/>
                </a:solidFill>
                <a:latin typeface="Calibri" panose="020F0502020204030204"/>
              </a:rPr>
              <a:t>≤ 5) where the MC impact locations appeared to point towards the discovery station, as shown in Fig. 6. The mechanism behind this is hypothesised as:</a:t>
            </a:r>
          </a:p>
          <a:p>
            <a:pPr marL="457200" marR="0" lvl="0" indent="-457200" algn="just" defTabSz="457200" rtl="0" eaLnBrk="1" fontAlgn="auto" latinLnBrk="0" hangingPunct="1">
              <a:spcBef>
                <a:spcPts val="0"/>
              </a:spcBef>
              <a:spcAft>
                <a:spcPts val="0"/>
              </a:spcAft>
              <a:buClrTx/>
              <a:buSzTx/>
              <a:buFontTx/>
              <a:buAutoNum type="arabicPeriod"/>
              <a:tabLst/>
              <a:defRPr/>
            </a:pPr>
            <a:r>
              <a:rPr lang="en-GB" sz="2100" dirty="0">
                <a:solidFill>
                  <a:prstClr val="black"/>
                </a:solidFill>
                <a:latin typeface="Calibri" panose="020F0502020204030204"/>
              </a:rPr>
              <a:t>Poor observations </a:t>
            </a:r>
            <a:r>
              <a:rPr lang="en-GB" sz="2100" b="1" dirty="0">
                <a:solidFill>
                  <a:prstClr val="black"/>
                </a:solidFill>
                <a:latin typeface="Calibri" panose="020F0502020204030204"/>
              </a:rPr>
              <a:t>inject artificial curvature </a:t>
            </a:r>
            <a:r>
              <a:rPr lang="en-GB" sz="2100" dirty="0">
                <a:solidFill>
                  <a:prstClr val="black"/>
                </a:solidFill>
                <a:latin typeface="Calibri" panose="020F0502020204030204"/>
              </a:rPr>
              <a:t>to the observation arc</a:t>
            </a:r>
          </a:p>
          <a:p>
            <a:pPr marL="457200" marR="0" lvl="0" indent="-457200" algn="just" defTabSz="457200" rtl="0" eaLnBrk="1" fontAlgn="auto" latinLnBrk="0" hangingPunct="1">
              <a:spcBef>
                <a:spcPts val="0"/>
              </a:spcBef>
              <a:spcAft>
                <a:spcPts val="0"/>
              </a:spcAft>
              <a:buClrTx/>
              <a:buSzTx/>
              <a:buFontTx/>
              <a:buAutoNum type="arabicPeriod"/>
              <a:tabLst/>
              <a:defRPr/>
            </a:pPr>
            <a:r>
              <a:rPr lang="en-GB" sz="2100" dirty="0">
                <a:solidFill>
                  <a:prstClr val="black"/>
                </a:solidFill>
                <a:latin typeface="Calibri" panose="020F0502020204030204"/>
              </a:rPr>
              <a:t>Consequently, all fitted orbits within admissible region </a:t>
            </a:r>
            <a:r>
              <a:rPr lang="en-GB" sz="2100" b="1" dirty="0">
                <a:solidFill>
                  <a:prstClr val="black"/>
                </a:solidFill>
                <a:latin typeface="Calibri" panose="020F0502020204030204"/>
              </a:rPr>
              <a:t>equally likely</a:t>
            </a:r>
          </a:p>
          <a:p>
            <a:pPr marL="457200" marR="0" lvl="0" indent="-457200" algn="just" defTabSz="457200" rtl="0" eaLnBrk="1" fontAlgn="auto" latinLnBrk="0" hangingPunct="1">
              <a:spcBef>
                <a:spcPts val="0"/>
              </a:spcBef>
              <a:spcAft>
                <a:spcPts val="0"/>
              </a:spcAft>
              <a:buClrTx/>
              <a:buSzTx/>
              <a:buFontTx/>
              <a:buAutoNum type="arabicPeriod"/>
              <a:tabLst/>
              <a:defRPr/>
            </a:pPr>
            <a:r>
              <a:rPr lang="en-GB" sz="2100" dirty="0">
                <a:solidFill>
                  <a:prstClr val="black"/>
                </a:solidFill>
                <a:latin typeface="Calibri" panose="020F0502020204030204"/>
              </a:rPr>
              <a:t>Monte Carlo samples are </a:t>
            </a:r>
            <a:r>
              <a:rPr lang="en-GB" sz="2100" b="1" dirty="0">
                <a:solidFill>
                  <a:prstClr val="black"/>
                </a:solidFill>
                <a:latin typeface="Calibri" panose="020F0502020204030204"/>
              </a:rPr>
              <a:t>drawn from a uniform distribution</a:t>
            </a:r>
            <a:r>
              <a:rPr lang="en-GB" sz="2100" dirty="0">
                <a:solidFill>
                  <a:schemeClr val="tx1"/>
                </a:solidFill>
              </a:rPr>
              <a:t>; 𝑠 ∽ 𝒰</a:t>
            </a:r>
            <a:r>
              <a:rPr lang="en-GB" sz="2100" u="none" dirty="0">
                <a:solidFill>
                  <a:schemeClr val="tx1"/>
                </a:solidFill>
              </a:rPr>
              <a:t>(𝜌,𝜌</a:t>
            </a:r>
            <a:r>
              <a:rPr lang="el-GR" sz="2100" b="1" i="0" dirty="0">
                <a:solidFill>
                  <a:schemeClr val="tx1"/>
                </a:solidFill>
              </a:rPr>
              <a:t>̇</a:t>
            </a:r>
            <a:r>
              <a:rPr lang="en-GB" sz="2100" u="none" dirty="0">
                <a:solidFill>
                  <a:schemeClr val="tx1"/>
                </a:solidFill>
              </a:rPr>
              <a:t>)</a:t>
            </a:r>
          </a:p>
          <a:p>
            <a:pPr marL="457200" marR="0" lvl="0" indent="-457200" algn="just" defTabSz="457200" rtl="0" eaLnBrk="1" fontAlgn="auto" latinLnBrk="0" hangingPunct="1">
              <a:spcBef>
                <a:spcPts val="0"/>
              </a:spcBef>
              <a:spcAft>
                <a:spcPts val="0"/>
              </a:spcAft>
              <a:buClrTx/>
              <a:buSzTx/>
              <a:buFontTx/>
              <a:buAutoNum type="arabicPeriod"/>
              <a:tabLst/>
              <a:defRPr/>
            </a:pPr>
            <a:r>
              <a:rPr lang="en-GB" sz="2100" dirty="0"/>
              <a:t>Impact locations </a:t>
            </a:r>
            <a:r>
              <a:rPr lang="en-GB" sz="2100" b="1" dirty="0"/>
              <a:t>cluster correlating to range-rate. </a:t>
            </a:r>
          </a:p>
          <a:p>
            <a:pPr marR="0" lvl="0" algn="just" defTabSz="457200" rtl="0" eaLnBrk="1" fontAlgn="auto" latinLnBrk="0" hangingPunct="1">
              <a:spcBef>
                <a:spcPts val="0"/>
              </a:spcBef>
              <a:spcAft>
                <a:spcPts val="0"/>
              </a:spcAft>
              <a:buClrTx/>
              <a:buSzTx/>
              <a:tabLst/>
              <a:defRPr/>
            </a:pPr>
            <a:endParaRPr lang="en-GB" sz="2100" dirty="0"/>
          </a:p>
          <a:p>
            <a:pPr marR="0" lvl="0" algn="just" defTabSz="457200" rtl="0" eaLnBrk="1" fontAlgn="auto" latinLnBrk="0" hangingPunct="1">
              <a:spcBef>
                <a:spcPts val="0"/>
              </a:spcBef>
              <a:spcAft>
                <a:spcPts val="0"/>
              </a:spcAft>
              <a:buClrTx/>
              <a:buSzTx/>
              <a:tabLst/>
              <a:defRPr/>
            </a:pPr>
            <a:r>
              <a:rPr lang="en-GB" sz="2100" dirty="0"/>
              <a:t>The clustering is thought to be due to the natural dispersion that occurs with changing velocity. This effect is worsened by slower range rate samples having more time to be perturbed by Earth’s gravity, and typically being fitted with less eccentric orbits. </a:t>
            </a:r>
            <a:r>
              <a:rPr lang="en-GB" sz="2100" u="none" dirty="0">
                <a:solidFill>
                  <a:schemeClr val="tx1"/>
                </a:solidFill>
              </a:rPr>
              <a:t>It is envisaged to devise a metric based on the flatness of the posterior distribution to indicate when this false positive will occur. </a:t>
            </a:r>
            <a:endParaRPr lang="en-GB" sz="2400" dirty="0">
              <a:solidFill>
                <a:prstClr val="black"/>
              </a:solidFill>
              <a:latin typeface="Calibri" panose="020F0502020204030204"/>
            </a:endParaRPr>
          </a:p>
          <a:p>
            <a:pPr marL="342900" marR="0" lvl="0" indent="-342900" algn="just" defTabSz="457200" rtl="0" eaLnBrk="1" fontAlgn="auto" latinLnBrk="0" hangingPunct="1">
              <a:spcBef>
                <a:spcPts val="0"/>
              </a:spcBef>
              <a:spcAft>
                <a:spcPts val="0"/>
              </a:spcAft>
              <a:buClrTx/>
              <a:buSzTx/>
              <a:buFontTx/>
              <a:buAutoNum type="arabicPeriod"/>
              <a:tabLst/>
              <a:defRPr/>
            </a:pPr>
            <a:endParaRPr lang="en-GB" dirty="0"/>
          </a:p>
        </p:txBody>
      </p:sp>
      <p:sp>
        <p:nvSpPr>
          <p:cNvPr id="40" name="TextBox 39">
            <a:extLst>
              <a:ext uri="{FF2B5EF4-FFF2-40B4-BE49-F238E27FC236}">
                <a16:creationId xmlns:a16="http://schemas.microsoft.com/office/drawing/2014/main" id="{C001C389-4117-2555-E62D-3EAE53C516BF}"/>
              </a:ext>
            </a:extLst>
          </p:cNvPr>
          <p:cNvSpPr txBox="1"/>
          <p:nvPr/>
        </p:nvSpPr>
        <p:spPr>
          <a:xfrm>
            <a:off x="21538218" y="30760747"/>
            <a:ext cx="7992298" cy="7971413"/>
          </a:xfrm>
          <a:prstGeom prst="rect">
            <a:avLst/>
          </a:prstGeom>
          <a:noFill/>
        </p:spPr>
        <p:txBody>
          <a:bodyPr wrap="square" rtlCol="0">
            <a:spAutoFit/>
          </a:bodyPr>
          <a:lstStyle/>
          <a:p>
            <a:pPr algn="just">
              <a:defRPr/>
            </a:pPr>
            <a:r>
              <a:rPr lang="en-GB" sz="2100" dirty="0">
                <a:solidFill>
                  <a:prstClr val="black"/>
                </a:solidFill>
                <a:latin typeface="Calibri" panose="020F0502020204030204"/>
              </a:rPr>
              <a:t>Meerkat v2.0 will be live in September. There are several exciting features in development for this release:</a:t>
            </a:r>
          </a:p>
          <a:p>
            <a:pPr marR="0" lvl="0" algn="just" defTabSz="457200" rtl="0" eaLnBrk="1" fontAlgn="auto" latinLnBrk="0" hangingPunct="1">
              <a:lnSpc>
                <a:spcPct val="100000"/>
              </a:lnSpc>
              <a:spcBef>
                <a:spcPts val="0"/>
              </a:spcBef>
              <a:spcAft>
                <a:spcPts val="0"/>
              </a:spcAft>
              <a:buClrTx/>
              <a:buSzTx/>
              <a:tabLst/>
              <a:defRPr/>
            </a:pPr>
            <a:endParaRPr lang="en-GB" sz="2100" dirty="0">
              <a:solidFill>
                <a:prstClr val="black"/>
              </a:solidFill>
              <a:latin typeface="Calibri" panose="020F0502020204030204"/>
            </a:endParaRPr>
          </a:p>
          <a:p>
            <a:pPr marR="0" lvl="0" defTabSz="457200" rtl="0" eaLnBrk="1" fontAlgn="auto" latinLnBrk="0" hangingPunct="1">
              <a:lnSpc>
                <a:spcPct val="100000"/>
              </a:lnSpc>
              <a:spcBef>
                <a:spcPts val="0"/>
              </a:spcBef>
              <a:spcAft>
                <a:spcPts val="0"/>
              </a:spcAft>
              <a:buClrTx/>
              <a:buSzTx/>
              <a:tabLst/>
              <a:defRPr/>
            </a:pPr>
            <a:r>
              <a:rPr lang="en-GB" sz="2100" b="1" dirty="0">
                <a:solidFill>
                  <a:prstClr val="black"/>
                </a:solidFill>
                <a:latin typeface="Calibri" panose="020F0502020204030204"/>
              </a:rPr>
              <a:t>Data handling:</a:t>
            </a:r>
          </a:p>
          <a:p>
            <a:pPr marL="285750" marR="0" lvl="0" indent="-285750"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100" dirty="0">
                <a:solidFill>
                  <a:prstClr val="black"/>
                </a:solidFill>
                <a:latin typeface="Calibri" panose="020F0502020204030204"/>
              </a:rPr>
              <a:t>Integration of MPC PostgreSQL database for reading NEOCP observations, allowing 80 col + observer submitted observation error</a:t>
            </a:r>
          </a:p>
          <a:p>
            <a:pPr marL="285750" marR="0" lvl="0" indent="-285750"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100" dirty="0">
                <a:solidFill>
                  <a:prstClr val="black"/>
                </a:solidFill>
                <a:latin typeface="Calibri" panose="020F0502020204030204"/>
              </a:rPr>
              <a:t>Ability to read any of  80-col, ADES v2022  and ADES v2017</a:t>
            </a:r>
          </a:p>
          <a:p>
            <a:pPr marR="0" lvl="0" defTabSz="457200" rtl="0" eaLnBrk="1" fontAlgn="auto" latinLnBrk="0" hangingPunct="1">
              <a:lnSpc>
                <a:spcPct val="100000"/>
              </a:lnSpc>
              <a:spcBef>
                <a:spcPts val="0"/>
              </a:spcBef>
              <a:spcAft>
                <a:spcPts val="0"/>
              </a:spcAft>
              <a:buClrTx/>
              <a:buSzTx/>
              <a:tabLst/>
              <a:defRPr/>
            </a:pPr>
            <a:endParaRPr lang="en-GB" sz="2100" dirty="0">
              <a:solidFill>
                <a:prstClr val="black"/>
              </a:solidFill>
              <a:latin typeface="Calibri" panose="020F0502020204030204"/>
            </a:endParaRPr>
          </a:p>
          <a:p>
            <a:pPr marR="0" lvl="0" defTabSz="457200" rtl="0" eaLnBrk="1" fontAlgn="auto" latinLnBrk="0" hangingPunct="1">
              <a:lnSpc>
                <a:spcPct val="100000"/>
              </a:lnSpc>
              <a:spcBef>
                <a:spcPts val="0"/>
              </a:spcBef>
              <a:spcAft>
                <a:spcPts val="0"/>
              </a:spcAft>
              <a:buClrTx/>
              <a:buSzTx/>
              <a:tabLst/>
              <a:defRPr/>
            </a:pPr>
            <a:r>
              <a:rPr lang="en-GB" sz="2100" b="1" dirty="0">
                <a:solidFill>
                  <a:prstClr val="black"/>
                </a:solidFill>
                <a:latin typeface="Calibri" panose="020F0502020204030204"/>
              </a:rPr>
              <a:t>Error reduction:</a:t>
            </a:r>
          </a:p>
          <a:p>
            <a:pPr marL="285750" indent="-285750">
              <a:buFont typeface="Arial" panose="020B0604020202020204" pitchFamily="34" charset="0"/>
              <a:buChar char="•"/>
              <a:defRPr/>
            </a:pPr>
            <a:r>
              <a:rPr lang="en-GB" sz="2100" dirty="0">
                <a:solidFill>
                  <a:prstClr val="black"/>
                </a:solidFill>
                <a:latin typeface="Calibri" panose="020F0502020204030204"/>
              </a:rPr>
              <a:t>Re-computation of failed objects in Meerkat downtime, with option to use batch SRIF orbit determination method</a:t>
            </a:r>
          </a:p>
          <a:p>
            <a:pPr marL="285750" marR="0" lvl="0" indent="-285750"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100" dirty="0">
                <a:solidFill>
                  <a:prstClr val="black"/>
                </a:solidFill>
                <a:latin typeface="Calibri" panose="020F0502020204030204"/>
              </a:rPr>
              <a:t>Observation outlier identification and rejection upon failed grid fitting</a:t>
            </a:r>
          </a:p>
          <a:p>
            <a:pPr marL="285750" marR="0" lvl="0" indent="-285750"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100" dirty="0">
                <a:solidFill>
                  <a:prstClr val="black"/>
                </a:solidFill>
                <a:latin typeface="Calibri" panose="020F0502020204030204"/>
              </a:rPr>
              <a:t>Recall of last used grid limits for each object, reducing computation time and allowing more highly converged solutions at high </a:t>
            </a:r>
            <a:r>
              <a:rPr lang="en-GB" sz="2100" i="1" dirty="0">
                <a:solidFill>
                  <a:prstClr val="black"/>
                </a:solidFill>
                <a:latin typeface="Calibri" panose="020F0502020204030204"/>
              </a:rPr>
              <a:t>N</a:t>
            </a:r>
            <a:r>
              <a:rPr lang="en-GB" sz="2100" i="1" baseline="-25000" dirty="0">
                <a:solidFill>
                  <a:prstClr val="black"/>
                </a:solidFill>
                <a:latin typeface="Calibri" panose="020F0502020204030204"/>
              </a:rPr>
              <a:t>obs</a:t>
            </a:r>
            <a:r>
              <a:rPr lang="en-GB" sz="2100" dirty="0">
                <a:solidFill>
                  <a:prstClr val="black"/>
                </a:solidFill>
                <a:latin typeface="Calibri" panose="020F0502020204030204"/>
              </a:rPr>
              <a:t> to be reached.</a:t>
            </a:r>
          </a:p>
          <a:p>
            <a:pPr marL="285750" marR="0" lvl="0" indent="-285750"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100" dirty="0">
                <a:solidFill>
                  <a:prstClr val="black"/>
                </a:solidFill>
                <a:latin typeface="Calibri" panose="020F0502020204030204"/>
              </a:rPr>
              <a:t>Refined propagator error handling using zero-weighting scheme</a:t>
            </a:r>
          </a:p>
          <a:p>
            <a:pPr marL="285750" marR="0" lvl="0" indent="-285750"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2100" dirty="0">
              <a:solidFill>
                <a:prstClr val="black"/>
              </a:solidFill>
              <a:latin typeface="Calibri" panose="020F0502020204030204"/>
            </a:endParaRPr>
          </a:p>
          <a:p>
            <a:pPr marR="0" lvl="0" defTabSz="457200" rtl="0" eaLnBrk="1" fontAlgn="auto" latinLnBrk="0" hangingPunct="1">
              <a:lnSpc>
                <a:spcPct val="100000"/>
              </a:lnSpc>
              <a:spcBef>
                <a:spcPts val="0"/>
              </a:spcBef>
              <a:spcAft>
                <a:spcPts val="0"/>
              </a:spcAft>
              <a:buClrTx/>
              <a:buSzTx/>
              <a:tabLst/>
              <a:defRPr/>
            </a:pPr>
            <a:r>
              <a:rPr lang="en-GB" sz="2100" b="1" dirty="0">
                <a:solidFill>
                  <a:prstClr val="black"/>
                </a:solidFill>
                <a:latin typeface="Calibri" panose="020F0502020204030204"/>
              </a:rPr>
              <a:t>Impactor analysis:</a:t>
            </a:r>
          </a:p>
          <a:p>
            <a:pPr marL="457200" marR="0" lvl="0" indent="-457200"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100" dirty="0">
                <a:solidFill>
                  <a:prstClr val="black"/>
                </a:solidFill>
                <a:latin typeface="Calibri" panose="020F0502020204030204"/>
              </a:rPr>
              <a:t>Prioritisation queue for high-risk objects</a:t>
            </a:r>
          </a:p>
          <a:p>
            <a:pPr marL="457200" marR="0" lvl="0" indent="-457200"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100" dirty="0">
                <a:solidFill>
                  <a:prstClr val="black"/>
                </a:solidFill>
                <a:latin typeface="Calibri" panose="020F0502020204030204"/>
              </a:rPr>
              <a:t>Estimated entry angle, impact velocity and time until object enters Earth’s shadow</a:t>
            </a:r>
          </a:p>
          <a:p>
            <a:pPr marR="0" lvl="0" algn="just" defTabSz="457200" rtl="0" eaLnBrk="1" fontAlgn="auto" latinLnBrk="0" hangingPunct="1">
              <a:lnSpc>
                <a:spcPct val="100000"/>
              </a:lnSpc>
              <a:spcBef>
                <a:spcPts val="0"/>
              </a:spcBef>
              <a:spcAft>
                <a:spcPts val="0"/>
              </a:spcAft>
              <a:buClrTx/>
              <a:buSzTx/>
              <a:tabLst/>
              <a:defRPr/>
            </a:pPr>
            <a:endParaRPr lang="en-GB" sz="3200" dirty="0">
              <a:solidFill>
                <a:prstClr val="black"/>
              </a:solidFill>
              <a:latin typeface="Calibri" panose="020F0502020204030204"/>
            </a:endParaRP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p>
        </p:txBody>
      </p:sp>
      <p:pic>
        <p:nvPicPr>
          <p:cNvPr id="44" name="Picture 43">
            <a:extLst>
              <a:ext uri="{FF2B5EF4-FFF2-40B4-BE49-F238E27FC236}">
                <a16:creationId xmlns:a16="http://schemas.microsoft.com/office/drawing/2014/main" id="{F6AE5C51-03EA-1C4B-1B0A-7754052ADFF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6383483" y="28288176"/>
            <a:ext cx="3159550" cy="2170770"/>
          </a:xfrm>
          <a:prstGeom prst="rect">
            <a:avLst/>
          </a:prstGeom>
          <a:ln w="28575">
            <a:solidFill>
              <a:srgbClr val="002060"/>
            </a:solidFill>
          </a:ln>
        </p:spPr>
      </p:pic>
      <p:sp>
        <p:nvSpPr>
          <p:cNvPr id="47" name="TextBox 46">
            <a:extLst>
              <a:ext uri="{FF2B5EF4-FFF2-40B4-BE49-F238E27FC236}">
                <a16:creationId xmlns:a16="http://schemas.microsoft.com/office/drawing/2014/main" id="{98AA4FF6-286C-D3A9-3336-B4C38B2509ED}"/>
              </a:ext>
            </a:extLst>
          </p:cNvPr>
          <p:cNvSpPr txBox="1"/>
          <p:nvPr/>
        </p:nvSpPr>
        <p:spPr>
          <a:xfrm>
            <a:off x="21578531" y="28357899"/>
            <a:ext cx="4453234" cy="2031325"/>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GB" sz="2100" b="0" i="0" u="none" strike="noStrike" kern="1200" cap="none" spc="0" normalizeH="0" baseline="0" noProof="0" dirty="0">
                <a:ln>
                  <a:noFill/>
                </a:ln>
                <a:solidFill>
                  <a:prstClr val="black"/>
                </a:solidFill>
                <a:effectLst/>
                <a:uLnTx/>
                <a:uFillTx/>
                <a:latin typeface="Calibri" panose="020F0502020204030204"/>
                <a:ea typeface="+mn-ea"/>
                <a:cs typeface="+mn-cs"/>
              </a:rPr>
              <a:t>Meerkat v2.0 is being developed in Python 3 with </a:t>
            </a:r>
            <a:r>
              <a:rPr kumimoji="0" lang="en-GB" sz="2100" b="1" i="0" u="none" strike="noStrike" kern="1200" cap="none" spc="0" normalizeH="0" baseline="0" noProof="0" dirty="0">
                <a:ln>
                  <a:noFill/>
                </a:ln>
                <a:solidFill>
                  <a:prstClr val="black"/>
                </a:solidFill>
                <a:effectLst/>
                <a:uLnTx/>
                <a:uFillTx/>
                <a:latin typeface="Calibri" panose="020F0502020204030204"/>
                <a:ea typeface="+mn-ea"/>
                <a:cs typeface="+mn-cs"/>
              </a:rPr>
              <a:t>ESA’s astrodynamics library GODOT</a:t>
            </a:r>
            <a:r>
              <a:rPr kumimoji="0" lang="en-GB" sz="2100" b="0" i="0" u="none" strike="noStrike" kern="1200" cap="none" spc="0" normalizeH="0" baseline="0" noProof="0" dirty="0">
                <a:ln>
                  <a:noFill/>
                </a:ln>
                <a:solidFill>
                  <a:prstClr val="black"/>
                </a:solidFill>
                <a:effectLst/>
                <a:uLnTx/>
                <a:uFillTx/>
                <a:latin typeface="Calibri" panose="020F0502020204030204"/>
                <a:ea typeface="+mn-ea"/>
                <a:cs typeface="+mn-cs"/>
              </a:rPr>
              <a:t>. This package is highly</a:t>
            </a:r>
            <a:r>
              <a:rPr kumimoji="0" lang="en-GB" sz="2100" b="1" i="0" u="none" strike="noStrike" kern="1200" cap="none" spc="0" normalizeH="0" baseline="0" noProof="0" dirty="0">
                <a:ln>
                  <a:noFill/>
                </a:ln>
                <a:solidFill>
                  <a:prstClr val="black"/>
                </a:solidFill>
                <a:effectLst/>
                <a:uLnTx/>
                <a:uFillTx/>
                <a:latin typeface="Calibri" panose="020F0502020204030204"/>
                <a:ea typeface="+mn-ea"/>
                <a:cs typeface="+mn-cs"/>
              </a:rPr>
              <a:t> flexible</a:t>
            </a:r>
            <a:r>
              <a:rPr kumimoji="0" lang="en-GB" sz="2100" b="0" i="0" u="none" strike="noStrike" kern="1200" cap="none" spc="0" normalizeH="0" baseline="0" noProof="0" dirty="0">
                <a:ln>
                  <a:noFill/>
                </a:ln>
                <a:solidFill>
                  <a:prstClr val="black"/>
                </a:solidFill>
                <a:effectLst/>
                <a:uLnTx/>
                <a:uFillTx/>
                <a:latin typeface="Calibri" panose="020F0502020204030204"/>
                <a:ea typeface="+mn-ea"/>
                <a:cs typeface="+mn-cs"/>
              </a:rPr>
              <a:t>, allowing users to develop custom solutions to virtually any flight dynamics problem. </a:t>
            </a:r>
          </a:p>
        </p:txBody>
      </p:sp>
      <p:grpSp>
        <p:nvGrpSpPr>
          <p:cNvPr id="64" name="Group 63">
            <a:extLst>
              <a:ext uri="{FF2B5EF4-FFF2-40B4-BE49-F238E27FC236}">
                <a16:creationId xmlns:a16="http://schemas.microsoft.com/office/drawing/2014/main" id="{020DA408-3F1F-2BA4-59B6-8A1A98AD5A87}"/>
              </a:ext>
            </a:extLst>
          </p:cNvPr>
          <p:cNvGrpSpPr/>
          <p:nvPr/>
        </p:nvGrpSpPr>
        <p:grpSpPr>
          <a:xfrm>
            <a:off x="1261802" y="11363790"/>
            <a:ext cx="10991933" cy="10520521"/>
            <a:chOff x="803160" y="9298387"/>
            <a:chExt cx="10991933" cy="10520521"/>
          </a:xfrm>
        </p:grpSpPr>
        <p:graphicFrame>
          <p:nvGraphicFramePr>
            <p:cNvPr id="95" name="Diagram 94">
              <a:extLst>
                <a:ext uri="{FF2B5EF4-FFF2-40B4-BE49-F238E27FC236}">
                  <a16:creationId xmlns:a16="http://schemas.microsoft.com/office/drawing/2014/main" id="{06DAF829-79F3-BD04-3707-1900F3D1AAE4}"/>
                </a:ext>
              </a:extLst>
            </p:cNvPr>
            <p:cNvGraphicFramePr/>
            <p:nvPr>
              <p:extLst>
                <p:ext uri="{D42A27DB-BD31-4B8C-83A1-F6EECF244321}">
                  <p14:modId xmlns:p14="http://schemas.microsoft.com/office/powerpoint/2010/main" val="3173857161"/>
                </p:ext>
              </p:extLst>
            </p:nvPr>
          </p:nvGraphicFramePr>
          <p:xfrm>
            <a:off x="803160" y="9298387"/>
            <a:ext cx="10991933" cy="10520521"/>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grpSp>
          <p:nvGrpSpPr>
            <p:cNvPr id="50" name="Group 49">
              <a:extLst>
                <a:ext uri="{FF2B5EF4-FFF2-40B4-BE49-F238E27FC236}">
                  <a16:creationId xmlns:a16="http://schemas.microsoft.com/office/drawing/2014/main" id="{73178858-3D81-CA54-8A70-F6450F09F868}"/>
                </a:ext>
              </a:extLst>
            </p:cNvPr>
            <p:cNvGrpSpPr/>
            <p:nvPr/>
          </p:nvGrpSpPr>
          <p:grpSpPr>
            <a:xfrm>
              <a:off x="4100607" y="10469396"/>
              <a:ext cx="1949601" cy="1267285"/>
              <a:chOff x="5278358" y="3091493"/>
              <a:chExt cx="543274" cy="841414"/>
            </a:xfrm>
          </p:grpSpPr>
          <p:sp>
            <p:nvSpPr>
              <p:cNvPr id="51" name="Right Arrow 50">
                <a:extLst>
                  <a:ext uri="{FF2B5EF4-FFF2-40B4-BE49-F238E27FC236}">
                    <a16:creationId xmlns:a16="http://schemas.microsoft.com/office/drawing/2014/main" id="{C478C94A-9C91-8FB2-5053-C9610C805AA7}"/>
                  </a:ext>
                </a:extLst>
              </p:cNvPr>
              <p:cNvSpPr/>
              <p:nvPr/>
            </p:nvSpPr>
            <p:spPr>
              <a:xfrm>
                <a:off x="5278358" y="3091493"/>
                <a:ext cx="543274" cy="841414"/>
              </a:xfrm>
              <a:prstGeom prst="rightArrow">
                <a:avLst>
                  <a:gd name="adj1" fmla="val 60000"/>
                  <a:gd name="adj2" fmla="val 50000"/>
                </a:avLst>
              </a:prstGeom>
              <a:ln>
                <a:solidFill>
                  <a:schemeClr val="accent1"/>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GB" sz="2400"/>
              </a:p>
            </p:txBody>
          </p:sp>
          <p:sp>
            <p:nvSpPr>
              <p:cNvPr id="53" name="Right Arrow 4">
                <a:extLst>
                  <a:ext uri="{FF2B5EF4-FFF2-40B4-BE49-F238E27FC236}">
                    <a16:creationId xmlns:a16="http://schemas.microsoft.com/office/drawing/2014/main" id="{BD9C7BD8-82CE-4394-B045-BD41BDF81732}"/>
                  </a:ext>
                </a:extLst>
              </p:cNvPr>
              <p:cNvSpPr txBox="1"/>
              <p:nvPr/>
            </p:nvSpPr>
            <p:spPr>
              <a:xfrm>
                <a:off x="5278359" y="3259778"/>
                <a:ext cx="503491" cy="5048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GB" sz="2200" kern="1200" dirty="0"/>
                  <a:t>New observations</a:t>
                </a:r>
              </a:p>
            </p:txBody>
          </p:sp>
        </p:grpSp>
        <p:grpSp>
          <p:nvGrpSpPr>
            <p:cNvPr id="54" name="Group 53">
              <a:extLst>
                <a:ext uri="{FF2B5EF4-FFF2-40B4-BE49-F238E27FC236}">
                  <a16:creationId xmlns:a16="http://schemas.microsoft.com/office/drawing/2014/main" id="{99533516-4A3B-C7D1-B070-E39FA251D6C0}"/>
                </a:ext>
              </a:extLst>
            </p:cNvPr>
            <p:cNvGrpSpPr/>
            <p:nvPr/>
          </p:nvGrpSpPr>
          <p:grpSpPr>
            <a:xfrm flipH="1">
              <a:off x="3475440" y="17031844"/>
              <a:ext cx="2640818" cy="1267285"/>
              <a:chOff x="5315978" y="2786497"/>
              <a:chExt cx="543274" cy="841414"/>
            </a:xfrm>
          </p:grpSpPr>
          <p:sp>
            <p:nvSpPr>
              <p:cNvPr id="55" name="Right Arrow 54">
                <a:extLst>
                  <a:ext uri="{FF2B5EF4-FFF2-40B4-BE49-F238E27FC236}">
                    <a16:creationId xmlns:a16="http://schemas.microsoft.com/office/drawing/2014/main" id="{C7E42F42-5280-7050-AE8F-E7B93A074E6C}"/>
                  </a:ext>
                </a:extLst>
              </p:cNvPr>
              <p:cNvSpPr/>
              <p:nvPr/>
            </p:nvSpPr>
            <p:spPr>
              <a:xfrm>
                <a:off x="5315978" y="2786497"/>
                <a:ext cx="543274" cy="841414"/>
              </a:xfrm>
              <a:prstGeom prst="rightArrow">
                <a:avLst>
                  <a:gd name="adj1" fmla="val 60000"/>
                  <a:gd name="adj2" fmla="val 50000"/>
                </a:avLst>
              </a:prstGeom>
              <a:ln>
                <a:solidFill>
                  <a:schemeClr val="accent1"/>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GB" sz="2400"/>
              </a:p>
            </p:txBody>
          </p:sp>
          <p:sp>
            <p:nvSpPr>
              <p:cNvPr id="56" name="Right Arrow 4">
                <a:extLst>
                  <a:ext uri="{FF2B5EF4-FFF2-40B4-BE49-F238E27FC236}">
                    <a16:creationId xmlns:a16="http://schemas.microsoft.com/office/drawing/2014/main" id="{288BE5D6-5A31-0A80-41C6-7E609C0D8206}"/>
                  </a:ext>
                </a:extLst>
              </p:cNvPr>
              <p:cNvSpPr txBox="1"/>
              <p:nvPr/>
            </p:nvSpPr>
            <p:spPr>
              <a:xfrm>
                <a:off x="5315978" y="2954780"/>
                <a:ext cx="503491" cy="5048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GB" sz="2200" kern="1200" dirty="0"/>
                  <a:t>Impact score above threshold</a:t>
                </a:r>
              </a:p>
            </p:txBody>
          </p:sp>
        </p:grpSp>
        <p:grpSp>
          <p:nvGrpSpPr>
            <p:cNvPr id="61" name="Group 60">
              <a:extLst>
                <a:ext uri="{FF2B5EF4-FFF2-40B4-BE49-F238E27FC236}">
                  <a16:creationId xmlns:a16="http://schemas.microsoft.com/office/drawing/2014/main" id="{EB548DC9-02CA-8DC9-DBCA-90DFAD560C76}"/>
                </a:ext>
              </a:extLst>
            </p:cNvPr>
            <p:cNvGrpSpPr/>
            <p:nvPr/>
          </p:nvGrpSpPr>
          <p:grpSpPr>
            <a:xfrm>
              <a:off x="8459368" y="13732910"/>
              <a:ext cx="813274" cy="1001021"/>
              <a:chOff x="7689980" y="4346872"/>
              <a:chExt cx="813274" cy="1001021"/>
            </a:xfrm>
          </p:grpSpPr>
          <p:sp>
            <p:nvSpPr>
              <p:cNvPr id="62" name="Right Arrow 61">
                <a:extLst>
                  <a:ext uri="{FF2B5EF4-FFF2-40B4-BE49-F238E27FC236}">
                    <a16:creationId xmlns:a16="http://schemas.microsoft.com/office/drawing/2014/main" id="{85525165-835B-D834-1953-3114CBEB2AF9}"/>
                  </a:ext>
                </a:extLst>
              </p:cNvPr>
              <p:cNvSpPr/>
              <p:nvPr/>
            </p:nvSpPr>
            <p:spPr>
              <a:xfrm rot="5413620">
                <a:off x="7596106" y="4440746"/>
                <a:ext cx="1001021" cy="813274"/>
              </a:xfrm>
              <a:prstGeom prst="rightArrow">
                <a:avLst>
                  <a:gd name="adj1" fmla="val 60000"/>
                  <a:gd name="adj2" fmla="val 50000"/>
                </a:avLst>
              </a:prstGeom>
              <a:ln>
                <a:solidFill>
                  <a:schemeClr val="accent1"/>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GB" dirty="0"/>
              </a:p>
            </p:txBody>
          </p:sp>
          <p:sp>
            <p:nvSpPr>
              <p:cNvPr id="63" name="Right Arrow 4">
                <a:extLst>
                  <a:ext uri="{FF2B5EF4-FFF2-40B4-BE49-F238E27FC236}">
                    <a16:creationId xmlns:a16="http://schemas.microsoft.com/office/drawing/2014/main" id="{E9FEC712-1146-6C1B-D67E-7947292FC521}"/>
                  </a:ext>
                </a:extLst>
              </p:cNvPr>
              <p:cNvSpPr txBox="1"/>
              <p:nvPr/>
            </p:nvSpPr>
            <p:spPr>
              <a:xfrm rot="13620">
                <a:off x="7853117" y="4346874"/>
                <a:ext cx="487964" cy="757039"/>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l" defTabSz="2400300">
                  <a:lnSpc>
                    <a:spcPct val="90000"/>
                  </a:lnSpc>
                  <a:spcBef>
                    <a:spcPct val="0"/>
                  </a:spcBef>
                  <a:spcAft>
                    <a:spcPct val="35000"/>
                  </a:spcAft>
                  <a:buNone/>
                </a:pPr>
                <a:endParaRPr lang="en-GB" sz="5400" kern="1200"/>
              </a:p>
            </p:txBody>
          </p:sp>
        </p:grpSp>
      </p:grpSp>
      <p:graphicFrame>
        <p:nvGraphicFramePr>
          <p:cNvPr id="67" name="Table 66">
            <a:extLst>
              <a:ext uri="{FF2B5EF4-FFF2-40B4-BE49-F238E27FC236}">
                <a16:creationId xmlns:a16="http://schemas.microsoft.com/office/drawing/2014/main" id="{E724125D-6666-DE14-A3D9-F9E98E1E5775}"/>
              </a:ext>
            </a:extLst>
          </p:cNvPr>
          <p:cNvGraphicFramePr>
            <a:graphicFrameLocks noGrp="1"/>
          </p:cNvGraphicFramePr>
          <p:nvPr>
            <p:extLst>
              <p:ext uri="{D42A27DB-BD31-4B8C-83A1-F6EECF244321}">
                <p14:modId xmlns:p14="http://schemas.microsoft.com/office/powerpoint/2010/main" val="3909770211"/>
              </p:ext>
            </p:extLst>
          </p:nvPr>
        </p:nvGraphicFramePr>
        <p:xfrm>
          <a:off x="2248893" y="21531352"/>
          <a:ext cx="9017745" cy="3337611"/>
        </p:xfrm>
        <a:graphic>
          <a:graphicData uri="http://schemas.openxmlformats.org/drawingml/2006/table">
            <a:tbl>
              <a:tblPr firstRow="1" bandRow="1">
                <a:tableStyleId>{5940675A-B579-460E-94D1-54222C63F5DA}</a:tableStyleId>
              </a:tblPr>
              <a:tblGrid>
                <a:gridCol w="3444295">
                  <a:extLst>
                    <a:ext uri="{9D8B030D-6E8A-4147-A177-3AD203B41FA5}">
                      <a16:colId xmlns:a16="http://schemas.microsoft.com/office/drawing/2014/main" val="1829057407"/>
                    </a:ext>
                  </a:extLst>
                </a:gridCol>
                <a:gridCol w="5573450">
                  <a:extLst>
                    <a:ext uri="{9D8B030D-6E8A-4147-A177-3AD203B41FA5}">
                      <a16:colId xmlns:a16="http://schemas.microsoft.com/office/drawing/2014/main" val="488668290"/>
                    </a:ext>
                  </a:extLst>
                </a:gridCol>
              </a:tblGrid>
              <a:tr h="594411">
                <a:tc>
                  <a:txBody>
                    <a:bodyPr/>
                    <a:lstStyle/>
                    <a:p>
                      <a:pPr algn="ctr"/>
                      <a:r>
                        <a:rPr lang="en-GB" sz="2400" b="1" dirty="0">
                          <a:solidFill>
                            <a:schemeClr val="bg1"/>
                          </a:solidFill>
                        </a:rPr>
                        <a:t> Asteroid</a:t>
                      </a:r>
                      <a:endParaRPr lang="en-GB" sz="2400" b="1" dirty="0">
                        <a:solidFill>
                          <a:schemeClr val="bg1"/>
                        </a:solidFill>
                        <a:latin typeface="Segoe UI" panose="020B0502040204020203" pitchFamily="34" charset="0"/>
                        <a:ea typeface="Baskerville" panose="02020502070401020303" pitchFamily="18" charset="0"/>
                        <a:cs typeface="Segoe UI" panose="020B0502040204020203" pitchFamily="34" charset="0"/>
                      </a:endParaRPr>
                    </a:p>
                  </a:txBody>
                  <a:tcPr anchor="ctr">
                    <a:solidFill>
                      <a:srgbClr val="4472C4"/>
                    </a:solidFill>
                  </a:tcPr>
                </a:tc>
                <a:tc>
                  <a:txBody>
                    <a:bodyPr/>
                    <a:lstStyle/>
                    <a:p>
                      <a:pPr algn="ctr"/>
                      <a:r>
                        <a:rPr lang="en-GB" sz="2400" b="1" dirty="0">
                          <a:solidFill>
                            <a:schemeClr val="bg1"/>
                          </a:solidFill>
                        </a:rPr>
                        <a:t>Time between detection and impact (hrs)</a:t>
                      </a:r>
                      <a:endParaRPr lang="en-GB" sz="2400" b="1" dirty="0">
                        <a:solidFill>
                          <a:schemeClr val="bg1"/>
                        </a:solidFill>
                        <a:latin typeface="Segoe UI" panose="020B0502040204020203" pitchFamily="34" charset="0"/>
                        <a:ea typeface="Baskerville" panose="02020502070401020303" pitchFamily="18" charset="0"/>
                        <a:cs typeface="Segoe UI" panose="020B0502040204020203" pitchFamily="34" charset="0"/>
                      </a:endParaRPr>
                    </a:p>
                  </a:txBody>
                  <a:tcPr anchor="ctr">
                    <a:solidFill>
                      <a:srgbClr val="4472C4"/>
                    </a:solidFill>
                  </a:tcPr>
                </a:tc>
                <a:extLst>
                  <a:ext uri="{0D108BD9-81ED-4DB2-BD59-A6C34878D82A}">
                    <a16:rowId xmlns:a16="http://schemas.microsoft.com/office/drawing/2014/main" val="4226898648"/>
                  </a:ext>
                </a:extLst>
              </a:tr>
              <a:tr h="437791">
                <a:tc>
                  <a:txBody>
                    <a:bodyPr/>
                    <a:lstStyle/>
                    <a:p>
                      <a:pPr marL="0" indent="0" algn="ctr">
                        <a:buFont typeface="+mj-lt"/>
                        <a:buNone/>
                      </a:pPr>
                      <a:r>
                        <a:rPr lang="en-GB" sz="2400" dirty="0"/>
                        <a:t>2022 EB5</a:t>
                      </a:r>
                      <a:endParaRPr lang="en-GB" sz="2400" dirty="0">
                        <a:latin typeface="Segoe UI" panose="020B0502040204020203" pitchFamily="34" charset="0"/>
                        <a:ea typeface="Baskerville" panose="02020502070401020303" pitchFamily="18" charset="0"/>
                        <a:cs typeface="Segoe UI" panose="020B0502040204020203" pitchFamily="34" charset="0"/>
                      </a:endParaRPr>
                    </a:p>
                  </a:txBody>
                  <a:tcPr anchor="ctr"/>
                </a:tc>
                <a:tc>
                  <a:txBody>
                    <a:bodyPr/>
                    <a:lstStyle/>
                    <a:p>
                      <a:pPr algn="ctr"/>
                      <a:r>
                        <a:rPr lang="en-GB" sz="2400" dirty="0"/>
                        <a:t>1</a:t>
                      </a:r>
                      <a:endParaRPr lang="en-GB" sz="2400" dirty="0">
                        <a:latin typeface="Segoe UI" panose="020B0502040204020203" pitchFamily="34" charset="0"/>
                        <a:ea typeface="Baskerville" panose="02020502070401020303" pitchFamily="18" charset="0"/>
                        <a:cs typeface="Segoe UI" panose="020B0502040204020203" pitchFamily="34" charset="0"/>
                      </a:endParaRPr>
                    </a:p>
                  </a:txBody>
                  <a:tcPr anchor="ctr"/>
                </a:tc>
                <a:extLst>
                  <a:ext uri="{0D108BD9-81ED-4DB2-BD59-A6C34878D82A}">
                    <a16:rowId xmlns:a16="http://schemas.microsoft.com/office/drawing/2014/main" val="2667502086"/>
                  </a:ext>
                </a:extLst>
              </a:tr>
              <a:tr h="437791">
                <a:tc>
                  <a:txBody>
                    <a:bodyPr/>
                    <a:lstStyle/>
                    <a:p>
                      <a:pPr algn="ctr"/>
                      <a:r>
                        <a:rPr lang="en-IT" sz="2400" kern="1200" dirty="0">
                          <a:solidFill>
                            <a:schemeClr val="tx1"/>
                          </a:solidFill>
                        </a:rPr>
                        <a:t>2022 WJ1 </a:t>
                      </a:r>
                      <a:endParaRPr lang="en-GB" sz="2400" dirty="0">
                        <a:latin typeface="Segoe UI" panose="020B0502040204020203" pitchFamily="34" charset="0"/>
                        <a:ea typeface="Baskerville" panose="02020502070401020303" pitchFamily="18" charset="0"/>
                        <a:cs typeface="Segoe UI" panose="020B0502040204020203" pitchFamily="34" charset="0"/>
                      </a:endParaRPr>
                    </a:p>
                  </a:txBody>
                  <a:tcPr anchor="ctr"/>
                </a:tc>
                <a:tc>
                  <a:txBody>
                    <a:bodyPr/>
                    <a:lstStyle/>
                    <a:p>
                      <a:pPr algn="ctr"/>
                      <a:r>
                        <a:rPr lang="en-GB" sz="2400" dirty="0"/>
                        <a:t>3</a:t>
                      </a:r>
                      <a:endParaRPr lang="en-GB" sz="2400" dirty="0">
                        <a:latin typeface="Segoe UI" panose="020B0502040204020203" pitchFamily="34" charset="0"/>
                        <a:ea typeface="Baskerville" panose="02020502070401020303" pitchFamily="18" charset="0"/>
                        <a:cs typeface="Segoe UI" panose="020B0502040204020203" pitchFamily="34" charset="0"/>
                      </a:endParaRPr>
                    </a:p>
                  </a:txBody>
                  <a:tcPr anchor="ctr"/>
                </a:tc>
                <a:extLst>
                  <a:ext uri="{0D108BD9-81ED-4DB2-BD59-A6C34878D82A}">
                    <a16:rowId xmlns:a16="http://schemas.microsoft.com/office/drawing/2014/main" val="471336123"/>
                  </a:ext>
                </a:extLst>
              </a:tr>
              <a:tr h="437791">
                <a:tc>
                  <a:txBody>
                    <a:bodyPr/>
                    <a:lstStyle/>
                    <a:p>
                      <a:pPr algn="ctr"/>
                      <a:r>
                        <a:rPr lang="en-GB" sz="2400" dirty="0"/>
                        <a:t>2023 CX1</a:t>
                      </a:r>
                      <a:endParaRPr lang="en-GB" sz="2400" dirty="0">
                        <a:latin typeface="Segoe UI" panose="020B0502040204020203" pitchFamily="34" charset="0"/>
                        <a:ea typeface="Baskerville" panose="02020502070401020303" pitchFamily="18" charset="0"/>
                        <a:cs typeface="Segoe UI" panose="020B0502040204020203" pitchFamily="34" charset="0"/>
                      </a:endParaRPr>
                    </a:p>
                  </a:txBody>
                  <a:tcPr anchor="ctr"/>
                </a:tc>
                <a:tc>
                  <a:txBody>
                    <a:bodyPr/>
                    <a:lstStyle/>
                    <a:p>
                      <a:pPr algn="ctr"/>
                      <a:r>
                        <a:rPr lang="en-GB" sz="2400" dirty="0"/>
                        <a:t>7</a:t>
                      </a:r>
                      <a:endParaRPr lang="en-GB" sz="2400" dirty="0">
                        <a:latin typeface="Segoe UI" panose="020B0502040204020203" pitchFamily="34" charset="0"/>
                        <a:ea typeface="Baskerville" panose="02020502070401020303" pitchFamily="18" charset="0"/>
                        <a:cs typeface="Segoe UI" panose="020B0502040204020203" pitchFamily="34" charset="0"/>
                      </a:endParaRPr>
                    </a:p>
                  </a:txBody>
                  <a:tcPr anchor="ctr"/>
                </a:tc>
                <a:extLst>
                  <a:ext uri="{0D108BD9-81ED-4DB2-BD59-A6C34878D82A}">
                    <a16:rowId xmlns:a16="http://schemas.microsoft.com/office/drawing/2014/main" val="4220770690"/>
                  </a:ext>
                </a:extLst>
              </a:tr>
              <a:tr h="437791">
                <a:tc>
                  <a:txBody>
                    <a:bodyPr/>
                    <a:lstStyle/>
                    <a:p>
                      <a:pPr algn="ctr"/>
                      <a:r>
                        <a:rPr lang="en-GB" sz="2400" dirty="0"/>
                        <a:t>2024 BX1</a:t>
                      </a:r>
                      <a:endParaRPr lang="en-GB" sz="2400" dirty="0">
                        <a:latin typeface="Segoe UI" panose="020B0502040204020203" pitchFamily="34" charset="0"/>
                        <a:ea typeface="Baskerville" panose="02020502070401020303" pitchFamily="18" charset="0"/>
                        <a:cs typeface="Segoe UI" panose="020B0502040204020203" pitchFamily="34" charset="0"/>
                      </a:endParaRPr>
                    </a:p>
                  </a:txBody>
                  <a:tcPr anchor="ctr"/>
                </a:tc>
                <a:tc>
                  <a:txBody>
                    <a:bodyPr/>
                    <a:lstStyle/>
                    <a:p>
                      <a:pPr algn="ctr"/>
                      <a:r>
                        <a:rPr lang="en-GB" sz="2400" dirty="0"/>
                        <a:t>3</a:t>
                      </a:r>
                      <a:endParaRPr lang="en-GB" sz="2400" dirty="0">
                        <a:latin typeface="Segoe UI" panose="020B0502040204020203" pitchFamily="34" charset="0"/>
                        <a:ea typeface="Baskerville" panose="02020502070401020303" pitchFamily="18" charset="0"/>
                        <a:cs typeface="Segoe UI" panose="020B0502040204020203" pitchFamily="34" charset="0"/>
                      </a:endParaRPr>
                    </a:p>
                  </a:txBody>
                  <a:tcPr anchor="ctr"/>
                </a:tc>
                <a:extLst>
                  <a:ext uri="{0D108BD9-81ED-4DB2-BD59-A6C34878D82A}">
                    <a16:rowId xmlns:a16="http://schemas.microsoft.com/office/drawing/2014/main" val="1230171638"/>
                  </a:ext>
                </a:extLst>
              </a:tr>
              <a:tr h="437791">
                <a:tc>
                  <a:txBody>
                    <a:bodyPr/>
                    <a:lstStyle/>
                    <a:p>
                      <a:pPr algn="ctr"/>
                      <a:r>
                        <a:rPr lang="en-GB" sz="2400" dirty="0"/>
                        <a:t>2024 RW1</a:t>
                      </a:r>
                      <a:endParaRPr lang="en-GB" sz="2400" dirty="0">
                        <a:latin typeface="Segoe UI" panose="020B0502040204020203" pitchFamily="34" charset="0"/>
                        <a:ea typeface="Baskerville" panose="02020502070401020303" pitchFamily="18" charset="0"/>
                        <a:cs typeface="Segoe UI" panose="020B0502040204020203" pitchFamily="34" charset="0"/>
                      </a:endParaRPr>
                    </a:p>
                  </a:txBody>
                  <a:tcPr anchor="ctr"/>
                </a:tc>
                <a:tc>
                  <a:txBody>
                    <a:bodyPr/>
                    <a:lstStyle/>
                    <a:p>
                      <a:pPr algn="ctr"/>
                      <a:r>
                        <a:rPr lang="en-GB" sz="2400" dirty="0"/>
                        <a:t>11</a:t>
                      </a:r>
                      <a:endParaRPr lang="en-GB" sz="2400" dirty="0">
                        <a:latin typeface="Segoe UI" panose="020B0502040204020203" pitchFamily="34" charset="0"/>
                        <a:ea typeface="Baskerville" panose="02020502070401020303" pitchFamily="18" charset="0"/>
                        <a:cs typeface="Segoe UI" panose="020B0502040204020203" pitchFamily="34" charset="0"/>
                      </a:endParaRPr>
                    </a:p>
                  </a:txBody>
                  <a:tcPr anchor="ctr"/>
                </a:tc>
                <a:extLst>
                  <a:ext uri="{0D108BD9-81ED-4DB2-BD59-A6C34878D82A}">
                    <a16:rowId xmlns:a16="http://schemas.microsoft.com/office/drawing/2014/main" val="4133732994"/>
                  </a:ext>
                </a:extLst>
              </a:tr>
              <a:tr h="437791">
                <a:tc>
                  <a:txBody>
                    <a:bodyPr/>
                    <a:lstStyle/>
                    <a:p>
                      <a:pPr algn="ctr"/>
                      <a:r>
                        <a:rPr lang="en-GB" sz="2400" dirty="0"/>
                        <a:t>2024 XA1</a:t>
                      </a:r>
                      <a:endParaRPr lang="en-GB" sz="2400" dirty="0">
                        <a:latin typeface="Segoe UI" panose="020B0502040204020203" pitchFamily="34" charset="0"/>
                        <a:ea typeface="Baskerville" panose="02020502070401020303" pitchFamily="18" charset="0"/>
                        <a:cs typeface="Segoe UI" panose="020B0502040204020203" pitchFamily="34" charset="0"/>
                      </a:endParaRPr>
                    </a:p>
                  </a:txBody>
                  <a:tcPr anchor="ctr"/>
                </a:tc>
                <a:tc>
                  <a:txBody>
                    <a:bodyPr/>
                    <a:lstStyle/>
                    <a:p>
                      <a:pPr algn="ctr"/>
                      <a:r>
                        <a:rPr lang="en-GB" sz="2400" dirty="0"/>
                        <a:t>10</a:t>
                      </a:r>
                      <a:endParaRPr lang="en-GB" sz="2400" dirty="0">
                        <a:latin typeface="Segoe UI" panose="020B0502040204020203" pitchFamily="34" charset="0"/>
                        <a:ea typeface="Baskerville" panose="02020502070401020303" pitchFamily="18" charset="0"/>
                        <a:cs typeface="Segoe UI" panose="020B0502040204020203" pitchFamily="34" charset="0"/>
                      </a:endParaRPr>
                    </a:p>
                  </a:txBody>
                  <a:tcPr anchor="ctr"/>
                </a:tc>
                <a:extLst>
                  <a:ext uri="{0D108BD9-81ED-4DB2-BD59-A6C34878D82A}">
                    <a16:rowId xmlns:a16="http://schemas.microsoft.com/office/drawing/2014/main" val="573548412"/>
                  </a:ext>
                </a:extLst>
              </a:tr>
            </a:tbl>
          </a:graphicData>
        </a:graphic>
      </p:graphicFrame>
      <p:sp>
        <p:nvSpPr>
          <p:cNvPr id="68" name="TextBox 67">
            <a:extLst>
              <a:ext uri="{FF2B5EF4-FFF2-40B4-BE49-F238E27FC236}">
                <a16:creationId xmlns:a16="http://schemas.microsoft.com/office/drawing/2014/main" id="{28CEC18A-FC60-A807-AE6B-453C34682D27}"/>
              </a:ext>
            </a:extLst>
          </p:cNvPr>
          <p:cNvSpPr txBox="1">
            <a:spLocks/>
          </p:cNvSpPr>
          <p:nvPr/>
        </p:nvSpPr>
        <p:spPr>
          <a:xfrm>
            <a:off x="1261802" y="24878805"/>
            <a:ext cx="10991932" cy="1428158"/>
          </a:xfrm>
          <a:prstGeom prst="roundRect">
            <a:avLst>
              <a:gd name="adj" fmla="val 0"/>
            </a:avLst>
          </a:prstGeom>
          <a:noFill/>
        </p:spPr>
        <p:txBody>
          <a:bodyPr wrap="square" lIns="432503" tIns="180000" rIns="432503" bIns="432503" rtlCol="0" anchor="t">
            <a:noAutofit/>
          </a:bodyPr>
          <a:lstStyle/>
          <a:p>
            <a:pPr algn="just"/>
            <a:r>
              <a:rPr lang="en-GB" sz="2100" b="1" dirty="0">
                <a:latin typeface="Calibri" panose="020F0502020204030204" pitchFamily="34" charset="0"/>
                <a:ea typeface="Baskerville" panose="02020502070401020303" pitchFamily="18" charset="0"/>
                <a:cs typeface="Calibri" panose="020F0502020204030204" pitchFamily="34" charset="0"/>
              </a:rPr>
              <a:t>Table 1</a:t>
            </a:r>
            <a:r>
              <a:rPr lang="en-GB" sz="2100" dirty="0">
                <a:latin typeface="Calibri" panose="020F0502020204030204" pitchFamily="34" charset="0"/>
                <a:ea typeface="Baskerville" panose="02020502070401020303" pitchFamily="18" charset="0"/>
                <a:cs typeface="Calibri" panose="020F0502020204030204" pitchFamily="34" charset="0"/>
              </a:rPr>
              <a:t>. List of impacting asteroids with successful Meerkat alerts issued. It is worth noting that 2024 UQ would also have had a successful alert, had the observations been submitted before the impact event. </a:t>
            </a:r>
          </a:p>
        </p:txBody>
      </p:sp>
      <p:sp>
        <p:nvSpPr>
          <p:cNvPr id="14" name="TextBox 13">
            <a:extLst>
              <a:ext uri="{FF2B5EF4-FFF2-40B4-BE49-F238E27FC236}">
                <a16:creationId xmlns:a16="http://schemas.microsoft.com/office/drawing/2014/main" id="{B96263C2-414B-FF02-C777-AB16015C428A}"/>
              </a:ext>
            </a:extLst>
          </p:cNvPr>
          <p:cNvSpPr txBox="1"/>
          <p:nvPr/>
        </p:nvSpPr>
        <p:spPr>
          <a:xfrm>
            <a:off x="1261800" y="9811315"/>
            <a:ext cx="10991933" cy="1978010"/>
          </a:xfrm>
          <a:prstGeom prst="rect">
            <a:avLst/>
          </a:prstGeom>
          <a:solidFill>
            <a:schemeClr val="bg1">
              <a:lumMod val="95000"/>
            </a:schemeClr>
          </a:solidFill>
        </p:spPr>
        <p:txBody>
          <a:bodyPr wrap="square" lIns="432503" tIns="144000" rIns="432503" bIns="108000" rtlCol="0">
            <a:spAutoFit/>
          </a:bodyPr>
          <a:lstStyle/>
          <a:p>
            <a:pPr defTabSz="914400">
              <a:defRPr/>
            </a:pPr>
            <a:r>
              <a:rPr lang="en-GB" sz="2800" dirty="0">
                <a:ea typeface="Segoe UI Black" panose="020B0A02040204020203" pitchFamily="34" charset="0"/>
                <a:cs typeface="Segoe UI" panose="020B0502040204020203" pitchFamily="34" charset="0"/>
              </a:rPr>
              <a:t>Meerkat runs continually in a loop, following the process outlined in Fig 1. Issued alerts will include Figs. 2-4, with Fig. 5 included if impacting Monte Carlo solutions are drawn. Meerkat delivered timely alerts for the </a:t>
            </a:r>
            <a:r>
              <a:rPr lang="en-GB" sz="2800" b="1" dirty="0">
                <a:ea typeface="Segoe UI Black" panose="020B0A02040204020203" pitchFamily="34" charset="0"/>
                <a:cs typeface="Segoe UI" panose="020B0502040204020203" pitchFamily="34" charset="0"/>
              </a:rPr>
              <a:t>past 7 imminent impactors</a:t>
            </a:r>
            <a:r>
              <a:rPr lang="en-GB" sz="2800" dirty="0">
                <a:ea typeface="Segoe UI Black" panose="020B0A02040204020203" pitchFamily="34" charset="0"/>
                <a:cs typeface="Segoe UI" panose="020B0502040204020203" pitchFamily="34" charset="0"/>
              </a:rPr>
              <a:t>, as highlighted in Table 1. </a:t>
            </a:r>
          </a:p>
        </p:txBody>
      </p:sp>
      <p:sp>
        <p:nvSpPr>
          <p:cNvPr id="15" name="TextBox 14">
            <a:extLst>
              <a:ext uri="{FF2B5EF4-FFF2-40B4-BE49-F238E27FC236}">
                <a16:creationId xmlns:a16="http://schemas.microsoft.com/office/drawing/2014/main" id="{64792541-E2F4-9216-C8FF-0C390956C38D}"/>
              </a:ext>
            </a:extLst>
          </p:cNvPr>
          <p:cNvSpPr txBox="1">
            <a:spLocks/>
          </p:cNvSpPr>
          <p:nvPr/>
        </p:nvSpPr>
        <p:spPr>
          <a:xfrm>
            <a:off x="1261802" y="20513146"/>
            <a:ext cx="10991931" cy="562376"/>
          </a:xfrm>
          <a:prstGeom prst="roundRect">
            <a:avLst>
              <a:gd name="adj" fmla="val 0"/>
            </a:avLst>
          </a:prstGeom>
          <a:noFill/>
        </p:spPr>
        <p:txBody>
          <a:bodyPr wrap="square" lIns="432503" tIns="180000" rIns="432503" bIns="432503" rtlCol="0" anchor="t">
            <a:noAutofit/>
          </a:bodyPr>
          <a:lstStyle/>
          <a:p>
            <a:pPr algn="ctr"/>
            <a:r>
              <a:rPr lang="en-GB" sz="2100" b="1" dirty="0">
                <a:latin typeface="Calibri" panose="020F0502020204030204" pitchFamily="34" charset="0"/>
                <a:ea typeface="Baskerville" panose="02020502070401020303" pitchFamily="18" charset="0"/>
                <a:cs typeface="Calibri" panose="020F0502020204030204" pitchFamily="34" charset="0"/>
              </a:rPr>
              <a:t>Fig 1</a:t>
            </a:r>
            <a:r>
              <a:rPr lang="en-GB" sz="2100" dirty="0">
                <a:latin typeface="Calibri" panose="020F0502020204030204" pitchFamily="34" charset="0"/>
                <a:ea typeface="Baskerville" panose="02020502070401020303" pitchFamily="18" charset="0"/>
                <a:cs typeface="Calibri" panose="020F0502020204030204" pitchFamily="34" charset="0"/>
              </a:rPr>
              <a:t>. Flow chart showing stages of Meerkat processing</a:t>
            </a:r>
          </a:p>
        </p:txBody>
      </p:sp>
      <p:pic>
        <p:nvPicPr>
          <p:cNvPr id="48" name="Picture 47">
            <a:extLst>
              <a:ext uri="{FF2B5EF4-FFF2-40B4-BE49-F238E27FC236}">
                <a16:creationId xmlns:a16="http://schemas.microsoft.com/office/drawing/2014/main" id="{BB5550EB-2B9F-485F-E09C-FAD2F1C4FB44}"/>
              </a:ext>
            </a:extLst>
          </p:cNvPr>
          <p:cNvPicPr>
            <a:picLocks noChangeAspect="1"/>
          </p:cNvPicPr>
          <p:nvPr/>
        </p:nvPicPr>
        <p:blipFill>
          <a:blip r:embed="rId16">
            <a:extLst>
              <a:ext uri="{28A0092B-C50C-407E-A947-70E740481C1C}">
                <a14:useLocalDpi xmlns:a14="http://schemas.microsoft.com/office/drawing/2010/main" val="0"/>
              </a:ext>
            </a:extLst>
          </a:blip>
          <a:srcRect l="5299" t="6693" r="1397" b="2471"/>
          <a:stretch/>
        </p:blipFill>
        <p:spPr>
          <a:xfrm>
            <a:off x="763148" y="28189120"/>
            <a:ext cx="6525064" cy="3970326"/>
          </a:xfrm>
          <a:prstGeom prst="rect">
            <a:avLst/>
          </a:prstGeom>
        </p:spPr>
      </p:pic>
      <p:pic>
        <p:nvPicPr>
          <p:cNvPr id="57" name="Picture 56" descr="A map of the world with different colored lines&#10;&#10;AI-generated content may be incorrect.">
            <a:extLst>
              <a:ext uri="{FF2B5EF4-FFF2-40B4-BE49-F238E27FC236}">
                <a16:creationId xmlns:a16="http://schemas.microsoft.com/office/drawing/2014/main" id="{B4D7C6B7-EB26-1DA7-C990-692E32B04842}"/>
              </a:ext>
            </a:extLst>
          </p:cNvPr>
          <p:cNvPicPr>
            <a:picLocks noChangeAspect="1"/>
          </p:cNvPicPr>
          <p:nvPr/>
        </p:nvPicPr>
        <p:blipFill>
          <a:blip r:embed="rId17">
            <a:extLst>
              <a:ext uri="{28A0092B-C50C-407E-A947-70E740481C1C}">
                <a14:useLocalDpi xmlns:a14="http://schemas.microsoft.com/office/drawing/2010/main" val="0"/>
              </a:ext>
            </a:extLst>
          </a:blip>
          <a:srcRect l="7427" t="13128" r="51150"/>
          <a:stretch/>
        </p:blipFill>
        <p:spPr>
          <a:xfrm>
            <a:off x="7354702" y="28101845"/>
            <a:ext cx="3869529" cy="4057600"/>
          </a:xfrm>
          <a:prstGeom prst="rect">
            <a:avLst/>
          </a:prstGeom>
        </p:spPr>
      </p:pic>
      <p:pic>
        <p:nvPicPr>
          <p:cNvPr id="65" name="Picture 64" descr="A graph of a detection probability&#10;&#10;AI-generated content may be incorrect.">
            <a:extLst>
              <a:ext uri="{FF2B5EF4-FFF2-40B4-BE49-F238E27FC236}">
                <a16:creationId xmlns:a16="http://schemas.microsoft.com/office/drawing/2014/main" id="{A7586538-AD11-200B-7107-AFB02333DFE7}"/>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2200312" y="10284601"/>
            <a:ext cx="6139762" cy="5581601"/>
          </a:xfrm>
          <a:prstGeom prst="rect">
            <a:avLst/>
          </a:prstGeom>
        </p:spPr>
      </p:pic>
      <p:sp>
        <p:nvSpPr>
          <p:cNvPr id="70" name="TextBox 69">
            <a:extLst>
              <a:ext uri="{FF2B5EF4-FFF2-40B4-BE49-F238E27FC236}">
                <a16:creationId xmlns:a16="http://schemas.microsoft.com/office/drawing/2014/main" id="{BACF457C-F945-4662-17A9-D905040D1357}"/>
              </a:ext>
            </a:extLst>
          </p:cNvPr>
          <p:cNvSpPr txBox="1">
            <a:spLocks/>
          </p:cNvSpPr>
          <p:nvPr/>
        </p:nvSpPr>
        <p:spPr>
          <a:xfrm>
            <a:off x="20650533" y="15966002"/>
            <a:ext cx="8969216" cy="1818516"/>
          </a:xfrm>
          <a:prstGeom prst="roundRect">
            <a:avLst>
              <a:gd name="adj" fmla="val 0"/>
            </a:avLst>
          </a:prstGeom>
          <a:noFill/>
        </p:spPr>
        <p:txBody>
          <a:bodyPr wrap="square" lIns="432503" tIns="432503" rIns="432503" bIns="432503" rtlCol="0" anchor="t">
            <a:noAutofit/>
          </a:bodyPr>
          <a:lstStyle/>
          <a:p>
            <a:pPr algn="just"/>
            <a:r>
              <a:rPr lang="en-GB" sz="2100" b="1" dirty="0">
                <a:latin typeface="Calibri" panose="020F0502020204030204" pitchFamily="34" charset="0"/>
                <a:ea typeface="Baskerville" panose="02020502070401020303" pitchFamily="18" charset="0"/>
                <a:cs typeface="Calibri" panose="020F0502020204030204" pitchFamily="34" charset="0"/>
              </a:rPr>
              <a:t>Fig. 3 </a:t>
            </a:r>
            <a:r>
              <a:rPr lang="en-GB" sz="2100" dirty="0">
                <a:latin typeface="Calibri" panose="020F0502020204030204" pitchFamily="34" charset="0"/>
                <a:ea typeface="Baskerville" panose="02020502070401020303" pitchFamily="18" charset="0"/>
                <a:cs typeface="Calibri" panose="020F0502020204030204" pitchFamily="34" charset="0"/>
              </a:rPr>
              <a:t>Basic station selector plot for object CAQTDL2 (</a:t>
            </a:r>
            <a:r>
              <a:rPr lang="en-GB" sz="2100" i="1" dirty="0">
                <a:latin typeface="Calibri" panose="020F0502020204030204" pitchFamily="34" charset="0"/>
                <a:ea typeface="Baskerville" panose="02020502070401020303" pitchFamily="18" charset="0"/>
                <a:cs typeface="Calibri" panose="020F0502020204030204" pitchFamily="34" charset="0"/>
              </a:rPr>
              <a:t>N</a:t>
            </a:r>
            <a:r>
              <a:rPr lang="en-GB" sz="2100" i="1" baseline="-25000" dirty="0">
                <a:latin typeface="Calibri" panose="020F0502020204030204" pitchFamily="34" charset="0"/>
                <a:ea typeface="Baskerville" panose="02020502070401020303" pitchFamily="18" charset="0"/>
                <a:cs typeface="Calibri" panose="020F0502020204030204" pitchFamily="34" charset="0"/>
              </a:rPr>
              <a:t>obs </a:t>
            </a:r>
            <a:r>
              <a:rPr lang="en-GB" sz="2100" dirty="0">
                <a:latin typeface="Calibri" panose="020F0502020204030204" pitchFamily="34" charset="0"/>
                <a:ea typeface="Baskerville" panose="02020502070401020303" pitchFamily="18" charset="0"/>
                <a:cs typeface="Calibri" panose="020F0502020204030204" pitchFamily="34" charset="0"/>
              </a:rPr>
              <a:t>= 4). The detection probability from the geocenter as a function of instrument </a:t>
            </a:r>
            <a:r>
              <a:rPr lang="en-GB" sz="2100" dirty="0" err="1">
                <a:latin typeface="Calibri" panose="020F0502020204030204" pitchFamily="34" charset="0"/>
                <a:ea typeface="Baskerville" panose="02020502070401020303" pitchFamily="18" charset="0"/>
                <a:cs typeface="Calibri" panose="020F0502020204030204" pitchFamily="34" charset="0"/>
              </a:rPr>
              <a:t>FoV</a:t>
            </a:r>
            <a:r>
              <a:rPr lang="en-GB" sz="2100" dirty="0">
                <a:latin typeface="Calibri" panose="020F0502020204030204" pitchFamily="34" charset="0"/>
                <a:ea typeface="Baskerville" panose="02020502070401020303" pitchFamily="18" charset="0"/>
                <a:cs typeface="Calibri" panose="020F0502020204030204" pitchFamily="34" charset="0"/>
              </a:rPr>
              <a:t> and observation time is plotted in the top panel. The bottom panel indicates the impact probability per hour with cumulative impact probability shaded behind. </a:t>
            </a:r>
          </a:p>
        </p:txBody>
      </p:sp>
      <p:sp>
        <p:nvSpPr>
          <p:cNvPr id="75" name="TextBox 74">
            <a:extLst>
              <a:ext uri="{FF2B5EF4-FFF2-40B4-BE49-F238E27FC236}">
                <a16:creationId xmlns:a16="http://schemas.microsoft.com/office/drawing/2014/main" id="{BF0F8D9E-C2A0-1ED8-2EC1-82CF1413F865}"/>
              </a:ext>
            </a:extLst>
          </p:cNvPr>
          <p:cNvSpPr txBox="1"/>
          <p:nvPr/>
        </p:nvSpPr>
        <p:spPr>
          <a:xfrm>
            <a:off x="12074632" y="32166993"/>
            <a:ext cx="7188672" cy="692497"/>
          </a:xfrm>
          <a:prstGeom prst="rect">
            <a:avLst/>
          </a:prstGeom>
          <a:noFill/>
        </p:spPr>
        <p:txBody>
          <a:bodyPr wrap="square" rtlCol="0">
            <a:spAutoFit/>
          </a:bodyPr>
          <a:lstStyle/>
          <a:p>
            <a:pPr marR="0" lvl="0" algn="just" defTabSz="457200" rtl="0" eaLnBrk="1" fontAlgn="auto" latinLnBrk="0" hangingPunct="1">
              <a:spcBef>
                <a:spcPts val="0"/>
              </a:spcBef>
              <a:spcAft>
                <a:spcPts val="0"/>
              </a:spcAft>
              <a:buClrTx/>
              <a:buSzTx/>
              <a:tabLst/>
              <a:defRPr/>
            </a:pPr>
            <a:endParaRPr lang="en-GB" sz="2100" dirty="0">
              <a:solidFill>
                <a:prstClr val="black"/>
              </a:solidFill>
              <a:latin typeface="Calibri" panose="020F0502020204030204"/>
            </a:endParaRPr>
          </a:p>
          <a:p>
            <a:pPr marL="342900" marR="0" lvl="0" indent="-342900" algn="just" defTabSz="457200" rtl="0" eaLnBrk="1" fontAlgn="auto" latinLnBrk="0" hangingPunct="1">
              <a:spcBef>
                <a:spcPts val="0"/>
              </a:spcBef>
              <a:spcAft>
                <a:spcPts val="0"/>
              </a:spcAft>
              <a:buClrTx/>
              <a:buSzTx/>
              <a:buFontTx/>
              <a:buAutoNum type="arabicPeriod"/>
              <a:tabLst/>
              <a:defRPr/>
            </a:pPr>
            <a:endParaRPr lang="en-GB" dirty="0"/>
          </a:p>
        </p:txBody>
      </p:sp>
      <p:sp>
        <p:nvSpPr>
          <p:cNvPr id="82" name="TextBox 81">
            <a:extLst>
              <a:ext uri="{FF2B5EF4-FFF2-40B4-BE49-F238E27FC236}">
                <a16:creationId xmlns:a16="http://schemas.microsoft.com/office/drawing/2014/main" id="{757AD8DC-2B97-3429-BDE8-270A3031BBD5}"/>
              </a:ext>
            </a:extLst>
          </p:cNvPr>
          <p:cNvSpPr txBox="1"/>
          <p:nvPr/>
        </p:nvSpPr>
        <p:spPr>
          <a:xfrm>
            <a:off x="12155670" y="33255716"/>
            <a:ext cx="3914364" cy="4939814"/>
          </a:xfrm>
          <a:prstGeom prst="rect">
            <a:avLst/>
          </a:prstGeom>
          <a:noFill/>
        </p:spPr>
        <p:txBody>
          <a:bodyPr wrap="square" rtlCol="0">
            <a:spAutoFit/>
          </a:bodyPr>
          <a:lstStyle/>
          <a:p>
            <a:pPr marL="342900" indent="-342900">
              <a:buFont typeface="Arial" panose="020B0604020202020204" pitchFamily="34" charset="0"/>
              <a:buChar char="•"/>
              <a:defRPr/>
            </a:pPr>
            <a:r>
              <a:rPr lang="en-US" sz="2100" dirty="0">
                <a:solidFill>
                  <a:prstClr val="black"/>
                </a:solidFill>
                <a:latin typeface="Calibri" panose="020F0502020204030204"/>
              </a:rPr>
              <a:t>Orbit fitting yields high residuals at every grid point</a:t>
            </a:r>
          </a:p>
          <a:p>
            <a:pPr marL="342900" indent="-342900">
              <a:buFont typeface="Arial" panose="020B0604020202020204" pitchFamily="34" charset="0"/>
              <a:buChar char="•"/>
              <a:defRPr/>
            </a:pPr>
            <a:r>
              <a:rPr lang="en-US" sz="2100" dirty="0">
                <a:solidFill>
                  <a:prstClr val="black"/>
                </a:solidFill>
                <a:latin typeface="Calibri" panose="020F0502020204030204"/>
              </a:rPr>
              <a:t>This can occur when the solution in </a:t>
            </a:r>
            <a:r>
              <a:rPr lang="en-GB" sz="2100" u="none" dirty="0">
                <a:solidFill>
                  <a:schemeClr val="tx1"/>
                </a:solidFill>
              </a:rPr>
              <a:t>(𝜌,𝜌</a:t>
            </a:r>
            <a:r>
              <a:rPr lang="el-GR" sz="2100" b="1" i="0" dirty="0">
                <a:solidFill>
                  <a:schemeClr val="tx1"/>
                </a:solidFill>
              </a:rPr>
              <a:t>̇</a:t>
            </a:r>
            <a:r>
              <a:rPr lang="en-GB" sz="2100" u="none" dirty="0">
                <a:solidFill>
                  <a:schemeClr val="tx1"/>
                </a:solidFill>
              </a:rPr>
              <a:t>)-space is so converged that the confidence region is small enough to be missed by the grid step size.</a:t>
            </a:r>
          </a:p>
          <a:p>
            <a:pPr marL="342900" indent="-342900">
              <a:buFont typeface="Arial" panose="020B0604020202020204" pitchFamily="34" charset="0"/>
              <a:buChar char="•"/>
              <a:defRPr/>
            </a:pPr>
            <a:r>
              <a:rPr lang="en-GB" sz="2100" dirty="0"/>
              <a:t>More frequently, occurs due to poor observations</a:t>
            </a:r>
          </a:p>
          <a:p>
            <a:pPr>
              <a:defRPr/>
            </a:pPr>
            <a:endParaRPr lang="en-GB" sz="2100" i="1" u="none" dirty="0">
              <a:solidFill>
                <a:schemeClr val="tx1"/>
              </a:solidFill>
            </a:endParaRPr>
          </a:p>
          <a:p>
            <a:pPr marL="342900" indent="-342900">
              <a:buFont typeface="Arial" panose="020B0604020202020204" pitchFamily="34" charset="0"/>
              <a:buChar char="•"/>
              <a:defRPr/>
            </a:pPr>
            <a:r>
              <a:rPr lang="en-GB" sz="2100" i="1" u="none" dirty="0">
                <a:solidFill>
                  <a:schemeClr val="tx1"/>
                </a:solidFill>
              </a:rPr>
              <a:t>Proposed solution: </a:t>
            </a:r>
            <a:r>
              <a:rPr lang="en-GB" sz="2100" u="none" dirty="0">
                <a:solidFill>
                  <a:schemeClr val="tx1"/>
                </a:solidFill>
              </a:rPr>
              <a:t>apply</a:t>
            </a:r>
            <a:r>
              <a:rPr lang="en-GB" sz="2100" dirty="0"/>
              <a:t> observation outlier identification and rejection upon failed grid fitting</a:t>
            </a:r>
            <a:endParaRPr lang="en-US" sz="2100" dirty="0">
              <a:solidFill>
                <a:prstClr val="black"/>
              </a:solidFill>
              <a:latin typeface="Calibri" panose="020F0502020204030204"/>
            </a:endParaRPr>
          </a:p>
          <a:p>
            <a:pPr>
              <a:defRPr/>
            </a:pPr>
            <a:endParaRPr lang="en-US" sz="2100" b="1" dirty="0">
              <a:solidFill>
                <a:prstClr val="black"/>
              </a:solidFill>
              <a:latin typeface="Calibri" panose="020F0502020204030204"/>
            </a:endParaRPr>
          </a:p>
        </p:txBody>
      </p:sp>
      <p:sp>
        <p:nvSpPr>
          <p:cNvPr id="83" name="TextBox 82">
            <a:extLst>
              <a:ext uri="{FF2B5EF4-FFF2-40B4-BE49-F238E27FC236}">
                <a16:creationId xmlns:a16="http://schemas.microsoft.com/office/drawing/2014/main" id="{CE351B8E-C5CF-28B9-2794-07B4E1C82724}"/>
              </a:ext>
            </a:extLst>
          </p:cNvPr>
          <p:cNvSpPr txBox="1"/>
          <p:nvPr/>
        </p:nvSpPr>
        <p:spPr>
          <a:xfrm>
            <a:off x="12171712" y="28189120"/>
            <a:ext cx="8760789" cy="4778231"/>
          </a:xfrm>
          <a:prstGeom prst="rect">
            <a:avLst/>
          </a:prstGeom>
          <a:noFill/>
        </p:spPr>
        <p:txBody>
          <a:bodyPr wrap="square" rtlCol="0">
            <a:spAutoFit/>
          </a:bodyPr>
          <a:lstStyle/>
          <a:p>
            <a:pPr algn="just">
              <a:lnSpc>
                <a:spcPct val="150000"/>
              </a:lnSpc>
              <a:defRPr/>
            </a:pPr>
            <a:r>
              <a:rPr lang="en-US" sz="2100" dirty="0">
                <a:solidFill>
                  <a:prstClr val="black"/>
                </a:solidFill>
                <a:latin typeface="Calibri" panose="020F0502020204030204"/>
              </a:rPr>
              <a:t>Of the 1045 objects and 4626 SR runs between 6</a:t>
            </a:r>
            <a:r>
              <a:rPr lang="en-US" sz="2100" baseline="30000" dirty="0">
                <a:solidFill>
                  <a:prstClr val="black"/>
                </a:solidFill>
                <a:latin typeface="Calibri" panose="020F0502020204030204"/>
              </a:rPr>
              <a:t>th</a:t>
            </a:r>
            <a:r>
              <a:rPr lang="en-US" sz="2100" dirty="0">
                <a:solidFill>
                  <a:prstClr val="black"/>
                </a:solidFill>
                <a:latin typeface="Calibri" panose="020F0502020204030204"/>
              </a:rPr>
              <a:t> Jan and 7</a:t>
            </a:r>
            <a:r>
              <a:rPr lang="en-US" sz="2100" baseline="30000" dirty="0">
                <a:solidFill>
                  <a:prstClr val="black"/>
                </a:solidFill>
                <a:latin typeface="Calibri" panose="020F0502020204030204"/>
              </a:rPr>
              <a:t>th</a:t>
            </a:r>
            <a:r>
              <a:rPr lang="en-US" sz="2100" dirty="0">
                <a:solidFill>
                  <a:prstClr val="black"/>
                </a:solidFill>
                <a:latin typeface="Calibri" panose="020F0502020204030204"/>
              </a:rPr>
              <a:t> Mar 2025:</a:t>
            </a:r>
          </a:p>
          <a:p>
            <a:pPr marL="342900" indent="-342900" algn="just">
              <a:buFont typeface="Arial" panose="020B0604020202020204" pitchFamily="34" charset="0"/>
              <a:buChar char="•"/>
              <a:defRPr/>
            </a:pPr>
            <a:r>
              <a:rPr lang="en-US" sz="2100" b="1" dirty="0">
                <a:solidFill>
                  <a:prstClr val="black"/>
                </a:solidFill>
                <a:latin typeface="Calibri" panose="020F0502020204030204"/>
              </a:rPr>
              <a:t>10.7% </a:t>
            </a:r>
            <a:r>
              <a:rPr lang="en-US" sz="2100" dirty="0">
                <a:solidFill>
                  <a:prstClr val="black"/>
                </a:solidFill>
                <a:latin typeface="Calibri" panose="020F0502020204030204"/>
              </a:rPr>
              <a:t>of all SR runs failed</a:t>
            </a:r>
          </a:p>
          <a:p>
            <a:pPr marL="342900" indent="-342900" algn="just">
              <a:buFont typeface="Arial" panose="020B0604020202020204" pitchFamily="34" charset="0"/>
              <a:buChar char="•"/>
              <a:defRPr/>
            </a:pPr>
            <a:r>
              <a:rPr lang="en-US" sz="2100" b="1" dirty="0">
                <a:solidFill>
                  <a:prstClr val="black"/>
                </a:solidFill>
                <a:latin typeface="Calibri" panose="020F0502020204030204"/>
              </a:rPr>
              <a:t>27.5% </a:t>
            </a:r>
            <a:r>
              <a:rPr lang="en-US" sz="2100" dirty="0">
                <a:solidFill>
                  <a:prstClr val="black"/>
                </a:solidFill>
                <a:latin typeface="Calibri" panose="020F0502020204030204"/>
              </a:rPr>
              <a:t>of objects had ≥1 failed SR runs</a:t>
            </a:r>
          </a:p>
          <a:p>
            <a:pPr marL="342900" indent="-342900" algn="just">
              <a:buFont typeface="Arial" panose="020B0604020202020204" pitchFamily="34" charset="0"/>
              <a:buChar char="•"/>
              <a:defRPr/>
            </a:pPr>
            <a:r>
              <a:rPr lang="en-US" sz="2100" b="1" dirty="0">
                <a:solidFill>
                  <a:prstClr val="black"/>
                </a:solidFill>
                <a:latin typeface="Calibri" panose="020F0502020204030204"/>
              </a:rPr>
              <a:t>2.2% </a:t>
            </a:r>
            <a:r>
              <a:rPr lang="en-US" sz="2100" dirty="0">
                <a:solidFill>
                  <a:prstClr val="black"/>
                </a:solidFill>
                <a:latin typeface="Calibri" panose="020F0502020204030204"/>
              </a:rPr>
              <a:t>of objects had only failed SR runs</a:t>
            </a:r>
          </a:p>
          <a:p>
            <a:pPr algn="just">
              <a:defRPr/>
            </a:pPr>
            <a:endParaRPr lang="en-US" sz="2100" dirty="0">
              <a:solidFill>
                <a:prstClr val="black"/>
              </a:solidFill>
              <a:latin typeface="Calibri" panose="020F0502020204030204"/>
            </a:endParaRPr>
          </a:p>
          <a:p>
            <a:pPr algn="just">
              <a:defRPr/>
            </a:pPr>
            <a:r>
              <a:rPr lang="en-US" sz="2100" dirty="0">
                <a:solidFill>
                  <a:prstClr val="black"/>
                </a:solidFill>
                <a:latin typeface="Calibri" panose="020F0502020204030204"/>
              </a:rPr>
              <a:t>Of the errors, two causes were most prominent:</a:t>
            </a:r>
          </a:p>
          <a:p>
            <a:pPr algn="just">
              <a:defRPr/>
            </a:pPr>
            <a:endParaRPr lang="en-US" sz="2100" dirty="0">
              <a:solidFill>
                <a:prstClr val="black"/>
              </a:solidFill>
              <a:latin typeface="Calibri" panose="020F0502020204030204"/>
            </a:endParaRPr>
          </a:p>
          <a:p>
            <a:pPr algn="just">
              <a:defRPr/>
            </a:pPr>
            <a:r>
              <a:rPr lang="en-US" sz="2100" b="1" dirty="0">
                <a:solidFill>
                  <a:prstClr val="black"/>
                </a:solidFill>
                <a:latin typeface="Calibri" panose="020F0502020204030204"/>
              </a:rPr>
              <a:t>Propagator reaches max number of steps (13% of total errors):</a:t>
            </a:r>
          </a:p>
          <a:p>
            <a:pPr marL="342900" indent="-342900" algn="just">
              <a:buFont typeface="Arial" panose="020B0604020202020204" pitchFamily="34" charset="0"/>
              <a:buChar char="•"/>
              <a:defRPr/>
            </a:pPr>
            <a:r>
              <a:rPr lang="en-US" sz="2100" dirty="0">
                <a:solidFill>
                  <a:prstClr val="black"/>
                </a:solidFill>
                <a:latin typeface="Calibri" panose="020F0502020204030204"/>
              </a:rPr>
              <a:t>Occurs most frequently for very close approaches, who experience a deep dynamical encounter with Earth</a:t>
            </a:r>
          </a:p>
          <a:p>
            <a:pPr marL="342900" indent="-342900" algn="just">
              <a:buFont typeface="Arial" panose="020B0604020202020204" pitchFamily="34" charset="0"/>
              <a:buChar char="•"/>
              <a:defRPr/>
            </a:pPr>
            <a:r>
              <a:rPr lang="en-US" sz="2100" i="1" dirty="0">
                <a:solidFill>
                  <a:prstClr val="black"/>
                </a:solidFill>
                <a:latin typeface="Calibri" panose="020F0502020204030204"/>
              </a:rPr>
              <a:t>Proposed solution: </a:t>
            </a:r>
            <a:r>
              <a:rPr lang="en-US" sz="2100" dirty="0">
                <a:solidFill>
                  <a:prstClr val="black"/>
                </a:solidFill>
                <a:latin typeface="Calibri" panose="020F0502020204030204"/>
              </a:rPr>
              <a:t>Zero-weighting of grid points exceeding 1e7 max propagator steps threshold</a:t>
            </a:r>
          </a:p>
          <a:p>
            <a:pPr algn="just">
              <a:defRPr/>
            </a:pPr>
            <a:endParaRPr lang="en-US" sz="2100" dirty="0">
              <a:solidFill>
                <a:prstClr val="black"/>
              </a:solidFill>
              <a:latin typeface="Calibri" panose="020F0502020204030204"/>
            </a:endParaRPr>
          </a:p>
          <a:p>
            <a:pPr algn="just">
              <a:defRPr/>
            </a:pPr>
            <a:r>
              <a:rPr lang="en-US" sz="2100" b="1" dirty="0">
                <a:solidFill>
                  <a:prstClr val="black"/>
                </a:solidFill>
                <a:latin typeface="Calibri" panose="020F0502020204030204"/>
              </a:rPr>
              <a:t>Posterior probability zero everywhere (82.5% of total errors):</a:t>
            </a:r>
          </a:p>
        </p:txBody>
      </p:sp>
      <p:pic>
        <p:nvPicPr>
          <p:cNvPr id="81" name="Picture 80">
            <a:extLst>
              <a:ext uri="{FF2B5EF4-FFF2-40B4-BE49-F238E27FC236}">
                <a16:creationId xmlns:a16="http://schemas.microsoft.com/office/drawing/2014/main" id="{B47880AD-02E1-1DFE-E2A9-904BF500822E}"/>
              </a:ext>
            </a:extLst>
          </p:cNvPr>
          <p:cNvPicPr>
            <a:picLocks noChangeAspect="1"/>
          </p:cNvPicPr>
          <p:nvPr/>
        </p:nvPicPr>
        <p:blipFill>
          <a:blip r:embed="rId19">
            <a:extLst>
              <a:ext uri="{28A0092B-C50C-407E-A947-70E740481C1C}">
                <a14:useLocalDpi xmlns:a14="http://schemas.microsoft.com/office/drawing/2010/main" val="0"/>
              </a:ext>
            </a:extLst>
          </a:blip>
          <a:srcRect/>
          <a:stretch/>
        </p:blipFill>
        <p:spPr>
          <a:xfrm>
            <a:off x="16233896" y="33048566"/>
            <a:ext cx="4629364" cy="3458079"/>
          </a:xfrm>
          <a:prstGeom prst="rect">
            <a:avLst/>
          </a:prstGeom>
        </p:spPr>
      </p:pic>
      <p:sp>
        <p:nvSpPr>
          <p:cNvPr id="84" name="TextBox 83">
            <a:extLst>
              <a:ext uri="{FF2B5EF4-FFF2-40B4-BE49-F238E27FC236}">
                <a16:creationId xmlns:a16="http://schemas.microsoft.com/office/drawing/2014/main" id="{CE7AC21A-9376-A090-F2E9-46B823600D45}"/>
              </a:ext>
            </a:extLst>
          </p:cNvPr>
          <p:cNvSpPr txBox="1"/>
          <p:nvPr/>
        </p:nvSpPr>
        <p:spPr>
          <a:xfrm>
            <a:off x="16175993" y="36498700"/>
            <a:ext cx="4782722" cy="1061829"/>
          </a:xfrm>
          <a:prstGeom prst="rect">
            <a:avLst/>
          </a:prstGeom>
          <a:noFill/>
        </p:spPr>
        <p:txBody>
          <a:bodyPr wrap="square" rtlCol="0">
            <a:spAutoFit/>
          </a:bodyPr>
          <a:lstStyle/>
          <a:p>
            <a:pPr algn="just">
              <a:defRPr/>
            </a:pPr>
            <a:r>
              <a:rPr lang="en-US" sz="2100" b="1" dirty="0">
                <a:solidFill>
                  <a:prstClr val="black"/>
                </a:solidFill>
                <a:latin typeface="Calibri" panose="020F0502020204030204"/>
              </a:rPr>
              <a:t>Fig. 7. </a:t>
            </a:r>
            <a:r>
              <a:rPr lang="en-US" sz="2100" dirty="0">
                <a:solidFill>
                  <a:prstClr val="black"/>
                </a:solidFill>
                <a:latin typeface="Calibri" panose="020F0502020204030204"/>
              </a:rPr>
              <a:t>The distribution of all SR runs over </a:t>
            </a:r>
            <a:r>
              <a:rPr lang="en-US" sz="2100" dirty="0" err="1">
                <a:solidFill>
                  <a:prstClr val="black"/>
                </a:solidFill>
                <a:latin typeface="Calibri" panose="020F0502020204030204"/>
              </a:rPr>
              <a:t>tracklet</a:t>
            </a:r>
            <a:r>
              <a:rPr lang="en-US" sz="2100" dirty="0">
                <a:solidFill>
                  <a:prstClr val="black"/>
                </a:solidFill>
                <a:latin typeface="Calibri" panose="020F0502020204030204"/>
              </a:rPr>
              <a:t> number compared to those with errors. </a:t>
            </a:r>
            <a:endParaRPr lang="en-GB" dirty="0"/>
          </a:p>
        </p:txBody>
      </p:sp>
      <p:sp>
        <p:nvSpPr>
          <p:cNvPr id="85" name="TextBox 84">
            <a:extLst>
              <a:ext uri="{FF2B5EF4-FFF2-40B4-BE49-F238E27FC236}">
                <a16:creationId xmlns:a16="http://schemas.microsoft.com/office/drawing/2014/main" id="{4A8E91BD-0D8C-D77C-4918-1E7E05D00B87}"/>
              </a:ext>
            </a:extLst>
          </p:cNvPr>
          <p:cNvSpPr txBox="1"/>
          <p:nvPr/>
        </p:nvSpPr>
        <p:spPr>
          <a:xfrm>
            <a:off x="3350138" y="39049139"/>
            <a:ext cx="6604322" cy="2800767"/>
          </a:xfrm>
          <a:prstGeom prst="rect">
            <a:avLst/>
          </a:prstGeom>
          <a:noFill/>
        </p:spPr>
        <p:txBody>
          <a:bodyPr wrap="square" rtlCol="0">
            <a:spAutoFit/>
          </a:bodyPr>
          <a:lstStyle/>
          <a:p>
            <a:pPr algn="just"/>
            <a:r>
              <a:rPr lang="en-GB" sz="1600" dirty="0">
                <a:solidFill>
                  <a:schemeClr val="bg1"/>
                </a:solidFill>
              </a:rPr>
              <a:t>[1] F. Gianotto, J. </a:t>
            </a:r>
            <a:r>
              <a:rPr lang="en-GB" sz="1600" dirty="0" err="1">
                <a:solidFill>
                  <a:schemeClr val="bg1"/>
                </a:solidFill>
              </a:rPr>
              <a:t>Cano</a:t>
            </a:r>
            <a:r>
              <a:rPr lang="en-GB" sz="1600" dirty="0">
                <a:solidFill>
                  <a:schemeClr val="bg1"/>
                </a:solidFill>
              </a:rPr>
              <a:t>, L. </a:t>
            </a:r>
            <a:r>
              <a:rPr lang="en-GB" sz="1600" dirty="0" err="1">
                <a:solidFill>
                  <a:schemeClr val="bg1"/>
                </a:solidFill>
              </a:rPr>
              <a:t>Conversi</a:t>
            </a:r>
            <a:r>
              <a:rPr lang="en-GB" sz="1600" dirty="0">
                <a:solidFill>
                  <a:schemeClr val="bg1"/>
                </a:solidFill>
              </a:rPr>
              <a:t>, L. Faggioli, M. </a:t>
            </a:r>
            <a:r>
              <a:rPr lang="en-GB" sz="1600" dirty="0" err="1">
                <a:solidFill>
                  <a:schemeClr val="bg1"/>
                </a:solidFill>
              </a:rPr>
              <a:t>Fenucci</a:t>
            </a:r>
            <a:r>
              <a:rPr lang="en-GB" sz="1600" dirty="0">
                <a:solidFill>
                  <a:schemeClr val="bg1"/>
                </a:solidFill>
              </a:rPr>
              <a:t>, D. </a:t>
            </a:r>
            <a:r>
              <a:rPr lang="en-GB" sz="1600" dirty="0" err="1">
                <a:solidFill>
                  <a:schemeClr val="bg1"/>
                </a:solidFill>
              </a:rPr>
              <a:t>Föhring</a:t>
            </a:r>
            <a:r>
              <a:rPr lang="en-GB" sz="1600" dirty="0">
                <a:solidFill>
                  <a:schemeClr val="bg1"/>
                </a:solidFill>
              </a:rPr>
              <a:t>, M. Frühauf, D. </a:t>
            </a:r>
            <a:r>
              <a:rPr lang="en-GB" sz="1600" dirty="0" err="1">
                <a:solidFill>
                  <a:schemeClr val="bg1"/>
                </a:solidFill>
              </a:rPr>
              <a:t>Koschny</a:t>
            </a:r>
            <a:r>
              <a:rPr lang="en-GB" sz="1600" dirty="0">
                <a:solidFill>
                  <a:schemeClr val="bg1"/>
                </a:solidFill>
              </a:rPr>
              <a:t>, R. </a:t>
            </a:r>
            <a:r>
              <a:rPr lang="en-GB" sz="1600" dirty="0" err="1">
                <a:solidFill>
                  <a:schemeClr val="bg1"/>
                </a:solidFill>
              </a:rPr>
              <a:t>Kresken</a:t>
            </a:r>
            <a:r>
              <a:rPr lang="en-GB" sz="1600" dirty="0">
                <a:solidFill>
                  <a:schemeClr val="bg1"/>
                </a:solidFill>
              </a:rPr>
              <a:t>, M. Micheli, et al., </a:t>
            </a:r>
            <a:r>
              <a:rPr lang="en-GB" sz="1600" i="1" dirty="0">
                <a:solidFill>
                  <a:schemeClr val="bg1"/>
                </a:solidFill>
              </a:rPr>
              <a:t>Meerkat Asteroid Guard - ESA’s Imminent Impactor Warning Service</a:t>
            </a:r>
            <a:r>
              <a:rPr lang="en-GB" sz="1600" dirty="0">
                <a:solidFill>
                  <a:schemeClr val="bg1"/>
                </a:solidFill>
              </a:rPr>
              <a:t>, in: 2nd NEO and Debris Detection Conference, p. 49.</a:t>
            </a:r>
          </a:p>
          <a:p>
            <a:pPr algn="just"/>
            <a:endParaRPr lang="en-GB" sz="1600" dirty="0">
              <a:solidFill>
                <a:schemeClr val="bg1"/>
              </a:solidFill>
            </a:endParaRPr>
          </a:p>
          <a:p>
            <a:pPr algn="just"/>
            <a:r>
              <a:rPr lang="en-GB" sz="1600" dirty="0">
                <a:solidFill>
                  <a:schemeClr val="bg1"/>
                </a:solidFill>
              </a:rPr>
              <a:t>[2] S. Chesley, </a:t>
            </a:r>
            <a:r>
              <a:rPr lang="en-GB" sz="1600" i="1" dirty="0">
                <a:solidFill>
                  <a:schemeClr val="bg1"/>
                </a:solidFill>
              </a:rPr>
              <a:t>Very short arc orbit determination: the case of asteroid 2004 FU162</a:t>
            </a:r>
            <a:r>
              <a:rPr lang="en-GB" sz="1600" dirty="0">
                <a:solidFill>
                  <a:schemeClr val="bg1"/>
                </a:solidFill>
              </a:rPr>
              <a:t>, Proceedings of the International Astronomical Union 2004 (2004) 255–258.</a:t>
            </a:r>
          </a:p>
          <a:p>
            <a:pPr algn="just"/>
            <a:endParaRPr lang="en-GB" sz="1600" dirty="0">
              <a:solidFill>
                <a:schemeClr val="bg1"/>
              </a:solidFill>
            </a:endParaRPr>
          </a:p>
          <a:p>
            <a:pPr algn="just"/>
            <a:r>
              <a:rPr lang="en-GB" sz="1600" dirty="0">
                <a:solidFill>
                  <a:schemeClr val="bg1"/>
                </a:solidFill>
              </a:rPr>
              <a:t>[3] D. </a:t>
            </a:r>
            <a:r>
              <a:rPr lang="en-GB" sz="1600" dirty="0" err="1">
                <a:solidFill>
                  <a:schemeClr val="bg1"/>
                </a:solidFill>
              </a:rPr>
              <a:t>Farnocchia</a:t>
            </a:r>
            <a:r>
              <a:rPr lang="en-GB" sz="1600" dirty="0">
                <a:solidFill>
                  <a:schemeClr val="bg1"/>
                </a:solidFill>
              </a:rPr>
              <a:t>, S. Chesley, M. Micheli, </a:t>
            </a:r>
            <a:r>
              <a:rPr lang="en-GB" sz="1600" i="1" dirty="0">
                <a:solidFill>
                  <a:schemeClr val="bg1"/>
                </a:solidFill>
              </a:rPr>
              <a:t>Systematic ranging and late warning asteroid impacts</a:t>
            </a:r>
            <a:r>
              <a:rPr lang="en-GB" sz="1600" dirty="0">
                <a:solidFill>
                  <a:schemeClr val="bg1"/>
                </a:solidFill>
              </a:rPr>
              <a:t>, Icarus 258 (2015) 18–27</a:t>
            </a:r>
          </a:p>
        </p:txBody>
      </p:sp>
    </p:spTree>
    <p:extLst>
      <p:ext uri="{BB962C8B-B14F-4D97-AF65-F5344CB8AC3E}">
        <p14:creationId xmlns:p14="http://schemas.microsoft.com/office/powerpoint/2010/main" val="204383013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3976fa30-1907-4356-8241-62ea5e1c0256}" enabled="1" method="Standard" siteId="{9a5cacd0-2bef-4dd7-ac5c-7ebe1f54f495}" removed="0"/>
</clbl:labelList>
</file>

<file path=docProps/app.xml><?xml version="1.0" encoding="utf-8"?>
<Properties xmlns="http://schemas.openxmlformats.org/officeDocument/2006/extended-properties" xmlns:vt="http://schemas.openxmlformats.org/officeDocument/2006/docPropsVTypes">
  <Template>Office Theme 2013 - 2022</Template>
  <TotalTime>31935</TotalTime>
  <Words>1397</Words>
  <Application>Microsoft Macintosh PowerPoint</Application>
  <PresentationFormat>Custom</PresentationFormat>
  <Paragraphs>110</Paragraphs>
  <Slides>1</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Aptos</vt:lpstr>
      <vt:lpstr>Arial</vt:lpstr>
      <vt:lpstr>Calibri</vt:lpstr>
      <vt:lpstr>Calibri Light</vt:lpstr>
      <vt:lpstr>Segoe UI</vt:lpstr>
      <vt:lpstr>Segoe UI Black</vt:lpstr>
      <vt:lpstr>Segoe UI Light</vt:lpstr>
      <vt:lpstr>Verdana</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juan-luis.cano@deimos-space.com</dc:creator>
  <cp:lastModifiedBy>Charlie Drury</cp:lastModifiedBy>
  <cp:revision>41</cp:revision>
  <dcterms:created xsi:type="dcterms:W3CDTF">2019-04-03T04:48:47Z</dcterms:created>
  <dcterms:modified xsi:type="dcterms:W3CDTF">2025-04-27T22:54:37Z</dcterms:modified>
</cp:coreProperties>
</file>