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 roundtripDataSignature="AMtx7mieiRSTx8mFzXFwXtrLGSsrJKja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4E209B-E4F3-4DBA-972B-5FA328CC9C10}">
  <a:tblStyle styleId="{DD4E209B-E4F3-4DBA-972B-5FA328CC9C1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22554317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3225543178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50c453eb5b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g350c453eb5b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ddf302a8c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2ddf302a8cb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ead748c625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2ead748c625_1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22554317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3225543178a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ad748c625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ead748c625_1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2257b871f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32257b871fa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55" name="Google Shape;55;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 name="Google Shape;56;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 name="Google Shape;5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19"/>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21"/>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21"/>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 name="Google Shape;2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22"/>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2"/>
          <p:cNvSpPr txBox="1"/>
          <p:nvPr>
            <p:ph idx="1" type="body"/>
          </p:nvPr>
        </p:nvSpPr>
        <p:spPr>
          <a:xfrm>
            <a:off x="311700" y="13810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22"/>
          <p:cNvSpPr txBox="1"/>
          <p:nvPr>
            <p:ph idx="2" type="body"/>
          </p:nvPr>
        </p:nvSpPr>
        <p:spPr>
          <a:xfrm>
            <a:off x="4832400" y="13810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23"/>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23"/>
          <p:cNvSpPr txBox="1"/>
          <p:nvPr>
            <p:ph idx="1" type="body"/>
          </p:nvPr>
        </p:nvSpPr>
        <p:spPr>
          <a:xfrm>
            <a:off x="311700" y="13810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25"/>
          <p:cNvSpPr/>
          <p:nvPr/>
        </p:nvSpPr>
        <p:spPr>
          <a:xfrm>
            <a:off x="4572000" y="778650"/>
            <a:ext cx="4572000" cy="43647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2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25"/>
          <p:cNvSpPr txBox="1"/>
          <p:nvPr>
            <p:ph idx="2" type="body"/>
          </p:nvPr>
        </p:nvSpPr>
        <p:spPr>
          <a:xfrm>
            <a:off x="4690250" y="1233175"/>
            <a:ext cx="4330800" cy="3564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p:nvPr/>
        </p:nvSpPr>
        <p:spPr>
          <a:xfrm>
            <a:off x="0" y="0"/>
            <a:ext cx="9144000" cy="7539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7"/>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p:txBody>
      </p:sp>
      <p:sp>
        <p:nvSpPr>
          <p:cNvPr id="8" name="Google Shape;8;p17"/>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17500" lvl="1" marL="9144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1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 name="Google Shape;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 name="Google Shape;10;p17"/>
          <p:cNvPicPr preferRelativeResize="0"/>
          <p:nvPr/>
        </p:nvPicPr>
        <p:blipFill rotWithShape="1">
          <a:blip r:embed="rId1">
            <a:alphaModFix/>
          </a:blip>
          <a:srcRect b="0" l="0" r="0" t="0"/>
          <a:stretch/>
        </p:blipFill>
        <p:spPr>
          <a:xfrm>
            <a:off x="5995283" y="83325"/>
            <a:ext cx="3025866" cy="365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hyperlink" Target="https://data.minorplanetcenter.net/explorer/" TargetMode="External"/><Relationship Id="rId7"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ata.minorplanetcenter.net/explorer/"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hyperlink" Target="https://data.minorplanetcenter.net/mpcops/new/newsletters/" TargetMode="External"/><Relationship Id="rId5" Type="http://schemas.openxmlformats.org/officeDocument/2006/relationships/hyperlink" Target="https://mpc-service.atlassian.net/servicedesk/customer/portals" TargetMode="External"/><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
          <p:cNvPicPr preferRelativeResize="0"/>
          <p:nvPr/>
        </p:nvPicPr>
        <p:blipFill rotWithShape="1">
          <a:blip r:embed="rId3">
            <a:alphaModFix/>
          </a:blip>
          <a:srcRect b="0" l="0" r="0" t="0"/>
          <a:stretch/>
        </p:blipFill>
        <p:spPr>
          <a:xfrm>
            <a:off x="6843975" y="754287"/>
            <a:ext cx="2300024" cy="4417702"/>
          </a:xfrm>
          <a:prstGeom prst="rect">
            <a:avLst/>
          </a:prstGeom>
          <a:noFill/>
          <a:ln>
            <a:noFill/>
          </a:ln>
        </p:spPr>
      </p:pic>
      <p:pic>
        <p:nvPicPr>
          <p:cNvPr id="63" name="Google Shape;63;p1"/>
          <p:cNvPicPr preferRelativeResize="0"/>
          <p:nvPr/>
        </p:nvPicPr>
        <p:blipFill rotWithShape="1">
          <a:blip r:embed="rId4">
            <a:alphaModFix/>
          </a:blip>
          <a:srcRect b="0" l="0" r="0" t="0"/>
          <a:stretch/>
        </p:blipFill>
        <p:spPr>
          <a:xfrm>
            <a:off x="0" y="782775"/>
            <a:ext cx="4360726" cy="4360726"/>
          </a:xfrm>
          <a:prstGeom prst="rect">
            <a:avLst/>
          </a:prstGeom>
          <a:noFill/>
          <a:ln>
            <a:noFill/>
          </a:ln>
        </p:spPr>
      </p:pic>
      <p:sp>
        <p:nvSpPr>
          <p:cNvPr id="64" name="Google Shape;64;p1"/>
          <p:cNvSpPr txBox="1"/>
          <p:nvPr>
            <p:ph type="ctrTitle"/>
          </p:nvPr>
        </p:nvSpPr>
        <p:spPr>
          <a:xfrm>
            <a:off x="311708" y="120177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a:solidFill>
                  <a:srgbClr val="000000"/>
                </a:solidFill>
                <a:latin typeface="Impact"/>
                <a:ea typeface="Impact"/>
                <a:cs typeface="Impact"/>
                <a:sym typeface="Impact"/>
              </a:rPr>
              <a:t>Minor Planet Center</a:t>
            </a:r>
            <a:endParaRPr b="1">
              <a:solidFill>
                <a:srgbClr val="000000"/>
              </a:solidFill>
              <a:latin typeface="Impact"/>
              <a:ea typeface="Impact"/>
              <a:cs typeface="Impact"/>
              <a:sym typeface="Impact"/>
            </a:endParaRPr>
          </a:p>
          <a:p>
            <a:pPr indent="0" lvl="0" marL="0" rtl="0" algn="ctr">
              <a:lnSpc>
                <a:spcPct val="100000"/>
              </a:lnSpc>
              <a:spcBef>
                <a:spcPts val="0"/>
              </a:spcBef>
              <a:spcAft>
                <a:spcPts val="0"/>
              </a:spcAft>
              <a:buClr>
                <a:schemeClr val="dk1"/>
              </a:buClr>
              <a:buSzPts val="1100"/>
              <a:buFont typeface="Arial"/>
              <a:buNone/>
            </a:pPr>
            <a:r>
              <a:rPr b="1" lang="en">
                <a:solidFill>
                  <a:srgbClr val="000000"/>
                </a:solidFill>
                <a:latin typeface="Impact"/>
                <a:ea typeface="Impact"/>
                <a:cs typeface="Impact"/>
                <a:sym typeface="Impact"/>
              </a:rPr>
              <a:t>Updates &amp; new Developments</a:t>
            </a:r>
            <a:endParaRPr b="1">
              <a:solidFill>
                <a:srgbClr val="000000"/>
              </a:solidFill>
              <a:latin typeface="Impact"/>
              <a:ea typeface="Impact"/>
              <a:cs typeface="Impact"/>
              <a:sym typeface="Impact"/>
            </a:endParaRPr>
          </a:p>
        </p:txBody>
      </p:sp>
      <p:sp>
        <p:nvSpPr>
          <p:cNvPr id="65" name="Google Shape;65;p1"/>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i="1" lang="en" sz="1400">
                <a:solidFill>
                  <a:srgbClr val="0000FF"/>
                </a:solidFill>
              </a:rPr>
              <a:t>Federica Spoto, Matthew Payne &amp; the MPC team</a:t>
            </a:r>
            <a:endParaRPr i="1" sz="1400">
              <a:solidFill>
                <a:srgbClr val="0000FF"/>
              </a:solidFill>
            </a:endParaRPr>
          </a:p>
          <a:p>
            <a:pPr indent="0" lvl="0" marL="0" rtl="0" algn="ctr">
              <a:lnSpc>
                <a:spcPct val="100000"/>
              </a:lnSpc>
              <a:spcBef>
                <a:spcPts val="0"/>
              </a:spcBef>
              <a:spcAft>
                <a:spcPts val="0"/>
              </a:spcAft>
              <a:buSzPts val="2800"/>
              <a:buNone/>
            </a:pPr>
            <a:r>
              <a:rPr i="1" lang="en" sz="1400">
                <a:solidFill>
                  <a:srgbClr val="0000FF"/>
                </a:solidFill>
              </a:rPr>
              <a:t>Center for Astrophysics | Harvard &amp; Smithsonian</a:t>
            </a:r>
            <a:endParaRPr i="1" sz="1400">
              <a:solidFill>
                <a:srgbClr val="0000FF"/>
              </a:solidFill>
            </a:endParaRPr>
          </a:p>
        </p:txBody>
      </p:sp>
      <p:sp>
        <p:nvSpPr>
          <p:cNvPr id="66" name="Google Shape;66;p1"/>
          <p:cNvSpPr txBox="1"/>
          <p:nvPr>
            <p:ph idx="1" type="subTitle"/>
          </p:nvPr>
        </p:nvSpPr>
        <p:spPr>
          <a:xfrm>
            <a:off x="311700" y="4495975"/>
            <a:ext cx="8520600" cy="58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1300">
                <a:solidFill>
                  <a:srgbClr val="FF0000"/>
                </a:solidFill>
              </a:rPr>
              <a:t>May 7</a:t>
            </a:r>
            <a:r>
              <a:rPr lang="en" sz="1300">
                <a:solidFill>
                  <a:srgbClr val="FF0000"/>
                </a:solidFill>
              </a:rPr>
              <a:t>, 2025</a:t>
            </a:r>
            <a:endParaRPr sz="1300">
              <a:solidFill>
                <a:srgbClr val="FF0000"/>
              </a:solidFill>
            </a:endParaRPr>
          </a:p>
          <a:p>
            <a:pPr indent="0" lvl="0" marL="0" rtl="0" algn="ctr">
              <a:lnSpc>
                <a:spcPct val="100000"/>
              </a:lnSpc>
              <a:spcBef>
                <a:spcPts val="0"/>
              </a:spcBef>
              <a:spcAft>
                <a:spcPts val="0"/>
              </a:spcAft>
              <a:buSzPts val="2800"/>
              <a:buNone/>
            </a:pPr>
            <a:r>
              <a:rPr lang="en" sz="1300">
                <a:solidFill>
                  <a:srgbClr val="FF0000"/>
                </a:solidFill>
              </a:rPr>
              <a:t>9th IAA Planetary Defense Conference 2025</a:t>
            </a:r>
            <a:endParaRPr sz="1300">
              <a:solidFill>
                <a:srgbClr val="FF0000"/>
              </a:solidFill>
            </a:endParaRPr>
          </a:p>
        </p:txBody>
      </p:sp>
      <p:pic>
        <p:nvPicPr>
          <p:cNvPr id="67" name="Google Shape;67;p1"/>
          <p:cNvPicPr preferRelativeResize="0"/>
          <p:nvPr/>
        </p:nvPicPr>
        <p:blipFill rotWithShape="1">
          <a:blip r:embed="rId5">
            <a:alphaModFix/>
          </a:blip>
          <a:srcRect b="0" l="0" r="0" t="0"/>
          <a:stretch/>
        </p:blipFill>
        <p:spPr>
          <a:xfrm>
            <a:off x="1648950" y="4030063"/>
            <a:ext cx="817775" cy="351025"/>
          </a:xfrm>
          <a:prstGeom prst="rect">
            <a:avLst/>
          </a:prstGeom>
          <a:noFill/>
          <a:ln>
            <a:noFill/>
          </a:ln>
        </p:spPr>
      </p:pic>
      <p:pic>
        <p:nvPicPr>
          <p:cNvPr id="68" name="Google Shape;68;p1"/>
          <p:cNvPicPr preferRelativeResize="0"/>
          <p:nvPr/>
        </p:nvPicPr>
        <p:blipFill rotWithShape="1">
          <a:blip r:embed="rId6">
            <a:alphaModFix/>
          </a:blip>
          <a:srcRect b="0" l="0" r="0" t="0"/>
          <a:stretch/>
        </p:blipFill>
        <p:spPr>
          <a:xfrm>
            <a:off x="6628375" y="3997449"/>
            <a:ext cx="416275" cy="416275"/>
          </a:xfrm>
          <a:prstGeom prst="rect">
            <a:avLst/>
          </a:prstGeom>
          <a:noFill/>
          <a:ln>
            <a:noFill/>
          </a:ln>
        </p:spPr>
      </p:pic>
      <p:pic>
        <p:nvPicPr>
          <p:cNvPr id="69" name="Google Shape;69;p1"/>
          <p:cNvPicPr preferRelativeResize="0"/>
          <p:nvPr/>
        </p:nvPicPr>
        <p:blipFill>
          <a:blip r:embed="rId7">
            <a:alphaModFix/>
          </a:blip>
          <a:stretch>
            <a:fillRect/>
          </a:stretch>
        </p:blipFill>
        <p:spPr>
          <a:xfrm>
            <a:off x="242146" y="4381100"/>
            <a:ext cx="1032550" cy="672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3225543178a_0_0"/>
          <p:cNvSpPr txBox="1"/>
          <p:nvPr>
            <p:ph type="title"/>
          </p:nvPr>
        </p:nvSpPr>
        <p:spPr>
          <a:xfrm>
            <a:off x="311700" y="64025"/>
            <a:ext cx="5694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MPC</a:t>
            </a:r>
            <a:endParaRPr/>
          </a:p>
        </p:txBody>
      </p:sp>
      <p:sp>
        <p:nvSpPr>
          <p:cNvPr id="75" name="Google Shape;75;g3225543178a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76" name="Google Shape;76;g3225543178a_0_0"/>
          <p:cNvSpPr/>
          <p:nvPr/>
        </p:nvSpPr>
        <p:spPr>
          <a:xfrm>
            <a:off x="168775" y="1074200"/>
            <a:ext cx="6324900" cy="771600"/>
          </a:xfrm>
          <a:prstGeom prst="rect">
            <a:avLst/>
          </a:prstGeom>
          <a:solidFill>
            <a:srgbClr val="CFE2F3"/>
          </a:solid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200"/>
              </a:spcBef>
              <a:spcAft>
                <a:spcPts val="1200"/>
              </a:spcAft>
              <a:buClr>
                <a:schemeClr val="dk1"/>
              </a:buClr>
              <a:buSzPts val="1100"/>
              <a:buFont typeface="Arial"/>
              <a:buNone/>
            </a:pPr>
            <a:r>
              <a:rPr b="1" i="0" lang="en" sz="1200" u="none" cap="none" strike="noStrike">
                <a:solidFill>
                  <a:schemeClr val="dk1"/>
                </a:solidFill>
                <a:latin typeface="Arial"/>
                <a:ea typeface="Arial"/>
                <a:cs typeface="Arial"/>
                <a:sym typeface="Arial"/>
              </a:rPr>
              <a:t>The Minor Planet Center (MPC) serves as the single worldwide location for tracking and cataloging  asteroids, natural irregular satellites of the major planets, and comets, making it central to planetary defense efforts</a:t>
            </a:r>
            <a:endParaRPr b="1" i="0" sz="1500" u="none" cap="none" strike="noStrike">
              <a:solidFill>
                <a:schemeClr val="dk1"/>
              </a:solidFill>
              <a:latin typeface="Arial"/>
              <a:ea typeface="Arial"/>
              <a:cs typeface="Arial"/>
              <a:sym typeface="Arial"/>
            </a:endParaRPr>
          </a:p>
        </p:txBody>
      </p:sp>
      <p:pic>
        <p:nvPicPr>
          <p:cNvPr id="77" name="Google Shape;77;g3225543178a_0_0"/>
          <p:cNvPicPr preferRelativeResize="0"/>
          <p:nvPr/>
        </p:nvPicPr>
        <p:blipFill rotWithShape="1">
          <a:blip r:embed="rId3">
            <a:alphaModFix/>
          </a:blip>
          <a:srcRect b="0" l="0" r="0" t="0"/>
          <a:stretch/>
        </p:blipFill>
        <p:spPr>
          <a:xfrm>
            <a:off x="6843975" y="754275"/>
            <a:ext cx="2300024" cy="4389225"/>
          </a:xfrm>
          <a:prstGeom prst="rect">
            <a:avLst/>
          </a:prstGeom>
          <a:noFill/>
          <a:ln>
            <a:noFill/>
          </a:ln>
        </p:spPr>
      </p:pic>
      <p:sp>
        <p:nvSpPr>
          <p:cNvPr id="78" name="Google Shape;78;g3225543178a_0_0"/>
          <p:cNvSpPr/>
          <p:nvPr/>
        </p:nvSpPr>
        <p:spPr>
          <a:xfrm>
            <a:off x="168775" y="2114600"/>
            <a:ext cx="6324900" cy="819600"/>
          </a:xfrm>
          <a:prstGeom prst="rect">
            <a:avLst/>
          </a:prstGeom>
          <a:solidFill>
            <a:srgbClr val="B6D7A8"/>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The MPC is located in Cambridge (MA) at the Center for Astrophysics. </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200"/>
              <a:buFont typeface="Arial"/>
              <a:buNone/>
            </a:pPr>
            <a:r>
              <a:rPr b="1" i="0" lang="en" sz="1200" u="none" cap="none" strike="noStrike">
                <a:solidFill>
                  <a:schemeClr val="dk1"/>
                </a:solidFill>
                <a:latin typeface="Arial"/>
                <a:ea typeface="Arial"/>
                <a:cs typeface="Arial"/>
                <a:sym typeface="Arial"/>
              </a:rPr>
              <a:t>It operates as part of the Smithsonian Astrophysical Observatory under the auspices of the Division F of the IAU</a:t>
            </a:r>
            <a:endParaRPr b="1" i="0" sz="1500" u="none" cap="none" strike="noStrike">
              <a:solidFill>
                <a:schemeClr val="dk1"/>
              </a:solidFill>
              <a:latin typeface="Arial"/>
              <a:ea typeface="Arial"/>
              <a:cs typeface="Arial"/>
              <a:sym typeface="Arial"/>
            </a:endParaRPr>
          </a:p>
        </p:txBody>
      </p:sp>
      <p:sp>
        <p:nvSpPr>
          <p:cNvPr id="79" name="Google Shape;79;g3225543178a_0_0"/>
          <p:cNvSpPr/>
          <p:nvPr/>
        </p:nvSpPr>
        <p:spPr>
          <a:xfrm>
            <a:off x="168775" y="3203000"/>
            <a:ext cx="6324900" cy="1663800"/>
          </a:xfrm>
          <a:prstGeom prst="rect">
            <a:avLst/>
          </a:prstGeom>
          <a:solidFill>
            <a:srgbClr val="E6B8AF"/>
          </a:solid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The MPC is responsible for:</a:t>
            </a:r>
            <a:endParaRPr b="1" i="0" sz="1100" u="none" cap="none" strike="noStrike">
              <a:solidFill>
                <a:schemeClr val="dk1"/>
              </a:solidFill>
              <a:latin typeface="Arial"/>
              <a:ea typeface="Arial"/>
              <a:cs typeface="Arial"/>
              <a:sym typeface="Arial"/>
            </a:endParaRPr>
          </a:p>
          <a:p>
            <a:pPr indent="-304800" lvl="0" marL="457200" marR="0" rtl="0" algn="l">
              <a:lnSpc>
                <a:spcPct val="115000"/>
              </a:lnSpc>
              <a:spcBef>
                <a:spcPts val="120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Announcing the discovery of new objects</a:t>
            </a:r>
            <a:endParaRPr b="1"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Maintaining a consistent catalog of observations and orbits of minor planets, comets and natural satellites</a:t>
            </a:r>
            <a:endParaRPr b="1"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Announce identifications </a:t>
            </a:r>
            <a:endParaRPr b="1"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1" i="0" lang="en" sz="1200" u="none" cap="none" strike="noStrike">
                <a:solidFill>
                  <a:schemeClr val="dk1"/>
                </a:solidFill>
                <a:latin typeface="Arial"/>
                <a:ea typeface="Arial"/>
                <a:cs typeface="Arial"/>
                <a:sym typeface="Arial"/>
              </a:rPr>
              <a:t>Numbering (assign numbers to objects that have good enough orbits)</a:t>
            </a:r>
            <a:endParaRPr b="1" i="0" sz="1200" u="none" cap="none" strike="noStrike">
              <a:solidFill>
                <a:schemeClr val="dk1"/>
              </a:solidFill>
              <a:latin typeface="Arial"/>
              <a:ea typeface="Arial"/>
              <a:cs typeface="Arial"/>
              <a:sym typeface="Arial"/>
            </a:endParaRPr>
          </a:p>
        </p:txBody>
      </p:sp>
      <p:pic>
        <p:nvPicPr>
          <p:cNvPr id="80" name="Google Shape;80;g3225543178a_0_0"/>
          <p:cNvPicPr preferRelativeResize="0"/>
          <p:nvPr/>
        </p:nvPicPr>
        <p:blipFill rotWithShape="1">
          <a:blip r:embed="rId4">
            <a:alphaModFix/>
          </a:blip>
          <a:srcRect b="0" l="0" r="0" t="0"/>
          <a:stretch/>
        </p:blipFill>
        <p:spPr>
          <a:xfrm>
            <a:off x="6613600" y="754275"/>
            <a:ext cx="819600" cy="81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g350c453eb5b_1_1"/>
          <p:cNvSpPr txBox="1"/>
          <p:nvPr>
            <p:ph type="title"/>
          </p:nvPr>
        </p:nvSpPr>
        <p:spPr>
          <a:xfrm>
            <a:off x="311700" y="64025"/>
            <a:ext cx="5694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MPC</a:t>
            </a:r>
            <a:endParaRPr/>
          </a:p>
        </p:txBody>
      </p:sp>
      <p:sp>
        <p:nvSpPr>
          <p:cNvPr id="86" name="Google Shape;86;g350c453eb5b_1_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87" name="Google Shape;87;g350c453eb5b_1_1"/>
          <p:cNvPicPr preferRelativeResize="0"/>
          <p:nvPr/>
        </p:nvPicPr>
        <p:blipFill rotWithShape="1">
          <a:blip r:embed="rId3">
            <a:alphaModFix/>
          </a:blip>
          <a:srcRect b="0" l="0" r="0" t="0"/>
          <a:stretch/>
        </p:blipFill>
        <p:spPr>
          <a:xfrm>
            <a:off x="6843975" y="754275"/>
            <a:ext cx="2300024" cy="4389225"/>
          </a:xfrm>
          <a:prstGeom prst="rect">
            <a:avLst/>
          </a:prstGeom>
          <a:noFill/>
          <a:ln>
            <a:noFill/>
          </a:ln>
        </p:spPr>
      </p:pic>
      <p:pic>
        <p:nvPicPr>
          <p:cNvPr id="88" name="Google Shape;88;g350c453eb5b_1_1"/>
          <p:cNvPicPr preferRelativeResize="0"/>
          <p:nvPr/>
        </p:nvPicPr>
        <p:blipFill rotWithShape="1">
          <a:blip r:embed="rId4">
            <a:alphaModFix/>
          </a:blip>
          <a:srcRect b="0" l="0" r="0" t="0"/>
          <a:stretch/>
        </p:blipFill>
        <p:spPr>
          <a:xfrm>
            <a:off x="6613600" y="754275"/>
            <a:ext cx="819600" cy="819600"/>
          </a:xfrm>
          <a:prstGeom prst="rect">
            <a:avLst/>
          </a:prstGeom>
          <a:noFill/>
          <a:ln>
            <a:noFill/>
          </a:ln>
        </p:spPr>
      </p:pic>
      <p:sp>
        <p:nvSpPr>
          <p:cNvPr id="89" name="Google Shape;89;g350c453eb5b_1_1"/>
          <p:cNvSpPr/>
          <p:nvPr/>
        </p:nvSpPr>
        <p:spPr>
          <a:xfrm>
            <a:off x="6282775" y="2119400"/>
            <a:ext cx="2473200" cy="2119500"/>
          </a:xfrm>
          <a:prstGeom prst="rect">
            <a:avLst/>
          </a:prstGeom>
          <a:solidFill>
            <a:srgbClr val="FFF2CC"/>
          </a:solid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200"/>
              <a:buFont typeface="Arial"/>
              <a:buNone/>
            </a:pPr>
            <a:r>
              <a:rPr i="0" lang="en" sz="1200" u="none" cap="none" strike="noStrike">
                <a:solidFill>
                  <a:schemeClr val="dk1"/>
                </a:solidFill>
              </a:rPr>
              <a:t>The MPC staff has expanded to </a:t>
            </a:r>
            <a:r>
              <a:rPr b="1" i="0" lang="en" sz="1200" u="none" cap="none" strike="noStrike">
                <a:solidFill>
                  <a:schemeClr val="dk1"/>
                </a:solidFill>
              </a:rPr>
              <a:t>1</a:t>
            </a:r>
            <a:r>
              <a:rPr b="1" lang="en" sz="1200">
                <a:solidFill>
                  <a:schemeClr val="dk1"/>
                </a:solidFill>
              </a:rPr>
              <a:t>6</a:t>
            </a:r>
            <a:r>
              <a:rPr b="1" i="0" lang="en" sz="1200" u="none" cap="none" strike="noStrike">
                <a:solidFill>
                  <a:schemeClr val="dk1"/>
                </a:solidFill>
              </a:rPr>
              <a:t> </a:t>
            </a:r>
            <a:r>
              <a:rPr i="0" lang="en" sz="1200" u="none" cap="none" strike="noStrike">
                <a:solidFill>
                  <a:schemeClr val="dk1"/>
                </a:solidFill>
              </a:rPr>
              <a:t>team members (</a:t>
            </a:r>
            <a:r>
              <a:rPr lang="en" sz="1200">
                <a:solidFill>
                  <a:schemeClr val="dk1"/>
                </a:solidFill>
              </a:rPr>
              <a:t>5</a:t>
            </a:r>
            <a:r>
              <a:rPr i="0" lang="en" sz="1200" u="none" cap="none" strike="noStrike">
                <a:solidFill>
                  <a:schemeClr val="dk1"/>
                </a:solidFill>
              </a:rPr>
              <a:t> </a:t>
            </a:r>
            <a:r>
              <a:rPr lang="en" sz="1200">
                <a:solidFill>
                  <a:schemeClr val="dk1"/>
                </a:solidFill>
              </a:rPr>
              <a:t>a</a:t>
            </a:r>
            <a:r>
              <a:rPr i="0" lang="en" sz="1200" u="none" cap="none" strike="noStrike">
                <a:solidFill>
                  <a:schemeClr val="dk1"/>
                </a:solidFill>
              </a:rPr>
              <a:t>stronomers &amp; </a:t>
            </a:r>
            <a:r>
              <a:rPr lang="en" sz="1200">
                <a:solidFill>
                  <a:schemeClr val="dk1"/>
                </a:solidFill>
              </a:rPr>
              <a:t>7</a:t>
            </a:r>
            <a:r>
              <a:rPr i="0" lang="en" sz="1200" u="none" cap="none" strike="noStrike">
                <a:solidFill>
                  <a:schemeClr val="dk1"/>
                </a:solidFill>
              </a:rPr>
              <a:t> software developers). New additions to the team are: </a:t>
            </a:r>
            <a:r>
              <a:rPr i="1" lang="en" sz="1200">
                <a:solidFill>
                  <a:srgbClr val="FF0000"/>
                </a:solidFill>
              </a:rPr>
              <a:t>Paul Di Re</a:t>
            </a:r>
            <a:r>
              <a:rPr i="0" lang="en" sz="1200" u="none" cap="none" strike="noStrike">
                <a:solidFill>
                  <a:schemeClr val="dk1"/>
                </a:solidFill>
              </a:rPr>
              <a:t> (project manager ~25%); </a:t>
            </a:r>
            <a:r>
              <a:rPr i="1" lang="en" sz="1200">
                <a:solidFill>
                  <a:srgbClr val="FF0000"/>
                </a:solidFill>
              </a:rPr>
              <a:t>Yatrik Solanki</a:t>
            </a:r>
            <a:r>
              <a:rPr lang="en" sz="1200">
                <a:solidFill>
                  <a:schemeClr val="dk1"/>
                </a:solidFill>
              </a:rPr>
              <a:t> </a:t>
            </a:r>
            <a:r>
              <a:rPr i="0" lang="en" sz="1200" u="none" cap="none" strike="noStrike">
                <a:solidFill>
                  <a:schemeClr val="dk1"/>
                </a:solidFill>
              </a:rPr>
              <a:t>(software </a:t>
            </a:r>
            <a:r>
              <a:rPr lang="en" sz="1200">
                <a:solidFill>
                  <a:schemeClr val="dk1"/>
                </a:solidFill>
              </a:rPr>
              <a:t>developer</a:t>
            </a:r>
            <a:r>
              <a:rPr i="0" lang="en" sz="1200" u="none" cap="none" strike="noStrike">
                <a:solidFill>
                  <a:schemeClr val="dk1"/>
                </a:solidFill>
              </a:rPr>
              <a:t>) - started in March 2025; </a:t>
            </a:r>
            <a:r>
              <a:rPr i="1" lang="en" sz="1200">
                <a:solidFill>
                  <a:srgbClr val="FF0000"/>
                </a:solidFill>
              </a:rPr>
              <a:t>Jorge Hernandez</a:t>
            </a:r>
            <a:r>
              <a:rPr i="0" lang="en" sz="1200" u="none" cap="none" strike="noStrike">
                <a:solidFill>
                  <a:schemeClr val="dk1"/>
                </a:solidFill>
              </a:rPr>
              <a:t> (</a:t>
            </a:r>
            <a:r>
              <a:rPr i="1" lang="en" sz="1200">
                <a:solidFill>
                  <a:schemeClr val="dk1"/>
                </a:solidFill>
              </a:rPr>
              <a:t>astronomer</a:t>
            </a:r>
            <a:r>
              <a:rPr i="0" lang="en" sz="1200" u="none" cap="none" strike="noStrike">
                <a:solidFill>
                  <a:schemeClr val="dk1"/>
                </a:solidFill>
              </a:rPr>
              <a:t>) - starting in June 2025</a:t>
            </a:r>
            <a:endParaRPr i="0" sz="1500" u="none" cap="none" strike="noStrike">
              <a:solidFill>
                <a:schemeClr val="dk1"/>
              </a:solidFill>
            </a:endParaRPr>
          </a:p>
        </p:txBody>
      </p:sp>
      <p:graphicFrame>
        <p:nvGraphicFramePr>
          <p:cNvPr id="90" name="Google Shape;90;g350c453eb5b_1_1"/>
          <p:cNvGraphicFramePr/>
          <p:nvPr/>
        </p:nvGraphicFramePr>
        <p:xfrm>
          <a:off x="240700" y="906000"/>
          <a:ext cx="3000000" cy="3000000"/>
        </p:xfrm>
        <a:graphic>
          <a:graphicData uri="http://schemas.openxmlformats.org/drawingml/2006/table">
            <a:tbl>
              <a:tblPr>
                <a:noFill/>
                <a:tableStyleId>{DD4E209B-E4F3-4DBA-972B-5FA328CC9C10}</a:tableStyleId>
              </a:tblPr>
              <a:tblGrid>
                <a:gridCol w="1820400"/>
                <a:gridCol w="602300"/>
                <a:gridCol w="3492350"/>
              </a:tblGrid>
              <a:tr h="187100">
                <a:tc>
                  <a:txBody>
                    <a:bodyPr/>
                    <a:lstStyle/>
                    <a:p>
                      <a:pPr indent="0" lvl="0" marL="0" marR="0" rtl="0" algn="l">
                        <a:lnSpc>
                          <a:spcPct val="50000"/>
                        </a:lnSpc>
                        <a:spcBef>
                          <a:spcPts val="0"/>
                        </a:spcBef>
                        <a:spcAft>
                          <a:spcPts val="0"/>
                        </a:spcAft>
                        <a:buClr>
                          <a:srgbClr val="000000"/>
                        </a:buClr>
                        <a:buSzPts val="800"/>
                        <a:buFont typeface="Arial"/>
                        <a:buNone/>
                      </a:pPr>
                      <a:r>
                        <a:rPr b="1" i="1" lang="en" sz="800" u="none" cap="none" strike="noStrike">
                          <a:solidFill>
                            <a:srgbClr val="0000FF"/>
                          </a:solidFill>
                        </a:rPr>
                        <a:t>Name</a:t>
                      </a:r>
                      <a:endParaRPr b="1" i="1" sz="800" u="none" cap="none" strike="noStrike">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50000"/>
                        </a:lnSpc>
                        <a:spcBef>
                          <a:spcPts val="0"/>
                        </a:spcBef>
                        <a:spcAft>
                          <a:spcPts val="0"/>
                        </a:spcAft>
                        <a:buClr>
                          <a:srgbClr val="000000"/>
                        </a:buClr>
                        <a:buSzPts val="800"/>
                        <a:buFont typeface="Arial"/>
                        <a:buNone/>
                      </a:pPr>
                      <a:r>
                        <a:rPr b="1" i="1" lang="en" sz="800" u="none" cap="none" strike="noStrike">
                          <a:solidFill>
                            <a:srgbClr val="0000FF"/>
                          </a:solidFill>
                        </a:rPr>
                        <a:t>FTE</a:t>
                      </a:r>
                      <a:endParaRPr b="1" i="1" sz="800" u="none" cap="none" strike="noStrike">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50000"/>
                        </a:lnSpc>
                        <a:spcBef>
                          <a:spcPts val="0"/>
                        </a:spcBef>
                        <a:spcAft>
                          <a:spcPts val="0"/>
                        </a:spcAft>
                        <a:buClr>
                          <a:srgbClr val="000000"/>
                        </a:buClr>
                        <a:buSzPts val="800"/>
                        <a:buFont typeface="Arial"/>
                        <a:buNone/>
                      </a:pPr>
                      <a:r>
                        <a:rPr b="1" i="1" lang="en" sz="800" u="none" cap="none" strike="noStrike">
                          <a:solidFill>
                            <a:srgbClr val="0000FF"/>
                          </a:solidFill>
                        </a:rPr>
                        <a:t>Role</a:t>
                      </a:r>
                      <a:endParaRPr b="1" i="1" sz="800" u="none" cap="none" strike="noStrike">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Matthew Payne</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t>1.00</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t>Director </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solidFill>
                            <a:srgbClr val="000000"/>
                          </a:solidFill>
                        </a:rPr>
                        <a:t>Federica Spoto</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1.00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Project Scientist</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Mike Alexandersen</a:t>
                      </a:r>
                      <a:endParaRPr i="1"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t>0</a:t>
                      </a:r>
                      <a:r>
                        <a:rPr lang="en" sz="900" u="none" cap="none" strike="noStrike">
                          <a:solidFill>
                            <a:srgbClr val="000000"/>
                          </a:solidFill>
                        </a:rPr>
                        <a:t>.</a:t>
                      </a:r>
                      <a:r>
                        <a:rPr lang="en" sz="900"/>
                        <a:t>9</a:t>
                      </a:r>
                      <a:r>
                        <a:rPr lang="en" sz="900" u="none" cap="none" strike="noStrike"/>
                        <a:t>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solidFill>
                            <a:srgbClr val="274E13"/>
                          </a:solidFill>
                        </a:rPr>
                        <a:t>Astronomer </a:t>
                      </a:r>
                      <a:endParaRPr i="1" sz="900" u="none" cap="none" strike="noStrike">
                        <a:solidFill>
                          <a:srgbClr val="274E13"/>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Dave Bell</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t>1.00</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solidFill>
                            <a:srgbClr val="9900FF"/>
                          </a:solidFill>
                        </a:rPr>
                        <a:t>Software developer </a:t>
                      </a:r>
                      <a:endParaRPr sz="900" u="none" cap="none" strike="noStrike">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solidFill>
                            <a:srgbClr val="000000"/>
                          </a:solidFill>
                        </a:rPr>
                        <a:t>Nora Casale</a:t>
                      </a:r>
                      <a:endParaRPr i="1"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~0.80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9900FF"/>
                          </a:solidFill>
                        </a:rPr>
                        <a:t>Software Developer</a:t>
                      </a:r>
                      <a:endParaRPr sz="900" u="none" cap="none" strike="noStrike">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Margaret Pan</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~0.80</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solidFill>
                            <a:srgbClr val="274E13"/>
                          </a:solidFill>
                        </a:rPr>
                        <a:t>Astronomer</a:t>
                      </a:r>
                      <a:endParaRPr sz="900" u="none" cap="none" strike="noStrike">
                        <a:solidFill>
                          <a:srgbClr val="274E13"/>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Rosemary Pike</a:t>
                      </a:r>
                      <a:endParaRPr i="1"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t>~0.25</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solidFill>
                            <a:srgbClr val="274E13"/>
                          </a:solidFill>
                        </a:rPr>
                        <a:t>Astronomer</a:t>
                      </a:r>
                      <a:endParaRPr i="1" sz="900" u="none" cap="none" strike="noStrike">
                        <a:solidFill>
                          <a:srgbClr val="274E13"/>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solidFill>
                            <a:srgbClr val="000000"/>
                          </a:solidFill>
                        </a:rPr>
                        <a:t>Peter Veres</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1100"/>
                        <a:buFont typeface="Arial"/>
                        <a:buNone/>
                      </a:pPr>
                      <a:r>
                        <a:rPr lang="en" sz="900" u="none" cap="none" strike="noStrike">
                          <a:solidFill>
                            <a:srgbClr val="000000"/>
                          </a:solidFill>
                        </a:rPr>
                        <a:t>1.00</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a:solidFill>
                            <a:srgbClr val="274E13"/>
                          </a:solidFill>
                        </a:rPr>
                        <a:t>Astronomer</a:t>
                      </a:r>
                      <a:endParaRPr sz="900" u="none" cap="none" strike="noStrike">
                        <a:solidFill>
                          <a:srgbClr val="274E13"/>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Radiy Matveev</a:t>
                      </a:r>
                      <a:endParaRPr i="1"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1.00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9900FF"/>
                          </a:solidFill>
                        </a:rPr>
                        <a:t>Software Developer</a:t>
                      </a:r>
                      <a:endParaRPr sz="900" u="none" cap="none" strike="noStrike">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t>Mike Rudenko</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1.00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9900FF"/>
                          </a:solidFill>
                        </a:rPr>
                        <a:t>Software Developer &amp; Sys-Admin</a:t>
                      </a:r>
                      <a:endParaRPr sz="900" u="none" cap="none" strike="noStrike">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None/>
                      </a:pPr>
                      <a:r>
                        <a:rPr i="1" lang="en" sz="900"/>
                        <a:t>Brian Burt</a:t>
                      </a:r>
                      <a:endParaRPr i="1"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None/>
                      </a:pPr>
                      <a:r>
                        <a:rPr lang="en" sz="900"/>
                        <a:t>1.00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rtl="0" algn="l">
                        <a:lnSpc>
                          <a:spcPct val="80000"/>
                        </a:lnSpc>
                        <a:spcBef>
                          <a:spcPts val="0"/>
                        </a:spcBef>
                        <a:spcAft>
                          <a:spcPts val="0"/>
                        </a:spcAft>
                        <a:buNone/>
                      </a:pPr>
                      <a:r>
                        <a:rPr lang="en" sz="900">
                          <a:solidFill>
                            <a:srgbClr val="9900FF"/>
                          </a:solidFill>
                        </a:rPr>
                        <a:t>Software Developer</a:t>
                      </a:r>
                      <a:endParaRPr sz="900">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solidFill>
                            <a:srgbClr val="000000"/>
                          </a:solidFill>
                        </a:rPr>
                        <a:t>Michael Lackner</a:t>
                      </a:r>
                      <a:endParaRPr i="1"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lang="en" sz="900" u="none" cap="none" strike="noStrike">
                          <a:solidFill>
                            <a:srgbClr val="000000"/>
                          </a:solidFill>
                        </a:rPr>
                        <a:t>1.00</a:t>
                      </a:r>
                      <a:endParaRPr sz="900" u="none" cap="none" strike="noStrike">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Clr>
                          <a:srgbClr val="000000"/>
                        </a:buClr>
                        <a:buSzPts val="800"/>
                        <a:buFont typeface="Arial"/>
                        <a:buNone/>
                      </a:pPr>
                      <a:r>
                        <a:rPr i="1" lang="en" sz="900" u="none" cap="none" strike="noStrike">
                          <a:solidFill>
                            <a:srgbClr val="9900FF"/>
                          </a:solidFill>
                        </a:rPr>
                        <a:t>Contractor</a:t>
                      </a:r>
                      <a:r>
                        <a:rPr lang="en" sz="900" u="none" cap="none" strike="noStrike">
                          <a:solidFill>
                            <a:srgbClr val="9900FF"/>
                          </a:solidFill>
                        </a:rPr>
                        <a:t>: Database Development &amp; AWS Migration</a:t>
                      </a:r>
                      <a:endParaRPr sz="900" u="none" cap="none" strike="noStrike">
                        <a:solidFill>
                          <a:srgbClr val="99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r h="295075">
                <a:tc>
                  <a:txBody>
                    <a:bodyPr/>
                    <a:lstStyle/>
                    <a:p>
                      <a:pPr indent="0" lvl="0" marL="0" rtl="0" algn="l">
                        <a:lnSpc>
                          <a:spcPct val="80000"/>
                        </a:lnSpc>
                        <a:spcBef>
                          <a:spcPts val="0"/>
                        </a:spcBef>
                        <a:spcAft>
                          <a:spcPts val="0"/>
                        </a:spcAft>
                        <a:buNone/>
                      </a:pPr>
                      <a:r>
                        <a:rPr i="1" lang="en" sz="900">
                          <a:solidFill>
                            <a:srgbClr val="000000"/>
                          </a:solidFill>
                        </a:rPr>
                        <a:t>Peter Williams</a:t>
                      </a:r>
                      <a:endParaRPr i="1" sz="900">
                        <a:solidFill>
                          <a:srgbClr val="000000"/>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None/>
                      </a:pPr>
                      <a:r>
                        <a:rPr lang="en" sz="900"/>
                        <a:t>1.00</a:t>
                      </a:r>
                      <a:endParaRPr sz="900"/>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c>
                  <a:txBody>
                    <a:bodyPr/>
                    <a:lstStyle/>
                    <a:p>
                      <a:pPr indent="0" lvl="0" marL="0" marR="0" rtl="0" algn="l">
                        <a:lnSpc>
                          <a:spcPct val="80000"/>
                        </a:lnSpc>
                        <a:spcBef>
                          <a:spcPts val="0"/>
                        </a:spcBef>
                        <a:spcAft>
                          <a:spcPts val="0"/>
                        </a:spcAft>
                        <a:buNone/>
                      </a:pPr>
                      <a:r>
                        <a:rPr lang="en" sz="900"/>
                        <a:t>Technical Lead </a:t>
                      </a:r>
                      <a:endParaRPr sz="900" u="none" cap="none" strike="noStrike"/>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g2ddf302a8cb_0_177"/>
          <p:cNvPicPr preferRelativeResize="0"/>
          <p:nvPr/>
        </p:nvPicPr>
        <p:blipFill>
          <a:blip r:embed="rId3">
            <a:alphaModFix/>
          </a:blip>
          <a:stretch>
            <a:fillRect/>
          </a:stretch>
        </p:blipFill>
        <p:spPr>
          <a:xfrm>
            <a:off x="0" y="749808"/>
            <a:ext cx="2061568" cy="1234440"/>
          </a:xfrm>
          <a:prstGeom prst="rect">
            <a:avLst/>
          </a:prstGeom>
          <a:noFill/>
          <a:ln>
            <a:noFill/>
          </a:ln>
        </p:spPr>
      </p:pic>
      <p:sp>
        <p:nvSpPr>
          <p:cNvPr id="96" name="Google Shape;96;g2ddf302a8cb_0_177"/>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have we been up to? </a:t>
            </a:r>
            <a:endParaRPr/>
          </a:p>
        </p:txBody>
      </p:sp>
      <p:sp>
        <p:nvSpPr>
          <p:cNvPr id="97" name="Google Shape;97;g2ddf302a8cb_0_1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98" name="Google Shape;98;g2ddf302a8cb_0_177"/>
          <p:cNvSpPr txBox="1"/>
          <p:nvPr/>
        </p:nvSpPr>
        <p:spPr>
          <a:xfrm>
            <a:off x="2069125" y="762300"/>
            <a:ext cx="69519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rgbClr val="0000FF"/>
              </a:buClr>
              <a:buSzPts val="1200"/>
              <a:buChar char="●"/>
            </a:pPr>
            <a:r>
              <a:rPr b="1" lang="en" sz="1200">
                <a:solidFill>
                  <a:srgbClr val="0000FF"/>
                </a:solidFill>
              </a:rPr>
              <a:t>The MPC has spent the last years improving its current systems and working towards getting ready for the incoming surveys.</a:t>
            </a:r>
            <a:endParaRPr b="0" i="0" sz="1200" u="none" cap="none" strike="noStrike">
              <a:solidFill>
                <a:schemeClr val="dk1"/>
              </a:solidFill>
              <a:latin typeface="Arial"/>
              <a:ea typeface="Arial"/>
              <a:cs typeface="Arial"/>
              <a:sym typeface="Arial"/>
            </a:endParaRPr>
          </a:p>
        </p:txBody>
      </p:sp>
      <p:pic>
        <p:nvPicPr>
          <p:cNvPr id="99" name="Google Shape;99;g2ddf302a8cb_0_177"/>
          <p:cNvPicPr preferRelativeResize="0"/>
          <p:nvPr/>
        </p:nvPicPr>
        <p:blipFill>
          <a:blip r:embed="rId4">
            <a:alphaModFix/>
          </a:blip>
          <a:stretch>
            <a:fillRect/>
          </a:stretch>
        </p:blipFill>
        <p:spPr>
          <a:xfrm>
            <a:off x="0" y="1985350"/>
            <a:ext cx="2061573" cy="1759176"/>
          </a:xfrm>
          <a:prstGeom prst="rect">
            <a:avLst/>
          </a:prstGeom>
          <a:noFill/>
          <a:ln>
            <a:noFill/>
          </a:ln>
        </p:spPr>
      </p:pic>
      <p:pic>
        <p:nvPicPr>
          <p:cNvPr id="100" name="Google Shape;100;g2ddf302a8cb_0_177" title="Screenshot 2025-04-28 at 2.34.06 PM.png"/>
          <p:cNvPicPr preferRelativeResize="0"/>
          <p:nvPr/>
        </p:nvPicPr>
        <p:blipFill>
          <a:blip r:embed="rId5">
            <a:alphaModFix/>
          </a:blip>
          <a:stretch>
            <a:fillRect/>
          </a:stretch>
        </p:blipFill>
        <p:spPr>
          <a:xfrm>
            <a:off x="2504751" y="1903372"/>
            <a:ext cx="6305377" cy="1188425"/>
          </a:xfrm>
          <a:prstGeom prst="rect">
            <a:avLst/>
          </a:prstGeom>
          <a:noFill/>
          <a:ln>
            <a:noFill/>
          </a:ln>
        </p:spPr>
      </p:pic>
      <p:sp>
        <p:nvSpPr>
          <p:cNvPr id="101" name="Google Shape;101;g2ddf302a8cb_0_177"/>
          <p:cNvSpPr txBox="1"/>
          <p:nvPr/>
        </p:nvSpPr>
        <p:spPr>
          <a:xfrm>
            <a:off x="2102650" y="1246575"/>
            <a:ext cx="68775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rgbClr val="FF0000"/>
              </a:buClr>
              <a:buSzPts val="1200"/>
              <a:buAutoNum type="arabicPeriod"/>
            </a:pPr>
            <a:r>
              <a:rPr b="1" i="1" lang="en" sz="1200">
                <a:solidFill>
                  <a:srgbClr val="FF0000"/>
                </a:solidFill>
              </a:rPr>
              <a:t>Improving the reliability and access to our data</a:t>
            </a:r>
            <a:r>
              <a:rPr lang="en" sz="1200">
                <a:solidFill>
                  <a:schemeClr val="dk1"/>
                </a:solidFill>
              </a:rPr>
              <a:t> : website, replication of database tables, APIs, documentation</a:t>
            </a:r>
            <a:endParaRPr sz="1200">
              <a:solidFill>
                <a:schemeClr val="dk1"/>
              </a:solidFill>
            </a:endParaRPr>
          </a:p>
        </p:txBody>
      </p:sp>
      <p:sp>
        <p:nvSpPr>
          <p:cNvPr id="102" name="Google Shape;102;g2ddf302a8cb_0_177"/>
          <p:cNvSpPr txBox="1"/>
          <p:nvPr/>
        </p:nvSpPr>
        <p:spPr>
          <a:xfrm>
            <a:off x="2203150" y="3206800"/>
            <a:ext cx="66069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rgbClr val="FF0000"/>
              </a:buClr>
              <a:buSzPts val="1200"/>
              <a:buAutoNum type="arabicPeriod" startAt="2"/>
            </a:pPr>
            <a:r>
              <a:rPr b="1" i="1" lang="en" sz="1200">
                <a:solidFill>
                  <a:srgbClr val="FF0000"/>
                </a:solidFill>
              </a:rPr>
              <a:t>Virtualization</a:t>
            </a:r>
            <a:r>
              <a:rPr i="1" lang="en" sz="1200">
                <a:solidFill>
                  <a:srgbClr val="FF0000"/>
                </a:solidFill>
              </a:rPr>
              <a:t> </a:t>
            </a:r>
            <a:r>
              <a:rPr lang="en" sz="1200">
                <a:solidFill>
                  <a:schemeClr val="dk1"/>
                </a:solidFill>
              </a:rPr>
              <a:t>: creating a new hardware infrastructure for easier disaster recovery and faster processing times (use of multiple virtual machines) </a:t>
            </a:r>
            <a:r>
              <a:rPr i="1" lang="en" sz="1200">
                <a:solidFill>
                  <a:srgbClr val="FF0000"/>
                </a:solidFill>
              </a:rPr>
              <a:t> </a:t>
            </a:r>
            <a:endParaRPr sz="1200">
              <a:solidFill>
                <a:schemeClr val="dk1"/>
              </a:solidFill>
            </a:endParaRPr>
          </a:p>
        </p:txBody>
      </p:sp>
      <p:sp>
        <p:nvSpPr>
          <p:cNvPr id="103" name="Google Shape;103;g2ddf302a8cb_0_177"/>
          <p:cNvSpPr txBox="1"/>
          <p:nvPr/>
        </p:nvSpPr>
        <p:spPr>
          <a:xfrm>
            <a:off x="2203154" y="3858813"/>
            <a:ext cx="66069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rgbClr val="FF0000"/>
              </a:buClr>
              <a:buSzPts val="1200"/>
              <a:buAutoNum type="arabicPeriod" startAt="3"/>
            </a:pPr>
            <a:r>
              <a:rPr b="1" i="1" lang="en" sz="1200">
                <a:solidFill>
                  <a:srgbClr val="FF0000"/>
                </a:solidFill>
              </a:rPr>
              <a:t>Moving towards a database-centric system</a:t>
            </a:r>
            <a:r>
              <a:rPr i="1" lang="en" sz="1200">
                <a:solidFill>
                  <a:srgbClr val="FF0000"/>
                </a:solidFill>
              </a:rPr>
              <a:t> </a:t>
            </a:r>
            <a:r>
              <a:rPr lang="en" sz="1200">
                <a:solidFill>
                  <a:schemeClr val="dk1"/>
                </a:solidFill>
              </a:rPr>
              <a:t>: ensuring consistency between flat files and database tables for a smooth transition</a:t>
            </a:r>
            <a:endParaRPr sz="1200">
              <a:solidFill>
                <a:schemeClr val="dk1"/>
              </a:solidFill>
            </a:endParaRPr>
          </a:p>
        </p:txBody>
      </p:sp>
      <p:pic>
        <p:nvPicPr>
          <p:cNvPr id="104" name="Google Shape;104;g2ddf302a8cb_0_177"/>
          <p:cNvPicPr preferRelativeResize="0"/>
          <p:nvPr/>
        </p:nvPicPr>
        <p:blipFill>
          <a:blip r:embed="rId6">
            <a:alphaModFix/>
          </a:blip>
          <a:stretch>
            <a:fillRect/>
          </a:stretch>
        </p:blipFill>
        <p:spPr>
          <a:xfrm>
            <a:off x="0" y="3744525"/>
            <a:ext cx="2061573" cy="1398975"/>
          </a:xfrm>
          <a:prstGeom prst="rect">
            <a:avLst/>
          </a:prstGeom>
          <a:noFill/>
          <a:ln>
            <a:noFill/>
          </a:ln>
        </p:spPr>
      </p:pic>
      <p:sp>
        <p:nvSpPr>
          <p:cNvPr id="105" name="Google Shape;105;g2ddf302a8cb_0_177"/>
          <p:cNvSpPr txBox="1"/>
          <p:nvPr/>
        </p:nvSpPr>
        <p:spPr>
          <a:xfrm>
            <a:off x="2540137" y="4510850"/>
            <a:ext cx="62346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200">
                <a:solidFill>
                  <a:schemeClr val="dk1"/>
                </a:solidFill>
              </a:rPr>
              <a:t>Parts of the new system are already operational and others currently run as part of testing phases with the Vera Rubin/LSST and NEO Surveyor Teams </a:t>
            </a:r>
            <a:endParaRPr sz="1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ead748c625_1_58"/>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Past impactors</a:t>
            </a:r>
            <a:endParaRPr/>
          </a:p>
        </p:txBody>
      </p:sp>
      <p:sp>
        <p:nvSpPr>
          <p:cNvPr id="111" name="Google Shape;111;g2ead748c625_1_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12" name="Google Shape;112;g2ead748c625_1_58"/>
          <p:cNvPicPr preferRelativeResize="0"/>
          <p:nvPr/>
        </p:nvPicPr>
        <p:blipFill rotWithShape="1">
          <a:blip r:embed="rId3">
            <a:alphaModFix/>
          </a:blip>
          <a:srcRect b="0" l="0" r="0" t="0"/>
          <a:stretch/>
        </p:blipFill>
        <p:spPr>
          <a:xfrm>
            <a:off x="0" y="757725"/>
            <a:ext cx="7338276" cy="4385776"/>
          </a:xfrm>
          <a:prstGeom prst="rect">
            <a:avLst/>
          </a:prstGeom>
          <a:noFill/>
          <a:ln>
            <a:noFill/>
          </a:ln>
        </p:spPr>
      </p:pic>
      <p:sp>
        <p:nvSpPr>
          <p:cNvPr id="113" name="Google Shape;113;g2ead748c625_1_58"/>
          <p:cNvSpPr txBox="1"/>
          <p:nvPr/>
        </p:nvSpPr>
        <p:spPr>
          <a:xfrm>
            <a:off x="276425" y="892750"/>
            <a:ext cx="3846300" cy="2724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1100" u="none" cap="none" strike="noStrike">
                <a:solidFill>
                  <a:schemeClr val="lt1"/>
                </a:solidFill>
                <a:latin typeface="Arial"/>
                <a:ea typeface="Arial"/>
                <a:cs typeface="Arial"/>
                <a:sym typeface="Arial"/>
              </a:rPr>
              <a:t>List of past impactors and their impact locations</a:t>
            </a:r>
            <a:br>
              <a:rPr b="1" i="0" lang="en" sz="1100" u="none" cap="none" strike="noStrike">
                <a:solidFill>
                  <a:schemeClr val="lt1"/>
                </a:solidFill>
                <a:latin typeface="Arial"/>
                <a:ea typeface="Arial"/>
                <a:cs typeface="Arial"/>
                <a:sym typeface="Arial"/>
              </a:rPr>
            </a:br>
            <a:r>
              <a:rPr b="1" i="0" lang="en" sz="1100" u="none" cap="none" strike="noStrike">
                <a:solidFill>
                  <a:schemeClr val="lt1"/>
                </a:solidFill>
                <a:latin typeface="Arial"/>
                <a:ea typeface="Arial"/>
                <a:cs typeface="Arial"/>
                <a:sym typeface="Arial"/>
              </a:rPr>
              <a:t>(object that have been discovered before </a:t>
            </a:r>
            <a:r>
              <a:rPr b="1" lang="en" sz="1100">
                <a:solidFill>
                  <a:schemeClr val="lt1"/>
                </a:solidFill>
              </a:rPr>
              <a:t>entering Earth’s atmosphere</a:t>
            </a:r>
            <a:r>
              <a:rPr b="1" i="0" lang="en" sz="1100" u="none" cap="none" strike="noStrike">
                <a:solidFill>
                  <a:schemeClr val="lt1"/>
                </a:solidFill>
                <a:latin typeface="Arial"/>
                <a:ea typeface="Arial"/>
                <a:cs typeface="Arial"/>
                <a:sym typeface="Arial"/>
              </a:rPr>
              <a:t>)</a:t>
            </a:r>
            <a:r>
              <a:rPr b="0" i="0" lang="en" sz="1100" u="none" cap="none" strike="noStrike">
                <a:solidFill>
                  <a:schemeClr val="lt1"/>
                </a:solidFill>
                <a:latin typeface="Arial"/>
                <a:ea typeface="Arial"/>
                <a:cs typeface="Arial"/>
                <a:sym typeface="Arial"/>
              </a:rPr>
              <a:t>:</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1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FFF2CC"/>
                </a:solidFill>
                <a:latin typeface="Arial"/>
                <a:ea typeface="Arial"/>
                <a:cs typeface="Arial"/>
                <a:sym typeface="Arial"/>
              </a:rPr>
              <a:t>2008 TC3: Sudan</a:t>
            </a:r>
            <a:endParaRPr b="0" i="0" sz="1100" u="none" cap="none" strike="noStrike">
              <a:solidFill>
                <a:srgbClr val="FFF2C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FFE599"/>
                </a:solidFill>
                <a:latin typeface="Arial"/>
                <a:ea typeface="Arial"/>
                <a:cs typeface="Arial"/>
                <a:sym typeface="Arial"/>
              </a:rPr>
              <a:t>2014 AA  : Atlantic Ocean</a:t>
            </a:r>
            <a:endParaRPr b="0" i="0" sz="1100" u="none" cap="none" strike="noStrike">
              <a:solidFill>
                <a:srgbClr val="FFE5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FFD966"/>
                </a:solidFill>
                <a:latin typeface="Arial"/>
                <a:ea typeface="Arial"/>
                <a:cs typeface="Arial"/>
                <a:sym typeface="Arial"/>
              </a:rPr>
              <a:t>2018 LA  : Botswana</a:t>
            </a:r>
            <a:endParaRPr b="0" i="0" sz="1100" u="none" cap="none" strike="noStrike">
              <a:solidFill>
                <a:srgbClr val="FFD9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F1C232"/>
                </a:solidFill>
                <a:latin typeface="Arial"/>
                <a:ea typeface="Arial"/>
                <a:cs typeface="Arial"/>
                <a:sym typeface="Arial"/>
              </a:rPr>
              <a:t>2019 MO : Caribbean</a:t>
            </a:r>
            <a:endParaRPr b="0" i="0" sz="1100" u="none" cap="none" strike="noStrike">
              <a:solidFill>
                <a:srgbClr val="F1C23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EA9999"/>
                </a:solidFill>
                <a:latin typeface="Arial"/>
                <a:ea typeface="Arial"/>
                <a:cs typeface="Arial"/>
                <a:sym typeface="Arial"/>
              </a:rPr>
              <a:t>2022 EB5:</a:t>
            </a:r>
            <a:r>
              <a:rPr lang="en" sz="1100">
                <a:solidFill>
                  <a:srgbClr val="EA9999"/>
                </a:solidFill>
              </a:rPr>
              <a:t> </a:t>
            </a:r>
            <a:r>
              <a:rPr b="0" i="0" lang="en" sz="1100" u="none" cap="none" strike="noStrike">
                <a:solidFill>
                  <a:srgbClr val="EA9999"/>
                </a:solidFill>
                <a:latin typeface="Arial"/>
                <a:ea typeface="Arial"/>
                <a:cs typeface="Arial"/>
                <a:sym typeface="Arial"/>
              </a:rPr>
              <a:t>North of Iceland</a:t>
            </a:r>
            <a:endParaRPr b="0" i="0" sz="1100" u="none" cap="none" strike="noStrike">
              <a:solidFill>
                <a:srgbClr val="EA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EA9999"/>
                </a:solidFill>
                <a:latin typeface="Arial"/>
                <a:ea typeface="Arial"/>
                <a:cs typeface="Arial"/>
                <a:sym typeface="Arial"/>
              </a:rPr>
              <a:t>2022 WJ1: Ontario</a:t>
            </a:r>
            <a:endParaRPr b="0" i="0" sz="1100" u="none" cap="none" strike="noStrike">
              <a:solidFill>
                <a:srgbClr val="EA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E06666"/>
                </a:solidFill>
                <a:latin typeface="Arial"/>
                <a:ea typeface="Arial"/>
                <a:cs typeface="Arial"/>
                <a:sym typeface="Arial"/>
              </a:rPr>
              <a:t>2023 CX1: North of France</a:t>
            </a:r>
            <a:endParaRPr b="0" i="0" sz="1100" u="none" cap="none" strike="noStrike">
              <a:solidFill>
                <a:srgbClr val="E0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100" u="none" cap="none" strike="noStrike">
                <a:solidFill>
                  <a:srgbClr val="93C47D"/>
                </a:solidFill>
                <a:latin typeface="Arial"/>
                <a:ea typeface="Arial"/>
                <a:cs typeface="Arial"/>
                <a:sym typeface="Arial"/>
              </a:rPr>
              <a:t>2024 BX1: Berlin </a:t>
            </a:r>
            <a:endParaRPr b="0" i="0" sz="1100" u="none" cap="none" strike="noStrike">
              <a:solidFill>
                <a:srgbClr val="93C47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i="0" lang="en" sz="1100" u="none" cap="none" strike="noStrike">
                <a:solidFill>
                  <a:srgbClr val="93C47D"/>
                </a:solidFill>
              </a:rPr>
              <a:t>2024 RW</a:t>
            </a:r>
            <a:r>
              <a:rPr i="0" lang="en" sz="1100" u="none" cap="none" strike="noStrike">
                <a:solidFill>
                  <a:srgbClr val="93C47D"/>
                </a:solidFill>
              </a:rPr>
              <a:t>1</a:t>
            </a:r>
            <a:r>
              <a:rPr i="0" lang="en" sz="1100" u="none" cap="none" strike="noStrike">
                <a:solidFill>
                  <a:srgbClr val="93C47D"/>
                </a:solidFill>
              </a:rPr>
              <a:t>: Island of Luzon (Philippines) </a:t>
            </a:r>
            <a:endParaRPr i="0" sz="1100" u="none" cap="none" strike="noStrike">
              <a:solidFill>
                <a:srgbClr val="93C47D"/>
              </a:solidFill>
            </a:endParaRPr>
          </a:p>
          <a:p>
            <a:pPr indent="0" lvl="0" marL="0" marR="0" rtl="0" algn="l">
              <a:lnSpc>
                <a:spcPct val="100000"/>
              </a:lnSpc>
              <a:spcBef>
                <a:spcPts val="0"/>
              </a:spcBef>
              <a:spcAft>
                <a:spcPts val="0"/>
              </a:spcAft>
              <a:buClr>
                <a:srgbClr val="000000"/>
              </a:buClr>
              <a:buSzPts val="900"/>
              <a:buFont typeface="Arial"/>
              <a:buNone/>
            </a:pPr>
            <a:r>
              <a:rPr i="0" lang="en" sz="1100" u="none" cap="none" strike="noStrike">
                <a:solidFill>
                  <a:srgbClr val="93C47D"/>
                </a:solidFill>
              </a:rPr>
              <a:t>2024 UQ</a:t>
            </a:r>
            <a:r>
              <a:rPr lang="en" sz="1100">
                <a:solidFill>
                  <a:srgbClr val="93C47D"/>
                </a:solidFill>
              </a:rPr>
              <a:t>:</a:t>
            </a:r>
            <a:r>
              <a:rPr i="0" lang="en" sz="1100" u="none" cap="none" strike="noStrike">
                <a:solidFill>
                  <a:srgbClr val="93C47D"/>
                </a:solidFill>
              </a:rPr>
              <a:t> Pacific Ocean </a:t>
            </a:r>
            <a:endParaRPr i="0" sz="1100" u="none" cap="none" strike="noStrike">
              <a:solidFill>
                <a:srgbClr val="93C47D"/>
              </a:solidFill>
            </a:endParaRPr>
          </a:p>
          <a:p>
            <a:pPr indent="0" lvl="0" marL="0" marR="0" rtl="0" algn="l">
              <a:lnSpc>
                <a:spcPct val="100000"/>
              </a:lnSpc>
              <a:spcBef>
                <a:spcPts val="0"/>
              </a:spcBef>
              <a:spcAft>
                <a:spcPts val="0"/>
              </a:spcAft>
              <a:buClr>
                <a:srgbClr val="000000"/>
              </a:buClr>
              <a:buSzPts val="900"/>
              <a:buFont typeface="Arial"/>
              <a:buNone/>
            </a:pPr>
            <a:r>
              <a:rPr lang="en" sz="1100">
                <a:solidFill>
                  <a:srgbClr val="93C47D"/>
                </a:solidFill>
              </a:rPr>
              <a:t>2024 XA1: Eastern Siberia</a:t>
            </a:r>
            <a:endParaRPr sz="1100">
              <a:solidFill>
                <a:srgbClr val="93C47D"/>
              </a:solidFill>
            </a:endParaRPr>
          </a:p>
        </p:txBody>
      </p:sp>
      <p:pic>
        <p:nvPicPr>
          <p:cNvPr id="114" name="Google Shape;114;g2ead748c625_1_58" title="Screenshot 2025-04-28 at 1.27.57 PM.png"/>
          <p:cNvPicPr preferRelativeResize="0"/>
          <p:nvPr/>
        </p:nvPicPr>
        <p:blipFill>
          <a:blip r:embed="rId4">
            <a:alphaModFix/>
          </a:blip>
          <a:stretch>
            <a:fillRect/>
          </a:stretch>
        </p:blipFill>
        <p:spPr>
          <a:xfrm>
            <a:off x="4263900" y="1206450"/>
            <a:ext cx="4699524" cy="2730599"/>
          </a:xfrm>
          <a:prstGeom prst="rect">
            <a:avLst/>
          </a:prstGeom>
          <a:noFill/>
          <a:ln>
            <a:noFill/>
          </a:ln>
        </p:spPr>
      </p:pic>
      <p:pic>
        <p:nvPicPr>
          <p:cNvPr id="115" name="Google Shape;115;g2ead748c625_1_58" title="pastimpactors.png"/>
          <p:cNvPicPr preferRelativeResize="0"/>
          <p:nvPr/>
        </p:nvPicPr>
        <p:blipFill>
          <a:blip r:embed="rId5">
            <a:alphaModFix/>
          </a:blip>
          <a:stretch>
            <a:fillRect/>
          </a:stretch>
        </p:blipFill>
        <p:spPr>
          <a:xfrm>
            <a:off x="8135550" y="3401075"/>
            <a:ext cx="792925" cy="792925"/>
          </a:xfrm>
          <a:prstGeom prst="rect">
            <a:avLst/>
          </a:prstGeom>
          <a:noFill/>
          <a:ln cap="flat" cmpd="sng" w="9525">
            <a:solidFill>
              <a:srgbClr val="0000FF"/>
            </a:solidFill>
            <a:prstDash val="solid"/>
            <a:round/>
            <a:headEnd len="sm" w="sm" type="none"/>
            <a:tailEnd len="sm" w="sm" type="none"/>
          </a:ln>
        </p:spPr>
      </p:pic>
      <p:sp>
        <p:nvSpPr>
          <p:cNvPr id="116" name="Google Shape;116;g2ead748c625_1_58"/>
          <p:cNvSpPr txBox="1"/>
          <p:nvPr/>
        </p:nvSpPr>
        <p:spPr>
          <a:xfrm>
            <a:off x="6016275" y="3693400"/>
            <a:ext cx="215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6"/>
              </a:rPr>
              <a:t>MPC Explorer - Past Impactors list</a:t>
            </a:r>
            <a:endParaRPr sz="1000">
              <a:solidFill>
                <a:schemeClr val="dk1"/>
              </a:solidFill>
            </a:endParaRPr>
          </a:p>
        </p:txBody>
      </p:sp>
      <p:sp>
        <p:nvSpPr>
          <p:cNvPr id="117" name="Google Shape;117;g2ead748c625_1_58"/>
          <p:cNvSpPr txBox="1"/>
          <p:nvPr/>
        </p:nvSpPr>
        <p:spPr>
          <a:xfrm>
            <a:off x="2082850" y="999400"/>
            <a:ext cx="537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endParaRPr>
          </a:p>
        </p:txBody>
      </p:sp>
      <p:pic>
        <p:nvPicPr>
          <p:cNvPr id="118" name="Google Shape;118;g2ead748c625_1_58" title="Screenshot 2025-04-28 at 4.20.52 PM.png"/>
          <p:cNvPicPr preferRelativeResize="0"/>
          <p:nvPr/>
        </p:nvPicPr>
        <p:blipFill>
          <a:blip r:embed="rId7">
            <a:alphaModFix/>
          </a:blip>
          <a:stretch>
            <a:fillRect/>
          </a:stretch>
        </p:blipFill>
        <p:spPr>
          <a:xfrm>
            <a:off x="2655525" y="3521675"/>
            <a:ext cx="3060098" cy="1535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3225543178a_0_15"/>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When to designate an impactor?</a:t>
            </a:r>
            <a:endParaRPr/>
          </a:p>
        </p:txBody>
      </p:sp>
      <p:sp>
        <p:nvSpPr>
          <p:cNvPr id="124" name="Google Shape;124;g3225543178a_0_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125" name="Google Shape;125;g3225543178a_0_15"/>
          <p:cNvSpPr txBox="1"/>
          <p:nvPr/>
        </p:nvSpPr>
        <p:spPr>
          <a:xfrm>
            <a:off x="4257225" y="903575"/>
            <a:ext cx="4833300" cy="40635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Open question: when is the right time to designate an impactor? </a:t>
            </a:r>
            <a:endParaRPr b="1"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The MPC has tried two different approaches:</a:t>
            </a:r>
            <a:endParaRPr b="0" i="0" sz="1200" u="none" cap="none" strike="noStrike">
              <a:solidFill>
                <a:schemeClr val="dk1"/>
              </a:solidFill>
              <a:latin typeface="Arial"/>
              <a:ea typeface="Arial"/>
              <a:cs typeface="Arial"/>
              <a:sym typeface="Arial"/>
            </a:endParaRPr>
          </a:p>
          <a:p>
            <a:pPr indent="-304800" lvl="1" marL="914400" marR="0" rtl="0" algn="l">
              <a:lnSpc>
                <a:spcPct val="100000"/>
              </a:lnSpc>
              <a:spcBef>
                <a:spcPts val="0"/>
              </a:spcBef>
              <a:spcAft>
                <a:spcPts val="0"/>
              </a:spcAft>
              <a:buClr>
                <a:srgbClr val="0000FF"/>
              </a:buClr>
              <a:buSzPts val="1200"/>
              <a:buFont typeface="Arial"/>
              <a:buChar char="○"/>
            </a:pPr>
            <a:r>
              <a:rPr b="0" i="1" lang="en" sz="1200" u="none" cap="none" strike="noStrike">
                <a:solidFill>
                  <a:srgbClr val="0000FF"/>
                </a:solidFill>
                <a:latin typeface="Arial"/>
                <a:ea typeface="Arial"/>
                <a:cs typeface="Arial"/>
                <a:sym typeface="Arial"/>
              </a:rPr>
              <a:t>Keeping the object on the NEOCP</a:t>
            </a:r>
            <a:r>
              <a:rPr b="0" i="0" lang="en" sz="1200" u="none" cap="none" strike="noStrike">
                <a:solidFill>
                  <a:schemeClr val="dk1"/>
                </a:solidFill>
                <a:latin typeface="Arial"/>
                <a:ea typeface="Arial"/>
                <a:cs typeface="Arial"/>
                <a:sym typeface="Arial"/>
              </a:rPr>
              <a:t> until the impact</a:t>
            </a:r>
            <a:endParaRPr b="0" i="0" sz="1200" u="none" cap="none" strike="noStrike">
              <a:solidFill>
                <a:schemeClr val="dk1"/>
              </a:solidFill>
              <a:latin typeface="Arial"/>
              <a:ea typeface="Arial"/>
              <a:cs typeface="Arial"/>
              <a:sym typeface="Arial"/>
            </a:endParaRPr>
          </a:p>
          <a:p>
            <a:pPr indent="-304800" lvl="1" marL="914400" marR="0" rtl="0" algn="l">
              <a:lnSpc>
                <a:spcPct val="100000"/>
              </a:lnSpc>
              <a:spcBef>
                <a:spcPts val="0"/>
              </a:spcBef>
              <a:spcAft>
                <a:spcPts val="0"/>
              </a:spcAft>
              <a:buClr>
                <a:srgbClr val="0000FF"/>
              </a:buClr>
              <a:buSzPts val="1200"/>
              <a:buFont typeface="Arial"/>
              <a:buChar char="○"/>
            </a:pPr>
            <a:r>
              <a:rPr b="0" i="1" lang="en" sz="1200" u="none" cap="none" strike="noStrike">
                <a:solidFill>
                  <a:srgbClr val="0000FF"/>
                </a:solidFill>
                <a:latin typeface="Arial"/>
                <a:ea typeface="Arial"/>
                <a:cs typeface="Arial"/>
                <a:sym typeface="Arial"/>
              </a:rPr>
              <a:t>Removing the object from the NEOCP</a:t>
            </a:r>
            <a:r>
              <a:rPr b="0" i="0" lang="en" sz="1200" u="none" cap="none" strike="noStrike">
                <a:solidFill>
                  <a:schemeClr val="dk1"/>
                </a:solidFill>
                <a:latin typeface="Arial"/>
                <a:ea typeface="Arial"/>
                <a:cs typeface="Arial"/>
                <a:sym typeface="Arial"/>
              </a:rPr>
              <a:t> before the impact (once the orbit  and the impact location were already well determined)</a:t>
            </a:r>
            <a:br>
              <a:rPr b="0" i="0" lang="en" sz="1200" u="none" cap="none" strike="noStrike">
                <a:solidFill>
                  <a:schemeClr val="dk1"/>
                </a:solidFill>
                <a:latin typeface="Arial"/>
                <a:ea typeface="Arial"/>
                <a:cs typeface="Arial"/>
                <a:sym typeface="Arial"/>
              </a:rPr>
            </a:b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PROs of keeping the object on the NEOCP</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Recent monitoring systems, like JPL Scout or ESA Meerkat relies on the objects being on the NEOCP </a:t>
            </a:r>
            <a:endParaRPr b="0" i="0" sz="1200" u="none" cap="none" strike="noStrike">
              <a:solidFill>
                <a:schemeClr val="dk1"/>
              </a:solidFill>
              <a:latin typeface="Arial"/>
              <a:ea typeface="Arial"/>
              <a:cs typeface="Arial"/>
              <a:sym typeface="Arial"/>
            </a:endParaRPr>
          </a:p>
          <a:p>
            <a:pPr indent="-304800" lvl="1" marL="9144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Continuous update of observations and ephemerides</a:t>
            </a:r>
            <a:endParaRPr b="0" i="0" sz="1200" u="none" cap="none" strike="noStrike">
              <a:solidFill>
                <a:schemeClr val="dk1"/>
              </a:solidFill>
              <a:latin typeface="Arial"/>
              <a:ea typeface="Arial"/>
              <a:cs typeface="Arial"/>
              <a:sym typeface="Arial"/>
            </a:endParaRPr>
          </a:p>
          <a:p>
            <a:pPr indent="-304800" lvl="1" marL="9144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Easier follow-up from part of the community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CONs of keeping the object on the NEOCP</a:t>
            </a:r>
            <a:r>
              <a:rPr b="0" i="0" lang="en"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The object doesn’t have an official designation from the MPC </a:t>
            </a:r>
            <a:endParaRPr b="0"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rgbClr val="0000FF"/>
              </a:buClr>
              <a:buSzPts val="1200"/>
              <a:buFont typeface="Arial"/>
              <a:buChar char="●"/>
            </a:pPr>
            <a:r>
              <a:rPr b="0" i="0" lang="en" sz="1200" u="none" cap="none" strike="noStrike">
                <a:solidFill>
                  <a:schemeClr val="dk1"/>
                </a:solidFill>
                <a:latin typeface="Arial"/>
                <a:ea typeface="Arial"/>
                <a:cs typeface="Arial"/>
                <a:sym typeface="Arial"/>
              </a:rPr>
              <a:t>More difficult follow-up for the part of the community that has tools set up to work with Horizons and not Scout (or the ephemeris service and not the NEOCP)</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200">
              <a:solidFill>
                <a:schemeClr val="dk1"/>
              </a:solidFill>
            </a:endParaRPr>
          </a:p>
          <a:p>
            <a:pPr indent="0" lvl="0" marL="0" marR="0" rtl="0" algn="l">
              <a:lnSpc>
                <a:spcPct val="100000"/>
              </a:lnSpc>
              <a:spcBef>
                <a:spcPts val="0"/>
              </a:spcBef>
              <a:spcAft>
                <a:spcPts val="0"/>
              </a:spcAft>
              <a:buNone/>
            </a:pPr>
            <a:r>
              <a:rPr lang="en" sz="1200">
                <a:solidFill>
                  <a:schemeClr val="dk1"/>
                </a:solidFill>
              </a:rPr>
              <a:t>We are working towards finding the best combination. </a:t>
            </a:r>
            <a:endParaRPr sz="1200">
              <a:solidFill>
                <a:schemeClr val="dk1"/>
              </a:solidFill>
            </a:endParaRPr>
          </a:p>
        </p:txBody>
      </p:sp>
      <p:sp>
        <p:nvSpPr>
          <p:cNvPr id="126" name="Google Shape;126;g3225543178a_0_15"/>
          <p:cNvSpPr txBox="1"/>
          <p:nvPr/>
        </p:nvSpPr>
        <p:spPr>
          <a:xfrm>
            <a:off x="161475" y="4706900"/>
            <a:ext cx="4212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Plot from the</a:t>
            </a:r>
            <a:r>
              <a:rPr lang="en" sz="900">
                <a:solidFill>
                  <a:schemeClr val="dk1"/>
                </a:solidFill>
              </a:rPr>
              <a:t> list of past impactors page from the </a:t>
            </a:r>
            <a:r>
              <a:rPr lang="en" sz="900" u="sng">
                <a:solidFill>
                  <a:schemeClr val="hlink"/>
                </a:solidFill>
                <a:hlinkClick r:id="rId3"/>
              </a:rPr>
              <a:t>MPC Explorer</a:t>
            </a:r>
            <a:r>
              <a:rPr b="0" i="0" lang="en" sz="900" u="none" cap="none" strike="noStrike">
                <a:solidFill>
                  <a:schemeClr val="dk1"/>
                </a:solidFill>
                <a:latin typeface="Arial"/>
                <a:ea typeface="Arial"/>
                <a:cs typeface="Arial"/>
                <a:sym typeface="Arial"/>
              </a:rPr>
              <a:t>: </a:t>
            </a:r>
            <a:r>
              <a:rPr b="0" i="1" lang="en" sz="800" u="none" cap="none" strike="noStrike">
                <a:solidFill>
                  <a:srgbClr val="666666"/>
                </a:solidFill>
                <a:highlight>
                  <a:srgbClr val="FFFFFF"/>
                </a:highlight>
                <a:latin typeface="Arial"/>
                <a:ea typeface="Arial"/>
                <a:cs typeface="Arial"/>
                <a:sym typeface="Arial"/>
              </a:rPr>
              <a:t>Cumulative distribution of the number of observations per past impactors</a:t>
            </a:r>
            <a:r>
              <a:rPr b="0" i="0" lang="en" sz="900" u="none" cap="none" strike="noStrike">
                <a:solidFill>
                  <a:schemeClr val="dk1"/>
                </a:solidFill>
                <a:latin typeface="Arial"/>
                <a:ea typeface="Arial"/>
                <a:cs typeface="Arial"/>
                <a:sym typeface="Arial"/>
              </a:rPr>
              <a:t>.</a:t>
            </a:r>
            <a:endParaRPr b="0" i="0" sz="900" u="none" cap="none" strike="noStrike">
              <a:solidFill>
                <a:schemeClr val="dk1"/>
              </a:solidFill>
              <a:latin typeface="Arial"/>
              <a:ea typeface="Arial"/>
              <a:cs typeface="Arial"/>
              <a:sym typeface="Arial"/>
            </a:endParaRPr>
          </a:p>
        </p:txBody>
      </p:sp>
      <p:pic>
        <p:nvPicPr>
          <p:cNvPr id="127" name="Google Shape;127;g3225543178a_0_15"/>
          <p:cNvPicPr preferRelativeResize="0"/>
          <p:nvPr/>
        </p:nvPicPr>
        <p:blipFill>
          <a:blip r:embed="rId4">
            <a:alphaModFix/>
          </a:blip>
          <a:stretch>
            <a:fillRect/>
          </a:stretch>
        </p:blipFill>
        <p:spPr>
          <a:xfrm>
            <a:off x="453975" y="808713"/>
            <a:ext cx="3039249" cy="39676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ead748c625_1_48"/>
          <p:cNvSpPr txBox="1"/>
          <p:nvPr>
            <p:ph type="title"/>
          </p:nvPr>
        </p:nvSpPr>
        <p:spPr>
          <a:xfrm>
            <a:off x="311700" y="64025"/>
            <a:ext cx="5820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MPEC Automation</a:t>
            </a:r>
            <a:endParaRPr/>
          </a:p>
        </p:txBody>
      </p:sp>
      <p:sp>
        <p:nvSpPr>
          <p:cNvPr id="133" name="Google Shape;133;g2ead748c625_1_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34" name="Google Shape;134;g2ead748c625_1_48"/>
          <p:cNvPicPr preferRelativeResize="0"/>
          <p:nvPr/>
        </p:nvPicPr>
        <p:blipFill>
          <a:blip r:embed="rId3">
            <a:alphaModFix/>
          </a:blip>
          <a:stretch>
            <a:fillRect/>
          </a:stretch>
        </p:blipFill>
        <p:spPr>
          <a:xfrm>
            <a:off x="152400" y="789125"/>
            <a:ext cx="3515158" cy="4201974"/>
          </a:xfrm>
          <a:prstGeom prst="rect">
            <a:avLst/>
          </a:prstGeom>
          <a:noFill/>
          <a:ln>
            <a:noFill/>
          </a:ln>
        </p:spPr>
      </p:pic>
      <p:sp>
        <p:nvSpPr>
          <p:cNvPr id="135" name="Google Shape;135;g2ead748c625_1_48"/>
          <p:cNvSpPr txBox="1"/>
          <p:nvPr/>
        </p:nvSpPr>
        <p:spPr>
          <a:xfrm>
            <a:off x="3819925" y="903575"/>
            <a:ext cx="5270700" cy="29739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rgbClr val="0000FF"/>
                </a:solidFill>
              </a:rPr>
              <a:t>NEOCP Automatic Processing (NAP)</a:t>
            </a:r>
            <a:endParaRPr b="1" i="0" sz="1200" u="none" cap="none" strike="noStrike">
              <a:solidFill>
                <a:srgbClr val="0000FF"/>
              </a:solidFill>
              <a:latin typeface="Arial"/>
              <a:ea typeface="Arial"/>
              <a:cs typeface="Arial"/>
              <a:sym typeface="Arial"/>
            </a:endParaRPr>
          </a:p>
          <a:p>
            <a:pPr indent="-304800" lvl="0" marL="457200" rtl="0" algn="l">
              <a:lnSpc>
                <a:spcPct val="115000"/>
              </a:lnSpc>
              <a:spcBef>
                <a:spcPts val="1200"/>
              </a:spcBef>
              <a:spcAft>
                <a:spcPts val="0"/>
              </a:spcAft>
              <a:buClr>
                <a:srgbClr val="0000FF"/>
              </a:buClr>
              <a:buSzPts val="1200"/>
              <a:buChar char="●"/>
            </a:pPr>
            <a:r>
              <a:rPr lang="en" sz="1200">
                <a:solidFill>
                  <a:schemeClr val="dk1"/>
                </a:solidFill>
              </a:rPr>
              <a:t>NEOs or very distant objects (q&gt;5.6 au) are usually MPEC’ed when we have sufficient astrometry to determine a well constrained orbit</a:t>
            </a:r>
            <a:endParaRPr sz="1200">
              <a:solidFill>
                <a:schemeClr val="dk1"/>
              </a:solidFill>
            </a:endParaRPr>
          </a:p>
          <a:p>
            <a:pPr indent="-292100" lvl="1" marL="914400" rtl="0" algn="l">
              <a:lnSpc>
                <a:spcPct val="115000"/>
              </a:lnSpc>
              <a:spcBef>
                <a:spcPts val="0"/>
              </a:spcBef>
              <a:spcAft>
                <a:spcPts val="0"/>
              </a:spcAft>
              <a:buClr>
                <a:schemeClr val="dk1"/>
              </a:buClr>
              <a:buSzPts val="1000"/>
              <a:buChar char="○"/>
            </a:pPr>
            <a:r>
              <a:rPr lang="en" sz="1000">
                <a:solidFill>
                  <a:schemeClr val="dk1"/>
                </a:solidFill>
              </a:rPr>
              <a:t>Check out our April newsletter for new criteria on MPECs for distant objects</a:t>
            </a:r>
            <a:endParaRPr sz="1000">
              <a:solidFill>
                <a:schemeClr val="dk1"/>
              </a:solidFill>
            </a:endParaRPr>
          </a:p>
          <a:p>
            <a:pPr indent="-304800" lvl="0" marL="457200" rtl="0" algn="l">
              <a:lnSpc>
                <a:spcPct val="115000"/>
              </a:lnSpc>
              <a:spcBef>
                <a:spcPts val="0"/>
              </a:spcBef>
              <a:spcAft>
                <a:spcPts val="0"/>
              </a:spcAft>
              <a:buClr>
                <a:srgbClr val="0000FF"/>
              </a:buClr>
              <a:buSzPts val="1200"/>
              <a:buChar char="●"/>
            </a:pPr>
            <a:r>
              <a:rPr lang="en" sz="1200">
                <a:solidFill>
                  <a:schemeClr val="dk1"/>
                </a:solidFill>
              </a:rPr>
              <a:t>NAP is an automated script that is able to automatically process and designate NEOCP objects </a:t>
            </a:r>
            <a:endParaRPr sz="1200">
              <a:solidFill>
                <a:schemeClr val="dk1"/>
              </a:solidFill>
            </a:endParaRPr>
          </a:p>
          <a:p>
            <a:pPr indent="-304800" lvl="0" marL="457200" rtl="0" algn="l">
              <a:lnSpc>
                <a:spcPct val="115000"/>
              </a:lnSpc>
              <a:spcBef>
                <a:spcPts val="0"/>
              </a:spcBef>
              <a:spcAft>
                <a:spcPts val="0"/>
              </a:spcAft>
              <a:buClr>
                <a:srgbClr val="0000FF"/>
              </a:buClr>
              <a:buSzPts val="1200"/>
              <a:buChar char="●"/>
            </a:pPr>
            <a:r>
              <a:rPr lang="en" sz="1200">
                <a:solidFill>
                  <a:srgbClr val="0000FF"/>
                </a:solidFill>
              </a:rPr>
              <a:t>Before being automatically designated, the objects go through a very </a:t>
            </a:r>
            <a:r>
              <a:rPr lang="en" sz="1200">
                <a:solidFill>
                  <a:srgbClr val="0000FF"/>
                </a:solidFill>
              </a:rPr>
              <a:t>thorough</a:t>
            </a:r>
            <a:r>
              <a:rPr lang="en" sz="1200">
                <a:solidFill>
                  <a:srgbClr val="0000FF"/>
                </a:solidFill>
              </a:rPr>
              <a:t> verification process</a:t>
            </a:r>
            <a:endParaRPr sz="1200">
              <a:solidFill>
                <a:srgbClr val="0000FF"/>
              </a:solidFill>
            </a:endParaRPr>
          </a:p>
          <a:p>
            <a:pPr indent="-304800" lvl="0" marL="457200" rtl="0" algn="l">
              <a:lnSpc>
                <a:spcPct val="115000"/>
              </a:lnSpc>
              <a:spcBef>
                <a:spcPts val="0"/>
              </a:spcBef>
              <a:spcAft>
                <a:spcPts val="0"/>
              </a:spcAft>
              <a:buClr>
                <a:srgbClr val="0000FF"/>
              </a:buClr>
              <a:buSzPts val="1200"/>
              <a:buChar char="●"/>
            </a:pPr>
            <a:r>
              <a:rPr b="1" lang="en" sz="1200">
                <a:solidFill>
                  <a:srgbClr val="0000FF"/>
                </a:solidFill>
              </a:rPr>
              <a:t>Work in progress</a:t>
            </a:r>
            <a:r>
              <a:rPr lang="en" sz="1200">
                <a:solidFill>
                  <a:schemeClr val="dk1"/>
                </a:solidFill>
              </a:rPr>
              <a:t>: automating the designation of very-short arc (</a:t>
            </a:r>
            <a:r>
              <a:rPr i="1" lang="en" sz="1200">
                <a:solidFill>
                  <a:schemeClr val="dk1"/>
                </a:solidFill>
              </a:rPr>
              <a:t>less than 24 hours?</a:t>
            </a:r>
            <a:r>
              <a:rPr lang="en" sz="1200">
                <a:solidFill>
                  <a:schemeClr val="dk1"/>
                </a:solidFill>
              </a:rPr>
              <a:t>)</a:t>
            </a:r>
            <a:endParaRPr sz="1200">
              <a:solidFill>
                <a:schemeClr val="dk1"/>
              </a:solidFill>
            </a:endParaRPr>
          </a:p>
          <a:p>
            <a:pPr indent="-304800" lvl="0" marL="457200" rtl="0" algn="l">
              <a:lnSpc>
                <a:spcPct val="115000"/>
              </a:lnSpc>
              <a:spcBef>
                <a:spcPts val="0"/>
              </a:spcBef>
              <a:spcAft>
                <a:spcPts val="0"/>
              </a:spcAft>
              <a:buClr>
                <a:srgbClr val="0000FF"/>
              </a:buClr>
              <a:buSzPts val="1200"/>
              <a:buChar char="●"/>
            </a:pPr>
            <a:r>
              <a:rPr b="1" lang="en" sz="1200">
                <a:solidFill>
                  <a:srgbClr val="0000FF"/>
                </a:solidFill>
              </a:rPr>
              <a:t>Fun fact</a:t>
            </a:r>
            <a:r>
              <a:rPr lang="en" sz="1200">
                <a:solidFill>
                  <a:schemeClr val="dk1"/>
                </a:solidFill>
              </a:rPr>
              <a:t>: 2024 YR4 was automatically </a:t>
            </a:r>
            <a:r>
              <a:rPr lang="en" sz="1200">
                <a:solidFill>
                  <a:schemeClr val="dk1"/>
                </a:solidFill>
              </a:rPr>
              <a:t>designated</a:t>
            </a:r>
            <a:r>
              <a:rPr lang="en" sz="1200">
                <a:solidFill>
                  <a:schemeClr val="dk1"/>
                </a:solidFill>
              </a:rPr>
              <a:t> by NAP on Dec 27, 2024</a:t>
            </a:r>
            <a:endParaRPr sz="1200">
              <a:solidFill>
                <a:schemeClr val="dk1"/>
              </a:solidFill>
            </a:endParaRPr>
          </a:p>
        </p:txBody>
      </p:sp>
      <p:pic>
        <p:nvPicPr>
          <p:cNvPr id="136" name="Google Shape;136;g2ead748c625_1_48" title="Screenshot 2025-04-28 at 2.24.56 PM.png"/>
          <p:cNvPicPr preferRelativeResize="0"/>
          <p:nvPr/>
        </p:nvPicPr>
        <p:blipFill>
          <a:blip r:embed="rId4">
            <a:alphaModFix/>
          </a:blip>
          <a:stretch>
            <a:fillRect/>
          </a:stretch>
        </p:blipFill>
        <p:spPr>
          <a:xfrm>
            <a:off x="5367400" y="3634275"/>
            <a:ext cx="3469426" cy="1422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2257b871fa_0_10"/>
          <p:cNvSpPr txBox="1"/>
          <p:nvPr>
            <p:ph type="title"/>
          </p:nvPr>
        </p:nvSpPr>
        <p:spPr>
          <a:xfrm>
            <a:off x="311700" y="64025"/>
            <a:ext cx="5448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Thank you. </a:t>
            </a:r>
            <a:endParaRPr/>
          </a:p>
        </p:txBody>
      </p:sp>
      <p:sp>
        <p:nvSpPr>
          <p:cNvPr id="142" name="Google Shape;142;g32257b871fa_0_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143" name="Google Shape;143;g32257b871fa_0_10" title="Chart"/>
          <p:cNvPicPr preferRelativeResize="0"/>
          <p:nvPr/>
        </p:nvPicPr>
        <p:blipFill rotWithShape="1">
          <a:blip r:embed="rId3">
            <a:alphaModFix/>
          </a:blip>
          <a:srcRect b="0" l="0" r="0" t="0"/>
          <a:stretch/>
        </p:blipFill>
        <p:spPr>
          <a:xfrm>
            <a:off x="178863" y="1184200"/>
            <a:ext cx="6276675" cy="3872624"/>
          </a:xfrm>
          <a:prstGeom prst="rect">
            <a:avLst/>
          </a:prstGeom>
          <a:noFill/>
          <a:ln cap="flat" cmpd="sng" w="12700">
            <a:solidFill>
              <a:srgbClr val="000000"/>
            </a:solidFill>
            <a:prstDash val="solid"/>
            <a:miter lim="8000"/>
            <a:headEnd len="sm" w="sm" type="none"/>
            <a:tailEnd len="sm" w="sm" type="none"/>
          </a:ln>
        </p:spPr>
      </p:pic>
      <p:sp>
        <p:nvSpPr>
          <p:cNvPr id="144" name="Google Shape;144;g32257b871fa_0_10"/>
          <p:cNvSpPr txBox="1"/>
          <p:nvPr/>
        </p:nvSpPr>
        <p:spPr>
          <a:xfrm>
            <a:off x="512350" y="803675"/>
            <a:ext cx="5609700" cy="3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More than 44 million observations have been submitted to the MPC in 2024</a:t>
            </a:r>
            <a:endParaRPr b="1" i="0" sz="1200" u="none" cap="none" strike="noStrike">
              <a:solidFill>
                <a:schemeClr val="dk1"/>
              </a:solidFill>
              <a:latin typeface="Arial"/>
              <a:ea typeface="Arial"/>
              <a:cs typeface="Arial"/>
              <a:sym typeface="Arial"/>
            </a:endParaRPr>
          </a:p>
        </p:txBody>
      </p:sp>
      <p:sp>
        <p:nvSpPr>
          <p:cNvPr id="145" name="Google Shape;145;g32257b871fa_0_10"/>
          <p:cNvSpPr txBox="1"/>
          <p:nvPr/>
        </p:nvSpPr>
        <p:spPr>
          <a:xfrm>
            <a:off x="178875" y="4805700"/>
            <a:ext cx="1619400" cy="3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Data from Dec 30, 2024</a:t>
            </a:r>
            <a:endParaRPr b="0" i="0" sz="1000" u="none" cap="none" strike="noStrike">
              <a:solidFill>
                <a:schemeClr val="dk1"/>
              </a:solidFill>
              <a:latin typeface="Arial"/>
              <a:ea typeface="Arial"/>
              <a:cs typeface="Arial"/>
              <a:sym typeface="Arial"/>
            </a:endParaRPr>
          </a:p>
        </p:txBody>
      </p:sp>
      <p:sp>
        <p:nvSpPr>
          <p:cNvPr id="146" name="Google Shape;146;g32257b871fa_0_10"/>
          <p:cNvSpPr txBox="1"/>
          <p:nvPr/>
        </p:nvSpPr>
        <p:spPr>
          <a:xfrm>
            <a:off x="2345600" y="4789500"/>
            <a:ext cx="4414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u="sng">
                <a:solidFill>
                  <a:schemeClr val="hlink"/>
                </a:solidFill>
                <a:hlinkClick r:id="rId4"/>
              </a:rPr>
              <a:t>https://data.minorplanetcenter.net/mpcops/new/newsletters/</a:t>
            </a:r>
            <a:endParaRPr b="1" sz="1100">
              <a:solidFill>
                <a:srgbClr val="0097A7"/>
              </a:solidFill>
            </a:endParaRPr>
          </a:p>
        </p:txBody>
      </p:sp>
      <p:sp>
        <p:nvSpPr>
          <p:cNvPr id="147" name="Google Shape;147;g32257b871fa_0_10"/>
          <p:cNvSpPr txBox="1"/>
          <p:nvPr/>
        </p:nvSpPr>
        <p:spPr>
          <a:xfrm>
            <a:off x="6617850" y="1184200"/>
            <a:ext cx="2295600" cy="9234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rPr>
              <a:t>For any questions, suggestions, requests, please don’t hesitate to contact us using </a:t>
            </a:r>
            <a:r>
              <a:rPr b="1" lang="en" sz="1200" u="sng">
                <a:solidFill>
                  <a:schemeClr val="hlink"/>
                </a:solidFill>
                <a:hlinkClick r:id="rId5"/>
              </a:rPr>
              <a:t>Jira</a:t>
            </a:r>
            <a:r>
              <a:rPr b="1" lang="en" sz="1200">
                <a:solidFill>
                  <a:schemeClr val="dk1"/>
                </a:solidFill>
              </a:rPr>
              <a:t> </a:t>
            </a:r>
            <a:endParaRPr b="1" sz="1200">
              <a:solidFill>
                <a:schemeClr val="dk1"/>
              </a:solidFill>
            </a:endParaRPr>
          </a:p>
        </p:txBody>
      </p:sp>
      <p:pic>
        <p:nvPicPr>
          <p:cNvPr id="148" name="Google Shape;148;g32257b871fa_0_10" title="Jira.png"/>
          <p:cNvPicPr preferRelativeResize="0"/>
          <p:nvPr/>
        </p:nvPicPr>
        <p:blipFill>
          <a:blip r:embed="rId6">
            <a:alphaModFix/>
          </a:blip>
          <a:stretch>
            <a:fillRect/>
          </a:stretch>
        </p:blipFill>
        <p:spPr>
          <a:xfrm>
            <a:off x="7669725" y="2032175"/>
            <a:ext cx="1243724" cy="1243725"/>
          </a:xfrm>
          <a:prstGeom prst="rect">
            <a:avLst/>
          </a:prstGeom>
          <a:noFill/>
          <a:ln cap="flat" cmpd="sng" w="9525">
            <a:solidFill>
              <a:srgbClr val="0000FF"/>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