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744" r:id="rId2"/>
  </p:sldMasterIdLst>
  <p:notesMasterIdLst>
    <p:notesMasterId r:id="rId28"/>
  </p:notesMasterIdLst>
  <p:sldIdLst>
    <p:sldId id="256" r:id="rId3"/>
    <p:sldId id="267" r:id="rId4"/>
    <p:sldId id="264" r:id="rId5"/>
    <p:sldId id="268" r:id="rId6"/>
    <p:sldId id="259" r:id="rId7"/>
    <p:sldId id="260" r:id="rId8"/>
    <p:sldId id="347" r:id="rId9"/>
    <p:sldId id="348" r:id="rId10"/>
    <p:sldId id="345" r:id="rId11"/>
    <p:sldId id="265" r:id="rId12"/>
    <p:sldId id="269" r:id="rId13"/>
    <p:sldId id="257" r:id="rId14"/>
    <p:sldId id="271" r:id="rId15"/>
    <p:sldId id="258" r:id="rId16"/>
    <p:sldId id="261" r:id="rId17"/>
    <p:sldId id="266" r:id="rId18"/>
    <p:sldId id="272" r:id="rId19"/>
    <p:sldId id="273" r:id="rId20"/>
    <p:sldId id="270" r:id="rId21"/>
    <p:sldId id="351" r:id="rId22"/>
    <p:sldId id="274" r:id="rId23"/>
    <p:sldId id="275" r:id="rId24"/>
    <p:sldId id="276" r:id="rId25"/>
    <p:sldId id="277" r:id="rId26"/>
    <p:sldId id="35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8"/>
    <p:restoredTop sz="93705"/>
  </p:normalViewPr>
  <p:slideViewPr>
    <p:cSldViewPr snapToGrid="0">
      <p:cViewPr varScale="1">
        <p:scale>
          <a:sx n="95" d="100"/>
          <a:sy n="95" d="100"/>
        </p:scale>
        <p:origin x="115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85E6-5795-414F-85DC-455965107282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19B41-2F76-EE42-9E22-83EDA4CFE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71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19B41-2F76-EE42-9E22-83EDA4CFE2E5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146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19B41-2F76-EE42-9E22-83EDA4CFE2E5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324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19B41-2F76-EE42-9E22-83EDA4CFE2E5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584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361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835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505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4DB89E-17A1-E24C-B213-A21C32007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DF554-5552-6541-85E8-85E54F5FA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42233D-4F53-4548-8B18-30E9239A4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0AFE-70E9-6840-AD8B-01901C03893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0247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B6AA22-841C-DB4B-95AC-F542C6748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684711-C76E-E54C-BB08-026611688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1DC32A-1C24-F640-8646-77B9EE4C5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8E8BB-62A0-994B-8E37-CD285FABBD7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624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A766F3-EA32-9141-9BAD-4A29C54C5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7E527-388B-AB46-B78B-D4C4C9AB1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B1493-9A07-8D4A-A187-301AF1E16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5B55-4792-6542-BB96-0C28CF04DB8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75151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9C98E-F223-424A-A22E-C120C09A9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1066B-5D68-BD4E-B166-F6145BB23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24E39-1076-744A-8235-FDC58012E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3E60F-F503-D340-A551-3CB35561969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279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194B5D-8424-D84E-92B8-3FD693783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E1AA0A-9006-A649-AA49-4C9DED1BB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2ED643-03A2-1343-A41E-4703F3BF6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0C5E-E0E6-1C44-B00C-110B8E91C5E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2878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9CA10A-66BB-D849-9F83-A4D0221B0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A9021-D37B-E143-B382-187172D06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A72C4-3443-6E4B-8C4B-389207AAD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579AE-1886-374D-83E1-600E36D728E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73218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8CD119-1ECB-9C4C-8F59-864994554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1B9479-463D-4547-9009-34AA8A412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CDAEEB-D3DB-6E40-8757-93A05B85B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74839-9D82-354B-99B8-EB77CE33C45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06138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D7649-89D4-8943-B3A8-497050518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944754-93EF-E241-9694-C7DE3EFDC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1420E-2D45-A648-828C-A95FA32E0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AC7B7-DA1C-1749-A193-662DCC8E0B2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457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50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BD52D-6875-884B-A09D-AEEAE24F3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6958C-67EB-2845-8752-F8AD10EB4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5D340-A823-D149-B99F-EE810B633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659F2-D13B-A946-9BC2-EAA620C5F9F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9728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5E5CDF-E2A5-8744-821A-D43DA864E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85164-DBDE-FA4C-92E2-25594F10F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6CB037-9231-7A45-86AB-2F4DC202A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22F49-2F68-2248-84BD-56E7CFB863E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19935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95AFBE-F28F-D54F-B82D-89E541038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26521C-C45D-EA49-AA0C-29C22E8EC6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7B7A36-1834-2B48-9DC1-C11F9B1D6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18BA-FF26-F547-8A23-3785EDA76A3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9718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694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982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927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247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807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345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837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93F2026-9E29-644A-AAC7-56736AFD9D5C}" type="datetimeFigureOut">
              <a:rPr lang="es-ES_tradnl" smtClean="0"/>
              <a:t>1/5/25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07BFE8E-3463-C446-8FA3-EB45C1274A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1979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3BC7AA-EB5C-CD4F-BB85-EE67615D7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899CFC-FD29-7F4A-9D4B-AF6B7D648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01681E-36FC-394E-9241-F45A1D09D5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52F5D8-B336-8647-927B-2A68CD1DDD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FCD85E-DFAA-4648-975A-5FA2295D99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24DE28C-6BE8-E144-9E70-03222452FAF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7694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0853-8678-B6B3-5324-3F0556C7D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noProof="0" dirty="0"/>
              <a:t>How many NEAs are there?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D4503-A932-36E1-67A1-4B2303F9E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83609"/>
          </a:xfrm>
        </p:spPr>
        <p:txBody>
          <a:bodyPr>
            <a:normAutofit/>
          </a:bodyPr>
          <a:lstStyle/>
          <a:p>
            <a:r>
              <a:rPr lang="en-US" sz="4400" noProof="0" dirty="0"/>
              <a:t>Gonzalo Tancredi</a:t>
            </a:r>
          </a:p>
          <a:p>
            <a:r>
              <a:rPr lang="en-US" noProof="0" dirty="0"/>
              <a:t>Departamento de </a:t>
            </a:r>
            <a:r>
              <a:rPr lang="en-US" noProof="0" dirty="0" err="1"/>
              <a:t>Astronomía</a:t>
            </a:r>
            <a:r>
              <a:rPr lang="en-US" noProof="0" dirty="0"/>
              <a:t> – </a:t>
            </a:r>
            <a:r>
              <a:rPr lang="en-US" noProof="0" dirty="0" err="1"/>
              <a:t>Facultad</a:t>
            </a:r>
            <a:r>
              <a:rPr lang="en-US" noProof="0" dirty="0"/>
              <a:t> de </a:t>
            </a:r>
            <a:r>
              <a:rPr lang="en-US" noProof="0" dirty="0" err="1"/>
              <a:t>Ciencias</a:t>
            </a:r>
            <a:endParaRPr lang="en-US" noProof="0" dirty="0"/>
          </a:p>
          <a:p>
            <a:r>
              <a:rPr lang="en-US" sz="3600" noProof="0" dirty="0" err="1"/>
              <a:t>Udelar</a:t>
            </a:r>
            <a:endParaRPr lang="en-US" sz="3600" noProof="0" dirty="0"/>
          </a:p>
          <a:p>
            <a:r>
              <a:rPr lang="en-US" sz="3200" noProof="0" dirty="0"/>
              <a:t>URUGUAY</a:t>
            </a:r>
          </a:p>
        </p:txBody>
      </p:sp>
    </p:spTree>
    <p:extLst>
      <p:ext uri="{BB962C8B-B14F-4D97-AF65-F5344CB8AC3E}">
        <p14:creationId xmlns:p14="http://schemas.microsoft.com/office/powerpoint/2010/main" val="241578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854203-B227-BB39-1334-5444EB5F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noProof="0" dirty="0"/>
              <a:t>H vs </a:t>
            </a:r>
            <a:r>
              <a:rPr lang="en-US" noProof="0" dirty="0" err="1"/>
              <a:t>p</a:t>
            </a:r>
            <a:r>
              <a:rPr lang="en-US" baseline="-25000" noProof="0" dirty="0" err="1"/>
              <a:t>V</a:t>
            </a:r>
            <a:r>
              <a:rPr lang="en-US" noProof="0" dirty="0"/>
              <a:t> in the </a:t>
            </a:r>
            <a:r>
              <a:rPr lang="en-US" noProof="0" dirty="0" err="1"/>
              <a:t>NEOWise</a:t>
            </a:r>
            <a:r>
              <a:rPr lang="en-US" noProof="0" dirty="0"/>
              <a:t> database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3CE3C-A812-7CBC-9682-D8786C0FD83E}"/>
              </a:ext>
            </a:extLst>
          </p:cNvPr>
          <p:cNvSpPr txBox="1"/>
          <p:nvPr/>
        </p:nvSpPr>
        <p:spPr>
          <a:xfrm>
            <a:off x="1816101" y="5862637"/>
            <a:ext cx="932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 err="1"/>
              <a:t>NEOWise</a:t>
            </a:r>
            <a:r>
              <a:rPr lang="en-US" noProof="0" dirty="0"/>
              <a:t> claimed that their albedo distribution represents the entire population.</a:t>
            </a:r>
          </a:p>
          <a:p>
            <a:r>
              <a:rPr lang="en-US" noProof="0" dirty="0"/>
              <a:t>“We don’t find any statistically significant evidence that the albedo distribution of NEOs depends on NEO size.” (</a:t>
            </a:r>
            <a:r>
              <a:rPr lang="en-US" noProof="0" dirty="0" err="1"/>
              <a:t>Morbidelli</a:t>
            </a:r>
            <a:r>
              <a:rPr lang="en-US" noProof="0" dirty="0"/>
              <a:t> et al. 2020)</a:t>
            </a:r>
          </a:p>
        </p:txBody>
      </p:sp>
      <p:pic>
        <p:nvPicPr>
          <p:cNvPr id="3" name="Picture 2" descr="A graph of a number of blue dots&#10;&#10;AI-generated content may be incorrect.">
            <a:extLst>
              <a:ext uri="{FF2B5EF4-FFF2-40B4-BE49-F238E27FC236}">
                <a16:creationId xmlns:a16="http://schemas.microsoft.com/office/drawing/2014/main" id="{295A9E0E-5855-C1B9-C9C4-9D837063E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1" y="1162050"/>
            <a:ext cx="6045200" cy="4533900"/>
          </a:xfrm>
          <a:prstGeom prst="rect">
            <a:avLst/>
          </a:prstGeom>
        </p:spPr>
      </p:pic>
      <p:pic>
        <p:nvPicPr>
          <p:cNvPr id="5" name="Picture 4" descr="A graph of a number of data&#10;&#10;AI-generated content may be incorrect.">
            <a:extLst>
              <a:ext uri="{FF2B5EF4-FFF2-40B4-BE49-F238E27FC236}">
                <a16:creationId xmlns:a16="http://schemas.microsoft.com/office/drawing/2014/main" id="{15579434-0D9B-0DAE-9F52-4C470D491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1162050"/>
            <a:ext cx="6045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FA20-084A-6162-D73C-0DB90996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squeezed &amp; bimodal albedo distribution</a:t>
            </a:r>
          </a:p>
        </p:txBody>
      </p:sp>
      <p:pic>
        <p:nvPicPr>
          <p:cNvPr id="4" name="Picture 3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B2C13734-852E-B8F0-93D7-0448A31B0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088" y="1690688"/>
            <a:ext cx="6045200" cy="4533900"/>
          </a:xfrm>
          <a:prstGeom prst="rect">
            <a:avLst/>
          </a:prstGeom>
        </p:spPr>
      </p:pic>
      <p:pic>
        <p:nvPicPr>
          <p:cNvPr id="6" name="Picture 5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07EDE925-08D0-486F-4973-88F2C555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2" y="1690688"/>
            <a:ext cx="6045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2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1039079-4D27-D7A8-61B6-948366B1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13223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7300" noProof="0" dirty="0"/>
              <a:t>H vs D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NEOWISE data</a:t>
            </a:r>
          </a:p>
        </p:txBody>
      </p:sp>
      <p:pic>
        <p:nvPicPr>
          <p:cNvPr id="8" name="Picture 7" descr="A graph of a number of blue dots&#10;&#10;AI-generated content may be incorrect.">
            <a:extLst>
              <a:ext uri="{FF2B5EF4-FFF2-40B4-BE49-F238E27FC236}">
                <a16:creationId xmlns:a16="http://schemas.microsoft.com/office/drawing/2014/main" id="{6A412E48-5451-977B-5365-751D4D030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0" y="647700"/>
            <a:ext cx="7823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4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C95E4-2BD6-1C77-05D1-62AFAE977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B38E52F-CF95-5AC6-BA4A-DA0FFCC68087}"/>
              </a:ext>
            </a:extLst>
          </p:cNvPr>
          <p:cNvSpPr txBox="1"/>
          <p:nvPr/>
        </p:nvSpPr>
        <p:spPr>
          <a:xfrm>
            <a:off x="205509" y="2232025"/>
            <a:ext cx="6308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0" dirty="0"/>
              <a:t>Methods for conditional resampling </a:t>
            </a:r>
          </a:p>
          <a:p>
            <a:r>
              <a:rPr lang="en-US" noProof="0" dirty="0"/>
              <a:t>Generate D-values from MPC’s H using the Nearest Neighbors Resampling method.</a:t>
            </a:r>
          </a:p>
          <a:p>
            <a:endParaRPr lang="en-US" noProof="0" dirty="0"/>
          </a:p>
          <a:p>
            <a:r>
              <a:rPr lang="en-US" noProof="0" dirty="0"/>
              <a:t>Problem: The objective is to estimate values of </a:t>
            </a:r>
            <a:r>
              <a:rPr lang="en-US" b="1" i="1" noProof="0" dirty="0"/>
              <a:t>y  </a:t>
            </a:r>
            <a:r>
              <a:rPr lang="en-US" noProof="0" dirty="0"/>
              <a:t>(D)  for a </a:t>
            </a:r>
          </a:p>
          <a:p>
            <a:r>
              <a:rPr lang="en-US" noProof="0" dirty="0"/>
              <a:t>given set of </a:t>
            </a:r>
            <a:r>
              <a:rPr lang="en-US" b="1" i="1" noProof="0" dirty="0"/>
              <a:t>x</a:t>
            </a:r>
            <a:r>
              <a:rPr lang="en-US" noProof="0" dirty="0"/>
              <a:t>  (H) values, using the distribution inferred from a subsample in which both </a:t>
            </a:r>
            <a:r>
              <a:rPr lang="en-US" b="1" i="1" noProof="0" dirty="0"/>
              <a:t>x</a:t>
            </a:r>
            <a:r>
              <a:rPr lang="en-US" noProof="0" dirty="0"/>
              <a:t> and </a:t>
            </a:r>
            <a:r>
              <a:rPr lang="en-US" b="1" i="1" noProof="0" dirty="0"/>
              <a:t>y</a:t>
            </a:r>
            <a:r>
              <a:rPr lang="en-US" noProof="0" dirty="0"/>
              <a:t> were measured.</a:t>
            </a:r>
          </a:p>
          <a:p>
            <a:endParaRPr lang="en-US" noProof="0" dirty="0"/>
          </a:p>
          <a:p>
            <a:r>
              <a:rPr lang="en-US" noProof="0" dirty="0"/>
              <a:t>Steps:</a:t>
            </a:r>
          </a:p>
          <a:p>
            <a:r>
              <a:rPr lang="en-US" noProof="0" dirty="0"/>
              <a:t>1.	For a given </a:t>
            </a:r>
            <a:r>
              <a:rPr lang="en-US" b="1" i="1" noProof="0" dirty="0"/>
              <a:t>x</a:t>
            </a:r>
            <a:r>
              <a:rPr lang="en-US" b="1" i="1" baseline="-25000" noProof="0" dirty="0"/>
              <a:t>0</a:t>
            </a:r>
            <a:r>
              <a:rPr lang="en-US" noProof="0" dirty="0"/>
              <a:t>, find the </a:t>
            </a:r>
            <a:r>
              <a:rPr lang="en-US" b="1" i="1" noProof="0" dirty="0"/>
              <a:t>k</a:t>
            </a:r>
            <a:r>
              <a:rPr lang="en-US" noProof="0" dirty="0"/>
              <a:t> nearest neighbors (in terms of </a:t>
            </a:r>
            <a:r>
              <a:rPr lang="en-US" b="1" i="1" noProof="0" dirty="0"/>
              <a:t>x</a:t>
            </a:r>
            <a:r>
              <a:rPr lang="en-US" noProof="0" dirty="0"/>
              <a:t>) </a:t>
            </a:r>
            <a:r>
              <a:rPr lang="en-US" dirty="0"/>
              <a:t>in the </a:t>
            </a:r>
            <a:r>
              <a:rPr lang="en-US" noProof="0" dirty="0"/>
              <a:t>subsample.</a:t>
            </a:r>
          </a:p>
          <a:p>
            <a:r>
              <a:rPr lang="en-US" noProof="0" dirty="0"/>
              <a:t>2.	 Given the set of </a:t>
            </a:r>
            <a:r>
              <a:rPr lang="en-US" b="1" i="1" noProof="0" dirty="0"/>
              <a:t>k y</a:t>
            </a:r>
            <a:r>
              <a:rPr lang="en-US" noProof="0" dirty="0"/>
              <a:t> values, randomly select a </a:t>
            </a:r>
            <a:r>
              <a:rPr lang="en-US" b="1" i="1" noProof="0" dirty="0"/>
              <a:t>y</a:t>
            </a:r>
            <a:r>
              <a:rPr lang="en-US" b="1" i="1" baseline="-25000" noProof="0" dirty="0"/>
              <a:t>0</a:t>
            </a:r>
            <a:r>
              <a:rPr lang="en-US" noProof="0" dirty="0"/>
              <a:t> value for the given </a:t>
            </a:r>
            <a:r>
              <a:rPr lang="en-US" b="1" i="1" noProof="0" dirty="0"/>
              <a:t>x</a:t>
            </a:r>
            <a:r>
              <a:rPr lang="en-US" b="1" i="1" baseline="-25000" noProof="0" dirty="0"/>
              <a:t>0</a:t>
            </a:r>
            <a:r>
              <a:rPr lang="en-US" noProof="0" dirty="0"/>
              <a:t>.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EDB26B6-7FFF-B163-829B-DDEE6A91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14" y="453230"/>
            <a:ext cx="7860732" cy="1325563"/>
          </a:xfrm>
        </p:spPr>
        <p:txBody>
          <a:bodyPr>
            <a:normAutofit/>
          </a:bodyPr>
          <a:lstStyle/>
          <a:p>
            <a:r>
              <a:rPr lang="en-US" sz="4000" noProof="0" dirty="0"/>
              <a:t>Guess D given a value of H compatible with the </a:t>
            </a:r>
            <a:r>
              <a:rPr lang="en-US" sz="4000" noProof="0" dirty="0" err="1"/>
              <a:t>NEOWise</a:t>
            </a:r>
            <a:r>
              <a:rPr lang="en-US" sz="4000" noProof="0" dirty="0"/>
              <a:t>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8F6562-19A9-AE93-4FEC-1A633ECF957B}"/>
              </a:ext>
            </a:extLst>
          </p:cNvPr>
          <p:cNvSpPr txBox="1"/>
          <p:nvPr/>
        </p:nvSpPr>
        <p:spPr>
          <a:xfrm>
            <a:off x="1108363" y="6220104"/>
            <a:ext cx="4731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We note these guessed values of D as D</a:t>
            </a:r>
            <a:r>
              <a:rPr lang="en-US" sz="2000" baseline="30000" dirty="0">
                <a:solidFill>
                  <a:srgbClr val="FFC000"/>
                </a:solidFill>
              </a:rPr>
              <a:t>#</a:t>
            </a:r>
            <a:r>
              <a:rPr lang="en-US" sz="2000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Picture 3" descr="A diagram of a graph&#10;&#10;AI-generated content may be incorrect.">
            <a:extLst>
              <a:ext uri="{FF2B5EF4-FFF2-40B4-BE49-F238E27FC236}">
                <a16:creationId xmlns:a16="http://schemas.microsoft.com/office/drawing/2014/main" id="{3857C9FE-FC1A-276D-1A86-CF1F04C94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50" y="2671763"/>
            <a:ext cx="5594349" cy="4195762"/>
          </a:xfrm>
          <a:prstGeom prst="rect">
            <a:avLst/>
          </a:prstGeom>
        </p:spPr>
      </p:pic>
      <p:pic>
        <p:nvPicPr>
          <p:cNvPr id="6" name="Picture 5" descr="A graph of a number of blue dots&#10;&#10;AI-generated content may be incorrect.">
            <a:extLst>
              <a:ext uri="{FF2B5EF4-FFF2-40B4-BE49-F238E27FC236}">
                <a16:creationId xmlns:a16="http://schemas.microsoft.com/office/drawing/2014/main" id="{177CAD97-0230-DC47-0C23-7B654313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48" y="0"/>
            <a:ext cx="3562351" cy="2671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B808A9-C41F-EA1D-BF17-6443B4EB64C2}"/>
              </a:ext>
            </a:extLst>
          </p:cNvPr>
          <p:cNvSpPr txBox="1"/>
          <p:nvPr/>
        </p:nvSpPr>
        <p:spPr>
          <a:xfrm>
            <a:off x="10638882" y="0"/>
            <a:ext cx="1553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NEOWISE data</a:t>
            </a:r>
          </a:p>
        </p:txBody>
      </p:sp>
    </p:spTree>
    <p:extLst>
      <p:ext uri="{BB962C8B-B14F-4D97-AF65-F5344CB8AC3E}">
        <p14:creationId xmlns:p14="http://schemas.microsoft.com/office/powerpoint/2010/main" val="128056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87ECAAB3-1E76-73CA-B3FF-E3D00390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86" y="1659813"/>
            <a:ext cx="6045200" cy="4533900"/>
          </a:xfrm>
          <a:prstGeom prst="rect">
            <a:avLst/>
          </a:prstGeom>
        </p:spPr>
      </p:pic>
      <p:pic>
        <p:nvPicPr>
          <p:cNvPr id="4" name="Picture 3" descr="A graph of numbers and numbers&#10;&#10;AI-generated content may be incorrect.">
            <a:extLst>
              <a:ext uri="{FF2B5EF4-FFF2-40B4-BE49-F238E27FC236}">
                <a16:creationId xmlns:a16="http://schemas.microsoft.com/office/drawing/2014/main" id="{2BC35696-1BEB-6F76-5148-0BD86969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204" y="1659813"/>
            <a:ext cx="6045200" cy="4533900"/>
          </a:xfrm>
          <a:prstGeom prst="rect">
            <a:avLst/>
          </a:prstGeom>
        </p:spPr>
      </p:pic>
      <p:sp>
        <p:nvSpPr>
          <p:cNvPr id="17" name="Title 5">
            <a:extLst>
              <a:ext uri="{FF2B5EF4-FFF2-40B4-BE49-F238E27FC236}">
                <a16:creationId xmlns:a16="http://schemas.microsoft.com/office/drawing/2014/main" id="{BAD62A04-1D4B-F665-316A-2936B5F529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noProof="0" dirty="0"/>
              <a:t>Discoveries per D</a:t>
            </a:r>
            <a:r>
              <a:rPr lang="en-US" sz="5200" baseline="30000" noProof="0" dirty="0"/>
              <a:t>#</a:t>
            </a:r>
            <a:r>
              <a:rPr lang="en-US" sz="5200" noProof="0" dirty="0"/>
              <a:t> 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39FB5D-F3B5-1A49-A1BF-19DF033D847B}"/>
              </a:ext>
            </a:extLst>
          </p:cNvPr>
          <p:cNvSpPr txBox="1"/>
          <p:nvPr/>
        </p:nvSpPr>
        <p:spPr>
          <a:xfrm>
            <a:off x="2084567" y="1173458"/>
            <a:ext cx="8604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noProof="0" dirty="0"/>
              <a:t>D</a:t>
            </a:r>
            <a:r>
              <a:rPr lang="en-US" sz="2400" baseline="30000" noProof="0" dirty="0"/>
              <a:t>#</a:t>
            </a:r>
            <a:r>
              <a:rPr lang="en-US" sz="2400" noProof="0" dirty="0"/>
              <a:t>- guessed D using the Nearest Neighbors Resampling method 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E79EBE7D-4932-3ED3-9E4B-A2561E6CE427}"/>
              </a:ext>
            </a:extLst>
          </p:cNvPr>
          <p:cNvSpPr/>
          <p:nvPr/>
        </p:nvSpPr>
        <p:spPr>
          <a:xfrm>
            <a:off x="11084768" y="4997405"/>
            <a:ext cx="434210" cy="434210"/>
          </a:xfrm>
          <a:prstGeom prst="donut">
            <a:avLst>
              <a:gd name="adj" fmla="val 4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3575C-1ABC-F236-3FDE-16E3B73203B7}"/>
              </a:ext>
            </a:extLst>
          </p:cNvPr>
          <p:cNvSpPr txBox="1"/>
          <p:nvPr/>
        </p:nvSpPr>
        <p:spPr>
          <a:xfrm>
            <a:off x="9892827" y="4689628"/>
            <a:ext cx="1626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~1500 NEAs &gt;1km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074B7-3124-1345-B019-4F505C274E78}"/>
              </a:ext>
            </a:extLst>
          </p:cNvPr>
          <p:cNvSpPr txBox="1"/>
          <p:nvPr/>
        </p:nvSpPr>
        <p:spPr>
          <a:xfrm>
            <a:off x="628197" y="6308209"/>
            <a:ext cx="1121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According to the guessed values of D</a:t>
            </a:r>
            <a:r>
              <a:rPr lang="en-US" baseline="30000" dirty="0"/>
              <a:t>#</a:t>
            </a:r>
            <a:r>
              <a:rPr lang="en-US" dirty="0"/>
              <a:t> , the numbers of NEAs larger than 1km already discovered is ~1500.</a:t>
            </a:r>
          </a:p>
        </p:txBody>
      </p:sp>
    </p:spTree>
    <p:extLst>
      <p:ext uri="{BB962C8B-B14F-4D97-AF65-F5344CB8AC3E}">
        <p14:creationId xmlns:p14="http://schemas.microsoft.com/office/powerpoint/2010/main" val="399455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E29BB09F-D5A8-9F5D-B56B-11E50DBD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957" y="1429965"/>
            <a:ext cx="6045200" cy="4533900"/>
          </a:xfrm>
          <a:prstGeom prst="rect">
            <a:avLst/>
          </a:prstGeom>
        </p:spPr>
      </p:pic>
      <p:pic>
        <p:nvPicPr>
          <p:cNvPr id="10" name="Picture 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19DB8D0-1655-E2ED-240A-D5E5BA4F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3" y="1429965"/>
            <a:ext cx="6045200" cy="45339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F2C0A1B-6289-D64A-43A2-BC666EAA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Numbers per D</a:t>
            </a:r>
            <a:r>
              <a:rPr lang="en-US" baseline="30000" noProof="0" dirty="0"/>
              <a:t>#</a:t>
            </a:r>
            <a:r>
              <a:rPr lang="en-US" noProof="0" dirty="0"/>
              <a:t> range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2221FC-181B-7F60-0974-F6B6CC65EB3A}"/>
              </a:ext>
            </a:extLst>
          </p:cNvPr>
          <p:cNvSpPr txBox="1"/>
          <p:nvPr/>
        </p:nvSpPr>
        <p:spPr>
          <a:xfrm>
            <a:off x="6807897" y="213429"/>
            <a:ext cx="513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Extrapolations were done by fitting a Cumulative Gamma Distribution to the discovered population.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1B403EE0-2AA4-D511-6D4B-49AAD6DD4245}"/>
              </a:ext>
            </a:extLst>
          </p:cNvPr>
          <p:cNvSpPr/>
          <p:nvPr/>
        </p:nvSpPr>
        <p:spPr>
          <a:xfrm>
            <a:off x="5451323" y="2280018"/>
            <a:ext cx="434210" cy="434210"/>
          </a:xfrm>
          <a:prstGeom prst="donut">
            <a:avLst>
              <a:gd name="adj" fmla="val 4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6155C-C29F-E278-5F27-FB5BAA303150}"/>
              </a:ext>
            </a:extLst>
          </p:cNvPr>
          <p:cNvSpPr txBox="1"/>
          <p:nvPr/>
        </p:nvSpPr>
        <p:spPr>
          <a:xfrm>
            <a:off x="4240957" y="2028910"/>
            <a:ext cx="1626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~1750 NEAs &gt;1km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F49B18B7-1E4F-1EBC-386B-4D92BDC60A94}"/>
              </a:ext>
            </a:extLst>
          </p:cNvPr>
          <p:cNvSpPr/>
          <p:nvPr/>
        </p:nvSpPr>
        <p:spPr>
          <a:xfrm>
            <a:off x="8795859" y="2069511"/>
            <a:ext cx="434210" cy="434210"/>
          </a:xfrm>
          <a:prstGeom prst="donut">
            <a:avLst>
              <a:gd name="adj" fmla="val 4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7240B-A0E7-149E-AA66-2F9AF8B129ED}"/>
              </a:ext>
            </a:extLst>
          </p:cNvPr>
          <p:cNvSpPr txBox="1"/>
          <p:nvPr/>
        </p:nvSpPr>
        <p:spPr>
          <a:xfrm>
            <a:off x="9220587" y="2359000"/>
            <a:ext cx="213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~87% completeness for 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NEAs &gt;1km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C1CFD-350B-32AE-E4E9-1D438CF4818F}"/>
              </a:ext>
            </a:extLst>
          </p:cNvPr>
          <p:cNvSpPr txBox="1"/>
          <p:nvPr/>
        </p:nvSpPr>
        <p:spPr>
          <a:xfrm>
            <a:off x="838200" y="5964743"/>
            <a:ext cx="10899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for D&gt;1 km the discovery rate has already passed the peak, and it is decreasing at present.</a:t>
            </a:r>
          </a:p>
          <a:p>
            <a:r>
              <a:rPr lang="en-US" dirty="0"/>
              <a:t>The fitting of the Gamma distribution and the extrapolation to obtain the total number are more reliable in all the ranges of D larger than 1km </a:t>
            </a:r>
          </a:p>
        </p:txBody>
      </p:sp>
    </p:spTree>
    <p:extLst>
      <p:ext uri="{BB962C8B-B14F-4D97-AF65-F5344CB8AC3E}">
        <p14:creationId xmlns:p14="http://schemas.microsoft.com/office/powerpoint/2010/main" val="215008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0F5350-9D82-92BC-48C8-BB358E7F2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70398"/>
              </p:ext>
            </p:extLst>
          </p:nvPr>
        </p:nvGraphicFramePr>
        <p:xfrm>
          <a:off x="458787" y="1690688"/>
          <a:ext cx="11274426" cy="468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764">
                  <a:extLst>
                    <a:ext uri="{9D8B030D-6E8A-4147-A177-3AD203B41FA5}">
                      <a16:colId xmlns:a16="http://schemas.microsoft.com/office/drawing/2014/main" val="1290451177"/>
                    </a:ext>
                  </a:extLst>
                </a:gridCol>
                <a:gridCol w="1917864">
                  <a:extLst>
                    <a:ext uri="{9D8B030D-6E8A-4147-A177-3AD203B41FA5}">
                      <a16:colId xmlns:a16="http://schemas.microsoft.com/office/drawing/2014/main" val="3886979919"/>
                    </a:ext>
                  </a:extLst>
                </a:gridCol>
                <a:gridCol w="1827589">
                  <a:extLst>
                    <a:ext uri="{9D8B030D-6E8A-4147-A177-3AD203B41FA5}">
                      <a16:colId xmlns:a16="http://schemas.microsoft.com/office/drawing/2014/main" val="513879697"/>
                    </a:ext>
                  </a:extLst>
                </a:gridCol>
                <a:gridCol w="2221467">
                  <a:extLst>
                    <a:ext uri="{9D8B030D-6E8A-4147-A177-3AD203B41FA5}">
                      <a16:colId xmlns:a16="http://schemas.microsoft.com/office/drawing/2014/main" val="3676916529"/>
                    </a:ext>
                  </a:extLst>
                </a:gridCol>
                <a:gridCol w="1764569">
                  <a:extLst>
                    <a:ext uri="{9D8B030D-6E8A-4147-A177-3AD203B41FA5}">
                      <a16:colId xmlns:a16="http://schemas.microsoft.com/office/drawing/2014/main" val="315740885"/>
                    </a:ext>
                  </a:extLst>
                </a:gridCol>
                <a:gridCol w="1963173">
                  <a:extLst>
                    <a:ext uri="{9D8B030D-6E8A-4147-A177-3AD203B41FA5}">
                      <a16:colId xmlns:a16="http://schemas.microsoft.com/office/drawing/2014/main" val="2360817468"/>
                    </a:ext>
                  </a:extLst>
                </a:gridCol>
              </a:tblGrid>
              <a:tr h="824872">
                <a:tc>
                  <a:txBody>
                    <a:bodyPr/>
                    <a:lstStyle/>
                    <a:p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# median discoveries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25/75 %</a:t>
                      </a:r>
                    </a:p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discoveries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# estimated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25/75 %</a:t>
                      </a:r>
                    </a:p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estimated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fraction discovered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21426"/>
                  </a:ext>
                </a:extLst>
              </a:tr>
              <a:tr h="47135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D&gt;2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355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345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435334"/>
                  </a:ext>
                </a:extLst>
              </a:tr>
              <a:tr h="47135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358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365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72827"/>
                  </a:ext>
                </a:extLst>
              </a:tr>
              <a:tr h="5106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D&gt;1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1515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1496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1735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1703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756575"/>
                  </a:ext>
                </a:extLst>
              </a:tr>
              <a:tr h="51063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1530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1773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050003"/>
                  </a:ext>
                </a:extLst>
              </a:tr>
              <a:tr h="4713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D&gt;0.5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4458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4430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5350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5316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866460"/>
                  </a:ext>
                </a:extLst>
              </a:tr>
              <a:tr h="47135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4481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5377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252859"/>
                  </a:ext>
                </a:extLst>
              </a:tr>
              <a:tr h="4713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D&gt;0.34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6778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6749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&gt;8134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&gt;8099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&lt;83%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043117"/>
                  </a:ext>
                </a:extLst>
              </a:tr>
              <a:tr h="47135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6807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&gt;8168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535422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F2E5DD08-3F73-014C-B5A2-A185EE24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Estimates for various D</a:t>
            </a:r>
            <a:r>
              <a:rPr lang="en-US" baseline="30000" noProof="0" dirty="0"/>
              <a:t>#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12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0F83EB-431F-806E-2001-01788335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7749B-02AB-3425-C256-6F30C9B71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Previous estimates of the number of NEAs were generally based on a value of the absolute magnitude </a:t>
            </a:r>
            <a:r>
              <a:rPr lang="en-US" b="1" i="1" noProof="0" dirty="0"/>
              <a:t>H&lt;17.75</a:t>
            </a:r>
            <a:r>
              <a:rPr lang="en-US" noProof="0" dirty="0"/>
              <a:t>. </a:t>
            </a:r>
          </a:p>
          <a:p>
            <a:r>
              <a:rPr lang="en-US" noProof="0" dirty="0"/>
              <a:t>Assuming a unique value of albedo </a:t>
            </a:r>
            <a:r>
              <a:rPr lang="en-US" b="1" i="1" noProof="0" dirty="0" err="1"/>
              <a:t>p</a:t>
            </a:r>
            <a:r>
              <a:rPr lang="en-US" b="1" i="1" baseline="-25000" noProof="0" dirty="0" err="1"/>
              <a:t>V</a:t>
            </a:r>
            <a:r>
              <a:rPr lang="en-US" b="1" i="1" noProof="0" dirty="0"/>
              <a:t>=0.14</a:t>
            </a:r>
            <a:r>
              <a:rPr lang="en-US" noProof="0" dirty="0"/>
              <a:t> , this limit corresponds to </a:t>
            </a:r>
            <a:r>
              <a:rPr lang="en-US" b="1" i="1" noProof="0" dirty="0"/>
              <a:t>D&gt;1km</a:t>
            </a:r>
            <a:r>
              <a:rPr lang="en-US" noProof="0" dirty="0"/>
              <a:t>.</a:t>
            </a:r>
          </a:p>
          <a:p>
            <a:r>
              <a:rPr lang="en-US" noProof="0" dirty="0"/>
              <a:t>Previous e</a:t>
            </a:r>
            <a:r>
              <a:rPr lang="en-US" sz="2800" noProof="0" dirty="0"/>
              <a:t>stimates </a:t>
            </a:r>
            <a:r>
              <a:rPr lang="en-US" noProof="0" dirty="0"/>
              <a:t>were mostly in the </a:t>
            </a:r>
            <a:r>
              <a:rPr lang="en-US" sz="2800" noProof="0" dirty="0"/>
              <a:t>range 800-1000.</a:t>
            </a:r>
          </a:p>
          <a:p>
            <a:pPr marL="0" indent="0">
              <a:buNone/>
            </a:pPr>
            <a:endParaRPr lang="en-US" sz="2800" noProof="0" dirty="0"/>
          </a:p>
          <a:p>
            <a:r>
              <a:rPr lang="en-US" noProof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 considering the albedo distribution, we obtain an estimate of NEAs </a:t>
            </a:r>
            <a:r>
              <a:rPr lang="en-US" b="1" i="1" noProof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D&gt;1km</a:t>
            </a:r>
            <a:r>
              <a:rPr lang="en-US" noProof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~ 1750, with a completeness of 87%.</a:t>
            </a:r>
          </a:p>
          <a:p>
            <a:r>
              <a:rPr lang="en-US" noProof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For NEAs larger than Apophis (</a:t>
            </a:r>
            <a:r>
              <a:rPr lang="en-US" b="1" i="1" noProof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D&gt;0.34km</a:t>
            </a:r>
            <a:r>
              <a:rPr lang="en-US" noProof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), the number is more uncertain, because the discovery rate has not stabilized yet; but it is expected to be &gt; 8000 (completeness &lt;83%).</a:t>
            </a:r>
          </a:p>
          <a:p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26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51348-2656-FD99-B9A0-44470258F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noProof="0" dirty="0">
                <a:solidFill>
                  <a:srgbClr val="FF9300"/>
                </a:solidFill>
              </a:rPr>
              <a:t>The estimated number of NEAs larger than 1 km has doubled, implying that the impact frequency should be revised downward by a factor of two.</a:t>
            </a:r>
          </a:p>
          <a:p>
            <a:pPr marL="0" indent="0">
              <a:buNone/>
            </a:pPr>
            <a:endParaRPr lang="en-US" sz="4800" noProof="0" dirty="0">
              <a:solidFill>
                <a:srgbClr val="FF9300"/>
              </a:solidFill>
            </a:endParaRPr>
          </a:p>
          <a:p>
            <a:pPr marL="0" indent="0" algn="ctr">
              <a:buNone/>
            </a:pPr>
            <a:r>
              <a:rPr lang="en-US" sz="4800" noProof="0" dirty="0">
                <a:solidFill>
                  <a:srgbClr val="FF9300"/>
                </a:solidFill>
              </a:rPr>
              <a:t>Stay tuned!!</a:t>
            </a:r>
          </a:p>
          <a:p>
            <a:pPr marL="0" indent="0">
              <a:buNone/>
            </a:pPr>
            <a:endParaRPr lang="en-US" sz="4800" noProof="0" dirty="0">
              <a:solidFill>
                <a:srgbClr val="FF9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2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80E4-626C-568C-A47C-D8923E0C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58E42-A191-B241-E229-A3BA244ED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To my son Bruno Tancredi, Graduated in Statistics, for discussions about the methods for conditional resampling.</a:t>
            </a:r>
          </a:p>
        </p:txBody>
      </p:sp>
    </p:spTree>
    <p:extLst>
      <p:ext uri="{BB962C8B-B14F-4D97-AF65-F5344CB8AC3E}">
        <p14:creationId xmlns:p14="http://schemas.microsoft.com/office/powerpoint/2010/main" val="153713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C697-CBDF-9B42-0279-8314AEF6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968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kern="0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Question from the public:</a:t>
            </a:r>
            <a:br>
              <a:rPr lang="en-US" sz="4900" kern="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4900" kern="0" noProof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many dangerous asteroids could potentially hit the Earth?</a:t>
            </a:r>
            <a:r>
              <a:rPr lang="en-US" sz="4000" noProof="0" dirty="0">
                <a:effectLst/>
              </a:rPr>
              <a:t> </a:t>
            </a:r>
            <a:endParaRPr lang="en-US" sz="40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8B1AF-D29E-F83F-E9E2-833727727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noProof="0" dirty="0">
                <a:solidFill>
                  <a:srgbClr val="FF9300"/>
                </a:solidFill>
              </a:rPr>
              <a:t>The number is size-dependent</a:t>
            </a:r>
            <a:r>
              <a:rPr lang="en-US" sz="3200" dirty="0">
                <a:solidFill>
                  <a:srgbClr val="FF9300"/>
                </a:solidFill>
              </a:rPr>
              <a:t>.</a:t>
            </a:r>
          </a:p>
          <a:p>
            <a:endParaRPr lang="en-US" sz="3200" noProof="0" dirty="0"/>
          </a:p>
          <a:p>
            <a:r>
              <a:rPr lang="en-US" sz="3200" noProof="0" dirty="0"/>
              <a:t>The community agreed in two limits: </a:t>
            </a:r>
          </a:p>
          <a:p>
            <a:pPr lvl="1"/>
            <a:r>
              <a:rPr lang="en-US" sz="2800" noProof="0" dirty="0"/>
              <a:t>1km objects for global catastrophes.</a:t>
            </a:r>
          </a:p>
          <a:p>
            <a:pPr lvl="1"/>
            <a:r>
              <a:rPr lang="en-US" sz="2800" noProof="0" dirty="0"/>
              <a:t>140m objects for regional events. </a:t>
            </a:r>
          </a:p>
        </p:txBody>
      </p:sp>
    </p:spTree>
    <p:extLst>
      <p:ext uri="{BB962C8B-B14F-4D97-AF65-F5344CB8AC3E}">
        <p14:creationId xmlns:p14="http://schemas.microsoft.com/office/powerpoint/2010/main" val="351351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B820-7709-7022-5353-CF463390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91A23-5886-E4B0-9450-1B37EE67D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624B-F0A6-8055-07AF-FB6C6681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Discovery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E2C1A-1A19-410A-37FC-4BE9701C5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solidFill>
                  <a:srgbClr val="FF9300"/>
                </a:solidFill>
              </a:rPr>
              <a:t>Questions: </a:t>
            </a:r>
          </a:p>
          <a:p>
            <a:pPr lvl="1"/>
            <a:r>
              <a:rPr lang="en-US" sz="2800" noProof="0" dirty="0">
                <a:solidFill>
                  <a:srgbClr val="FF9300"/>
                </a:solidFill>
              </a:rPr>
              <a:t>What is the expected Probability Distribution for the discovery process?</a:t>
            </a:r>
          </a:p>
          <a:p>
            <a:pPr lvl="1"/>
            <a:r>
              <a:rPr lang="en-US" sz="2800" dirty="0">
                <a:solidFill>
                  <a:srgbClr val="FF9300"/>
                </a:solidFill>
              </a:rPr>
              <a:t>What is the distribution of the discovery times?</a:t>
            </a:r>
          </a:p>
          <a:p>
            <a:endParaRPr lang="en-US" noProof="0" dirty="0"/>
          </a:p>
          <a:p>
            <a:r>
              <a:rPr lang="en-US" dirty="0"/>
              <a:t>Simulation: </a:t>
            </a:r>
          </a:p>
          <a:p>
            <a:pPr lvl="1"/>
            <a:r>
              <a:rPr lang="en-US" dirty="0"/>
              <a:t>Problem: Consider a set of particles moving inside a 3D cubic box, bouncing elastically off the walls. </a:t>
            </a:r>
          </a:p>
          <a:p>
            <a:pPr lvl="1"/>
            <a:r>
              <a:rPr lang="en-US" dirty="0"/>
              <a:t>Question: What is the probability distribution of the arrival times of the particles close to a point inside the box?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437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A1F20C-26DF-0330-DCB9-462A4BB2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88925"/>
            <a:ext cx="6777038" cy="1325563"/>
          </a:xfrm>
        </p:spPr>
        <p:txBody>
          <a:bodyPr/>
          <a:lstStyle/>
          <a:p>
            <a:r>
              <a:rPr lang="en-US" dirty="0"/>
              <a:t>Simulation of the discovery process</a:t>
            </a:r>
          </a:p>
        </p:txBody>
      </p:sp>
      <p:pic>
        <p:nvPicPr>
          <p:cNvPr id="10" name="Picture 9" descr="A graph of a number of blue and black lines&#10;&#10;AI-generated content may be incorrect.">
            <a:extLst>
              <a:ext uri="{FF2B5EF4-FFF2-40B4-BE49-F238E27FC236}">
                <a16:creationId xmlns:a16="http://schemas.microsoft.com/office/drawing/2014/main" id="{A8181ED5-B6A1-C256-8B02-94BE06979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424" y="1931371"/>
            <a:ext cx="5806281" cy="4354710"/>
          </a:xfrm>
          <a:prstGeom prst="rect">
            <a:avLst/>
          </a:prstGeom>
        </p:spPr>
      </p:pic>
      <p:pic>
        <p:nvPicPr>
          <p:cNvPr id="11" name="particulas3D">
            <a:hlinkClick r:id="" action="ppaction://media"/>
            <a:extLst>
              <a:ext uri="{FF2B5EF4-FFF2-40B4-BE49-F238E27FC236}">
                <a16:creationId xmlns:a16="http://schemas.microsoft.com/office/drawing/2014/main" id="{CF6F0F8D-ED54-49B6-34F9-08EB80EB4A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14428" r="13151"/>
          <a:stretch/>
        </p:blipFill>
        <p:spPr>
          <a:xfrm>
            <a:off x="0" y="1691454"/>
            <a:ext cx="4988859" cy="51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E14B-9131-6F5B-61ED-6A7063FC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83"/>
            <a:ext cx="10515600" cy="1325563"/>
          </a:xfrm>
        </p:spPr>
        <p:txBody>
          <a:bodyPr/>
          <a:lstStyle/>
          <a:p>
            <a:r>
              <a:rPr lang="en-US" dirty="0"/>
              <a:t>The Gamma distribution</a:t>
            </a:r>
          </a:p>
        </p:txBody>
      </p:sp>
      <p:pic>
        <p:nvPicPr>
          <p:cNvPr id="11" name="Picture 10" descr="A rainbow colored lines on a black background&#10;&#10;AI-generated content may be incorrect.">
            <a:extLst>
              <a:ext uri="{FF2B5EF4-FFF2-40B4-BE49-F238E27FC236}">
                <a16:creationId xmlns:a16="http://schemas.microsoft.com/office/drawing/2014/main" id="{574DEDD9-AD01-2DCD-9E1B-51D23EC2D7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51" b="9784"/>
          <a:stretch/>
        </p:blipFill>
        <p:spPr>
          <a:xfrm>
            <a:off x="8046720" y="3697743"/>
            <a:ext cx="4145280" cy="324430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Picture 12" descr="A graph of colored lines&#10;&#10;AI-generated content may be incorrect.">
            <a:extLst>
              <a:ext uri="{FF2B5EF4-FFF2-40B4-BE49-F238E27FC236}">
                <a16:creationId xmlns:a16="http://schemas.microsoft.com/office/drawing/2014/main" id="{91D8504E-BFBE-BB3D-2CC7-E5C826DB74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54" b="9347"/>
          <a:stretch/>
        </p:blipFill>
        <p:spPr>
          <a:xfrm>
            <a:off x="8046720" y="3580"/>
            <a:ext cx="4145280" cy="3374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2DFCCA-C294-157E-F19F-5FA5A762697B}"/>
              </a:ext>
            </a:extLst>
          </p:cNvPr>
          <p:cNvSpPr txBox="1"/>
          <p:nvPr/>
        </p:nvSpPr>
        <p:spPr>
          <a:xfrm>
            <a:off x="6900863" y="2371050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PDF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57B4C-2B2E-C436-3EAD-B37EF6302A1C}"/>
              </a:ext>
            </a:extLst>
          </p:cNvPr>
          <p:cNvSpPr txBox="1"/>
          <p:nvPr/>
        </p:nvSpPr>
        <p:spPr>
          <a:xfrm>
            <a:off x="6900863" y="5995313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76D85-A94E-2443-43EB-480BD40EF7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51" t="8126" r="12634" b="46081"/>
          <a:stretch/>
        </p:blipFill>
        <p:spPr>
          <a:xfrm>
            <a:off x="216781" y="1192255"/>
            <a:ext cx="6548438" cy="529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31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64CC-9006-2F8D-AFF9-39C7D3A8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Fitting a Gamma distribution to the simulated discovery process</a:t>
            </a:r>
          </a:p>
        </p:txBody>
      </p:sp>
      <p:pic>
        <p:nvPicPr>
          <p:cNvPr id="4" name="Picture 3" descr="A graph of a function&#10;&#10;AI-generated content may be incorrect.">
            <a:extLst>
              <a:ext uri="{FF2B5EF4-FFF2-40B4-BE49-F238E27FC236}">
                <a16:creationId xmlns:a16="http://schemas.microsoft.com/office/drawing/2014/main" id="{53FF1F91-08C6-E02E-23A0-49057481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1" y="1690688"/>
            <a:ext cx="6546850" cy="4910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4DD013-FED1-7CAE-4790-23669B5B8BF3}"/>
              </a:ext>
            </a:extLst>
          </p:cNvPr>
          <p:cNvSpPr txBox="1"/>
          <p:nvPr/>
        </p:nvSpPr>
        <p:spPr>
          <a:xfrm>
            <a:off x="7371195" y="1720840"/>
            <a:ext cx="4544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noProof="0" dirty="0">
                <a:effectLst/>
                <a:latin typeface="Arial" panose="020B0604020202020204" pitchFamily="34" charset="0"/>
              </a:rPr>
              <a:t>Consider a sequence of events, with the waiting time for each event being an exponential distribution with </a:t>
            </a:r>
            <a:r>
              <a:rPr lang="en-US" sz="2000" b="0" i="0" noProof="0" dirty="0">
                <a:solidFill>
                  <a:srgbClr val="FF9300"/>
                </a:solidFill>
                <a:effectLst/>
                <a:latin typeface="Arial" panose="020B0604020202020204" pitchFamily="34" charset="0"/>
              </a:rPr>
              <a:t>constant </a:t>
            </a:r>
            <a:r>
              <a:rPr lang="en-US" sz="2000" b="0" i="0" noProof="0" dirty="0">
                <a:effectLst/>
                <a:latin typeface="Arial" panose="020B0604020202020204" pitchFamily="34" charset="0"/>
              </a:rPr>
              <a:t>rate </a:t>
            </a:r>
            <a:r>
              <a:rPr lang="en-US" sz="2000" b="0" i="1" noProof="0" dirty="0" err="1">
                <a:effectLst/>
                <a:latin typeface="Nimbus Roman No9 L"/>
              </a:rPr>
              <a:t>λ</a:t>
            </a:r>
            <a:r>
              <a:rPr lang="en-US" sz="2000" b="0" i="0" noProof="0" dirty="0">
                <a:effectLst/>
                <a:latin typeface="Arial" panose="020B0604020202020204" pitchFamily="34" charset="0"/>
              </a:rPr>
              <a:t>. Then the waiting time for the </a:t>
            </a:r>
            <a:r>
              <a:rPr lang="en-US" sz="2000" b="0" i="1" noProof="0" dirty="0">
                <a:effectLst/>
                <a:latin typeface="Nimbus Roman No9 L"/>
              </a:rPr>
              <a:t>n</a:t>
            </a:r>
            <a:r>
              <a:rPr lang="en-US" sz="2000" b="0" i="0" noProof="0" dirty="0">
                <a:effectLst/>
                <a:latin typeface="Arial" panose="020B0604020202020204" pitchFamily="34" charset="0"/>
              </a:rPr>
              <a:t>-</a:t>
            </a:r>
            <a:r>
              <a:rPr lang="en-US" sz="2000" b="0" i="0" noProof="0" dirty="0" err="1">
                <a:effectLst/>
                <a:latin typeface="Arial" panose="020B0604020202020204" pitchFamily="34" charset="0"/>
              </a:rPr>
              <a:t>th</a:t>
            </a:r>
            <a:r>
              <a:rPr lang="en-US" sz="2000" b="0" i="0" noProof="0" dirty="0">
                <a:effectLst/>
                <a:latin typeface="Arial" panose="020B0604020202020204" pitchFamily="34" charset="0"/>
              </a:rPr>
              <a:t> event to occur is the gamma distribution.</a:t>
            </a:r>
          </a:p>
          <a:p>
            <a:r>
              <a:rPr lang="en-US" sz="2000" b="0" i="0" noProof="0" dirty="0">
                <a:effectLst/>
                <a:latin typeface="Arial" panose="020B0604020202020204" pitchFamily="34" charset="0"/>
              </a:rPr>
              <a:t>Examples include the waiting time of cell-division events, number of compensatory mutations for a given mutation, waiting time until a repair is necessary for a hydraulic system, multi-path fading of signal power, the age distribution of cancer incidence, and so on. </a:t>
            </a:r>
            <a:endParaRPr lang="en-US" sz="2000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C7669-75C8-C5F5-2044-57B29432857E}"/>
              </a:ext>
            </a:extLst>
          </p:cNvPr>
          <p:cNvSpPr txBox="1"/>
          <p:nvPr/>
        </p:nvSpPr>
        <p:spPr>
          <a:xfrm>
            <a:off x="3367785" y="3012211"/>
            <a:ext cx="3129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simulated discovery process can be well fitted to a Gamma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673934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2EECEB-0F3A-81EF-9C55-1FB26688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is causing the large discrepancy with previous estimates? 	(almost 2X more NEAs &gt; 1km)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5A5FC-5ECB-D326-CF4E-81CC0665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1825" cy="4667250"/>
          </a:xfrm>
        </p:spPr>
        <p:txBody>
          <a:bodyPr>
            <a:normAutofit/>
          </a:bodyPr>
          <a:lstStyle/>
          <a:p>
            <a:r>
              <a:rPr lang="en-US" dirty="0"/>
              <a:t>For estimates based on a given value of </a:t>
            </a:r>
            <a:r>
              <a:rPr lang="en-US" i="1" dirty="0"/>
              <a:t>H</a:t>
            </a:r>
            <a:r>
              <a:rPr lang="en-US" dirty="0"/>
              <a:t> (e.g. 17.75), authors assumed a constant albedo to compute the corresponding limit in  </a:t>
            </a:r>
            <a:r>
              <a:rPr lang="en-US" i="1" dirty="0"/>
              <a:t>D</a:t>
            </a:r>
            <a:r>
              <a:rPr lang="en-US" dirty="0"/>
              <a:t> (e.g. 1km). The problems are: </a:t>
            </a:r>
            <a:r>
              <a:rPr lang="en-US" dirty="0" err="1"/>
              <a:t>i</a:t>
            </a:r>
            <a:r>
              <a:rPr lang="en-US" dirty="0"/>
              <a:t>) the assumed mean albedo obscure the skewness of the </a:t>
            </a:r>
            <a:r>
              <a:rPr lang="en-US" i="1" dirty="0" err="1"/>
              <a:t>p</a:t>
            </a:r>
            <a:r>
              <a:rPr lang="en-US" i="1" baseline="-25000" dirty="0" err="1"/>
              <a:t>V</a:t>
            </a:r>
            <a:r>
              <a:rPr lang="en-US" dirty="0"/>
              <a:t> distribution; ii) the relation between </a:t>
            </a:r>
            <a:r>
              <a:rPr lang="en-US" i="1" dirty="0"/>
              <a:t>H-</a:t>
            </a:r>
            <a:r>
              <a:rPr lang="en-US" i="1" dirty="0" err="1"/>
              <a:t>p</a:t>
            </a:r>
            <a:r>
              <a:rPr lang="en-US" i="1" baseline="-25000" dirty="0" err="1"/>
              <a:t>V</a:t>
            </a:r>
            <a:r>
              <a:rPr lang="en-US" i="1" dirty="0"/>
              <a:t>-D</a:t>
            </a:r>
            <a:r>
              <a:rPr lang="en-US" dirty="0"/>
              <a:t> are non-linear.</a:t>
            </a:r>
          </a:p>
          <a:p>
            <a:endParaRPr lang="en-US" dirty="0"/>
          </a:p>
          <a:p>
            <a:r>
              <a:rPr lang="en-US" dirty="0"/>
              <a:t>Few estimates tried to correct for the albedo distribution, e.g.:</a:t>
            </a:r>
          </a:p>
          <a:p>
            <a:pPr lvl="1"/>
            <a:r>
              <a:rPr lang="en-US" sz="2800" dirty="0"/>
              <a:t>Mainzer et al. (2011) – NEOWISE</a:t>
            </a:r>
          </a:p>
          <a:p>
            <a:pPr lvl="1"/>
            <a:r>
              <a:rPr lang="en-US" sz="2800" dirty="0" err="1"/>
              <a:t>Nesvorny</a:t>
            </a:r>
            <a:r>
              <a:rPr lang="en-US" sz="2800" dirty="0"/>
              <a:t>́ et al. (2024) – NEOMOD3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Detail analysis is in progress.</a:t>
            </a:r>
          </a:p>
        </p:txBody>
      </p:sp>
    </p:spTree>
    <p:extLst>
      <p:ext uri="{BB962C8B-B14F-4D97-AF65-F5344CB8AC3E}">
        <p14:creationId xmlns:p14="http://schemas.microsoft.com/office/powerpoint/2010/main" val="196319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DB1031-1C22-8678-A2EB-01F8023D0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50628"/>
              </p:ext>
            </p:extLst>
          </p:nvPr>
        </p:nvGraphicFramePr>
        <p:xfrm>
          <a:off x="851880" y="1002933"/>
          <a:ext cx="10515600" cy="50240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25754">
                  <a:extLst>
                    <a:ext uri="{9D8B030D-6E8A-4147-A177-3AD203B41FA5}">
                      <a16:colId xmlns:a16="http://schemas.microsoft.com/office/drawing/2014/main" val="409769649"/>
                    </a:ext>
                  </a:extLst>
                </a:gridCol>
                <a:gridCol w="2563437">
                  <a:extLst>
                    <a:ext uri="{9D8B030D-6E8A-4147-A177-3AD203B41FA5}">
                      <a16:colId xmlns:a16="http://schemas.microsoft.com/office/drawing/2014/main" val="1249758718"/>
                    </a:ext>
                  </a:extLst>
                </a:gridCol>
                <a:gridCol w="903829">
                  <a:extLst>
                    <a:ext uri="{9D8B030D-6E8A-4147-A177-3AD203B41FA5}">
                      <a16:colId xmlns:a16="http://schemas.microsoft.com/office/drawing/2014/main" val="383747721"/>
                    </a:ext>
                  </a:extLst>
                </a:gridCol>
                <a:gridCol w="1308402">
                  <a:extLst>
                    <a:ext uri="{9D8B030D-6E8A-4147-A177-3AD203B41FA5}">
                      <a16:colId xmlns:a16="http://schemas.microsoft.com/office/drawing/2014/main" val="4019772526"/>
                    </a:ext>
                  </a:extLst>
                </a:gridCol>
                <a:gridCol w="1210305">
                  <a:extLst>
                    <a:ext uri="{9D8B030D-6E8A-4147-A177-3AD203B41FA5}">
                      <a16:colId xmlns:a16="http://schemas.microsoft.com/office/drawing/2014/main" val="3362053526"/>
                    </a:ext>
                  </a:extLst>
                </a:gridCol>
                <a:gridCol w="1015966">
                  <a:extLst>
                    <a:ext uri="{9D8B030D-6E8A-4147-A177-3AD203B41FA5}">
                      <a16:colId xmlns:a16="http://schemas.microsoft.com/office/drawing/2014/main" val="2412226949"/>
                    </a:ext>
                  </a:extLst>
                </a:gridCol>
                <a:gridCol w="1320756">
                  <a:extLst>
                    <a:ext uri="{9D8B030D-6E8A-4147-A177-3AD203B41FA5}">
                      <a16:colId xmlns:a16="http://schemas.microsoft.com/office/drawing/2014/main" val="3000728507"/>
                    </a:ext>
                  </a:extLst>
                </a:gridCol>
                <a:gridCol w="711176">
                  <a:extLst>
                    <a:ext uri="{9D8B030D-6E8A-4147-A177-3AD203B41FA5}">
                      <a16:colId xmlns:a16="http://schemas.microsoft.com/office/drawing/2014/main" val="2960169338"/>
                    </a:ext>
                  </a:extLst>
                </a:gridCol>
                <a:gridCol w="755975">
                  <a:extLst>
                    <a:ext uri="{9D8B030D-6E8A-4147-A177-3AD203B41FA5}">
                      <a16:colId xmlns:a16="http://schemas.microsoft.com/office/drawing/2014/main" val="1671384074"/>
                    </a:ext>
                  </a:extLst>
                </a:gridCol>
              </a:tblGrid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3722" marR="3722" marT="372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Authors</a:t>
                      </a:r>
                    </a:p>
                  </a:txBody>
                  <a:tcPr marL="3722" marR="3722" marT="372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Pub. yr</a:t>
                      </a:r>
                    </a:p>
                  </a:txBody>
                  <a:tcPr marL="3722" marR="3722" marT="372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 dirty="0">
                          <a:effectLst/>
                        </a:rPr>
                        <a:t>H Limit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 dirty="0">
                          <a:effectLst/>
                        </a:rPr>
                        <a:t>Diameter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p</a:t>
                      </a:r>
                      <a:r>
                        <a:rPr lang="en-US" sz="2000" b="1" u="none" strike="noStrike" baseline="-25000" noProof="0" dirty="0" err="1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2000" b="1" i="0" u="none" strike="noStrike" baseline="-25000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 dirty="0">
                          <a:effectLst/>
                        </a:rPr>
                        <a:t>#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 dirty="0">
                          <a:effectLst/>
                        </a:rPr>
                        <a:t>+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 dirty="0">
                          <a:effectLst/>
                        </a:rPr>
                        <a:t>-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561719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Bottke et al.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2000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18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* 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0.155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910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100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120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2212977062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2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err="1">
                          <a:effectLst/>
                        </a:rPr>
                        <a:t>D’Abramo</a:t>
                      </a:r>
                      <a:r>
                        <a:rPr lang="en-US" sz="2000" u="none" strike="noStrike" noProof="0" dirty="0">
                          <a:effectLst/>
                        </a:rPr>
                        <a:t> et al., 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2001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18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* 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855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101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101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3632060188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3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Stuart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2001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18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* 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0.11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1227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170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90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660742589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Bottke et al.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2002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18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* 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0.098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960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120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120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587182072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Stuart &amp; </a:t>
                      </a:r>
                      <a:r>
                        <a:rPr lang="en-US" sz="2000" u="none" strike="noStrike" noProof="0" dirty="0" err="1">
                          <a:effectLst/>
                        </a:rPr>
                        <a:t>Binzel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2004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17.8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0.14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1090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180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180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2125888346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6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Mainzer et al.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2011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 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981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19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19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1475644628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7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Harris &amp; </a:t>
                      </a:r>
                      <a:r>
                        <a:rPr lang="en-US" sz="2000" u="none" strike="noStrike" noProof="0" dirty="0" err="1">
                          <a:effectLst/>
                        </a:rPr>
                        <a:t>D’Abramo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2015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17.75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* 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0.14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990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20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20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2693383625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8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Tricarico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2017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17.75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* 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920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3823834926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9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err="1">
                          <a:effectLst/>
                        </a:rPr>
                        <a:t>Granvik</a:t>
                      </a:r>
                      <a:r>
                        <a:rPr lang="en-US" sz="2000" u="none" strike="noStrike" noProof="0" dirty="0">
                          <a:effectLst/>
                        </a:rPr>
                        <a:t> et al.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2018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17.75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962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52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56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2457535617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10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err="1">
                          <a:effectLst/>
                        </a:rPr>
                        <a:t>Morbidelli</a:t>
                      </a:r>
                      <a:r>
                        <a:rPr lang="en-US" sz="2000" u="none" strike="noStrike" noProof="0" dirty="0">
                          <a:effectLst/>
                        </a:rPr>
                        <a:t> et al.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2020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17.75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0.147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1000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100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200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2241051390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11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Harris &amp; Chodas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2021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17.75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* 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940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10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3594087763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12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Harris &amp; Chodas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2023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idem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2603017212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13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err="1">
                          <a:effectLst/>
                        </a:rPr>
                        <a:t>Nesvorny</a:t>
                      </a:r>
                      <a:r>
                        <a:rPr lang="en-US" sz="2000" u="none" strike="noStrike" noProof="0" dirty="0">
                          <a:effectLst/>
                        </a:rPr>
                        <a:t>́ et al. 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2023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17.75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* 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0.14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931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30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30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2331174037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14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err="1">
                          <a:effectLst/>
                        </a:rPr>
                        <a:t>Nesvorny</a:t>
                      </a:r>
                      <a:r>
                        <a:rPr lang="en-US" sz="2000" u="none" strike="noStrike" noProof="0" dirty="0">
                          <a:effectLst/>
                        </a:rPr>
                        <a:t>́ et al. 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2024a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17.75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* 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0.14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936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29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29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1733266449"/>
                  </a:ext>
                </a:extLst>
              </a:tr>
              <a:tr h="387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>
                          <a:effectLst/>
                        </a:rPr>
                        <a:t>15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err="1">
                          <a:effectLst/>
                        </a:rPr>
                        <a:t>Nesvorny</a:t>
                      </a:r>
                      <a:r>
                        <a:rPr lang="en-US" sz="2000" u="none" strike="noStrike" noProof="0" dirty="0">
                          <a:effectLst/>
                        </a:rPr>
                        <a:t>́ et al. 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2024b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endParaRPr lang="en-US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noProof="0" dirty="0">
                          <a:effectLst/>
                        </a:rPr>
                        <a:t>830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60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60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val="5725364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B94B3D-6124-820A-2EDB-A76975120CA5}"/>
              </a:ext>
            </a:extLst>
          </p:cNvPr>
          <p:cNvSpPr txBox="1"/>
          <p:nvPr/>
        </p:nvSpPr>
        <p:spPr>
          <a:xfrm>
            <a:off x="5845128" y="6027003"/>
            <a:ext cx="5933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noProof="0" dirty="0"/>
              <a:t>* - Diameter estimated assuming a mean </a:t>
            </a:r>
            <a:r>
              <a:rPr lang="en-US" sz="2400" noProof="0" dirty="0" err="1"/>
              <a:t>p</a:t>
            </a:r>
            <a:r>
              <a:rPr lang="en-US" sz="2400" baseline="-25000" noProof="0" dirty="0" err="1"/>
              <a:t>V</a:t>
            </a:r>
            <a:endParaRPr lang="en-US" sz="2400" noProof="0" dirty="0"/>
          </a:p>
          <a:p>
            <a:r>
              <a:rPr lang="en-US" sz="2400" noProof="0" dirty="0"/>
              <a:t>      </a:t>
            </a:r>
            <a:r>
              <a:rPr lang="en-US" sz="2400" noProof="0" dirty="0" err="1"/>
              <a:t>p</a:t>
            </a:r>
            <a:r>
              <a:rPr lang="en-US" sz="2400" baseline="-25000" noProof="0" dirty="0" err="1"/>
              <a:t>V</a:t>
            </a:r>
            <a:r>
              <a:rPr lang="en-US" sz="2400" noProof="0" dirty="0"/>
              <a:t>=0.14 - Stuart &amp; </a:t>
            </a:r>
            <a:r>
              <a:rPr lang="en-US" sz="2400" noProof="0" dirty="0" err="1"/>
              <a:t>Binzel</a:t>
            </a:r>
            <a:r>
              <a:rPr lang="en-US" sz="2400" noProof="0" dirty="0"/>
              <a:t> (2004)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C86E31-B296-5A5E-7FCF-86910A6C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28" y="-129382"/>
            <a:ext cx="10515600" cy="1325563"/>
          </a:xfrm>
        </p:spPr>
        <p:txBody>
          <a:bodyPr/>
          <a:lstStyle/>
          <a:p>
            <a:pPr algn="ctr"/>
            <a:r>
              <a:rPr lang="en-US" noProof="0" dirty="0"/>
              <a:t>Estimates in the last 25 years</a:t>
            </a:r>
          </a:p>
        </p:txBody>
      </p:sp>
    </p:spTree>
    <p:extLst>
      <p:ext uri="{BB962C8B-B14F-4D97-AF65-F5344CB8AC3E}">
        <p14:creationId xmlns:p14="http://schemas.microsoft.com/office/powerpoint/2010/main" val="71801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E823-3FB2-FD2F-6994-A66FF4F4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6B93A-6ED5-913D-9ECA-60E06697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49475"/>
          </a:xfrm>
        </p:spPr>
        <p:txBody>
          <a:bodyPr>
            <a:normAutofit/>
          </a:bodyPr>
          <a:lstStyle/>
          <a:p>
            <a:r>
              <a:rPr lang="en-US" sz="3600" noProof="0" dirty="0"/>
              <a:t>There are roughly 1000 NEAs larger tan 1km.</a:t>
            </a:r>
          </a:p>
          <a:p>
            <a:r>
              <a:rPr lang="en-US" sz="3600" noProof="0" dirty="0"/>
              <a:t>Estimates range from 770 to 1400, but most recent estimates concentrate in the range 800-1000.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8F22D-C63A-76B2-1B86-E67D8591F148}"/>
              </a:ext>
            </a:extLst>
          </p:cNvPr>
          <p:cNvSpPr txBox="1"/>
          <p:nvPr/>
        </p:nvSpPr>
        <p:spPr>
          <a:xfrm>
            <a:off x="352600" y="4114800"/>
            <a:ext cx="11486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noProof="0" dirty="0">
                <a:solidFill>
                  <a:srgbClr val="FF0000"/>
                </a:solidFill>
              </a:rPr>
              <a:t>Let’s do a critical revision of this consensus!</a:t>
            </a:r>
          </a:p>
        </p:txBody>
      </p:sp>
    </p:spTree>
    <p:extLst>
      <p:ext uri="{BB962C8B-B14F-4D97-AF65-F5344CB8AC3E}">
        <p14:creationId xmlns:p14="http://schemas.microsoft.com/office/powerpoint/2010/main" val="83530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0155DF-E9C0-A234-DAB7-3E16CEA5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>
            <a:normAutofit/>
          </a:bodyPr>
          <a:lstStyle/>
          <a:p>
            <a:r>
              <a:rPr lang="en-US" sz="5200" noProof="0" dirty="0"/>
              <a:t>Discoveries per H range</a:t>
            </a:r>
          </a:p>
        </p:txBody>
      </p:sp>
      <p:pic>
        <p:nvPicPr>
          <p:cNvPr id="4" name="Picture 3" descr="A graph of numbers and lines&#10;&#10;AI-generated content may be incorrect.">
            <a:extLst>
              <a:ext uri="{FF2B5EF4-FFF2-40B4-BE49-F238E27FC236}">
                <a16:creationId xmlns:a16="http://schemas.microsoft.com/office/drawing/2014/main" id="{EB57BEE6-67EF-58FF-8A7A-A3B61350F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2" y="1825945"/>
            <a:ext cx="6045200" cy="4533900"/>
          </a:xfrm>
          <a:prstGeom prst="rect">
            <a:avLst/>
          </a:prstGeom>
        </p:spPr>
      </p:pic>
      <p:pic>
        <p:nvPicPr>
          <p:cNvPr id="8" name="Picture 7" descr="A graph of different colored lines and dots&#10;&#10;AI-generated content may be incorrect.">
            <a:extLst>
              <a:ext uri="{FF2B5EF4-FFF2-40B4-BE49-F238E27FC236}">
                <a16:creationId xmlns:a16="http://schemas.microsoft.com/office/drawing/2014/main" id="{AACBBB61-AD2F-05B4-2040-6522E550B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3" y="1825945"/>
            <a:ext cx="6045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C10F32-CB9D-B63E-FD98-E4A8430D98AC}"/>
              </a:ext>
            </a:extLst>
          </p:cNvPr>
          <p:cNvSpPr txBox="1"/>
          <p:nvPr/>
        </p:nvSpPr>
        <p:spPr>
          <a:xfrm>
            <a:off x="603716" y="5382410"/>
            <a:ext cx="5699039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E46B1C2-2A82-6536-E9B5-C3A21300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123825"/>
            <a:ext cx="10515600" cy="1325563"/>
          </a:xfrm>
        </p:spPr>
        <p:txBody>
          <a:bodyPr/>
          <a:lstStyle/>
          <a:p>
            <a:r>
              <a:rPr lang="en-US" noProof="0" dirty="0"/>
              <a:t>Numbers per H 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C0E855-4667-ADB1-FB80-3D0C3853A2BF}"/>
              </a:ext>
            </a:extLst>
          </p:cNvPr>
          <p:cNvSpPr txBox="1"/>
          <p:nvPr/>
        </p:nvSpPr>
        <p:spPr>
          <a:xfrm>
            <a:off x="6707884" y="119767"/>
            <a:ext cx="513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Extrapolations </a:t>
            </a:r>
            <a:r>
              <a:rPr lang="en-US" sz="2400" dirty="0"/>
              <a:t>we</a:t>
            </a:r>
            <a:r>
              <a:rPr lang="en-US" sz="2400" noProof="0" dirty="0"/>
              <a:t>re done by fitting a Cumulative Gamma Distribution to the already discovered population.</a:t>
            </a:r>
          </a:p>
        </p:txBody>
      </p:sp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91EEE0B-5801-C729-4C11-6B7ED8DB6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600" y="1688769"/>
            <a:ext cx="6045200" cy="4533900"/>
          </a:xfrm>
          <a:prstGeom prst="rect">
            <a:avLst/>
          </a:prstGeom>
        </p:spPr>
      </p:pic>
      <p:pic>
        <p:nvPicPr>
          <p:cNvPr id="5" name="Picture 4" descr="A graph of numbers and graphs&#10;&#10;AI-generated content may be incorrect.">
            <a:extLst>
              <a:ext uri="{FF2B5EF4-FFF2-40B4-BE49-F238E27FC236}">
                <a16:creationId xmlns:a16="http://schemas.microsoft.com/office/drawing/2014/main" id="{23B081CA-401D-9E59-074F-B284C146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5" y="1688769"/>
            <a:ext cx="6045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B99F-44C3-368D-F83B-B94A141B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for H&lt;17.75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707B-1891-A3A6-BCF6-B41520A18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00"/>
            <a:ext cx="10515600" cy="506499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800" noProof="0" dirty="0">
                <a:solidFill>
                  <a:srgbClr val="FFC000"/>
                </a:solidFill>
              </a:rPr>
              <a:t>According to our numbers:</a:t>
            </a:r>
          </a:p>
          <a:p>
            <a:pPr lvl="1">
              <a:spcAft>
                <a:spcPts val="600"/>
              </a:spcAft>
            </a:pPr>
            <a:r>
              <a:rPr lang="en-US" noProof="0" dirty="0"/>
              <a:t>Number already discovered for H&lt;17.75: 	868</a:t>
            </a:r>
          </a:p>
          <a:p>
            <a:pPr lvl="1">
              <a:spcAft>
                <a:spcPts val="600"/>
              </a:spcAft>
            </a:pPr>
            <a:r>
              <a:rPr lang="en-US" noProof="0" dirty="0"/>
              <a:t>Estimated number for H&lt;17.75:		874</a:t>
            </a:r>
          </a:p>
          <a:p>
            <a:pPr lvl="1">
              <a:spcAft>
                <a:spcPts val="600"/>
              </a:spcAft>
            </a:pPr>
            <a:r>
              <a:rPr lang="en-US" noProof="0" dirty="0"/>
              <a:t>Estimated fraction discovered for H&lt;17.75: 	99 %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C000"/>
                </a:solidFill>
              </a:rPr>
              <a:t>Latest estimates: </a:t>
            </a:r>
          </a:p>
          <a:p>
            <a:pPr lvl="1">
              <a:spcAft>
                <a:spcPts val="600"/>
              </a:spcAft>
            </a:pPr>
            <a:r>
              <a:rPr lang="en-US" noProof="0" dirty="0"/>
              <a:t>Harris &amp; Chodas (2021): 		940 ±10  - 92% of completeness</a:t>
            </a:r>
          </a:p>
          <a:p>
            <a:pPr lvl="1">
              <a:spcAft>
                <a:spcPts val="600"/>
              </a:spcAft>
            </a:pPr>
            <a:r>
              <a:rPr lang="en-US" noProof="0" dirty="0" err="1"/>
              <a:t>Nesvorný</a:t>
            </a:r>
            <a:r>
              <a:rPr lang="en-US" noProof="0" dirty="0"/>
              <a:t> et al. (2024a): 	 	936 ± 29  - 93% of completeness</a:t>
            </a:r>
          </a:p>
          <a:p>
            <a:pPr lvl="1">
              <a:spcAft>
                <a:spcPts val="600"/>
              </a:spcAft>
            </a:pPr>
            <a:endParaRPr lang="en-US" noProof="0" dirty="0"/>
          </a:p>
          <a:p>
            <a:pPr>
              <a:spcAft>
                <a:spcPts val="600"/>
              </a:spcAft>
            </a:pPr>
            <a:r>
              <a:rPr lang="en-US" noProof="0" dirty="0"/>
              <a:t>If those estimates are correct, it would be difficult to reach total completeness at the present discovery rate (~70 missing NEAs). The present discovery rate is 2 NEAs of H&lt;17.75 per year.</a:t>
            </a:r>
          </a:p>
          <a:p>
            <a:pPr>
              <a:spcAft>
                <a:spcPts val="600"/>
              </a:spcAft>
            </a:pPr>
            <a:r>
              <a:rPr lang="en-US" dirty="0"/>
              <a:t>Where are those missing objects?</a:t>
            </a:r>
          </a:p>
          <a:p>
            <a:pPr>
              <a:spcAft>
                <a:spcPts val="600"/>
              </a:spcAft>
            </a:pPr>
            <a:r>
              <a:rPr lang="en-US" noProof="0" dirty="0">
                <a:solidFill>
                  <a:srgbClr val="FFC000"/>
                </a:solidFill>
              </a:rPr>
              <a:t>Alternative:</a:t>
            </a:r>
            <a:r>
              <a:rPr lang="en-US" noProof="0" dirty="0"/>
              <a:t> those estimates slightly overestimate the real number.</a:t>
            </a:r>
          </a:p>
          <a:p>
            <a:pPr>
              <a:spcAft>
                <a:spcPts val="600"/>
              </a:spcAft>
            </a:pPr>
            <a:endParaRPr lang="en-US" noProof="0" dirty="0"/>
          </a:p>
          <a:p>
            <a:pPr lvl="1">
              <a:spcAft>
                <a:spcPts val="600"/>
              </a:spcAft>
            </a:pPr>
            <a:endParaRPr lang="en-US" noProof="0" dirty="0"/>
          </a:p>
          <a:p>
            <a:pPr lvl="1">
              <a:spcAft>
                <a:spcPts val="600"/>
              </a:spcAft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877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90C89D-412A-021B-7DF7-73414B49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But from a Planetary Defense perspective, we are interested in limits based on size, not on H.</a:t>
            </a:r>
          </a:p>
        </p:txBody>
      </p:sp>
    </p:spTree>
    <p:extLst>
      <p:ext uri="{BB962C8B-B14F-4D97-AF65-F5344CB8AC3E}">
        <p14:creationId xmlns:p14="http://schemas.microsoft.com/office/powerpoint/2010/main" val="285951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59FA-2EB3-6588-2640-4AEEC3CA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between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– D -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247D37-C018-3F71-6372-53A2A10D83D6}"/>
                  </a:ext>
                </a:extLst>
              </p:cNvPr>
              <p:cNvSpPr txBox="1"/>
              <p:nvPr/>
            </p:nvSpPr>
            <p:spPr>
              <a:xfrm>
                <a:off x="609600" y="1548603"/>
                <a:ext cx="8757397" cy="489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2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15.618 − 5 </m:t>
                      </m:r>
                      <m:func>
                        <m:funcPr>
                          <m:ctrlPr>
                            <a:rPr lang="en-UY" sz="3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Y" sz="32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3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func>
                      <m:r>
                        <a:rPr lang="en-US" sz="3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− 2.5 </m:t>
                      </m:r>
                      <m:func>
                        <m:funcPr>
                          <m:ctrlPr>
                            <a:rPr lang="en-UY" sz="3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Y" sz="32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Y" sz="32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Y" sz="1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es-ES" sz="3200" i="1" kern="100" dirty="0">
                  <a:effectLst/>
                  <a:latin typeface="Cambria Math" panose="020405030504060302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s-ES" sz="32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Y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3.1236−0.5</m:t>
                          </m:r>
                          <m:func>
                            <m:funcPr>
                              <m:ctrlPr>
                                <a:rPr lang="en-UY" sz="32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Y" sz="32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3200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s-ES" sz="32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Y" sz="32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2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sz="32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</m:func>
                          <m:r>
                            <a:rPr lang="es-ES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−0.2</m:t>
                          </m:r>
                          <m:r>
                            <a:rPr lang="es-ES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en-UY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en-UY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s-ES" sz="32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Y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Y" sz="32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1329∗10</m:t>
                              </m:r>
                            </m:e>
                            <m:sup>
                              <m:r>
                                <a:rPr lang="es-ES" sz="32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−0.2</m:t>
                              </m:r>
                              <m:r>
                                <a:rPr lang="es-ES" sz="32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Y" sz="32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Y" sz="32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2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sz="32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Y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en-UY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Y" sz="3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3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Y" sz="3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Y" sz="32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Y" sz="32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1329 ∗ </m:t>
                                  </m:r>
                                  <m:sSup>
                                    <m:sSupPr>
                                      <m:ctrlPr>
                                        <a:rPr lang="en-UY" sz="32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2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−0.2</m:t>
                                      </m:r>
                                      <m:r>
                                        <a:rPr lang="en-US" sz="32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𝐻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Y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s-ES" sz="2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Y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247D37-C018-3F71-6372-53A2A10D8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48603"/>
                <a:ext cx="8757397" cy="4892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F74E97-2FD7-F1D5-43DA-9B6AB351AE43}"/>
              </a:ext>
            </a:extLst>
          </p:cNvPr>
          <p:cNvSpPr txBox="1"/>
          <p:nvPr/>
        </p:nvSpPr>
        <p:spPr>
          <a:xfrm>
            <a:off x="8382000" y="4308763"/>
            <a:ext cx="362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Note that the equations relating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– D -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</a:rPr>
              <a:t> are highly non-linear.</a:t>
            </a:r>
          </a:p>
        </p:txBody>
      </p:sp>
    </p:spTree>
    <p:extLst>
      <p:ext uri="{BB962C8B-B14F-4D97-AF65-F5344CB8AC3E}">
        <p14:creationId xmlns:p14="http://schemas.microsoft.com/office/powerpoint/2010/main" val="279887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9920</TotalTime>
  <Words>1355</Words>
  <Application>Microsoft Macintosh PowerPoint</Application>
  <PresentationFormat>Widescreen</PresentationFormat>
  <Paragraphs>283</Paragraphs>
  <Slides>25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Cambria Math</vt:lpstr>
      <vt:lpstr>Nimbus Roman No9 L</vt:lpstr>
      <vt:lpstr>Times New Roman</vt:lpstr>
      <vt:lpstr>Office Theme</vt:lpstr>
      <vt:lpstr>Diseño predeterminado</vt:lpstr>
      <vt:lpstr>How many NEAs are there?</vt:lpstr>
      <vt:lpstr>Question from the public: How many dangerous asteroids could potentially hit the Earth? </vt:lpstr>
      <vt:lpstr>Estimates in the last 25 years</vt:lpstr>
      <vt:lpstr>Consensus</vt:lpstr>
      <vt:lpstr>Discoveries per H range</vt:lpstr>
      <vt:lpstr>Numbers per H range</vt:lpstr>
      <vt:lpstr>Numbers for H&lt;17.75</vt:lpstr>
      <vt:lpstr>But from a Planetary Defense perspective, we are interested in limits based on size, not on H.</vt:lpstr>
      <vt:lpstr>Relations between H – D - pv</vt:lpstr>
      <vt:lpstr>H vs pV in the NEOWise database</vt:lpstr>
      <vt:lpstr>A squeezed &amp; bimodal albedo distribution</vt:lpstr>
      <vt:lpstr>H vs D  NEOWISE data</vt:lpstr>
      <vt:lpstr>Guess D given a value of H compatible with the NEOWise data</vt:lpstr>
      <vt:lpstr>PowerPoint Presentation</vt:lpstr>
      <vt:lpstr>Numbers per D# range</vt:lpstr>
      <vt:lpstr>Estimates for various D#</vt:lpstr>
      <vt:lpstr>Conclusions</vt:lpstr>
      <vt:lpstr>PowerPoint Presentation</vt:lpstr>
      <vt:lpstr>Acknowledgements</vt:lpstr>
      <vt:lpstr>PowerPoint Presentation</vt:lpstr>
      <vt:lpstr>The Discovery process</vt:lpstr>
      <vt:lpstr>Simulation of the discovery process</vt:lpstr>
      <vt:lpstr>The Gamma distribution</vt:lpstr>
      <vt:lpstr>Fitting a Gamma distribution to the simulated discovery process</vt:lpstr>
      <vt:lpstr>What is causing the large discrepancy with previous estimates?  (almost 2X more NEAs &gt; 1km)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61</cp:revision>
  <dcterms:created xsi:type="dcterms:W3CDTF">2025-04-07T02:48:06Z</dcterms:created>
  <dcterms:modified xsi:type="dcterms:W3CDTF">2025-05-02T00:19:06Z</dcterms:modified>
</cp:coreProperties>
</file>